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4"/>
  </p:notesMasterIdLst>
  <p:sldIdLst>
    <p:sldId id="256" r:id="rId3"/>
    <p:sldId id="257" r:id="rId4"/>
    <p:sldId id="258" r:id="rId5"/>
    <p:sldId id="259" r:id="rId6"/>
    <p:sldId id="262" r:id="rId7"/>
    <p:sldId id="263" r:id="rId8"/>
    <p:sldId id="264" r:id="rId9"/>
    <p:sldId id="282" r:id="rId10"/>
    <p:sldId id="283" r:id="rId11"/>
    <p:sldId id="319" r:id="rId12"/>
    <p:sldId id="324" r:id="rId13"/>
    <p:sldId id="284" r:id="rId14"/>
    <p:sldId id="300" r:id="rId15"/>
    <p:sldId id="329" r:id="rId16"/>
    <p:sldId id="301" r:id="rId17"/>
    <p:sldId id="273" r:id="rId18"/>
    <p:sldId id="275" r:id="rId19"/>
    <p:sldId id="268" r:id="rId20"/>
    <p:sldId id="269" r:id="rId21"/>
    <p:sldId id="285" r:id="rId22"/>
    <p:sldId id="286" r:id="rId23"/>
    <p:sldId id="287" r:id="rId24"/>
    <p:sldId id="279" r:id="rId25"/>
    <p:sldId id="288" r:id="rId26"/>
    <p:sldId id="289" r:id="rId27"/>
    <p:sldId id="2098" r:id="rId28"/>
    <p:sldId id="2099" r:id="rId29"/>
    <p:sldId id="2100" r:id="rId30"/>
    <p:sldId id="295" r:id="rId31"/>
    <p:sldId id="2101" r:id="rId32"/>
    <p:sldId id="296" r:id="rId33"/>
    <p:sldId id="270" r:id="rId34"/>
    <p:sldId id="271" r:id="rId35"/>
    <p:sldId id="274" r:id="rId36"/>
    <p:sldId id="312" r:id="rId37"/>
    <p:sldId id="313" r:id="rId38"/>
    <p:sldId id="314" r:id="rId39"/>
    <p:sldId id="315" r:id="rId40"/>
    <p:sldId id="316" r:id="rId41"/>
    <p:sldId id="317" r:id="rId42"/>
    <p:sldId id="318"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56"/>
    <p:restoredTop sz="94698"/>
  </p:normalViewPr>
  <p:slideViewPr>
    <p:cSldViewPr snapToGrid="0" snapToObjects="1">
      <p:cViewPr varScale="1">
        <p:scale>
          <a:sx n="169" d="100"/>
          <a:sy n="169" d="100"/>
        </p:scale>
        <p:origin x="9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8A94C-1759-5349-98C5-EB3B1B3AA80A}" type="datetimeFigureOut">
              <a:rPr kumimoji="1" lang="ja-JP" altLang="en-US" smtClean="0"/>
              <a:t>2021/10/25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D8D87-4AB0-B049-9CEF-0386326AAE97}" type="slidenum">
              <a:rPr kumimoji="1" lang="ja-JP" altLang="en-US" smtClean="0"/>
              <a:t>‹#›</a:t>
            </a:fld>
            <a:endParaRPr kumimoji="1" lang="ja-JP" altLang="en-US"/>
          </a:p>
        </p:txBody>
      </p:sp>
    </p:spTree>
    <p:extLst>
      <p:ext uri="{BB962C8B-B14F-4D97-AF65-F5344CB8AC3E}">
        <p14:creationId xmlns:p14="http://schemas.microsoft.com/office/powerpoint/2010/main" val="20303458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9C1FBE-A677-944E-8F49-87644D1B5DB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E7CF91E-05FC-924E-9F80-7FB04FD9C9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140D297-99C7-924E-8913-23AE211693C7}"/>
              </a:ext>
            </a:extLst>
          </p:cNvPr>
          <p:cNvSpPr>
            <a:spLocks noGrp="1"/>
          </p:cNvSpPr>
          <p:nvPr>
            <p:ph type="dt" sz="half" idx="10"/>
          </p:nvPr>
        </p:nvSpPr>
        <p:spPr/>
        <p:txBody>
          <a:bodyPr/>
          <a:lstStyle/>
          <a:p>
            <a:fld id="{172B6A42-8263-274E-B065-18CA05863175}" type="datetime1">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ACA2B447-73F2-B645-BD9B-71ECA11366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86C9E6-083A-1F4E-AFCD-9178502102A1}"/>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3893118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3204F-F7EB-9241-9C79-A758916D054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401800-C319-F142-91D2-B6671101A60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60AA5D-2C0C-F34A-BB79-E6DAD6E98FFC}"/>
              </a:ext>
            </a:extLst>
          </p:cNvPr>
          <p:cNvSpPr>
            <a:spLocks noGrp="1"/>
          </p:cNvSpPr>
          <p:nvPr>
            <p:ph type="dt" sz="half" idx="10"/>
          </p:nvPr>
        </p:nvSpPr>
        <p:spPr/>
        <p:txBody>
          <a:bodyPr/>
          <a:lstStyle/>
          <a:p>
            <a:fld id="{C85DEC92-A026-5344-B70A-4E77CB5139B9}" type="datetime1">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45DB18B3-0871-4546-88A1-2448CFB8E5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076301-636D-5942-BEEF-1D0529826848}"/>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42979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B37396D-AD48-6847-ABEB-D5D40FC4A15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DE02F0-BB89-9E4E-80F2-107ADED8338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C91418-9043-4149-9CF3-1176796006AF}"/>
              </a:ext>
            </a:extLst>
          </p:cNvPr>
          <p:cNvSpPr>
            <a:spLocks noGrp="1"/>
          </p:cNvSpPr>
          <p:nvPr>
            <p:ph type="dt" sz="half" idx="10"/>
          </p:nvPr>
        </p:nvSpPr>
        <p:spPr/>
        <p:txBody>
          <a:bodyPr/>
          <a:lstStyle/>
          <a:p>
            <a:fld id="{107A4012-0944-D24D-9B3C-4C78B5091B1E}" type="datetime1">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E5B20678-B930-134B-9689-89107FD90F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E12AD6-6565-C344-BD7A-0DBFD3E39514}"/>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2545267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p:nvPr>
        </p:nvSpPr>
        <p:spPr>
          <a:xfrm>
            <a:off x="5408247" y="2790092"/>
            <a:ext cx="6322645"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5408247" y="4642339"/>
            <a:ext cx="6322645"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60176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4252159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718051" y="6356352"/>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027849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4724400" y="6356352"/>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3228338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4724400" y="6349481"/>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177760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4724400" y="6310312"/>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3509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724400" y="6356352"/>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636044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0692"/>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309941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16D933-90F6-1D43-9DB7-925CAA987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F0E70F-F7E2-FF4B-8451-F68A7F4385C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A05C5E-8848-B44D-96A6-BB6E2D8ED861}"/>
              </a:ext>
            </a:extLst>
          </p:cNvPr>
          <p:cNvSpPr>
            <a:spLocks noGrp="1"/>
          </p:cNvSpPr>
          <p:nvPr>
            <p:ph type="dt" sz="half" idx="10"/>
          </p:nvPr>
        </p:nvSpPr>
        <p:spPr/>
        <p:txBody>
          <a:bodyPr/>
          <a:lstStyle/>
          <a:p>
            <a:fld id="{FFA15F28-6EEA-9648-ADC9-8F6B73791F23}" type="datetime1">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C5D4C2A9-4036-0843-8C2A-16A75E5FA5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D620BE-9F5E-F449-91F0-A44F96EA78F6}"/>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2195828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6955"/>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3211016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400193"/>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545242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37936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15936D-4144-A643-8510-67DCC37974B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58BB93F-51FD-7347-9346-EE69055C1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7FDC33-AF9F-CA4F-9386-270A9773A375}"/>
              </a:ext>
            </a:extLst>
          </p:cNvPr>
          <p:cNvSpPr>
            <a:spLocks noGrp="1"/>
          </p:cNvSpPr>
          <p:nvPr>
            <p:ph type="dt" sz="half" idx="10"/>
          </p:nvPr>
        </p:nvSpPr>
        <p:spPr/>
        <p:txBody>
          <a:bodyPr/>
          <a:lstStyle/>
          <a:p>
            <a:fld id="{BDD2AF39-44F0-DA42-9F54-0F90A8B2D680}" type="datetime1">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8E277655-D6E9-CA41-8B4B-AA4A3AE8C7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148D5E-90C7-9940-B9CE-467D743DEA42}"/>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87538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87C098-04C3-E140-9FE4-9BDBF4B3651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C33BBC-5649-C04F-827D-F480D9CD8FE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C157329-B52C-4549-9EE9-3B574744630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FA9D9FC-8DCD-C44E-9C85-9475D765B0DC}"/>
              </a:ext>
            </a:extLst>
          </p:cNvPr>
          <p:cNvSpPr>
            <a:spLocks noGrp="1"/>
          </p:cNvSpPr>
          <p:nvPr>
            <p:ph type="dt" sz="half" idx="10"/>
          </p:nvPr>
        </p:nvSpPr>
        <p:spPr/>
        <p:txBody>
          <a:bodyPr/>
          <a:lstStyle/>
          <a:p>
            <a:fld id="{8B56E3F3-5129-BB42-92AC-97918C475F0A}" type="datetime1">
              <a:rPr kumimoji="1" lang="ja-JP" altLang="en-US" smtClean="0"/>
              <a:t>2021/10/25</a:t>
            </a:fld>
            <a:endParaRPr kumimoji="1" lang="ja-JP" altLang="en-US"/>
          </a:p>
        </p:txBody>
      </p:sp>
      <p:sp>
        <p:nvSpPr>
          <p:cNvPr id="6" name="フッター プレースホルダー 5">
            <a:extLst>
              <a:ext uri="{FF2B5EF4-FFF2-40B4-BE49-F238E27FC236}">
                <a16:creationId xmlns:a16="http://schemas.microsoft.com/office/drawing/2014/main" id="{2E07365C-26B4-954A-937F-B9ED3F48D8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D6FA68-CD89-6A4B-B12E-F15F8A070247}"/>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287414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F145FB-5524-604D-B903-1238FC415E2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1161F6-5147-1940-8C78-E6C3E7B029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F4DB3DE-9B7E-3141-8644-35650856B0D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4D0D109-4C4D-1F41-A263-B4592D52C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EB2B154-57DA-B948-85FE-53519DF6957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911A08C-27FB-8244-B4C6-1525B3B4C1A0}"/>
              </a:ext>
            </a:extLst>
          </p:cNvPr>
          <p:cNvSpPr>
            <a:spLocks noGrp="1"/>
          </p:cNvSpPr>
          <p:nvPr>
            <p:ph type="dt" sz="half" idx="10"/>
          </p:nvPr>
        </p:nvSpPr>
        <p:spPr/>
        <p:txBody>
          <a:bodyPr/>
          <a:lstStyle/>
          <a:p>
            <a:fld id="{D270A475-30BE-CB4E-BD45-7E7719E92ACB}" type="datetime1">
              <a:rPr kumimoji="1" lang="ja-JP" altLang="en-US" smtClean="0"/>
              <a:t>2021/10/25</a:t>
            </a:fld>
            <a:endParaRPr kumimoji="1" lang="ja-JP" altLang="en-US"/>
          </a:p>
        </p:txBody>
      </p:sp>
      <p:sp>
        <p:nvSpPr>
          <p:cNvPr id="8" name="フッター プレースホルダー 7">
            <a:extLst>
              <a:ext uri="{FF2B5EF4-FFF2-40B4-BE49-F238E27FC236}">
                <a16:creationId xmlns:a16="http://schemas.microsoft.com/office/drawing/2014/main" id="{F3192C5E-4DF8-3A40-9663-844D349F02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F4657C8-0CCA-DE40-9ADC-A73DA6B5801A}"/>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365659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8ECCB0-D1A8-4545-9846-ED1D3B08E54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B063C00-0E3F-5B47-A9FD-E68CED9A2EFA}"/>
              </a:ext>
            </a:extLst>
          </p:cNvPr>
          <p:cNvSpPr>
            <a:spLocks noGrp="1"/>
          </p:cNvSpPr>
          <p:nvPr>
            <p:ph type="dt" sz="half" idx="10"/>
          </p:nvPr>
        </p:nvSpPr>
        <p:spPr/>
        <p:txBody>
          <a:bodyPr/>
          <a:lstStyle/>
          <a:p>
            <a:fld id="{7C645691-A62E-2140-B772-1089A5BD002D}" type="datetime1">
              <a:rPr kumimoji="1" lang="ja-JP" altLang="en-US" smtClean="0"/>
              <a:t>2021/10/25</a:t>
            </a:fld>
            <a:endParaRPr kumimoji="1" lang="ja-JP" altLang="en-US"/>
          </a:p>
        </p:txBody>
      </p:sp>
      <p:sp>
        <p:nvSpPr>
          <p:cNvPr id="4" name="フッター プレースホルダー 3">
            <a:extLst>
              <a:ext uri="{FF2B5EF4-FFF2-40B4-BE49-F238E27FC236}">
                <a16:creationId xmlns:a16="http://schemas.microsoft.com/office/drawing/2014/main" id="{7D3866B9-4004-DB47-A2D1-FB3D9527EC6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C37671A-754C-5E47-A0EC-D9CA1AB69F29}"/>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84865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98D88EF-4318-8544-A3D0-C4D82E3ABD1B}"/>
              </a:ext>
            </a:extLst>
          </p:cNvPr>
          <p:cNvSpPr>
            <a:spLocks noGrp="1"/>
          </p:cNvSpPr>
          <p:nvPr>
            <p:ph type="dt" sz="half" idx="10"/>
          </p:nvPr>
        </p:nvSpPr>
        <p:spPr/>
        <p:txBody>
          <a:bodyPr/>
          <a:lstStyle/>
          <a:p>
            <a:fld id="{A205D6CA-38B5-2948-95B1-90F78634E45A}" type="datetime1">
              <a:rPr kumimoji="1" lang="ja-JP" altLang="en-US" smtClean="0"/>
              <a:t>2021/10/25</a:t>
            </a:fld>
            <a:endParaRPr kumimoji="1" lang="ja-JP" altLang="en-US"/>
          </a:p>
        </p:txBody>
      </p:sp>
      <p:sp>
        <p:nvSpPr>
          <p:cNvPr id="3" name="フッター プレースホルダー 2">
            <a:extLst>
              <a:ext uri="{FF2B5EF4-FFF2-40B4-BE49-F238E27FC236}">
                <a16:creationId xmlns:a16="http://schemas.microsoft.com/office/drawing/2014/main" id="{1AAF9C32-4FF6-CD40-B8DC-4E46C16462D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9DD3BC-DE7F-3B4C-9B38-A8B6046214DD}"/>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52974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DDA5E-23B1-7E4E-99D1-A36B6CB5463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2CA3020-32AA-AD40-A8EB-ADFDA4D045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2471FC5-B52D-5B43-BB03-EC4FAF22A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7FD686-E686-7946-AA32-C6BB7D83FE13}"/>
              </a:ext>
            </a:extLst>
          </p:cNvPr>
          <p:cNvSpPr>
            <a:spLocks noGrp="1"/>
          </p:cNvSpPr>
          <p:nvPr>
            <p:ph type="dt" sz="half" idx="10"/>
          </p:nvPr>
        </p:nvSpPr>
        <p:spPr/>
        <p:txBody>
          <a:bodyPr/>
          <a:lstStyle/>
          <a:p>
            <a:fld id="{3C357D75-A08A-5D4E-884C-434A4F51DCF8}" type="datetime1">
              <a:rPr kumimoji="1" lang="ja-JP" altLang="en-US" smtClean="0"/>
              <a:t>2021/10/25</a:t>
            </a:fld>
            <a:endParaRPr kumimoji="1" lang="ja-JP" altLang="en-US"/>
          </a:p>
        </p:txBody>
      </p:sp>
      <p:sp>
        <p:nvSpPr>
          <p:cNvPr id="6" name="フッター プレースホルダー 5">
            <a:extLst>
              <a:ext uri="{FF2B5EF4-FFF2-40B4-BE49-F238E27FC236}">
                <a16:creationId xmlns:a16="http://schemas.microsoft.com/office/drawing/2014/main" id="{DA2B6218-8D24-254D-AF56-ACA8608539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5C0B22-9B19-AE40-9AD9-7C1C2E101128}"/>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116037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5361D6-DA2C-EC47-9A5C-8B06FBF893C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37A1282-ADDA-A94A-BD93-A622CCEBD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DF92786-42B0-7D4A-87C7-D2B87EDE2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2F57D0-7A70-6B4B-8D9D-FEBC5C448071}"/>
              </a:ext>
            </a:extLst>
          </p:cNvPr>
          <p:cNvSpPr>
            <a:spLocks noGrp="1"/>
          </p:cNvSpPr>
          <p:nvPr>
            <p:ph type="dt" sz="half" idx="10"/>
          </p:nvPr>
        </p:nvSpPr>
        <p:spPr/>
        <p:txBody>
          <a:bodyPr/>
          <a:lstStyle/>
          <a:p>
            <a:fld id="{8B3B914A-8AB2-9648-AFF3-E17724943FA0}" type="datetime1">
              <a:rPr kumimoji="1" lang="ja-JP" altLang="en-US" smtClean="0"/>
              <a:t>2021/10/25</a:t>
            </a:fld>
            <a:endParaRPr kumimoji="1" lang="ja-JP" altLang="en-US"/>
          </a:p>
        </p:txBody>
      </p:sp>
      <p:sp>
        <p:nvSpPr>
          <p:cNvPr id="6" name="フッター プレースホルダー 5">
            <a:extLst>
              <a:ext uri="{FF2B5EF4-FFF2-40B4-BE49-F238E27FC236}">
                <a16:creationId xmlns:a16="http://schemas.microsoft.com/office/drawing/2014/main" id="{D7ECA218-1CA8-4146-A73B-82E4AE7B0C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C6C729-9685-A240-884C-0A6E73145C58}"/>
              </a:ext>
            </a:extLst>
          </p:cNvPr>
          <p:cNvSpPr>
            <a:spLocks noGrp="1"/>
          </p:cNvSpPr>
          <p:nvPr>
            <p:ph type="sldNum" sz="quarter" idx="12"/>
          </p:nvPr>
        </p:nvSpPr>
        <p:spPr/>
        <p:txBody>
          <a:body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440588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01EDC73-ABF3-CD4E-900D-33A1C610E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D9DF69-A668-1049-B03D-32097CE1A9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805C0D-9FC0-7142-A42F-5B6A72DE8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B03E6-7AE2-FC48-8672-3857C95908CE}" type="datetime1">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9F5E8E7F-D375-C543-B1E1-55C28496C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C816940-090B-7E48-A644-5D82BAF58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87684-AA79-F249-BB36-435C471A0781}" type="slidenum">
              <a:rPr kumimoji="1" lang="ja-JP" altLang="en-US" smtClean="0"/>
              <a:t>‹#›</a:t>
            </a:fld>
            <a:endParaRPr kumimoji="1" lang="ja-JP" altLang="en-US"/>
          </a:p>
        </p:txBody>
      </p:sp>
    </p:spTree>
    <p:extLst>
      <p:ext uri="{BB962C8B-B14F-4D97-AF65-F5344CB8AC3E}">
        <p14:creationId xmlns:p14="http://schemas.microsoft.com/office/powerpoint/2010/main" val="146418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8548"/>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C4BE9006-42DF-4C65-9314-FEB6DE8658B3}" type="datetime1">
              <a:rPr lang="en-US" smtClean="0"/>
              <a:t>10/25/21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9329616" y="6356352"/>
            <a:ext cx="27432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14"/>
          <a:srcRect/>
          <a:stretch/>
        </p:blipFill>
        <p:spPr>
          <a:xfrm>
            <a:off x="0" y="0"/>
            <a:ext cx="12192000" cy="6858000"/>
          </a:xfrm>
          <a:prstGeom prst="rect">
            <a:avLst/>
          </a:prstGeom>
        </p:spPr>
      </p:pic>
    </p:spTree>
    <p:extLst>
      <p:ext uri="{BB962C8B-B14F-4D97-AF65-F5344CB8AC3E}">
        <p14:creationId xmlns:p14="http://schemas.microsoft.com/office/powerpoint/2010/main" val="2809702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610.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C0D8A6-887A-C847-89DD-96E1BD3F0255}"/>
              </a:ext>
            </a:extLst>
          </p:cNvPr>
          <p:cNvSpPr>
            <a:spLocks noGrp="1"/>
          </p:cNvSpPr>
          <p:nvPr>
            <p:ph type="ctrTitle"/>
          </p:nvPr>
        </p:nvSpPr>
        <p:spPr>
          <a:xfrm>
            <a:off x="0" y="947702"/>
            <a:ext cx="12192000" cy="2387600"/>
          </a:xfrm>
        </p:spPr>
        <p:txBody>
          <a:bodyPr>
            <a:normAutofit/>
          </a:bodyPr>
          <a:lstStyle/>
          <a:p>
            <a:r>
              <a:rPr lang="en-US" altLang="ja-JP" dirty="0"/>
              <a:t>Beam collimators and </a:t>
            </a:r>
            <a:br>
              <a:rPr lang="en-US" altLang="ja-JP" dirty="0"/>
            </a:br>
            <a:r>
              <a:rPr lang="en-US" altLang="ja-JP" dirty="0"/>
              <a:t>transverse mode coupling instability</a:t>
            </a:r>
            <a:endParaRPr kumimoji="1" lang="ja-JP" altLang="en-US" sz="3200"/>
          </a:p>
        </p:txBody>
      </p:sp>
      <p:sp>
        <p:nvSpPr>
          <p:cNvPr id="3" name="字幕 2">
            <a:extLst>
              <a:ext uri="{FF2B5EF4-FFF2-40B4-BE49-F238E27FC236}">
                <a16:creationId xmlns:a16="http://schemas.microsoft.com/office/drawing/2014/main" id="{FC410147-8A9A-E543-9E39-4D79D8C19882}"/>
              </a:ext>
            </a:extLst>
          </p:cNvPr>
          <p:cNvSpPr>
            <a:spLocks noGrp="1"/>
          </p:cNvSpPr>
          <p:nvPr>
            <p:ph type="subTitle" idx="1"/>
          </p:nvPr>
        </p:nvSpPr>
        <p:spPr>
          <a:xfrm>
            <a:off x="1524000" y="3735602"/>
            <a:ext cx="9144000" cy="1655762"/>
          </a:xfrm>
        </p:spPr>
        <p:txBody>
          <a:bodyPr>
            <a:normAutofit fontScale="92500" lnSpcReduction="10000"/>
          </a:bodyPr>
          <a:lstStyle/>
          <a:p>
            <a:r>
              <a:rPr lang="en-US" altLang="ja-JP" dirty="0"/>
              <a:t>2021 EIC Accelerator Partnership Workshop</a:t>
            </a:r>
            <a:endParaRPr kumimoji="1" lang="en-US" altLang="ja-JP" dirty="0"/>
          </a:p>
          <a:p>
            <a:r>
              <a:rPr lang="en-US" altLang="ja-JP" dirty="0"/>
              <a:t>2021-10-27</a:t>
            </a:r>
          </a:p>
          <a:p>
            <a:r>
              <a:rPr lang="en-US" altLang="ja-JP" dirty="0"/>
              <a:t>KEKB: Lessons from </a:t>
            </a:r>
            <a:r>
              <a:rPr lang="en-US" altLang="ja-JP" dirty="0" err="1"/>
              <a:t>SuperKEKB</a:t>
            </a:r>
            <a:endParaRPr lang="en-US" altLang="ja-JP" dirty="0"/>
          </a:p>
          <a:p>
            <a:r>
              <a:rPr kumimoji="1" lang="en-US" altLang="ja-JP" dirty="0"/>
              <a:t>Takuya </a:t>
            </a:r>
            <a:r>
              <a:rPr lang="en-US" altLang="ja-JP" dirty="0"/>
              <a:t>Ishibashi and Michael </a:t>
            </a:r>
            <a:r>
              <a:rPr lang="en-US" altLang="ja-JP" dirty="0" err="1"/>
              <a:t>Blaskiewicz</a:t>
            </a:r>
            <a:endParaRPr kumimoji="1" lang="en-US" altLang="ja-JP" dirty="0"/>
          </a:p>
        </p:txBody>
      </p:sp>
      <p:sp>
        <p:nvSpPr>
          <p:cNvPr id="4" name="スライド番号プレースホルダー 3">
            <a:extLst>
              <a:ext uri="{FF2B5EF4-FFF2-40B4-BE49-F238E27FC236}">
                <a16:creationId xmlns:a16="http://schemas.microsoft.com/office/drawing/2014/main" id="{0D7CA6DD-3191-1F4C-BD71-0C85561AFF41}"/>
              </a:ext>
            </a:extLst>
          </p:cNvPr>
          <p:cNvSpPr>
            <a:spLocks noGrp="1"/>
          </p:cNvSpPr>
          <p:nvPr>
            <p:ph type="sldNum" sz="quarter" idx="12"/>
          </p:nvPr>
        </p:nvSpPr>
        <p:spPr/>
        <p:txBody>
          <a:bodyPr/>
          <a:lstStyle/>
          <a:p>
            <a:fld id="{3B087684-AA79-F249-BB36-435C471A0781}" type="slidenum">
              <a:rPr kumimoji="1" lang="ja-JP" altLang="en-US" smtClean="0"/>
              <a:t>1</a:t>
            </a:fld>
            <a:endParaRPr kumimoji="1" lang="ja-JP" altLang="en-US"/>
          </a:p>
        </p:txBody>
      </p:sp>
    </p:spTree>
    <p:extLst>
      <p:ext uri="{BB962C8B-B14F-4D97-AF65-F5344CB8AC3E}">
        <p14:creationId xmlns:p14="http://schemas.microsoft.com/office/powerpoint/2010/main" val="102975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Beam size blowup in LER (TMCI)</a:t>
            </a:r>
            <a:endParaRPr kumimoji="1" lang="ja-JP" altLang="en-US" sz="3600"/>
          </a:p>
        </p:txBody>
      </p:sp>
      <p:sp>
        <p:nvSpPr>
          <p:cNvPr id="8" name="テキスト ボックス 7">
            <a:extLst>
              <a:ext uri="{FF2B5EF4-FFF2-40B4-BE49-F238E27FC236}">
                <a16:creationId xmlns:a16="http://schemas.microsoft.com/office/drawing/2014/main" id="{80FA8CAB-744B-DC49-B027-E65AFB9220FC}"/>
              </a:ext>
            </a:extLst>
          </p:cNvPr>
          <p:cNvSpPr txBox="1"/>
          <p:nvPr/>
        </p:nvSpPr>
        <p:spPr>
          <a:xfrm>
            <a:off x="10299154" y="337876"/>
            <a:ext cx="1579984" cy="369332"/>
          </a:xfrm>
          <a:prstGeom prst="rect">
            <a:avLst/>
          </a:prstGeom>
          <a:noFill/>
        </p:spPr>
        <p:txBody>
          <a:bodyPr wrap="none" rtlCol="0">
            <a:spAutoFit/>
          </a:bodyPr>
          <a:lstStyle/>
          <a:p>
            <a:r>
              <a:rPr kumimoji="1" lang="en-US" altLang="ja-JP" dirty="0"/>
              <a:t>[S. Terui et al.]</a:t>
            </a:r>
            <a:endParaRPr kumimoji="1" lang="ja-JP" altLang="en-US"/>
          </a:p>
        </p:txBody>
      </p:sp>
      <p:pic>
        <p:nvPicPr>
          <p:cNvPr id="7" name="図 6">
            <a:extLst>
              <a:ext uri="{FF2B5EF4-FFF2-40B4-BE49-F238E27FC236}">
                <a16:creationId xmlns:a16="http://schemas.microsoft.com/office/drawing/2014/main" id="{512E9324-39E4-B048-A3F0-7CFC7D075F3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52228" y="1315650"/>
            <a:ext cx="3941713" cy="3941713"/>
          </a:xfrm>
          <a:prstGeom prst="rect">
            <a:avLst/>
          </a:prstGeom>
          <a:noFill/>
          <a:ln>
            <a:noFill/>
          </a:ln>
        </p:spPr>
      </p:pic>
      <p:sp>
        <p:nvSpPr>
          <p:cNvPr id="3" name="テキスト ボックス 2">
            <a:extLst>
              <a:ext uri="{FF2B5EF4-FFF2-40B4-BE49-F238E27FC236}">
                <a16:creationId xmlns:a16="http://schemas.microsoft.com/office/drawing/2014/main" id="{C9765AD9-0609-A84E-AF76-CC7C69FF8C66}"/>
              </a:ext>
            </a:extLst>
          </p:cNvPr>
          <p:cNvSpPr txBox="1"/>
          <p:nvPr/>
        </p:nvSpPr>
        <p:spPr>
          <a:xfrm>
            <a:off x="936886" y="5532877"/>
            <a:ext cx="10670109" cy="12003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400" dirty="0"/>
              <a:t>The beam size blowup can be suppressed by increasing the vertical chromaticity.</a:t>
            </a:r>
          </a:p>
          <a:p>
            <a:pPr marL="285750" indent="-285750">
              <a:buFont typeface="Arial" panose="020B0604020202020204" pitchFamily="34" charset="0"/>
              <a:buChar char="•"/>
            </a:pPr>
            <a:r>
              <a:rPr lang="en-US" altLang="ja-JP" sz="2400" dirty="0"/>
              <a:t>The threshold of the blowup increases with the negative chromaticity.</a:t>
            </a:r>
          </a:p>
          <a:p>
            <a:pPr marL="285750" indent="-285750">
              <a:buFont typeface="Arial" panose="020B0604020202020204" pitchFamily="34" charset="0"/>
              <a:buChar char="•"/>
            </a:pPr>
            <a:r>
              <a:rPr lang="en-US" altLang="ja-JP" sz="2400" dirty="0"/>
              <a:t>The blowup can be suppressed by increasing the feedback gain.</a:t>
            </a:r>
            <a:endParaRPr kumimoji="1" lang="ja-JP" altLang="en-US" sz="2400"/>
          </a:p>
        </p:txBody>
      </p:sp>
      <p:grpSp>
        <p:nvGrpSpPr>
          <p:cNvPr id="10" name="グループ化 9">
            <a:extLst>
              <a:ext uri="{FF2B5EF4-FFF2-40B4-BE49-F238E27FC236}">
                <a16:creationId xmlns:a16="http://schemas.microsoft.com/office/drawing/2014/main" id="{E7C12915-C142-BE40-938E-B09267EDE378}"/>
              </a:ext>
            </a:extLst>
          </p:cNvPr>
          <p:cNvGrpSpPr>
            <a:grpSpLocks noChangeAspect="1"/>
          </p:cNvGrpSpPr>
          <p:nvPr/>
        </p:nvGrpSpPr>
        <p:grpSpPr>
          <a:xfrm>
            <a:off x="10287" y="913319"/>
            <a:ext cx="4226350" cy="4473945"/>
            <a:chOff x="934720" y="682933"/>
            <a:chExt cx="4867365" cy="5152513"/>
          </a:xfrm>
        </p:grpSpPr>
        <p:pic>
          <p:nvPicPr>
            <p:cNvPr id="6" name="図 5">
              <a:extLst>
                <a:ext uri="{FF2B5EF4-FFF2-40B4-BE49-F238E27FC236}">
                  <a16:creationId xmlns:a16="http://schemas.microsoft.com/office/drawing/2014/main" id="{D99FD4FB-8331-0344-A88E-0336DC6CCC0C}"/>
                </a:ext>
              </a:extLst>
            </p:cNvPr>
            <p:cNvPicPr preferRelativeResize="0">
              <a:picLocks noChangeAspect="1"/>
            </p:cNvPicPr>
            <p:nvPr/>
          </p:nvPicPr>
          <p:blipFill rotWithShape="1">
            <a:blip r:embed="rId3" cstate="email">
              <a:extLst>
                <a:ext uri="{28A0092B-C50C-407E-A947-70E740481C1C}">
                  <a14:useLocalDpi xmlns:a14="http://schemas.microsoft.com/office/drawing/2010/main"/>
                </a:ext>
              </a:extLst>
            </a:blip>
            <a:srcRect r="50929"/>
            <a:stretch/>
          </p:blipFill>
          <p:spPr bwMode="auto">
            <a:xfrm>
              <a:off x="934720" y="682933"/>
              <a:ext cx="4867365" cy="5152513"/>
            </a:xfrm>
            <a:prstGeom prst="rect">
              <a:avLst/>
            </a:prstGeom>
            <a:noFill/>
            <a:ln>
              <a:noFill/>
            </a:ln>
          </p:spPr>
        </p:pic>
        <p:sp>
          <p:nvSpPr>
            <p:cNvPr id="4" name="正方形/長方形 3">
              <a:extLst>
                <a:ext uri="{FF2B5EF4-FFF2-40B4-BE49-F238E27FC236}">
                  <a16:creationId xmlns:a16="http://schemas.microsoft.com/office/drawing/2014/main" id="{07A93B73-4D22-7B48-A325-7CCA9348D13A}"/>
                </a:ext>
              </a:extLst>
            </p:cNvPr>
            <p:cNvSpPr/>
            <p:nvPr/>
          </p:nvSpPr>
          <p:spPr>
            <a:xfrm>
              <a:off x="1110343" y="913319"/>
              <a:ext cx="576943" cy="512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0E73E4AE-2BA5-F744-BDFC-ECEC76970DE1}"/>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5363" y="1242843"/>
            <a:ext cx="4226350" cy="3941713"/>
          </a:xfrm>
          <a:prstGeom prst="rect">
            <a:avLst/>
          </a:prstGeom>
          <a:noFill/>
          <a:ln>
            <a:noFill/>
          </a:ln>
        </p:spPr>
      </p:pic>
      <p:sp>
        <p:nvSpPr>
          <p:cNvPr id="11" name="テキスト ボックス 10">
            <a:extLst>
              <a:ext uri="{FF2B5EF4-FFF2-40B4-BE49-F238E27FC236}">
                <a16:creationId xmlns:a16="http://schemas.microsoft.com/office/drawing/2014/main" id="{1D2B6861-881E-4E44-9224-D0E5D6DC5238}"/>
              </a:ext>
            </a:extLst>
          </p:cNvPr>
          <p:cNvSpPr txBox="1"/>
          <p:nvPr/>
        </p:nvSpPr>
        <p:spPr>
          <a:xfrm>
            <a:off x="1375542" y="892084"/>
            <a:ext cx="2140907" cy="369332"/>
          </a:xfrm>
          <a:prstGeom prst="rect">
            <a:avLst/>
          </a:prstGeom>
          <a:noFill/>
        </p:spPr>
        <p:txBody>
          <a:bodyPr wrap="none" rtlCol="0">
            <a:spAutoFit/>
          </a:bodyPr>
          <a:lstStyle/>
          <a:p>
            <a:r>
              <a:rPr kumimoji="1" lang="en-US" altLang="ja-JP" b="1" dirty="0"/>
              <a:t>Change chromaticity</a:t>
            </a:r>
            <a:endParaRPr kumimoji="1" lang="ja-JP" altLang="en-US" b="1"/>
          </a:p>
        </p:txBody>
      </p:sp>
      <p:sp>
        <p:nvSpPr>
          <p:cNvPr id="12" name="テキスト ボックス 11">
            <a:extLst>
              <a:ext uri="{FF2B5EF4-FFF2-40B4-BE49-F238E27FC236}">
                <a16:creationId xmlns:a16="http://schemas.microsoft.com/office/drawing/2014/main" id="{91647010-6957-6443-B53D-A39265409FE8}"/>
              </a:ext>
            </a:extLst>
          </p:cNvPr>
          <p:cNvSpPr txBox="1"/>
          <p:nvPr/>
        </p:nvSpPr>
        <p:spPr>
          <a:xfrm>
            <a:off x="4881704" y="781921"/>
            <a:ext cx="2624693" cy="646331"/>
          </a:xfrm>
          <a:prstGeom prst="rect">
            <a:avLst/>
          </a:prstGeom>
          <a:noFill/>
        </p:spPr>
        <p:txBody>
          <a:bodyPr wrap="none" rtlCol="0">
            <a:spAutoFit/>
          </a:bodyPr>
          <a:lstStyle/>
          <a:p>
            <a:r>
              <a:rPr kumimoji="1" lang="en-US" altLang="ja-JP" b="1" dirty="0"/>
              <a:t>Change chromaticity</a:t>
            </a:r>
          </a:p>
          <a:p>
            <a:r>
              <a:rPr lang="en-US" altLang="ja-JP" b="1" dirty="0"/>
              <a:t>and collimator’s aperture</a:t>
            </a:r>
            <a:endParaRPr kumimoji="1" lang="ja-JP" altLang="en-US" b="1"/>
          </a:p>
        </p:txBody>
      </p:sp>
      <p:sp>
        <p:nvSpPr>
          <p:cNvPr id="13" name="テキスト ボックス 12">
            <a:extLst>
              <a:ext uri="{FF2B5EF4-FFF2-40B4-BE49-F238E27FC236}">
                <a16:creationId xmlns:a16="http://schemas.microsoft.com/office/drawing/2014/main" id="{2AD0EEB3-4E14-2047-9AD0-EB6E58955756}"/>
              </a:ext>
            </a:extLst>
          </p:cNvPr>
          <p:cNvSpPr txBox="1"/>
          <p:nvPr/>
        </p:nvSpPr>
        <p:spPr>
          <a:xfrm>
            <a:off x="7962307" y="844965"/>
            <a:ext cx="3728013" cy="369332"/>
          </a:xfrm>
          <a:prstGeom prst="rect">
            <a:avLst/>
          </a:prstGeom>
          <a:noFill/>
        </p:spPr>
        <p:txBody>
          <a:bodyPr wrap="square" rtlCol="0">
            <a:spAutoFit/>
          </a:bodyPr>
          <a:lstStyle/>
          <a:p>
            <a:r>
              <a:rPr kumimoji="1" lang="en-US" altLang="ja-JP" b="1" dirty="0"/>
              <a:t>Change chromaticity </a:t>
            </a:r>
            <a:r>
              <a:rPr lang="en-US" altLang="ja-JP" b="1" dirty="0"/>
              <a:t>and FB gain</a:t>
            </a:r>
            <a:endParaRPr kumimoji="1" lang="ja-JP" altLang="en-US" b="1"/>
          </a:p>
        </p:txBody>
      </p:sp>
      <p:sp>
        <p:nvSpPr>
          <p:cNvPr id="5" name="スライド番号プレースホルダー 4">
            <a:extLst>
              <a:ext uri="{FF2B5EF4-FFF2-40B4-BE49-F238E27FC236}">
                <a16:creationId xmlns:a16="http://schemas.microsoft.com/office/drawing/2014/main" id="{7E84552F-3725-814A-983A-4773AF7E13A4}"/>
              </a:ext>
            </a:extLst>
          </p:cNvPr>
          <p:cNvSpPr>
            <a:spLocks noGrp="1"/>
          </p:cNvSpPr>
          <p:nvPr>
            <p:ph type="sldNum" sz="quarter" idx="12"/>
          </p:nvPr>
        </p:nvSpPr>
        <p:spPr/>
        <p:txBody>
          <a:bodyPr/>
          <a:lstStyle/>
          <a:p>
            <a:fld id="{3B087684-AA79-F249-BB36-435C471A0781}" type="slidenum">
              <a:rPr kumimoji="1" lang="ja-JP" altLang="en-US" smtClean="0"/>
              <a:t>10</a:t>
            </a:fld>
            <a:endParaRPr kumimoji="1" lang="ja-JP" altLang="en-US"/>
          </a:p>
        </p:txBody>
      </p:sp>
    </p:spTree>
    <p:extLst>
      <p:ext uri="{BB962C8B-B14F-4D97-AF65-F5344CB8AC3E}">
        <p14:creationId xmlns:p14="http://schemas.microsoft.com/office/powerpoint/2010/main" val="415726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Beam size blowup in LER (TMCI)</a:t>
            </a:r>
            <a:endParaRPr kumimoji="1" lang="ja-JP" altLang="en-US" sz="3600"/>
          </a:p>
        </p:txBody>
      </p:sp>
      <p:sp>
        <p:nvSpPr>
          <p:cNvPr id="3" name="テキスト ボックス 2">
            <a:extLst>
              <a:ext uri="{FF2B5EF4-FFF2-40B4-BE49-F238E27FC236}">
                <a16:creationId xmlns:a16="http://schemas.microsoft.com/office/drawing/2014/main" id="{507CB0AF-E7A6-1C4C-B420-25CB0086432A}"/>
              </a:ext>
            </a:extLst>
          </p:cNvPr>
          <p:cNvSpPr txBox="1"/>
          <p:nvPr/>
        </p:nvSpPr>
        <p:spPr>
          <a:xfrm>
            <a:off x="136107" y="617080"/>
            <a:ext cx="12319591" cy="1200329"/>
          </a:xfrm>
          <a:prstGeom prst="rect">
            <a:avLst/>
          </a:prstGeom>
          <a:noFill/>
        </p:spPr>
        <p:txBody>
          <a:bodyPr wrap="square" rtlCol="0">
            <a:spAutoFit/>
          </a:bodyPr>
          <a:lstStyle/>
          <a:p>
            <a:pPr marL="285750" indent="-285750">
              <a:buFont typeface="Arial" panose="020B0604020202020204" pitchFamily="34" charset="0"/>
              <a:buChar char="•"/>
            </a:pPr>
            <a:r>
              <a:rPr lang="en-US" altLang="ja-JP" sz="2400" dirty="0"/>
              <a:t>We can accumulate ~1.5 mA/bunch at least.</a:t>
            </a:r>
          </a:p>
          <a:p>
            <a:pPr marL="285750" indent="-285750">
              <a:buFont typeface="Arial" panose="020B0604020202020204" pitchFamily="34" charset="0"/>
              <a:buChar char="•"/>
            </a:pPr>
            <a:r>
              <a:rPr lang="en-US" altLang="ja-JP" sz="2400" dirty="0"/>
              <a:t>We‘ve not observed the coupling of the modes 0 and -1 yet.</a:t>
            </a:r>
          </a:p>
          <a:p>
            <a:pPr marL="285750" indent="-285750">
              <a:buFont typeface="Arial" panose="020B0604020202020204" pitchFamily="34" charset="0"/>
              <a:buChar char="•"/>
            </a:pPr>
            <a:r>
              <a:rPr kumimoji="1" lang="en-US" altLang="ja-JP" sz="2400" dirty="0"/>
              <a:t>We</a:t>
            </a:r>
            <a:r>
              <a:rPr lang="en-US" altLang="ja-JP" sz="2400" dirty="0"/>
              <a:t>‘ve observed the vertical beam size blowup before the coupling.</a:t>
            </a:r>
            <a:endParaRPr kumimoji="1" lang="ja-JP" altLang="en-US" sz="2400"/>
          </a:p>
        </p:txBody>
      </p:sp>
      <p:pic>
        <p:nvPicPr>
          <p:cNvPr id="8" name="図 7">
            <a:extLst>
              <a:ext uri="{FF2B5EF4-FFF2-40B4-BE49-F238E27FC236}">
                <a16:creationId xmlns:a16="http://schemas.microsoft.com/office/drawing/2014/main" id="{DB8B46F2-7F4E-E64E-AEF3-CE1DE6BDFF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4207" y="1824966"/>
            <a:ext cx="3145603" cy="4907800"/>
          </a:xfrm>
          <a:prstGeom prst="rect">
            <a:avLst/>
          </a:prstGeom>
        </p:spPr>
      </p:pic>
      <p:sp>
        <p:nvSpPr>
          <p:cNvPr id="9" name="テキスト ボックス 8">
            <a:extLst>
              <a:ext uri="{FF2B5EF4-FFF2-40B4-BE49-F238E27FC236}">
                <a16:creationId xmlns:a16="http://schemas.microsoft.com/office/drawing/2014/main" id="{A6AC9103-672E-1945-92A6-B691110F4DF5}"/>
              </a:ext>
            </a:extLst>
          </p:cNvPr>
          <p:cNvSpPr txBox="1"/>
          <p:nvPr/>
        </p:nvSpPr>
        <p:spPr>
          <a:xfrm>
            <a:off x="5798049" y="3593445"/>
            <a:ext cx="6229654" cy="3139321"/>
          </a:xfrm>
          <a:prstGeom prst="rect">
            <a:avLst/>
          </a:prstGeom>
          <a:noFill/>
        </p:spPr>
        <p:txBody>
          <a:bodyPr wrap="none" rtlCol="0">
            <a:spAutoFit/>
          </a:bodyPr>
          <a:lstStyle/>
          <a:p>
            <a:r>
              <a:rPr lang="el-GR" altLang="ja-JP" dirty="0"/>
              <a:t>2021-02-17</a:t>
            </a:r>
          </a:p>
          <a:p>
            <a:r>
              <a:rPr lang="el-GR" altLang="ja-JP" dirty="0"/>
              <a:t>β</a:t>
            </a:r>
            <a:r>
              <a:rPr lang="en" altLang="ja-JP" dirty="0"/>
              <a:t>y* = 8 mm, single-bunch operation</a:t>
            </a:r>
          </a:p>
          <a:p>
            <a:endParaRPr lang="en" altLang="ja-JP" dirty="0"/>
          </a:p>
          <a:p>
            <a:r>
              <a:rPr lang="en" altLang="ja-JP" dirty="0"/>
              <a:t>Tune shift: ~0.008 mA</a:t>
            </a:r>
            <a:r>
              <a:rPr lang="en" altLang="ja-JP" baseline="30000" dirty="0"/>
              <a:t>-1</a:t>
            </a:r>
          </a:p>
          <a:p>
            <a:r>
              <a:rPr lang="el-GR" altLang="ja-JP" dirty="0"/>
              <a:t>ν</a:t>
            </a:r>
            <a:r>
              <a:rPr lang="en" altLang="ja-JP" baseline="-25000" dirty="0"/>
              <a:t>y</a:t>
            </a:r>
            <a:r>
              <a:rPr lang="en" altLang="ja-JP" dirty="0"/>
              <a:t> ~ 0.595 @ 1.6 mA/bunch</a:t>
            </a:r>
          </a:p>
          <a:p>
            <a:endParaRPr lang="en" altLang="ja-JP" dirty="0"/>
          </a:p>
          <a:p>
            <a:r>
              <a:rPr lang="en" altLang="ja-JP" dirty="0"/>
              <a:t>We were not able to inject up to ~1.7 mA/bunch (rep. rate 1 Hz).</a:t>
            </a:r>
          </a:p>
          <a:p>
            <a:r>
              <a:rPr lang="en" altLang="ja-JP" dirty="0"/>
              <a:t>TMCI threshold (calc.): ~1.77 mA/bunch</a:t>
            </a:r>
          </a:p>
          <a:p>
            <a:endParaRPr lang="en" altLang="ja-JP" dirty="0"/>
          </a:p>
          <a:p>
            <a:r>
              <a:rPr lang="en" altLang="ja-JP" dirty="0"/>
              <a:t>D02V1: 2.17 mm, -1.8 mm, D03V1: ±9 mm,</a:t>
            </a:r>
          </a:p>
          <a:p>
            <a:r>
              <a:rPr lang="en" altLang="ja-JP" dirty="0"/>
              <a:t>D06V1: ±2 mm, D06V2: ±9 mm</a:t>
            </a:r>
            <a:endParaRPr kumimoji="1" lang="ja-JP" altLang="en-US"/>
          </a:p>
        </p:txBody>
      </p:sp>
      <p:cxnSp>
        <p:nvCxnSpPr>
          <p:cNvPr id="11" name="直線コネクタ 10">
            <a:extLst>
              <a:ext uri="{FF2B5EF4-FFF2-40B4-BE49-F238E27FC236}">
                <a16:creationId xmlns:a16="http://schemas.microsoft.com/office/drawing/2014/main" id="{E18D3F2A-86E5-F348-83C4-B60FC6810F16}"/>
              </a:ext>
            </a:extLst>
          </p:cNvPr>
          <p:cNvCxnSpPr>
            <a:cxnSpLocks/>
          </p:cNvCxnSpPr>
          <p:nvPr/>
        </p:nvCxnSpPr>
        <p:spPr>
          <a:xfrm>
            <a:off x="2722652" y="5768802"/>
            <a:ext cx="0" cy="5598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7C3D7E6-3189-5240-8868-112D74A530AB}"/>
              </a:ext>
            </a:extLst>
          </p:cNvPr>
          <p:cNvCxnSpPr>
            <a:cxnSpLocks/>
          </p:cNvCxnSpPr>
          <p:nvPr/>
        </p:nvCxnSpPr>
        <p:spPr>
          <a:xfrm>
            <a:off x="3729294" y="5768802"/>
            <a:ext cx="0" cy="5598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B1993BA-D906-9242-9404-E477C5E9D727}"/>
              </a:ext>
            </a:extLst>
          </p:cNvPr>
          <p:cNvCxnSpPr>
            <a:cxnSpLocks/>
          </p:cNvCxnSpPr>
          <p:nvPr/>
        </p:nvCxnSpPr>
        <p:spPr>
          <a:xfrm>
            <a:off x="2722652" y="6203378"/>
            <a:ext cx="1006642" cy="0"/>
          </a:xfrm>
          <a:prstGeom prst="line">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9AFF7185-FFD4-3F45-A76D-9B20C8D7FCEC}"/>
              </a:ext>
            </a:extLst>
          </p:cNvPr>
          <p:cNvSpPr txBox="1"/>
          <p:nvPr/>
        </p:nvSpPr>
        <p:spPr>
          <a:xfrm>
            <a:off x="2879282" y="5867568"/>
            <a:ext cx="870751" cy="338554"/>
          </a:xfrm>
          <a:prstGeom prst="rect">
            <a:avLst/>
          </a:prstGeom>
          <a:noFill/>
        </p:spPr>
        <p:txBody>
          <a:bodyPr wrap="none" rtlCol="0">
            <a:spAutoFit/>
          </a:bodyPr>
          <a:lstStyle/>
          <a:p>
            <a:r>
              <a:rPr kumimoji="1" lang="en-US" altLang="ja-JP" sz="1600" dirty="0"/>
              <a:t>Δ~0.009</a:t>
            </a:r>
            <a:endParaRPr kumimoji="1" lang="ja-JP" altLang="en-US" sz="1600"/>
          </a:p>
        </p:txBody>
      </p:sp>
      <p:sp>
        <p:nvSpPr>
          <p:cNvPr id="4" name="スライド番号プレースホルダー 3">
            <a:extLst>
              <a:ext uri="{FF2B5EF4-FFF2-40B4-BE49-F238E27FC236}">
                <a16:creationId xmlns:a16="http://schemas.microsoft.com/office/drawing/2014/main" id="{5654960C-6195-D44C-BCB2-8ACD4E615E25}"/>
              </a:ext>
            </a:extLst>
          </p:cNvPr>
          <p:cNvSpPr>
            <a:spLocks noGrp="1"/>
          </p:cNvSpPr>
          <p:nvPr>
            <p:ph type="sldNum" sz="quarter" idx="12"/>
          </p:nvPr>
        </p:nvSpPr>
        <p:spPr/>
        <p:txBody>
          <a:bodyPr/>
          <a:lstStyle/>
          <a:p>
            <a:fld id="{3B087684-AA79-F249-BB36-435C471A0781}" type="slidenum">
              <a:rPr kumimoji="1" lang="ja-JP" altLang="en-US" smtClean="0"/>
              <a:t>11</a:t>
            </a:fld>
            <a:endParaRPr kumimoji="1" lang="ja-JP" altLang="en-US"/>
          </a:p>
        </p:txBody>
      </p:sp>
    </p:spTree>
    <p:extLst>
      <p:ext uri="{BB962C8B-B14F-4D97-AF65-F5344CB8AC3E}">
        <p14:creationId xmlns:p14="http://schemas.microsoft.com/office/powerpoint/2010/main" val="111023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Beam size blowup in LER (TMCI)</a:t>
            </a:r>
            <a:endParaRPr kumimoji="1" lang="ja-JP" altLang="en-US" sz="3600"/>
          </a:p>
        </p:txBody>
      </p:sp>
      <p:sp>
        <p:nvSpPr>
          <p:cNvPr id="8" name="テキスト ボックス 7">
            <a:extLst>
              <a:ext uri="{FF2B5EF4-FFF2-40B4-BE49-F238E27FC236}">
                <a16:creationId xmlns:a16="http://schemas.microsoft.com/office/drawing/2014/main" id="{80FA8CAB-744B-DC49-B027-E65AFB9220FC}"/>
              </a:ext>
            </a:extLst>
          </p:cNvPr>
          <p:cNvSpPr txBox="1"/>
          <p:nvPr/>
        </p:nvSpPr>
        <p:spPr>
          <a:xfrm>
            <a:off x="9385760" y="442518"/>
            <a:ext cx="1067921" cy="369332"/>
          </a:xfrm>
          <a:prstGeom prst="rect">
            <a:avLst/>
          </a:prstGeom>
          <a:noFill/>
        </p:spPr>
        <p:txBody>
          <a:bodyPr wrap="none" rtlCol="0">
            <a:spAutoFit/>
          </a:bodyPr>
          <a:lstStyle/>
          <a:p>
            <a:r>
              <a:rPr kumimoji="1" lang="en-US" altLang="ja-JP" dirty="0"/>
              <a:t>[K. </a:t>
            </a:r>
            <a:r>
              <a:rPr kumimoji="1" lang="en-US" altLang="ja-JP" dirty="0" err="1"/>
              <a:t>Ohmi</a:t>
            </a:r>
            <a:r>
              <a:rPr kumimoji="1" lang="en-US" altLang="ja-JP" dirty="0"/>
              <a:t>]</a:t>
            </a:r>
            <a:endParaRPr kumimoji="1" lang="ja-JP" altLang="en-US"/>
          </a:p>
        </p:txBody>
      </p:sp>
      <p:sp>
        <p:nvSpPr>
          <p:cNvPr id="3" name="スライド番号プレースホルダー 2">
            <a:extLst>
              <a:ext uri="{FF2B5EF4-FFF2-40B4-BE49-F238E27FC236}">
                <a16:creationId xmlns:a16="http://schemas.microsoft.com/office/drawing/2014/main" id="{DA7E155D-E05E-FB46-9754-D53A562A881A}"/>
              </a:ext>
            </a:extLst>
          </p:cNvPr>
          <p:cNvSpPr>
            <a:spLocks noGrp="1"/>
          </p:cNvSpPr>
          <p:nvPr>
            <p:ph type="sldNum" sz="quarter" idx="12"/>
          </p:nvPr>
        </p:nvSpPr>
        <p:spPr/>
        <p:txBody>
          <a:bodyPr/>
          <a:lstStyle/>
          <a:p>
            <a:fld id="{3B087684-AA79-F249-BB36-435C471A0781}" type="slidenum">
              <a:rPr kumimoji="1" lang="ja-JP" altLang="en-US" smtClean="0"/>
              <a:t>12</a:t>
            </a:fld>
            <a:endParaRPr kumimoji="1" lang="ja-JP" altLang="en-US"/>
          </a:p>
        </p:txBody>
      </p:sp>
      <p:pic>
        <p:nvPicPr>
          <p:cNvPr id="6" name="図 5">
            <a:extLst>
              <a:ext uri="{FF2B5EF4-FFF2-40B4-BE49-F238E27FC236}">
                <a16:creationId xmlns:a16="http://schemas.microsoft.com/office/drawing/2014/main" id="{026F33CD-03C6-E741-B880-3F8890BA19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3331" y="811850"/>
            <a:ext cx="9256665" cy="5919333"/>
          </a:xfrm>
          <a:prstGeom prst="rect">
            <a:avLst/>
          </a:prstGeom>
        </p:spPr>
      </p:pic>
    </p:spTree>
    <p:extLst>
      <p:ext uri="{BB962C8B-B14F-4D97-AF65-F5344CB8AC3E}">
        <p14:creationId xmlns:p14="http://schemas.microsoft.com/office/powerpoint/2010/main" val="13913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99071" y="-416055"/>
            <a:ext cx="12367513" cy="1325563"/>
          </a:xfrm>
        </p:spPr>
        <p:txBody>
          <a:bodyPr>
            <a:normAutofit/>
          </a:bodyPr>
          <a:lstStyle/>
          <a:p>
            <a:r>
              <a:rPr kumimoji="1" lang="en-US" altLang="ja-JP" sz="3600" dirty="0"/>
              <a:t>Issue – Beam size blowup in LER (TMCI)</a:t>
            </a:r>
            <a:endParaRPr kumimoji="1" lang="ja-JP" altLang="en-US" sz="3600"/>
          </a:p>
        </p:txBody>
      </p:sp>
      <p:sp>
        <p:nvSpPr>
          <p:cNvPr id="3" name="テキスト ボックス 2">
            <a:extLst>
              <a:ext uri="{FF2B5EF4-FFF2-40B4-BE49-F238E27FC236}">
                <a16:creationId xmlns:a16="http://schemas.microsoft.com/office/drawing/2014/main" id="{507CB0AF-E7A6-1C4C-B420-25CB0086432A}"/>
              </a:ext>
            </a:extLst>
          </p:cNvPr>
          <p:cNvSpPr txBox="1"/>
          <p:nvPr/>
        </p:nvSpPr>
        <p:spPr>
          <a:xfrm>
            <a:off x="0" y="355109"/>
            <a:ext cx="12156724" cy="6555641"/>
          </a:xfrm>
          <a:prstGeom prst="rect">
            <a:avLst/>
          </a:prstGeom>
          <a:noFill/>
        </p:spPr>
        <p:txBody>
          <a:bodyPr wrap="square" rtlCol="0">
            <a:spAutoFit/>
          </a:bodyPr>
          <a:lstStyle/>
          <a:p>
            <a:pPr marL="285750" indent="-285750">
              <a:buFont typeface="Arial" panose="020B0604020202020204" pitchFamily="34" charset="0"/>
              <a:buChar char="•"/>
            </a:pPr>
            <a:r>
              <a:rPr lang="en-US" altLang="ja-JP" sz="2100" dirty="0"/>
              <a:t>Summary of TMCI in LER</a:t>
            </a:r>
          </a:p>
          <a:p>
            <a:pPr marL="742950" lvl="1" indent="-285750">
              <a:buFont typeface="Arial" panose="020B0604020202020204" pitchFamily="34" charset="0"/>
              <a:buChar char="•"/>
            </a:pPr>
            <a:r>
              <a:rPr lang="en-US" altLang="ja-JP" sz="2100" dirty="0"/>
              <a:t>We can accumulate the bunch current up to calculated value using a broad impedance model, however we’ve observed the vertical beam size blowup around ~60% of the calculated values.</a:t>
            </a:r>
          </a:p>
          <a:p>
            <a:pPr marL="742950" lvl="1" indent="-285750">
              <a:buFont typeface="Arial" panose="020B0604020202020204" pitchFamily="34" charset="0"/>
              <a:buChar char="•"/>
            </a:pPr>
            <a:r>
              <a:rPr lang="en-US" altLang="ja-JP" sz="2100" dirty="0"/>
              <a:t>The bunch current threshold about the beam size blowup depends on the tune and the chromaticity.</a:t>
            </a:r>
          </a:p>
          <a:p>
            <a:pPr marL="1257300" lvl="2" indent="-342900">
              <a:buFont typeface="Wingdings" pitchFamily="2" charset="2"/>
              <a:buChar char="Ø"/>
            </a:pPr>
            <a:r>
              <a:rPr lang="en-US" altLang="ja-JP" sz="2100" dirty="0"/>
              <a:t>Proper vertical tune and/or higher chromaticity can increase the threshold.</a:t>
            </a:r>
          </a:p>
          <a:p>
            <a:pPr marL="1257300" lvl="2" indent="-342900">
              <a:buFont typeface="Wingdings" pitchFamily="2" charset="2"/>
              <a:buChar char="Ø"/>
            </a:pPr>
            <a:r>
              <a:rPr lang="en-US" altLang="ja-JP" sz="2100" dirty="0"/>
              <a:t>Since the threshold in the ordinary TMCI doesn’t depend on the tune,  the beam size blowup can be caused by the localized wake in the vertical collimators.</a:t>
            </a:r>
          </a:p>
          <a:p>
            <a:pPr marL="1257300" lvl="2" indent="-342900">
              <a:buFont typeface="Wingdings" pitchFamily="2" charset="2"/>
              <a:buChar char="Ø"/>
            </a:pPr>
            <a:r>
              <a:rPr lang="en-US" altLang="ja-JP" sz="2100" dirty="0"/>
              <a:t>We’ve not observed the coupling of the modes 0 and -1, so K. </a:t>
            </a:r>
            <a:r>
              <a:rPr lang="en-US" altLang="ja-JP" sz="2100" dirty="0" err="1"/>
              <a:t>Ohmi</a:t>
            </a:r>
            <a:r>
              <a:rPr lang="en-US" altLang="ja-JP" sz="2100" dirty="0"/>
              <a:t> has suggested that we should observe this, which is the ordinary TMCI, in a higher vertical tune (</a:t>
            </a:r>
            <a:r>
              <a:rPr lang="en-US" altLang="ja-JP" sz="2100" dirty="0" err="1"/>
              <a:t>ν</a:t>
            </a:r>
            <a:r>
              <a:rPr lang="en-US" altLang="ja-JP" sz="2100" baseline="-25000" dirty="0" err="1"/>
              <a:t>y</a:t>
            </a:r>
            <a:r>
              <a:rPr lang="en-US" altLang="ja-JP" sz="2100" dirty="0"/>
              <a:t> &gt; 0.6).</a:t>
            </a:r>
          </a:p>
          <a:p>
            <a:pPr marL="742950" lvl="1" indent="-285750">
              <a:buFont typeface="Arial" panose="020B0604020202020204" pitchFamily="34" charset="0"/>
              <a:buChar char="•"/>
            </a:pPr>
            <a:r>
              <a:rPr lang="en-US" altLang="ja-JP" sz="2100" dirty="0"/>
              <a:t>The beam size blowup has been observed for the single-beam operation (no collision). We’ve observed a beam size blowup in LER with the collision, and it has been caused by the beam-beam because the beam size depends on not the collimators’ aperture but the current balance between LER and HER. We've not been able to accumulate the bunch current till the TMCI threshold with the collision so far.</a:t>
            </a:r>
          </a:p>
          <a:p>
            <a:pPr marL="742950" lvl="1" indent="-285750">
              <a:buFont typeface="Arial" panose="020B0604020202020204" pitchFamily="34" charset="0"/>
              <a:buChar char="•"/>
            </a:pPr>
            <a:r>
              <a:rPr lang="en-US" altLang="ja-JP" sz="2100" dirty="0"/>
              <a:t>The threshold of the blowup may increase at least up to ~0.9-1.0 mA with present collimator setting by choosing the vertical tune and/or the vertical chromaticity.</a:t>
            </a:r>
          </a:p>
          <a:p>
            <a:pPr marL="742950" lvl="1" indent="-285750">
              <a:buFont typeface="Arial" panose="020B0604020202020204" pitchFamily="34" charset="0"/>
              <a:buChar char="•"/>
            </a:pPr>
            <a:r>
              <a:rPr lang="en-US" altLang="ja-JP" sz="2100" dirty="0"/>
              <a:t>For higher beam current operation assuming L=1×10</a:t>
            </a:r>
            <a:r>
              <a:rPr lang="en-US" altLang="ja-JP" sz="2100" baseline="30000" dirty="0"/>
              <a:t>35</a:t>
            </a:r>
            <a:r>
              <a:rPr lang="en-US" altLang="ja-JP" sz="2100" dirty="0"/>
              <a:t> cm</a:t>
            </a:r>
            <a:r>
              <a:rPr lang="en-US" altLang="ja-JP" sz="2100" baseline="30000" dirty="0"/>
              <a:t>-2</a:t>
            </a:r>
            <a:r>
              <a:rPr lang="en-US" altLang="ja-JP" sz="2100" dirty="0"/>
              <a:t> s</a:t>
            </a:r>
            <a:r>
              <a:rPr lang="en-US" altLang="ja-JP" sz="2100" baseline="30000" dirty="0"/>
              <a:t>-1</a:t>
            </a:r>
            <a:r>
              <a:rPr lang="en-US" altLang="ja-JP" sz="2100" dirty="0"/>
              <a:t>, a bunch current more than 1.0 mA will be needed for LER, so this beam size blowup by TMCI may be more serious.</a:t>
            </a:r>
          </a:p>
          <a:p>
            <a:pPr marL="742950" lvl="1" indent="-285750">
              <a:buFont typeface="Arial" panose="020B0604020202020204" pitchFamily="34" charset="0"/>
              <a:buChar char="•"/>
            </a:pPr>
            <a:r>
              <a:rPr lang="en-US" altLang="ja-JP" sz="2100" dirty="0"/>
              <a:t>There is a possibility that the tune to avoid the blowup is not good for the luminosity performance.</a:t>
            </a:r>
          </a:p>
          <a:p>
            <a:pPr marL="1257300" lvl="2" indent="-342900">
              <a:buFont typeface="Wingdings" pitchFamily="2" charset="2"/>
              <a:buChar char="Ø"/>
            </a:pPr>
            <a:r>
              <a:rPr lang="en-US" altLang="ja-JP" sz="2100" dirty="0"/>
              <a:t>D. Zhou‘s strong-strong beam-beam simulation has predicted that the luminosity will increase by 10% by moving from the present tune to the designed tune (</a:t>
            </a:r>
            <a:r>
              <a:rPr lang="en-US" altLang="ja-JP" sz="2100" dirty="0" err="1"/>
              <a:t>ν</a:t>
            </a:r>
            <a:r>
              <a:rPr lang="en-US" altLang="ja-JP" sz="2100" baseline="-25000" dirty="0" err="1"/>
              <a:t>x</a:t>
            </a:r>
            <a:r>
              <a:rPr lang="en-US" altLang="ja-JP" sz="2100" dirty="0"/>
              <a:t>, </a:t>
            </a:r>
            <a:r>
              <a:rPr lang="en-US" altLang="ja-JP" sz="2100" dirty="0" err="1"/>
              <a:t>ν</a:t>
            </a:r>
            <a:r>
              <a:rPr lang="en-US" altLang="ja-JP" sz="2100" baseline="-25000" dirty="0" err="1"/>
              <a:t>y</a:t>
            </a:r>
            <a:r>
              <a:rPr lang="en-US" altLang="ja-JP" sz="2100" dirty="0"/>
              <a:t>)=(.53, .57).</a:t>
            </a:r>
          </a:p>
        </p:txBody>
      </p:sp>
      <p:sp>
        <p:nvSpPr>
          <p:cNvPr id="4" name="スライド番号プレースホルダー 3">
            <a:extLst>
              <a:ext uri="{FF2B5EF4-FFF2-40B4-BE49-F238E27FC236}">
                <a16:creationId xmlns:a16="http://schemas.microsoft.com/office/drawing/2014/main" id="{6EB2FEE0-7987-DA4C-B485-01D68F9BBBEF}"/>
              </a:ext>
            </a:extLst>
          </p:cNvPr>
          <p:cNvSpPr>
            <a:spLocks noGrp="1"/>
          </p:cNvSpPr>
          <p:nvPr>
            <p:ph type="sldNum" sz="quarter" idx="12"/>
          </p:nvPr>
        </p:nvSpPr>
        <p:spPr/>
        <p:txBody>
          <a:bodyPr/>
          <a:lstStyle/>
          <a:p>
            <a:fld id="{3B087684-AA79-F249-BB36-435C471A0781}" type="slidenum">
              <a:rPr kumimoji="1" lang="ja-JP" altLang="en-US" smtClean="0"/>
              <a:t>13</a:t>
            </a:fld>
            <a:endParaRPr kumimoji="1" lang="ja-JP" altLang="en-US"/>
          </a:p>
        </p:txBody>
      </p:sp>
    </p:spTree>
    <p:extLst>
      <p:ext uri="{BB962C8B-B14F-4D97-AF65-F5344CB8AC3E}">
        <p14:creationId xmlns:p14="http://schemas.microsoft.com/office/powerpoint/2010/main" val="134343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209045-2B7A-9446-BF67-7A8A7DBC05AC}"/>
              </a:ext>
            </a:extLst>
          </p:cNvPr>
          <p:cNvSpPr>
            <a:spLocks noGrp="1"/>
          </p:cNvSpPr>
          <p:nvPr>
            <p:ph type="sldNum" sz="quarter" idx="12"/>
          </p:nvPr>
        </p:nvSpPr>
        <p:spPr/>
        <p:txBody>
          <a:bodyPr/>
          <a:lstStyle/>
          <a:p>
            <a:fld id="{C159EB30-C6E8-7F45-B2D7-9A2E5284ADA7}" type="slidenum">
              <a:rPr kumimoji="1" lang="ja-JP" altLang="en-US" smtClean="0"/>
              <a:t>14</a:t>
            </a:fld>
            <a:endParaRPr kumimoji="1" lang="ja-JP" altLang="en-US"/>
          </a:p>
        </p:txBody>
      </p:sp>
      <p:pic>
        <p:nvPicPr>
          <p:cNvPr id="5" name="Immagine 9">
            <a:extLst>
              <a:ext uri="{FF2B5EF4-FFF2-40B4-BE49-F238E27FC236}">
                <a16:creationId xmlns:a16="http://schemas.microsoft.com/office/drawing/2014/main" id="{99E48BF7-3F84-B44C-B91D-2737BC0F24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782" y="1952555"/>
            <a:ext cx="5889978" cy="3961010"/>
          </a:xfrm>
          <a:prstGeom prst="rect">
            <a:avLst/>
          </a:prstGeom>
        </p:spPr>
      </p:pic>
      <p:pic>
        <p:nvPicPr>
          <p:cNvPr id="6" name="Immagine 2">
            <a:extLst>
              <a:ext uri="{FF2B5EF4-FFF2-40B4-BE49-F238E27FC236}">
                <a16:creationId xmlns:a16="http://schemas.microsoft.com/office/drawing/2014/main" id="{FC4B7E4D-EE3C-1E44-A8B3-F22006D518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8371" y="1707257"/>
            <a:ext cx="4771891" cy="785332"/>
          </a:xfrm>
          <a:prstGeom prst="rect">
            <a:avLst/>
          </a:prstGeom>
        </p:spPr>
      </p:pic>
      <p:pic>
        <p:nvPicPr>
          <p:cNvPr id="7" name="Immagine 6">
            <a:extLst>
              <a:ext uri="{FF2B5EF4-FFF2-40B4-BE49-F238E27FC236}">
                <a16:creationId xmlns:a16="http://schemas.microsoft.com/office/drawing/2014/main" id="{A84C44EC-1029-0E44-B67F-28E358B25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371" y="2522354"/>
            <a:ext cx="3683000" cy="500250"/>
          </a:xfrm>
          <a:prstGeom prst="rect">
            <a:avLst/>
          </a:prstGeom>
        </p:spPr>
      </p:pic>
      <p:pic>
        <p:nvPicPr>
          <p:cNvPr id="8" name="Immagine 7">
            <a:extLst>
              <a:ext uri="{FF2B5EF4-FFF2-40B4-BE49-F238E27FC236}">
                <a16:creationId xmlns:a16="http://schemas.microsoft.com/office/drawing/2014/main" id="{07DACD0B-3298-0B43-986F-95A9C484AB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3327" y="3195791"/>
            <a:ext cx="2197100" cy="713657"/>
          </a:xfrm>
          <a:prstGeom prst="rect">
            <a:avLst/>
          </a:prstGeom>
        </p:spPr>
      </p:pic>
      <p:cxnSp>
        <p:nvCxnSpPr>
          <p:cNvPr id="3" name="直線コネクタ 2">
            <a:extLst>
              <a:ext uri="{FF2B5EF4-FFF2-40B4-BE49-F238E27FC236}">
                <a16:creationId xmlns:a16="http://schemas.microsoft.com/office/drawing/2014/main" id="{F671FB1E-711A-864E-8167-014E9EA86619}"/>
              </a:ext>
            </a:extLst>
          </p:cNvPr>
          <p:cNvCxnSpPr/>
          <p:nvPr/>
        </p:nvCxnSpPr>
        <p:spPr>
          <a:xfrm>
            <a:off x="8763556" y="5399632"/>
            <a:ext cx="181545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02E773A-C327-FA4B-A0F3-CF2B698D0545}"/>
              </a:ext>
            </a:extLst>
          </p:cNvPr>
          <p:cNvCxnSpPr>
            <a:cxnSpLocks/>
          </p:cNvCxnSpPr>
          <p:nvPr/>
        </p:nvCxnSpPr>
        <p:spPr>
          <a:xfrm>
            <a:off x="4828045" y="5592081"/>
            <a:ext cx="24204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4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Beam size blowup in LER (TMCI)</a:t>
            </a:r>
            <a:endParaRPr kumimoji="1" lang="ja-JP" altLang="en-US" sz="3600"/>
          </a:p>
        </p:txBody>
      </p:sp>
      <p:sp>
        <p:nvSpPr>
          <p:cNvPr id="3" name="テキスト ボックス 2">
            <a:extLst>
              <a:ext uri="{FF2B5EF4-FFF2-40B4-BE49-F238E27FC236}">
                <a16:creationId xmlns:a16="http://schemas.microsoft.com/office/drawing/2014/main" id="{507CB0AF-E7A6-1C4C-B420-25CB0086432A}"/>
              </a:ext>
            </a:extLst>
          </p:cNvPr>
          <p:cNvSpPr txBox="1"/>
          <p:nvPr/>
        </p:nvSpPr>
        <p:spPr>
          <a:xfrm>
            <a:off x="88185" y="809303"/>
            <a:ext cx="12319591" cy="461665"/>
          </a:xfrm>
          <a:prstGeom prst="rect">
            <a:avLst/>
          </a:prstGeom>
          <a:noFill/>
        </p:spPr>
        <p:txBody>
          <a:bodyPr wrap="square" rtlCol="0">
            <a:spAutoFit/>
          </a:bodyPr>
          <a:lstStyle/>
          <a:p>
            <a:pPr marL="285750" indent="-285750">
              <a:buFont typeface="Arial" panose="020B0604020202020204" pitchFamily="34" charset="0"/>
              <a:buChar char="•"/>
            </a:pPr>
            <a:r>
              <a:rPr lang="en-US" altLang="ja-JP" sz="2400" dirty="0"/>
              <a:t>(Example) parameter sets for L=1×10</a:t>
            </a:r>
            <a:r>
              <a:rPr lang="en-US" altLang="ja-JP" sz="2400" baseline="30000" dirty="0"/>
              <a:t>35</a:t>
            </a:r>
            <a:r>
              <a:rPr lang="en-US" altLang="ja-JP" sz="2400" dirty="0"/>
              <a:t> cm</a:t>
            </a:r>
            <a:r>
              <a:rPr lang="en-US" altLang="ja-JP" sz="2400" baseline="30000" dirty="0"/>
              <a:t>-2</a:t>
            </a:r>
            <a:r>
              <a:rPr lang="en-US" altLang="ja-JP" sz="2400" dirty="0"/>
              <a:t> s</a:t>
            </a:r>
            <a:r>
              <a:rPr lang="en-US" altLang="ja-JP" sz="2400" baseline="30000" dirty="0"/>
              <a:t>-1</a:t>
            </a:r>
            <a:r>
              <a:rPr lang="en-US" altLang="ja-JP" sz="2400" dirty="0"/>
              <a:t>.</a:t>
            </a:r>
            <a:endParaRPr kumimoji="1" lang="ja-JP" altLang="en-US" sz="2400"/>
          </a:p>
        </p:txBody>
      </p:sp>
      <p:graphicFrame>
        <p:nvGraphicFramePr>
          <p:cNvPr id="4" name="コンテンツ プレースホルダー 3">
            <a:extLst>
              <a:ext uri="{FF2B5EF4-FFF2-40B4-BE49-F238E27FC236}">
                <a16:creationId xmlns:a16="http://schemas.microsoft.com/office/drawing/2014/main" id="{055C8C51-3751-5041-AC4B-058765CA09BC}"/>
              </a:ext>
            </a:extLst>
          </p:cNvPr>
          <p:cNvGraphicFramePr>
            <a:graphicFrameLocks noGrp="1"/>
          </p:cNvGraphicFramePr>
          <p:nvPr>
            <p:ph idx="1"/>
            <p:extLst>
              <p:ext uri="{D42A27DB-BD31-4B8C-83A1-F6EECF244321}">
                <p14:modId xmlns:p14="http://schemas.microsoft.com/office/powerpoint/2010/main" val="1833104938"/>
              </p:ext>
            </p:extLst>
          </p:nvPr>
        </p:nvGraphicFramePr>
        <p:xfrm>
          <a:off x="595423" y="1629438"/>
          <a:ext cx="10770780" cy="3599124"/>
        </p:xfrm>
        <a:graphic>
          <a:graphicData uri="http://schemas.openxmlformats.org/drawingml/2006/table">
            <a:tbl>
              <a:tblPr firstRow="1" bandRow="1">
                <a:tableStyleId>{5C22544A-7EE6-4342-B048-85BDC9FD1C3A}</a:tableStyleId>
              </a:tblPr>
              <a:tblGrid>
                <a:gridCol w="3590260">
                  <a:extLst>
                    <a:ext uri="{9D8B030D-6E8A-4147-A177-3AD203B41FA5}">
                      <a16:colId xmlns:a16="http://schemas.microsoft.com/office/drawing/2014/main" val="2306069487"/>
                    </a:ext>
                  </a:extLst>
                </a:gridCol>
                <a:gridCol w="1795130">
                  <a:extLst>
                    <a:ext uri="{9D8B030D-6E8A-4147-A177-3AD203B41FA5}">
                      <a16:colId xmlns:a16="http://schemas.microsoft.com/office/drawing/2014/main" val="87098681"/>
                    </a:ext>
                  </a:extLst>
                </a:gridCol>
                <a:gridCol w="1795130">
                  <a:extLst>
                    <a:ext uri="{9D8B030D-6E8A-4147-A177-3AD203B41FA5}">
                      <a16:colId xmlns:a16="http://schemas.microsoft.com/office/drawing/2014/main" val="3169613265"/>
                    </a:ext>
                  </a:extLst>
                </a:gridCol>
                <a:gridCol w="1795130">
                  <a:extLst>
                    <a:ext uri="{9D8B030D-6E8A-4147-A177-3AD203B41FA5}">
                      <a16:colId xmlns:a16="http://schemas.microsoft.com/office/drawing/2014/main" val="2133919339"/>
                    </a:ext>
                  </a:extLst>
                </a:gridCol>
                <a:gridCol w="1795130">
                  <a:extLst>
                    <a:ext uri="{9D8B030D-6E8A-4147-A177-3AD203B41FA5}">
                      <a16:colId xmlns:a16="http://schemas.microsoft.com/office/drawing/2014/main" val="3710652070"/>
                    </a:ext>
                  </a:extLst>
                </a:gridCol>
              </a:tblGrid>
              <a:tr h="599854">
                <a:tc>
                  <a:txBody>
                    <a:bodyPr/>
                    <a:lstStyle/>
                    <a:p>
                      <a:endParaRPr lang="en-US" sz="2400" dirty="0"/>
                    </a:p>
                  </a:txBody>
                  <a:tcPr/>
                </a:tc>
                <a:tc>
                  <a:txBody>
                    <a:bodyPr/>
                    <a:lstStyle/>
                    <a:p>
                      <a:r>
                        <a:rPr lang="en-US" sz="2400" dirty="0"/>
                        <a:t>LER</a:t>
                      </a:r>
                    </a:p>
                  </a:txBody>
                  <a:tcPr/>
                </a:tc>
                <a:tc>
                  <a:txBody>
                    <a:bodyPr/>
                    <a:lstStyle/>
                    <a:p>
                      <a:r>
                        <a:rPr lang="en-US" sz="2400" dirty="0"/>
                        <a:t>HER</a:t>
                      </a:r>
                    </a:p>
                  </a:txBody>
                  <a:tcPr/>
                </a:tc>
                <a:tc>
                  <a:txBody>
                    <a:bodyPr/>
                    <a:lstStyle/>
                    <a:p>
                      <a:r>
                        <a:rPr lang="en-US" sz="2400" dirty="0"/>
                        <a:t>LER</a:t>
                      </a:r>
                    </a:p>
                  </a:txBody>
                  <a:tcPr/>
                </a:tc>
                <a:tc>
                  <a:txBody>
                    <a:bodyPr/>
                    <a:lstStyle/>
                    <a:p>
                      <a:r>
                        <a:rPr lang="en-US" sz="2400" dirty="0"/>
                        <a:t>HER</a:t>
                      </a:r>
                    </a:p>
                  </a:txBody>
                  <a:tcPr/>
                </a:tc>
                <a:extLst>
                  <a:ext uri="{0D108BD9-81ED-4DB2-BD59-A6C34878D82A}">
                    <a16:rowId xmlns:a16="http://schemas.microsoft.com/office/drawing/2014/main" val="3568325223"/>
                  </a:ext>
                </a:extLst>
              </a:tr>
              <a:tr h="5998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a:t># of bunches</a:t>
                      </a:r>
                    </a:p>
                  </a:txBody>
                  <a:tcPr/>
                </a:tc>
                <a:tc gridSpan="2">
                  <a:txBody>
                    <a:bodyPr/>
                    <a:lstStyle/>
                    <a:p>
                      <a:pPr algn="ctr"/>
                      <a:r>
                        <a:rPr lang="en-US" sz="2400" dirty="0"/>
                        <a:t>1564+1</a:t>
                      </a:r>
                    </a:p>
                  </a:txBody>
                  <a:tcPr anchor="ctr"/>
                </a:tc>
                <a:tc hMerge="1">
                  <a:txBody>
                    <a:bodyPr/>
                    <a:lstStyle/>
                    <a:p>
                      <a:endParaRPr lang="en-US" dirty="0"/>
                    </a:p>
                  </a:txBody>
                  <a:tcPr/>
                </a:tc>
                <a:tc gridSpan="2">
                  <a:txBody>
                    <a:bodyPr/>
                    <a:lstStyle/>
                    <a:p>
                      <a:pPr algn="ctr"/>
                      <a:r>
                        <a:rPr lang="en-US" sz="2400" dirty="0"/>
                        <a:t>2345+1</a:t>
                      </a:r>
                    </a:p>
                  </a:txBody>
                  <a:tcPr anchor="ctr"/>
                </a:tc>
                <a:tc hMerge="1">
                  <a:txBody>
                    <a:bodyPr/>
                    <a:lstStyle/>
                    <a:p>
                      <a:endParaRPr lang="en-US" dirty="0"/>
                    </a:p>
                  </a:txBody>
                  <a:tcPr/>
                </a:tc>
                <a:extLst>
                  <a:ext uri="{0D108BD9-81ED-4DB2-BD59-A6C34878D82A}">
                    <a16:rowId xmlns:a16="http://schemas.microsoft.com/office/drawing/2014/main" val="3186950071"/>
                  </a:ext>
                </a:extLst>
              </a:tr>
              <a:tr h="5998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a:t>Luminosity</a:t>
                      </a: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t>4.79 x 10</a:t>
                      </a:r>
                      <a:r>
                        <a:rPr lang="en-US" altLang="ja-JP" sz="2400" baseline="30000" dirty="0"/>
                        <a:t>34</a:t>
                      </a:r>
                      <a:r>
                        <a:rPr lang="en-US" altLang="ja-JP" sz="2400" dirty="0"/>
                        <a:t> cm</a:t>
                      </a:r>
                      <a:r>
                        <a:rPr lang="en-US" altLang="ja-JP" sz="2400" baseline="30000" dirty="0"/>
                        <a:t>-2</a:t>
                      </a:r>
                      <a:r>
                        <a:rPr lang="en-US" altLang="ja-JP" sz="2400" dirty="0"/>
                        <a:t>s</a:t>
                      </a:r>
                      <a:r>
                        <a:rPr lang="en-US" altLang="ja-JP" sz="2400" baseline="30000" dirty="0"/>
                        <a:t>-1</a:t>
                      </a:r>
                    </a:p>
                  </a:txBody>
                  <a:tcPr/>
                </a:tc>
                <a:tc hMerge="1">
                  <a:txBody>
                    <a:bodyPr/>
                    <a:lstStyle/>
                    <a:p>
                      <a:endParaRPr lang="en-US" dirty="0"/>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t>1.0 x 10</a:t>
                      </a:r>
                      <a:r>
                        <a:rPr lang="en-US" altLang="ja-JP" sz="2400" baseline="30000" dirty="0"/>
                        <a:t>35</a:t>
                      </a:r>
                      <a:r>
                        <a:rPr lang="en-US" altLang="ja-JP" sz="2400" dirty="0"/>
                        <a:t> cm</a:t>
                      </a:r>
                      <a:r>
                        <a:rPr lang="en-US" altLang="ja-JP" sz="2400" baseline="30000" dirty="0"/>
                        <a:t>-2</a:t>
                      </a:r>
                      <a:r>
                        <a:rPr lang="en-US" altLang="ja-JP" sz="2400" dirty="0"/>
                        <a:t>s</a:t>
                      </a:r>
                      <a:r>
                        <a:rPr lang="en-US" altLang="ja-JP" sz="2400" baseline="30000" dirty="0"/>
                        <a:t>-1</a:t>
                      </a:r>
                    </a:p>
                  </a:txBody>
                  <a:tcPr/>
                </a:tc>
                <a:tc hMerge="1">
                  <a:txBody>
                    <a:bodyPr/>
                    <a:lstStyle/>
                    <a:p>
                      <a:endParaRPr lang="en-US" dirty="0"/>
                    </a:p>
                  </a:txBody>
                  <a:tcPr/>
                </a:tc>
                <a:extLst>
                  <a:ext uri="{0D108BD9-81ED-4DB2-BD59-A6C34878D82A}">
                    <a16:rowId xmlns:a16="http://schemas.microsoft.com/office/drawing/2014/main" val="4140347991"/>
                  </a:ext>
                </a:extLst>
              </a:tr>
              <a:tr h="5998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err="1"/>
                        <a:t>I</a:t>
                      </a:r>
                      <a:r>
                        <a:rPr lang="en-US" altLang="ja-JP" sz="2400" baseline="-25000" dirty="0" err="1"/>
                        <a:t>total</a:t>
                      </a:r>
                      <a:endParaRPr lang="en-US" altLang="ja-JP" sz="2400" baseline="-25000" dirty="0"/>
                    </a:p>
                  </a:txBody>
                  <a:tcPr/>
                </a:tc>
                <a:tc>
                  <a:txBody>
                    <a:bodyPr/>
                    <a:lstStyle/>
                    <a:p>
                      <a:pPr algn="ctr"/>
                      <a:r>
                        <a:rPr lang="en-US" sz="2400" dirty="0"/>
                        <a:t>1.41 A</a:t>
                      </a:r>
                    </a:p>
                  </a:txBody>
                  <a:tcPr/>
                </a:tc>
                <a:tc>
                  <a:txBody>
                    <a:bodyPr/>
                    <a:lstStyle/>
                    <a:p>
                      <a:pPr algn="ctr"/>
                      <a:r>
                        <a:rPr lang="en-US" sz="2400" dirty="0"/>
                        <a:t>0.986 A</a:t>
                      </a:r>
                    </a:p>
                  </a:txBody>
                  <a:tcPr/>
                </a:tc>
                <a:tc>
                  <a:txBody>
                    <a:bodyPr/>
                    <a:lstStyle/>
                    <a:p>
                      <a:pPr algn="ctr"/>
                      <a:r>
                        <a:rPr lang="en-US" sz="2400" dirty="0"/>
                        <a:t>2.35 A</a:t>
                      </a:r>
                    </a:p>
                  </a:txBody>
                  <a:tcPr/>
                </a:tc>
                <a:tc>
                  <a:txBody>
                    <a:bodyPr/>
                    <a:lstStyle/>
                    <a:p>
                      <a:pPr algn="ctr"/>
                      <a:r>
                        <a:rPr lang="en-US" sz="2400" dirty="0"/>
                        <a:t>1.64 A</a:t>
                      </a:r>
                    </a:p>
                  </a:txBody>
                  <a:tcPr/>
                </a:tc>
                <a:extLst>
                  <a:ext uri="{0D108BD9-81ED-4DB2-BD59-A6C34878D82A}">
                    <a16:rowId xmlns:a16="http://schemas.microsoft.com/office/drawing/2014/main" val="1954368828"/>
                  </a:ext>
                </a:extLst>
              </a:tr>
              <a:tr h="5998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dirty="0" err="1"/>
                        <a:t>I</a:t>
                      </a:r>
                      <a:r>
                        <a:rPr lang="en-US" altLang="ja-JP" sz="2400" baseline="-25000" dirty="0" err="1"/>
                        <a:t>bunch</a:t>
                      </a:r>
                      <a:endParaRPr lang="en-US" altLang="ja-JP" sz="2400" baseline="-25000" dirty="0"/>
                    </a:p>
                  </a:txBody>
                  <a:tcPr/>
                </a:tc>
                <a:tc>
                  <a:txBody>
                    <a:bodyPr/>
                    <a:lstStyle/>
                    <a:p>
                      <a:pPr algn="ctr"/>
                      <a:r>
                        <a:rPr lang="en-US" sz="2400" dirty="0"/>
                        <a:t>0.898 mA</a:t>
                      </a:r>
                    </a:p>
                  </a:txBody>
                  <a:tcPr/>
                </a:tc>
                <a:tc>
                  <a:txBody>
                    <a:bodyPr/>
                    <a:lstStyle/>
                    <a:p>
                      <a:pPr algn="ctr"/>
                      <a:r>
                        <a:rPr lang="en-US" sz="2400" dirty="0"/>
                        <a:t>0.630 mA</a:t>
                      </a:r>
                    </a:p>
                  </a:txBody>
                  <a:tcPr/>
                </a:tc>
                <a:tc>
                  <a:txBody>
                    <a:bodyPr/>
                    <a:lstStyle/>
                    <a:p>
                      <a:pPr algn="ctr"/>
                      <a:r>
                        <a:rPr lang="en-US" sz="2400" dirty="0"/>
                        <a:t>1.0 mA</a:t>
                      </a:r>
                    </a:p>
                  </a:txBody>
                  <a:tcPr/>
                </a:tc>
                <a:tc>
                  <a:txBody>
                    <a:bodyPr/>
                    <a:lstStyle/>
                    <a:p>
                      <a:pPr algn="ctr"/>
                      <a:r>
                        <a:rPr lang="en-US" sz="2400" dirty="0"/>
                        <a:t>0.7 mA</a:t>
                      </a:r>
                    </a:p>
                  </a:txBody>
                  <a:tcPr/>
                </a:tc>
                <a:extLst>
                  <a:ext uri="{0D108BD9-81ED-4DB2-BD59-A6C34878D82A}">
                    <a16:rowId xmlns:a16="http://schemas.microsoft.com/office/drawing/2014/main" val="2954249472"/>
                  </a:ext>
                </a:extLst>
              </a:tr>
              <a:tr h="599854">
                <a:tc>
                  <a:txBody>
                    <a:bodyPr/>
                    <a:lstStyle/>
                    <a:p>
                      <a:r>
                        <a:rPr lang="en-US" sz="2400" dirty="0">
                          <a:latin typeface="Symbol" pitchFamily="2" charset="2"/>
                        </a:rPr>
                        <a:t>b</a:t>
                      </a:r>
                      <a:r>
                        <a:rPr lang="en-US" sz="2400" dirty="0"/>
                        <a:t>y*</a:t>
                      </a:r>
                    </a:p>
                  </a:txBody>
                  <a:tcPr/>
                </a:tc>
                <a:tc>
                  <a:txBody>
                    <a:bodyPr/>
                    <a:lstStyle/>
                    <a:p>
                      <a:pPr algn="ctr"/>
                      <a:r>
                        <a:rPr lang="en-US" sz="2400" dirty="0"/>
                        <a:t>1 mm</a:t>
                      </a:r>
                    </a:p>
                  </a:txBody>
                  <a:tcPr/>
                </a:tc>
                <a:tc>
                  <a:txBody>
                    <a:bodyPr/>
                    <a:lstStyle/>
                    <a:p>
                      <a:pPr algn="ctr"/>
                      <a:r>
                        <a:rPr lang="en-US" sz="2400" dirty="0"/>
                        <a:t>1 mm</a:t>
                      </a:r>
                    </a:p>
                  </a:txBody>
                  <a:tcPr/>
                </a:tc>
                <a:tc>
                  <a:txBody>
                    <a:bodyPr/>
                    <a:lstStyle/>
                    <a:p>
                      <a:pPr algn="ctr"/>
                      <a:r>
                        <a:rPr lang="en-US" sz="2400" dirty="0"/>
                        <a:t>0.8 mm</a:t>
                      </a:r>
                    </a:p>
                  </a:txBody>
                  <a:tcPr/>
                </a:tc>
                <a:tc>
                  <a:txBody>
                    <a:bodyPr/>
                    <a:lstStyle/>
                    <a:p>
                      <a:pPr algn="ctr"/>
                      <a:r>
                        <a:rPr lang="en-US" sz="2400" dirty="0"/>
                        <a:t>0.8 mm</a:t>
                      </a:r>
                    </a:p>
                  </a:txBody>
                  <a:tcPr/>
                </a:tc>
                <a:extLst>
                  <a:ext uri="{0D108BD9-81ED-4DB2-BD59-A6C34878D82A}">
                    <a16:rowId xmlns:a16="http://schemas.microsoft.com/office/drawing/2014/main" val="2477538528"/>
                  </a:ext>
                </a:extLst>
              </a:tr>
            </a:tbl>
          </a:graphicData>
        </a:graphic>
      </p:graphicFrame>
      <p:sp>
        <p:nvSpPr>
          <p:cNvPr id="5" name="テキスト ボックス 4">
            <a:extLst>
              <a:ext uri="{FF2B5EF4-FFF2-40B4-BE49-F238E27FC236}">
                <a16:creationId xmlns:a16="http://schemas.microsoft.com/office/drawing/2014/main" id="{D6719D5F-B780-3040-B116-6108B6CB1FEF}"/>
              </a:ext>
            </a:extLst>
          </p:cNvPr>
          <p:cNvSpPr txBox="1"/>
          <p:nvPr/>
        </p:nvSpPr>
        <p:spPr>
          <a:xfrm>
            <a:off x="9763347" y="1184701"/>
            <a:ext cx="1464632" cy="369332"/>
          </a:xfrm>
          <a:prstGeom prst="rect">
            <a:avLst/>
          </a:prstGeom>
          <a:noFill/>
        </p:spPr>
        <p:txBody>
          <a:bodyPr wrap="none" rtlCol="0">
            <a:spAutoFit/>
          </a:bodyPr>
          <a:lstStyle/>
          <a:p>
            <a:r>
              <a:rPr kumimoji="1" lang="en-US" altLang="ja-JP" dirty="0"/>
              <a:t>[Y. Funakoshi]</a:t>
            </a:r>
            <a:endParaRPr kumimoji="1" lang="ja-JP" altLang="en-US"/>
          </a:p>
        </p:txBody>
      </p:sp>
      <p:sp>
        <p:nvSpPr>
          <p:cNvPr id="6" name="スライド番号プレースホルダー 5">
            <a:extLst>
              <a:ext uri="{FF2B5EF4-FFF2-40B4-BE49-F238E27FC236}">
                <a16:creationId xmlns:a16="http://schemas.microsoft.com/office/drawing/2014/main" id="{17934F5E-1F4F-8A4A-9334-69A172E00258}"/>
              </a:ext>
            </a:extLst>
          </p:cNvPr>
          <p:cNvSpPr>
            <a:spLocks noGrp="1"/>
          </p:cNvSpPr>
          <p:nvPr>
            <p:ph type="sldNum" sz="quarter" idx="12"/>
          </p:nvPr>
        </p:nvSpPr>
        <p:spPr/>
        <p:txBody>
          <a:bodyPr/>
          <a:lstStyle/>
          <a:p>
            <a:fld id="{3B087684-AA79-F249-BB36-435C471A0781}" type="slidenum">
              <a:rPr kumimoji="1" lang="ja-JP" altLang="en-US" smtClean="0"/>
              <a:t>15</a:t>
            </a:fld>
            <a:endParaRPr kumimoji="1" lang="ja-JP" altLang="en-US"/>
          </a:p>
        </p:txBody>
      </p:sp>
    </p:spTree>
    <p:extLst>
      <p:ext uri="{BB962C8B-B14F-4D97-AF65-F5344CB8AC3E}">
        <p14:creationId xmlns:p14="http://schemas.microsoft.com/office/powerpoint/2010/main" val="397829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6" y="-285427"/>
            <a:ext cx="12015630" cy="1325563"/>
          </a:xfrm>
        </p:spPr>
        <p:txBody>
          <a:bodyPr>
            <a:normAutofit/>
          </a:bodyPr>
          <a:lstStyle/>
          <a:p>
            <a:r>
              <a:rPr kumimoji="1" lang="en-US" altLang="ja-JP" sz="3000" dirty="0"/>
              <a:t>Plan – </a:t>
            </a:r>
            <a:r>
              <a:rPr lang="en" altLang="ja-JP" sz="3000" dirty="0"/>
              <a:t>R&amp;D of durable jaws (hybrid jaw)</a:t>
            </a:r>
            <a:endParaRPr kumimoji="1" lang="ja-JP" altLang="en-US" sz="3000"/>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81634" y="681175"/>
            <a:ext cx="12015630" cy="1044369"/>
          </a:xfrm>
        </p:spPr>
        <p:txBody>
          <a:bodyPr>
            <a:normAutofit lnSpcReduction="10000"/>
          </a:bodyPr>
          <a:lstStyle/>
          <a:p>
            <a:r>
              <a:rPr lang="en-US" altLang="ja-JP" sz="2200" dirty="0"/>
              <a:t>We installed hybrid type jaws in D06V2 during this summer shutdown for the test purpose. The tip is made from carbon and tantalum in order to improve the robustness regarding to the beam hit.</a:t>
            </a:r>
          </a:p>
          <a:p>
            <a:r>
              <a:rPr lang="en-US" altLang="ja-JP" sz="2200" dirty="0"/>
              <a:t>It could be difficult to form the protrusions on the tip.</a:t>
            </a:r>
          </a:p>
        </p:txBody>
      </p:sp>
      <p:pic>
        <p:nvPicPr>
          <p:cNvPr id="21" name="図 20">
            <a:extLst>
              <a:ext uri="{FF2B5EF4-FFF2-40B4-BE49-F238E27FC236}">
                <a16:creationId xmlns:a16="http://schemas.microsoft.com/office/drawing/2014/main" id="{4E89BE21-165D-084A-A3BF-34818EA59C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948" y="2097624"/>
            <a:ext cx="6001265" cy="1879685"/>
          </a:xfrm>
          <a:prstGeom prst="rect">
            <a:avLst/>
          </a:prstGeom>
        </p:spPr>
      </p:pic>
      <p:sp>
        <p:nvSpPr>
          <p:cNvPr id="22" name="テキスト ボックス 21">
            <a:extLst>
              <a:ext uri="{FF2B5EF4-FFF2-40B4-BE49-F238E27FC236}">
                <a16:creationId xmlns:a16="http://schemas.microsoft.com/office/drawing/2014/main" id="{D7F0FFCA-17AC-F046-B4D3-47C21C8CD035}"/>
              </a:ext>
            </a:extLst>
          </p:cNvPr>
          <p:cNvSpPr txBox="1"/>
          <p:nvPr/>
        </p:nvSpPr>
        <p:spPr>
          <a:xfrm>
            <a:off x="1119377" y="3940363"/>
            <a:ext cx="869149" cy="369332"/>
          </a:xfrm>
          <a:prstGeom prst="rect">
            <a:avLst/>
          </a:prstGeom>
          <a:noFill/>
        </p:spPr>
        <p:txBody>
          <a:bodyPr wrap="none" rtlCol="0">
            <a:spAutoFit/>
          </a:bodyPr>
          <a:lstStyle/>
          <a:p>
            <a:r>
              <a:rPr kumimoji="1" lang="en-US" altLang="ja-JP" dirty="0"/>
              <a:t>Copper</a:t>
            </a:r>
            <a:endParaRPr kumimoji="1" lang="ja-JP" altLang="en-US"/>
          </a:p>
        </p:txBody>
      </p:sp>
      <p:sp>
        <p:nvSpPr>
          <p:cNvPr id="23" name="テキスト ボックス 22">
            <a:extLst>
              <a:ext uri="{FF2B5EF4-FFF2-40B4-BE49-F238E27FC236}">
                <a16:creationId xmlns:a16="http://schemas.microsoft.com/office/drawing/2014/main" id="{2873D787-0483-224A-B480-7E7DEC30A59B}"/>
              </a:ext>
            </a:extLst>
          </p:cNvPr>
          <p:cNvSpPr txBox="1"/>
          <p:nvPr/>
        </p:nvSpPr>
        <p:spPr>
          <a:xfrm>
            <a:off x="2028410" y="1793712"/>
            <a:ext cx="1052981" cy="369332"/>
          </a:xfrm>
          <a:prstGeom prst="rect">
            <a:avLst/>
          </a:prstGeom>
          <a:noFill/>
        </p:spPr>
        <p:txBody>
          <a:bodyPr wrap="none" rtlCol="0">
            <a:spAutoFit/>
          </a:bodyPr>
          <a:lstStyle/>
          <a:p>
            <a:r>
              <a:rPr kumimoji="1" lang="en-US" altLang="ja-JP" dirty="0"/>
              <a:t>Tantalum</a:t>
            </a:r>
            <a:endParaRPr kumimoji="1" lang="ja-JP" altLang="en-US"/>
          </a:p>
        </p:txBody>
      </p:sp>
      <p:sp>
        <p:nvSpPr>
          <p:cNvPr id="35" name="テキスト ボックス 34">
            <a:extLst>
              <a:ext uri="{FF2B5EF4-FFF2-40B4-BE49-F238E27FC236}">
                <a16:creationId xmlns:a16="http://schemas.microsoft.com/office/drawing/2014/main" id="{AF22ECDD-21A5-BC4A-BB20-9AD893DB0A64}"/>
              </a:ext>
            </a:extLst>
          </p:cNvPr>
          <p:cNvSpPr txBox="1"/>
          <p:nvPr/>
        </p:nvSpPr>
        <p:spPr>
          <a:xfrm>
            <a:off x="242085" y="1735502"/>
            <a:ext cx="805029" cy="369332"/>
          </a:xfrm>
          <a:prstGeom prst="rect">
            <a:avLst/>
          </a:prstGeom>
          <a:noFill/>
        </p:spPr>
        <p:txBody>
          <a:bodyPr wrap="none" rtlCol="0">
            <a:spAutoFit/>
          </a:bodyPr>
          <a:lstStyle/>
          <a:p>
            <a:r>
              <a:rPr kumimoji="1" lang="en-US" altLang="ja-JP" b="1" dirty="0"/>
              <a:t>Model</a:t>
            </a:r>
          </a:p>
        </p:txBody>
      </p:sp>
      <p:pic>
        <p:nvPicPr>
          <p:cNvPr id="38" name="図 37">
            <a:extLst>
              <a:ext uri="{FF2B5EF4-FFF2-40B4-BE49-F238E27FC236}">
                <a16:creationId xmlns:a16="http://schemas.microsoft.com/office/drawing/2014/main" id="{44A5CDD1-B2AF-4141-AE46-83A8E894F1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77296" y="2090864"/>
            <a:ext cx="4704453" cy="2218831"/>
          </a:xfrm>
          <a:prstGeom prst="rect">
            <a:avLst/>
          </a:prstGeom>
        </p:spPr>
      </p:pic>
      <p:pic>
        <p:nvPicPr>
          <p:cNvPr id="39" name="図 38">
            <a:extLst>
              <a:ext uri="{FF2B5EF4-FFF2-40B4-BE49-F238E27FC236}">
                <a16:creationId xmlns:a16="http://schemas.microsoft.com/office/drawing/2014/main" id="{FD051915-F523-0447-AF46-4ACE411DC1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77296" y="4489874"/>
            <a:ext cx="3029793" cy="2218830"/>
          </a:xfrm>
          <a:prstGeom prst="rect">
            <a:avLst/>
          </a:prstGeom>
        </p:spPr>
      </p:pic>
      <p:sp>
        <p:nvSpPr>
          <p:cNvPr id="40" name="テキスト ボックス 39">
            <a:extLst>
              <a:ext uri="{FF2B5EF4-FFF2-40B4-BE49-F238E27FC236}">
                <a16:creationId xmlns:a16="http://schemas.microsoft.com/office/drawing/2014/main" id="{66FF01D4-9444-FD46-9BFF-08FF5C9389D7}"/>
              </a:ext>
            </a:extLst>
          </p:cNvPr>
          <p:cNvSpPr txBox="1"/>
          <p:nvPr/>
        </p:nvSpPr>
        <p:spPr>
          <a:xfrm>
            <a:off x="3206580" y="3975197"/>
            <a:ext cx="3788153" cy="369332"/>
          </a:xfrm>
          <a:prstGeom prst="rect">
            <a:avLst/>
          </a:prstGeom>
          <a:noFill/>
        </p:spPr>
        <p:txBody>
          <a:bodyPr wrap="none" rtlCol="0">
            <a:spAutoFit/>
          </a:bodyPr>
          <a:lstStyle/>
          <a:p>
            <a:r>
              <a:rPr lang="en-US" altLang="ja-JP" dirty="0"/>
              <a:t>CFC (</a:t>
            </a:r>
            <a:r>
              <a:rPr kumimoji="1" lang="en-US" altLang="ja-JP" dirty="0"/>
              <a:t>Carbon-fiber-composited Carbon)</a:t>
            </a:r>
            <a:endParaRPr kumimoji="1" lang="ja-JP" altLang="en-US"/>
          </a:p>
        </p:txBody>
      </p:sp>
      <p:sp>
        <p:nvSpPr>
          <p:cNvPr id="41" name="テキスト ボックス 40">
            <a:extLst>
              <a:ext uri="{FF2B5EF4-FFF2-40B4-BE49-F238E27FC236}">
                <a16:creationId xmlns:a16="http://schemas.microsoft.com/office/drawing/2014/main" id="{8CC1F49F-FD00-F84C-8BD6-56F13531E0E7}"/>
              </a:ext>
            </a:extLst>
          </p:cNvPr>
          <p:cNvSpPr txBox="1"/>
          <p:nvPr/>
        </p:nvSpPr>
        <p:spPr>
          <a:xfrm>
            <a:off x="7077296" y="1685061"/>
            <a:ext cx="793807" cy="369332"/>
          </a:xfrm>
          <a:prstGeom prst="rect">
            <a:avLst/>
          </a:prstGeom>
          <a:noFill/>
        </p:spPr>
        <p:txBody>
          <a:bodyPr wrap="none" rtlCol="0">
            <a:spAutoFit/>
          </a:bodyPr>
          <a:lstStyle/>
          <a:p>
            <a:r>
              <a:rPr kumimoji="1" lang="en-US" altLang="ja-JP" b="1" dirty="0"/>
              <a:t>Actual</a:t>
            </a:r>
          </a:p>
        </p:txBody>
      </p:sp>
      <p:cxnSp>
        <p:nvCxnSpPr>
          <p:cNvPr id="5" name="直線矢印コネクタ 4">
            <a:extLst>
              <a:ext uri="{FF2B5EF4-FFF2-40B4-BE49-F238E27FC236}">
                <a16:creationId xmlns:a16="http://schemas.microsoft.com/office/drawing/2014/main" id="{4E7FAB88-3F9E-B94C-AF4A-88DDE4CD64E1}"/>
              </a:ext>
            </a:extLst>
          </p:cNvPr>
          <p:cNvCxnSpPr>
            <a:cxnSpLocks/>
          </p:cNvCxnSpPr>
          <p:nvPr/>
        </p:nvCxnSpPr>
        <p:spPr>
          <a:xfrm flipH="1">
            <a:off x="8592192" y="4951863"/>
            <a:ext cx="310839" cy="4085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F2FF93E6-2367-6A4B-BC99-363B416E641C}"/>
              </a:ext>
            </a:extLst>
          </p:cNvPr>
          <p:cNvSpPr txBox="1"/>
          <p:nvPr/>
        </p:nvSpPr>
        <p:spPr>
          <a:xfrm>
            <a:off x="8747611" y="4536203"/>
            <a:ext cx="1052981" cy="369332"/>
          </a:xfrm>
          <a:prstGeom prst="rect">
            <a:avLst/>
          </a:prstGeom>
          <a:noFill/>
        </p:spPr>
        <p:txBody>
          <a:bodyPr wrap="none" rtlCol="0">
            <a:spAutoFit/>
          </a:bodyPr>
          <a:lstStyle/>
          <a:p>
            <a:r>
              <a:rPr kumimoji="1" lang="en-US" altLang="ja-JP" dirty="0"/>
              <a:t>Tantalum</a:t>
            </a:r>
            <a:endParaRPr kumimoji="1" lang="ja-JP" altLang="en-US"/>
          </a:p>
        </p:txBody>
      </p:sp>
      <p:sp>
        <p:nvSpPr>
          <p:cNvPr id="43" name="テキスト ボックス 42">
            <a:extLst>
              <a:ext uri="{FF2B5EF4-FFF2-40B4-BE49-F238E27FC236}">
                <a16:creationId xmlns:a16="http://schemas.microsoft.com/office/drawing/2014/main" id="{7D9C65C2-652F-1A4C-95CB-74316132170D}"/>
              </a:ext>
            </a:extLst>
          </p:cNvPr>
          <p:cNvSpPr txBox="1"/>
          <p:nvPr/>
        </p:nvSpPr>
        <p:spPr>
          <a:xfrm>
            <a:off x="7244205" y="5599289"/>
            <a:ext cx="535275" cy="369332"/>
          </a:xfrm>
          <a:prstGeom prst="rect">
            <a:avLst/>
          </a:prstGeom>
          <a:noFill/>
        </p:spPr>
        <p:txBody>
          <a:bodyPr wrap="none" rtlCol="0">
            <a:spAutoFit/>
          </a:bodyPr>
          <a:lstStyle/>
          <a:p>
            <a:r>
              <a:rPr kumimoji="1" lang="en-US" altLang="ja-JP" dirty="0"/>
              <a:t>CFC</a:t>
            </a:r>
            <a:endParaRPr kumimoji="1" lang="ja-JP" altLang="en-US"/>
          </a:p>
        </p:txBody>
      </p:sp>
      <p:sp>
        <p:nvSpPr>
          <p:cNvPr id="44" name="テキスト ボックス 43">
            <a:extLst>
              <a:ext uri="{FF2B5EF4-FFF2-40B4-BE49-F238E27FC236}">
                <a16:creationId xmlns:a16="http://schemas.microsoft.com/office/drawing/2014/main" id="{4401F53F-D913-B14C-B5F4-2CE01B6398A4}"/>
              </a:ext>
            </a:extLst>
          </p:cNvPr>
          <p:cNvSpPr txBox="1"/>
          <p:nvPr/>
        </p:nvSpPr>
        <p:spPr>
          <a:xfrm>
            <a:off x="7441177" y="6376443"/>
            <a:ext cx="429926" cy="369332"/>
          </a:xfrm>
          <a:prstGeom prst="rect">
            <a:avLst/>
          </a:prstGeom>
          <a:noFill/>
        </p:spPr>
        <p:txBody>
          <a:bodyPr wrap="none" rtlCol="0">
            <a:spAutoFit/>
          </a:bodyPr>
          <a:lstStyle/>
          <a:p>
            <a:r>
              <a:rPr kumimoji="1" lang="en-US" altLang="ja-JP" dirty="0"/>
              <a:t>Cu</a:t>
            </a:r>
            <a:endParaRPr kumimoji="1" lang="ja-JP" altLang="en-US"/>
          </a:p>
        </p:txBody>
      </p:sp>
      <p:cxnSp>
        <p:nvCxnSpPr>
          <p:cNvPr id="8" name="直線矢印コネクタ 7">
            <a:extLst>
              <a:ext uri="{FF2B5EF4-FFF2-40B4-BE49-F238E27FC236}">
                <a16:creationId xmlns:a16="http://schemas.microsoft.com/office/drawing/2014/main" id="{AE703A9D-E507-1543-8F0D-DFA216945248}"/>
              </a:ext>
            </a:extLst>
          </p:cNvPr>
          <p:cNvCxnSpPr>
            <a:cxnSpLocks/>
          </p:cNvCxnSpPr>
          <p:nvPr/>
        </p:nvCxnSpPr>
        <p:spPr>
          <a:xfrm flipH="1">
            <a:off x="5370490" y="5574868"/>
            <a:ext cx="15068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5401C3B-6D68-154F-9FED-7565D75B4CCE}"/>
              </a:ext>
            </a:extLst>
          </p:cNvPr>
          <p:cNvSpPr txBox="1"/>
          <p:nvPr/>
        </p:nvSpPr>
        <p:spPr>
          <a:xfrm>
            <a:off x="5611498" y="5229953"/>
            <a:ext cx="955903" cy="369332"/>
          </a:xfrm>
          <a:prstGeom prst="rect">
            <a:avLst/>
          </a:prstGeom>
          <a:noFill/>
        </p:spPr>
        <p:txBody>
          <a:bodyPr wrap="none" rtlCol="0">
            <a:spAutoFit/>
          </a:bodyPr>
          <a:lstStyle/>
          <a:p>
            <a:r>
              <a:rPr lang="en-US" altLang="ja-JP" dirty="0"/>
              <a:t>Cu plate</a:t>
            </a:r>
            <a:endParaRPr kumimoji="1" lang="ja-JP" altLang="en-US"/>
          </a:p>
        </p:txBody>
      </p:sp>
      <p:sp>
        <p:nvSpPr>
          <p:cNvPr id="4" name="スライド番号プレースホルダー 3">
            <a:extLst>
              <a:ext uri="{FF2B5EF4-FFF2-40B4-BE49-F238E27FC236}">
                <a16:creationId xmlns:a16="http://schemas.microsoft.com/office/drawing/2014/main" id="{A0A9F325-D967-5949-8DA8-29A40EB7C694}"/>
              </a:ext>
            </a:extLst>
          </p:cNvPr>
          <p:cNvSpPr>
            <a:spLocks noGrp="1"/>
          </p:cNvSpPr>
          <p:nvPr>
            <p:ph type="sldNum" sz="quarter" idx="12"/>
          </p:nvPr>
        </p:nvSpPr>
        <p:spPr/>
        <p:txBody>
          <a:bodyPr/>
          <a:lstStyle/>
          <a:p>
            <a:fld id="{3B087684-AA79-F249-BB36-435C471A0781}" type="slidenum">
              <a:rPr kumimoji="1" lang="ja-JP" altLang="en-US" smtClean="0"/>
              <a:t>16</a:t>
            </a:fld>
            <a:endParaRPr kumimoji="1" lang="ja-JP" altLang="en-US"/>
          </a:p>
        </p:txBody>
      </p:sp>
      <p:pic>
        <p:nvPicPr>
          <p:cNvPr id="19" name="図 18">
            <a:extLst>
              <a:ext uri="{FF2B5EF4-FFF2-40B4-BE49-F238E27FC236}">
                <a16:creationId xmlns:a16="http://schemas.microsoft.com/office/drawing/2014/main" id="{FB713FE4-27C5-AD4D-B8DD-C6037B9A67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1047114" y="4489874"/>
            <a:ext cx="4154622" cy="2218826"/>
          </a:xfrm>
          <a:prstGeom prst="rect">
            <a:avLst/>
          </a:prstGeom>
        </p:spPr>
      </p:pic>
      <p:cxnSp>
        <p:nvCxnSpPr>
          <p:cNvPr id="20" name="直線矢印コネクタ 19">
            <a:extLst>
              <a:ext uri="{FF2B5EF4-FFF2-40B4-BE49-F238E27FC236}">
                <a16:creationId xmlns:a16="http://schemas.microsoft.com/office/drawing/2014/main" id="{59AFD9DE-3D84-3D45-A86B-39327F45798A}"/>
              </a:ext>
            </a:extLst>
          </p:cNvPr>
          <p:cNvCxnSpPr>
            <a:cxnSpLocks/>
          </p:cNvCxnSpPr>
          <p:nvPr/>
        </p:nvCxnSpPr>
        <p:spPr>
          <a:xfrm flipH="1">
            <a:off x="4169650" y="4767193"/>
            <a:ext cx="310839" cy="4085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9150A27C-5A86-C745-B9E3-96F5F0E88058}"/>
              </a:ext>
            </a:extLst>
          </p:cNvPr>
          <p:cNvSpPr txBox="1"/>
          <p:nvPr/>
        </p:nvSpPr>
        <p:spPr>
          <a:xfrm>
            <a:off x="4148755" y="4447556"/>
            <a:ext cx="1052981" cy="369332"/>
          </a:xfrm>
          <a:prstGeom prst="rect">
            <a:avLst/>
          </a:prstGeom>
          <a:noFill/>
        </p:spPr>
        <p:txBody>
          <a:bodyPr wrap="none" rtlCol="0">
            <a:spAutoFit/>
          </a:bodyPr>
          <a:lstStyle/>
          <a:p>
            <a:r>
              <a:rPr kumimoji="1" lang="en-US" altLang="ja-JP" dirty="0">
                <a:solidFill>
                  <a:schemeClr val="bg1"/>
                </a:solidFill>
              </a:rPr>
              <a:t>Tantalum</a:t>
            </a:r>
            <a:endParaRPr kumimoji="1" lang="ja-JP" altLang="en-US">
              <a:solidFill>
                <a:schemeClr val="bg1"/>
              </a:solidFill>
            </a:endParaRPr>
          </a:p>
        </p:txBody>
      </p:sp>
      <p:sp>
        <p:nvSpPr>
          <p:cNvPr id="25" name="テキスト ボックス 24">
            <a:extLst>
              <a:ext uri="{FF2B5EF4-FFF2-40B4-BE49-F238E27FC236}">
                <a16:creationId xmlns:a16="http://schemas.microsoft.com/office/drawing/2014/main" id="{025EE8D0-0EAC-3D4B-A090-777FDE13ADBD}"/>
              </a:ext>
            </a:extLst>
          </p:cNvPr>
          <p:cNvSpPr txBox="1"/>
          <p:nvPr/>
        </p:nvSpPr>
        <p:spPr>
          <a:xfrm>
            <a:off x="2434037" y="5229953"/>
            <a:ext cx="535275" cy="369332"/>
          </a:xfrm>
          <a:prstGeom prst="rect">
            <a:avLst/>
          </a:prstGeom>
          <a:noFill/>
        </p:spPr>
        <p:txBody>
          <a:bodyPr wrap="none" rtlCol="0">
            <a:spAutoFit/>
          </a:bodyPr>
          <a:lstStyle/>
          <a:p>
            <a:r>
              <a:rPr kumimoji="1" lang="en-US" altLang="ja-JP" dirty="0"/>
              <a:t>CFC</a:t>
            </a:r>
            <a:endParaRPr kumimoji="1" lang="ja-JP" altLang="en-US"/>
          </a:p>
        </p:txBody>
      </p:sp>
      <p:sp>
        <p:nvSpPr>
          <p:cNvPr id="26" name="テキスト ボックス 25">
            <a:extLst>
              <a:ext uri="{FF2B5EF4-FFF2-40B4-BE49-F238E27FC236}">
                <a16:creationId xmlns:a16="http://schemas.microsoft.com/office/drawing/2014/main" id="{018862F7-2DB0-3D4F-B641-2E021A2C5069}"/>
              </a:ext>
            </a:extLst>
          </p:cNvPr>
          <p:cNvSpPr txBox="1"/>
          <p:nvPr/>
        </p:nvSpPr>
        <p:spPr>
          <a:xfrm>
            <a:off x="1271432" y="6191773"/>
            <a:ext cx="429926" cy="369332"/>
          </a:xfrm>
          <a:prstGeom prst="rect">
            <a:avLst/>
          </a:prstGeom>
          <a:noFill/>
        </p:spPr>
        <p:txBody>
          <a:bodyPr wrap="none" rtlCol="0">
            <a:spAutoFit/>
          </a:bodyPr>
          <a:lstStyle/>
          <a:p>
            <a:r>
              <a:rPr kumimoji="1" lang="en-US" altLang="ja-JP" dirty="0"/>
              <a:t>Cu</a:t>
            </a:r>
            <a:endParaRPr kumimoji="1" lang="ja-JP" altLang="en-US"/>
          </a:p>
        </p:txBody>
      </p:sp>
    </p:spTree>
    <p:extLst>
      <p:ext uri="{BB962C8B-B14F-4D97-AF65-F5344CB8AC3E}">
        <p14:creationId xmlns:p14="http://schemas.microsoft.com/office/powerpoint/2010/main" val="15832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66118EA-6DB2-6A46-8ED4-A549D6D758BF}"/>
              </a:ext>
            </a:extLst>
          </p:cNvPr>
          <p:cNvPicPr>
            <a:picLocks noChangeAspect="1"/>
          </p:cNvPicPr>
          <p:nvPr/>
        </p:nvPicPr>
        <p:blipFill>
          <a:blip r:embed="rId2"/>
          <a:stretch>
            <a:fillRect/>
          </a:stretch>
        </p:blipFill>
        <p:spPr>
          <a:xfrm>
            <a:off x="169423" y="3219622"/>
            <a:ext cx="5220653" cy="2320290"/>
          </a:xfrm>
          <a:prstGeom prst="rect">
            <a:avLst/>
          </a:prstGeom>
        </p:spPr>
      </p:pic>
      <p:pic>
        <p:nvPicPr>
          <p:cNvPr id="22" name="図 21">
            <a:extLst>
              <a:ext uri="{FF2B5EF4-FFF2-40B4-BE49-F238E27FC236}">
                <a16:creationId xmlns:a16="http://schemas.microsoft.com/office/drawing/2014/main" id="{40A255D3-D235-A148-86F5-860749300D01}"/>
              </a:ext>
            </a:extLst>
          </p:cNvPr>
          <p:cNvPicPr>
            <a:picLocks noChangeAspect="1"/>
          </p:cNvPicPr>
          <p:nvPr/>
        </p:nvPicPr>
        <p:blipFill>
          <a:blip r:embed="rId3"/>
          <a:stretch>
            <a:fillRect/>
          </a:stretch>
        </p:blipFill>
        <p:spPr>
          <a:xfrm>
            <a:off x="160698" y="578442"/>
            <a:ext cx="5229378" cy="2322000"/>
          </a:xfrm>
          <a:prstGeom prst="rect">
            <a:avLst/>
          </a:prstGeom>
        </p:spPr>
      </p:pic>
      <p:sp>
        <p:nvSpPr>
          <p:cNvPr id="23" name="テキスト ボックス 22">
            <a:extLst>
              <a:ext uri="{FF2B5EF4-FFF2-40B4-BE49-F238E27FC236}">
                <a16:creationId xmlns:a16="http://schemas.microsoft.com/office/drawing/2014/main" id="{AEE98492-E0EE-B94A-8CE3-271370DE2DA2}"/>
              </a:ext>
            </a:extLst>
          </p:cNvPr>
          <p:cNvSpPr txBox="1"/>
          <p:nvPr/>
        </p:nvSpPr>
        <p:spPr>
          <a:xfrm>
            <a:off x="160698" y="578442"/>
            <a:ext cx="4809426" cy="369332"/>
          </a:xfrm>
          <a:prstGeom prst="rect">
            <a:avLst/>
          </a:prstGeom>
          <a:noFill/>
        </p:spPr>
        <p:txBody>
          <a:bodyPr wrap="square" rtlCol="0">
            <a:spAutoFit/>
          </a:bodyPr>
          <a:lstStyle/>
          <a:p>
            <a:pPr defTabSz="914400"/>
            <a:r>
              <a:rPr kumimoji="1" lang="en-US" altLang="ja-JP">
                <a:solidFill>
                  <a:prstClr val="black"/>
                </a:solidFill>
                <a:highlight>
                  <a:srgbClr val="FFFF00"/>
                </a:highlight>
                <a:latin typeface="游ゴシック" panose="020F0502020204030204"/>
              </a:rPr>
              <a:t>Temperature Rise(1mA)-Hybrid type</a:t>
            </a:r>
            <a:endParaRPr kumimoji="1" lang="ja-JP" altLang="en-US">
              <a:solidFill>
                <a:prstClr val="black"/>
              </a:solidFill>
              <a:highlight>
                <a:srgbClr val="FFFF00"/>
              </a:highlight>
              <a:latin typeface="游ゴシック" panose="020F0502020204030204"/>
            </a:endParaRPr>
          </a:p>
        </p:txBody>
      </p:sp>
      <p:sp>
        <p:nvSpPr>
          <p:cNvPr id="25" name="テキスト ボックス 24">
            <a:extLst>
              <a:ext uri="{FF2B5EF4-FFF2-40B4-BE49-F238E27FC236}">
                <a16:creationId xmlns:a16="http://schemas.microsoft.com/office/drawing/2014/main" id="{1AA9EB65-3B1A-B54B-9B45-00D824C121FD}"/>
              </a:ext>
            </a:extLst>
          </p:cNvPr>
          <p:cNvSpPr txBox="1"/>
          <p:nvPr/>
        </p:nvSpPr>
        <p:spPr>
          <a:xfrm>
            <a:off x="226490" y="3219622"/>
            <a:ext cx="3884102" cy="369332"/>
          </a:xfrm>
          <a:prstGeom prst="rect">
            <a:avLst/>
          </a:prstGeom>
          <a:noFill/>
        </p:spPr>
        <p:txBody>
          <a:bodyPr wrap="square" rtlCol="0">
            <a:spAutoFit/>
          </a:bodyPr>
          <a:lstStyle/>
          <a:p>
            <a:pPr defTabSz="914400"/>
            <a:r>
              <a:rPr kumimoji="1" lang="en-US" altLang="ja-JP">
                <a:solidFill>
                  <a:prstClr val="black"/>
                </a:solidFill>
                <a:highlight>
                  <a:srgbClr val="FFFF00"/>
                </a:highlight>
                <a:latin typeface="游ゴシック" panose="020F0502020204030204"/>
              </a:rPr>
              <a:t>Temperature Rise(1mA)-All Ta</a:t>
            </a:r>
            <a:endParaRPr kumimoji="1" lang="ja-JP" altLang="en-US">
              <a:solidFill>
                <a:prstClr val="black"/>
              </a:solidFill>
              <a:highlight>
                <a:srgbClr val="FFFF00"/>
              </a:highlight>
              <a:latin typeface="游ゴシック" panose="020F0502020204030204"/>
            </a:endParaRPr>
          </a:p>
        </p:txBody>
      </p:sp>
      <p:pic>
        <p:nvPicPr>
          <p:cNvPr id="26" name="図 25">
            <a:extLst>
              <a:ext uri="{FF2B5EF4-FFF2-40B4-BE49-F238E27FC236}">
                <a16:creationId xmlns:a16="http://schemas.microsoft.com/office/drawing/2014/main" id="{1D50C1A9-E6E9-AF48-9131-7E2C5398BE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59868" y="3706420"/>
            <a:ext cx="5224680" cy="3125184"/>
          </a:xfrm>
          <a:prstGeom prst="rect">
            <a:avLst/>
          </a:prstGeom>
        </p:spPr>
      </p:pic>
      <p:pic>
        <p:nvPicPr>
          <p:cNvPr id="27" name="図 26">
            <a:extLst>
              <a:ext uri="{FF2B5EF4-FFF2-40B4-BE49-F238E27FC236}">
                <a16:creationId xmlns:a16="http://schemas.microsoft.com/office/drawing/2014/main" id="{8C8A6217-CEB0-4744-A7DC-4EF5F0044545}"/>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6459868" y="417699"/>
            <a:ext cx="5220653" cy="3134808"/>
          </a:xfrm>
          <a:prstGeom prst="rect">
            <a:avLst/>
          </a:prstGeom>
        </p:spPr>
      </p:pic>
      <p:sp>
        <p:nvSpPr>
          <p:cNvPr id="28" name="テキスト ボックス 27">
            <a:extLst>
              <a:ext uri="{FF2B5EF4-FFF2-40B4-BE49-F238E27FC236}">
                <a16:creationId xmlns:a16="http://schemas.microsoft.com/office/drawing/2014/main" id="{7150395C-795A-C945-A268-8FDEAA382556}"/>
              </a:ext>
            </a:extLst>
          </p:cNvPr>
          <p:cNvSpPr txBox="1"/>
          <p:nvPr/>
        </p:nvSpPr>
        <p:spPr>
          <a:xfrm>
            <a:off x="160698" y="5539912"/>
            <a:ext cx="6157685" cy="1323439"/>
          </a:xfrm>
          <a:prstGeom prst="rect">
            <a:avLst/>
          </a:prstGeom>
          <a:noFill/>
        </p:spPr>
        <p:txBody>
          <a:bodyPr wrap="square" rtlCol="0">
            <a:spAutoFit/>
          </a:bodyPr>
          <a:lstStyle/>
          <a:p>
            <a:pPr defTabSz="914400"/>
            <a:r>
              <a:rPr kumimoji="1" lang="en-US" altLang="ja-JP" sz="2000" dirty="0"/>
              <a:t>When 30 mA beam hits the jaw, the volume of the melting tantalum is 68 % less compared to the standard jaw. This might relax the bad effect on the background (durable jaw?).</a:t>
            </a:r>
          </a:p>
        </p:txBody>
      </p:sp>
      <p:sp>
        <p:nvSpPr>
          <p:cNvPr id="29" name="テキスト ボックス 28">
            <a:extLst>
              <a:ext uri="{FF2B5EF4-FFF2-40B4-BE49-F238E27FC236}">
                <a16:creationId xmlns:a16="http://schemas.microsoft.com/office/drawing/2014/main" id="{C4AC4E18-104C-9A40-9A9A-F96022C5043F}"/>
              </a:ext>
            </a:extLst>
          </p:cNvPr>
          <p:cNvSpPr txBox="1"/>
          <p:nvPr/>
        </p:nvSpPr>
        <p:spPr>
          <a:xfrm>
            <a:off x="9253620" y="-28589"/>
            <a:ext cx="2245230" cy="369332"/>
          </a:xfrm>
          <a:prstGeom prst="rect">
            <a:avLst/>
          </a:prstGeom>
          <a:noFill/>
        </p:spPr>
        <p:txBody>
          <a:bodyPr wrap="none" rtlCol="0">
            <a:spAutoFit/>
          </a:bodyPr>
          <a:lstStyle/>
          <a:p>
            <a:pPr defTabSz="914400"/>
            <a:r>
              <a:rPr kumimoji="1" lang="en-US" altLang="ja-JP" dirty="0"/>
              <a:t>[Y. Morikawa, S. Terui]</a:t>
            </a:r>
            <a:endParaRPr kumimoji="1" lang="ja-JP" altLang="en-US"/>
          </a:p>
        </p:txBody>
      </p:sp>
      <p:sp>
        <p:nvSpPr>
          <p:cNvPr id="3" name="スライド番号プレースホルダー 2">
            <a:extLst>
              <a:ext uri="{FF2B5EF4-FFF2-40B4-BE49-F238E27FC236}">
                <a16:creationId xmlns:a16="http://schemas.microsoft.com/office/drawing/2014/main" id="{F1AFA718-C1D5-8C43-94F9-961A8B2DE233}"/>
              </a:ext>
            </a:extLst>
          </p:cNvPr>
          <p:cNvSpPr>
            <a:spLocks noGrp="1"/>
          </p:cNvSpPr>
          <p:nvPr>
            <p:ph type="sldNum" sz="quarter" idx="12"/>
          </p:nvPr>
        </p:nvSpPr>
        <p:spPr/>
        <p:txBody>
          <a:bodyPr/>
          <a:lstStyle/>
          <a:p>
            <a:fld id="{3B087684-AA79-F249-BB36-435C471A0781}" type="slidenum">
              <a:rPr kumimoji="1" lang="ja-JP" altLang="en-US" smtClean="0"/>
              <a:t>17</a:t>
            </a:fld>
            <a:endParaRPr kumimoji="1" lang="ja-JP" altLang="en-US"/>
          </a:p>
        </p:txBody>
      </p:sp>
      <p:sp>
        <p:nvSpPr>
          <p:cNvPr id="14" name="タイトル 1">
            <a:extLst>
              <a:ext uri="{FF2B5EF4-FFF2-40B4-BE49-F238E27FC236}">
                <a16:creationId xmlns:a16="http://schemas.microsoft.com/office/drawing/2014/main" id="{39C101F1-7D66-4D44-9283-55590C3CE305}"/>
              </a:ext>
            </a:extLst>
          </p:cNvPr>
          <p:cNvSpPr txBox="1">
            <a:spLocks/>
          </p:cNvSpPr>
          <p:nvPr/>
        </p:nvSpPr>
        <p:spPr>
          <a:xfrm>
            <a:off x="88186" y="-285426"/>
            <a:ext cx="12015630" cy="1112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000" dirty="0"/>
              <a:t>Plan – </a:t>
            </a:r>
            <a:r>
              <a:rPr lang="en" altLang="ja-JP" sz="3000" dirty="0"/>
              <a:t>R&amp;D of durable jaws (hybrid jaw)</a:t>
            </a:r>
            <a:endParaRPr lang="ja-JP" altLang="en-US" sz="3000"/>
          </a:p>
        </p:txBody>
      </p:sp>
    </p:spTree>
    <p:extLst>
      <p:ext uri="{BB962C8B-B14F-4D97-AF65-F5344CB8AC3E}">
        <p14:creationId xmlns:p14="http://schemas.microsoft.com/office/powerpoint/2010/main" val="51194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a:extLst>
              <a:ext uri="{FF2B5EF4-FFF2-40B4-BE49-F238E27FC236}">
                <a16:creationId xmlns:a16="http://schemas.microsoft.com/office/drawing/2014/main" id="{025710D1-EB35-9F4C-8994-133BA67E870C}"/>
              </a:ext>
            </a:extLst>
          </p:cNvPr>
          <p:cNvSpPr txBox="1">
            <a:spLocks/>
          </p:cNvSpPr>
          <p:nvPr/>
        </p:nvSpPr>
        <p:spPr>
          <a:xfrm>
            <a:off x="176507" y="715616"/>
            <a:ext cx="11838986" cy="614238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t>High-Z (Ta/W)</a:t>
            </a:r>
          </a:p>
          <a:p>
            <a:pPr lvl="1"/>
            <a:r>
              <a:rPr lang="en-US" altLang="ja-JP" sz="1600" dirty="0"/>
              <a:t>The radiation length is short (Ta: 0.41 cm, W: 0.35 cm), and we can decrease the length at the tip of the jaw to a few mm.</a:t>
            </a:r>
          </a:p>
          <a:p>
            <a:pPr lvl="1"/>
            <a:r>
              <a:rPr lang="en-US" altLang="ja-JP" sz="1600" dirty="0"/>
              <a:t>The electric conductivity is acceptable (Ta: 7.61e6 S/m, W: 18.9e6 S/m). [Ref. Cu: 59.6e6 S/m]</a:t>
            </a:r>
          </a:p>
          <a:p>
            <a:pPr lvl="1"/>
            <a:r>
              <a:rPr lang="en-US" altLang="ja-JP" sz="1600" dirty="0"/>
              <a:t>Easy to damage.</a:t>
            </a:r>
          </a:p>
          <a:p>
            <a:pPr lvl="1"/>
            <a:r>
              <a:rPr lang="en-US" altLang="ja-JP" sz="1600" dirty="0"/>
              <a:t>Large effect to raise the IR background when it’s damaged (This is derived from the mass density of the protrusions on the tip surface?)</a:t>
            </a:r>
          </a:p>
          <a:p>
            <a:pPr lvl="1"/>
            <a:r>
              <a:rPr lang="en-US" altLang="ja-JP" sz="1600" dirty="0"/>
              <a:t>Generate radioactive dusts when it’s damaged. Radiation Science Center has commented that the half-life time of the Ta may be longer compared to that of W. However, it’s very easy to generate the dusts for W when it’s damaged…</a:t>
            </a:r>
          </a:p>
          <a:p>
            <a:pPr lvl="1"/>
            <a:r>
              <a:rPr lang="en-US" altLang="ja-JP" sz="1600" dirty="0"/>
              <a:t>In the future, the radioactivity can limit the replacement work. We may have to wait the decay of the radioactivity and be not able to replace during runs. </a:t>
            </a:r>
          </a:p>
          <a:p>
            <a:r>
              <a:rPr lang="en-US" altLang="ja-JP" sz="2000" dirty="0"/>
              <a:t>Low-Z (Carbon)</a:t>
            </a:r>
          </a:p>
          <a:p>
            <a:pPr lvl="1"/>
            <a:r>
              <a:rPr lang="en-US" altLang="ja-JP" sz="1600" dirty="0"/>
              <a:t>The radiation length is long (C: 19.32 cm) . We need longer tip (&gt;60 mm) to shield the halo, and this raise the geometrical impedance.</a:t>
            </a:r>
          </a:p>
          <a:p>
            <a:pPr lvl="1"/>
            <a:r>
              <a:rPr lang="en-US" altLang="ja-JP" sz="1600" dirty="0"/>
              <a:t>The electric conductivity is very low (C: 3e5 S/m), and the resistive wall also raises the impedance. However, we can avoid this by adopting Cu plate on the carbon.</a:t>
            </a:r>
          </a:p>
          <a:p>
            <a:pPr lvl="1"/>
            <a:r>
              <a:rPr lang="en-US" altLang="ja-JP" sz="1600" dirty="0"/>
              <a:t>The melting point is high.</a:t>
            </a:r>
          </a:p>
          <a:p>
            <a:pPr lvl="1"/>
            <a:r>
              <a:rPr lang="en-US" altLang="ja-JP" sz="1600" dirty="0"/>
              <a:t>Very difficult to damage.</a:t>
            </a:r>
          </a:p>
          <a:p>
            <a:r>
              <a:rPr lang="en-US" altLang="ja-JP" sz="2000" dirty="0">
                <a:solidFill>
                  <a:srgbClr val="C00000"/>
                </a:solidFill>
              </a:rPr>
              <a:t>Mid-Z (</a:t>
            </a:r>
            <a:r>
              <a:rPr lang="en-US" altLang="ja-JP" sz="2000" dirty="0" err="1">
                <a:solidFill>
                  <a:srgbClr val="C00000"/>
                </a:solidFill>
              </a:rPr>
              <a:t>Ti</a:t>
            </a:r>
            <a:r>
              <a:rPr lang="en-US" altLang="ja-JP" sz="2000" dirty="0">
                <a:solidFill>
                  <a:srgbClr val="C00000"/>
                </a:solidFill>
              </a:rPr>
              <a:t>)</a:t>
            </a:r>
          </a:p>
          <a:p>
            <a:pPr lvl="1"/>
            <a:r>
              <a:rPr lang="en-US" altLang="ja-JP" sz="1600" dirty="0"/>
              <a:t>The radiation length is intermediate (</a:t>
            </a:r>
            <a:r>
              <a:rPr lang="en-US" altLang="ja-JP" sz="1600" dirty="0" err="1"/>
              <a:t>Ti</a:t>
            </a:r>
            <a:r>
              <a:rPr lang="en-US" altLang="ja-JP" sz="1600" dirty="0"/>
              <a:t>: 3.56 cm), and we can adopt a dozen mm for the tip length.</a:t>
            </a:r>
          </a:p>
          <a:p>
            <a:pPr lvl="1"/>
            <a:r>
              <a:rPr lang="en-US" altLang="ja-JP" sz="1600" dirty="0"/>
              <a:t>The electric conductivity is acceptable (</a:t>
            </a:r>
            <a:r>
              <a:rPr lang="en-US" altLang="ja-JP" sz="1600" dirty="0" err="1"/>
              <a:t>Ti</a:t>
            </a:r>
            <a:r>
              <a:rPr lang="en-US" altLang="ja-JP" sz="1600" dirty="0"/>
              <a:t>: 2.38e6 S/m). If we need Cu plating, we can do it as with the jaws of KEKB type collimators.</a:t>
            </a:r>
          </a:p>
          <a:p>
            <a:pPr lvl="1"/>
            <a:r>
              <a:rPr lang="en-US" altLang="ja-JP" sz="1600" dirty="0"/>
              <a:t>Easy to damage from the experiences of KEKB type collimators in HER.</a:t>
            </a:r>
          </a:p>
          <a:p>
            <a:pPr lvl="1"/>
            <a:r>
              <a:rPr lang="en-US" altLang="ja-JP" sz="1600" dirty="0"/>
              <a:t>Nevertheless, we’ve used damaged </a:t>
            </a:r>
            <a:r>
              <a:rPr lang="en-US" altLang="ja-JP" sz="1600" dirty="0" err="1"/>
              <a:t>Ti</a:t>
            </a:r>
            <a:r>
              <a:rPr lang="en-US" altLang="ja-JP" sz="1600" dirty="0"/>
              <a:t> jaws in HER without major impact on the IR backgrounds. (This is derived from the mass density?)</a:t>
            </a:r>
          </a:p>
          <a:p>
            <a:pPr marL="457200" lvl="1" indent="0">
              <a:buNone/>
            </a:pPr>
            <a:r>
              <a:rPr lang="en-US" altLang="ja-JP" sz="1600" dirty="0"/>
              <a:t>(</a:t>
            </a:r>
            <a:r>
              <a:rPr lang="ja-JP" altLang="en-US" sz="1600"/>
              <a:t>→</a:t>
            </a:r>
            <a:r>
              <a:rPr lang="en-US" altLang="ja-JP" sz="1600" dirty="0"/>
              <a:t> Titanium jaws may have good balance in terms of the durability and the impedance.)</a:t>
            </a:r>
          </a:p>
          <a:p>
            <a:pPr lvl="1"/>
            <a:r>
              <a:rPr lang="en-US" altLang="ja-JP" sz="1600" dirty="0"/>
              <a:t>Difficult to generate the radioactive dusts when it’s damaged from the experiences of KEKB type collimators in HER.</a:t>
            </a:r>
            <a:endParaRPr lang="en-US" altLang="ja-JP" sz="2000" dirty="0"/>
          </a:p>
          <a:p>
            <a:endParaRPr lang="en-US" altLang="ja-JP" sz="2000" dirty="0"/>
          </a:p>
        </p:txBody>
      </p:sp>
      <p:sp>
        <p:nvSpPr>
          <p:cNvPr id="4" name="タイトル 1">
            <a:extLst>
              <a:ext uri="{FF2B5EF4-FFF2-40B4-BE49-F238E27FC236}">
                <a16:creationId xmlns:a16="http://schemas.microsoft.com/office/drawing/2014/main" id="{1A896E8F-BE2F-D34D-95DA-50638ECFD1CB}"/>
              </a:ext>
            </a:extLst>
          </p:cNvPr>
          <p:cNvSpPr txBox="1">
            <a:spLocks/>
          </p:cNvSpPr>
          <p:nvPr/>
        </p:nvSpPr>
        <p:spPr>
          <a:xfrm>
            <a:off x="88185" y="-221238"/>
            <a:ext cx="12015630" cy="1112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000" dirty="0"/>
              <a:t>Plan – </a:t>
            </a:r>
            <a:r>
              <a:rPr lang="en" altLang="ja-JP" sz="3000" dirty="0"/>
              <a:t>R&amp;D of durable jaws (titanium jaw)</a:t>
            </a:r>
            <a:endParaRPr lang="ja-JP" altLang="en-US" sz="3000"/>
          </a:p>
        </p:txBody>
      </p:sp>
    </p:spTree>
    <p:extLst>
      <p:ext uri="{BB962C8B-B14F-4D97-AF65-F5344CB8AC3E}">
        <p14:creationId xmlns:p14="http://schemas.microsoft.com/office/powerpoint/2010/main" val="257879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36BC846-BEC9-BE46-98DE-AD13641EF1F3}"/>
              </a:ext>
            </a:extLst>
          </p:cNvPr>
          <p:cNvPicPr>
            <a:picLocks noChangeAspect="1"/>
          </p:cNvPicPr>
          <p:nvPr/>
        </p:nvPicPr>
        <p:blipFill>
          <a:blip r:embed="rId2"/>
          <a:stretch>
            <a:fillRect/>
          </a:stretch>
        </p:blipFill>
        <p:spPr>
          <a:xfrm>
            <a:off x="1015116" y="715617"/>
            <a:ext cx="10161767" cy="5669858"/>
          </a:xfrm>
          <a:prstGeom prst="rect">
            <a:avLst/>
          </a:prstGeom>
        </p:spPr>
      </p:pic>
      <p:sp>
        <p:nvSpPr>
          <p:cNvPr id="6" name="タイトル 1">
            <a:extLst>
              <a:ext uri="{FF2B5EF4-FFF2-40B4-BE49-F238E27FC236}">
                <a16:creationId xmlns:a16="http://schemas.microsoft.com/office/drawing/2014/main" id="{1E1723E6-CEFA-6641-8944-1B6D9ED1516D}"/>
              </a:ext>
            </a:extLst>
          </p:cNvPr>
          <p:cNvSpPr>
            <a:spLocks noGrp="1"/>
          </p:cNvSpPr>
          <p:nvPr>
            <p:ph type="title"/>
          </p:nvPr>
        </p:nvSpPr>
        <p:spPr>
          <a:xfrm>
            <a:off x="176507" y="119270"/>
            <a:ext cx="10515600" cy="596347"/>
          </a:xfrm>
        </p:spPr>
        <p:txBody>
          <a:bodyPr>
            <a:normAutofit fontScale="90000"/>
          </a:bodyPr>
          <a:lstStyle/>
          <a:p>
            <a:r>
              <a:rPr lang="en-US" altLang="ja-JP" dirty="0"/>
              <a:t>D06V1 titanium head study by A. </a:t>
            </a:r>
            <a:r>
              <a:rPr lang="en-US" altLang="ja-JP" dirty="0" err="1"/>
              <a:t>Natochii</a:t>
            </a:r>
            <a:endParaRPr kumimoji="1" lang="ja-JP" altLang="en-US"/>
          </a:p>
        </p:txBody>
      </p:sp>
      <p:sp>
        <p:nvSpPr>
          <p:cNvPr id="7" name="テキスト ボックス 6">
            <a:extLst>
              <a:ext uri="{FF2B5EF4-FFF2-40B4-BE49-F238E27FC236}">
                <a16:creationId xmlns:a16="http://schemas.microsoft.com/office/drawing/2014/main" id="{478B7115-5E76-124C-BEF3-C0349BCB332E}"/>
              </a:ext>
            </a:extLst>
          </p:cNvPr>
          <p:cNvSpPr txBox="1"/>
          <p:nvPr/>
        </p:nvSpPr>
        <p:spPr>
          <a:xfrm>
            <a:off x="890883" y="6385475"/>
            <a:ext cx="9267986" cy="369332"/>
          </a:xfrm>
          <a:prstGeom prst="rect">
            <a:avLst/>
          </a:prstGeom>
          <a:noFill/>
        </p:spPr>
        <p:txBody>
          <a:bodyPr wrap="none" rtlCol="0">
            <a:spAutoFit/>
          </a:bodyPr>
          <a:lstStyle/>
          <a:p>
            <a:pPr marL="285750" indent="-285750">
              <a:buFont typeface="Arial" panose="020B0604020202020204" pitchFamily="34" charset="0"/>
              <a:buChar char="•"/>
            </a:pPr>
            <a:r>
              <a:rPr lang="en-US" altLang="ja-JP" dirty="0"/>
              <a:t>W</a:t>
            </a:r>
            <a:r>
              <a:rPr kumimoji="1" lang="en-US" altLang="ja-JP" dirty="0"/>
              <a:t>e could also use the Ti-10 mm jaw in the non-linear collimator by A. </a:t>
            </a:r>
            <a:r>
              <a:rPr kumimoji="1" lang="en-US" altLang="ja-JP" dirty="0" err="1"/>
              <a:t>Natochii’s</a:t>
            </a:r>
            <a:r>
              <a:rPr kumimoji="1" lang="en-US" altLang="ja-JP" dirty="0"/>
              <a:t> simulations.</a:t>
            </a:r>
            <a:endParaRPr kumimoji="1" lang="ja-JP" altLang="en-US"/>
          </a:p>
        </p:txBody>
      </p:sp>
    </p:spTree>
    <p:extLst>
      <p:ext uri="{BB962C8B-B14F-4D97-AF65-F5344CB8AC3E}">
        <p14:creationId xmlns:p14="http://schemas.microsoft.com/office/powerpoint/2010/main" val="16577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61CDE-3E61-9544-8C50-62096B039031}"/>
              </a:ext>
            </a:extLst>
          </p:cNvPr>
          <p:cNvSpPr>
            <a:spLocks noGrp="1"/>
          </p:cNvSpPr>
          <p:nvPr>
            <p:ph type="title"/>
          </p:nvPr>
        </p:nvSpPr>
        <p:spPr>
          <a:xfrm>
            <a:off x="472646" y="0"/>
            <a:ext cx="10515600" cy="907171"/>
          </a:xfrm>
        </p:spPr>
        <p:txBody>
          <a:bodyPr/>
          <a:lstStyle/>
          <a:p>
            <a:r>
              <a:rPr kumimoji="1" lang="en-US" altLang="ja-JP" dirty="0"/>
              <a:t>Contents</a:t>
            </a:r>
            <a:endParaRPr kumimoji="1" lang="ja-JP" altLang="en-US"/>
          </a:p>
        </p:txBody>
      </p:sp>
      <p:sp>
        <p:nvSpPr>
          <p:cNvPr id="3" name="コンテンツ プレースホルダー 2">
            <a:extLst>
              <a:ext uri="{FF2B5EF4-FFF2-40B4-BE49-F238E27FC236}">
                <a16:creationId xmlns:a16="http://schemas.microsoft.com/office/drawing/2014/main" id="{CC2A6FC9-7F86-2140-8EAC-348FD8D489B3}"/>
              </a:ext>
            </a:extLst>
          </p:cNvPr>
          <p:cNvSpPr>
            <a:spLocks noGrp="1"/>
          </p:cNvSpPr>
          <p:nvPr>
            <p:ph idx="1"/>
          </p:nvPr>
        </p:nvSpPr>
        <p:spPr>
          <a:xfrm>
            <a:off x="472646" y="1129752"/>
            <a:ext cx="11246708" cy="5226598"/>
          </a:xfrm>
        </p:spPr>
        <p:txBody>
          <a:bodyPr>
            <a:normAutofit/>
          </a:bodyPr>
          <a:lstStyle/>
          <a:p>
            <a:r>
              <a:rPr lang="en" altLang="ja-JP" dirty="0"/>
              <a:t>Beam collimators in SuperKEKB main ring</a:t>
            </a:r>
          </a:p>
          <a:p>
            <a:r>
              <a:rPr lang="en" altLang="ja-JP" dirty="0"/>
              <a:t>Design</a:t>
            </a:r>
          </a:p>
          <a:p>
            <a:r>
              <a:rPr lang="en" altLang="ja-JP" dirty="0"/>
              <a:t>Issue</a:t>
            </a:r>
          </a:p>
          <a:p>
            <a:pPr lvl="1"/>
            <a:r>
              <a:rPr lang="en" altLang="ja-JP" dirty="0"/>
              <a:t>Beam induced damage</a:t>
            </a:r>
          </a:p>
          <a:p>
            <a:pPr lvl="1"/>
            <a:r>
              <a:rPr lang="en-US" altLang="ja-JP" dirty="0"/>
              <a:t>Beam size blowup in LER (TMCI derived from localized wake)</a:t>
            </a:r>
          </a:p>
          <a:p>
            <a:r>
              <a:rPr lang="en" altLang="ja-JP" dirty="0"/>
              <a:t>Plan</a:t>
            </a:r>
          </a:p>
          <a:p>
            <a:pPr lvl="1"/>
            <a:r>
              <a:rPr lang="en" altLang="ja-JP" dirty="0"/>
              <a:t>R&amp;D of durable jaws for beam hits</a:t>
            </a:r>
          </a:p>
          <a:p>
            <a:pPr lvl="1"/>
            <a:r>
              <a:rPr lang="en" altLang="ja-JP" dirty="0"/>
              <a:t>Non-linear collimator at LER OHO section (during Long Shutdown-1 in 2022)</a:t>
            </a:r>
          </a:p>
          <a:p>
            <a:r>
              <a:rPr lang="en" altLang="ja-JP" dirty="0"/>
              <a:t>Synchro-</a:t>
            </a:r>
            <a:r>
              <a:rPr lang="en" altLang="ja-JP" dirty="0" err="1"/>
              <a:t>betatron</a:t>
            </a:r>
            <a:r>
              <a:rPr lang="en" altLang="ja-JP" dirty="0"/>
              <a:t> </a:t>
            </a:r>
            <a:r>
              <a:rPr lang="en" altLang="ja-JP" dirty="0" err="1"/>
              <a:t>instabilites</a:t>
            </a:r>
            <a:r>
              <a:rPr lang="en" altLang="ja-JP" dirty="0"/>
              <a:t> in the LER [Michael </a:t>
            </a:r>
            <a:r>
              <a:rPr lang="en" altLang="ja-JP" dirty="0" err="1"/>
              <a:t>Blaskiewicz</a:t>
            </a:r>
            <a:r>
              <a:rPr lang="en" altLang="ja-JP" dirty="0"/>
              <a:t>]</a:t>
            </a:r>
          </a:p>
          <a:p>
            <a:r>
              <a:rPr lang="en" altLang="ja-JP" dirty="0"/>
              <a:t>Summary</a:t>
            </a:r>
          </a:p>
        </p:txBody>
      </p:sp>
      <p:sp>
        <p:nvSpPr>
          <p:cNvPr id="4" name="スライド番号プレースホルダー 3">
            <a:extLst>
              <a:ext uri="{FF2B5EF4-FFF2-40B4-BE49-F238E27FC236}">
                <a16:creationId xmlns:a16="http://schemas.microsoft.com/office/drawing/2014/main" id="{CCDF7CAA-EF0D-1349-9D6D-9DE1593D2C18}"/>
              </a:ext>
            </a:extLst>
          </p:cNvPr>
          <p:cNvSpPr>
            <a:spLocks noGrp="1"/>
          </p:cNvSpPr>
          <p:nvPr>
            <p:ph type="sldNum" sz="quarter" idx="12"/>
          </p:nvPr>
        </p:nvSpPr>
        <p:spPr/>
        <p:txBody>
          <a:bodyPr/>
          <a:lstStyle/>
          <a:p>
            <a:fld id="{3B087684-AA79-F249-BB36-435C471A0781}" type="slidenum">
              <a:rPr kumimoji="1" lang="ja-JP" altLang="en-US" smtClean="0"/>
              <a:t>2</a:t>
            </a:fld>
            <a:endParaRPr kumimoji="1" lang="ja-JP" altLang="en-US"/>
          </a:p>
        </p:txBody>
      </p:sp>
    </p:spTree>
    <p:extLst>
      <p:ext uri="{BB962C8B-B14F-4D97-AF65-F5344CB8AC3E}">
        <p14:creationId xmlns:p14="http://schemas.microsoft.com/office/powerpoint/2010/main" val="654190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311701"/>
            <a:ext cx="12015630" cy="1325563"/>
          </a:xfrm>
        </p:spPr>
        <p:txBody>
          <a:bodyPr>
            <a:normAutofit/>
          </a:bodyPr>
          <a:lstStyle/>
          <a:p>
            <a:r>
              <a:rPr kumimoji="1" lang="en-US" altLang="ja-JP" sz="3000" dirty="0"/>
              <a:t>Plan – </a:t>
            </a:r>
            <a:r>
              <a:rPr lang="en" altLang="ja-JP" sz="3200" dirty="0"/>
              <a:t>Non-linear collimator at LER OHO section</a:t>
            </a:r>
            <a:endParaRPr kumimoji="1" lang="ja-JP" altLang="en-US" sz="3000"/>
          </a:p>
        </p:txBody>
      </p:sp>
      <p:sp>
        <p:nvSpPr>
          <p:cNvPr id="6" name="コンテンツ プレースホルダー 2">
            <a:extLst>
              <a:ext uri="{FF2B5EF4-FFF2-40B4-BE49-F238E27FC236}">
                <a16:creationId xmlns:a16="http://schemas.microsoft.com/office/drawing/2014/main" id="{B7BC43FE-720D-D94A-8E39-2022A2A59470}"/>
              </a:ext>
            </a:extLst>
          </p:cNvPr>
          <p:cNvSpPr>
            <a:spLocks noGrp="1"/>
          </p:cNvSpPr>
          <p:nvPr>
            <p:ph idx="1"/>
          </p:nvPr>
        </p:nvSpPr>
        <p:spPr>
          <a:xfrm>
            <a:off x="88185" y="643419"/>
            <a:ext cx="11829011" cy="1593034"/>
          </a:xfrm>
        </p:spPr>
        <p:txBody>
          <a:bodyPr>
            <a:normAutofit fontScale="92500"/>
          </a:bodyPr>
          <a:lstStyle/>
          <a:p>
            <a:r>
              <a:rPr lang="en-US" altLang="ja-JP" dirty="0"/>
              <a:t>Present collimator setting (2021ab)</a:t>
            </a:r>
          </a:p>
          <a:p>
            <a:pPr lvl="1"/>
            <a:r>
              <a:rPr lang="en-US" altLang="ja-JP" dirty="0"/>
              <a:t>D06V1: primary collimator: most tightly closed and suppresses the injection BG.</a:t>
            </a:r>
          </a:p>
          <a:p>
            <a:pPr lvl="1"/>
            <a:r>
              <a:rPr lang="en-US" altLang="ja-JP" dirty="0"/>
              <a:t>D02V1: second collimator:  closest vertical collimator to IP and very important to suppress BG</a:t>
            </a:r>
          </a:p>
          <a:p>
            <a:pPr lvl="1"/>
            <a:r>
              <a:rPr lang="en-US" altLang="ja-JP" dirty="0"/>
              <a:t>D06V2, D03V1: backup: not so tightly closed. D03V1 can be used for a backup of D02V1.</a:t>
            </a:r>
          </a:p>
          <a:p>
            <a:endParaRPr lang="en-US" altLang="ja-JP" dirty="0"/>
          </a:p>
          <a:p>
            <a:pPr lvl="1"/>
            <a:endParaRPr lang="en-US" altLang="ja-JP" dirty="0"/>
          </a:p>
        </p:txBody>
      </p:sp>
      <p:pic>
        <p:nvPicPr>
          <p:cNvPr id="7" name="図 6">
            <a:extLst>
              <a:ext uri="{FF2B5EF4-FFF2-40B4-BE49-F238E27FC236}">
                <a16:creationId xmlns:a16="http://schemas.microsoft.com/office/drawing/2014/main" id="{1D05D418-7CC4-2D47-B117-BAC6425F2C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4093" y="2275053"/>
            <a:ext cx="4798138" cy="4511015"/>
          </a:xfrm>
          <a:prstGeom prst="rect">
            <a:avLst/>
          </a:prstGeom>
        </p:spPr>
      </p:pic>
      <p:sp>
        <p:nvSpPr>
          <p:cNvPr id="3" name="円/楕円 2">
            <a:extLst>
              <a:ext uri="{FF2B5EF4-FFF2-40B4-BE49-F238E27FC236}">
                <a16:creationId xmlns:a16="http://schemas.microsoft.com/office/drawing/2014/main" id="{F48CD633-231B-3049-9693-6178D831E010}"/>
              </a:ext>
            </a:extLst>
          </p:cNvPr>
          <p:cNvSpPr/>
          <p:nvPr/>
        </p:nvSpPr>
        <p:spPr>
          <a:xfrm>
            <a:off x="9803219" y="2424223"/>
            <a:ext cx="159488" cy="2020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F9DEC3E1-CE53-DC44-98FE-D8A267F64A8C}"/>
              </a:ext>
            </a:extLst>
          </p:cNvPr>
          <p:cNvSpPr/>
          <p:nvPr/>
        </p:nvSpPr>
        <p:spPr>
          <a:xfrm>
            <a:off x="10784958" y="5943930"/>
            <a:ext cx="159488" cy="2020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1A923586-C376-5B48-8404-F3F0285220ED}"/>
              </a:ext>
            </a:extLst>
          </p:cNvPr>
          <p:cNvSpPr/>
          <p:nvPr/>
        </p:nvSpPr>
        <p:spPr>
          <a:xfrm>
            <a:off x="11192540" y="4429550"/>
            <a:ext cx="159488" cy="2020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392FACBE-34BD-7048-964D-0AB095E10E9B}"/>
              </a:ext>
            </a:extLst>
          </p:cNvPr>
          <p:cNvCxnSpPr>
            <a:endCxn id="10" idx="1"/>
          </p:cNvCxnSpPr>
          <p:nvPr/>
        </p:nvCxnSpPr>
        <p:spPr>
          <a:xfrm>
            <a:off x="10784958" y="4178595"/>
            <a:ext cx="430938" cy="2805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0A58A7B-5BE7-FD44-81BC-982C20CFD85E}"/>
              </a:ext>
            </a:extLst>
          </p:cNvPr>
          <p:cNvSpPr txBox="1"/>
          <p:nvPr/>
        </p:nvSpPr>
        <p:spPr>
          <a:xfrm>
            <a:off x="10308623" y="3949533"/>
            <a:ext cx="552459" cy="369332"/>
          </a:xfrm>
          <a:prstGeom prst="rect">
            <a:avLst/>
          </a:prstGeom>
          <a:noFill/>
        </p:spPr>
        <p:txBody>
          <a:bodyPr wrap="none" rtlCol="0">
            <a:spAutoFit/>
          </a:bodyPr>
          <a:lstStyle/>
          <a:p>
            <a:r>
              <a:rPr kumimoji="1" lang="en-US" altLang="ja-JP" dirty="0">
                <a:solidFill>
                  <a:srgbClr val="FF0000"/>
                </a:solidFill>
              </a:rPr>
              <a:t>NLC</a:t>
            </a:r>
            <a:endParaRPr kumimoji="1" lang="ja-JP" altLang="en-US">
              <a:solidFill>
                <a:srgbClr val="FF0000"/>
              </a:solidFill>
            </a:endParaRPr>
          </a:p>
        </p:txBody>
      </p:sp>
      <mc:AlternateContent xmlns:mc="http://schemas.openxmlformats.org/markup-compatibility/2006" xmlns:a14="http://schemas.microsoft.com/office/drawing/2010/main">
        <mc:Choice Requires="a14">
          <p:sp>
            <p:nvSpPr>
              <p:cNvPr id="14" name="コンテンツ プレースホルダー 2">
                <a:extLst>
                  <a:ext uri="{FF2B5EF4-FFF2-40B4-BE49-F238E27FC236}">
                    <a16:creationId xmlns:a16="http://schemas.microsoft.com/office/drawing/2014/main" id="{2FA21774-66C6-6646-B127-CC502342E9EE}"/>
                  </a:ext>
                </a:extLst>
              </p:cNvPr>
              <p:cNvSpPr txBox="1">
                <a:spLocks/>
              </p:cNvSpPr>
              <p:nvPr/>
            </p:nvSpPr>
            <p:spPr>
              <a:xfrm>
                <a:off x="88185" y="2508073"/>
                <a:ext cx="6207705" cy="144146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If we can replace D06V1 collimator with non-linear collimator (NLC) for example, the </a:t>
                </a:r>
                <a14:m>
                  <m:oMath xmlns:m="http://schemas.openxmlformats.org/officeDocument/2006/math">
                    <m:r>
                      <m:rPr>
                        <m:sty m:val="p"/>
                      </m:rPr>
                      <a:rPr lang="el-GR" altLang="ja-JP" i="1" smtClean="0">
                        <a:latin typeface="Cambria Math" panose="02040503050406030204" pitchFamily="18" charset="0"/>
                        <a:ea typeface="Cambria Math" panose="02040503050406030204" pitchFamily="18" charset="0"/>
                      </a:rPr>
                      <m:t>Σ</m:t>
                    </m:r>
                    <m:sSub>
                      <m:sSubPr>
                        <m:ctrlPr>
                          <a:rPr lang="el-GR" altLang="ja-JP" i="1" smtClean="0">
                            <a:latin typeface="Cambria Math" panose="02040503050406030204" pitchFamily="18" charset="0"/>
                            <a:ea typeface="Cambria Math" panose="02040503050406030204" pitchFamily="18" charset="0"/>
                          </a:rPr>
                        </m:ctrlPr>
                      </m:sSubPr>
                      <m:e>
                        <m:r>
                          <a:rPr lang="el-GR" altLang="ja-JP" i="1" smtClean="0">
                            <a:latin typeface="Cambria Math" panose="02040503050406030204" pitchFamily="18" charset="0"/>
                            <a:ea typeface="Cambria Math" panose="02040503050406030204" pitchFamily="18" charset="0"/>
                          </a:rPr>
                          <m:t>𝛽</m:t>
                        </m:r>
                      </m:e>
                      <m:sub>
                        <m:r>
                          <a:rPr lang="en-US" altLang="ja-JP" b="0" i="1" smtClean="0">
                            <a:latin typeface="Cambria Math" panose="02040503050406030204" pitchFamily="18" charset="0"/>
                            <a:ea typeface="Cambria Math" panose="02040503050406030204" pitchFamily="18" charset="0"/>
                          </a:rPr>
                          <m:t>𝑦</m:t>
                        </m:r>
                      </m:sub>
                    </m:sSub>
                    <m:sSub>
                      <m:sSubPr>
                        <m:ctrlPr>
                          <a:rPr lang="el-GR" altLang="ja-JP"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𝑘</m:t>
                        </m:r>
                      </m:e>
                      <m:sub>
                        <m:r>
                          <a:rPr lang="en-US" altLang="ja-JP" b="0" i="1" smtClean="0">
                            <a:latin typeface="Cambria Math" panose="02040503050406030204" pitchFamily="18" charset="0"/>
                            <a:ea typeface="Cambria Math" panose="02040503050406030204" pitchFamily="18" charset="0"/>
                          </a:rPr>
                          <m:t>𝑦</m:t>
                        </m:r>
                      </m:sub>
                    </m:sSub>
                  </m:oMath>
                </a14:m>
                <a:r>
                  <a:rPr lang="en-US" altLang="ja-JP" dirty="0"/>
                  <a:t> dramatically decreases.</a:t>
                </a:r>
              </a:p>
              <a:p>
                <a:pPr marL="0" indent="0">
                  <a:buNone/>
                </a:pPr>
                <a:r>
                  <a:rPr lang="en-US" altLang="ja-JP" sz="2300" dirty="0"/>
                  <a:t>    (βy: vertical beta function, </a:t>
                </a:r>
                <a:r>
                  <a:rPr lang="en-US" altLang="ja-JP" sz="2300" dirty="0" err="1"/>
                  <a:t>ky</a:t>
                </a:r>
                <a:r>
                  <a:rPr lang="en-US" altLang="ja-JP" sz="2300" dirty="0"/>
                  <a:t>: vertical kick factor)</a:t>
                </a:r>
              </a:p>
            </p:txBody>
          </p:sp>
        </mc:Choice>
        <mc:Fallback xmlns="">
          <p:sp>
            <p:nvSpPr>
              <p:cNvPr id="14" name="コンテンツ プレースホルダー 2">
                <a:extLst>
                  <a:ext uri="{FF2B5EF4-FFF2-40B4-BE49-F238E27FC236}">
                    <a16:creationId xmlns:a16="http://schemas.microsoft.com/office/drawing/2014/main" id="{2FA21774-66C6-6646-B127-CC502342E9EE}"/>
                  </a:ext>
                </a:extLst>
              </p:cNvPr>
              <p:cNvSpPr txBox="1">
                <a:spLocks noRot="1" noChangeAspect="1" noMove="1" noResize="1" noEditPoints="1" noAdjustHandles="1" noChangeArrowheads="1" noChangeShapeType="1" noTextEdit="1"/>
              </p:cNvSpPr>
              <p:nvPr/>
            </p:nvSpPr>
            <p:spPr>
              <a:xfrm>
                <a:off x="88185" y="2508073"/>
                <a:ext cx="6207705" cy="1441460"/>
              </a:xfrm>
              <a:prstGeom prst="rect">
                <a:avLst/>
              </a:prstGeom>
              <a:blipFill>
                <a:blip r:embed="rId3"/>
                <a:stretch>
                  <a:fillRect l="-1429" t="-10435"/>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B45E2824-0C23-3A4F-8746-33356AE2BFCD}"/>
              </a:ext>
            </a:extLst>
          </p:cNvPr>
          <p:cNvSpPr>
            <a:spLocks noGrp="1"/>
          </p:cNvSpPr>
          <p:nvPr>
            <p:ph type="sldNum" sz="quarter" idx="12"/>
          </p:nvPr>
        </p:nvSpPr>
        <p:spPr/>
        <p:txBody>
          <a:bodyPr/>
          <a:lstStyle/>
          <a:p>
            <a:fld id="{3B087684-AA79-F249-BB36-435C471A0781}" type="slidenum">
              <a:rPr kumimoji="1" lang="ja-JP" altLang="en-US" smtClean="0"/>
              <a:t>20</a:t>
            </a:fld>
            <a:endParaRPr kumimoji="1" lang="ja-JP" altLang="en-US"/>
          </a:p>
        </p:txBody>
      </p:sp>
    </p:spTree>
    <p:extLst>
      <p:ext uri="{BB962C8B-B14F-4D97-AF65-F5344CB8AC3E}">
        <p14:creationId xmlns:p14="http://schemas.microsoft.com/office/powerpoint/2010/main" val="1825710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311701"/>
            <a:ext cx="12015630" cy="1325563"/>
          </a:xfrm>
        </p:spPr>
        <p:txBody>
          <a:bodyPr>
            <a:normAutofit/>
          </a:bodyPr>
          <a:lstStyle/>
          <a:p>
            <a:r>
              <a:rPr kumimoji="1" lang="en-US" altLang="ja-JP" sz="3000" dirty="0"/>
              <a:t>Plan – </a:t>
            </a:r>
            <a:r>
              <a:rPr lang="en" altLang="ja-JP" sz="3200" dirty="0"/>
              <a:t>Non-linear collimator at LER OHO section</a:t>
            </a:r>
            <a:endParaRPr kumimoji="1" lang="ja-JP" altLang="en-US" sz="3000"/>
          </a:p>
        </p:txBody>
      </p:sp>
      <p:sp>
        <p:nvSpPr>
          <p:cNvPr id="6" name="コンテンツ プレースホルダー 2">
            <a:extLst>
              <a:ext uri="{FF2B5EF4-FFF2-40B4-BE49-F238E27FC236}">
                <a16:creationId xmlns:a16="http://schemas.microsoft.com/office/drawing/2014/main" id="{B7BC43FE-720D-D94A-8E39-2022A2A59470}"/>
              </a:ext>
            </a:extLst>
          </p:cNvPr>
          <p:cNvSpPr>
            <a:spLocks noGrp="1"/>
          </p:cNvSpPr>
          <p:nvPr>
            <p:ph idx="1"/>
          </p:nvPr>
        </p:nvSpPr>
        <p:spPr>
          <a:xfrm>
            <a:off x="274804" y="734406"/>
            <a:ext cx="11829011" cy="1593034"/>
          </a:xfrm>
        </p:spPr>
        <p:txBody>
          <a:bodyPr>
            <a:normAutofit/>
          </a:bodyPr>
          <a:lstStyle/>
          <a:p>
            <a:r>
              <a:rPr lang="en-US" altLang="ja-JP" dirty="0"/>
              <a:t>Collimator setting (half-aperture) during physics run in 2021b (βy*=1 mm)</a:t>
            </a:r>
          </a:p>
          <a:p>
            <a:endParaRPr lang="en-US" altLang="ja-JP" dirty="0"/>
          </a:p>
          <a:p>
            <a:pPr lvl="1"/>
            <a:endParaRPr lang="en-US" altLang="ja-JP" dirty="0"/>
          </a:p>
        </p:txBody>
      </p:sp>
      <p:graphicFrame>
        <p:nvGraphicFramePr>
          <p:cNvPr id="11" name="コンテンツ プレースホルダー 3">
            <a:extLst>
              <a:ext uri="{FF2B5EF4-FFF2-40B4-BE49-F238E27FC236}">
                <a16:creationId xmlns:a16="http://schemas.microsoft.com/office/drawing/2014/main" id="{AA5F9643-D98B-C743-9913-F56462816DF8}"/>
              </a:ext>
            </a:extLst>
          </p:cNvPr>
          <p:cNvGraphicFramePr>
            <a:graphicFrameLocks/>
          </p:cNvGraphicFramePr>
          <p:nvPr>
            <p:extLst>
              <p:ext uri="{D42A27DB-BD31-4B8C-83A1-F6EECF244321}">
                <p14:modId xmlns:p14="http://schemas.microsoft.com/office/powerpoint/2010/main" val="3912877447"/>
              </p:ext>
            </p:extLst>
          </p:nvPr>
        </p:nvGraphicFramePr>
        <p:xfrm>
          <a:off x="1981200" y="1333190"/>
          <a:ext cx="8229600" cy="37084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348010372"/>
                    </a:ext>
                  </a:extLst>
                </a:gridCol>
                <a:gridCol w="2057400">
                  <a:extLst>
                    <a:ext uri="{9D8B030D-6E8A-4147-A177-3AD203B41FA5}">
                      <a16:colId xmlns:a16="http://schemas.microsoft.com/office/drawing/2014/main" val="1049769103"/>
                    </a:ext>
                  </a:extLst>
                </a:gridCol>
                <a:gridCol w="2057400">
                  <a:extLst>
                    <a:ext uri="{9D8B030D-6E8A-4147-A177-3AD203B41FA5}">
                      <a16:colId xmlns:a16="http://schemas.microsoft.com/office/drawing/2014/main" val="1943895087"/>
                    </a:ext>
                  </a:extLst>
                </a:gridCol>
                <a:gridCol w="2057400">
                  <a:extLst>
                    <a:ext uri="{9D8B030D-6E8A-4147-A177-3AD203B41FA5}">
                      <a16:colId xmlns:a16="http://schemas.microsoft.com/office/drawing/2014/main" val="1923963622"/>
                    </a:ext>
                  </a:extLst>
                </a:gridCol>
              </a:tblGrid>
              <a:tr h="370840">
                <a:tc>
                  <a:txBody>
                    <a:bodyPr/>
                    <a:lstStyle/>
                    <a:p>
                      <a:pPr algn="ctr"/>
                      <a:endParaRPr lang="en-US" dirty="0"/>
                    </a:p>
                  </a:txBody>
                  <a:tcPr/>
                </a:tc>
                <a:tc>
                  <a:txBody>
                    <a:bodyPr/>
                    <a:lstStyle/>
                    <a:p>
                      <a:pPr algn="ctr"/>
                      <a:r>
                        <a:rPr lang="en-US" dirty="0">
                          <a:latin typeface="Symbol" pitchFamily="2" charset="2"/>
                        </a:rPr>
                        <a:t>b</a:t>
                      </a:r>
                      <a:r>
                        <a:rPr lang="en-US" baseline="-25000" dirty="0"/>
                        <a:t>y</a:t>
                      </a:r>
                      <a:r>
                        <a:rPr lang="en-US" baseline="0" dirty="0"/>
                        <a:t> [m]</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2021-06-30 [mm]</a:t>
                      </a:r>
                    </a:p>
                  </a:txBody>
                  <a:tcPr/>
                </a:tc>
                <a:tc>
                  <a:txBody>
                    <a:bodyPr/>
                    <a:lstStyle/>
                    <a:p>
                      <a:pPr algn="ctr"/>
                      <a:r>
                        <a:rPr lang="en-US" dirty="0"/>
                        <a:t>2021-07-02 [mm]</a:t>
                      </a:r>
                    </a:p>
                  </a:txBody>
                  <a:tcPr/>
                </a:tc>
                <a:extLst>
                  <a:ext uri="{0D108BD9-81ED-4DB2-BD59-A6C34878D82A}">
                    <a16:rowId xmlns:a16="http://schemas.microsoft.com/office/drawing/2014/main" val="2308671535"/>
                  </a:ext>
                </a:extLst>
              </a:tr>
              <a:tr h="370840">
                <a:tc>
                  <a:txBody>
                    <a:bodyPr/>
                    <a:lstStyle/>
                    <a:p>
                      <a:pPr algn="ctr"/>
                      <a:r>
                        <a:rPr lang="en-US" dirty="0"/>
                        <a:t>D06V1 top</a:t>
                      </a:r>
                    </a:p>
                  </a:txBody>
                  <a:tcPr/>
                </a:tc>
                <a:tc>
                  <a:txBody>
                    <a:bodyPr/>
                    <a:lstStyle/>
                    <a:p>
                      <a:pPr algn="ctr"/>
                      <a:r>
                        <a:rPr lang="en-US" dirty="0"/>
                        <a:t>67.3</a:t>
                      </a:r>
                    </a:p>
                  </a:txBody>
                  <a:tcPr/>
                </a:tc>
                <a:tc>
                  <a:txBody>
                    <a:bodyPr/>
                    <a:lstStyle/>
                    <a:p>
                      <a:pPr algn="ctr"/>
                      <a:r>
                        <a:rPr lang="en-US" dirty="0"/>
                        <a:t>3.06</a:t>
                      </a:r>
                    </a:p>
                  </a:txBody>
                  <a:tcPr/>
                </a:tc>
                <a:tc>
                  <a:txBody>
                    <a:bodyPr/>
                    <a:lstStyle/>
                    <a:p>
                      <a:pPr algn="ctr"/>
                      <a:r>
                        <a:rPr lang="en-US" dirty="0"/>
                        <a:t>3.84</a:t>
                      </a:r>
                    </a:p>
                  </a:txBody>
                  <a:tcPr/>
                </a:tc>
                <a:extLst>
                  <a:ext uri="{0D108BD9-81ED-4DB2-BD59-A6C34878D82A}">
                    <a16:rowId xmlns:a16="http://schemas.microsoft.com/office/drawing/2014/main" val="1769533988"/>
                  </a:ext>
                </a:extLst>
              </a:tr>
              <a:tr h="370840">
                <a:tc>
                  <a:txBody>
                    <a:bodyPr/>
                    <a:lstStyle/>
                    <a:p>
                      <a:pPr algn="ctr"/>
                      <a:r>
                        <a:rPr lang="en-US" dirty="0"/>
                        <a:t>D06V1 bottom</a:t>
                      </a:r>
                    </a:p>
                  </a:txBody>
                  <a:tcPr/>
                </a:tc>
                <a:tc>
                  <a:txBody>
                    <a:bodyPr/>
                    <a:lstStyle/>
                    <a:p>
                      <a:pPr algn="ctr"/>
                      <a:endParaRPr lang="en-US" dirty="0"/>
                    </a:p>
                  </a:txBody>
                  <a:tcPr/>
                </a:tc>
                <a:tc>
                  <a:txBody>
                    <a:bodyPr/>
                    <a:lstStyle/>
                    <a:p>
                      <a:pPr algn="ctr"/>
                      <a:r>
                        <a:rPr lang="en-US" dirty="0"/>
                        <a:t>-2.65</a:t>
                      </a:r>
                    </a:p>
                  </a:txBody>
                  <a:tcPr/>
                </a:tc>
                <a:tc>
                  <a:txBody>
                    <a:bodyPr/>
                    <a:lstStyle/>
                    <a:p>
                      <a:pPr algn="ctr"/>
                      <a:r>
                        <a:rPr lang="en-US" dirty="0"/>
                        <a:t>-2.65</a:t>
                      </a:r>
                    </a:p>
                  </a:txBody>
                  <a:tcPr/>
                </a:tc>
                <a:extLst>
                  <a:ext uri="{0D108BD9-81ED-4DB2-BD59-A6C34878D82A}">
                    <a16:rowId xmlns:a16="http://schemas.microsoft.com/office/drawing/2014/main" val="1022490282"/>
                  </a:ext>
                </a:extLst>
              </a:tr>
              <a:tr h="370840">
                <a:tc>
                  <a:txBody>
                    <a:bodyPr/>
                    <a:lstStyle/>
                    <a:p>
                      <a:pPr algn="ctr"/>
                      <a:r>
                        <a:rPr lang="en-US" dirty="0"/>
                        <a:t>D06V2 top</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t>20.6</a:t>
                      </a:r>
                    </a:p>
                  </a:txBody>
                  <a:tcPr/>
                </a:tc>
                <a:tc>
                  <a:txBody>
                    <a:bodyPr/>
                    <a:lstStyle/>
                    <a:p>
                      <a:pPr algn="ctr"/>
                      <a:r>
                        <a:rPr lang="en-US" dirty="0"/>
                        <a:t>2.27</a:t>
                      </a:r>
                    </a:p>
                  </a:txBody>
                  <a:tcPr/>
                </a:tc>
                <a:tc>
                  <a:txBody>
                    <a:bodyPr/>
                    <a:lstStyle/>
                    <a:p>
                      <a:pPr algn="ctr"/>
                      <a:r>
                        <a:rPr lang="en-US" dirty="0"/>
                        <a:t>2.25</a:t>
                      </a:r>
                    </a:p>
                  </a:txBody>
                  <a:tcPr/>
                </a:tc>
                <a:extLst>
                  <a:ext uri="{0D108BD9-81ED-4DB2-BD59-A6C34878D82A}">
                    <a16:rowId xmlns:a16="http://schemas.microsoft.com/office/drawing/2014/main" val="387497421"/>
                  </a:ext>
                </a:extLst>
              </a:tr>
              <a:tr h="370840">
                <a:tc>
                  <a:txBody>
                    <a:bodyPr/>
                    <a:lstStyle/>
                    <a:p>
                      <a:pPr algn="ctr"/>
                      <a:r>
                        <a:rPr lang="en-US" dirty="0"/>
                        <a:t>D06V2 bottom</a:t>
                      </a:r>
                    </a:p>
                  </a:txBody>
                  <a:tcPr/>
                </a:tc>
                <a:tc>
                  <a:txBody>
                    <a:bodyPr/>
                    <a:lstStyle/>
                    <a:p>
                      <a:pPr algn="ctr"/>
                      <a:endParaRPr lang="en-US" dirty="0"/>
                    </a:p>
                  </a:txBody>
                  <a:tcPr/>
                </a:tc>
                <a:tc>
                  <a:txBody>
                    <a:bodyPr/>
                    <a:lstStyle/>
                    <a:p>
                      <a:pPr algn="ctr"/>
                      <a:r>
                        <a:rPr lang="en-US" dirty="0"/>
                        <a:t>-2.26</a:t>
                      </a:r>
                    </a:p>
                  </a:txBody>
                  <a:tcPr/>
                </a:tc>
                <a:tc>
                  <a:txBody>
                    <a:bodyPr/>
                    <a:lstStyle/>
                    <a:p>
                      <a:pPr algn="ctr"/>
                      <a:r>
                        <a:rPr lang="en-US" dirty="0"/>
                        <a:t>-2.24</a:t>
                      </a:r>
                    </a:p>
                  </a:txBody>
                  <a:tcPr/>
                </a:tc>
                <a:extLst>
                  <a:ext uri="{0D108BD9-81ED-4DB2-BD59-A6C34878D82A}">
                    <a16:rowId xmlns:a16="http://schemas.microsoft.com/office/drawing/2014/main" val="821560036"/>
                  </a:ext>
                </a:extLst>
              </a:tr>
              <a:tr h="370840">
                <a:tc>
                  <a:txBody>
                    <a:bodyPr/>
                    <a:lstStyle/>
                    <a:p>
                      <a:pPr algn="ctr"/>
                      <a:r>
                        <a:rPr lang="en-US" dirty="0"/>
                        <a:t>D03V1 top</a:t>
                      </a:r>
                    </a:p>
                  </a:txBody>
                  <a:tcPr/>
                </a:tc>
                <a:tc>
                  <a:txBody>
                    <a:bodyPr/>
                    <a:lstStyle/>
                    <a:p>
                      <a:pPr algn="ctr"/>
                      <a:r>
                        <a:rPr lang="en-US" dirty="0"/>
                        <a:t>17.0</a:t>
                      </a:r>
                    </a:p>
                  </a:txBody>
                  <a:tcPr/>
                </a:tc>
                <a:tc>
                  <a:txBody>
                    <a:bodyPr/>
                    <a:lstStyle/>
                    <a:p>
                      <a:pPr algn="ctr"/>
                      <a:r>
                        <a:rPr lang="en-US" dirty="0"/>
                        <a:t>8.00</a:t>
                      </a:r>
                    </a:p>
                  </a:txBody>
                  <a:tcPr/>
                </a:tc>
                <a:tc>
                  <a:txBody>
                    <a:bodyPr/>
                    <a:lstStyle/>
                    <a:p>
                      <a:pPr algn="ctr"/>
                      <a:r>
                        <a:rPr lang="en-US" dirty="0"/>
                        <a:t>7.99</a:t>
                      </a:r>
                    </a:p>
                  </a:txBody>
                  <a:tcPr/>
                </a:tc>
                <a:extLst>
                  <a:ext uri="{0D108BD9-81ED-4DB2-BD59-A6C34878D82A}">
                    <a16:rowId xmlns:a16="http://schemas.microsoft.com/office/drawing/2014/main" val="2924104888"/>
                  </a:ext>
                </a:extLst>
              </a:tr>
              <a:tr h="370840">
                <a:tc>
                  <a:txBody>
                    <a:bodyPr/>
                    <a:lstStyle/>
                    <a:p>
                      <a:pPr algn="ctr"/>
                      <a:r>
                        <a:rPr lang="en-US" dirty="0"/>
                        <a:t>D03V1 bottom</a:t>
                      </a:r>
                    </a:p>
                  </a:txBody>
                  <a:tcPr/>
                </a:tc>
                <a:tc>
                  <a:txBody>
                    <a:bodyPr/>
                    <a:lstStyle/>
                    <a:p>
                      <a:pPr algn="ctr"/>
                      <a:endParaRPr lang="en-US"/>
                    </a:p>
                  </a:txBody>
                  <a:tcPr/>
                </a:tc>
                <a:tc>
                  <a:txBody>
                    <a:bodyPr/>
                    <a:lstStyle/>
                    <a:p>
                      <a:pPr algn="ctr"/>
                      <a:r>
                        <a:rPr lang="en-US" dirty="0"/>
                        <a:t>-8.00</a:t>
                      </a:r>
                    </a:p>
                  </a:txBody>
                  <a:tcPr/>
                </a:tc>
                <a:tc>
                  <a:txBody>
                    <a:bodyPr/>
                    <a:lstStyle/>
                    <a:p>
                      <a:pPr algn="ctr"/>
                      <a:r>
                        <a:rPr lang="en-US" dirty="0"/>
                        <a:t>-7.99</a:t>
                      </a:r>
                    </a:p>
                  </a:txBody>
                  <a:tcPr/>
                </a:tc>
                <a:extLst>
                  <a:ext uri="{0D108BD9-81ED-4DB2-BD59-A6C34878D82A}">
                    <a16:rowId xmlns:a16="http://schemas.microsoft.com/office/drawing/2014/main" val="3611113460"/>
                  </a:ext>
                </a:extLst>
              </a:tr>
              <a:tr h="370840">
                <a:tc>
                  <a:txBody>
                    <a:bodyPr/>
                    <a:lstStyle/>
                    <a:p>
                      <a:pPr algn="ctr"/>
                      <a:r>
                        <a:rPr lang="en-US" dirty="0"/>
                        <a:t>D02V1 top</a:t>
                      </a:r>
                    </a:p>
                  </a:txBody>
                  <a:tcPr/>
                </a:tc>
                <a:tc>
                  <a:txBody>
                    <a:bodyPr/>
                    <a:lstStyle/>
                    <a:p>
                      <a:pPr algn="ctr"/>
                      <a:r>
                        <a:rPr lang="en-US" dirty="0"/>
                        <a:t>13.9</a:t>
                      </a:r>
                    </a:p>
                  </a:txBody>
                  <a:tcPr/>
                </a:tc>
                <a:tc>
                  <a:txBody>
                    <a:bodyPr/>
                    <a:lstStyle/>
                    <a:p>
                      <a:pPr algn="ctr"/>
                      <a:r>
                        <a:rPr lang="en-US" dirty="0"/>
                        <a:t>1.30</a:t>
                      </a:r>
                    </a:p>
                  </a:txBody>
                  <a:tcPr/>
                </a:tc>
                <a:tc>
                  <a:txBody>
                    <a:bodyPr/>
                    <a:lstStyle/>
                    <a:p>
                      <a:pPr algn="ctr"/>
                      <a:r>
                        <a:rPr lang="en-US" dirty="0"/>
                        <a:t>1.71</a:t>
                      </a:r>
                    </a:p>
                  </a:txBody>
                  <a:tcPr/>
                </a:tc>
                <a:extLst>
                  <a:ext uri="{0D108BD9-81ED-4DB2-BD59-A6C34878D82A}">
                    <a16:rowId xmlns:a16="http://schemas.microsoft.com/office/drawing/2014/main" val="286869559"/>
                  </a:ext>
                </a:extLst>
              </a:tr>
              <a:tr h="370840">
                <a:tc>
                  <a:txBody>
                    <a:bodyPr/>
                    <a:lstStyle/>
                    <a:p>
                      <a:pPr algn="ctr"/>
                      <a:r>
                        <a:rPr lang="en-US" dirty="0"/>
                        <a:t>D02V1 bottom</a:t>
                      </a:r>
                    </a:p>
                  </a:txBody>
                  <a:tcPr/>
                </a:tc>
                <a:tc>
                  <a:txBody>
                    <a:bodyPr/>
                    <a:lstStyle/>
                    <a:p>
                      <a:pPr algn="ctr"/>
                      <a:endParaRPr lang="en-US"/>
                    </a:p>
                  </a:txBody>
                  <a:tcPr/>
                </a:tc>
                <a:tc>
                  <a:txBody>
                    <a:bodyPr/>
                    <a:lstStyle/>
                    <a:p>
                      <a:pPr algn="ctr"/>
                      <a:r>
                        <a:rPr lang="en-US" dirty="0"/>
                        <a:t>-1.14</a:t>
                      </a:r>
                    </a:p>
                  </a:txBody>
                  <a:tcPr/>
                </a:tc>
                <a:tc>
                  <a:txBody>
                    <a:bodyPr/>
                    <a:lstStyle/>
                    <a:p>
                      <a:pPr algn="ctr"/>
                      <a:r>
                        <a:rPr lang="en-US" dirty="0"/>
                        <a:t>-1.35</a:t>
                      </a:r>
                    </a:p>
                  </a:txBody>
                  <a:tcPr/>
                </a:tc>
                <a:extLst>
                  <a:ext uri="{0D108BD9-81ED-4DB2-BD59-A6C34878D82A}">
                    <a16:rowId xmlns:a16="http://schemas.microsoft.com/office/drawing/2014/main" val="3500022961"/>
                  </a:ext>
                </a:extLst>
              </a:tr>
              <a:tr h="370840">
                <a:tc>
                  <a:txBody>
                    <a:bodyPr/>
                    <a:lstStyle/>
                    <a:p>
                      <a:pPr algn="ctr"/>
                      <a:r>
                        <a:rPr lang="en-US" dirty="0"/>
                        <a:t>NLC@OHO</a:t>
                      </a:r>
                    </a:p>
                  </a:txBody>
                  <a:tcPr/>
                </a:tc>
                <a:tc>
                  <a:txBody>
                    <a:bodyPr/>
                    <a:lstStyle/>
                    <a:p>
                      <a:pPr algn="ctr"/>
                      <a:r>
                        <a:rPr lang="en-US" dirty="0"/>
                        <a:t>2.9</a:t>
                      </a:r>
                    </a:p>
                  </a:txBody>
                  <a:tcPr/>
                </a:tc>
                <a:tc>
                  <a:txBody>
                    <a:bodyPr/>
                    <a:lstStyle/>
                    <a:p>
                      <a:pPr algn="ctr"/>
                      <a:r>
                        <a:rPr lang="en-US" dirty="0"/>
                        <a:t>5.7</a:t>
                      </a:r>
                    </a:p>
                  </a:txBody>
                  <a:tcPr/>
                </a:tc>
                <a:tc>
                  <a:txBody>
                    <a:bodyPr/>
                    <a:lstStyle/>
                    <a:p>
                      <a:pPr algn="ctr"/>
                      <a:r>
                        <a:rPr lang="en-US" dirty="0"/>
                        <a:t>5.7</a:t>
                      </a:r>
                    </a:p>
                  </a:txBody>
                  <a:tcPr/>
                </a:tc>
                <a:extLst>
                  <a:ext uri="{0D108BD9-81ED-4DB2-BD59-A6C34878D82A}">
                    <a16:rowId xmlns:a16="http://schemas.microsoft.com/office/drawing/2014/main" val="3936148636"/>
                  </a:ext>
                </a:extLst>
              </a:tr>
            </a:tbl>
          </a:graphicData>
        </a:graphic>
      </p:graphicFrame>
      <p:cxnSp>
        <p:nvCxnSpPr>
          <p:cNvPr id="12" name="直線コネクタ 11">
            <a:extLst>
              <a:ext uri="{FF2B5EF4-FFF2-40B4-BE49-F238E27FC236}">
                <a16:creationId xmlns:a16="http://schemas.microsoft.com/office/drawing/2014/main" id="{7282F9A7-52BE-E24F-963E-4DD02CF7676E}"/>
              </a:ext>
            </a:extLst>
          </p:cNvPr>
          <p:cNvCxnSpPr/>
          <p:nvPr/>
        </p:nvCxnSpPr>
        <p:spPr>
          <a:xfrm>
            <a:off x="1981200" y="4659553"/>
            <a:ext cx="8229600" cy="0"/>
          </a:xfrm>
          <a:prstGeom prst="line">
            <a:avLst/>
          </a:prstGeom>
          <a:ln w="22225">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0DB6455-97B6-B342-B33E-179E40CA47DA}"/>
              </a:ext>
            </a:extLst>
          </p:cNvPr>
          <p:cNvSpPr>
            <a:spLocks noGrp="1"/>
          </p:cNvSpPr>
          <p:nvPr>
            <p:ph type="sldNum" sz="quarter" idx="12"/>
          </p:nvPr>
        </p:nvSpPr>
        <p:spPr/>
        <p:txBody>
          <a:bodyPr/>
          <a:lstStyle/>
          <a:p>
            <a:fld id="{3B087684-AA79-F249-BB36-435C471A0781}" type="slidenum">
              <a:rPr kumimoji="1" lang="ja-JP" altLang="en-US" smtClean="0"/>
              <a:t>21</a:t>
            </a:fld>
            <a:endParaRPr kumimoji="1" lang="ja-JP" altLang="en-US"/>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2B41407D-C43B-D740-99C3-5B25709F4785}"/>
                  </a:ext>
                </a:extLst>
              </p:cNvPr>
              <p:cNvSpPr txBox="1"/>
              <p:nvPr/>
            </p:nvSpPr>
            <p:spPr>
              <a:xfrm>
                <a:off x="373488" y="5352718"/>
                <a:ext cx="11140226" cy="94525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The β</a:t>
                </a:r>
                <a:r>
                  <a:rPr kumimoji="1" lang="en-US" altLang="ja-JP" baseline="-25000" dirty="0"/>
                  <a:t>y </a:t>
                </a:r>
                <a:r>
                  <a:rPr kumimoji="1" lang="en-US" altLang="ja-JP" dirty="0"/>
                  <a:t>at the D06V1 is large, and the aperture is narrow.</a:t>
                </a:r>
              </a:p>
              <a:p>
                <a:pPr marL="285750" indent="-285750">
                  <a:buFont typeface="Arial" panose="020B0604020202020204" pitchFamily="34" charset="0"/>
                  <a:buChar char="•"/>
                </a:pPr>
                <a:r>
                  <a:rPr lang="en-US" altLang="ja-JP" dirty="0"/>
                  <a:t>The β</a:t>
                </a:r>
                <a:r>
                  <a:rPr lang="en-US" altLang="ja-JP" baseline="-25000" dirty="0"/>
                  <a:t>y </a:t>
                </a:r>
                <a:r>
                  <a:rPr lang="en-US" altLang="ja-JP" dirty="0"/>
                  <a:t>at the NLC is small, and the aperture is wide. </a:t>
                </a:r>
              </a:p>
              <a:p>
                <a:r>
                  <a:rPr kumimoji="1" lang="ja-JP" altLang="en-US">
                    <a:solidFill>
                      <a:srgbClr val="C00000"/>
                    </a:solidFill>
                  </a:rPr>
                  <a:t>→</a:t>
                </a:r>
                <a:r>
                  <a:rPr kumimoji="1" lang="en-US" altLang="ja-JP" dirty="0">
                    <a:solidFill>
                      <a:srgbClr val="C00000"/>
                    </a:solidFill>
                  </a:rPr>
                  <a:t> can dramatically decrease the </a:t>
                </a:r>
                <a14:m>
                  <m:oMath xmlns:m="http://schemas.openxmlformats.org/officeDocument/2006/math">
                    <m:r>
                      <m:rPr>
                        <m:sty m:val="p"/>
                      </m:rPr>
                      <a:rPr kumimoji="1" lang="el-GR" altLang="ja-JP" i="1" smtClean="0">
                        <a:solidFill>
                          <a:srgbClr val="C00000"/>
                        </a:solidFill>
                        <a:latin typeface="Cambria Math" panose="02040503050406030204" pitchFamily="18" charset="0"/>
                        <a:ea typeface="Cambria Math" panose="02040503050406030204" pitchFamily="18" charset="0"/>
                      </a:rPr>
                      <m:t>Σ</m:t>
                    </m:r>
                    <m:sSub>
                      <m:sSubPr>
                        <m:ctrlPr>
                          <a:rPr kumimoji="1" lang="el-GR" altLang="ja-JP" i="1" smtClean="0">
                            <a:solidFill>
                              <a:srgbClr val="C00000"/>
                            </a:solidFill>
                            <a:latin typeface="Cambria Math" panose="02040503050406030204" pitchFamily="18" charset="0"/>
                            <a:ea typeface="Cambria Math" panose="02040503050406030204" pitchFamily="18" charset="0"/>
                          </a:rPr>
                        </m:ctrlPr>
                      </m:sSubPr>
                      <m:e>
                        <m:r>
                          <a:rPr kumimoji="1" lang="el-GR" altLang="ja-JP" i="1" smtClean="0">
                            <a:solidFill>
                              <a:srgbClr val="C00000"/>
                            </a:solidFill>
                            <a:latin typeface="Cambria Math" panose="02040503050406030204" pitchFamily="18" charset="0"/>
                            <a:ea typeface="Cambria Math" panose="02040503050406030204" pitchFamily="18" charset="0"/>
                          </a:rPr>
                          <m:t>𝛽</m:t>
                        </m:r>
                      </m:e>
                      <m:sub>
                        <m:r>
                          <a:rPr kumimoji="1" lang="en-US" altLang="ja-JP" b="0" i="1" smtClean="0">
                            <a:solidFill>
                              <a:srgbClr val="C00000"/>
                            </a:solidFill>
                            <a:latin typeface="Cambria Math" panose="02040503050406030204" pitchFamily="18" charset="0"/>
                            <a:ea typeface="Cambria Math" panose="02040503050406030204" pitchFamily="18" charset="0"/>
                          </a:rPr>
                          <m:t>𝑦</m:t>
                        </m:r>
                      </m:sub>
                    </m:sSub>
                    <m:sSub>
                      <m:sSubPr>
                        <m:ctrlPr>
                          <a:rPr kumimoji="1" lang="el-GR" altLang="ja-JP" i="1" smtClean="0">
                            <a:solidFill>
                              <a:srgbClr val="C00000"/>
                            </a:solidFill>
                            <a:latin typeface="Cambria Math" panose="02040503050406030204" pitchFamily="18" charset="0"/>
                            <a:ea typeface="Cambria Math" panose="02040503050406030204" pitchFamily="18" charset="0"/>
                          </a:rPr>
                        </m:ctrlPr>
                      </m:sSubPr>
                      <m:e>
                        <m:r>
                          <a:rPr kumimoji="1" lang="en-US" altLang="ja-JP" b="0" i="1" smtClean="0">
                            <a:solidFill>
                              <a:srgbClr val="C00000"/>
                            </a:solidFill>
                            <a:latin typeface="Cambria Math" panose="02040503050406030204" pitchFamily="18" charset="0"/>
                            <a:ea typeface="Cambria Math" panose="02040503050406030204" pitchFamily="18" charset="0"/>
                          </a:rPr>
                          <m:t>𝑘</m:t>
                        </m:r>
                      </m:e>
                      <m:sub>
                        <m:r>
                          <a:rPr kumimoji="1" lang="en-US" altLang="ja-JP" b="0" i="1" smtClean="0">
                            <a:solidFill>
                              <a:srgbClr val="C00000"/>
                            </a:solidFill>
                            <a:latin typeface="Cambria Math" panose="02040503050406030204" pitchFamily="18" charset="0"/>
                            <a:ea typeface="Cambria Math" panose="02040503050406030204" pitchFamily="18" charset="0"/>
                          </a:rPr>
                          <m:t>𝑦</m:t>
                        </m:r>
                      </m:sub>
                    </m:sSub>
                  </m:oMath>
                </a14:m>
                <a:r>
                  <a:rPr kumimoji="1" lang="en-US" altLang="ja-JP" dirty="0">
                    <a:solidFill>
                      <a:srgbClr val="C00000"/>
                    </a:solidFill>
                  </a:rPr>
                  <a:t> if we can replace D06V1 with NLC.</a:t>
                </a:r>
                <a:endParaRPr kumimoji="1" lang="ja-JP" altLang="en-US">
                  <a:solidFill>
                    <a:srgbClr val="C00000"/>
                  </a:solidFill>
                </a:endParaRPr>
              </a:p>
            </p:txBody>
          </p:sp>
        </mc:Choice>
        <mc:Fallback xmlns="">
          <p:sp>
            <p:nvSpPr>
              <p:cNvPr id="4" name="テキスト ボックス 3">
                <a:extLst>
                  <a:ext uri="{FF2B5EF4-FFF2-40B4-BE49-F238E27FC236}">
                    <a16:creationId xmlns:a16="http://schemas.microsoft.com/office/drawing/2014/main" id="{2B41407D-C43B-D740-99C3-5B25709F4785}"/>
                  </a:ext>
                </a:extLst>
              </p:cNvPr>
              <p:cNvSpPr txBox="1">
                <a:spLocks noRot="1" noChangeAspect="1" noMove="1" noResize="1" noEditPoints="1" noAdjustHandles="1" noChangeArrowheads="1" noChangeShapeType="1" noTextEdit="1"/>
              </p:cNvSpPr>
              <p:nvPr/>
            </p:nvSpPr>
            <p:spPr>
              <a:xfrm>
                <a:off x="373488" y="5352718"/>
                <a:ext cx="11140226" cy="945259"/>
              </a:xfrm>
              <a:prstGeom prst="rect">
                <a:avLst/>
              </a:prstGeom>
              <a:blipFill>
                <a:blip r:embed="rId2"/>
                <a:stretch>
                  <a:fillRect l="-456" t="-2667" b="-8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4474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3">
            <a:extLst>
              <a:ext uri="{FF2B5EF4-FFF2-40B4-BE49-F238E27FC236}">
                <a16:creationId xmlns:a16="http://schemas.microsoft.com/office/drawing/2014/main" id="{7D7B6F55-3161-0F40-80F0-EC11CCAD61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2033" y="909422"/>
            <a:ext cx="11307929" cy="5539338"/>
          </a:xfrm>
          <a:prstGeom prst="rect">
            <a:avLst/>
          </a:prstGeom>
        </p:spPr>
      </p:pic>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311701"/>
            <a:ext cx="12015630" cy="1325563"/>
          </a:xfrm>
        </p:spPr>
        <p:txBody>
          <a:bodyPr>
            <a:normAutofit/>
          </a:bodyPr>
          <a:lstStyle/>
          <a:p>
            <a:r>
              <a:rPr kumimoji="1" lang="en-US" altLang="ja-JP" sz="3000" dirty="0"/>
              <a:t>Plan – </a:t>
            </a:r>
            <a:r>
              <a:rPr lang="en" altLang="ja-JP" sz="3200" dirty="0"/>
              <a:t>Non-linear collimator at LER OHO section</a:t>
            </a:r>
            <a:endParaRPr kumimoji="1" lang="ja-JP" altLang="en-US" sz="3000"/>
          </a:p>
        </p:txBody>
      </p:sp>
      <p:sp>
        <p:nvSpPr>
          <p:cNvPr id="6" name="コンテンツ プレースホルダー 2">
            <a:extLst>
              <a:ext uri="{FF2B5EF4-FFF2-40B4-BE49-F238E27FC236}">
                <a16:creationId xmlns:a16="http://schemas.microsoft.com/office/drawing/2014/main" id="{B7BC43FE-720D-D94A-8E39-2022A2A59470}"/>
              </a:ext>
            </a:extLst>
          </p:cNvPr>
          <p:cNvSpPr>
            <a:spLocks noGrp="1"/>
          </p:cNvSpPr>
          <p:nvPr>
            <p:ph idx="1"/>
          </p:nvPr>
        </p:nvSpPr>
        <p:spPr>
          <a:xfrm>
            <a:off x="181493" y="594125"/>
            <a:ext cx="11829011" cy="556455"/>
          </a:xfrm>
        </p:spPr>
        <p:txBody>
          <a:bodyPr>
            <a:normAutofit/>
          </a:bodyPr>
          <a:lstStyle/>
          <a:p>
            <a:r>
              <a:rPr lang="en-US" altLang="ja-JP" dirty="0"/>
              <a:t>Scheme</a:t>
            </a:r>
          </a:p>
          <a:p>
            <a:pPr lvl="1"/>
            <a:endParaRPr lang="en-US" altLang="ja-JP" dirty="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F4233DD-E7C7-BF4C-BD46-8A97F6B145CD}"/>
                  </a:ext>
                </a:extLst>
              </p:cNvPr>
              <p:cNvSpPr txBox="1"/>
              <p:nvPr/>
            </p:nvSpPr>
            <p:spPr>
              <a:xfrm>
                <a:off x="2775100" y="6281557"/>
                <a:ext cx="816890" cy="47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ea typeface="Cambria Math" panose="02040503050406030204" pitchFamily="18" charset="0"/>
                            </a:rPr>
                          </m:ctrlPr>
                        </m:sSubPr>
                        <m:e>
                          <m:r>
                            <a:rPr lang="en-US" altLang="ja-JP" i="1">
                              <a:solidFill>
                                <a:srgbClr val="00B050"/>
                              </a:solidFill>
                              <a:latin typeface="Cambria Math" panose="02040503050406030204" pitchFamily="18" charset="0"/>
                              <a:ea typeface="Cambria Math" panose="02040503050406030204" pitchFamily="18" charset="0"/>
                            </a:rPr>
                            <m:t>∆</m:t>
                          </m:r>
                          <m:r>
                            <a:rPr lang="en-US" altLang="ja-JP" i="1">
                              <a:solidFill>
                                <a:srgbClr val="00B050"/>
                              </a:solidFill>
                              <a:latin typeface="Cambria Math" panose="02040503050406030204" pitchFamily="18" charset="0"/>
                              <a:ea typeface="Cambria Math" panose="02040503050406030204" pitchFamily="18" charset="0"/>
                            </a:rPr>
                            <m:t>𝜇</m:t>
                          </m:r>
                        </m:e>
                        <m:sub>
                          <m:r>
                            <a:rPr lang="en-US" b="0" i="1" smtClean="0">
                              <a:solidFill>
                                <a:srgbClr val="00B050"/>
                              </a:solidFill>
                              <a:latin typeface="Cambria Math" panose="02040503050406030204" pitchFamily="18" charset="0"/>
                              <a:ea typeface="Cambria Math" panose="02040503050406030204" pitchFamily="18" charset="0"/>
                            </a:rPr>
                            <m:t>𝑦</m:t>
                          </m:r>
                        </m:sub>
                      </m:sSub>
                      <m:r>
                        <a:rPr lang="en-US" b="0" i="1" smtClean="0">
                          <a:solidFill>
                            <a:srgbClr val="00B050"/>
                          </a:solidFill>
                          <a:latin typeface="Cambria Math" panose="02040503050406030204" pitchFamily="18" charset="0"/>
                          <a:ea typeface="Cambria Math" panose="02040503050406030204" pitchFamily="18" charset="0"/>
                        </a:rPr>
                        <m:t>=</m:t>
                      </m:r>
                      <m:f>
                        <m:fPr>
                          <m:ctrlPr>
                            <a:rPr lang="en-US" i="1" smtClean="0">
                              <a:solidFill>
                                <a:srgbClr val="00B050"/>
                              </a:solidFill>
                              <a:latin typeface="Cambria Math" panose="02040503050406030204" pitchFamily="18" charset="0"/>
                              <a:ea typeface="Cambria Math" panose="02040503050406030204" pitchFamily="18" charset="0"/>
                            </a:rPr>
                          </m:ctrlPr>
                        </m:fPr>
                        <m:num>
                          <m:r>
                            <a:rPr lang="en-US" i="1" smtClean="0">
                              <a:solidFill>
                                <a:srgbClr val="00B050"/>
                              </a:solidFill>
                              <a:latin typeface="Cambria Math" panose="02040503050406030204" pitchFamily="18" charset="0"/>
                              <a:ea typeface="Cambria Math" panose="02040503050406030204" pitchFamily="18" charset="0"/>
                            </a:rPr>
                            <m:t>𝜋</m:t>
                          </m:r>
                        </m:num>
                        <m:den>
                          <m:r>
                            <a:rPr lang="en-US" b="0" i="1" smtClean="0">
                              <a:solidFill>
                                <a:srgbClr val="00B050"/>
                              </a:solidFill>
                              <a:latin typeface="Cambria Math" panose="02040503050406030204" pitchFamily="18" charset="0"/>
                              <a:ea typeface="Cambria Math" panose="02040503050406030204" pitchFamily="18" charset="0"/>
                            </a:rPr>
                            <m:t>2</m:t>
                          </m:r>
                        </m:den>
                      </m:f>
                    </m:oMath>
                  </m:oMathPara>
                </a14:m>
                <a:endParaRPr lang="en-US" dirty="0">
                  <a:solidFill>
                    <a:srgbClr val="00B050"/>
                  </a:solidFill>
                </a:endParaRPr>
              </a:p>
            </p:txBody>
          </p:sp>
        </mc:Choice>
        <mc:Fallback xmlns="">
          <p:sp>
            <p:nvSpPr>
              <p:cNvPr id="7" name="テキスト ボックス 6">
                <a:extLst>
                  <a:ext uri="{FF2B5EF4-FFF2-40B4-BE49-F238E27FC236}">
                    <a16:creationId xmlns:a16="http://schemas.microsoft.com/office/drawing/2014/main" id="{6F4233DD-E7C7-BF4C-BD46-8A97F6B145CD}"/>
                  </a:ext>
                </a:extLst>
              </p:cNvPr>
              <p:cNvSpPr txBox="1">
                <a:spLocks noRot="1" noChangeAspect="1" noMove="1" noResize="1" noEditPoints="1" noAdjustHandles="1" noChangeArrowheads="1" noChangeShapeType="1" noTextEdit="1"/>
              </p:cNvSpPr>
              <p:nvPr/>
            </p:nvSpPr>
            <p:spPr>
              <a:xfrm>
                <a:off x="2775100" y="6281557"/>
                <a:ext cx="816890" cy="470642"/>
              </a:xfrm>
              <a:prstGeom prst="rect">
                <a:avLst/>
              </a:prstGeom>
              <a:blipFill>
                <a:blip r:embed="rId3"/>
                <a:stretch>
                  <a:fillRect l="-6154" r="-6154" b="-18421"/>
                </a:stretch>
              </a:blipFill>
            </p:spPr>
            <p:txBody>
              <a:bodyPr/>
              <a:lstStyle/>
              <a:p>
                <a:r>
                  <a:rPr lang="ja-JP" altLang="en-US">
                    <a:noFill/>
                  </a:rPr>
                  <a:t> </a:t>
                </a:r>
              </a:p>
            </p:txBody>
          </p:sp>
        </mc:Fallback>
      </mc:AlternateContent>
      <p:cxnSp>
        <p:nvCxnSpPr>
          <p:cNvPr id="8" name="直線矢印コネクタ 7">
            <a:extLst>
              <a:ext uri="{FF2B5EF4-FFF2-40B4-BE49-F238E27FC236}">
                <a16:creationId xmlns:a16="http://schemas.microsoft.com/office/drawing/2014/main" id="{57D8BB29-123B-C545-808B-0B4D4C8A154D}"/>
              </a:ext>
            </a:extLst>
          </p:cNvPr>
          <p:cNvCxnSpPr>
            <a:cxnSpLocks/>
          </p:cNvCxnSpPr>
          <p:nvPr/>
        </p:nvCxnSpPr>
        <p:spPr>
          <a:xfrm>
            <a:off x="2940466" y="1081980"/>
            <a:ext cx="885217" cy="0"/>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47F0130-54B5-584F-8E8E-5EB6295D7627}"/>
                  </a:ext>
                </a:extLst>
              </p:cNvPr>
              <p:cNvSpPr txBox="1"/>
              <p:nvPr/>
            </p:nvSpPr>
            <p:spPr>
              <a:xfrm>
                <a:off x="3290664" y="804981"/>
                <a:ext cx="30132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𝐼</m:t>
                      </m:r>
                    </m:oMath>
                  </m:oMathPara>
                </a14:m>
                <a:endParaRPr lang="en-US" dirty="0">
                  <a:solidFill>
                    <a:srgbClr val="00B050"/>
                  </a:solidFill>
                </a:endParaRPr>
              </a:p>
            </p:txBody>
          </p:sp>
        </mc:Choice>
        <mc:Fallback xmlns="">
          <p:sp>
            <p:nvSpPr>
              <p:cNvPr id="9" name="テキスト ボックス 8">
                <a:extLst>
                  <a:ext uri="{FF2B5EF4-FFF2-40B4-BE49-F238E27FC236}">
                    <a16:creationId xmlns:a16="http://schemas.microsoft.com/office/drawing/2014/main" id="{A47F0130-54B5-584F-8E8E-5EB6295D7627}"/>
                  </a:ext>
                </a:extLst>
              </p:cNvPr>
              <p:cNvSpPr txBox="1">
                <a:spLocks noRot="1" noChangeAspect="1" noMove="1" noResize="1" noEditPoints="1" noAdjustHandles="1" noChangeArrowheads="1" noChangeShapeType="1" noTextEdit="1"/>
              </p:cNvSpPr>
              <p:nvPr/>
            </p:nvSpPr>
            <p:spPr>
              <a:xfrm>
                <a:off x="3290664" y="804981"/>
                <a:ext cx="301326" cy="276999"/>
              </a:xfrm>
              <a:prstGeom prst="rect">
                <a:avLst/>
              </a:prstGeom>
              <a:blipFill>
                <a:blip r:embed="rId4"/>
                <a:stretch>
                  <a:fillRect l="-8333" r="-20833" b="-9091"/>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17397C42-8B51-7A44-BC14-13EC1DF5D1CD}"/>
              </a:ext>
            </a:extLst>
          </p:cNvPr>
          <p:cNvSpPr txBox="1"/>
          <p:nvPr/>
        </p:nvSpPr>
        <p:spPr>
          <a:xfrm>
            <a:off x="9494875" y="724756"/>
            <a:ext cx="998991" cy="369332"/>
          </a:xfrm>
          <a:prstGeom prst="rect">
            <a:avLst/>
          </a:prstGeom>
          <a:noFill/>
        </p:spPr>
        <p:txBody>
          <a:bodyPr wrap="none" rtlCol="0">
            <a:spAutoFit/>
          </a:bodyPr>
          <a:lstStyle/>
          <a:p>
            <a:r>
              <a:rPr kumimoji="1" lang="en-US" altLang="ja-JP" dirty="0"/>
              <a:t>[K. </a:t>
            </a:r>
            <a:r>
              <a:rPr kumimoji="1" lang="en-US" altLang="ja-JP" dirty="0" err="1"/>
              <a:t>Oide</a:t>
            </a:r>
            <a:r>
              <a:rPr kumimoji="1" lang="en-US" altLang="ja-JP" dirty="0"/>
              <a:t>]</a:t>
            </a:r>
            <a:endParaRPr kumimoji="1" lang="ja-JP" altLang="en-US"/>
          </a:p>
        </p:txBody>
      </p:sp>
      <p:sp>
        <p:nvSpPr>
          <p:cNvPr id="4" name="スライド番号プレースホルダー 3">
            <a:extLst>
              <a:ext uri="{FF2B5EF4-FFF2-40B4-BE49-F238E27FC236}">
                <a16:creationId xmlns:a16="http://schemas.microsoft.com/office/drawing/2014/main" id="{E0D7D209-F75E-A944-A403-97ED55E0EDE7}"/>
              </a:ext>
            </a:extLst>
          </p:cNvPr>
          <p:cNvSpPr>
            <a:spLocks noGrp="1"/>
          </p:cNvSpPr>
          <p:nvPr>
            <p:ph type="sldNum" sz="quarter" idx="12"/>
          </p:nvPr>
        </p:nvSpPr>
        <p:spPr/>
        <p:txBody>
          <a:bodyPr/>
          <a:lstStyle/>
          <a:p>
            <a:fld id="{3B087684-AA79-F249-BB36-435C471A0781}" type="slidenum">
              <a:rPr kumimoji="1" lang="ja-JP" altLang="en-US" smtClean="0"/>
              <a:t>22</a:t>
            </a:fld>
            <a:endParaRPr kumimoji="1" lang="ja-JP" altLang="en-US"/>
          </a:p>
        </p:txBody>
      </p:sp>
    </p:spTree>
    <p:extLst>
      <p:ext uri="{BB962C8B-B14F-4D97-AF65-F5344CB8AC3E}">
        <p14:creationId xmlns:p14="http://schemas.microsoft.com/office/powerpoint/2010/main" val="273479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311701"/>
            <a:ext cx="12015630" cy="1325563"/>
          </a:xfrm>
        </p:spPr>
        <p:txBody>
          <a:bodyPr>
            <a:normAutofit/>
          </a:bodyPr>
          <a:lstStyle/>
          <a:p>
            <a:r>
              <a:rPr kumimoji="1" lang="en-US" altLang="ja-JP" sz="3000" dirty="0"/>
              <a:t>Plan – </a:t>
            </a:r>
            <a:r>
              <a:rPr lang="en" altLang="ja-JP" sz="3200" dirty="0"/>
              <a:t>Non-linear collimator at LER OHO section</a:t>
            </a:r>
            <a:endParaRPr kumimoji="1" lang="ja-JP" altLang="en-US" sz="3000"/>
          </a:p>
        </p:txBody>
      </p:sp>
      <p:pic>
        <p:nvPicPr>
          <p:cNvPr id="15" name="図 14">
            <a:extLst>
              <a:ext uri="{FF2B5EF4-FFF2-40B4-BE49-F238E27FC236}">
                <a16:creationId xmlns:a16="http://schemas.microsoft.com/office/drawing/2014/main" id="{B977F7F1-95B6-3B45-9F70-89A28B427C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141" y="913552"/>
            <a:ext cx="10437810" cy="5881108"/>
          </a:xfrm>
          <a:prstGeom prst="rect">
            <a:avLst/>
          </a:prstGeom>
        </p:spPr>
      </p:pic>
      <p:sp>
        <p:nvSpPr>
          <p:cNvPr id="6" name="テキスト ボックス 5">
            <a:extLst>
              <a:ext uri="{FF2B5EF4-FFF2-40B4-BE49-F238E27FC236}">
                <a16:creationId xmlns:a16="http://schemas.microsoft.com/office/drawing/2014/main" id="{242944B8-482E-4548-8D42-AF3DBD6D9A15}"/>
              </a:ext>
            </a:extLst>
          </p:cNvPr>
          <p:cNvSpPr txBox="1"/>
          <p:nvPr/>
        </p:nvSpPr>
        <p:spPr>
          <a:xfrm>
            <a:off x="10070189" y="544220"/>
            <a:ext cx="998991" cy="369332"/>
          </a:xfrm>
          <a:prstGeom prst="rect">
            <a:avLst/>
          </a:prstGeom>
          <a:noFill/>
        </p:spPr>
        <p:txBody>
          <a:bodyPr wrap="none" rtlCol="0">
            <a:spAutoFit/>
          </a:bodyPr>
          <a:lstStyle/>
          <a:p>
            <a:r>
              <a:rPr kumimoji="1" lang="en-US" altLang="ja-JP" dirty="0"/>
              <a:t>[K. </a:t>
            </a:r>
            <a:r>
              <a:rPr kumimoji="1" lang="en-US" altLang="ja-JP" dirty="0" err="1"/>
              <a:t>Oide</a:t>
            </a:r>
            <a:r>
              <a:rPr kumimoji="1" lang="en-US" altLang="ja-JP" dirty="0"/>
              <a:t>]</a:t>
            </a:r>
            <a:endParaRPr kumimoji="1" lang="ja-JP" altLang="en-US"/>
          </a:p>
        </p:txBody>
      </p:sp>
      <p:sp>
        <p:nvSpPr>
          <p:cNvPr id="3" name="スライド番号プレースホルダー 2">
            <a:extLst>
              <a:ext uri="{FF2B5EF4-FFF2-40B4-BE49-F238E27FC236}">
                <a16:creationId xmlns:a16="http://schemas.microsoft.com/office/drawing/2014/main" id="{EA0D0AC2-DF5C-DB41-B519-714AC6309DDC}"/>
              </a:ext>
            </a:extLst>
          </p:cNvPr>
          <p:cNvSpPr>
            <a:spLocks noGrp="1"/>
          </p:cNvSpPr>
          <p:nvPr>
            <p:ph type="sldNum" sz="quarter" idx="12"/>
          </p:nvPr>
        </p:nvSpPr>
        <p:spPr/>
        <p:txBody>
          <a:bodyPr/>
          <a:lstStyle/>
          <a:p>
            <a:fld id="{3B087684-AA79-F249-BB36-435C471A0781}" type="slidenum">
              <a:rPr kumimoji="1" lang="ja-JP" altLang="en-US" smtClean="0"/>
              <a:t>23</a:t>
            </a:fld>
            <a:endParaRPr kumimoji="1" lang="ja-JP" altLang="en-US"/>
          </a:p>
        </p:txBody>
      </p:sp>
    </p:spTree>
    <p:extLst>
      <p:ext uri="{BB962C8B-B14F-4D97-AF65-F5344CB8AC3E}">
        <p14:creationId xmlns:p14="http://schemas.microsoft.com/office/powerpoint/2010/main" val="502505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311701"/>
            <a:ext cx="12015630" cy="1325563"/>
          </a:xfrm>
        </p:spPr>
        <p:txBody>
          <a:bodyPr>
            <a:normAutofit/>
          </a:bodyPr>
          <a:lstStyle/>
          <a:p>
            <a:r>
              <a:rPr kumimoji="1" lang="en-US" altLang="ja-JP" sz="3000" dirty="0"/>
              <a:t>Plan – </a:t>
            </a:r>
            <a:r>
              <a:rPr lang="en" altLang="ja-JP" sz="3200" dirty="0"/>
              <a:t>Non-linear collimator at LER OHO section</a:t>
            </a:r>
            <a:endParaRPr kumimoji="1" lang="ja-JP" altLang="en-US" sz="3000"/>
          </a:p>
        </p:txBody>
      </p:sp>
      <p:sp>
        <p:nvSpPr>
          <p:cNvPr id="6" name="テキスト ボックス 5">
            <a:extLst>
              <a:ext uri="{FF2B5EF4-FFF2-40B4-BE49-F238E27FC236}">
                <a16:creationId xmlns:a16="http://schemas.microsoft.com/office/drawing/2014/main" id="{242944B8-482E-4548-8D42-AF3DBD6D9A15}"/>
              </a:ext>
            </a:extLst>
          </p:cNvPr>
          <p:cNvSpPr txBox="1"/>
          <p:nvPr/>
        </p:nvSpPr>
        <p:spPr>
          <a:xfrm>
            <a:off x="10017026" y="166414"/>
            <a:ext cx="1350241" cy="369332"/>
          </a:xfrm>
          <a:prstGeom prst="rect">
            <a:avLst/>
          </a:prstGeom>
          <a:noFill/>
        </p:spPr>
        <p:txBody>
          <a:bodyPr wrap="none" rtlCol="0">
            <a:spAutoFit/>
          </a:bodyPr>
          <a:lstStyle/>
          <a:p>
            <a:r>
              <a:rPr kumimoji="1" lang="en-US" altLang="ja-JP" dirty="0"/>
              <a:t>[A. </a:t>
            </a:r>
            <a:r>
              <a:rPr kumimoji="1" lang="en-US" altLang="ja-JP" dirty="0" err="1"/>
              <a:t>Natochii</a:t>
            </a:r>
            <a:r>
              <a:rPr kumimoji="1" lang="en-US" altLang="ja-JP" dirty="0"/>
              <a:t>]</a:t>
            </a:r>
            <a:endParaRPr kumimoji="1" lang="ja-JP" altLang="en-US"/>
          </a:p>
        </p:txBody>
      </p:sp>
      <p:pic>
        <p:nvPicPr>
          <p:cNvPr id="5" name="図 4">
            <a:extLst>
              <a:ext uri="{FF2B5EF4-FFF2-40B4-BE49-F238E27FC236}">
                <a16:creationId xmlns:a16="http://schemas.microsoft.com/office/drawing/2014/main" id="{3E27D944-0B9D-5840-BE6B-7C71529CB761}"/>
              </a:ext>
            </a:extLst>
          </p:cNvPr>
          <p:cNvPicPr>
            <a:picLocks noChangeAspect="1"/>
          </p:cNvPicPr>
          <p:nvPr/>
        </p:nvPicPr>
        <p:blipFill>
          <a:blip r:embed="rId2"/>
          <a:stretch>
            <a:fillRect/>
          </a:stretch>
        </p:blipFill>
        <p:spPr>
          <a:xfrm>
            <a:off x="390418" y="630618"/>
            <a:ext cx="11126912" cy="6204162"/>
          </a:xfrm>
          <a:prstGeom prst="rect">
            <a:avLst/>
          </a:prstGeom>
        </p:spPr>
      </p:pic>
      <p:sp>
        <p:nvSpPr>
          <p:cNvPr id="3" name="スライド番号プレースホルダー 2">
            <a:extLst>
              <a:ext uri="{FF2B5EF4-FFF2-40B4-BE49-F238E27FC236}">
                <a16:creationId xmlns:a16="http://schemas.microsoft.com/office/drawing/2014/main" id="{B6A4B7E1-6FB5-D349-B203-40E4C9CB4708}"/>
              </a:ext>
            </a:extLst>
          </p:cNvPr>
          <p:cNvSpPr>
            <a:spLocks noGrp="1"/>
          </p:cNvSpPr>
          <p:nvPr>
            <p:ph type="sldNum" sz="quarter" idx="12"/>
          </p:nvPr>
        </p:nvSpPr>
        <p:spPr/>
        <p:txBody>
          <a:bodyPr/>
          <a:lstStyle/>
          <a:p>
            <a:fld id="{3B087684-AA79-F249-BB36-435C471A0781}" type="slidenum">
              <a:rPr kumimoji="1" lang="ja-JP" altLang="en-US" smtClean="0"/>
              <a:t>24</a:t>
            </a:fld>
            <a:endParaRPr kumimoji="1" lang="ja-JP" altLang="en-US"/>
          </a:p>
        </p:txBody>
      </p:sp>
    </p:spTree>
    <p:extLst>
      <p:ext uri="{BB962C8B-B14F-4D97-AF65-F5344CB8AC3E}">
        <p14:creationId xmlns:p14="http://schemas.microsoft.com/office/powerpoint/2010/main" val="2483990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311701"/>
            <a:ext cx="12015630" cy="1325563"/>
          </a:xfrm>
        </p:spPr>
        <p:txBody>
          <a:bodyPr>
            <a:normAutofit/>
          </a:bodyPr>
          <a:lstStyle/>
          <a:p>
            <a:r>
              <a:rPr kumimoji="1" lang="en-US" altLang="ja-JP" sz="3000" dirty="0"/>
              <a:t>Plan – </a:t>
            </a:r>
            <a:r>
              <a:rPr lang="en" altLang="ja-JP" sz="3200" dirty="0"/>
              <a:t>Non-linear collimator at LER OHO section</a:t>
            </a:r>
            <a:endParaRPr kumimoji="1" lang="ja-JP" altLang="en-US" sz="3000"/>
          </a:p>
        </p:txBody>
      </p:sp>
      <p:sp>
        <p:nvSpPr>
          <p:cNvPr id="6" name="テキスト ボックス 5">
            <a:extLst>
              <a:ext uri="{FF2B5EF4-FFF2-40B4-BE49-F238E27FC236}">
                <a16:creationId xmlns:a16="http://schemas.microsoft.com/office/drawing/2014/main" id="{242944B8-482E-4548-8D42-AF3DBD6D9A15}"/>
              </a:ext>
            </a:extLst>
          </p:cNvPr>
          <p:cNvSpPr txBox="1"/>
          <p:nvPr/>
        </p:nvSpPr>
        <p:spPr>
          <a:xfrm>
            <a:off x="9974496" y="351080"/>
            <a:ext cx="1350241" cy="369332"/>
          </a:xfrm>
          <a:prstGeom prst="rect">
            <a:avLst/>
          </a:prstGeom>
          <a:noFill/>
        </p:spPr>
        <p:txBody>
          <a:bodyPr wrap="none" rtlCol="0">
            <a:spAutoFit/>
          </a:bodyPr>
          <a:lstStyle/>
          <a:p>
            <a:r>
              <a:rPr kumimoji="1" lang="en-US" altLang="ja-JP" dirty="0"/>
              <a:t>[A. </a:t>
            </a:r>
            <a:r>
              <a:rPr kumimoji="1" lang="en-US" altLang="ja-JP" dirty="0" err="1"/>
              <a:t>Natochii</a:t>
            </a:r>
            <a:r>
              <a:rPr kumimoji="1" lang="en-US" altLang="ja-JP" dirty="0"/>
              <a:t>]</a:t>
            </a:r>
            <a:endParaRPr kumimoji="1" lang="ja-JP" altLang="en-US"/>
          </a:p>
        </p:txBody>
      </p:sp>
      <p:pic>
        <p:nvPicPr>
          <p:cNvPr id="4" name="図 3">
            <a:extLst>
              <a:ext uri="{FF2B5EF4-FFF2-40B4-BE49-F238E27FC236}">
                <a16:creationId xmlns:a16="http://schemas.microsoft.com/office/drawing/2014/main" id="{2D4760BA-2F94-6749-82DB-A194BE5EE7EE}"/>
              </a:ext>
            </a:extLst>
          </p:cNvPr>
          <p:cNvPicPr>
            <a:picLocks noChangeAspect="1"/>
          </p:cNvPicPr>
          <p:nvPr/>
        </p:nvPicPr>
        <p:blipFill>
          <a:blip r:embed="rId2"/>
          <a:stretch>
            <a:fillRect/>
          </a:stretch>
        </p:blipFill>
        <p:spPr>
          <a:xfrm>
            <a:off x="720846" y="718368"/>
            <a:ext cx="10603891" cy="6139632"/>
          </a:xfrm>
          <a:prstGeom prst="rect">
            <a:avLst/>
          </a:prstGeom>
        </p:spPr>
      </p:pic>
      <p:sp>
        <p:nvSpPr>
          <p:cNvPr id="3" name="スライド番号プレースホルダー 2">
            <a:extLst>
              <a:ext uri="{FF2B5EF4-FFF2-40B4-BE49-F238E27FC236}">
                <a16:creationId xmlns:a16="http://schemas.microsoft.com/office/drawing/2014/main" id="{428993B9-23C9-7441-96E2-73BAEBA7477A}"/>
              </a:ext>
            </a:extLst>
          </p:cNvPr>
          <p:cNvSpPr>
            <a:spLocks noGrp="1"/>
          </p:cNvSpPr>
          <p:nvPr>
            <p:ph type="sldNum" sz="quarter" idx="12"/>
          </p:nvPr>
        </p:nvSpPr>
        <p:spPr/>
        <p:txBody>
          <a:bodyPr/>
          <a:lstStyle/>
          <a:p>
            <a:fld id="{3B087684-AA79-F249-BB36-435C471A0781}" type="slidenum">
              <a:rPr kumimoji="1" lang="ja-JP" altLang="en-US" smtClean="0"/>
              <a:t>25</a:t>
            </a:fld>
            <a:endParaRPr kumimoji="1" lang="ja-JP" altLang="en-US"/>
          </a:p>
        </p:txBody>
      </p:sp>
    </p:spTree>
    <p:extLst>
      <p:ext uri="{BB962C8B-B14F-4D97-AF65-F5344CB8AC3E}">
        <p14:creationId xmlns:p14="http://schemas.microsoft.com/office/powerpoint/2010/main" val="266576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E0D6-4672-4777-854B-4A7D47F455A9}"/>
              </a:ext>
            </a:extLst>
          </p:cNvPr>
          <p:cNvSpPr>
            <a:spLocks noGrp="1"/>
          </p:cNvSpPr>
          <p:nvPr>
            <p:ph type="title"/>
          </p:nvPr>
        </p:nvSpPr>
        <p:spPr>
          <a:xfrm>
            <a:off x="1524000" y="44570"/>
            <a:ext cx="7886700" cy="472196"/>
          </a:xfrm>
        </p:spPr>
        <p:txBody>
          <a:bodyPr>
            <a:normAutofit fontScale="90000"/>
          </a:bodyPr>
          <a:lstStyle/>
          <a:p>
            <a:r>
              <a:rPr lang="en-US" sz="3200" dirty="0" err="1"/>
              <a:t>Synchrobetatron</a:t>
            </a:r>
            <a:r>
              <a:rPr lang="en-US" sz="3200" dirty="0"/>
              <a:t> </a:t>
            </a:r>
            <a:r>
              <a:rPr lang="en-US" sz="3200" dirty="0" err="1"/>
              <a:t>Instabilites</a:t>
            </a:r>
            <a:r>
              <a:rPr lang="en-US" sz="3200" dirty="0"/>
              <a:t> in the LER</a:t>
            </a:r>
          </a:p>
        </p:txBody>
      </p:sp>
      <p:sp>
        <p:nvSpPr>
          <p:cNvPr id="3" name="Content Placeholder 2">
            <a:extLst>
              <a:ext uri="{FF2B5EF4-FFF2-40B4-BE49-F238E27FC236}">
                <a16:creationId xmlns:a16="http://schemas.microsoft.com/office/drawing/2014/main" id="{29504A1A-0D4E-49BA-B15A-D0D231A031CA}"/>
              </a:ext>
            </a:extLst>
          </p:cNvPr>
          <p:cNvSpPr>
            <a:spLocks noGrp="1"/>
          </p:cNvSpPr>
          <p:nvPr>
            <p:ph idx="1"/>
          </p:nvPr>
        </p:nvSpPr>
        <p:spPr>
          <a:xfrm>
            <a:off x="1524000" y="556953"/>
            <a:ext cx="9144000" cy="5620010"/>
          </a:xfrm>
        </p:spPr>
        <p:txBody>
          <a:bodyPr>
            <a:normAutofit/>
          </a:bodyPr>
          <a:lstStyle/>
          <a:p>
            <a:r>
              <a:rPr lang="en-US" sz="2000" dirty="0">
                <a:latin typeface="+mn-lt"/>
              </a:rPr>
              <a:t>A preliminary study of transverse stability was made using TRANFT.                           (M. Blaskiewicz, “The TRANFT User’s Manual” BNL-77074-2006-IR)</a:t>
            </a:r>
          </a:p>
          <a:p>
            <a:r>
              <a:rPr lang="en-US" sz="2000" dirty="0">
                <a:latin typeface="+mn-lt"/>
              </a:rPr>
              <a:t>Only resistive wall and a smallish step function wake were used.</a:t>
            </a:r>
          </a:p>
          <a:p>
            <a:r>
              <a:rPr lang="en-US" sz="2000" dirty="0">
                <a:latin typeface="+mn-lt"/>
              </a:rPr>
              <a:t>Took a bunch charge of 50 </a:t>
            </a:r>
            <a:r>
              <a:rPr lang="en-US" sz="2000" dirty="0" err="1">
                <a:latin typeface="+mn-lt"/>
              </a:rPr>
              <a:t>nC</a:t>
            </a:r>
            <a:r>
              <a:rPr lang="en-US" sz="2000" dirty="0">
                <a:latin typeface="+mn-lt"/>
              </a:rPr>
              <a:t> (large) at </a:t>
            </a:r>
            <a:r>
              <a:rPr lang="el-GR" sz="2000" dirty="0">
                <a:latin typeface="+mn-lt"/>
              </a:rPr>
              <a:t>β</a:t>
            </a:r>
            <a:r>
              <a:rPr lang="en-US" sz="2000" baseline="-25000" dirty="0">
                <a:latin typeface="+mn-lt"/>
              </a:rPr>
              <a:t>y</a:t>
            </a:r>
            <a:r>
              <a:rPr lang="en-US" sz="2000" dirty="0">
                <a:latin typeface="+mn-lt"/>
              </a:rPr>
              <a:t>=10.4 m. </a:t>
            </a:r>
          </a:p>
          <a:p>
            <a:endParaRPr lang="en-US" sz="2000" dirty="0">
              <a:latin typeface="+mn-lt"/>
            </a:endParaRPr>
          </a:p>
          <a:p>
            <a:endParaRPr lang="en-US" sz="2000" dirty="0">
              <a:latin typeface="+mn-lt"/>
            </a:endParaRPr>
          </a:p>
          <a:p>
            <a:endParaRPr lang="en-US" sz="2000" dirty="0">
              <a:latin typeface="+mn-lt"/>
            </a:endParaRPr>
          </a:p>
          <a:p>
            <a:endParaRPr lang="en-US" sz="2000" dirty="0">
              <a:latin typeface="+mn-lt"/>
            </a:endParaRPr>
          </a:p>
          <a:p>
            <a:endParaRPr lang="en-US" sz="2000" dirty="0">
              <a:latin typeface="+mn-lt"/>
            </a:endParaRPr>
          </a:p>
          <a:p>
            <a:endParaRPr lang="en-US" sz="2000" dirty="0">
              <a:latin typeface="+mn-lt"/>
            </a:endParaRPr>
          </a:p>
          <a:p>
            <a:endParaRPr lang="en-US" sz="2000" dirty="0">
              <a:latin typeface="+mn-lt"/>
            </a:endParaRPr>
          </a:p>
          <a:p>
            <a:endParaRPr lang="en-US" sz="2000" dirty="0">
              <a:latin typeface="+mn-lt"/>
            </a:endParaRPr>
          </a:p>
          <a:p>
            <a:r>
              <a:rPr lang="en-US" sz="2000" dirty="0">
                <a:latin typeface="+mn-lt"/>
              </a:rPr>
              <a:t>The tune shift of the rigid mode is </a:t>
            </a:r>
            <a:r>
              <a:rPr lang="el-GR" sz="2000" dirty="0">
                <a:latin typeface="+mn-lt"/>
              </a:rPr>
              <a:t>Δ</a:t>
            </a:r>
            <a:r>
              <a:rPr lang="en-US" sz="2000" dirty="0">
                <a:latin typeface="+mn-lt"/>
              </a:rPr>
              <a:t>Q</a:t>
            </a:r>
            <a:r>
              <a:rPr lang="en-US" sz="2000" baseline="-25000" dirty="0">
                <a:latin typeface="+mn-lt"/>
              </a:rPr>
              <a:t>y0</a:t>
            </a:r>
            <a:r>
              <a:rPr lang="en-US" sz="2000" dirty="0">
                <a:latin typeface="+mn-lt"/>
              </a:rPr>
              <a:t>=-0.01, less than Q</a:t>
            </a:r>
            <a:r>
              <a:rPr lang="en-US" sz="2000" baseline="-25000" dirty="0">
                <a:latin typeface="+mn-lt"/>
              </a:rPr>
              <a:t>s</a:t>
            </a:r>
            <a:r>
              <a:rPr lang="en-US" sz="2000" dirty="0">
                <a:latin typeface="+mn-lt"/>
              </a:rPr>
              <a:t>=0.025. </a:t>
            </a:r>
          </a:p>
          <a:p>
            <a:r>
              <a:rPr lang="en-US" sz="2000" dirty="0">
                <a:latin typeface="+mn-lt"/>
              </a:rPr>
              <a:t>Other parameters are close to the LER</a:t>
            </a:r>
          </a:p>
        </p:txBody>
      </p:sp>
      <p:sp>
        <p:nvSpPr>
          <p:cNvPr id="4" name="Slide Number Placeholder 3">
            <a:extLst>
              <a:ext uri="{FF2B5EF4-FFF2-40B4-BE49-F238E27FC236}">
                <a16:creationId xmlns:a16="http://schemas.microsoft.com/office/drawing/2014/main" id="{74039B62-7856-412F-BD29-C462F7D41509}"/>
              </a:ext>
            </a:extLst>
          </p:cNvPr>
          <p:cNvSpPr>
            <a:spLocks noGrp="1"/>
          </p:cNvSpPr>
          <p:nvPr>
            <p:ph type="sldNum" sz="quarter" idx="12"/>
          </p:nvPr>
        </p:nvSpPr>
        <p:spPr/>
        <p:txBody>
          <a:bodyPr/>
          <a:lstStyle/>
          <a:p>
            <a:fld id="{893C5830-40F3-F04E-B2E3-10E6672BA8FF}" type="slidenum">
              <a:rPr kumimoji="0" lang="en-US">
                <a:solidFill>
                  <a:prstClr val="white"/>
                </a:solidFill>
              </a:rPr>
              <a:pPr/>
              <a:t>26</a:t>
            </a:fld>
            <a:endParaRPr kumimoji="0" lang="en-US" dirty="0">
              <a:solidFill>
                <a:prstClr val="white"/>
              </a:solidFill>
            </a:endParaRPr>
          </a:p>
        </p:txBody>
      </p:sp>
      <p:pic>
        <p:nvPicPr>
          <p:cNvPr id="6" name="Picture 5">
            <a:extLst>
              <a:ext uri="{FF2B5EF4-FFF2-40B4-BE49-F238E27FC236}">
                <a16:creationId xmlns:a16="http://schemas.microsoft.com/office/drawing/2014/main" id="{F7C6FC6F-915B-4380-BCC2-2A4FBCBE13B1}"/>
              </a:ext>
            </a:extLst>
          </p:cNvPr>
          <p:cNvPicPr>
            <a:picLocks noChangeAspect="1"/>
          </p:cNvPicPr>
          <p:nvPr/>
        </p:nvPicPr>
        <p:blipFill>
          <a:blip r:embed="rId2"/>
          <a:stretch>
            <a:fillRect/>
          </a:stretch>
        </p:blipFill>
        <p:spPr>
          <a:xfrm>
            <a:off x="3431619" y="2109873"/>
            <a:ext cx="5328763" cy="3191202"/>
          </a:xfrm>
          <a:prstGeom prst="rect">
            <a:avLst/>
          </a:prstGeom>
        </p:spPr>
      </p:pic>
      <p:sp>
        <p:nvSpPr>
          <p:cNvPr id="5" name="正方形/長方形 4">
            <a:extLst>
              <a:ext uri="{FF2B5EF4-FFF2-40B4-BE49-F238E27FC236}">
                <a16:creationId xmlns:a16="http://schemas.microsoft.com/office/drawing/2014/main" id="{D1845C54-32D7-9148-B90B-29C908A14749}"/>
              </a:ext>
            </a:extLst>
          </p:cNvPr>
          <p:cNvSpPr/>
          <p:nvPr/>
        </p:nvSpPr>
        <p:spPr>
          <a:xfrm>
            <a:off x="9548719" y="107247"/>
            <a:ext cx="2238562" cy="369332"/>
          </a:xfrm>
          <a:prstGeom prst="rect">
            <a:avLst/>
          </a:prstGeom>
        </p:spPr>
        <p:txBody>
          <a:bodyPr wrap="none">
            <a:spAutoFit/>
          </a:bodyPr>
          <a:lstStyle/>
          <a:p>
            <a:r>
              <a:rPr lang="en-US" altLang="ja-JP" b="1" dirty="0"/>
              <a:t>[Michael </a:t>
            </a:r>
            <a:r>
              <a:rPr lang="en-US" altLang="ja-JP" b="1" dirty="0" err="1"/>
              <a:t>Blaskiewicz</a:t>
            </a:r>
            <a:r>
              <a:rPr lang="en-US" altLang="ja-JP" b="1" dirty="0"/>
              <a:t>]</a:t>
            </a:r>
            <a:endParaRPr lang="ja-JP" altLang="en-US" b="1"/>
          </a:p>
        </p:txBody>
      </p:sp>
    </p:spTree>
    <p:extLst>
      <p:ext uri="{BB962C8B-B14F-4D97-AF65-F5344CB8AC3E}">
        <p14:creationId xmlns:p14="http://schemas.microsoft.com/office/powerpoint/2010/main" val="303726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C13E3-4BA5-4339-9EDC-AB1E34B7E328}"/>
              </a:ext>
            </a:extLst>
          </p:cNvPr>
          <p:cNvSpPr>
            <a:spLocks noGrp="1"/>
          </p:cNvSpPr>
          <p:nvPr>
            <p:ph type="title"/>
          </p:nvPr>
        </p:nvSpPr>
        <p:spPr>
          <a:xfrm>
            <a:off x="1584743" y="25758"/>
            <a:ext cx="7886700" cy="466147"/>
          </a:xfrm>
        </p:spPr>
        <p:txBody>
          <a:bodyPr>
            <a:normAutofit fontScale="90000"/>
          </a:bodyPr>
          <a:lstStyle/>
          <a:p>
            <a:r>
              <a:rPr lang="en-US" sz="3200" dirty="0"/>
              <a:t>Results</a:t>
            </a:r>
          </a:p>
        </p:txBody>
      </p:sp>
      <p:sp>
        <p:nvSpPr>
          <p:cNvPr id="3" name="Content Placeholder 2">
            <a:extLst>
              <a:ext uri="{FF2B5EF4-FFF2-40B4-BE49-F238E27FC236}">
                <a16:creationId xmlns:a16="http://schemas.microsoft.com/office/drawing/2014/main" id="{D6B3C92E-AB6F-430E-9930-DCDBF7A95475}"/>
              </a:ext>
            </a:extLst>
          </p:cNvPr>
          <p:cNvSpPr>
            <a:spLocks noGrp="1"/>
          </p:cNvSpPr>
          <p:nvPr>
            <p:ph idx="1"/>
          </p:nvPr>
        </p:nvSpPr>
        <p:spPr>
          <a:xfrm>
            <a:off x="1524002" y="515390"/>
            <a:ext cx="8374033" cy="5354003"/>
          </a:xfrm>
        </p:spPr>
        <p:txBody>
          <a:bodyPr>
            <a:normAutofit/>
          </a:bodyPr>
          <a:lstStyle/>
          <a:p>
            <a:r>
              <a:rPr lang="en-US" sz="2000" dirty="0">
                <a:latin typeface="+mn-lt"/>
              </a:rPr>
              <a:t>Calculated growth rates with all the wake either in one location or split evenly between two locations on opposite sides of the ring.</a:t>
            </a:r>
          </a:p>
          <a:p>
            <a:r>
              <a:rPr lang="en-US" sz="2000" dirty="0">
                <a:latin typeface="+mn-lt"/>
              </a:rPr>
              <a:t>For one kick per turn the beam was strongly unstable just above the integer and half integer. For two kicks per turn the beam was unstable just above the integer. The green line shows the imaginary part of the tune driven by a single thin lens with a strength k that satisfies </a:t>
            </a:r>
            <a:r>
              <a:rPr lang="el-GR" sz="2000" dirty="0">
                <a:latin typeface="+mn-lt"/>
              </a:rPr>
              <a:t>β</a:t>
            </a:r>
            <a:r>
              <a:rPr lang="en-US" sz="2000" dirty="0">
                <a:latin typeface="+mn-lt"/>
              </a:rPr>
              <a:t>k=4</a:t>
            </a:r>
            <a:r>
              <a:rPr lang="el-GR" sz="2000" dirty="0">
                <a:latin typeface="+mn-lt"/>
              </a:rPr>
              <a:t>πΔ</a:t>
            </a:r>
            <a:r>
              <a:rPr lang="en-US" sz="2000" dirty="0" err="1">
                <a:latin typeface="+mn-lt"/>
              </a:rPr>
              <a:t>Q</a:t>
            </a:r>
            <a:r>
              <a:rPr lang="en-US" sz="2000" baseline="-25000" dirty="0" err="1">
                <a:latin typeface="+mn-lt"/>
              </a:rPr>
              <a:t>y</a:t>
            </a:r>
            <a:r>
              <a:rPr lang="en-US" sz="2000" dirty="0">
                <a:latin typeface="+mn-lt"/>
              </a:rPr>
              <a:t>=-0.13, which was the rigid mode kick strength in the simulations.</a:t>
            </a:r>
          </a:p>
          <a:p>
            <a:r>
              <a:rPr lang="en-US" sz="2000" dirty="0">
                <a:latin typeface="+mn-lt"/>
              </a:rPr>
              <a:t>For a half integer tune, 2 thin lenses at symmetric locations are stable. Hence, the behavior for 2 kicks per turn is reasonable.  </a:t>
            </a:r>
          </a:p>
        </p:txBody>
      </p:sp>
      <p:sp>
        <p:nvSpPr>
          <p:cNvPr id="4" name="Slide Number Placeholder 3">
            <a:extLst>
              <a:ext uri="{FF2B5EF4-FFF2-40B4-BE49-F238E27FC236}">
                <a16:creationId xmlns:a16="http://schemas.microsoft.com/office/drawing/2014/main" id="{F4D1EBED-3A0C-4B6A-BB2F-2EB22B449D2D}"/>
              </a:ext>
            </a:extLst>
          </p:cNvPr>
          <p:cNvSpPr>
            <a:spLocks noGrp="1"/>
          </p:cNvSpPr>
          <p:nvPr>
            <p:ph type="sldNum" sz="quarter" idx="12"/>
          </p:nvPr>
        </p:nvSpPr>
        <p:spPr/>
        <p:txBody>
          <a:bodyPr/>
          <a:lstStyle/>
          <a:p>
            <a:fld id="{893C5830-40F3-F04E-B2E3-10E6672BA8FF}" type="slidenum">
              <a:rPr kumimoji="0" lang="en-US">
                <a:solidFill>
                  <a:prstClr val="white"/>
                </a:solidFill>
              </a:rPr>
              <a:pPr/>
              <a:t>27</a:t>
            </a:fld>
            <a:endParaRPr kumimoji="0" lang="en-US" dirty="0">
              <a:solidFill>
                <a:prstClr val="white"/>
              </a:solidFill>
            </a:endParaRPr>
          </a:p>
        </p:txBody>
      </p:sp>
      <p:pic>
        <p:nvPicPr>
          <p:cNvPr id="6" name="Picture 5">
            <a:extLst>
              <a:ext uri="{FF2B5EF4-FFF2-40B4-BE49-F238E27FC236}">
                <a16:creationId xmlns:a16="http://schemas.microsoft.com/office/drawing/2014/main" id="{48E83659-1FED-4878-A971-EEAF2A98EE69}"/>
              </a:ext>
            </a:extLst>
          </p:cNvPr>
          <p:cNvPicPr>
            <a:picLocks noChangeAspect="1"/>
          </p:cNvPicPr>
          <p:nvPr/>
        </p:nvPicPr>
        <p:blipFill>
          <a:blip r:embed="rId2"/>
          <a:stretch>
            <a:fillRect/>
          </a:stretch>
        </p:blipFill>
        <p:spPr>
          <a:xfrm>
            <a:off x="1524001" y="3469109"/>
            <a:ext cx="5893724" cy="3388890"/>
          </a:xfrm>
          <a:prstGeom prst="rect">
            <a:avLst/>
          </a:prstGeom>
        </p:spPr>
      </p:pic>
      <p:sp>
        <p:nvSpPr>
          <p:cNvPr id="7" name="正方形/長方形 6">
            <a:extLst>
              <a:ext uri="{FF2B5EF4-FFF2-40B4-BE49-F238E27FC236}">
                <a16:creationId xmlns:a16="http://schemas.microsoft.com/office/drawing/2014/main" id="{3DE70F79-C1A1-6A4A-A343-074B7FD4F6DC}"/>
              </a:ext>
            </a:extLst>
          </p:cNvPr>
          <p:cNvSpPr/>
          <p:nvPr/>
        </p:nvSpPr>
        <p:spPr>
          <a:xfrm>
            <a:off x="9548717" y="22776"/>
            <a:ext cx="2238562" cy="369332"/>
          </a:xfrm>
          <a:prstGeom prst="rect">
            <a:avLst/>
          </a:prstGeom>
        </p:spPr>
        <p:txBody>
          <a:bodyPr wrap="none">
            <a:spAutoFit/>
          </a:bodyPr>
          <a:lstStyle/>
          <a:p>
            <a:r>
              <a:rPr lang="en-US" altLang="ja-JP" b="1" dirty="0"/>
              <a:t>[Michael </a:t>
            </a:r>
            <a:r>
              <a:rPr lang="en-US" altLang="ja-JP" b="1" dirty="0" err="1"/>
              <a:t>Blaskiewicz</a:t>
            </a:r>
            <a:r>
              <a:rPr lang="en-US" altLang="ja-JP" b="1" dirty="0"/>
              <a:t>]</a:t>
            </a:r>
            <a:endParaRPr lang="ja-JP" altLang="en-US" b="1"/>
          </a:p>
        </p:txBody>
      </p:sp>
    </p:spTree>
    <p:extLst>
      <p:ext uri="{BB962C8B-B14F-4D97-AF65-F5344CB8AC3E}">
        <p14:creationId xmlns:p14="http://schemas.microsoft.com/office/powerpoint/2010/main" val="2491135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FB16-9017-432E-A2C0-8434B23B120F}"/>
              </a:ext>
            </a:extLst>
          </p:cNvPr>
          <p:cNvSpPr>
            <a:spLocks noGrp="1"/>
          </p:cNvSpPr>
          <p:nvPr>
            <p:ph type="title"/>
          </p:nvPr>
        </p:nvSpPr>
        <p:spPr>
          <a:xfrm>
            <a:off x="1524000" y="48181"/>
            <a:ext cx="7886700" cy="507076"/>
          </a:xfrm>
        </p:spPr>
        <p:txBody>
          <a:bodyPr>
            <a:normAutofit fontScale="90000"/>
          </a:bodyPr>
          <a:lstStyle/>
          <a:p>
            <a:r>
              <a:rPr lang="en-US" sz="3200" dirty="0"/>
              <a:t>Comments</a:t>
            </a:r>
          </a:p>
        </p:txBody>
      </p:sp>
      <p:sp>
        <p:nvSpPr>
          <p:cNvPr id="3" name="Content Placeholder 2">
            <a:extLst>
              <a:ext uri="{FF2B5EF4-FFF2-40B4-BE49-F238E27FC236}">
                <a16:creationId xmlns:a16="http://schemas.microsoft.com/office/drawing/2014/main" id="{07AD4794-C1A9-4A73-80AD-8861C8F328B3}"/>
              </a:ext>
            </a:extLst>
          </p:cNvPr>
          <p:cNvSpPr>
            <a:spLocks noGrp="1"/>
          </p:cNvSpPr>
          <p:nvPr>
            <p:ph idx="1"/>
          </p:nvPr>
        </p:nvSpPr>
        <p:spPr>
          <a:xfrm>
            <a:off x="1524000" y="507077"/>
            <a:ext cx="8515350" cy="5669886"/>
          </a:xfrm>
        </p:spPr>
        <p:txBody>
          <a:bodyPr>
            <a:normAutofit/>
          </a:bodyPr>
          <a:lstStyle/>
          <a:p>
            <a:r>
              <a:rPr lang="en-US" sz="2000" dirty="0">
                <a:latin typeface="+mn-lt"/>
              </a:rPr>
              <a:t>The instability simulations were done with a tune step of 0.01, it is possible a finer structure will emerge with smaller step size.</a:t>
            </a:r>
          </a:p>
          <a:p>
            <a:r>
              <a:rPr lang="en-US" sz="2000" dirty="0">
                <a:latin typeface="+mn-lt"/>
              </a:rPr>
              <a:t>This effect is discussed in</a:t>
            </a:r>
          </a:p>
          <a:p>
            <a:pPr marL="0" indent="0">
              <a:lnSpc>
                <a:spcPct val="50000"/>
              </a:lnSpc>
              <a:buNone/>
            </a:pPr>
            <a:r>
              <a:rPr lang="en-US" sz="2000" dirty="0">
                <a:latin typeface="+mn-lt"/>
              </a:rPr>
              <a:t>    F. </a:t>
            </a:r>
            <a:r>
              <a:rPr lang="en-US" sz="2000" dirty="0" err="1">
                <a:latin typeface="+mn-lt"/>
              </a:rPr>
              <a:t>Ruggerio</a:t>
            </a:r>
            <a:r>
              <a:rPr lang="en-US" sz="2000" dirty="0">
                <a:latin typeface="+mn-lt"/>
              </a:rPr>
              <a:t> “TRANSVERSE MODE COUPLING INSTABILITY DUE TO LOCALIZED</a:t>
            </a:r>
          </a:p>
          <a:p>
            <a:pPr marL="0" indent="0">
              <a:lnSpc>
                <a:spcPct val="50000"/>
              </a:lnSpc>
              <a:buNone/>
            </a:pPr>
            <a:r>
              <a:rPr lang="en-US" sz="2000" dirty="0">
                <a:latin typeface="+mn-lt"/>
              </a:rPr>
              <a:t>          STRUCTURES” Particle Accelerators 20, p45, (1986).</a:t>
            </a:r>
          </a:p>
          <a:p>
            <a:r>
              <a:rPr lang="en-US" sz="2000" dirty="0">
                <a:latin typeface="+mn-lt"/>
              </a:rPr>
              <a:t>Figure 1 from that paper shows threshold current versus Q</a:t>
            </a:r>
            <a:r>
              <a:rPr lang="en-US" sz="2000" baseline="-25000" dirty="0">
                <a:latin typeface="+mn-lt"/>
              </a:rPr>
              <a:t>y0</a:t>
            </a:r>
            <a:r>
              <a:rPr lang="en-US" sz="2000" dirty="0">
                <a:latin typeface="+mn-lt"/>
              </a:rPr>
              <a:t> for Q</a:t>
            </a:r>
            <a:r>
              <a:rPr lang="en-US" sz="2000" baseline="-25000" dirty="0">
                <a:latin typeface="+mn-lt"/>
              </a:rPr>
              <a:t>s</a:t>
            </a:r>
            <a:r>
              <a:rPr lang="en-US" sz="2000" dirty="0">
                <a:latin typeface="+mn-lt"/>
              </a:rPr>
              <a:t>=0.10. </a:t>
            </a:r>
          </a:p>
          <a:p>
            <a:r>
              <a:rPr lang="en-US" sz="2000" dirty="0">
                <a:latin typeface="+mn-lt"/>
              </a:rPr>
              <a:t>I have not looked hard enough to comment on the narrow stable regions. </a:t>
            </a:r>
          </a:p>
          <a:p>
            <a:pPr marL="0" indent="0">
              <a:lnSpc>
                <a:spcPct val="50000"/>
              </a:lnSpc>
              <a:buNone/>
            </a:pPr>
            <a:r>
              <a:rPr lang="en-US" sz="2000" dirty="0">
                <a:latin typeface="+mn-lt"/>
              </a:rPr>
              <a:t>The details in the plot probably</a:t>
            </a:r>
          </a:p>
          <a:p>
            <a:pPr marL="0" indent="0">
              <a:lnSpc>
                <a:spcPct val="50000"/>
              </a:lnSpc>
              <a:buNone/>
            </a:pPr>
            <a:r>
              <a:rPr lang="en-US" sz="2000" dirty="0">
                <a:latin typeface="+mn-lt"/>
              </a:rPr>
              <a:t>depend on detailed input, but the</a:t>
            </a:r>
          </a:p>
          <a:p>
            <a:pPr marL="0" indent="0">
              <a:lnSpc>
                <a:spcPct val="50000"/>
              </a:lnSpc>
              <a:buNone/>
            </a:pPr>
            <a:r>
              <a:rPr lang="en-US" sz="2000" dirty="0">
                <a:latin typeface="+mn-lt"/>
              </a:rPr>
              <a:t>general characteristic of reduced </a:t>
            </a:r>
          </a:p>
          <a:p>
            <a:pPr marL="0" indent="0">
              <a:lnSpc>
                <a:spcPct val="50000"/>
              </a:lnSpc>
              <a:buNone/>
            </a:pPr>
            <a:r>
              <a:rPr lang="en-US" sz="2000" dirty="0">
                <a:latin typeface="+mn-lt"/>
              </a:rPr>
              <a:t>threshold current just above the </a:t>
            </a:r>
          </a:p>
          <a:p>
            <a:pPr marL="0" indent="0">
              <a:lnSpc>
                <a:spcPct val="50000"/>
              </a:lnSpc>
              <a:buNone/>
            </a:pPr>
            <a:r>
              <a:rPr lang="en-US" sz="2000" dirty="0">
                <a:latin typeface="+mn-lt"/>
              </a:rPr>
              <a:t>integer agrees with simulations.</a:t>
            </a:r>
          </a:p>
          <a:p>
            <a:pPr marL="0" indent="0">
              <a:lnSpc>
                <a:spcPct val="50000"/>
              </a:lnSpc>
              <a:buNone/>
            </a:pPr>
            <a:endParaRPr lang="en-US" sz="2000" dirty="0">
              <a:latin typeface="+mn-lt"/>
            </a:endParaRPr>
          </a:p>
          <a:p>
            <a:pPr marL="0" indent="0">
              <a:lnSpc>
                <a:spcPct val="50000"/>
              </a:lnSpc>
              <a:buNone/>
            </a:pPr>
            <a:r>
              <a:rPr lang="en-US" sz="2000" dirty="0">
                <a:latin typeface="+mn-lt"/>
              </a:rPr>
              <a:t>Note that short range wakes always</a:t>
            </a:r>
          </a:p>
          <a:p>
            <a:pPr marL="0" indent="0">
              <a:lnSpc>
                <a:spcPct val="50000"/>
              </a:lnSpc>
              <a:buNone/>
            </a:pPr>
            <a:r>
              <a:rPr lang="en-US" sz="2000" dirty="0">
                <a:latin typeface="+mn-lt"/>
              </a:rPr>
              <a:t>defocus, hence above or below the </a:t>
            </a:r>
          </a:p>
          <a:p>
            <a:pPr marL="0" indent="0">
              <a:lnSpc>
                <a:spcPct val="50000"/>
              </a:lnSpc>
              <a:buNone/>
            </a:pPr>
            <a:r>
              <a:rPr lang="en-US" sz="2000" dirty="0">
                <a:latin typeface="+mn-lt"/>
              </a:rPr>
              <a:t>integer matters. </a:t>
            </a:r>
          </a:p>
          <a:p>
            <a:pPr marL="0" indent="0">
              <a:lnSpc>
                <a:spcPct val="50000"/>
              </a:lnSpc>
              <a:buNone/>
            </a:pPr>
            <a:endParaRPr lang="en-US" sz="2000" dirty="0">
              <a:latin typeface="+mn-lt"/>
            </a:endParaRPr>
          </a:p>
        </p:txBody>
      </p:sp>
      <p:sp>
        <p:nvSpPr>
          <p:cNvPr id="4" name="Slide Number Placeholder 3">
            <a:extLst>
              <a:ext uri="{FF2B5EF4-FFF2-40B4-BE49-F238E27FC236}">
                <a16:creationId xmlns:a16="http://schemas.microsoft.com/office/drawing/2014/main" id="{C031C485-B241-45F8-823F-AAED1928F258}"/>
              </a:ext>
            </a:extLst>
          </p:cNvPr>
          <p:cNvSpPr>
            <a:spLocks noGrp="1"/>
          </p:cNvSpPr>
          <p:nvPr>
            <p:ph type="sldNum" sz="quarter" idx="12"/>
          </p:nvPr>
        </p:nvSpPr>
        <p:spPr/>
        <p:txBody>
          <a:bodyPr/>
          <a:lstStyle/>
          <a:p>
            <a:fld id="{893C5830-40F3-F04E-B2E3-10E6672BA8FF}" type="slidenum">
              <a:rPr kumimoji="0" lang="en-US">
                <a:solidFill>
                  <a:prstClr val="white"/>
                </a:solidFill>
              </a:rPr>
              <a:pPr/>
              <a:t>28</a:t>
            </a:fld>
            <a:endParaRPr kumimoji="0" lang="en-US" dirty="0">
              <a:solidFill>
                <a:prstClr val="white"/>
              </a:solidFill>
            </a:endParaRPr>
          </a:p>
        </p:txBody>
      </p:sp>
      <p:pic>
        <p:nvPicPr>
          <p:cNvPr id="6" name="Picture 5">
            <a:extLst>
              <a:ext uri="{FF2B5EF4-FFF2-40B4-BE49-F238E27FC236}">
                <a16:creationId xmlns:a16="http://schemas.microsoft.com/office/drawing/2014/main" id="{389B0423-5689-44AA-8023-F3B64B8311BE}"/>
              </a:ext>
            </a:extLst>
          </p:cNvPr>
          <p:cNvPicPr>
            <a:picLocks noChangeAspect="1"/>
          </p:cNvPicPr>
          <p:nvPr/>
        </p:nvPicPr>
        <p:blipFill>
          <a:blip r:embed="rId2"/>
          <a:stretch>
            <a:fillRect/>
          </a:stretch>
        </p:blipFill>
        <p:spPr>
          <a:xfrm>
            <a:off x="5643790" y="3056615"/>
            <a:ext cx="5024210" cy="3804459"/>
          </a:xfrm>
          <a:prstGeom prst="rect">
            <a:avLst/>
          </a:prstGeom>
        </p:spPr>
      </p:pic>
      <p:sp>
        <p:nvSpPr>
          <p:cNvPr id="7" name="正方形/長方形 6">
            <a:extLst>
              <a:ext uri="{FF2B5EF4-FFF2-40B4-BE49-F238E27FC236}">
                <a16:creationId xmlns:a16="http://schemas.microsoft.com/office/drawing/2014/main" id="{4FB79730-45E4-F34E-BC5A-8011CCE5A897}"/>
              </a:ext>
            </a:extLst>
          </p:cNvPr>
          <p:cNvSpPr/>
          <p:nvPr/>
        </p:nvSpPr>
        <p:spPr>
          <a:xfrm>
            <a:off x="9548717" y="22776"/>
            <a:ext cx="2238562" cy="369332"/>
          </a:xfrm>
          <a:prstGeom prst="rect">
            <a:avLst/>
          </a:prstGeom>
        </p:spPr>
        <p:txBody>
          <a:bodyPr wrap="none">
            <a:spAutoFit/>
          </a:bodyPr>
          <a:lstStyle/>
          <a:p>
            <a:r>
              <a:rPr lang="en-US" altLang="ja-JP" b="1" dirty="0"/>
              <a:t>[Michael </a:t>
            </a:r>
            <a:r>
              <a:rPr lang="en-US" altLang="ja-JP" b="1" dirty="0" err="1"/>
              <a:t>Blaskiewicz</a:t>
            </a:r>
            <a:r>
              <a:rPr lang="en-US" altLang="ja-JP" b="1" dirty="0"/>
              <a:t>]</a:t>
            </a:r>
            <a:endParaRPr lang="ja-JP" altLang="en-US" b="1"/>
          </a:p>
        </p:txBody>
      </p:sp>
    </p:spTree>
    <p:extLst>
      <p:ext uri="{BB962C8B-B14F-4D97-AF65-F5344CB8AC3E}">
        <p14:creationId xmlns:p14="http://schemas.microsoft.com/office/powerpoint/2010/main" val="2453123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FCE045-8341-9E4F-B1E3-3067B0864728}"/>
              </a:ext>
            </a:extLst>
          </p:cNvPr>
          <p:cNvSpPr>
            <a:spLocks noGrp="1"/>
          </p:cNvSpPr>
          <p:nvPr>
            <p:ph type="title"/>
          </p:nvPr>
        </p:nvSpPr>
        <p:spPr>
          <a:xfrm>
            <a:off x="348803" y="0"/>
            <a:ext cx="10515600" cy="1325563"/>
          </a:xfrm>
        </p:spPr>
        <p:txBody>
          <a:bodyPr/>
          <a:lstStyle/>
          <a:p>
            <a:r>
              <a:rPr kumimoji="1" lang="en-US" altLang="ja-JP" dirty="0"/>
              <a:t>Summary</a:t>
            </a:r>
            <a:endParaRPr kumimoji="1" lang="ja-JP" altLang="en-US"/>
          </a:p>
        </p:txBody>
      </p:sp>
      <p:sp>
        <p:nvSpPr>
          <p:cNvPr id="3" name="コンテンツ プレースホルダー 2">
            <a:extLst>
              <a:ext uri="{FF2B5EF4-FFF2-40B4-BE49-F238E27FC236}">
                <a16:creationId xmlns:a16="http://schemas.microsoft.com/office/drawing/2014/main" id="{99686627-2A94-5841-8BD7-70482B822764}"/>
              </a:ext>
            </a:extLst>
          </p:cNvPr>
          <p:cNvSpPr>
            <a:spLocks noGrp="1"/>
          </p:cNvSpPr>
          <p:nvPr>
            <p:ph idx="1"/>
          </p:nvPr>
        </p:nvSpPr>
        <p:spPr>
          <a:xfrm>
            <a:off x="348803" y="1142999"/>
            <a:ext cx="11680065" cy="5578476"/>
          </a:xfrm>
        </p:spPr>
        <p:txBody>
          <a:bodyPr>
            <a:normAutofit/>
          </a:bodyPr>
          <a:lstStyle/>
          <a:p>
            <a:r>
              <a:rPr kumimoji="1" lang="en-US" altLang="ja-JP" dirty="0"/>
              <a:t>Collimators are an indispensable sub-system in </a:t>
            </a:r>
            <a:r>
              <a:rPr kumimoji="1" lang="en-US" altLang="ja-JP" dirty="0" err="1"/>
              <a:t>SuperKEKB</a:t>
            </a:r>
            <a:r>
              <a:rPr kumimoji="1" lang="en-US" altLang="ja-JP" dirty="0"/>
              <a:t> MR to reduce the detector BG and avoid the QCS quench. </a:t>
            </a:r>
            <a:r>
              <a:rPr lang="en-US" altLang="ja-JP" dirty="0"/>
              <a:t>However, there are serious issues:</a:t>
            </a:r>
          </a:p>
          <a:p>
            <a:pPr lvl="1"/>
            <a:r>
              <a:rPr kumimoji="1" lang="en-US" altLang="ja-JP" dirty="0"/>
              <a:t>Beam induced damage</a:t>
            </a:r>
          </a:p>
          <a:p>
            <a:pPr lvl="1"/>
            <a:r>
              <a:rPr kumimoji="1" lang="en-US" altLang="ja-JP" dirty="0"/>
              <a:t>TMCI in LER caused by localized wake in vertical collimators</a:t>
            </a:r>
            <a:endParaRPr lang="en" altLang="ja-JP" dirty="0"/>
          </a:p>
          <a:p>
            <a:r>
              <a:rPr lang="en" altLang="ja-JP" dirty="0"/>
              <a:t>Non-linear collimator at LER OHO section could relax the TMCI. We have plans to construct this during Long Shutdown-1 (LS1), 2022.</a:t>
            </a:r>
          </a:p>
          <a:p>
            <a:endParaRPr lang="en" altLang="ja-JP" dirty="0"/>
          </a:p>
          <a:p>
            <a:r>
              <a:rPr lang="en" altLang="ja-JP" dirty="0"/>
              <a:t>We’re also working to understand the observed transverse blow-up through machine studies, building a machine impedance model able to reproduce the instability in a TMCI working group of </a:t>
            </a:r>
            <a:r>
              <a:rPr lang="en" altLang="ja-JP" dirty="0" err="1"/>
              <a:t>SuperKEKB</a:t>
            </a:r>
            <a:r>
              <a:rPr lang="en" altLang="ja-JP" dirty="0"/>
              <a:t> International Task Force.</a:t>
            </a:r>
          </a:p>
          <a:p>
            <a:pPr lvl="1"/>
            <a:r>
              <a:rPr lang="en-US" altLang="ja-JP" dirty="0"/>
              <a:t>Contact person: Mauro </a:t>
            </a:r>
            <a:r>
              <a:rPr lang="en-US" altLang="ja-JP" dirty="0" err="1"/>
              <a:t>Migliorati</a:t>
            </a:r>
            <a:r>
              <a:rPr lang="en-US" altLang="ja-JP" dirty="0"/>
              <a:t> (SAPIENZA - </a:t>
            </a:r>
            <a:r>
              <a:rPr lang="en-US" altLang="ja-JP" dirty="0" err="1"/>
              <a:t>Universita</a:t>
            </a:r>
            <a:r>
              <a:rPr lang="en-US" altLang="ja-JP" dirty="0"/>
              <a:t>̀ di Roma)</a:t>
            </a:r>
          </a:p>
          <a:p>
            <a:pPr lvl="1"/>
            <a:r>
              <a:rPr lang="en-US" altLang="ja-JP" dirty="0"/>
              <a:t>Sub-contact person: Takuya Ishibashi (KEK)</a:t>
            </a:r>
            <a:endParaRPr lang="en" altLang="ja-JP" dirty="0"/>
          </a:p>
          <a:p>
            <a:endParaRPr lang="en" altLang="ja-JP" dirty="0"/>
          </a:p>
          <a:p>
            <a:endParaRPr lang="en" altLang="ja-JP" dirty="0"/>
          </a:p>
        </p:txBody>
      </p:sp>
      <p:sp>
        <p:nvSpPr>
          <p:cNvPr id="4" name="スライド番号プレースホルダー 3">
            <a:extLst>
              <a:ext uri="{FF2B5EF4-FFF2-40B4-BE49-F238E27FC236}">
                <a16:creationId xmlns:a16="http://schemas.microsoft.com/office/drawing/2014/main" id="{479D9813-5A2C-884B-B97D-F54D099DD65E}"/>
              </a:ext>
            </a:extLst>
          </p:cNvPr>
          <p:cNvSpPr>
            <a:spLocks noGrp="1"/>
          </p:cNvSpPr>
          <p:nvPr>
            <p:ph type="sldNum" sz="quarter" idx="12"/>
          </p:nvPr>
        </p:nvSpPr>
        <p:spPr/>
        <p:txBody>
          <a:bodyPr/>
          <a:lstStyle/>
          <a:p>
            <a:fld id="{3B087684-AA79-F249-BB36-435C471A0781}" type="slidenum">
              <a:rPr kumimoji="1" lang="ja-JP" altLang="en-US" smtClean="0"/>
              <a:t>29</a:t>
            </a:fld>
            <a:endParaRPr kumimoji="1" lang="ja-JP" altLang="en-US"/>
          </a:p>
        </p:txBody>
      </p:sp>
    </p:spTree>
    <p:extLst>
      <p:ext uri="{BB962C8B-B14F-4D97-AF65-F5344CB8AC3E}">
        <p14:creationId xmlns:p14="http://schemas.microsoft.com/office/powerpoint/2010/main" val="146066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61CDE-3E61-9544-8C50-62096B039031}"/>
              </a:ext>
            </a:extLst>
          </p:cNvPr>
          <p:cNvSpPr>
            <a:spLocks noGrp="1"/>
          </p:cNvSpPr>
          <p:nvPr>
            <p:ph type="title"/>
          </p:nvPr>
        </p:nvSpPr>
        <p:spPr>
          <a:xfrm>
            <a:off x="72168" y="-24080"/>
            <a:ext cx="10515600" cy="524744"/>
          </a:xfrm>
        </p:spPr>
        <p:txBody>
          <a:bodyPr>
            <a:normAutofit fontScale="90000"/>
          </a:bodyPr>
          <a:lstStyle/>
          <a:p>
            <a:r>
              <a:rPr lang="en" altLang="ja-JP" dirty="0"/>
              <a:t>Beam collimators in SuperKEKB</a:t>
            </a:r>
            <a:endParaRPr kumimoji="1" lang="ja-JP" altLang="en-US"/>
          </a:p>
        </p:txBody>
      </p:sp>
      <p:sp>
        <p:nvSpPr>
          <p:cNvPr id="3" name="コンテンツ プレースホルダー 2">
            <a:extLst>
              <a:ext uri="{FF2B5EF4-FFF2-40B4-BE49-F238E27FC236}">
                <a16:creationId xmlns:a16="http://schemas.microsoft.com/office/drawing/2014/main" id="{CC2A6FC9-7F86-2140-8EAC-348FD8D489B3}"/>
              </a:ext>
            </a:extLst>
          </p:cNvPr>
          <p:cNvSpPr>
            <a:spLocks noGrp="1"/>
          </p:cNvSpPr>
          <p:nvPr>
            <p:ph idx="1"/>
          </p:nvPr>
        </p:nvSpPr>
        <p:spPr>
          <a:xfrm>
            <a:off x="0" y="500664"/>
            <a:ext cx="12192000" cy="1542559"/>
          </a:xfrm>
        </p:spPr>
        <p:txBody>
          <a:bodyPr>
            <a:normAutofit fontScale="85000" lnSpcReduction="20000"/>
          </a:bodyPr>
          <a:lstStyle/>
          <a:p>
            <a:r>
              <a:rPr lang="en" altLang="ja-JP" dirty="0"/>
              <a:t>There are two types of collimators in </a:t>
            </a:r>
            <a:r>
              <a:rPr lang="en" altLang="ja-JP" dirty="0" err="1"/>
              <a:t>SuperKEKB</a:t>
            </a:r>
            <a:r>
              <a:rPr lang="en" altLang="ja-JP" dirty="0"/>
              <a:t> MR.</a:t>
            </a:r>
          </a:p>
          <a:p>
            <a:pPr lvl="1"/>
            <a:r>
              <a:rPr lang="en" altLang="ja-JP" dirty="0"/>
              <a:t>KEKB type: Tapered chamber itself approaches the beam. The tip is made of Cu coated titanium.</a:t>
            </a:r>
          </a:p>
          <a:p>
            <a:pPr lvl="1"/>
            <a:r>
              <a:rPr lang="en" altLang="ja-JP" dirty="0" err="1"/>
              <a:t>SuperKEKB</a:t>
            </a:r>
            <a:r>
              <a:rPr lang="en" altLang="ja-JP" dirty="0"/>
              <a:t> type: A chamber has two movable jaws, and they approaches the beam.</a:t>
            </a:r>
          </a:p>
          <a:p>
            <a:r>
              <a:rPr lang="en" altLang="ja-JP" sz="2300" dirty="0"/>
              <a:t>In HER, 8 horizontal and 8 vertical KEKB type collimators have been reused at the same location as KEKB era. 3 horizontal and 1 vertical SuperKEKB type collimators have been installed in Tsukuba straight section.</a:t>
            </a:r>
          </a:p>
        </p:txBody>
      </p:sp>
      <p:sp>
        <p:nvSpPr>
          <p:cNvPr id="4" name="Location of collimators in MR">
            <a:extLst>
              <a:ext uri="{FF2B5EF4-FFF2-40B4-BE49-F238E27FC236}">
                <a16:creationId xmlns:a16="http://schemas.microsoft.com/office/drawing/2014/main" id="{427743FF-05F8-F94C-B9FB-3237C9544EB5}"/>
              </a:ext>
            </a:extLst>
          </p:cNvPr>
          <p:cNvSpPr txBox="1"/>
          <p:nvPr/>
        </p:nvSpPr>
        <p:spPr>
          <a:xfrm>
            <a:off x="8419278" y="6538912"/>
            <a:ext cx="3424716"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sz="1600" b="1" dirty="0"/>
              <a:t>Location of collimators in MR</a:t>
            </a:r>
          </a:p>
        </p:txBody>
      </p:sp>
      <p:pic>
        <p:nvPicPr>
          <p:cNvPr id="5" name="図 4">
            <a:extLst>
              <a:ext uri="{FF2B5EF4-FFF2-40B4-BE49-F238E27FC236}">
                <a16:creationId xmlns:a16="http://schemas.microsoft.com/office/drawing/2014/main" id="{EA2978F7-FC40-6F42-90E2-41F8BFF493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9719" y="2088033"/>
            <a:ext cx="4798138" cy="4511015"/>
          </a:xfrm>
          <a:prstGeom prst="rect">
            <a:avLst/>
          </a:prstGeom>
        </p:spPr>
      </p:pic>
      <p:pic>
        <p:nvPicPr>
          <p:cNvPr id="12" name="イメージ" descr="イメージ">
            <a:extLst>
              <a:ext uri="{FF2B5EF4-FFF2-40B4-BE49-F238E27FC236}">
                <a16:creationId xmlns:a16="http://schemas.microsoft.com/office/drawing/2014/main" id="{073BA47B-C0F7-B543-A313-4E6CF9471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31508"/>
            <a:ext cx="3256163" cy="1584080"/>
          </a:xfrm>
          <a:prstGeom prst="rect">
            <a:avLst/>
          </a:prstGeom>
          <a:ln w="12700">
            <a:miter lim="400000"/>
          </a:ln>
        </p:spPr>
      </p:pic>
      <p:pic>
        <p:nvPicPr>
          <p:cNvPr id="13" name="イメージ" descr="イメージ">
            <a:extLst>
              <a:ext uri="{FF2B5EF4-FFF2-40B4-BE49-F238E27FC236}">
                <a16:creationId xmlns:a16="http://schemas.microsoft.com/office/drawing/2014/main" id="{37DB5A56-E5C6-9845-BCB9-0A9DAF0411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0217" y="2922817"/>
            <a:ext cx="3499529" cy="2570851"/>
          </a:xfrm>
          <a:prstGeom prst="rect">
            <a:avLst/>
          </a:prstGeom>
          <a:ln w="12700">
            <a:miter lim="400000"/>
          </a:ln>
        </p:spPr>
      </p:pic>
      <p:sp>
        <p:nvSpPr>
          <p:cNvPr id="15" name="KEKB type">
            <a:extLst>
              <a:ext uri="{FF2B5EF4-FFF2-40B4-BE49-F238E27FC236}">
                <a16:creationId xmlns:a16="http://schemas.microsoft.com/office/drawing/2014/main" id="{98D79DB3-60BB-8245-8566-81F1EE562071}"/>
              </a:ext>
            </a:extLst>
          </p:cNvPr>
          <p:cNvSpPr txBox="1"/>
          <p:nvPr/>
        </p:nvSpPr>
        <p:spPr>
          <a:xfrm>
            <a:off x="944070" y="5449059"/>
            <a:ext cx="147967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b="1" dirty="0"/>
              <a:t>KEKB type</a:t>
            </a:r>
          </a:p>
        </p:txBody>
      </p:sp>
      <p:sp>
        <p:nvSpPr>
          <p:cNvPr id="16" name="SuperKEKB type">
            <a:extLst>
              <a:ext uri="{FF2B5EF4-FFF2-40B4-BE49-F238E27FC236}">
                <a16:creationId xmlns:a16="http://schemas.microsoft.com/office/drawing/2014/main" id="{862B127D-3392-9041-9D66-547A4E39901A}"/>
              </a:ext>
            </a:extLst>
          </p:cNvPr>
          <p:cNvSpPr txBox="1"/>
          <p:nvPr/>
        </p:nvSpPr>
        <p:spPr>
          <a:xfrm>
            <a:off x="4348930" y="5452342"/>
            <a:ext cx="196207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dirty="0"/>
              <a:t>SuperKEKB type</a:t>
            </a:r>
          </a:p>
        </p:txBody>
      </p:sp>
      <p:sp>
        <p:nvSpPr>
          <p:cNvPr id="17" name="[Y. Suetsugu et al., NIM A 513, 465 (2003)]">
            <a:extLst>
              <a:ext uri="{FF2B5EF4-FFF2-40B4-BE49-F238E27FC236}">
                <a16:creationId xmlns:a16="http://schemas.microsoft.com/office/drawing/2014/main" id="{DC46B5DF-2C20-E544-ACAD-FA3CFAFD6BD7}"/>
              </a:ext>
            </a:extLst>
          </p:cNvPr>
          <p:cNvSpPr txBox="1"/>
          <p:nvPr/>
        </p:nvSpPr>
        <p:spPr>
          <a:xfrm>
            <a:off x="260847" y="5779618"/>
            <a:ext cx="273446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latin typeface="+mn-lt"/>
                <a:ea typeface="+mn-ea"/>
                <a:cs typeface="+mn-cs"/>
                <a:sym typeface="ヒラギノ角ゴ ProN W3"/>
              </a:defRPr>
            </a:pPr>
            <a:r>
              <a:rPr sz="1200" dirty="0"/>
              <a:t>[Y. </a:t>
            </a:r>
            <a:r>
              <a:rPr sz="1200" dirty="0" err="1"/>
              <a:t>Suetsugu</a:t>
            </a:r>
            <a:r>
              <a:rPr sz="1200" dirty="0"/>
              <a:t> et al., NIM A </a:t>
            </a:r>
            <a:r>
              <a:rPr sz="1200" dirty="0">
                <a:ea typeface="ヒラギノ角ゴ ProN W6"/>
                <a:cs typeface="ヒラギノ角ゴ ProN W6"/>
                <a:sym typeface="ヒラギノ角ゴ ProN W6"/>
              </a:rPr>
              <a:t>513</a:t>
            </a:r>
            <a:r>
              <a:rPr sz="1200" dirty="0"/>
              <a:t>, 465 (2003)]</a:t>
            </a:r>
          </a:p>
        </p:txBody>
      </p:sp>
      <p:sp>
        <p:nvSpPr>
          <p:cNvPr id="18" name="[T. Ishibashi et al., PRAB 23, 053501 (2020)]">
            <a:extLst>
              <a:ext uri="{FF2B5EF4-FFF2-40B4-BE49-F238E27FC236}">
                <a16:creationId xmlns:a16="http://schemas.microsoft.com/office/drawing/2014/main" id="{C4B9FBFF-E9FB-584D-AB39-05B19C5DFDC2}"/>
              </a:ext>
            </a:extLst>
          </p:cNvPr>
          <p:cNvSpPr txBox="1"/>
          <p:nvPr/>
        </p:nvSpPr>
        <p:spPr>
          <a:xfrm>
            <a:off x="3834981" y="5779618"/>
            <a:ext cx="2810000"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000">
                <a:latin typeface="+mn-lt"/>
                <a:ea typeface="+mn-ea"/>
                <a:cs typeface="+mn-cs"/>
                <a:sym typeface="ヒラギノ角ゴ ProN W3"/>
              </a:defRPr>
            </a:pPr>
            <a:r>
              <a:rPr sz="1200" dirty="0"/>
              <a:t>[T. Ishibashi et al., PRAB </a:t>
            </a:r>
            <a:r>
              <a:rPr sz="1200" dirty="0">
                <a:ea typeface="ヒラギノ角ゴ ProN W6"/>
                <a:cs typeface="ヒラギノ角ゴ ProN W6"/>
                <a:sym typeface="ヒラギノ角ゴ ProN W6"/>
              </a:rPr>
              <a:t>23</a:t>
            </a:r>
            <a:r>
              <a:rPr sz="1200" dirty="0"/>
              <a:t>, 053501 (2020)]</a:t>
            </a:r>
          </a:p>
        </p:txBody>
      </p:sp>
      <p:sp>
        <p:nvSpPr>
          <p:cNvPr id="20" name="コンテンツ プレースホルダー 2">
            <a:extLst>
              <a:ext uri="{FF2B5EF4-FFF2-40B4-BE49-F238E27FC236}">
                <a16:creationId xmlns:a16="http://schemas.microsoft.com/office/drawing/2014/main" id="{34058C62-CA1E-6546-9186-BFECC37F4F68}"/>
              </a:ext>
            </a:extLst>
          </p:cNvPr>
          <p:cNvSpPr txBox="1">
            <a:spLocks/>
          </p:cNvSpPr>
          <p:nvPr/>
        </p:nvSpPr>
        <p:spPr>
          <a:xfrm>
            <a:off x="0" y="1913607"/>
            <a:ext cx="7254410" cy="6783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 altLang="ja-JP" sz="2000" dirty="0"/>
              <a:t>In LER, 7 horizontal and 4 vertical SuperKEKB type collimators have been installed.</a:t>
            </a:r>
          </a:p>
          <a:p>
            <a:endParaRPr lang="en" altLang="ja-JP" sz="2000" dirty="0"/>
          </a:p>
        </p:txBody>
      </p:sp>
      <p:sp>
        <p:nvSpPr>
          <p:cNvPr id="6" name="スライド番号プレースホルダー 5">
            <a:extLst>
              <a:ext uri="{FF2B5EF4-FFF2-40B4-BE49-F238E27FC236}">
                <a16:creationId xmlns:a16="http://schemas.microsoft.com/office/drawing/2014/main" id="{4C62C0B5-D5A6-BE4F-9D52-CF4C8C8621C2}"/>
              </a:ext>
            </a:extLst>
          </p:cNvPr>
          <p:cNvSpPr>
            <a:spLocks noGrp="1"/>
          </p:cNvSpPr>
          <p:nvPr>
            <p:ph type="sldNum" sz="quarter" idx="12"/>
          </p:nvPr>
        </p:nvSpPr>
        <p:spPr>
          <a:xfrm>
            <a:off x="9404630" y="6599048"/>
            <a:ext cx="2743200" cy="365125"/>
          </a:xfrm>
        </p:spPr>
        <p:txBody>
          <a:bodyPr/>
          <a:lstStyle/>
          <a:p>
            <a:fld id="{3B087684-AA79-F249-BB36-435C471A0781}" type="slidenum">
              <a:rPr kumimoji="1" lang="ja-JP" altLang="en-US" smtClean="0"/>
              <a:t>3</a:t>
            </a:fld>
            <a:endParaRPr kumimoji="1" lang="ja-JP" altLang="en-US"/>
          </a:p>
        </p:txBody>
      </p:sp>
    </p:spTree>
    <p:extLst>
      <p:ext uri="{BB962C8B-B14F-4D97-AF65-F5344CB8AC3E}">
        <p14:creationId xmlns:p14="http://schemas.microsoft.com/office/powerpoint/2010/main" val="938295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BD26F3-1339-2F47-9CC9-48F640656606}"/>
              </a:ext>
            </a:extLst>
          </p:cNvPr>
          <p:cNvSpPr>
            <a:spLocks noGrp="1"/>
          </p:cNvSpPr>
          <p:nvPr>
            <p:ph type="title"/>
          </p:nvPr>
        </p:nvSpPr>
        <p:spPr>
          <a:xfrm>
            <a:off x="709731" y="2766218"/>
            <a:ext cx="10515600" cy="1325563"/>
          </a:xfrm>
        </p:spPr>
        <p:txBody>
          <a:bodyPr/>
          <a:lstStyle/>
          <a:p>
            <a:r>
              <a:rPr lang="en" altLang="ja-JP" b="1" dirty="0"/>
              <a:t>Thank you for your attention.</a:t>
            </a:r>
            <a:endParaRPr kumimoji="1" lang="ja-JP" altLang="en-US"/>
          </a:p>
        </p:txBody>
      </p:sp>
      <p:sp>
        <p:nvSpPr>
          <p:cNvPr id="4" name="スライド番号プレースホルダー 3">
            <a:extLst>
              <a:ext uri="{FF2B5EF4-FFF2-40B4-BE49-F238E27FC236}">
                <a16:creationId xmlns:a16="http://schemas.microsoft.com/office/drawing/2014/main" id="{9E06FB70-F58A-DC42-AE15-C7B8135B9478}"/>
              </a:ext>
            </a:extLst>
          </p:cNvPr>
          <p:cNvSpPr>
            <a:spLocks noGrp="1"/>
          </p:cNvSpPr>
          <p:nvPr>
            <p:ph type="sldNum" sz="quarter" idx="12"/>
          </p:nvPr>
        </p:nvSpPr>
        <p:spPr/>
        <p:txBody>
          <a:bodyPr/>
          <a:lstStyle/>
          <a:p>
            <a:fld id="{3B087684-AA79-F249-BB36-435C471A0781}" type="slidenum">
              <a:rPr kumimoji="1" lang="ja-JP" altLang="en-US" smtClean="0"/>
              <a:t>30</a:t>
            </a:fld>
            <a:endParaRPr kumimoji="1" lang="ja-JP" altLang="en-US"/>
          </a:p>
        </p:txBody>
      </p:sp>
    </p:spTree>
    <p:extLst>
      <p:ext uri="{BB962C8B-B14F-4D97-AF65-F5344CB8AC3E}">
        <p14:creationId xmlns:p14="http://schemas.microsoft.com/office/powerpoint/2010/main" val="2236944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2ACEA6-F8E0-7949-B358-59EA2F4A851D}"/>
              </a:ext>
            </a:extLst>
          </p:cNvPr>
          <p:cNvSpPr>
            <a:spLocks noGrp="1"/>
          </p:cNvSpPr>
          <p:nvPr>
            <p:ph type="title"/>
          </p:nvPr>
        </p:nvSpPr>
        <p:spPr/>
        <p:txBody>
          <a:bodyPr/>
          <a:lstStyle/>
          <a:p>
            <a:r>
              <a:rPr kumimoji="1" lang="en-US" altLang="ja-JP" dirty="0"/>
              <a:t>backup</a:t>
            </a:r>
            <a:endParaRPr kumimoji="1" lang="ja-JP" altLang="en-US"/>
          </a:p>
        </p:txBody>
      </p:sp>
      <p:sp>
        <p:nvSpPr>
          <p:cNvPr id="3" name="スライド番号プレースホルダー 2">
            <a:extLst>
              <a:ext uri="{FF2B5EF4-FFF2-40B4-BE49-F238E27FC236}">
                <a16:creationId xmlns:a16="http://schemas.microsoft.com/office/drawing/2014/main" id="{E3957F68-BAFD-6E44-9073-EDE661AAA4F3}"/>
              </a:ext>
            </a:extLst>
          </p:cNvPr>
          <p:cNvSpPr>
            <a:spLocks noGrp="1"/>
          </p:cNvSpPr>
          <p:nvPr>
            <p:ph type="sldNum" sz="quarter" idx="12"/>
          </p:nvPr>
        </p:nvSpPr>
        <p:spPr/>
        <p:txBody>
          <a:bodyPr/>
          <a:lstStyle/>
          <a:p>
            <a:fld id="{3B087684-AA79-F249-BB36-435C471A0781}" type="slidenum">
              <a:rPr kumimoji="1" lang="ja-JP" altLang="en-US" smtClean="0"/>
              <a:t>31</a:t>
            </a:fld>
            <a:endParaRPr kumimoji="1" lang="ja-JP" altLang="en-US"/>
          </a:p>
        </p:txBody>
      </p:sp>
    </p:spTree>
    <p:extLst>
      <p:ext uri="{BB962C8B-B14F-4D97-AF65-F5344CB8AC3E}">
        <p14:creationId xmlns:p14="http://schemas.microsoft.com/office/powerpoint/2010/main" val="351741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Accidental firing of injection kickers</a:t>
            </a:r>
            <a:endParaRPr kumimoji="1" lang="ja-JP" altLang="en-US" sz="3600"/>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83315" y="736267"/>
            <a:ext cx="11712518" cy="2119755"/>
          </a:xfrm>
        </p:spPr>
        <p:txBody>
          <a:bodyPr>
            <a:normAutofit/>
          </a:bodyPr>
          <a:lstStyle/>
          <a:p>
            <a:r>
              <a:rPr lang="en-US" altLang="ja-JP" sz="2200" dirty="0"/>
              <a:t>Accidental firing of injection kickers in LER has happened.</a:t>
            </a:r>
          </a:p>
          <a:p>
            <a:r>
              <a:rPr kumimoji="1" lang="en-US" altLang="ja-JP" sz="2200" dirty="0"/>
              <a:t>Example: </a:t>
            </a:r>
          </a:p>
          <a:p>
            <a:pPr lvl="1"/>
            <a:r>
              <a:rPr lang="en-US" altLang="ja-JP" sz="2000" dirty="0"/>
              <a:t>On 2021-05-14 00:35, a both ring abort happened.</a:t>
            </a:r>
          </a:p>
          <a:p>
            <a:pPr lvl="1"/>
            <a:r>
              <a:rPr lang="en-US" altLang="ja-JP" sz="2000" dirty="0"/>
              <a:t>QCS quench (QC1RP a1, a2, b1).</a:t>
            </a:r>
          </a:p>
          <a:p>
            <a:pPr lvl="1"/>
            <a:r>
              <a:rPr lang="en-US" altLang="ja-JP" sz="2000" dirty="0"/>
              <a:t>A pressure burst at D06H3 collimator was observed.</a:t>
            </a:r>
          </a:p>
          <a:p>
            <a:endParaRPr kumimoji="1" lang="ja-JP" altLang="en-US" sz="2100"/>
          </a:p>
        </p:txBody>
      </p:sp>
      <p:pic>
        <p:nvPicPr>
          <p:cNvPr id="26" name="Picture 2">
            <a:extLst>
              <a:ext uri="{FF2B5EF4-FFF2-40B4-BE49-F238E27FC236}">
                <a16:creationId xmlns:a16="http://schemas.microsoft.com/office/drawing/2014/main" id="{204BCFDB-91A3-B746-A96C-8AEB41D0E5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85" y="2829694"/>
            <a:ext cx="5748180" cy="383212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0B1BF9AA-D551-AD45-8FFC-959E50FC67E4}"/>
              </a:ext>
            </a:extLst>
          </p:cNvPr>
          <p:cNvSpPr txBox="1"/>
          <p:nvPr/>
        </p:nvSpPr>
        <p:spPr>
          <a:xfrm>
            <a:off x="311090" y="2829694"/>
            <a:ext cx="1091646"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BOR(LER H)</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41" name="テキスト ボックス 40">
            <a:extLst>
              <a:ext uri="{FF2B5EF4-FFF2-40B4-BE49-F238E27FC236}">
                <a16:creationId xmlns:a16="http://schemas.microsoft.com/office/drawing/2014/main" id="{48B0F99C-BC49-5B48-8820-D9E5AB204C53}"/>
              </a:ext>
            </a:extLst>
          </p:cNvPr>
          <p:cNvSpPr txBox="1"/>
          <p:nvPr/>
        </p:nvSpPr>
        <p:spPr>
          <a:xfrm>
            <a:off x="302994" y="4014762"/>
            <a:ext cx="108523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BOR(LER V)</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42" name="テキスト ボックス 41">
            <a:extLst>
              <a:ext uri="{FF2B5EF4-FFF2-40B4-BE49-F238E27FC236}">
                <a16:creationId xmlns:a16="http://schemas.microsoft.com/office/drawing/2014/main" id="{76FED9FF-089E-AF48-B33D-729AA270A8F0}"/>
              </a:ext>
            </a:extLst>
          </p:cNvPr>
          <p:cNvSpPr txBox="1"/>
          <p:nvPr/>
        </p:nvSpPr>
        <p:spPr>
          <a:xfrm>
            <a:off x="353488" y="5199830"/>
            <a:ext cx="49212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BCM</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43" name="テキスト ボックス 42">
            <a:extLst>
              <a:ext uri="{FF2B5EF4-FFF2-40B4-BE49-F238E27FC236}">
                <a16:creationId xmlns:a16="http://schemas.microsoft.com/office/drawing/2014/main" id="{9928332F-31E9-4C48-B68C-1D860D509E03}"/>
              </a:ext>
            </a:extLst>
          </p:cNvPr>
          <p:cNvSpPr txBox="1"/>
          <p:nvPr/>
        </p:nvSpPr>
        <p:spPr>
          <a:xfrm>
            <a:off x="353488" y="5905580"/>
            <a:ext cx="87043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BCM loss</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pic>
        <p:nvPicPr>
          <p:cNvPr id="45" name="図 44">
            <a:extLst>
              <a:ext uri="{FF2B5EF4-FFF2-40B4-BE49-F238E27FC236}">
                <a16:creationId xmlns:a16="http://schemas.microsoft.com/office/drawing/2014/main" id="{C792A4DC-72C6-4141-AEEB-214B198BA8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5320" y="2116822"/>
            <a:ext cx="5806119" cy="4741178"/>
          </a:xfrm>
          <a:prstGeom prst="rect">
            <a:avLst/>
          </a:prstGeom>
        </p:spPr>
      </p:pic>
      <p:cxnSp>
        <p:nvCxnSpPr>
          <p:cNvPr id="46" name="直線コネクタ 45">
            <a:extLst>
              <a:ext uri="{FF2B5EF4-FFF2-40B4-BE49-F238E27FC236}">
                <a16:creationId xmlns:a16="http://schemas.microsoft.com/office/drawing/2014/main" id="{F32658C5-F852-D94D-9751-EE06F7D5FBEC}"/>
              </a:ext>
            </a:extLst>
          </p:cNvPr>
          <p:cNvCxnSpPr>
            <a:cxnSpLocks/>
          </p:cNvCxnSpPr>
          <p:nvPr/>
        </p:nvCxnSpPr>
        <p:spPr>
          <a:xfrm>
            <a:off x="7550386" y="2693955"/>
            <a:ext cx="84096" cy="4417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7001D78D-E732-3D48-95D9-27FBA4F3B059}"/>
              </a:ext>
            </a:extLst>
          </p:cNvPr>
          <p:cNvSpPr txBox="1"/>
          <p:nvPr/>
        </p:nvSpPr>
        <p:spPr>
          <a:xfrm>
            <a:off x="6965129" y="2473285"/>
            <a:ext cx="1170513" cy="307777"/>
          </a:xfrm>
          <a:prstGeom prst="rect">
            <a:avLst/>
          </a:prstGeom>
          <a:noFill/>
        </p:spPr>
        <p:txBody>
          <a:bodyPr wrap="none" rtlCol="0">
            <a:spAutoFit/>
          </a:bodyPr>
          <a:lstStyle/>
          <a:p>
            <a:r>
              <a:rPr kumimoji="1" lang="en-US" altLang="ja-JP" sz="1400" dirty="0"/>
              <a:t>LER current</a:t>
            </a:r>
            <a:endParaRPr kumimoji="1" lang="ja-JP" altLang="en-US" sz="1400"/>
          </a:p>
        </p:txBody>
      </p:sp>
      <p:cxnSp>
        <p:nvCxnSpPr>
          <p:cNvPr id="48" name="直線コネクタ 47">
            <a:extLst>
              <a:ext uri="{FF2B5EF4-FFF2-40B4-BE49-F238E27FC236}">
                <a16:creationId xmlns:a16="http://schemas.microsoft.com/office/drawing/2014/main" id="{3AA43E1D-F225-9A46-B3F3-7EFA98FD4D1E}"/>
              </a:ext>
            </a:extLst>
          </p:cNvPr>
          <p:cNvCxnSpPr>
            <a:cxnSpLocks/>
          </p:cNvCxnSpPr>
          <p:nvPr/>
        </p:nvCxnSpPr>
        <p:spPr>
          <a:xfrm flipH="1">
            <a:off x="8543238" y="3905956"/>
            <a:ext cx="138882" cy="375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B43F4660-F161-4748-8412-9DAA8E6050F1}"/>
              </a:ext>
            </a:extLst>
          </p:cNvPr>
          <p:cNvSpPr txBox="1"/>
          <p:nvPr/>
        </p:nvSpPr>
        <p:spPr>
          <a:xfrm>
            <a:off x="8543238" y="3429000"/>
            <a:ext cx="1475084" cy="523220"/>
          </a:xfrm>
          <a:prstGeom prst="rect">
            <a:avLst/>
          </a:prstGeom>
          <a:noFill/>
        </p:spPr>
        <p:txBody>
          <a:bodyPr wrap="none" rtlCol="0">
            <a:spAutoFit/>
          </a:bodyPr>
          <a:lstStyle/>
          <a:p>
            <a:r>
              <a:rPr kumimoji="1" lang="en-US" altLang="ja-JP" sz="1400" dirty="0"/>
              <a:t>Pressure burst</a:t>
            </a:r>
          </a:p>
          <a:p>
            <a:r>
              <a:rPr kumimoji="1" lang="en-US" altLang="ja-JP" sz="1400" dirty="0"/>
              <a:t>(CCG D06_L03)</a:t>
            </a:r>
            <a:endParaRPr kumimoji="1" lang="ja-JP" altLang="en-US" sz="1400"/>
          </a:p>
        </p:txBody>
      </p:sp>
      <p:cxnSp>
        <p:nvCxnSpPr>
          <p:cNvPr id="5" name="直線矢印コネクタ 4">
            <a:extLst>
              <a:ext uri="{FF2B5EF4-FFF2-40B4-BE49-F238E27FC236}">
                <a16:creationId xmlns:a16="http://schemas.microsoft.com/office/drawing/2014/main" id="{C29E4E69-6BF5-4841-851F-7754AB53F495}"/>
              </a:ext>
            </a:extLst>
          </p:cNvPr>
          <p:cNvCxnSpPr>
            <a:cxnSpLocks/>
          </p:cNvCxnSpPr>
          <p:nvPr/>
        </p:nvCxnSpPr>
        <p:spPr>
          <a:xfrm flipH="1">
            <a:off x="3062962" y="2817960"/>
            <a:ext cx="215130" cy="3001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83B937D-0F20-3E46-BDB2-AFD59F4CD036}"/>
              </a:ext>
            </a:extLst>
          </p:cNvPr>
          <p:cNvSpPr txBox="1"/>
          <p:nvPr/>
        </p:nvSpPr>
        <p:spPr>
          <a:xfrm>
            <a:off x="3144284" y="2525217"/>
            <a:ext cx="538930" cy="369332"/>
          </a:xfrm>
          <a:prstGeom prst="rect">
            <a:avLst/>
          </a:prstGeom>
          <a:noFill/>
        </p:spPr>
        <p:txBody>
          <a:bodyPr wrap="none" rtlCol="0">
            <a:spAutoFit/>
          </a:bodyPr>
          <a:lstStyle/>
          <a:p>
            <a:r>
              <a:rPr kumimoji="1" lang="en-US" altLang="ja-JP" dirty="0"/>
              <a:t>loss</a:t>
            </a:r>
            <a:endParaRPr kumimoji="1" lang="ja-JP" altLang="en-US"/>
          </a:p>
        </p:txBody>
      </p:sp>
      <p:sp>
        <p:nvSpPr>
          <p:cNvPr id="4" name="スライド番号プレースホルダー 3">
            <a:extLst>
              <a:ext uri="{FF2B5EF4-FFF2-40B4-BE49-F238E27FC236}">
                <a16:creationId xmlns:a16="http://schemas.microsoft.com/office/drawing/2014/main" id="{E7993D45-C766-6541-8DD2-C48CBBE58671}"/>
              </a:ext>
            </a:extLst>
          </p:cNvPr>
          <p:cNvSpPr>
            <a:spLocks noGrp="1"/>
          </p:cNvSpPr>
          <p:nvPr>
            <p:ph type="sldNum" sz="quarter" idx="12"/>
          </p:nvPr>
        </p:nvSpPr>
        <p:spPr/>
        <p:txBody>
          <a:bodyPr/>
          <a:lstStyle/>
          <a:p>
            <a:fld id="{3B087684-AA79-F249-BB36-435C471A0781}" type="slidenum">
              <a:rPr kumimoji="1" lang="ja-JP" altLang="en-US" smtClean="0"/>
              <a:t>32</a:t>
            </a:fld>
            <a:endParaRPr kumimoji="1" lang="ja-JP" altLang="en-US"/>
          </a:p>
        </p:txBody>
      </p:sp>
    </p:spTree>
    <p:extLst>
      <p:ext uri="{BB962C8B-B14F-4D97-AF65-F5344CB8AC3E}">
        <p14:creationId xmlns:p14="http://schemas.microsoft.com/office/powerpoint/2010/main" val="3196023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Accidental firing of injection kickers</a:t>
            </a:r>
            <a:endParaRPr kumimoji="1" lang="ja-JP" altLang="en-US" sz="3600"/>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88185" y="637602"/>
            <a:ext cx="12015630" cy="3140806"/>
          </a:xfrm>
        </p:spPr>
        <p:txBody>
          <a:bodyPr>
            <a:normAutofit lnSpcReduction="10000"/>
          </a:bodyPr>
          <a:lstStyle/>
          <a:p>
            <a:r>
              <a:rPr lang="en-US" altLang="ja-JP" sz="2200" dirty="0"/>
              <a:t>D06H3 collimator has used for the protection from the accidental firing, and it was severely damaged.</a:t>
            </a:r>
          </a:p>
          <a:p>
            <a:r>
              <a:rPr lang="en-US" altLang="ja-JP" sz="2200" dirty="0"/>
              <a:t>We replaced them with healthy ones during this summer shutdown.</a:t>
            </a:r>
          </a:p>
          <a:p>
            <a:pPr lvl="1"/>
            <a:r>
              <a:rPr lang="en-US" altLang="ja-JP" sz="1800" dirty="0"/>
              <a:t>We don’t have the spare jaws for D06H3 collimator. Thus, we removed jaws of D06H1 and installed them into D06H3.</a:t>
            </a:r>
          </a:p>
          <a:p>
            <a:pPr lvl="1"/>
            <a:r>
              <a:rPr lang="en-US" altLang="ja-JP" sz="1800" dirty="0"/>
              <a:t>We installed new jaws into D06H1 instead, however the length of the jaws is short for this collimator.  The minimum aperture of D06H1 is ±14 mm.</a:t>
            </a:r>
          </a:p>
          <a:p>
            <a:pPr lvl="1"/>
            <a:r>
              <a:rPr lang="en-US" altLang="ja-JP" sz="1800" dirty="0"/>
              <a:t>We’re staring to manufacture the spare jaws made of tantalum, and it’ll be delivered till the beginning of next Jan.</a:t>
            </a:r>
          </a:p>
          <a:p>
            <a:r>
              <a:rPr lang="en-US" altLang="ja-JP" sz="2200" dirty="0"/>
              <a:t>All the thyratrons have been replaced with ones which have a higher breakdown voltage, during this summer shutdown [T. </a:t>
            </a:r>
            <a:r>
              <a:rPr lang="en-US" altLang="ja-JP" sz="2200" dirty="0" err="1"/>
              <a:t>Mimashi</a:t>
            </a:r>
            <a:r>
              <a:rPr lang="en-US" altLang="ja-JP" sz="2200" dirty="0"/>
              <a:t>]. However, the accidental firings had occurred during 2021c, and this could be caused by noise in the trigger system. An additional system has been installed to guarantee the coincidence of the trigger in a hurry.</a:t>
            </a:r>
          </a:p>
          <a:p>
            <a:endParaRPr lang="en-US" altLang="ja-JP" sz="2200" dirty="0"/>
          </a:p>
          <a:p>
            <a:pPr lvl="1"/>
            <a:endParaRPr lang="en-US" altLang="ja-JP" sz="1800" dirty="0"/>
          </a:p>
          <a:p>
            <a:pPr lvl="1"/>
            <a:endParaRPr lang="en-US" altLang="ja-JP" sz="1800" dirty="0"/>
          </a:p>
          <a:p>
            <a:pPr lvl="1"/>
            <a:endParaRPr lang="en-US" altLang="ja-JP" sz="1800" dirty="0"/>
          </a:p>
        </p:txBody>
      </p:sp>
      <p:pic>
        <p:nvPicPr>
          <p:cNvPr id="16" name="図 15">
            <a:extLst>
              <a:ext uri="{FF2B5EF4-FFF2-40B4-BE49-F238E27FC236}">
                <a16:creationId xmlns:a16="http://schemas.microsoft.com/office/drawing/2014/main" id="{A853F9AB-C705-DD43-BB58-38B94284F8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50858" y="3815479"/>
            <a:ext cx="4018562" cy="2730778"/>
          </a:xfrm>
          <a:prstGeom prst="rect">
            <a:avLst/>
          </a:prstGeom>
        </p:spPr>
      </p:pic>
      <p:sp>
        <p:nvSpPr>
          <p:cNvPr id="17" name="右矢印 16">
            <a:extLst>
              <a:ext uri="{FF2B5EF4-FFF2-40B4-BE49-F238E27FC236}">
                <a16:creationId xmlns:a16="http://schemas.microsoft.com/office/drawing/2014/main" id="{8A8E5259-E966-8141-AA88-6F2262629F03}"/>
              </a:ext>
            </a:extLst>
          </p:cNvPr>
          <p:cNvSpPr/>
          <p:nvPr/>
        </p:nvSpPr>
        <p:spPr>
          <a:xfrm>
            <a:off x="1750287" y="6083754"/>
            <a:ext cx="1297172" cy="22328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E7D1F53-886E-8C40-9F76-1D5EB6323EB8}"/>
              </a:ext>
            </a:extLst>
          </p:cNvPr>
          <p:cNvSpPr txBox="1"/>
          <p:nvPr/>
        </p:nvSpPr>
        <p:spPr>
          <a:xfrm flipH="1">
            <a:off x="3150391" y="6010730"/>
            <a:ext cx="1282776" cy="369332"/>
          </a:xfrm>
          <a:prstGeom prst="rect">
            <a:avLst/>
          </a:prstGeom>
          <a:noFill/>
        </p:spPr>
        <p:txBody>
          <a:bodyPr wrap="square" rtlCol="0">
            <a:spAutoFit/>
          </a:bodyPr>
          <a:lstStyle/>
          <a:p>
            <a:r>
              <a:rPr kumimoji="1" lang="en-US" altLang="ja-JP" dirty="0">
                <a:solidFill>
                  <a:schemeClr val="accent2">
                    <a:lumMod val="60000"/>
                    <a:lumOff val="40000"/>
                  </a:schemeClr>
                </a:solidFill>
              </a:rPr>
              <a:t>beam</a:t>
            </a:r>
            <a:endParaRPr kumimoji="1" lang="ja-JP" altLang="en-US">
              <a:solidFill>
                <a:schemeClr val="accent2">
                  <a:lumMod val="60000"/>
                  <a:lumOff val="40000"/>
                </a:schemeClr>
              </a:solidFill>
            </a:endParaRPr>
          </a:p>
        </p:txBody>
      </p:sp>
      <p:pic>
        <p:nvPicPr>
          <p:cNvPr id="19" name="図 18">
            <a:extLst>
              <a:ext uri="{FF2B5EF4-FFF2-40B4-BE49-F238E27FC236}">
                <a16:creationId xmlns:a16="http://schemas.microsoft.com/office/drawing/2014/main" id="{3834C103-B944-0D43-A4AC-7D888328C5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7901737" y="3359247"/>
            <a:ext cx="2723526" cy="3635989"/>
          </a:xfrm>
          <a:prstGeom prst="rect">
            <a:avLst/>
          </a:prstGeom>
        </p:spPr>
      </p:pic>
      <p:sp>
        <p:nvSpPr>
          <p:cNvPr id="20" name="右矢印 19">
            <a:extLst>
              <a:ext uri="{FF2B5EF4-FFF2-40B4-BE49-F238E27FC236}">
                <a16:creationId xmlns:a16="http://schemas.microsoft.com/office/drawing/2014/main" id="{DF307CBF-E77D-B04F-B7DE-5CFB397AB89B}"/>
              </a:ext>
            </a:extLst>
          </p:cNvPr>
          <p:cNvSpPr/>
          <p:nvPr/>
        </p:nvSpPr>
        <p:spPr>
          <a:xfrm rot="10800000">
            <a:off x="10295259" y="6253732"/>
            <a:ext cx="640471" cy="248202"/>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AC04F6B-E1B4-434B-9059-FA9B14E4B01F}"/>
              </a:ext>
            </a:extLst>
          </p:cNvPr>
          <p:cNvSpPr txBox="1"/>
          <p:nvPr/>
        </p:nvSpPr>
        <p:spPr>
          <a:xfrm flipH="1">
            <a:off x="10268030" y="5904920"/>
            <a:ext cx="813465" cy="369332"/>
          </a:xfrm>
          <a:prstGeom prst="rect">
            <a:avLst/>
          </a:prstGeom>
          <a:noFill/>
        </p:spPr>
        <p:txBody>
          <a:bodyPr wrap="square" rtlCol="0">
            <a:spAutoFit/>
          </a:bodyPr>
          <a:lstStyle/>
          <a:p>
            <a:r>
              <a:rPr kumimoji="1" lang="en-US" altLang="ja-JP" dirty="0">
                <a:solidFill>
                  <a:schemeClr val="accent2">
                    <a:lumMod val="60000"/>
                    <a:lumOff val="40000"/>
                  </a:schemeClr>
                </a:solidFill>
              </a:rPr>
              <a:t>beam</a:t>
            </a:r>
            <a:endParaRPr kumimoji="1" lang="ja-JP" altLang="en-US">
              <a:solidFill>
                <a:schemeClr val="accent2">
                  <a:lumMod val="60000"/>
                  <a:lumOff val="40000"/>
                </a:schemeClr>
              </a:solidFill>
            </a:endParaRPr>
          </a:p>
        </p:txBody>
      </p:sp>
      <p:sp>
        <p:nvSpPr>
          <p:cNvPr id="22" name="3rd turn before no beam">
            <a:extLst>
              <a:ext uri="{FF2B5EF4-FFF2-40B4-BE49-F238E27FC236}">
                <a16:creationId xmlns:a16="http://schemas.microsoft.com/office/drawing/2014/main" id="{95CF3A4A-DA8F-A94C-9FE1-4AC52C46CAA1}"/>
              </a:ext>
            </a:extLst>
          </p:cNvPr>
          <p:cNvSpPr txBox="1"/>
          <p:nvPr/>
        </p:nvSpPr>
        <p:spPr>
          <a:xfrm>
            <a:off x="2176404" y="6546257"/>
            <a:ext cx="2704422"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1600" b="1" dirty="0"/>
              <a:t>D06H3 IN (~700 </a:t>
            </a:r>
            <a:r>
              <a:rPr lang="en-US" sz="1600" b="1" dirty="0" err="1"/>
              <a:t>μSv</a:t>
            </a:r>
            <a:r>
              <a:rPr lang="en-US" sz="1600" b="1" dirty="0"/>
              <a:t>/h)</a:t>
            </a:r>
            <a:endParaRPr lang="en-US" altLang="ja-JP" sz="1600" b="1" dirty="0"/>
          </a:p>
        </p:txBody>
      </p:sp>
      <p:sp>
        <p:nvSpPr>
          <p:cNvPr id="23" name="3rd turn before no beam">
            <a:extLst>
              <a:ext uri="{FF2B5EF4-FFF2-40B4-BE49-F238E27FC236}">
                <a16:creationId xmlns:a16="http://schemas.microsoft.com/office/drawing/2014/main" id="{41ACEB93-5BAC-5144-936B-B18D93EE9EB7}"/>
              </a:ext>
            </a:extLst>
          </p:cNvPr>
          <p:cNvSpPr txBox="1"/>
          <p:nvPr/>
        </p:nvSpPr>
        <p:spPr>
          <a:xfrm>
            <a:off x="8136720" y="6539005"/>
            <a:ext cx="2704422"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1600" b="1" dirty="0"/>
              <a:t>D06H3 OUT (~320 </a:t>
            </a:r>
            <a:r>
              <a:rPr lang="en-US" sz="1600" b="1" dirty="0" err="1"/>
              <a:t>μSv</a:t>
            </a:r>
            <a:r>
              <a:rPr lang="en-US" sz="1600" b="1" dirty="0"/>
              <a:t>/h)</a:t>
            </a:r>
            <a:endParaRPr lang="en-US" altLang="ja-JP" sz="1600" b="1" dirty="0"/>
          </a:p>
        </p:txBody>
      </p:sp>
      <p:sp>
        <p:nvSpPr>
          <p:cNvPr id="4" name="スライド番号プレースホルダー 3">
            <a:extLst>
              <a:ext uri="{FF2B5EF4-FFF2-40B4-BE49-F238E27FC236}">
                <a16:creationId xmlns:a16="http://schemas.microsoft.com/office/drawing/2014/main" id="{7A5C8A0D-0AA3-5248-985A-3272B1CEE044}"/>
              </a:ext>
            </a:extLst>
          </p:cNvPr>
          <p:cNvSpPr>
            <a:spLocks noGrp="1"/>
          </p:cNvSpPr>
          <p:nvPr>
            <p:ph type="sldNum" sz="quarter" idx="12"/>
          </p:nvPr>
        </p:nvSpPr>
        <p:spPr/>
        <p:txBody>
          <a:bodyPr/>
          <a:lstStyle/>
          <a:p>
            <a:fld id="{3B087684-AA79-F249-BB36-435C471A0781}" type="slidenum">
              <a:rPr kumimoji="1" lang="ja-JP" altLang="en-US" smtClean="0"/>
              <a:t>33</a:t>
            </a:fld>
            <a:endParaRPr kumimoji="1" lang="ja-JP" altLang="en-US"/>
          </a:p>
        </p:txBody>
      </p:sp>
    </p:spTree>
    <p:extLst>
      <p:ext uri="{BB962C8B-B14F-4D97-AF65-F5344CB8AC3E}">
        <p14:creationId xmlns:p14="http://schemas.microsoft.com/office/powerpoint/2010/main" val="2909455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A3C1A74-ACF7-9D4A-B3C2-5D81F3B47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67" y="513348"/>
            <a:ext cx="5486402" cy="3042786"/>
          </a:xfrm>
          <a:prstGeom prst="rect">
            <a:avLst/>
          </a:prstGeom>
        </p:spPr>
      </p:pic>
      <p:pic>
        <p:nvPicPr>
          <p:cNvPr id="9" name="図 8">
            <a:extLst>
              <a:ext uri="{FF2B5EF4-FFF2-40B4-BE49-F238E27FC236}">
                <a16:creationId xmlns:a16="http://schemas.microsoft.com/office/drawing/2014/main" id="{862F2452-6482-D84B-BDD7-99651FF65C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164" y="3817255"/>
            <a:ext cx="5486399" cy="3042786"/>
          </a:xfrm>
          <a:prstGeom prst="rect">
            <a:avLst/>
          </a:prstGeom>
        </p:spPr>
      </p:pic>
      <p:sp>
        <p:nvSpPr>
          <p:cNvPr id="10" name="矢印: 右 9">
            <a:extLst>
              <a:ext uri="{FF2B5EF4-FFF2-40B4-BE49-F238E27FC236}">
                <a16:creationId xmlns:a16="http://schemas.microsoft.com/office/drawing/2014/main" id="{B364ABB1-D45F-A746-AD02-DDD5EE5127C7}"/>
              </a:ext>
            </a:extLst>
          </p:cNvPr>
          <p:cNvSpPr/>
          <p:nvPr/>
        </p:nvSpPr>
        <p:spPr>
          <a:xfrm>
            <a:off x="302004" y="1423764"/>
            <a:ext cx="1216403" cy="427838"/>
          </a:xfrm>
          <a:prstGeom prst="rightArrow">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 name="コンテンツ プレースホルダー 2">
            <a:extLst>
              <a:ext uri="{FF2B5EF4-FFF2-40B4-BE49-F238E27FC236}">
                <a16:creationId xmlns:a16="http://schemas.microsoft.com/office/drawing/2014/main" id="{FEC0AFDE-E610-754E-B12A-D877381AE933}"/>
              </a:ext>
            </a:extLst>
          </p:cNvPr>
          <p:cNvSpPr txBox="1">
            <a:spLocks/>
          </p:cNvSpPr>
          <p:nvPr/>
        </p:nvSpPr>
        <p:spPr>
          <a:xfrm>
            <a:off x="5997429" y="584879"/>
            <a:ext cx="5892567" cy="2899723"/>
          </a:xfrm>
          <a:prstGeom prst="rect">
            <a:avLst/>
          </a:prstGeom>
          <a:ln>
            <a:solidFill>
              <a:sysClr val="windowText" lastClr="00000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34" charset="-128"/>
                <a:cs typeface="+mn-cs"/>
              </a:rPr>
              <a:t>[Positron Beam]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Beam Size : </a:t>
            </a:r>
            <a:r>
              <a:rPr kumimoji="1" lang="en-US" altLang="ja-JP" sz="2000" b="0" i="0" u="none" strike="noStrike" kern="1200" cap="none" spc="0" normalizeH="0" baseline="0" noProof="0" dirty="0" err="1">
                <a:ln>
                  <a:noFill/>
                </a:ln>
                <a:effectLst/>
                <a:uLnTx/>
                <a:uFillTx/>
                <a:latin typeface="游ゴシック" panose="020F0502020204030204"/>
                <a:ea typeface="游ゴシック" panose="020B0400000000000000" pitchFamily="34" charset="-128"/>
                <a:cs typeface="+mn-cs"/>
              </a:rPr>
              <a:t>σy</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 = 100um, </a:t>
            </a:r>
            <a:r>
              <a:rPr kumimoji="1" lang="en-US" altLang="ja-JP" sz="2000" b="0" i="0" u="none" strike="noStrike" kern="1200" cap="none" spc="0" normalizeH="0" baseline="0" noProof="0" dirty="0" err="1">
                <a:ln>
                  <a:noFill/>
                </a:ln>
                <a:effectLst/>
                <a:uLnTx/>
                <a:uFillTx/>
                <a:latin typeface="游ゴシック" panose="020F0502020204030204"/>
                <a:ea typeface="游ゴシック" panose="020B0400000000000000" pitchFamily="34" charset="-128"/>
                <a:cs typeface="+mn-cs"/>
              </a:rPr>
              <a:t>σx</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 = 300um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Beam Energy : </a:t>
            </a: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４</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GeV</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No energy spread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Lower half of the beam hit the jaw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Beam current (assuming 99.4kHz</a:t>
            </a:r>
            <a:r>
              <a:rPr lang="en-US" altLang="ja-JP" sz="2000" dirty="0">
                <a:latin typeface="游ゴシック" panose="020F0502020204030204"/>
                <a:ea typeface="游ゴシック" panose="020B0400000000000000" pitchFamily="34" charset="-128"/>
              </a:rPr>
              <a:t>)</a:t>
            </a: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a:t>
            </a:r>
            <a:endPar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a:ln>
                  <a:noFill/>
                </a:ln>
                <a:effectLst/>
                <a:uLnTx/>
                <a:uFillTx/>
                <a:latin typeface="游ゴシック" panose="020F0502020204030204"/>
                <a:ea typeface="游ゴシック" panose="020B0400000000000000" pitchFamily="34" charset="-128"/>
                <a:cs typeface="+mn-cs"/>
              </a:rPr>
              <a:t>　</a:t>
            </a:r>
            <a:r>
              <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rPr>
              <a:t>1 mA</a:t>
            </a:r>
            <a:r>
              <a:rPr lang="en-US" altLang="ja-JP" sz="2000" dirty="0">
                <a:latin typeface="游ゴシック" panose="020F0502020204030204"/>
                <a:ea typeface="游ゴシック" panose="020B0400000000000000" pitchFamily="34" charset="-128"/>
              </a:rPr>
              <a:t>, 5 mA, 10 mA, 30 mA, 50 mA</a:t>
            </a:r>
            <a:endParaRPr kumimoji="1" lang="en-US" altLang="ja-JP" sz="2000" b="0" i="0" u="none" strike="noStrike" kern="1200" cap="none" spc="0" normalizeH="0" baseline="0" noProof="0" dirty="0">
              <a:ln>
                <a:noFill/>
              </a:ln>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F86A7A40-00EB-494E-A836-F538C124F06D}"/>
              </a:ext>
            </a:extLst>
          </p:cNvPr>
          <p:cNvSpPr txBox="1"/>
          <p:nvPr/>
        </p:nvSpPr>
        <p:spPr>
          <a:xfrm>
            <a:off x="302004" y="513347"/>
            <a:ext cx="1610686" cy="369332"/>
          </a:xfrm>
          <a:prstGeom prst="rect">
            <a:avLst/>
          </a:prstGeom>
          <a:noFill/>
        </p:spPr>
        <p:txBody>
          <a:bodyPr wrap="square" rtlCol="0">
            <a:spAutoFit/>
          </a:bodyPr>
          <a:lstStyle/>
          <a:p>
            <a:pPr defTabSz="914400"/>
            <a:r>
              <a:rPr kumimoji="1" lang="en-US" altLang="ja-JP">
                <a:solidFill>
                  <a:prstClr val="black"/>
                </a:solidFill>
                <a:highlight>
                  <a:srgbClr val="FFFF00"/>
                </a:highlight>
                <a:latin typeface="游ゴシック" panose="020F0502020204030204"/>
              </a:rPr>
              <a:t>Positron Flux</a:t>
            </a:r>
            <a:endParaRPr kumimoji="1" lang="ja-JP" altLang="en-US">
              <a:solidFill>
                <a:prstClr val="black"/>
              </a:solidFill>
              <a:highlight>
                <a:srgbClr val="FFFF00"/>
              </a:highlight>
              <a:latin typeface="游ゴシック" panose="020F0502020204030204"/>
            </a:endParaRPr>
          </a:p>
        </p:txBody>
      </p:sp>
      <p:sp>
        <p:nvSpPr>
          <p:cNvPr id="13" name="テキスト ボックス 12">
            <a:extLst>
              <a:ext uri="{FF2B5EF4-FFF2-40B4-BE49-F238E27FC236}">
                <a16:creationId xmlns:a16="http://schemas.microsoft.com/office/drawing/2014/main" id="{E5A53A1C-882B-A546-8118-F8F0278D9F70}"/>
              </a:ext>
            </a:extLst>
          </p:cNvPr>
          <p:cNvSpPr txBox="1"/>
          <p:nvPr/>
        </p:nvSpPr>
        <p:spPr>
          <a:xfrm>
            <a:off x="302004" y="3764718"/>
            <a:ext cx="4809426" cy="369332"/>
          </a:xfrm>
          <a:prstGeom prst="rect">
            <a:avLst/>
          </a:prstGeom>
          <a:noFill/>
        </p:spPr>
        <p:txBody>
          <a:bodyPr wrap="square" rtlCol="0">
            <a:spAutoFit/>
          </a:bodyPr>
          <a:lstStyle/>
          <a:p>
            <a:pPr defTabSz="914400"/>
            <a:r>
              <a:rPr kumimoji="1" lang="en-US" altLang="ja-JP">
                <a:solidFill>
                  <a:prstClr val="black"/>
                </a:solidFill>
                <a:highlight>
                  <a:srgbClr val="FFFF00"/>
                </a:highlight>
                <a:latin typeface="游ゴシック" panose="020F0502020204030204"/>
              </a:rPr>
              <a:t>Temperature Rise(1mA)-Hybrid type</a:t>
            </a:r>
            <a:endParaRPr kumimoji="1" lang="ja-JP" altLang="en-US">
              <a:solidFill>
                <a:prstClr val="black"/>
              </a:solidFill>
              <a:highlight>
                <a:srgbClr val="FFFF00"/>
              </a:highlight>
              <a:latin typeface="游ゴシック" panose="020F0502020204030204"/>
            </a:endParaRPr>
          </a:p>
        </p:txBody>
      </p:sp>
      <p:sp>
        <p:nvSpPr>
          <p:cNvPr id="14" name="テキスト ボックス 13">
            <a:extLst>
              <a:ext uri="{FF2B5EF4-FFF2-40B4-BE49-F238E27FC236}">
                <a16:creationId xmlns:a16="http://schemas.microsoft.com/office/drawing/2014/main" id="{3B5387D9-57DA-4E4C-A4CA-5A1EDCAFBB03}"/>
              </a:ext>
            </a:extLst>
          </p:cNvPr>
          <p:cNvSpPr txBox="1"/>
          <p:nvPr/>
        </p:nvSpPr>
        <p:spPr>
          <a:xfrm>
            <a:off x="10633010" y="1054432"/>
            <a:ext cx="1382825" cy="369332"/>
          </a:xfrm>
          <a:prstGeom prst="rect">
            <a:avLst/>
          </a:prstGeom>
          <a:noFill/>
        </p:spPr>
        <p:txBody>
          <a:bodyPr wrap="square" rtlCol="0">
            <a:spAutoFit/>
          </a:bodyPr>
          <a:lstStyle/>
          <a:p>
            <a:pPr defTabSz="914400"/>
            <a:r>
              <a:rPr kumimoji="1" lang="en-US" altLang="ja-JP" dirty="0">
                <a:solidFill>
                  <a:prstClr val="black"/>
                </a:solidFill>
                <a:highlight>
                  <a:srgbClr val="FFFF00"/>
                </a:highlight>
                <a:latin typeface="游ゴシック" panose="020F0502020204030204"/>
              </a:rPr>
              <a:t>property</a:t>
            </a:r>
            <a:endParaRPr kumimoji="1" lang="ja-JP" altLang="en-US">
              <a:solidFill>
                <a:prstClr val="black"/>
              </a:solidFill>
              <a:highlight>
                <a:srgbClr val="FFFF00"/>
              </a:highlight>
              <a:latin typeface="游ゴシック" panose="020F0502020204030204"/>
            </a:endParaRPr>
          </a:p>
        </p:txBody>
      </p:sp>
      <p:sp>
        <p:nvSpPr>
          <p:cNvPr id="15" name="テキスト ボックス 14">
            <a:extLst>
              <a:ext uri="{FF2B5EF4-FFF2-40B4-BE49-F238E27FC236}">
                <a16:creationId xmlns:a16="http://schemas.microsoft.com/office/drawing/2014/main" id="{275D4396-9D4E-4144-A77B-EAE8E9394DD2}"/>
              </a:ext>
            </a:extLst>
          </p:cNvPr>
          <p:cNvSpPr txBox="1"/>
          <p:nvPr/>
        </p:nvSpPr>
        <p:spPr>
          <a:xfrm>
            <a:off x="9707686" y="3473227"/>
            <a:ext cx="2245230" cy="369332"/>
          </a:xfrm>
          <a:prstGeom prst="rect">
            <a:avLst/>
          </a:prstGeom>
          <a:noFill/>
        </p:spPr>
        <p:txBody>
          <a:bodyPr wrap="none" rtlCol="0">
            <a:spAutoFit/>
          </a:bodyPr>
          <a:lstStyle/>
          <a:p>
            <a:pPr defTabSz="914400"/>
            <a:r>
              <a:rPr kumimoji="1" lang="en-US" altLang="ja-JP" dirty="0"/>
              <a:t>[Y. Morikawa, S. Terui]</a:t>
            </a:r>
            <a:endParaRPr kumimoji="1" lang="ja-JP" altLang="en-US"/>
          </a:p>
        </p:txBody>
      </p:sp>
      <p:pic>
        <p:nvPicPr>
          <p:cNvPr id="16" name="図 15">
            <a:extLst>
              <a:ext uri="{FF2B5EF4-FFF2-40B4-BE49-F238E27FC236}">
                <a16:creationId xmlns:a16="http://schemas.microsoft.com/office/drawing/2014/main" id="{3338D160-A065-FD45-A1A1-C73FB8263E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0296" y="3955600"/>
            <a:ext cx="5145245" cy="2853580"/>
          </a:xfrm>
          <a:prstGeom prst="rect">
            <a:avLst/>
          </a:prstGeom>
        </p:spPr>
      </p:pic>
      <p:sp>
        <p:nvSpPr>
          <p:cNvPr id="17" name="テキスト ボックス 16">
            <a:extLst>
              <a:ext uri="{FF2B5EF4-FFF2-40B4-BE49-F238E27FC236}">
                <a16:creationId xmlns:a16="http://schemas.microsoft.com/office/drawing/2014/main" id="{B4C07C3C-64B5-8E41-89C7-2C6FFB4F61F6}"/>
              </a:ext>
            </a:extLst>
          </p:cNvPr>
          <p:cNvSpPr txBox="1"/>
          <p:nvPr/>
        </p:nvSpPr>
        <p:spPr>
          <a:xfrm>
            <a:off x="6186536" y="3925111"/>
            <a:ext cx="3884102" cy="369332"/>
          </a:xfrm>
          <a:prstGeom prst="rect">
            <a:avLst/>
          </a:prstGeom>
          <a:noFill/>
        </p:spPr>
        <p:txBody>
          <a:bodyPr wrap="square" rtlCol="0">
            <a:spAutoFit/>
          </a:bodyPr>
          <a:lstStyle/>
          <a:p>
            <a:pPr defTabSz="914400"/>
            <a:r>
              <a:rPr kumimoji="1" lang="en-US" altLang="ja-JP">
                <a:solidFill>
                  <a:prstClr val="black"/>
                </a:solidFill>
                <a:highlight>
                  <a:srgbClr val="FFFF00"/>
                </a:highlight>
                <a:latin typeface="游ゴシック" panose="020F0502020204030204"/>
              </a:rPr>
              <a:t>Temperature Rise(1mA)-All Ta</a:t>
            </a:r>
            <a:endParaRPr kumimoji="1" lang="ja-JP" altLang="en-US">
              <a:solidFill>
                <a:prstClr val="black"/>
              </a:solidFill>
              <a:highlight>
                <a:srgbClr val="FFFF00"/>
              </a:highlight>
              <a:latin typeface="游ゴシック" panose="020F0502020204030204"/>
            </a:endParaRPr>
          </a:p>
        </p:txBody>
      </p:sp>
      <p:cxnSp>
        <p:nvCxnSpPr>
          <p:cNvPr id="18" name="直線矢印コネクタ 17">
            <a:extLst>
              <a:ext uri="{FF2B5EF4-FFF2-40B4-BE49-F238E27FC236}">
                <a16:creationId xmlns:a16="http://schemas.microsoft.com/office/drawing/2014/main" id="{679B3E2F-3E1B-7048-896B-5DE74FBCC91E}"/>
              </a:ext>
            </a:extLst>
          </p:cNvPr>
          <p:cNvCxnSpPr/>
          <p:nvPr/>
        </p:nvCxnSpPr>
        <p:spPr>
          <a:xfrm>
            <a:off x="2381387" y="4757331"/>
            <a:ext cx="197353" cy="348657"/>
          </a:xfrm>
          <a:prstGeom prst="straightConnector1">
            <a:avLst/>
          </a:prstGeom>
          <a:noFill/>
          <a:ln w="6350" cap="flat" cmpd="sng" algn="ctr">
            <a:solidFill>
              <a:srgbClr val="4472C4"/>
            </a:solidFill>
            <a:prstDash val="solid"/>
            <a:miter lim="800000"/>
            <a:tailEnd type="triangle"/>
          </a:ln>
          <a:effectLst/>
        </p:spPr>
      </p:cxnSp>
      <p:cxnSp>
        <p:nvCxnSpPr>
          <p:cNvPr id="19" name="直線矢印コネクタ 18">
            <a:extLst>
              <a:ext uri="{FF2B5EF4-FFF2-40B4-BE49-F238E27FC236}">
                <a16:creationId xmlns:a16="http://schemas.microsoft.com/office/drawing/2014/main" id="{E9DA18CC-80E2-5E4E-93C6-D866C65F611A}"/>
              </a:ext>
            </a:extLst>
          </p:cNvPr>
          <p:cNvCxnSpPr>
            <a:cxnSpLocks/>
          </p:cNvCxnSpPr>
          <p:nvPr/>
        </p:nvCxnSpPr>
        <p:spPr>
          <a:xfrm flipH="1">
            <a:off x="3947051" y="4744801"/>
            <a:ext cx="355234" cy="348657"/>
          </a:xfrm>
          <a:prstGeom prst="straightConnector1">
            <a:avLst/>
          </a:prstGeom>
          <a:noFill/>
          <a:ln w="6350" cap="flat" cmpd="sng" algn="ctr">
            <a:solidFill>
              <a:srgbClr val="4472C4"/>
            </a:solidFill>
            <a:prstDash val="solid"/>
            <a:miter lim="800000"/>
            <a:tailEnd type="triangle"/>
          </a:ln>
          <a:effectLst/>
        </p:spPr>
      </p:cxnSp>
      <p:sp>
        <p:nvSpPr>
          <p:cNvPr id="20" name="テキスト ボックス 19">
            <a:extLst>
              <a:ext uri="{FF2B5EF4-FFF2-40B4-BE49-F238E27FC236}">
                <a16:creationId xmlns:a16="http://schemas.microsoft.com/office/drawing/2014/main" id="{0629AB2D-7C34-0A46-A7EE-F86C8C8A9BBA}"/>
              </a:ext>
            </a:extLst>
          </p:cNvPr>
          <p:cNvSpPr txBox="1"/>
          <p:nvPr/>
        </p:nvSpPr>
        <p:spPr>
          <a:xfrm>
            <a:off x="1929137" y="4361731"/>
            <a:ext cx="1133644" cy="369332"/>
          </a:xfrm>
          <a:prstGeom prst="rect">
            <a:avLst/>
          </a:prstGeom>
          <a:noFill/>
        </p:spPr>
        <p:txBody>
          <a:bodyPr wrap="none" rtlCol="0">
            <a:spAutoFit/>
          </a:bodyPr>
          <a:lstStyle/>
          <a:p>
            <a:pPr defTabSz="914400"/>
            <a:r>
              <a:rPr kumimoji="1" lang="en-US" altLang="ja-JP">
                <a:solidFill>
                  <a:prstClr val="black"/>
                </a:solidFill>
                <a:latin typeface="游ゴシック" panose="020F0502020204030204"/>
              </a:rPr>
              <a:t>tantalum</a:t>
            </a:r>
            <a:endParaRPr kumimoji="1" lang="ja-JP" altLang="en-US">
              <a:solidFill>
                <a:prstClr val="black"/>
              </a:solidFill>
              <a:latin typeface="游ゴシック" panose="020F0502020204030204"/>
            </a:endParaRPr>
          </a:p>
        </p:txBody>
      </p:sp>
      <p:sp>
        <p:nvSpPr>
          <p:cNvPr id="24" name="テキスト ボックス 23">
            <a:extLst>
              <a:ext uri="{FF2B5EF4-FFF2-40B4-BE49-F238E27FC236}">
                <a16:creationId xmlns:a16="http://schemas.microsoft.com/office/drawing/2014/main" id="{773D7EE1-1038-CB41-9D6A-EA093192F654}"/>
              </a:ext>
            </a:extLst>
          </p:cNvPr>
          <p:cNvSpPr txBox="1"/>
          <p:nvPr/>
        </p:nvSpPr>
        <p:spPr>
          <a:xfrm>
            <a:off x="4037870" y="4395171"/>
            <a:ext cx="952505" cy="369332"/>
          </a:xfrm>
          <a:prstGeom prst="rect">
            <a:avLst/>
          </a:prstGeom>
          <a:noFill/>
        </p:spPr>
        <p:txBody>
          <a:bodyPr wrap="none" rtlCol="0">
            <a:spAutoFit/>
          </a:bodyPr>
          <a:lstStyle/>
          <a:p>
            <a:pPr defTabSz="914400"/>
            <a:r>
              <a:rPr kumimoji="1" lang="en-US" altLang="ja-JP">
                <a:solidFill>
                  <a:prstClr val="black"/>
                </a:solidFill>
                <a:latin typeface="游ゴシック" panose="020F0502020204030204"/>
              </a:rPr>
              <a:t>Carbon</a:t>
            </a:r>
            <a:endParaRPr kumimoji="1" lang="ja-JP" altLang="en-US">
              <a:solidFill>
                <a:prstClr val="black"/>
              </a:solidFill>
              <a:latin typeface="游ゴシック" panose="020F0502020204030204"/>
            </a:endParaRPr>
          </a:p>
        </p:txBody>
      </p:sp>
      <p:sp>
        <p:nvSpPr>
          <p:cNvPr id="3" name="スライド番号プレースホルダー 2">
            <a:extLst>
              <a:ext uri="{FF2B5EF4-FFF2-40B4-BE49-F238E27FC236}">
                <a16:creationId xmlns:a16="http://schemas.microsoft.com/office/drawing/2014/main" id="{82492E56-EF94-1448-B014-42E49BE035F6}"/>
              </a:ext>
            </a:extLst>
          </p:cNvPr>
          <p:cNvSpPr>
            <a:spLocks noGrp="1"/>
          </p:cNvSpPr>
          <p:nvPr>
            <p:ph type="sldNum" sz="quarter" idx="12"/>
          </p:nvPr>
        </p:nvSpPr>
        <p:spPr/>
        <p:txBody>
          <a:bodyPr/>
          <a:lstStyle/>
          <a:p>
            <a:fld id="{3B087684-AA79-F249-BB36-435C471A0781}" type="slidenum">
              <a:rPr kumimoji="1" lang="ja-JP" altLang="en-US" smtClean="0"/>
              <a:t>34</a:t>
            </a:fld>
            <a:endParaRPr kumimoji="1" lang="ja-JP" altLang="en-US"/>
          </a:p>
        </p:txBody>
      </p:sp>
      <p:sp>
        <p:nvSpPr>
          <p:cNvPr id="21" name="タイトル 1">
            <a:extLst>
              <a:ext uri="{FF2B5EF4-FFF2-40B4-BE49-F238E27FC236}">
                <a16:creationId xmlns:a16="http://schemas.microsoft.com/office/drawing/2014/main" id="{AC3A4081-F08E-A74E-AB84-EC66FFE49EAB}"/>
              </a:ext>
            </a:extLst>
          </p:cNvPr>
          <p:cNvSpPr txBox="1">
            <a:spLocks/>
          </p:cNvSpPr>
          <p:nvPr/>
        </p:nvSpPr>
        <p:spPr>
          <a:xfrm>
            <a:off x="88186" y="-285426"/>
            <a:ext cx="12015630" cy="1112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000" dirty="0"/>
              <a:t>Plan – </a:t>
            </a:r>
            <a:r>
              <a:rPr lang="en" altLang="ja-JP" sz="3000" dirty="0"/>
              <a:t>R&amp;D of durable jaws (hybrid jaw)</a:t>
            </a:r>
            <a:endParaRPr lang="ja-JP" altLang="en-US" sz="3000"/>
          </a:p>
        </p:txBody>
      </p:sp>
    </p:spTree>
    <p:extLst>
      <p:ext uri="{BB962C8B-B14F-4D97-AF65-F5344CB8AC3E}">
        <p14:creationId xmlns:p14="http://schemas.microsoft.com/office/powerpoint/2010/main" val="117941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Vertical tune shift</a:t>
            </a:r>
            <a:endParaRPr kumimoji="1" lang="ja-JP" altLang="en-US" sz="4000"/>
          </a:p>
        </p:txBody>
      </p:sp>
      <p:pic>
        <p:nvPicPr>
          <p:cNvPr id="2" name="図 1">
            <a:extLst>
              <a:ext uri="{FF2B5EF4-FFF2-40B4-BE49-F238E27FC236}">
                <a16:creationId xmlns:a16="http://schemas.microsoft.com/office/drawing/2014/main" id="{04204B77-5479-B64E-AA8A-037CF1ADD5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741196"/>
            <a:ext cx="12192000" cy="4824998"/>
          </a:xfrm>
          <a:prstGeom prst="rect">
            <a:avLst/>
          </a:prstGeom>
        </p:spPr>
      </p:pic>
      <p:pic>
        <p:nvPicPr>
          <p:cNvPr id="3" name="図 2">
            <a:extLst>
              <a:ext uri="{FF2B5EF4-FFF2-40B4-BE49-F238E27FC236}">
                <a16:creationId xmlns:a16="http://schemas.microsoft.com/office/drawing/2014/main" id="{0A04CCF9-3813-AF45-8D19-49FFFA230D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0506" y="291806"/>
            <a:ext cx="2651494" cy="1198936"/>
          </a:xfrm>
          <a:prstGeom prst="rect">
            <a:avLst/>
          </a:prstGeom>
        </p:spPr>
      </p:pic>
      <p:sp>
        <p:nvSpPr>
          <p:cNvPr id="4" name="スライド番号プレースホルダー 3">
            <a:extLst>
              <a:ext uri="{FF2B5EF4-FFF2-40B4-BE49-F238E27FC236}">
                <a16:creationId xmlns:a16="http://schemas.microsoft.com/office/drawing/2014/main" id="{E7330A57-B4A3-F54D-A0E4-5D58A7757B86}"/>
              </a:ext>
            </a:extLst>
          </p:cNvPr>
          <p:cNvSpPr>
            <a:spLocks noGrp="1"/>
          </p:cNvSpPr>
          <p:nvPr>
            <p:ph type="sldNum" sz="quarter" idx="12"/>
          </p:nvPr>
        </p:nvSpPr>
        <p:spPr/>
        <p:txBody>
          <a:bodyPr/>
          <a:lstStyle/>
          <a:p>
            <a:fld id="{3B087684-AA79-F249-BB36-435C471A0781}" type="slidenum">
              <a:rPr kumimoji="1" lang="ja-JP" altLang="en-US" smtClean="0"/>
              <a:t>35</a:t>
            </a:fld>
            <a:endParaRPr kumimoji="1" lang="ja-JP" altLang="en-US"/>
          </a:p>
        </p:txBody>
      </p:sp>
    </p:spTree>
    <p:extLst>
      <p:ext uri="{BB962C8B-B14F-4D97-AF65-F5344CB8AC3E}">
        <p14:creationId xmlns:p14="http://schemas.microsoft.com/office/powerpoint/2010/main" val="768925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Horizontal tune shift</a:t>
            </a:r>
            <a:endParaRPr kumimoji="1" lang="ja-JP" altLang="en-US" sz="4000"/>
          </a:p>
        </p:txBody>
      </p:sp>
      <p:pic>
        <p:nvPicPr>
          <p:cNvPr id="4" name="図 3">
            <a:extLst>
              <a:ext uri="{FF2B5EF4-FFF2-40B4-BE49-F238E27FC236}">
                <a16:creationId xmlns:a16="http://schemas.microsoft.com/office/drawing/2014/main" id="{1411BB00-94C6-F34B-87A0-13EA7FA8D9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87212"/>
            <a:ext cx="12192000" cy="4283576"/>
          </a:xfrm>
          <a:prstGeom prst="rect">
            <a:avLst/>
          </a:prstGeom>
        </p:spPr>
      </p:pic>
      <p:sp>
        <p:nvSpPr>
          <p:cNvPr id="2" name="スライド番号プレースホルダー 1">
            <a:extLst>
              <a:ext uri="{FF2B5EF4-FFF2-40B4-BE49-F238E27FC236}">
                <a16:creationId xmlns:a16="http://schemas.microsoft.com/office/drawing/2014/main" id="{C4078A0A-49D6-4249-8CDF-876176CE06ED}"/>
              </a:ext>
            </a:extLst>
          </p:cNvPr>
          <p:cNvSpPr>
            <a:spLocks noGrp="1"/>
          </p:cNvSpPr>
          <p:nvPr>
            <p:ph type="sldNum" sz="quarter" idx="12"/>
          </p:nvPr>
        </p:nvSpPr>
        <p:spPr/>
        <p:txBody>
          <a:bodyPr/>
          <a:lstStyle/>
          <a:p>
            <a:fld id="{3B087684-AA79-F249-BB36-435C471A0781}" type="slidenum">
              <a:rPr kumimoji="1" lang="ja-JP" altLang="en-US" smtClean="0"/>
              <a:t>36</a:t>
            </a:fld>
            <a:endParaRPr kumimoji="1" lang="ja-JP" altLang="en-US"/>
          </a:p>
        </p:txBody>
      </p:sp>
    </p:spTree>
    <p:extLst>
      <p:ext uri="{BB962C8B-B14F-4D97-AF65-F5344CB8AC3E}">
        <p14:creationId xmlns:p14="http://schemas.microsoft.com/office/powerpoint/2010/main" val="2203161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Vertical </a:t>
            </a:r>
            <a:r>
              <a:rPr lang="en-US" altLang="ja-JP" sz="4000" dirty="0"/>
              <a:t>t</a:t>
            </a:r>
            <a:r>
              <a:rPr kumimoji="1" lang="en-US" altLang="ja-JP" sz="4000" dirty="0"/>
              <a:t>une scan</a:t>
            </a:r>
            <a:endParaRPr kumimoji="1" lang="ja-JP" altLang="en-US" sz="4000"/>
          </a:p>
        </p:txBody>
      </p:sp>
      <p:pic>
        <p:nvPicPr>
          <p:cNvPr id="5" name="図 4">
            <a:extLst>
              <a:ext uri="{FF2B5EF4-FFF2-40B4-BE49-F238E27FC236}">
                <a16:creationId xmlns:a16="http://schemas.microsoft.com/office/drawing/2014/main" id="{81923D2E-420B-8949-BCEE-CE0D800032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937117"/>
            <a:ext cx="5689016" cy="4983766"/>
          </a:xfrm>
          <a:prstGeom prst="rect">
            <a:avLst/>
          </a:prstGeom>
        </p:spPr>
      </p:pic>
      <p:pic>
        <p:nvPicPr>
          <p:cNvPr id="8" name="図 7">
            <a:extLst>
              <a:ext uri="{FF2B5EF4-FFF2-40B4-BE49-F238E27FC236}">
                <a16:creationId xmlns:a16="http://schemas.microsoft.com/office/drawing/2014/main" id="{812590C9-19F5-C049-B88C-8D0002935F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85" y="940681"/>
            <a:ext cx="5853443" cy="4980202"/>
          </a:xfrm>
          <a:prstGeom prst="rect">
            <a:avLst/>
          </a:prstGeom>
        </p:spPr>
      </p:pic>
      <p:sp>
        <p:nvSpPr>
          <p:cNvPr id="2" name="スライド番号プレースホルダー 1">
            <a:extLst>
              <a:ext uri="{FF2B5EF4-FFF2-40B4-BE49-F238E27FC236}">
                <a16:creationId xmlns:a16="http://schemas.microsoft.com/office/drawing/2014/main" id="{2BE7E8FF-1FDD-F749-8A54-80BF1BCC3797}"/>
              </a:ext>
            </a:extLst>
          </p:cNvPr>
          <p:cNvSpPr>
            <a:spLocks noGrp="1"/>
          </p:cNvSpPr>
          <p:nvPr>
            <p:ph type="sldNum" sz="quarter" idx="12"/>
          </p:nvPr>
        </p:nvSpPr>
        <p:spPr/>
        <p:txBody>
          <a:bodyPr/>
          <a:lstStyle/>
          <a:p>
            <a:fld id="{3B087684-AA79-F249-BB36-435C471A0781}" type="slidenum">
              <a:rPr kumimoji="1" lang="ja-JP" altLang="en-US" smtClean="0"/>
              <a:t>37</a:t>
            </a:fld>
            <a:endParaRPr kumimoji="1" lang="ja-JP" altLang="en-US"/>
          </a:p>
        </p:txBody>
      </p:sp>
    </p:spTree>
    <p:extLst>
      <p:ext uri="{BB962C8B-B14F-4D97-AF65-F5344CB8AC3E}">
        <p14:creationId xmlns:p14="http://schemas.microsoft.com/office/powerpoint/2010/main" val="733146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Beam size blowup</a:t>
            </a:r>
            <a:endParaRPr kumimoji="1" lang="ja-JP" altLang="en-US" sz="4000"/>
          </a:p>
        </p:txBody>
      </p:sp>
      <p:pic>
        <p:nvPicPr>
          <p:cNvPr id="4" name="図 3">
            <a:extLst>
              <a:ext uri="{FF2B5EF4-FFF2-40B4-BE49-F238E27FC236}">
                <a16:creationId xmlns:a16="http://schemas.microsoft.com/office/drawing/2014/main" id="{A440E67D-1AD7-CE45-A975-64E54AA78F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05786"/>
            <a:ext cx="5315312" cy="4976037"/>
          </a:xfrm>
          <a:prstGeom prst="rect">
            <a:avLst/>
          </a:prstGeom>
        </p:spPr>
      </p:pic>
      <p:pic>
        <p:nvPicPr>
          <p:cNvPr id="6" name="図 5">
            <a:extLst>
              <a:ext uri="{FF2B5EF4-FFF2-40B4-BE49-F238E27FC236}">
                <a16:creationId xmlns:a16="http://schemas.microsoft.com/office/drawing/2014/main" id="{3FB44AFF-C6CF-EA49-8C59-D7F1FB99DB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38587" y="220474"/>
            <a:ext cx="5325492" cy="5861349"/>
          </a:xfrm>
          <a:prstGeom prst="rect">
            <a:avLst/>
          </a:prstGeom>
        </p:spPr>
      </p:pic>
      <p:sp>
        <p:nvSpPr>
          <p:cNvPr id="8" name="テキスト ボックス 7">
            <a:extLst>
              <a:ext uri="{FF2B5EF4-FFF2-40B4-BE49-F238E27FC236}">
                <a16:creationId xmlns:a16="http://schemas.microsoft.com/office/drawing/2014/main" id="{47C4113E-FEC1-9E4B-BDB1-F32176E29E85}"/>
              </a:ext>
            </a:extLst>
          </p:cNvPr>
          <p:cNvSpPr txBox="1"/>
          <p:nvPr/>
        </p:nvSpPr>
        <p:spPr>
          <a:xfrm>
            <a:off x="6826103" y="220474"/>
            <a:ext cx="1112612" cy="369332"/>
          </a:xfrm>
          <a:prstGeom prst="rect">
            <a:avLst/>
          </a:prstGeom>
          <a:noFill/>
        </p:spPr>
        <p:txBody>
          <a:bodyPr wrap="none" rtlCol="0">
            <a:spAutoFit/>
          </a:bodyPr>
          <a:lstStyle/>
          <a:p>
            <a:r>
              <a:rPr kumimoji="1" lang="en-US" altLang="ja-JP" dirty="0"/>
              <a:t>Tune scan</a:t>
            </a:r>
            <a:endParaRPr kumimoji="1" lang="ja-JP" altLang="en-US"/>
          </a:p>
        </p:txBody>
      </p:sp>
      <p:sp>
        <p:nvSpPr>
          <p:cNvPr id="2" name="スライド番号プレースホルダー 1">
            <a:extLst>
              <a:ext uri="{FF2B5EF4-FFF2-40B4-BE49-F238E27FC236}">
                <a16:creationId xmlns:a16="http://schemas.microsoft.com/office/drawing/2014/main" id="{83961E4F-D59E-7D46-95EE-B6E411F9A28D}"/>
              </a:ext>
            </a:extLst>
          </p:cNvPr>
          <p:cNvSpPr>
            <a:spLocks noGrp="1"/>
          </p:cNvSpPr>
          <p:nvPr>
            <p:ph type="sldNum" sz="quarter" idx="12"/>
          </p:nvPr>
        </p:nvSpPr>
        <p:spPr/>
        <p:txBody>
          <a:bodyPr/>
          <a:lstStyle/>
          <a:p>
            <a:fld id="{3B087684-AA79-F249-BB36-435C471A0781}" type="slidenum">
              <a:rPr kumimoji="1" lang="ja-JP" altLang="en-US" smtClean="0"/>
              <a:t>38</a:t>
            </a:fld>
            <a:endParaRPr kumimoji="1" lang="ja-JP" altLang="en-US"/>
          </a:p>
        </p:txBody>
      </p:sp>
    </p:spTree>
    <p:extLst>
      <p:ext uri="{BB962C8B-B14F-4D97-AF65-F5344CB8AC3E}">
        <p14:creationId xmlns:p14="http://schemas.microsoft.com/office/powerpoint/2010/main" val="216573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Beam size blowup</a:t>
            </a:r>
            <a:endParaRPr kumimoji="1" lang="ja-JP" altLang="en-US" sz="4000"/>
          </a:p>
        </p:txBody>
      </p:sp>
      <p:sp>
        <p:nvSpPr>
          <p:cNvPr id="8" name="テキスト ボックス 7">
            <a:extLst>
              <a:ext uri="{FF2B5EF4-FFF2-40B4-BE49-F238E27FC236}">
                <a16:creationId xmlns:a16="http://schemas.microsoft.com/office/drawing/2014/main" id="{47C4113E-FEC1-9E4B-BDB1-F32176E29E85}"/>
              </a:ext>
            </a:extLst>
          </p:cNvPr>
          <p:cNvSpPr txBox="1"/>
          <p:nvPr/>
        </p:nvSpPr>
        <p:spPr>
          <a:xfrm>
            <a:off x="200246" y="967562"/>
            <a:ext cx="1853649" cy="369332"/>
          </a:xfrm>
          <a:prstGeom prst="rect">
            <a:avLst/>
          </a:prstGeom>
          <a:noFill/>
        </p:spPr>
        <p:txBody>
          <a:bodyPr wrap="none" rtlCol="0">
            <a:spAutoFit/>
          </a:bodyPr>
          <a:lstStyle/>
          <a:p>
            <a:r>
              <a:rPr kumimoji="1" lang="en-US" altLang="ja-JP" dirty="0"/>
              <a:t>Chromaticity scan</a:t>
            </a:r>
            <a:endParaRPr kumimoji="1" lang="ja-JP" altLang="en-US"/>
          </a:p>
        </p:txBody>
      </p:sp>
      <p:pic>
        <p:nvPicPr>
          <p:cNvPr id="2" name="図 1">
            <a:extLst>
              <a:ext uri="{FF2B5EF4-FFF2-40B4-BE49-F238E27FC236}">
                <a16:creationId xmlns:a16="http://schemas.microsoft.com/office/drawing/2014/main" id="{2E272B16-A2C1-794B-8F91-C68D160E67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323" y="1307805"/>
            <a:ext cx="5372680" cy="4922874"/>
          </a:xfrm>
          <a:prstGeom prst="rect">
            <a:avLst/>
          </a:prstGeom>
        </p:spPr>
      </p:pic>
      <p:sp>
        <p:nvSpPr>
          <p:cNvPr id="3" name="スライド番号プレースホルダー 2">
            <a:extLst>
              <a:ext uri="{FF2B5EF4-FFF2-40B4-BE49-F238E27FC236}">
                <a16:creationId xmlns:a16="http://schemas.microsoft.com/office/drawing/2014/main" id="{73A9BCEF-9CB1-F046-B53D-09104D6B2F22}"/>
              </a:ext>
            </a:extLst>
          </p:cNvPr>
          <p:cNvSpPr>
            <a:spLocks noGrp="1"/>
          </p:cNvSpPr>
          <p:nvPr>
            <p:ph type="sldNum" sz="quarter" idx="12"/>
          </p:nvPr>
        </p:nvSpPr>
        <p:spPr/>
        <p:txBody>
          <a:bodyPr/>
          <a:lstStyle/>
          <a:p>
            <a:fld id="{3B087684-AA79-F249-BB36-435C471A0781}" type="slidenum">
              <a:rPr kumimoji="1" lang="ja-JP" altLang="en-US" smtClean="0"/>
              <a:t>39</a:t>
            </a:fld>
            <a:endParaRPr kumimoji="1" lang="ja-JP" altLang="en-US"/>
          </a:p>
        </p:txBody>
      </p:sp>
    </p:spTree>
    <p:extLst>
      <p:ext uri="{BB962C8B-B14F-4D97-AF65-F5344CB8AC3E}">
        <p14:creationId xmlns:p14="http://schemas.microsoft.com/office/powerpoint/2010/main" val="565279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6" y="-285427"/>
            <a:ext cx="10515600" cy="1325563"/>
          </a:xfrm>
        </p:spPr>
        <p:txBody>
          <a:bodyPr/>
          <a:lstStyle/>
          <a:p>
            <a:r>
              <a:rPr kumimoji="1" lang="en-US" altLang="ja-JP" dirty="0"/>
              <a:t>Design</a:t>
            </a:r>
            <a:endParaRPr kumimoji="1" lang="ja-JP" altLang="en-US"/>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88186" y="779845"/>
            <a:ext cx="12103814" cy="2515948"/>
          </a:xfrm>
        </p:spPr>
        <p:txBody>
          <a:bodyPr>
            <a:normAutofit fontScale="55000" lnSpcReduction="20000"/>
          </a:bodyPr>
          <a:lstStyle/>
          <a:p>
            <a:pPr marL="542036" indent="-542036" defTabSz="800735">
              <a:defRPr sz="3686"/>
            </a:pPr>
            <a:r>
              <a:rPr lang="en" altLang="ja-JP" dirty="0"/>
              <a:t>We referenced movable collimators for PEP-II in SLAC for the basic design of the </a:t>
            </a:r>
            <a:r>
              <a:rPr lang="en" altLang="ja-JP" dirty="0" err="1"/>
              <a:t>SuperKEKB</a:t>
            </a:r>
            <a:r>
              <a:rPr lang="en" altLang="ja-JP" dirty="0"/>
              <a:t> type.</a:t>
            </a:r>
          </a:p>
          <a:p>
            <a:pPr marL="542036" indent="-542036" defTabSz="800735">
              <a:defRPr sz="3686"/>
            </a:pPr>
            <a:r>
              <a:rPr lang="en" altLang="ja-JP" dirty="0"/>
              <a:t>A collimator chamber has two movable jaws, which are placed the horizontal/vertical direction.</a:t>
            </a:r>
          </a:p>
          <a:p>
            <a:pPr marL="542036" indent="-542036" defTabSz="800735">
              <a:defRPr sz="3686"/>
            </a:pPr>
            <a:r>
              <a:rPr lang="en" altLang="ja-JP" dirty="0"/>
              <a:t>Part of the movable jaws is hidden inside the antechambers to avoid a trapped mode in gaps between the movable jaw and the chamber.</a:t>
            </a:r>
          </a:p>
          <a:p>
            <a:pPr marL="542036" indent="-542036" defTabSz="800735">
              <a:defRPr sz="3686"/>
            </a:pPr>
            <a:r>
              <a:rPr lang="en" altLang="ja-JP" dirty="0"/>
              <a:t>The chamber is tapered to the center of the collimator in order to avoid excitation of trapped-modes.</a:t>
            </a:r>
          </a:p>
          <a:p>
            <a:pPr marL="542036" indent="-542036" defTabSz="800735">
              <a:defRPr sz="3686"/>
            </a:pPr>
            <a:r>
              <a:rPr lang="en" altLang="ja-JP" dirty="0"/>
              <a:t>Materials at the tip of the jaws are tungsten (1st ver.), tantalum (2nd ver.), and carbon (low-Z, special ver.).</a:t>
            </a:r>
          </a:p>
          <a:p>
            <a:endParaRPr kumimoji="1" lang="ja-JP" altLang="en-US"/>
          </a:p>
        </p:txBody>
      </p:sp>
      <p:pic>
        <p:nvPicPr>
          <p:cNvPr id="4" name="スクリーンショット 2020-01-20 14.45.08.png" descr="スクリーンショット 2020-01-20 14.45.08.png">
            <a:extLst>
              <a:ext uri="{FF2B5EF4-FFF2-40B4-BE49-F238E27FC236}">
                <a16:creationId xmlns:a16="http://schemas.microsoft.com/office/drawing/2014/main" id="{0715456F-01FF-3C41-980B-835C764ECC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412945"/>
            <a:ext cx="3540598" cy="2585198"/>
          </a:xfrm>
          <a:prstGeom prst="rect">
            <a:avLst/>
          </a:prstGeom>
          <a:ln w="12700">
            <a:miter lim="400000"/>
          </a:ln>
        </p:spPr>
      </p:pic>
      <p:pic>
        <p:nvPicPr>
          <p:cNvPr id="5" name="fig1a.png" descr="fig1a.png">
            <a:extLst>
              <a:ext uri="{FF2B5EF4-FFF2-40B4-BE49-F238E27FC236}">
                <a16:creationId xmlns:a16="http://schemas.microsoft.com/office/drawing/2014/main" id="{8BACEC97-CB22-B445-8740-E72E25DB29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3252" y="3412944"/>
            <a:ext cx="4132740" cy="2585199"/>
          </a:xfrm>
          <a:prstGeom prst="rect">
            <a:avLst/>
          </a:prstGeom>
          <a:ln w="12700">
            <a:miter lim="400000"/>
          </a:ln>
        </p:spPr>
      </p:pic>
      <p:pic>
        <p:nvPicPr>
          <p:cNvPr id="6" name="fig1b.png" descr="fig1b.png">
            <a:extLst>
              <a:ext uri="{FF2B5EF4-FFF2-40B4-BE49-F238E27FC236}">
                <a16:creationId xmlns:a16="http://schemas.microsoft.com/office/drawing/2014/main" id="{C52231D0-A32A-0A43-AE61-6B7419C1E2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8646" y="3412944"/>
            <a:ext cx="4136318" cy="2585199"/>
          </a:xfrm>
          <a:prstGeom prst="rect">
            <a:avLst/>
          </a:prstGeom>
          <a:ln w="12700">
            <a:miter lim="400000"/>
          </a:ln>
        </p:spPr>
      </p:pic>
      <p:sp>
        <p:nvSpPr>
          <p:cNvPr id="12" name="Collimator in PEP-II">
            <a:extLst>
              <a:ext uri="{FF2B5EF4-FFF2-40B4-BE49-F238E27FC236}">
                <a16:creationId xmlns:a16="http://schemas.microsoft.com/office/drawing/2014/main" id="{5652249F-8D47-014E-B9A6-00EAA10646EC}"/>
              </a:ext>
            </a:extLst>
          </p:cNvPr>
          <p:cNvSpPr txBox="1"/>
          <p:nvPr/>
        </p:nvSpPr>
        <p:spPr>
          <a:xfrm>
            <a:off x="838200" y="5941181"/>
            <a:ext cx="1930208"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dirty="0"/>
              <a:t>Collimator in PEP-II</a:t>
            </a:r>
          </a:p>
        </p:txBody>
      </p:sp>
      <p:sp>
        <p:nvSpPr>
          <p:cNvPr id="13" name="[S. DeBarger et al., SLAC-PUB-11752]">
            <a:extLst>
              <a:ext uri="{FF2B5EF4-FFF2-40B4-BE49-F238E27FC236}">
                <a16:creationId xmlns:a16="http://schemas.microsoft.com/office/drawing/2014/main" id="{6B246EBE-738D-5444-B618-47A4E39CBFC0}"/>
              </a:ext>
            </a:extLst>
          </p:cNvPr>
          <p:cNvSpPr txBox="1"/>
          <p:nvPr/>
        </p:nvSpPr>
        <p:spPr>
          <a:xfrm>
            <a:off x="573946" y="6203794"/>
            <a:ext cx="2392706"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atin typeface="+mn-lt"/>
                <a:ea typeface="+mn-ea"/>
                <a:cs typeface="+mn-cs"/>
                <a:sym typeface="ヒラギノ角ゴ ProN W3"/>
              </a:defRPr>
            </a:lvl1pPr>
          </a:lstStyle>
          <a:p>
            <a:r>
              <a:rPr sz="1200" dirty="0"/>
              <a:t>[S. </a:t>
            </a:r>
            <a:r>
              <a:rPr sz="1200" dirty="0" err="1"/>
              <a:t>DeBarger</a:t>
            </a:r>
            <a:r>
              <a:rPr sz="1200" dirty="0"/>
              <a:t> et al., SLAC-PUB-11752]</a:t>
            </a:r>
          </a:p>
        </p:txBody>
      </p:sp>
      <p:sp>
        <p:nvSpPr>
          <p:cNvPr id="14" name="SuperKEKB type collimator">
            <a:extLst>
              <a:ext uri="{FF2B5EF4-FFF2-40B4-BE49-F238E27FC236}">
                <a16:creationId xmlns:a16="http://schemas.microsoft.com/office/drawing/2014/main" id="{8ED0D199-670F-FD41-946B-05791BB3194C}"/>
              </a:ext>
            </a:extLst>
          </p:cNvPr>
          <p:cNvSpPr txBox="1"/>
          <p:nvPr/>
        </p:nvSpPr>
        <p:spPr>
          <a:xfrm>
            <a:off x="6578201" y="6203794"/>
            <a:ext cx="2653868"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SuperKEKB type collimator</a:t>
            </a:r>
          </a:p>
        </p:txBody>
      </p:sp>
      <p:sp>
        <p:nvSpPr>
          <p:cNvPr id="15" name="Horizontal direction">
            <a:extLst>
              <a:ext uri="{FF2B5EF4-FFF2-40B4-BE49-F238E27FC236}">
                <a16:creationId xmlns:a16="http://schemas.microsoft.com/office/drawing/2014/main" id="{7F27F9A5-8660-DE4B-9389-DF15DEA1999B}"/>
              </a:ext>
            </a:extLst>
          </p:cNvPr>
          <p:cNvSpPr txBox="1"/>
          <p:nvPr/>
        </p:nvSpPr>
        <p:spPr>
          <a:xfrm>
            <a:off x="4745829" y="5943923"/>
            <a:ext cx="216724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b="1" dirty="0"/>
              <a:t>Horizontal direction</a:t>
            </a:r>
          </a:p>
        </p:txBody>
      </p:sp>
      <p:sp>
        <p:nvSpPr>
          <p:cNvPr id="16" name="Vertical direction">
            <a:extLst>
              <a:ext uri="{FF2B5EF4-FFF2-40B4-BE49-F238E27FC236}">
                <a16:creationId xmlns:a16="http://schemas.microsoft.com/office/drawing/2014/main" id="{8C7A2196-0F55-E442-9372-667D3B2ABDB2}"/>
              </a:ext>
            </a:extLst>
          </p:cNvPr>
          <p:cNvSpPr txBox="1"/>
          <p:nvPr/>
        </p:nvSpPr>
        <p:spPr>
          <a:xfrm>
            <a:off x="9232069" y="5941181"/>
            <a:ext cx="173150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Vertical direction</a:t>
            </a:r>
          </a:p>
        </p:txBody>
      </p:sp>
      <p:sp>
        <p:nvSpPr>
          <p:cNvPr id="7" name="スライド番号プレースホルダー 6">
            <a:extLst>
              <a:ext uri="{FF2B5EF4-FFF2-40B4-BE49-F238E27FC236}">
                <a16:creationId xmlns:a16="http://schemas.microsoft.com/office/drawing/2014/main" id="{4120DA27-8A30-7D43-BD6C-84F8DBBB4212}"/>
              </a:ext>
            </a:extLst>
          </p:cNvPr>
          <p:cNvSpPr>
            <a:spLocks noGrp="1"/>
          </p:cNvSpPr>
          <p:nvPr>
            <p:ph type="sldNum" sz="quarter" idx="12"/>
          </p:nvPr>
        </p:nvSpPr>
        <p:spPr/>
        <p:txBody>
          <a:bodyPr/>
          <a:lstStyle/>
          <a:p>
            <a:fld id="{3B087684-AA79-F249-BB36-435C471A0781}" type="slidenum">
              <a:rPr kumimoji="1" lang="ja-JP" altLang="en-US" smtClean="0"/>
              <a:t>4</a:t>
            </a:fld>
            <a:endParaRPr kumimoji="1" lang="ja-JP" altLang="en-US"/>
          </a:p>
        </p:txBody>
      </p:sp>
    </p:spTree>
    <p:extLst>
      <p:ext uri="{BB962C8B-B14F-4D97-AF65-F5344CB8AC3E}">
        <p14:creationId xmlns:p14="http://schemas.microsoft.com/office/powerpoint/2010/main" val="2540622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Beam size blowup</a:t>
            </a:r>
            <a:endParaRPr kumimoji="1" lang="ja-JP" altLang="en-US" sz="4000"/>
          </a:p>
        </p:txBody>
      </p:sp>
      <p:pic>
        <p:nvPicPr>
          <p:cNvPr id="3" name="図 2">
            <a:extLst>
              <a:ext uri="{FF2B5EF4-FFF2-40B4-BE49-F238E27FC236}">
                <a16:creationId xmlns:a16="http://schemas.microsoft.com/office/drawing/2014/main" id="{A4F12E32-ACC8-914C-BAB3-DE9155DD7C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843" y="688306"/>
            <a:ext cx="5297018" cy="5861349"/>
          </a:xfrm>
          <a:prstGeom prst="rect">
            <a:avLst/>
          </a:prstGeom>
        </p:spPr>
      </p:pic>
      <p:pic>
        <p:nvPicPr>
          <p:cNvPr id="4" name="図 3">
            <a:extLst>
              <a:ext uri="{FF2B5EF4-FFF2-40B4-BE49-F238E27FC236}">
                <a16:creationId xmlns:a16="http://schemas.microsoft.com/office/drawing/2014/main" id="{808C6757-96E1-FA40-971C-3407B44C56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1415" y="644742"/>
            <a:ext cx="5524742" cy="5904913"/>
          </a:xfrm>
          <a:prstGeom prst="rect">
            <a:avLst/>
          </a:prstGeom>
        </p:spPr>
      </p:pic>
      <p:sp>
        <p:nvSpPr>
          <p:cNvPr id="2" name="スライド番号プレースホルダー 1">
            <a:extLst>
              <a:ext uri="{FF2B5EF4-FFF2-40B4-BE49-F238E27FC236}">
                <a16:creationId xmlns:a16="http://schemas.microsoft.com/office/drawing/2014/main" id="{59F09D4B-A854-A04C-A0C6-0E050A551E79}"/>
              </a:ext>
            </a:extLst>
          </p:cNvPr>
          <p:cNvSpPr>
            <a:spLocks noGrp="1"/>
          </p:cNvSpPr>
          <p:nvPr>
            <p:ph type="sldNum" sz="quarter" idx="12"/>
          </p:nvPr>
        </p:nvSpPr>
        <p:spPr/>
        <p:txBody>
          <a:bodyPr/>
          <a:lstStyle/>
          <a:p>
            <a:fld id="{3B087684-AA79-F249-BB36-435C471A0781}" type="slidenum">
              <a:rPr kumimoji="1" lang="ja-JP" altLang="en-US" smtClean="0"/>
              <a:t>40</a:t>
            </a:fld>
            <a:endParaRPr kumimoji="1" lang="ja-JP" altLang="en-US"/>
          </a:p>
        </p:txBody>
      </p:sp>
    </p:spTree>
    <p:extLst>
      <p:ext uri="{BB962C8B-B14F-4D97-AF65-F5344CB8AC3E}">
        <p14:creationId xmlns:p14="http://schemas.microsoft.com/office/powerpoint/2010/main" val="2636604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2CA4D15-76DA-D243-8FF1-6ED69F24E6F1}"/>
              </a:ext>
            </a:extLst>
          </p:cNvPr>
          <p:cNvSpPr>
            <a:spLocks noGrp="1"/>
          </p:cNvSpPr>
          <p:nvPr>
            <p:ph type="title"/>
          </p:nvPr>
        </p:nvSpPr>
        <p:spPr>
          <a:xfrm>
            <a:off x="200246" y="-328912"/>
            <a:ext cx="11991753" cy="1325563"/>
          </a:xfrm>
        </p:spPr>
        <p:txBody>
          <a:bodyPr>
            <a:normAutofit/>
          </a:bodyPr>
          <a:lstStyle/>
          <a:p>
            <a:r>
              <a:rPr kumimoji="1" lang="en-US" altLang="ja-JP" sz="4000" dirty="0"/>
              <a:t>Beam length measurements for collimator apertures</a:t>
            </a:r>
            <a:endParaRPr kumimoji="1" lang="ja-JP" altLang="en-US" sz="4000"/>
          </a:p>
        </p:txBody>
      </p:sp>
      <p:pic>
        <p:nvPicPr>
          <p:cNvPr id="2" name="図 1">
            <a:extLst>
              <a:ext uri="{FF2B5EF4-FFF2-40B4-BE49-F238E27FC236}">
                <a16:creationId xmlns:a16="http://schemas.microsoft.com/office/drawing/2014/main" id="{22DCE78B-BEAF-EE42-B576-53041BF9A0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996651"/>
            <a:ext cx="5350144" cy="3968754"/>
          </a:xfrm>
          <a:prstGeom prst="rect">
            <a:avLst/>
          </a:prstGeom>
        </p:spPr>
      </p:pic>
      <p:pic>
        <p:nvPicPr>
          <p:cNvPr id="5" name="図 4">
            <a:extLst>
              <a:ext uri="{FF2B5EF4-FFF2-40B4-BE49-F238E27FC236}">
                <a16:creationId xmlns:a16="http://schemas.microsoft.com/office/drawing/2014/main" id="{0BBE3AED-6547-444C-885B-AC2A79E1F6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6992" y="996650"/>
            <a:ext cx="5350145" cy="3968755"/>
          </a:xfrm>
          <a:prstGeom prst="rect">
            <a:avLst/>
          </a:prstGeom>
        </p:spPr>
      </p:pic>
      <p:sp>
        <p:nvSpPr>
          <p:cNvPr id="6" name="テキスト ボックス 5">
            <a:extLst>
              <a:ext uri="{FF2B5EF4-FFF2-40B4-BE49-F238E27FC236}">
                <a16:creationId xmlns:a16="http://schemas.microsoft.com/office/drawing/2014/main" id="{75809774-87B1-3749-AC43-C37E01F5D787}"/>
              </a:ext>
            </a:extLst>
          </p:cNvPr>
          <p:cNvSpPr txBox="1"/>
          <p:nvPr/>
        </p:nvSpPr>
        <p:spPr>
          <a:xfrm>
            <a:off x="10462438" y="772266"/>
            <a:ext cx="1082925" cy="369332"/>
          </a:xfrm>
          <a:prstGeom prst="rect">
            <a:avLst/>
          </a:prstGeom>
          <a:noFill/>
        </p:spPr>
        <p:txBody>
          <a:bodyPr wrap="none" rtlCol="0">
            <a:spAutoFit/>
          </a:bodyPr>
          <a:lstStyle/>
          <a:p>
            <a:r>
              <a:rPr kumimoji="1" lang="en-US" altLang="ja-JP" dirty="0"/>
              <a:t>[H. Ikeda]</a:t>
            </a:r>
            <a:endParaRPr kumimoji="1" lang="ja-JP" altLang="en-US"/>
          </a:p>
        </p:txBody>
      </p:sp>
      <p:sp>
        <p:nvSpPr>
          <p:cNvPr id="8" name="テキスト ボックス 7">
            <a:extLst>
              <a:ext uri="{FF2B5EF4-FFF2-40B4-BE49-F238E27FC236}">
                <a16:creationId xmlns:a16="http://schemas.microsoft.com/office/drawing/2014/main" id="{5A0B7619-4E31-A74D-ACE9-E71C37AB2BED}"/>
              </a:ext>
            </a:extLst>
          </p:cNvPr>
          <p:cNvSpPr txBox="1"/>
          <p:nvPr/>
        </p:nvSpPr>
        <p:spPr>
          <a:xfrm>
            <a:off x="776177" y="5595536"/>
            <a:ext cx="8660448" cy="923330"/>
          </a:xfrm>
          <a:prstGeom prst="rect">
            <a:avLst/>
          </a:prstGeom>
          <a:noFill/>
        </p:spPr>
        <p:txBody>
          <a:bodyPr wrap="none" rtlCol="0">
            <a:spAutoFit/>
          </a:bodyPr>
          <a:lstStyle/>
          <a:p>
            <a:r>
              <a:rPr lang="en" altLang="ja-JP" dirty="0"/>
              <a:t>We measured the bunch length in LER in the collimators’ impedance study simultaneously.</a:t>
            </a:r>
          </a:p>
          <a:p>
            <a:r>
              <a:rPr lang="en" altLang="ja-JP" dirty="0"/>
              <a:t>No correlation for the collimators’ apertures.</a:t>
            </a:r>
          </a:p>
          <a:p>
            <a:r>
              <a:rPr lang="en" altLang="ja-JP" dirty="0"/>
              <a:t>However, it’s longer than expected.</a:t>
            </a:r>
          </a:p>
        </p:txBody>
      </p:sp>
      <p:sp>
        <p:nvSpPr>
          <p:cNvPr id="3" name="スライド番号プレースホルダー 2">
            <a:extLst>
              <a:ext uri="{FF2B5EF4-FFF2-40B4-BE49-F238E27FC236}">
                <a16:creationId xmlns:a16="http://schemas.microsoft.com/office/drawing/2014/main" id="{8539B484-BB26-734F-9CC7-9B81314E579B}"/>
              </a:ext>
            </a:extLst>
          </p:cNvPr>
          <p:cNvSpPr>
            <a:spLocks noGrp="1"/>
          </p:cNvSpPr>
          <p:nvPr>
            <p:ph type="sldNum" sz="quarter" idx="12"/>
          </p:nvPr>
        </p:nvSpPr>
        <p:spPr/>
        <p:txBody>
          <a:bodyPr/>
          <a:lstStyle/>
          <a:p>
            <a:fld id="{3B087684-AA79-F249-BB36-435C471A0781}" type="slidenum">
              <a:rPr kumimoji="1" lang="ja-JP" altLang="en-US" smtClean="0"/>
              <a:t>41</a:t>
            </a:fld>
            <a:endParaRPr kumimoji="1" lang="ja-JP" altLang="en-US"/>
          </a:p>
        </p:txBody>
      </p:sp>
    </p:spTree>
    <p:extLst>
      <p:ext uri="{BB962C8B-B14F-4D97-AF65-F5344CB8AC3E}">
        <p14:creationId xmlns:p14="http://schemas.microsoft.com/office/powerpoint/2010/main" val="392957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6" y="-285427"/>
            <a:ext cx="10515600" cy="1325563"/>
          </a:xfrm>
        </p:spPr>
        <p:txBody>
          <a:bodyPr/>
          <a:lstStyle/>
          <a:p>
            <a:r>
              <a:rPr kumimoji="1" lang="en-US" altLang="ja-JP" dirty="0"/>
              <a:t>Issue – Damage</a:t>
            </a:r>
            <a:endParaRPr kumimoji="1" lang="ja-JP" altLang="en-US"/>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88185" y="797516"/>
            <a:ext cx="12103814" cy="2254743"/>
          </a:xfrm>
        </p:spPr>
        <p:txBody>
          <a:bodyPr>
            <a:normAutofit fontScale="55000" lnSpcReduction="20000"/>
          </a:bodyPr>
          <a:lstStyle/>
          <a:p>
            <a:pPr marL="457200" indent="-457200" defTabSz="594360">
              <a:buSzPct val="125000"/>
              <a:defRPr sz="3456">
                <a:latin typeface="+mn-lt"/>
                <a:ea typeface="+mn-ea"/>
                <a:cs typeface="+mn-cs"/>
                <a:sym typeface="ヒラギノ角ゴ ProN W3"/>
              </a:defRPr>
            </a:pPr>
            <a:r>
              <a:rPr lang="en" altLang="ja-JP" sz="3800" dirty="0"/>
              <a:t>Jaws of the collimators were damaged by beam hit.</a:t>
            </a:r>
          </a:p>
          <a:p>
            <a:pPr marL="914400" lvl="1" indent="-457200" defTabSz="594360">
              <a:buSzPct val="125000"/>
              <a:defRPr sz="2880">
                <a:latin typeface="+mn-lt"/>
                <a:ea typeface="+mn-ea"/>
                <a:cs typeface="+mn-cs"/>
                <a:sym typeface="ヒラギノ角ゴ ProN W3"/>
              </a:defRPr>
            </a:pPr>
            <a:r>
              <a:rPr lang="en" altLang="ja-JP" dirty="0"/>
              <a:t>LER: D02V1 (2021ab), D06V1(2021ab)*, D06V1 (2020ab)*, D06V2 (2019c), D02V1 (2019ab), D02V1 (Phase-2)</a:t>
            </a:r>
          </a:p>
          <a:p>
            <a:pPr marL="914400" lvl="1" indent="-457200" defTabSz="594360">
              <a:buSzPct val="125000"/>
              <a:defRPr sz="2880">
                <a:latin typeface="+mn-lt"/>
                <a:ea typeface="+mn-ea"/>
                <a:cs typeface="+mn-cs"/>
                <a:sym typeface="ヒラギノ角ゴ ProN W3"/>
              </a:defRPr>
            </a:pPr>
            <a:r>
              <a:rPr lang="en" altLang="ja-JP" dirty="0"/>
              <a:t>HER: D01V1 (Phase-2)</a:t>
            </a:r>
          </a:p>
          <a:p>
            <a:pPr marL="457200" indent="-457200" defTabSz="594360">
              <a:buSzPct val="125000"/>
              <a:defRPr sz="3456">
                <a:latin typeface="+mn-lt"/>
                <a:ea typeface="+mn-ea"/>
                <a:cs typeface="+mn-cs"/>
                <a:sym typeface="ヒラギノ角ゴ ProN W3"/>
              </a:defRPr>
            </a:pPr>
            <a:r>
              <a:rPr lang="en" altLang="ja-JP" sz="3800" dirty="0"/>
              <a:t>A huge beam loss and pressure burst has happened near them with a QCS quench</a:t>
            </a:r>
            <a:r>
              <a:rPr lang="en" altLang="ja-JP" sz="3800" dirty="0">
                <a:latin typeface="Times Roman"/>
                <a:ea typeface="Times Roman"/>
                <a:cs typeface="Times Roman"/>
                <a:sym typeface="Times Roman"/>
              </a:rPr>
              <a:t> </a:t>
            </a:r>
            <a:r>
              <a:rPr lang="en" altLang="ja-JP" sz="3800" dirty="0"/>
              <a:t>.</a:t>
            </a:r>
          </a:p>
          <a:p>
            <a:pPr marL="457200" indent="-457200" defTabSz="594360">
              <a:buSzPct val="125000"/>
              <a:defRPr sz="3456">
                <a:latin typeface="+mn-lt"/>
                <a:ea typeface="+mn-ea"/>
                <a:cs typeface="+mn-cs"/>
                <a:sym typeface="ヒラギノ角ゴ ProN W3"/>
              </a:defRPr>
            </a:pPr>
            <a:r>
              <a:rPr lang="en" altLang="ja-JP" sz="3800" dirty="0"/>
              <a:t>The damaged tungsten tip has embrittled. For the tantalum tip, it did not embrittle.</a:t>
            </a:r>
          </a:p>
          <a:p>
            <a:pPr marL="457200" indent="-457200" defTabSz="594360">
              <a:buSzPct val="125000"/>
              <a:defRPr sz="3456">
                <a:latin typeface="+mn-lt"/>
                <a:ea typeface="+mn-ea"/>
                <a:cs typeface="+mn-cs"/>
                <a:sym typeface="ヒラギノ角ゴ ProN W3"/>
              </a:defRPr>
            </a:pPr>
            <a:r>
              <a:rPr lang="en" altLang="ja-JP" sz="3800" dirty="0"/>
              <a:t>The cause is unknown.</a:t>
            </a:r>
            <a:r>
              <a:rPr lang="en" altLang="ja-JP" sz="3900" dirty="0"/>
              <a:t> A candidate is an interaction between the beam and a dust in the beam pipes.</a:t>
            </a:r>
          </a:p>
          <a:p>
            <a:pPr marL="457200" indent="-457200" defTabSz="594360">
              <a:buSzPct val="125000"/>
              <a:defRPr sz="3456">
                <a:latin typeface="+mn-lt"/>
                <a:ea typeface="+mn-ea"/>
                <a:cs typeface="+mn-cs"/>
                <a:sym typeface="ヒラギノ角ゴ ProN W3"/>
              </a:defRPr>
            </a:pPr>
            <a:r>
              <a:rPr lang="en" altLang="ja-JP" sz="3900" dirty="0"/>
              <a:t>The damaged jaws of D02V1 were replaced once during 2020c and 2021b because of the high BG level.</a:t>
            </a:r>
          </a:p>
          <a:p>
            <a:endParaRPr kumimoji="1" lang="ja-JP" altLang="en-US"/>
          </a:p>
        </p:txBody>
      </p:sp>
      <p:pic>
        <p:nvPicPr>
          <p:cNvPr id="16" name="図 15">
            <a:extLst>
              <a:ext uri="{FF2B5EF4-FFF2-40B4-BE49-F238E27FC236}">
                <a16:creationId xmlns:a16="http://schemas.microsoft.com/office/drawing/2014/main" id="{D8A67647-A5E6-014E-B559-C513111B71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432962"/>
            <a:ext cx="3629761" cy="2726283"/>
          </a:xfrm>
          <a:prstGeom prst="rect">
            <a:avLst/>
          </a:prstGeom>
        </p:spPr>
      </p:pic>
      <p:pic>
        <p:nvPicPr>
          <p:cNvPr id="17" name="図 16">
            <a:extLst>
              <a:ext uri="{FF2B5EF4-FFF2-40B4-BE49-F238E27FC236}">
                <a16:creationId xmlns:a16="http://schemas.microsoft.com/office/drawing/2014/main" id="{82281ADE-6FC7-144F-A6EC-3105F78E46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7354" y="3429000"/>
            <a:ext cx="3629760" cy="2722320"/>
          </a:xfrm>
          <a:prstGeom prst="rect">
            <a:avLst/>
          </a:prstGeom>
        </p:spPr>
      </p:pic>
      <p:sp>
        <p:nvSpPr>
          <p:cNvPr id="19" name="D02V1 bottom side">
            <a:extLst>
              <a:ext uri="{FF2B5EF4-FFF2-40B4-BE49-F238E27FC236}">
                <a16:creationId xmlns:a16="http://schemas.microsoft.com/office/drawing/2014/main" id="{6D29B0F7-6B88-5146-B15F-57CA26CFD310}"/>
              </a:ext>
            </a:extLst>
          </p:cNvPr>
          <p:cNvSpPr txBox="1"/>
          <p:nvPr/>
        </p:nvSpPr>
        <p:spPr>
          <a:xfrm>
            <a:off x="240968" y="6126361"/>
            <a:ext cx="326549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400"/>
            </a:lvl1pPr>
          </a:lstStyle>
          <a:p>
            <a:r>
              <a:rPr sz="1800" b="1" dirty="0"/>
              <a:t>D02V1 bottom side</a:t>
            </a:r>
            <a:r>
              <a:rPr lang="en-US" sz="1800" b="1" dirty="0"/>
              <a:t> (38 </a:t>
            </a:r>
            <a:r>
              <a:rPr lang="en-US" sz="1800" b="1" dirty="0" err="1"/>
              <a:t>μSv</a:t>
            </a:r>
            <a:r>
              <a:rPr lang="en-US" sz="1800" b="1" dirty="0"/>
              <a:t>/h)</a:t>
            </a:r>
            <a:endParaRPr sz="1800" b="1" dirty="0"/>
          </a:p>
        </p:txBody>
      </p:sp>
      <p:sp>
        <p:nvSpPr>
          <p:cNvPr id="20" name="D02V1 top side">
            <a:extLst>
              <a:ext uri="{FF2B5EF4-FFF2-40B4-BE49-F238E27FC236}">
                <a16:creationId xmlns:a16="http://schemas.microsoft.com/office/drawing/2014/main" id="{793D8BEA-BEE6-6E4C-B7C0-2A381159F1E4}"/>
              </a:ext>
            </a:extLst>
          </p:cNvPr>
          <p:cNvSpPr txBox="1"/>
          <p:nvPr/>
        </p:nvSpPr>
        <p:spPr>
          <a:xfrm>
            <a:off x="4379134" y="6126362"/>
            <a:ext cx="291376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400"/>
            </a:lvl1pPr>
          </a:lstStyle>
          <a:p>
            <a:r>
              <a:rPr sz="1800" b="1" dirty="0"/>
              <a:t>D02V1 top side</a:t>
            </a:r>
            <a:r>
              <a:rPr lang="en-US" altLang="ja-JP" sz="1800" b="1" dirty="0"/>
              <a:t> (95 </a:t>
            </a:r>
            <a:r>
              <a:rPr lang="en-US" altLang="ja-JP" sz="1800" b="1" dirty="0" err="1"/>
              <a:t>μSv</a:t>
            </a:r>
            <a:r>
              <a:rPr lang="en-US" altLang="ja-JP" sz="1800" b="1" dirty="0"/>
              <a:t>/h)</a:t>
            </a:r>
            <a:endParaRPr sz="1800" b="1" dirty="0"/>
          </a:p>
        </p:txBody>
      </p:sp>
      <p:sp>
        <p:nvSpPr>
          <p:cNvPr id="21" name="D02V1 top side">
            <a:extLst>
              <a:ext uri="{FF2B5EF4-FFF2-40B4-BE49-F238E27FC236}">
                <a16:creationId xmlns:a16="http://schemas.microsoft.com/office/drawing/2014/main" id="{DFFDA89C-C2B7-D549-9BA9-7F107B1EBA0E}"/>
              </a:ext>
            </a:extLst>
          </p:cNvPr>
          <p:cNvSpPr txBox="1"/>
          <p:nvPr/>
        </p:nvSpPr>
        <p:spPr>
          <a:xfrm>
            <a:off x="3034840" y="6433263"/>
            <a:ext cx="1425183"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400"/>
            </a:lvl1pPr>
          </a:lstStyle>
          <a:p>
            <a:r>
              <a:rPr lang="en-US" sz="1200" dirty="0"/>
              <a:t>taken on 2021-06-08</a:t>
            </a:r>
            <a:endParaRPr sz="1200" dirty="0"/>
          </a:p>
        </p:txBody>
      </p:sp>
      <p:sp>
        <p:nvSpPr>
          <p:cNvPr id="23" name="* short tantalum tip (see slide 20).">
            <a:extLst>
              <a:ext uri="{FF2B5EF4-FFF2-40B4-BE49-F238E27FC236}">
                <a16:creationId xmlns:a16="http://schemas.microsoft.com/office/drawing/2014/main" id="{BC30E4F3-73B9-0240-BE58-80BC25A32AC1}"/>
              </a:ext>
            </a:extLst>
          </p:cNvPr>
          <p:cNvSpPr txBox="1"/>
          <p:nvPr/>
        </p:nvSpPr>
        <p:spPr>
          <a:xfrm>
            <a:off x="8753083" y="559386"/>
            <a:ext cx="3250732" cy="348813"/>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2000">
                <a:latin typeface="+mn-lt"/>
                <a:ea typeface="+mn-ea"/>
                <a:cs typeface="+mn-cs"/>
                <a:sym typeface="ヒラギノ角ゴ ProN W3"/>
              </a:defRPr>
            </a:lvl1pPr>
          </a:lstStyle>
          <a:p>
            <a:pPr algn="ctr"/>
            <a:r>
              <a:rPr sz="1600" dirty="0"/>
              <a:t>* short tantalum tip </a:t>
            </a:r>
            <a:r>
              <a:rPr lang="en-US" sz="1600" dirty="0"/>
              <a:t>which has 5 mm</a:t>
            </a:r>
            <a:r>
              <a:rPr sz="1600" dirty="0"/>
              <a:t>.</a:t>
            </a:r>
          </a:p>
        </p:txBody>
      </p:sp>
      <p:pic>
        <p:nvPicPr>
          <p:cNvPr id="4" name="図 3">
            <a:extLst>
              <a:ext uri="{FF2B5EF4-FFF2-40B4-BE49-F238E27FC236}">
                <a16:creationId xmlns:a16="http://schemas.microsoft.com/office/drawing/2014/main" id="{C7BEFB32-E34C-174C-951C-86FBB79EFD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94707" y="3429000"/>
            <a:ext cx="4530744" cy="845288"/>
          </a:xfrm>
          <a:prstGeom prst="rect">
            <a:avLst/>
          </a:prstGeom>
        </p:spPr>
      </p:pic>
      <p:pic>
        <p:nvPicPr>
          <p:cNvPr id="5" name="図 4">
            <a:extLst>
              <a:ext uri="{FF2B5EF4-FFF2-40B4-BE49-F238E27FC236}">
                <a16:creationId xmlns:a16="http://schemas.microsoft.com/office/drawing/2014/main" id="{5D58CF7F-0978-A440-9101-59F917C34A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94706" y="4575101"/>
            <a:ext cx="4530745" cy="777665"/>
          </a:xfrm>
          <a:prstGeom prst="rect">
            <a:avLst/>
          </a:prstGeom>
        </p:spPr>
      </p:pic>
      <p:sp>
        <p:nvSpPr>
          <p:cNvPr id="14" name="D02V1 top side">
            <a:extLst>
              <a:ext uri="{FF2B5EF4-FFF2-40B4-BE49-F238E27FC236}">
                <a16:creationId xmlns:a16="http://schemas.microsoft.com/office/drawing/2014/main" id="{E7B3CDB0-7FBA-6F42-A65F-6107324A21BE}"/>
              </a:ext>
            </a:extLst>
          </p:cNvPr>
          <p:cNvSpPr txBox="1"/>
          <p:nvPr/>
        </p:nvSpPr>
        <p:spPr>
          <a:xfrm>
            <a:off x="8927947" y="3179706"/>
            <a:ext cx="1864264"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400"/>
            </a:lvl1pPr>
          </a:lstStyle>
          <a:p>
            <a:pPr algn="ctr"/>
            <a:r>
              <a:rPr lang="en-US" sz="1400" b="1" dirty="0"/>
              <a:t>Before damage</a:t>
            </a:r>
            <a:endParaRPr sz="1400" b="1" dirty="0"/>
          </a:p>
        </p:txBody>
      </p:sp>
      <p:sp>
        <p:nvSpPr>
          <p:cNvPr id="15" name="D02V1 top side">
            <a:extLst>
              <a:ext uri="{FF2B5EF4-FFF2-40B4-BE49-F238E27FC236}">
                <a16:creationId xmlns:a16="http://schemas.microsoft.com/office/drawing/2014/main" id="{69BABB18-11DB-B649-9D4F-BF6D64FBE596}"/>
              </a:ext>
            </a:extLst>
          </p:cNvPr>
          <p:cNvSpPr txBox="1"/>
          <p:nvPr/>
        </p:nvSpPr>
        <p:spPr>
          <a:xfrm>
            <a:off x="8952337" y="4274288"/>
            <a:ext cx="1864264"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400"/>
            </a:lvl1pPr>
          </a:lstStyle>
          <a:p>
            <a:pPr algn="ctr"/>
            <a:r>
              <a:rPr lang="en-US" sz="1400" b="1" dirty="0"/>
              <a:t>After damage</a:t>
            </a:r>
            <a:endParaRPr sz="1400" b="1" dirty="0"/>
          </a:p>
        </p:txBody>
      </p:sp>
      <p:sp>
        <p:nvSpPr>
          <p:cNvPr id="7" name="テキスト ボックス 6">
            <a:extLst>
              <a:ext uri="{FF2B5EF4-FFF2-40B4-BE49-F238E27FC236}">
                <a16:creationId xmlns:a16="http://schemas.microsoft.com/office/drawing/2014/main" id="{9434F0F4-EA74-4544-BB16-80491A03281A}"/>
              </a:ext>
            </a:extLst>
          </p:cNvPr>
          <p:cNvSpPr txBox="1"/>
          <p:nvPr/>
        </p:nvSpPr>
        <p:spPr>
          <a:xfrm>
            <a:off x="6605992" y="3030947"/>
            <a:ext cx="821122" cy="307777"/>
          </a:xfrm>
          <a:prstGeom prst="rect">
            <a:avLst/>
          </a:prstGeom>
          <a:noFill/>
        </p:spPr>
        <p:txBody>
          <a:bodyPr wrap="none" rtlCol="0">
            <a:spAutoFit/>
          </a:bodyPr>
          <a:lstStyle/>
          <a:p>
            <a:r>
              <a:rPr kumimoji="1" lang="en-US" altLang="ja-JP" sz="1400" dirty="0"/>
              <a:t>[S. Terui]</a:t>
            </a:r>
            <a:endParaRPr kumimoji="1" lang="ja-JP" altLang="en-US" sz="1400"/>
          </a:p>
        </p:txBody>
      </p:sp>
      <p:sp>
        <p:nvSpPr>
          <p:cNvPr id="6" name="スライド番号プレースホルダー 5">
            <a:extLst>
              <a:ext uri="{FF2B5EF4-FFF2-40B4-BE49-F238E27FC236}">
                <a16:creationId xmlns:a16="http://schemas.microsoft.com/office/drawing/2014/main" id="{5AC00B56-CCEE-E040-BDCB-C5AE753E436D}"/>
              </a:ext>
            </a:extLst>
          </p:cNvPr>
          <p:cNvSpPr>
            <a:spLocks noGrp="1"/>
          </p:cNvSpPr>
          <p:nvPr>
            <p:ph type="sldNum" sz="quarter" idx="12"/>
          </p:nvPr>
        </p:nvSpPr>
        <p:spPr/>
        <p:txBody>
          <a:bodyPr/>
          <a:lstStyle/>
          <a:p>
            <a:fld id="{3B087684-AA79-F249-BB36-435C471A0781}" type="slidenum">
              <a:rPr kumimoji="1" lang="ja-JP" altLang="en-US" smtClean="0"/>
              <a:t>5</a:t>
            </a:fld>
            <a:endParaRPr kumimoji="1" lang="ja-JP" altLang="en-US"/>
          </a:p>
        </p:txBody>
      </p:sp>
    </p:spTree>
    <p:extLst>
      <p:ext uri="{BB962C8B-B14F-4D97-AF65-F5344CB8AC3E}">
        <p14:creationId xmlns:p14="http://schemas.microsoft.com/office/powerpoint/2010/main" val="200264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6" y="-285427"/>
            <a:ext cx="10515600" cy="1325563"/>
          </a:xfrm>
        </p:spPr>
        <p:txBody>
          <a:bodyPr/>
          <a:lstStyle/>
          <a:p>
            <a:r>
              <a:rPr kumimoji="1" lang="en-US" altLang="ja-JP" dirty="0"/>
              <a:t>Issue – Damage</a:t>
            </a:r>
            <a:endParaRPr kumimoji="1" lang="ja-JP" altLang="en-US"/>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88185" y="719225"/>
            <a:ext cx="12103814" cy="1451413"/>
          </a:xfrm>
        </p:spPr>
        <p:txBody>
          <a:bodyPr>
            <a:normAutofit fontScale="62500" lnSpcReduction="20000"/>
          </a:bodyPr>
          <a:lstStyle/>
          <a:p>
            <a:pPr marL="577850" indent="-577850" defTabSz="751205">
              <a:spcBef>
                <a:spcPts val="900"/>
              </a:spcBef>
              <a:buSzPct val="125000"/>
              <a:defRPr sz="4368">
                <a:latin typeface="+mn-lt"/>
                <a:ea typeface="+mn-ea"/>
                <a:cs typeface="+mn-cs"/>
                <a:sym typeface="ヒラギノ角ゴ ProN W3"/>
              </a:defRPr>
            </a:pPr>
            <a:r>
              <a:rPr lang="en" altLang="ja-JP" sz="3800" dirty="0"/>
              <a:t>In case of a damaged event in 2021-06-02 20:13 (2021b run).</a:t>
            </a:r>
          </a:p>
          <a:p>
            <a:pPr marL="577850" indent="-577850" defTabSz="751205">
              <a:spcBef>
                <a:spcPts val="900"/>
              </a:spcBef>
              <a:buSzPct val="125000"/>
              <a:defRPr sz="4368">
                <a:latin typeface="+mn-lt"/>
                <a:ea typeface="+mn-ea"/>
                <a:cs typeface="+mn-cs"/>
                <a:sym typeface="ヒラギノ角ゴ ProN W3"/>
              </a:defRPr>
            </a:pPr>
            <a:r>
              <a:rPr lang="en" altLang="ja-JP" sz="3800" dirty="0"/>
              <a:t>Pressure near CCG D02_L18 and D06_L12, which are placed near D02V1 and D06V1 collimator respectively, was increased instantaneously (beam hit the jaws probably).</a:t>
            </a:r>
          </a:p>
          <a:p>
            <a:pPr marL="577850" indent="-577850" defTabSz="751205">
              <a:spcBef>
                <a:spcPts val="900"/>
              </a:spcBef>
              <a:buSzPct val="125000"/>
              <a:defRPr sz="4368">
                <a:latin typeface="+mn-lt"/>
                <a:ea typeface="+mn-ea"/>
                <a:cs typeface="+mn-cs"/>
                <a:sym typeface="ヒラギノ角ゴ ProN W3"/>
              </a:defRPr>
            </a:pPr>
            <a:r>
              <a:rPr lang="en" altLang="ja-JP" sz="3800" dirty="0"/>
              <a:t>QCS quench happened (QC1LP, QC1RP in LER).</a:t>
            </a:r>
          </a:p>
          <a:p>
            <a:endParaRPr kumimoji="1" lang="ja-JP" altLang="en-US"/>
          </a:p>
        </p:txBody>
      </p:sp>
      <p:pic>
        <p:nvPicPr>
          <p:cNvPr id="12" name="図 11">
            <a:extLst>
              <a:ext uri="{FF2B5EF4-FFF2-40B4-BE49-F238E27FC236}">
                <a16:creationId xmlns:a16="http://schemas.microsoft.com/office/drawing/2014/main" id="{CBF51A07-D377-4D4D-A9B5-0382249BD5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185" y="2398725"/>
            <a:ext cx="5534139" cy="4428383"/>
          </a:xfrm>
          <a:prstGeom prst="rect">
            <a:avLst/>
          </a:prstGeom>
        </p:spPr>
      </p:pic>
      <p:sp>
        <p:nvSpPr>
          <p:cNvPr id="13" name="テキスト ボックス 12">
            <a:extLst>
              <a:ext uri="{FF2B5EF4-FFF2-40B4-BE49-F238E27FC236}">
                <a16:creationId xmlns:a16="http://schemas.microsoft.com/office/drawing/2014/main" id="{7030DB06-65CA-2342-BD11-4E96D3B61742}"/>
              </a:ext>
            </a:extLst>
          </p:cNvPr>
          <p:cNvSpPr txBox="1"/>
          <p:nvPr/>
        </p:nvSpPr>
        <p:spPr>
          <a:xfrm>
            <a:off x="791807" y="2791661"/>
            <a:ext cx="1123706"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LER Current</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14" name="テキスト ボックス 13">
            <a:extLst>
              <a:ext uri="{FF2B5EF4-FFF2-40B4-BE49-F238E27FC236}">
                <a16:creationId xmlns:a16="http://schemas.microsoft.com/office/drawing/2014/main" id="{A4795F03-9D33-2F45-8B7C-2BD5D33C2B98}"/>
              </a:ext>
            </a:extLst>
          </p:cNvPr>
          <p:cNvSpPr txBox="1"/>
          <p:nvPr/>
        </p:nvSpPr>
        <p:spPr>
          <a:xfrm>
            <a:off x="853806" y="3849009"/>
            <a:ext cx="125515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CCG D02_L18</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15" name="テキスト ボックス 14">
            <a:extLst>
              <a:ext uri="{FF2B5EF4-FFF2-40B4-BE49-F238E27FC236}">
                <a16:creationId xmlns:a16="http://schemas.microsoft.com/office/drawing/2014/main" id="{C7BAC0C3-D3A9-954B-90AB-2F76F7814302}"/>
              </a:ext>
            </a:extLst>
          </p:cNvPr>
          <p:cNvSpPr txBox="1"/>
          <p:nvPr/>
        </p:nvSpPr>
        <p:spPr>
          <a:xfrm>
            <a:off x="51113" y="2081703"/>
            <a:ext cx="315310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Pressure and beam current</a:t>
            </a:r>
            <a:endParaRPr kumimoji="0" lang="ja-JP" altLang="en-US" sz="1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cxnSp>
        <p:nvCxnSpPr>
          <p:cNvPr id="24" name="直線コネクタ 23">
            <a:extLst>
              <a:ext uri="{FF2B5EF4-FFF2-40B4-BE49-F238E27FC236}">
                <a16:creationId xmlns:a16="http://schemas.microsoft.com/office/drawing/2014/main" id="{5CE058AA-694F-2C41-8419-602C89A4F75C}"/>
              </a:ext>
            </a:extLst>
          </p:cNvPr>
          <p:cNvCxnSpPr>
            <a:cxnSpLocks/>
          </p:cNvCxnSpPr>
          <p:nvPr/>
        </p:nvCxnSpPr>
        <p:spPr>
          <a:xfrm flipV="1">
            <a:off x="604873" y="3078919"/>
            <a:ext cx="314960" cy="391535"/>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5" name="直線コネクタ 24">
            <a:extLst>
              <a:ext uri="{FF2B5EF4-FFF2-40B4-BE49-F238E27FC236}">
                <a16:creationId xmlns:a16="http://schemas.microsoft.com/office/drawing/2014/main" id="{9E2F39B5-F199-6044-A096-76A4BE1B7A91}"/>
              </a:ext>
            </a:extLst>
          </p:cNvPr>
          <p:cNvCxnSpPr>
            <a:cxnSpLocks/>
          </p:cNvCxnSpPr>
          <p:nvPr/>
        </p:nvCxnSpPr>
        <p:spPr>
          <a:xfrm flipV="1">
            <a:off x="665060" y="4111553"/>
            <a:ext cx="267131" cy="224121"/>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26" name="図 25">
            <a:extLst>
              <a:ext uri="{FF2B5EF4-FFF2-40B4-BE49-F238E27FC236}">
                <a16:creationId xmlns:a16="http://schemas.microsoft.com/office/drawing/2014/main" id="{6E3ADE49-32A0-6F48-B96D-4510B7A0CF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8685"/>
          <a:stretch/>
        </p:blipFill>
        <p:spPr>
          <a:xfrm>
            <a:off x="5862055" y="2123080"/>
            <a:ext cx="5543006" cy="2142849"/>
          </a:xfrm>
          <a:prstGeom prst="rect">
            <a:avLst/>
          </a:prstGeom>
        </p:spPr>
      </p:pic>
      <p:pic>
        <p:nvPicPr>
          <p:cNvPr id="27" name="図 26">
            <a:extLst>
              <a:ext uri="{FF2B5EF4-FFF2-40B4-BE49-F238E27FC236}">
                <a16:creationId xmlns:a16="http://schemas.microsoft.com/office/drawing/2014/main" id="{94126445-8907-B145-9B0B-D352D67269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2055" y="4363191"/>
            <a:ext cx="2886529" cy="2445841"/>
          </a:xfrm>
          <a:prstGeom prst="rect">
            <a:avLst/>
          </a:prstGeom>
        </p:spPr>
      </p:pic>
      <p:sp>
        <p:nvSpPr>
          <p:cNvPr id="28" name="テキスト ボックス 27">
            <a:extLst>
              <a:ext uri="{FF2B5EF4-FFF2-40B4-BE49-F238E27FC236}">
                <a16:creationId xmlns:a16="http://schemas.microsoft.com/office/drawing/2014/main" id="{71EC3160-C720-174A-8BB4-02C269766D6A}"/>
              </a:ext>
            </a:extLst>
          </p:cNvPr>
          <p:cNvSpPr txBox="1"/>
          <p:nvPr/>
        </p:nvSpPr>
        <p:spPr>
          <a:xfrm>
            <a:off x="9766217" y="1821825"/>
            <a:ext cx="167513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Status of QCS</a:t>
            </a:r>
            <a:endParaRPr kumimoji="0" lang="ja-JP" altLang="en-US" sz="1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29" name="テキスト ボックス 28">
            <a:extLst>
              <a:ext uri="{FF2B5EF4-FFF2-40B4-BE49-F238E27FC236}">
                <a16:creationId xmlns:a16="http://schemas.microsoft.com/office/drawing/2014/main" id="{BC956359-F761-E148-A11A-66EB98905115}"/>
              </a:ext>
            </a:extLst>
          </p:cNvPr>
          <p:cNvSpPr txBox="1"/>
          <p:nvPr/>
        </p:nvSpPr>
        <p:spPr>
          <a:xfrm>
            <a:off x="8748584" y="6467360"/>
            <a:ext cx="299280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Loss monitors in the rings</a:t>
            </a:r>
            <a:endParaRPr kumimoji="0" lang="ja-JP" altLang="en-US" sz="1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4" name="スライド番号プレースホルダー 3">
            <a:extLst>
              <a:ext uri="{FF2B5EF4-FFF2-40B4-BE49-F238E27FC236}">
                <a16:creationId xmlns:a16="http://schemas.microsoft.com/office/drawing/2014/main" id="{9A651526-3F0E-3D41-99BE-AF40D26064C2}"/>
              </a:ext>
            </a:extLst>
          </p:cNvPr>
          <p:cNvSpPr>
            <a:spLocks noGrp="1"/>
          </p:cNvSpPr>
          <p:nvPr>
            <p:ph type="sldNum" sz="quarter" idx="12"/>
          </p:nvPr>
        </p:nvSpPr>
        <p:spPr/>
        <p:txBody>
          <a:bodyPr/>
          <a:lstStyle/>
          <a:p>
            <a:fld id="{3B087684-AA79-F249-BB36-435C471A0781}" type="slidenum">
              <a:rPr kumimoji="1" lang="ja-JP" altLang="en-US" smtClean="0"/>
              <a:t>6</a:t>
            </a:fld>
            <a:endParaRPr kumimoji="1" lang="ja-JP" altLang="en-US"/>
          </a:p>
        </p:txBody>
      </p:sp>
    </p:spTree>
    <p:extLst>
      <p:ext uri="{BB962C8B-B14F-4D97-AF65-F5344CB8AC3E}">
        <p14:creationId xmlns:p14="http://schemas.microsoft.com/office/powerpoint/2010/main" val="215991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4" y="-412750"/>
            <a:ext cx="10515600" cy="1325563"/>
          </a:xfrm>
        </p:spPr>
        <p:txBody>
          <a:bodyPr/>
          <a:lstStyle/>
          <a:p>
            <a:r>
              <a:rPr kumimoji="1" lang="en-US" altLang="ja-JP" dirty="0"/>
              <a:t>Issue – Damage</a:t>
            </a:r>
            <a:endParaRPr kumimoji="1" lang="ja-JP" altLang="en-US"/>
          </a:p>
        </p:txBody>
      </p:sp>
      <p:sp>
        <p:nvSpPr>
          <p:cNvPr id="3" name="コンテンツ プレースホルダー 2">
            <a:extLst>
              <a:ext uri="{FF2B5EF4-FFF2-40B4-BE49-F238E27FC236}">
                <a16:creationId xmlns:a16="http://schemas.microsoft.com/office/drawing/2014/main" id="{C22328E8-2A12-1D4F-A3E6-E9FDB2CFBF05}"/>
              </a:ext>
            </a:extLst>
          </p:cNvPr>
          <p:cNvSpPr>
            <a:spLocks noGrp="1"/>
          </p:cNvSpPr>
          <p:nvPr>
            <p:ph idx="1"/>
          </p:nvPr>
        </p:nvSpPr>
        <p:spPr>
          <a:xfrm>
            <a:off x="-42531" y="515792"/>
            <a:ext cx="12355032" cy="1590221"/>
          </a:xfrm>
        </p:spPr>
        <p:txBody>
          <a:bodyPr>
            <a:normAutofit fontScale="47500" lnSpcReduction="20000"/>
          </a:bodyPr>
          <a:lstStyle/>
          <a:p>
            <a:pPr marL="444500" indent="-444500" defTabSz="577850">
              <a:spcBef>
                <a:spcPts val="700"/>
              </a:spcBef>
              <a:buSzPct val="125000"/>
              <a:defRPr sz="3359">
                <a:latin typeface="+mn-lt"/>
                <a:ea typeface="+mn-ea"/>
                <a:cs typeface="+mn-cs"/>
                <a:sym typeface="ヒラギノ角ゴ ProN W3"/>
              </a:defRPr>
            </a:pPr>
            <a:r>
              <a:rPr lang="en-US" altLang="ja-JP" sz="3800" dirty="0"/>
              <a:t>Sudden beam loss happened within 2-turn before the beam abort.</a:t>
            </a:r>
          </a:p>
          <a:p>
            <a:pPr marL="444500" indent="-444500" defTabSz="577850">
              <a:spcBef>
                <a:spcPts val="700"/>
              </a:spcBef>
              <a:buSzPct val="125000"/>
              <a:defRPr sz="3359">
                <a:latin typeface="+mn-lt"/>
                <a:ea typeface="+mn-ea"/>
                <a:cs typeface="+mn-cs"/>
                <a:sym typeface="ヒラギノ角ゴ ProN W3"/>
              </a:defRPr>
            </a:pPr>
            <a:r>
              <a:rPr lang="en-US" altLang="ja-JP" sz="3800" dirty="0"/>
              <a:t>Dose on VXD diamond sensors of Belle II were extremely high and the signal saturated (usual beam loss abort: ~50 </a:t>
            </a:r>
            <a:r>
              <a:rPr lang="en-US" altLang="ja-JP" sz="3800" dirty="0" err="1"/>
              <a:t>mRad</a:t>
            </a:r>
            <a:r>
              <a:rPr lang="en-US" altLang="ja-JP" sz="3800" dirty="0"/>
              <a:t> or less).</a:t>
            </a:r>
          </a:p>
          <a:p>
            <a:pPr marL="444500" indent="-444500" defTabSz="577850">
              <a:spcBef>
                <a:spcPts val="700"/>
              </a:spcBef>
              <a:buSzPct val="125000"/>
              <a:defRPr sz="3359">
                <a:latin typeface="+mn-lt"/>
                <a:ea typeface="+mn-ea"/>
                <a:cs typeface="+mn-cs"/>
                <a:sym typeface="ヒラギノ角ゴ ProN W3"/>
              </a:defRPr>
            </a:pPr>
            <a:r>
              <a:rPr lang="en-US" altLang="ja-JP" sz="3800" dirty="0"/>
              <a:t>The cause of the huge beam loss is unknown so far. One of the candidates is the interaction between the beam and a dust in the beam pipe.</a:t>
            </a:r>
          </a:p>
          <a:p>
            <a:pPr marL="901700" lvl="1" indent="-444500" defTabSz="577850">
              <a:spcBef>
                <a:spcPts val="700"/>
              </a:spcBef>
              <a:buSzPct val="125000"/>
              <a:defRPr sz="3359">
                <a:latin typeface="+mn-lt"/>
                <a:ea typeface="+mn-ea"/>
                <a:cs typeface="+mn-cs"/>
                <a:sym typeface="ヒラギノ角ゴ ProN W3"/>
              </a:defRPr>
            </a:pPr>
            <a:r>
              <a:rPr lang="en-US" altLang="ja-JP" sz="3400" dirty="0"/>
              <a:t>Results of simulations indicate that the beam loses at not the vertical collimators but the horizontal collimators mainly [Y. Funakoshi].</a:t>
            </a:r>
          </a:p>
        </p:txBody>
      </p:sp>
      <p:pic>
        <p:nvPicPr>
          <p:cNvPr id="16" name="図 15">
            <a:extLst>
              <a:ext uri="{FF2B5EF4-FFF2-40B4-BE49-F238E27FC236}">
                <a16:creationId xmlns:a16="http://schemas.microsoft.com/office/drawing/2014/main" id="{2C569816-FDFE-8447-970A-88139FE52E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185" y="2299820"/>
            <a:ext cx="5758433" cy="3838955"/>
          </a:xfrm>
          <a:prstGeom prst="rect">
            <a:avLst/>
          </a:prstGeom>
        </p:spPr>
      </p:pic>
      <p:sp>
        <p:nvSpPr>
          <p:cNvPr id="17" name="テキスト ボックス 16">
            <a:extLst>
              <a:ext uri="{FF2B5EF4-FFF2-40B4-BE49-F238E27FC236}">
                <a16:creationId xmlns:a16="http://schemas.microsoft.com/office/drawing/2014/main" id="{AE451CCA-7BBE-3941-B24E-B10E364E8D61}"/>
              </a:ext>
            </a:extLst>
          </p:cNvPr>
          <p:cNvSpPr txBox="1"/>
          <p:nvPr/>
        </p:nvSpPr>
        <p:spPr>
          <a:xfrm>
            <a:off x="356101" y="2332374"/>
            <a:ext cx="1091646"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BOR(LER H)</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18" name="テキスト ボックス 17">
            <a:extLst>
              <a:ext uri="{FF2B5EF4-FFF2-40B4-BE49-F238E27FC236}">
                <a16:creationId xmlns:a16="http://schemas.microsoft.com/office/drawing/2014/main" id="{78EC85EE-23A1-FD4F-BF51-1B615D6A31DC}"/>
              </a:ext>
            </a:extLst>
          </p:cNvPr>
          <p:cNvSpPr txBox="1"/>
          <p:nvPr/>
        </p:nvSpPr>
        <p:spPr>
          <a:xfrm>
            <a:off x="359308" y="3479124"/>
            <a:ext cx="108523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BOR(LER V)</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19" name="テキスト ボックス 18">
            <a:extLst>
              <a:ext uri="{FF2B5EF4-FFF2-40B4-BE49-F238E27FC236}">
                <a16:creationId xmlns:a16="http://schemas.microsoft.com/office/drawing/2014/main" id="{47135FEF-F538-0941-8BE7-8B992C638E81}"/>
              </a:ext>
            </a:extLst>
          </p:cNvPr>
          <p:cNvSpPr txBox="1"/>
          <p:nvPr/>
        </p:nvSpPr>
        <p:spPr>
          <a:xfrm>
            <a:off x="356101" y="4625874"/>
            <a:ext cx="49212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BCM</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20" name="テキスト ボックス 19">
            <a:extLst>
              <a:ext uri="{FF2B5EF4-FFF2-40B4-BE49-F238E27FC236}">
                <a16:creationId xmlns:a16="http://schemas.microsoft.com/office/drawing/2014/main" id="{54707144-722F-AE47-BF52-6E08E40DCF36}"/>
              </a:ext>
            </a:extLst>
          </p:cNvPr>
          <p:cNvSpPr txBox="1"/>
          <p:nvPr/>
        </p:nvSpPr>
        <p:spPr>
          <a:xfrm>
            <a:off x="356101" y="5382324"/>
            <a:ext cx="87043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200" b="0" i="0" u="none" strike="noStrike" cap="none" spc="0" normalizeH="0" baseline="0" dirty="0">
                <a:ln>
                  <a:noFill/>
                </a:ln>
                <a:solidFill>
                  <a:srgbClr val="000000"/>
                </a:solidFill>
                <a:effectLst/>
                <a:uFillTx/>
                <a:latin typeface="ヒラギノ角ゴ ProN W6"/>
                <a:ea typeface="ヒラギノ角ゴ ProN W6"/>
                <a:cs typeface="ヒラギノ角ゴ ProN W6"/>
                <a:sym typeface="ヒラギノ角ゴ ProN W6"/>
              </a:rPr>
              <a:t>BCM loss</a:t>
            </a:r>
            <a:endParaRPr kumimoji="0" lang="ja-JP" altLang="en-US" sz="1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21" name="3rd turn before no beam">
            <a:extLst>
              <a:ext uri="{FF2B5EF4-FFF2-40B4-BE49-F238E27FC236}">
                <a16:creationId xmlns:a16="http://schemas.microsoft.com/office/drawing/2014/main" id="{96A031CF-85E7-4E4E-BB38-43BBF817C6E3}"/>
              </a:ext>
            </a:extLst>
          </p:cNvPr>
          <p:cNvSpPr txBox="1"/>
          <p:nvPr/>
        </p:nvSpPr>
        <p:spPr>
          <a:xfrm>
            <a:off x="199416" y="6261884"/>
            <a:ext cx="6145968"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1600" b="1" dirty="0"/>
              <a:t>Bunch oscillation recorder (BOR) and bunch current monitor (BCM), BOR signal </a:t>
            </a:r>
            <a:r>
              <a:rPr lang="en-US" altLang="ja-JP" sz="1600" b="1" dirty="0"/>
              <a:t> is proportional to (bunch displacement)×(bunch intensity).</a:t>
            </a:r>
          </a:p>
          <a:p>
            <a:pPr algn="l"/>
            <a:endParaRPr sz="1600" b="1" dirty="0"/>
          </a:p>
        </p:txBody>
      </p:sp>
      <p:pic>
        <p:nvPicPr>
          <p:cNvPr id="22" name="図 21">
            <a:extLst>
              <a:ext uri="{FF2B5EF4-FFF2-40B4-BE49-F238E27FC236}">
                <a16:creationId xmlns:a16="http://schemas.microsoft.com/office/drawing/2014/main" id="{12C494EE-7F2A-0243-A40E-86B696A606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1166" y="2296783"/>
            <a:ext cx="5660834" cy="3838956"/>
          </a:xfrm>
          <a:prstGeom prst="rect">
            <a:avLst/>
          </a:prstGeom>
        </p:spPr>
      </p:pic>
      <p:sp>
        <p:nvSpPr>
          <p:cNvPr id="23" name="2nd turn before no beam">
            <a:extLst>
              <a:ext uri="{FF2B5EF4-FFF2-40B4-BE49-F238E27FC236}">
                <a16:creationId xmlns:a16="http://schemas.microsoft.com/office/drawing/2014/main" id="{B5A0CA03-9E03-4D43-8C6D-F6C25D5C9AC9}"/>
              </a:ext>
            </a:extLst>
          </p:cNvPr>
          <p:cNvSpPr txBox="1"/>
          <p:nvPr/>
        </p:nvSpPr>
        <p:spPr>
          <a:xfrm>
            <a:off x="7619567" y="6087477"/>
            <a:ext cx="3484031"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1600" b="1" dirty="0"/>
              <a:t>Dose in VXD diamond sensors of Belle II</a:t>
            </a:r>
            <a:endParaRPr sz="1600" b="1" dirty="0"/>
          </a:p>
        </p:txBody>
      </p:sp>
      <p:cxnSp>
        <p:nvCxnSpPr>
          <p:cNvPr id="5" name="直線矢印コネクタ 4">
            <a:extLst>
              <a:ext uri="{FF2B5EF4-FFF2-40B4-BE49-F238E27FC236}">
                <a16:creationId xmlns:a16="http://schemas.microsoft.com/office/drawing/2014/main" id="{8B443DBC-3E15-B547-B8C7-B936F319A0B5}"/>
              </a:ext>
            </a:extLst>
          </p:cNvPr>
          <p:cNvCxnSpPr>
            <a:cxnSpLocks/>
          </p:cNvCxnSpPr>
          <p:nvPr/>
        </p:nvCxnSpPr>
        <p:spPr>
          <a:xfrm>
            <a:off x="1828800" y="2550748"/>
            <a:ext cx="1" cy="343480"/>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F308492-F40D-3D4A-BDFF-7A8BA6E64434}"/>
              </a:ext>
            </a:extLst>
          </p:cNvPr>
          <p:cNvSpPr txBox="1"/>
          <p:nvPr/>
        </p:nvSpPr>
        <p:spPr>
          <a:xfrm>
            <a:off x="1498164" y="2310820"/>
            <a:ext cx="661271" cy="276999"/>
          </a:xfrm>
          <a:prstGeom prst="rect">
            <a:avLst/>
          </a:prstGeom>
          <a:noFill/>
        </p:spPr>
        <p:txBody>
          <a:bodyPr wrap="none" rtlCol="0">
            <a:spAutoFit/>
          </a:bodyPr>
          <a:lstStyle/>
          <a:p>
            <a:r>
              <a:rPr kumimoji="1" lang="en-US" altLang="ja-JP" sz="1200" dirty="0"/>
              <a:t>1</a:t>
            </a:r>
            <a:r>
              <a:rPr kumimoji="1" lang="en-US" altLang="ja-JP" sz="1200" baseline="30000" dirty="0"/>
              <a:t>st</a:t>
            </a:r>
            <a:r>
              <a:rPr kumimoji="1" lang="en-US" altLang="ja-JP" sz="1200" dirty="0"/>
              <a:t> train</a:t>
            </a:r>
            <a:endParaRPr kumimoji="1" lang="ja-JP" altLang="en-US" sz="1200"/>
          </a:p>
        </p:txBody>
      </p:sp>
      <p:cxnSp>
        <p:nvCxnSpPr>
          <p:cNvPr id="30" name="直線矢印コネクタ 29">
            <a:extLst>
              <a:ext uri="{FF2B5EF4-FFF2-40B4-BE49-F238E27FC236}">
                <a16:creationId xmlns:a16="http://schemas.microsoft.com/office/drawing/2014/main" id="{4E1FCE18-1B42-6248-A212-CF827DA00484}"/>
              </a:ext>
            </a:extLst>
          </p:cNvPr>
          <p:cNvCxnSpPr>
            <a:cxnSpLocks/>
          </p:cNvCxnSpPr>
          <p:nvPr/>
        </p:nvCxnSpPr>
        <p:spPr>
          <a:xfrm flipH="1">
            <a:off x="2155987" y="2661500"/>
            <a:ext cx="79649" cy="234666"/>
          </a:xfrm>
          <a:prstGeom prst="straightConnector1">
            <a:avLst/>
          </a:prstGeom>
          <a:ln w="127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57B963AC-5582-8941-A3B0-BD9E97F7B52A}"/>
              </a:ext>
            </a:extLst>
          </p:cNvPr>
          <p:cNvSpPr txBox="1"/>
          <p:nvPr/>
        </p:nvSpPr>
        <p:spPr>
          <a:xfrm>
            <a:off x="1861142" y="2452440"/>
            <a:ext cx="748988" cy="276999"/>
          </a:xfrm>
          <a:prstGeom prst="rect">
            <a:avLst/>
          </a:prstGeom>
          <a:noFill/>
        </p:spPr>
        <p:txBody>
          <a:bodyPr wrap="none" rtlCol="0">
            <a:spAutoFit/>
          </a:bodyPr>
          <a:lstStyle/>
          <a:p>
            <a:r>
              <a:rPr lang="en-US" altLang="ja-JP" sz="1200" dirty="0"/>
              <a:t>2nd</a:t>
            </a:r>
            <a:r>
              <a:rPr kumimoji="1" lang="en-US" altLang="ja-JP" sz="1200" dirty="0"/>
              <a:t> train</a:t>
            </a:r>
            <a:endParaRPr kumimoji="1" lang="ja-JP" altLang="en-US" sz="1200"/>
          </a:p>
        </p:txBody>
      </p:sp>
      <p:cxnSp>
        <p:nvCxnSpPr>
          <p:cNvPr id="32" name="直線矢印コネクタ 31">
            <a:extLst>
              <a:ext uri="{FF2B5EF4-FFF2-40B4-BE49-F238E27FC236}">
                <a16:creationId xmlns:a16="http://schemas.microsoft.com/office/drawing/2014/main" id="{5877251C-F16B-9F4F-ABB1-FF160F4E4BD1}"/>
              </a:ext>
            </a:extLst>
          </p:cNvPr>
          <p:cNvCxnSpPr>
            <a:cxnSpLocks/>
          </p:cNvCxnSpPr>
          <p:nvPr/>
        </p:nvCxnSpPr>
        <p:spPr>
          <a:xfrm flipH="1">
            <a:off x="1705701" y="2240841"/>
            <a:ext cx="704197"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1C4CB2B8-AE8F-3749-9266-ED52AD9496E5}"/>
              </a:ext>
            </a:extLst>
          </p:cNvPr>
          <p:cNvSpPr txBox="1"/>
          <p:nvPr/>
        </p:nvSpPr>
        <p:spPr>
          <a:xfrm>
            <a:off x="1742301" y="2012170"/>
            <a:ext cx="558166" cy="276999"/>
          </a:xfrm>
          <a:prstGeom prst="rect">
            <a:avLst/>
          </a:prstGeom>
          <a:noFill/>
        </p:spPr>
        <p:txBody>
          <a:bodyPr wrap="none" rtlCol="0">
            <a:spAutoFit/>
          </a:bodyPr>
          <a:lstStyle/>
          <a:p>
            <a:r>
              <a:rPr lang="en-US" altLang="ja-JP" sz="1200" dirty="0"/>
              <a:t>a turn</a:t>
            </a:r>
            <a:endParaRPr kumimoji="1" lang="ja-JP" altLang="en-US" sz="1200"/>
          </a:p>
        </p:txBody>
      </p:sp>
      <p:sp>
        <p:nvSpPr>
          <p:cNvPr id="4" name="スライド番号プレースホルダー 3">
            <a:extLst>
              <a:ext uri="{FF2B5EF4-FFF2-40B4-BE49-F238E27FC236}">
                <a16:creationId xmlns:a16="http://schemas.microsoft.com/office/drawing/2014/main" id="{6F7BE904-48B4-F74A-B07B-4C11434CB8E0}"/>
              </a:ext>
            </a:extLst>
          </p:cNvPr>
          <p:cNvSpPr>
            <a:spLocks noGrp="1"/>
          </p:cNvSpPr>
          <p:nvPr>
            <p:ph type="sldNum" sz="quarter" idx="12"/>
          </p:nvPr>
        </p:nvSpPr>
        <p:spPr/>
        <p:txBody>
          <a:bodyPr/>
          <a:lstStyle/>
          <a:p>
            <a:fld id="{3B087684-AA79-F249-BB36-435C471A0781}" type="slidenum">
              <a:rPr kumimoji="1" lang="ja-JP" altLang="en-US" smtClean="0"/>
              <a:t>7</a:t>
            </a:fld>
            <a:endParaRPr kumimoji="1" lang="ja-JP" altLang="en-US"/>
          </a:p>
        </p:txBody>
      </p:sp>
    </p:spTree>
    <p:extLst>
      <p:ext uri="{BB962C8B-B14F-4D97-AF65-F5344CB8AC3E}">
        <p14:creationId xmlns:p14="http://schemas.microsoft.com/office/powerpoint/2010/main" val="7830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Beam size blowup in LER (TMCI)</a:t>
            </a:r>
            <a:endParaRPr kumimoji="1" lang="ja-JP" altLang="en-US" sz="3600"/>
          </a:p>
        </p:txBody>
      </p:sp>
      <p:pic>
        <p:nvPicPr>
          <p:cNvPr id="4" name="図 3">
            <a:extLst>
              <a:ext uri="{FF2B5EF4-FFF2-40B4-BE49-F238E27FC236}">
                <a16:creationId xmlns:a16="http://schemas.microsoft.com/office/drawing/2014/main" id="{59A0D069-A90D-4C47-905E-EF002C8FB1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421" y="1134195"/>
            <a:ext cx="10462647" cy="5723805"/>
          </a:xfrm>
          <a:prstGeom prst="rect">
            <a:avLst/>
          </a:prstGeom>
        </p:spPr>
      </p:pic>
      <p:sp>
        <p:nvSpPr>
          <p:cNvPr id="3" name="スライド番号プレースホルダー 2">
            <a:extLst>
              <a:ext uri="{FF2B5EF4-FFF2-40B4-BE49-F238E27FC236}">
                <a16:creationId xmlns:a16="http://schemas.microsoft.com/office/drawing/2014/main" id="{4E21071C-ADBE-5742-80C8-9DBC190319B8}"/>
              </a:ext>
            </a:extLst>
          </p:cNvPr>
          <p:cNvSpPr>
            <a:spLocks noGrp="1"/>
          </p:cNvSpPr>
          <p:nvPr>
            <p:ph type="sldNum" sz="quarter" idx="12"/>
          </p:nvPr>
        </p:nvSpPr>
        <p:spPr/>
        <p:txBody>
          <a:bodyPr/>
          <a:lstStyle/>
          <a:p>
            <a:fld id="{3B087684-AA79-F249-BB36-435C471A0781}" type="slidenum">
              <a:rPr kumimoji="1" lang="ja-JP" altLang="en-US" smtClean="0"/>
              <a:t>8</a:t>
            </a:fld>
            <a:endParaRPr kumimoji="1" lang="ja-JP" altLang="en-US"/>
          </a:p>
        </p:txBody>
      </p:sp>
      <p:sp>
        <p:nvSpPr>
          <p:cNvPr id="5" name="正方形/長方形 4">
            <a:extLst>
              <a:ext uri="{FF2B5EF4-FFF2-40B4-BE49-F238E27FC236}">
                <a16:creationId xmlns:a16="http://schemas.microsoft.com/office/drawing/2014/main" id="{F2A96ADB-1AC4-2F44-BDCC-513042935A33}"/>
              </a:ext>
            </a:extLst>
          </p:cNvPr>
          <p:cNvSpPr/>
          <p:nvPr/>
        </p:nvSpPr>
        <p:spPr>
          <a:xfrm>
            <a:off x="88185" y="650377"/>
            <a:ext cx="10292187" cy="430887"/>
          </a:xfrm>
          <a:prstGeom prst="rect">
            <a:avLst/>
          </a:prstGeom>
        </p:spPr>
        <p:txBody>
          <a:bodyPr wrap="square">
            <a:spAutoFit/>
          </a:bodyPr>
          <a:lstStyle/>
          <a:p>
            <a:pPr marL="285750" indent="-285750">
              <a:buFont typeface="Arial" panose="020B0604020202020204" pitchFamily="34" charset="0"/>
              <a:buChar char="•"/>
            </a:pPr>
            <a:r>
              <a:rPr lang="en-US" altLang="ja-JP" sz="2200" dirty="0"/>
              <a:t>We’ve observed beam size blowup in LER at low bunch current (~1.0 mA/bunch).</a:t>
            </a:r>
          </a:p>
        </p:txBody>
      </p:sp>
      <p:sp>
        <p:nvSpPr>
          <p:cNvPr id="8" name="テキスト ボックス 7">
            <a:extLst>
              <a:ext uri="{FF2B5EF4-FFF2-40B4-BE49-F238E27FC236}">
                <a16:creationId xmlns:a16="http://schemas.microsoft.com/office/drawing/2014/main" id="{80FA8CAB-744B-DC49-B027-E65AFB9220FC}"/>
              </a:ext>
            </a:extLst>
          </p:cNvPr>
          <p:cNvSpPr txBox="1"/>
          <p:nvPr/>
        </p:nvSpPr>
        <p:spPr>
          <a:xfrm>
            <a:off x="10005521" y="1240057"/>
            <a:ext cx="1643783" cy="369332"/>
          </a:xfrm>
          <a:prstGeom prst="rect">
            <a:avLst/>
          </a:prstGeom>
          <a:noFill/>
        </p:spPr>
        <p:txBody>
          <a:bodyPr wrap="none" rtlCol="0">
            <a:spAutoFit/>
          </a:bodyPr>
          <a:lstStyle/>
          <a:p>
            <a:r>
              <a:rPr kumimoji="1" lang="en-US" altLang="ja-JP" dirty="0"/>
              <a:t>[K. </a:t>
            </a:r>
            <a:r>
              <a:rPr kumimoji="1" lang="en-US" altLang="ja-JP" dirty="0" err="1"/>
              <a:t>Ohmi</a:t>
            </a:r>
            <a:r>
              <a:rPr kumimoji="1" lang="en-US" altLang="ja-JP" dirty="0"/>
              <a:t> et al.]</a:t>
            </a:r>
            <a:endParaRPr kumimoji="1" lang="ja-JP" altLang="en-US"/>
          </a:p>
        </p:txBody>
      </p:sp>
      <p:sp>
        <p:nvSpPr>
          <p:cNvPr id="7" name="正方形/長方形 6">
            <a:extLst>
              <a:ext uri="{FF2B5EF4-FFF2-40B4-BE49-F238E27FC236}">
                <a16:creationId xmlns:a16="http://schemas.microsoft.com/office/drawing/2014/main" id="{87A198DD-B0BB-3C4F-ABA9-CE075B679A7E}"/>
              </a:ext>
            </a:extLst>
          </p:cNvPr>
          <p:cNvSpPr/>
          <p:nvPr/>
        </p:nvSpPr>
        <p:spPr>
          <a:xfrm>
            <a:off x="1412562" y="1733255"/>
            <a:ext cx="1948823" cy="369332"/>
          </a:xfrm>
          <a:prstGeom prst="rect">
            <a:avLst/>
          </a:prstGeom>
        </p:spPr>
        <p:txBody>
          <a:bodyPr wrap="square">
            <a:spAutoFit/>
          </a:bodyPr>
          <a:lstStyle/>
          <a:p>
            <a:pPr marL="285750" indent="-285750">
              <a:buFont typeface="Arial" panose="020B0604020202020204" pitchFamily="34" charset="0"/>
              <a:buChar char="•"/>
            </a:pPr>
            <a:r>
              <a:rPr lang="en-US" altLang="ja-JP" dirty="0"/>
              <a:t>97 bunches</a:t>
            </a:r>
          </a:p>
        </p:txBody>
      </p:sp>
    </p:spTree>
    <p:extLst>
      <p:ext uri="{BB962C8B-B14F-4D97-AF65-F5344CB8AC3E}">
        <p14:creationId xmlns:p14="http://schemas.microsoft.com/office/powerpoint/2010/main" val="95543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D86DA-8768-EF4B-BE24-9B639D37BB76}"/>
              </a:ext>
            </a:extLst>
          </p:cNvPr>
          <p:cNvSpPr>
            <a:spLocks noGrp="1"/>
          </p:cNvSpPr>
          <p:nvPr>
            <p:ph type="title"/>
          </p:nvPr>
        </p:nvSpPr>
        <p:spPr>
          <a:xfrm>
            <a:off x="88185" y="-285427"/>
            <a:ext cx="12367513" cy="1325563"/>
          </a:xfrm>
        </p:spPr>
        <p:txBody>
          <a:bodyPr>
            <a:normAutofit/>
          </a:bodyPr>
          <a:lstStyle/>
          <a:p>
            <a:r>
              <a:rPr kumimoji="1" lang="en-US" altLang="ja-JP" sz="3600" dirty="0"/>
              <a:t>Issue – Beam size blowup in LER (TMCI)</a:t>
            </a:r>
            <a:endParaRPr kumimoji="1" lang="ja-JP" altLang="en-US" sz="3600"/>
          </a:p>
        </p:txBody>
      </p:sp>
      <p:sp>
        <p:nvSpPr>
          <p:cNvPr id="8" name="テキスト ボックス 7">
            <a:extLst>
              <a:ext uri="{FF2B5EF4-FFF2-40B4-BE49-F238E27FC236}">
                <a16:creationId xmlns:a16="http://schemas.microsoft.com/office/drawing/2014/main" id="{80FA8CAB-744B-DC49-B027-E65AFB9220FC}"/>
              </a:ext>
            </a:extLst>
          </p:cNvPr>
          <p:cNvSpPr txBox="1"/>
          <p:nvPr/>
        </p:nvSpPr>
        <p:spPr>
          <a:xfrm>
            <a:off x="9664996" y="442518"/>
            <a:ext cx="1643783" cy="369332"/>
          </a:xfrm>
          <a:prstGeom prst="rect">
            <a:avLst/>
          </a:prstGeom>
          <a:noFill/>
        </p:spPr>
        <p:txBody>
          <a:bodyPr wrap="none" rtlCol="0">
            <a:spAutoFit/>
          </a:bodyPr>
          <a:lstStyle/>
          <a:p>
            <a:r>
              <a:rPr kumimoji="1" lang="en-US" altLang="ja-JP" dirty="0"/>
              <a:t>[K. </a:t>
            </a:r>
            <a:r>
              <a:rPr kumimoji="1" lang="en-US" altLang="ja-JP" dirty="0" err="1"/>
              <a:t>Ohmi</a:t>
            </a:r>
            <a:r>
              <a:rPr kumimoji="1" lang="en-US" altLang="ja-JP" dirty="0"/>
              <a:t> et al.]</a:t>
            </a:r>
            <a:endParaRPr kumimoji="1" lang="ja-JP" altLang="en-US"/>
          </a:p>
        </p:txBody>
      </p:sp>
      <p:pic>
        <p:nvPicPr>
          <p:cNvPr id="5" name="図 4">
            <a:extLst>
              <a:ext uri="{FF2B5EF4-FFF2-40B4-BE49-F238E27FC236}">
                <a16:creationId xmlns:a16="http://schemas.microsoft.com/office/drawing/2014/main" id="{82281599-EC80-824D-8EA9-A9CE780134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637" y="811850"/>
            <a:ext cx="10020588" cy="6016713"/>
          </a:xfrm>
          <a:prstGeom prst="rect">
            <a:avLst/>
          </a:prstGeom>
        </p:spPr>
      </p:pic>
      <p:sp>
        <p:nvSpPr>
          <p:cNvPr id="3" name="スライド番号プレースホルダー 2">
            <a:extLst>
              <a:ext uri="{FF2B5EF4-FFF2-40B4-BE49-F238E27FC236}">
                <a16:creationId xmlns:a16="http://schemas.microsoft.com/office/drawing/2014/main" id="{18159CC3-4C29-1C42-BB35-CEA09FEC455B}"/>
              </a:ext>
            </a:extLst>
          </p:cNvPr>
          <p:cNvSpPr>
            <a:spLocks noGrp="1"/>
          </p:cNvSpPr>
          <p:nvPr>
            <p:ph type="sldNum" sz="quarter" idx="12"/>
          </p:nvPr>
        </p:nvSpPr>
        <p:spPr/>
        <p:txBody>
          <a:bodyPr/>
          <a:lstStyle/>
          <a:p>
            <a:fld id="{3B087684-AA79-F249-BB36-435C471A0781}" type="slidenum">
              <a:rPr kumimoji="1" lang="ja-JP" altLang="en-US" smtClean="0"/>
              <a:t>9</a:t>
            </a:fld>
            <a:endParaRPr kumimoji="1" lang="ja-JP" altLang="en-US"/>
          </a:p>
        </p:txBody>
      </p:sp>
    </p:spTree>
    <p:extLst>
      <p:ext uri="{BB962C8B-B14F-4D97-AF65-F5344CB8AC3E}">
        <p14:creationId xmlns:p14="http://schemas.microsoft.com/office/powerpoint/2010/main" val="409315593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42B07A94-C122-AF4A-B776-B6531AAFD1CE}" vid="{8277ED95-9917-D646-A591-4F3A7464B70C}"/>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8584</TotalTime>
  <Words>3211</Words>
  <Application>Microsoft Macintosh PowerPoint</Application>
  <PresentationFormat>ワイド画面</PresentationFormat>
  <Paragraphs>392</Paragraphs>
  <Slides>41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41</vt:i4>
      </vt:variant>
    </vt:vector>
  </HeadingPairs>
  <TitlesOfParts>
    <vt:vector size="51" baseType="lpstr">
      <vt:lpstr>ヒラギノ角ゴ ProN W6</vt:lpstr>
      <vt:lpstr>游ゴシック</vt:lpstr>
      <vt:lpstr>Arial</vt:lpstr>
      <vt:lpstr>Calibri</vt:lpstr>
      <vt:lpstr>Cambria Math</vt:lpstr>
      <vt:lpstr>Symbol</vt:lpstr>
      <vt:lpstr>Times Roman</vt:lpstr>
      <vt:lpstr>Wingdings</vt:lpstr>
      <vt:lpstr>Office テーマ</vt:lpstr>
      <vt:lpstr>Office Theme</vt:lpstr>
      <vt:lpstr>Beam collimators and  transverse mode coupling instability</vt:lpstr>
      <vt:lpstr>Contents</vt:lpstr>
      <vt:lpstr>Beam collimators in SuperKEKB</vt:lpstr>
      <vt:lpstr>Design</vt:lpstr>
      <vt:lpstr>Issue – Damage</vt:lpstr>
      <vt:lpstr>Issue – Damage</vt:lpstr>
      <vt:lpstr>Issue – Damage</vt:lpstr>
      <vt:lpstr>Issue – Beam size blowup in LER (TMCI)</vt:lpstr>
      <vt:lpstr>Issue – Beam size blowup in LER (TMCI)</vt:lpstr>
      <vt:lpstr>Issue – Beam size blowup in LER (TMCI)</vt:lpstr>
      <vt:lpstr>Issue – Beam size blowup in LER (TMCI)</vt:lpstr>
      <vt:lpstr>Issue – Beam size blowup in LER (TMCI)</vt:lpstr>
      <vt:lpstr>Issue – Beam size blowup in LER (TMCI)</vt:lpstr>
      <vt:lpstr>PowerPoint プレゼンテーション</vt:lpstr>
      <vt:lpstr>Issue – Beam size blowup in LER (TMCI)</vt:lpstr>
      <vt:lpstr>Plan – R&amp;D of durable jaws (hybrid jaw)</vt:lpstr>
      <vt:lpstr>PowerPoint プレゼンテーション</vt:lpstr>
      <vt:lpstr>PowerPoint プレゼンテーション</vt:lpstr>
      <vt:lpstr>D06V1 titanium head study by A. Natochii</vt:lpstr>
      <vt:lpstr>Plan – Non-linear collimator at LER OHO section</vt:lpstr>
      <vt:lpstr>Plan – Non-linear collimator at LER OHO section</vt:lpstr>
      <vt:lpstr>Plan – Non-linear collimator at LER OHO section</vt:lpstr>
      <vt:lpstr>Plan – Non-linear collimator at LER OHO section</vt:lpstr>
      <vt:lpstr>Plan – Non-linear collimator at LER OHO section</vt:lpstr>
      <vt:lpstr>Plan – Non-linear collimator at LER OHO section</vt:lpstr>
      <vt:lpstr>Synchrobetatron Instabilites in the LER</vt:lpstr>
      <vt:lpstr>Results</vt:lpstr>
      <vt:lpstr>Comments</vt:lpstr>
      <vt:lpstr>Summary</vt:lpstr>
      <vt:lpstr>Thank you for your attention.</vt:lpstr>
      <vt:lpstr>backup</vt:lpstr>
      <vt:lpstr>Issue – Accidental firing of injection kickers</vt:lpstr>
      <vt:lpstr>Issue – Accidental firing of injection kickers</vt:lpstr>
      <vt:lpstr>PowerPoint プレゼンテーション</vt:lpstr>
      <vt:lpstr>Vertical tune shift</vt:lpstr>
      <vt:lpstr>Horizontal tune shift</vt:lpstr>
      <vt:lpstr>Vertical tune scan</vt:lpstr>
      <vt:lpstr>Beam size blowup</vt:lpstr>
      <vt:lpstr>Beam size blowup</vt:lpstr>
      <vt:lpstr>Beam size blowup</vt:lpstr>
      <vt:lpstr>Beam length measurements for collimator apertures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collimators (2020c, 2021ab)</dc:title>
  <dc:creator>石橋 拓弥</dc:creator>
  <cp:lastModifiedBy>石橋 拓弥</cp:lastModifiedBy>
  <cp:revision>167</cp:revision>
  <dcterms:created xsi:type="dcterms:W3CDTF">2021-08-18T04:48:55Z</dcterms:created>
  <dcterms:modified xsi:type="dcterms:W3CDTF">2021-10-25T02:21:41Z</dcterms:modified>
</cp:coreProperties>
</file>