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56" r:id="rId5"/>
    <p:sldId id="266" r:id="rId6"/>
    <p:sldId id="1479" r:id="rId7"/>
    <p:sldId id="1480" r:id="rId8"/>
    <p:sldId id="1481" r:id="rId9"/>
    <p:sldId id="2331" r:id="rId10"/>
    <p:sldId id="1476" r:id="rId11"/>
    <p:sldId id="1484" r:id="rId12"/>
    <p:sldId id="261" r:id="rId13"/>
    <p:sldId id="1485" r:id="rId14"/>
    <p:sldId id="2335" r:id="rId15"/>
    <p:sldId id="2336" r:id="rId16"/>
    <p:sldId id="2333" r:id="rId17"/>
    <p:sldId id="264" r:id="rId18"/>
    <p:sldId id="1490" r:id="rId19"/>
    <p:sldId id="1488" r:id="rId20"/>
    <p:sldId id="1487" r:id="rId21"/>
    <p:sldId id="148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ednykh, Alexei" initials="BA" lastIdx="1" clrIdx="0">
    <p:extLst>
      <p:ext uri="{19B8F6BF-5375-455C-9EA6-DF929625EA0E}">
        <p15:presenceInfo xmlns:p15="http://schemas.microsoft.com/office/powerpoint/2012/main" userId="S::blednykh@bnl.gov::7acee1ec-c2dd-43c1-ab74-526735eb04a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100"/>
    <a:srgbClr val="0096FF"/>
    <a:srgbClr val="0432FF"/>
    <a:srgbClr val="30519D"/>
    <a:srgbClr val="009051"/>
    <a:srgbClr val="24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17"/>
    <p:restoredTop sz="94788"/>
  </p:normalViewPr>
  <p:slideViewPr>
    <p:cSldViewPr snapToGrid="0" snapToObjects="1">
      <p:cViewPr varScale="1">
        <p:scale>
          <a:sx n="130" d="100"/>
          <a:sy n="130" d="100"/>
        </p:scale>
        <p:origin x="2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DAC040B-CA38-9F41-B3D8-AA50CA4DF7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6F09C7-039F-1042-855C-9B399490D0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B4E36-6D30-6243-AC8C-566BB516B949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2B5FD7-D785-EA4B-BE91-F3F11CD58F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8th Low Emittance Rings Workshop, Frascati, 26-30 Oct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A30CA-04A6-C845-AADC-216AAA5725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23137-D6A0-0D42-BEB6-FC9B472D3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54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516BF-D3CB-483E-A412-96C76539BC14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8th Low Emittance Rings Workshop, Frascati, 26-30 Oct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2674F-647D-4B17-A291-93F81348E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4118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8247" y="2790092"/>
            <a:ext cx="6322645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8247" y="4642339"/>
            <a:ext cx="6322645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371281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356352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18873" y="6311898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32480" y="6300029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24400" y="6300029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724400" y="631031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724400" y="631031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27322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24400" y="6218237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24400" y="633565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8th Low Emittance Rings Workshop, Frascati, 26-30 Oct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616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F3181C-7075-5645-97E3-248EB6F42B7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39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13" Type="http://schemas.openxmlformats.org/officeDocument/2006/relationships/image" Target="../media/image41.emf"/><Relationship Id="rId3" Type="http://schemas.openxmlformats.org/officeDocument/2006/relationships/image" Target="../media/image200.png"/><Relationship Id="rId7" Type="http://schemas.openxmlformats.org/officeDocument/2006/relationships/image" Target="../media/image240.png"/><Relationship Id="rId12" Type="http://schemas.openxmlformats.org/officeDocument/2006/relationships/image" Target="../media/image280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11" Type="http://schemas.openxmlformats.org/officeDocument/2006/relationships/image" Target="../media/image44.png"/><Relationship Id="rId5" Type="http://schemas.openxmlformats.org/officeDocument/2006/relationships/image" Target="../media/image220.png"/><Relationship Id="rId15" Type="http://schemas.openxmlformats.org/officeDocument/2006/relationships/image" Target="../media/image47.png"/><Relationship Id="rId10" Type="http://schemas.openxmlformats.org/officeDocument/2006/relationships/image" Target="../media/image27.png"/><Relationship Id="rId4" Type="http://schemas.openxmlformats.org/officeDocument/2006/relationships/image" Target="../media/image210.png"/><Relationship Id="rId9" Type="http://schemas.openxmlformats.org/officeDocument/2006/relationships/image" Target="../media/image26.png"/><Relationship Id="rId1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43.png"/><Relationship Id="rId7" Type="http://schemas.openxmlformats.org/officeDocument/2006/relationships/image" Target="../media/image45.emf"/><Relationship Id="rId12" Type="http://schemas.openxmlformats.org/officeDocument/2006/relationships/image" Target="../media/image59.png"/><Relationship Id="rId2" Type="http://schemas.openxmlformats.org/officeDocument/2006/relationships/image" Target="../media/image42.emf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50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48.png"/><Relationship Id="rId1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2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3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0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9.png"/><Relationship Id="rId5" Type="http://schemas.openxmlformats.org/officeDocument/2006/relationships/image" Target="../media/image250.png"/><Relationship Id="rId10" Type="http://schemas.openxmlformats.org/officeDocument/2006/relationships/image" Target="../media/image24.png"/><Relationship Id="rId4" Type="http://schemas.openxmlformats.org/officeDocument/2006/relationships/image" Target="../media/image25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3055" y="724329"/>
            <a:ext cx="8047784" cy="2825393"/>
          </a:xfrm>
        </p:spPr>
        <p:txBody>
          <a:bodyPr>
            <a:normAutofit/>
          </a:bodyPr>
          <a:lstStyle/>
          <a:p>
            <a:r>
              <a:rPr lang="en-US" dirty="0"/>
              <a:t>EIC Impedance Assessment and Collective Effects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5122" y="3727936"/>
            <a:ext cx="7045771" cy="1956427"/>
          </a:xfrm>
        </p:spPr>
        <p:txBody>
          <a:bodyPr>
            <a:normAutofit fontScale="92500"/>
          </a:bodyPr>
          <a:lstStyle/>
          <a:p>
            <a:r>
              <a:rPr lang="en-US" dirty="0"/>
              <a:t>Alexei Blednykh </a:t>
            </a:r>
          </a:p>
          <a:p>
            <a:r>
              <a:rPr lang="en-US" dirty="0"/>
              <a:t>Deputy of the Accelerator Development  and R&amp;D Division Director</a:t>
            </a:r>
          </a:p>
          <a:p>
            <a:r>
              <a:rPr lang="en-US" dirty="0"/>
              <a:t>TRIUMF 2021 EIC Accelerator Partnership Workshop</a:t>
            </a:r>
          </a:p>
          <a:p>
            <a:r>
              <a:rPr lang="en-US" sz="1600" dirty="0"/>
              <a:t>October 26-29, 2021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C6D845-75C4-1548-B3F4-4B151F668DD3}"/>
              </a:ext>
            </a:extLst>
          </p:cNvPr>
          <p:cNvSpPr txBox="1"/>
          <p:nvPr/>
        </p:nvSpPr>
        <p:spPr>
          <a:xfrm>
            <a:off x="4020799" y="6584419"/>
            <a:ext cx="8171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A. Blednykh    Accel Phys    TRIUMF 2021 EIC Accelerator Partnership Workshop    October 26-29  2021 </a:t>
            </a:r>
          </a:p>
        </p:txBody>
      </p:sp>
    </p:spTree>
    <p:extLst>
      <p:ext uri="{BB962C8B-B14F-4D97-AF65-F5344CB8AC3E}">
        <p14:creationId xmlns:p14="http://schemas.microsoft.com/office/powerpoint/2010/main" val="109204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0915"/>
            <a:ext cx="10515600" cy="1325563"/>
          </a:xfrm>
        </p:spPr>
        <p:txBody>
          <a:bodyPr/>
          <a:lstStyle/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FFT of the Total Longitudinal Wakefield at 5GeV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01444-B9D8-4E0A-9CCF-76043825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D603D2-FFE6-8D44-899B-BA45EF1ED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334" y="1202632"/>
            <a:ext cx="4239921" cy="26381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494C96-7C5C-AE4C-BE76-C48272B8400E}"/>
              </a:ext>
            </a:extLst>
          </p:cNvPr>
          <p:cNvSpPr txBox="1"/>
          <p:nvPr/>
        </p:nvSpPr>
        <p:spPr>
          <a:xfrm>
            <a:off x="1539524" y="1980204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14GHz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8CF2F2-7E81-4844-B7ED-5701900F6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091" y="1202632"/>
            <a:ext cx="4239921" cy="26381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5F0133-3310-EA42-BCC5-DEC9BA4A958A}"/>
              </a:ext>
            </a:extLst>
          </p:cNvPr>
          <p:cNvSpPr txBox="1"/>
          <p:nvPr/>
        </p:nvSpPr>
        <p:spPr>
          <a:xfrm>
            <a:off x="1547717" y="3787551"/>
            <a:ext cx="3086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Real part of the longitudinal impedance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1E4B93-919A-D645-8604-9075E6EE14FF}"/>
              </a:ext>
            </a:extLst>
          </p:cNvPr>
          <p:cNvSpPr txBox="1"/>
          <p:nvPr/>
        </p:nvSpPr>
        <p:spPr>
          <a:xfrm>
            <a:off x="7288434" y="3781474"/>
            <a:ext cx="3477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Imaginary part of the longitudinal impedance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63EC41-7BD7-8D40-B73E-88113AEDC931}"/>
              </a:ext>
            </a:extLst>
          </p:cNvPr>
          <p:cNvSpPr txBox="1"/>
          <p:nvPr/>
        </p:nvSpPr>
        <p:spPr>
          <a:xfrm>
            <a:off x="48827" y="4075159"/>
            <a:ext cx="12088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System Font Regular"/>
              <a:buChar char="●"/>
            </a:pP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The strong resonance peak at 14GHz corresponds to 494 BPMs</a:t>
            </a:r>
          </a:p>
          <a:p>
            <a:pPr marL="285750" indent="-285750">
              <a:buClr>
                <a:srgbClr val="FF0000"/>
              </a:buClr>
              <a:buFont typeface="System Font Regular"/>
              <a:buChar char="●"/>
            </a:pP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The microwave instability threshold did not change after replacing the NSLS-II flange absorbers with the EIC absorber design.</a:t>
            </a:r>
          </a:p>
        </p:txBody>
      </p:sp>
      <p:pic>
        <p:nvPicPr>
          <p:cNvPr id="15" name="Picture 14" descr="A picture containing text, arthropod&#10;&#10;Description automatically generated">
            <a:extLst>
              <a:ext uri="{FF2B5EF4-FFF2-40B4-BE49-F238E27FC236}">
                <a16:creationId xmlns:a16="http://schemas.microsoft.com/office/drawing/2014/main" id="{7B7C4226-0F01-5843-BF5F-C2CCB8EAD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5439" y="5258014"/>
            <a:ext cx="3700133" cy="13255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4ECEED1-1882-D648-9114-665E185FA377}"/>
              </a:ext>
            </a:extLst>
          </p:cNvPr>
          <p:cNvSpPr txBox="1"/>
          <p:nvPr/>
        </p:nvSpPr>
        <p:spPr>
          <a:xfrm>
            <a:off x="1817731" y="4801391"/>
            <a:ext cx="2996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rgbClr val="30519D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NSLS-II Flange Absorber</a:t>
            </a:r>
          </a:p>
        </p:txBody>
      </p:sp>
      <p:pic>
        <p:nvPicPr>
          <p:cNvPr id="18" name="Picture 17" descr="Table&#10;&#10;Description automatically generated">
            <a:extLst>
              <a:ext uri="{FF2B5EF4-FFF2-40B4-BE49-F238E27FC236}">
                <a16:creationId xmlns:a16="http://schemas.microsoft.com/office/drawing/2014/main" id="{593E4F92-1DF0-9041-B643-67ED1855EE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2709" y="5225910"/>
            <a:ext cx="4777242" cy="13995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50F02AB-9FCD-7348-8896-A4217156D6F1}"/>
              </a:ext>
            </a:extLst>
          </p:cNvPr>
          <p:cNvSpPr txBox="1"/>
          <p:nvPr/>
        </p:nvSpPr>
        <p:spPr>
          <a:xfrm>
            <a:off x="8295998" y="4781770"/>
            <a:ext cx="1688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rgbClr val="30519D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EIC Absorber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A77496-888C-764C-B6B6-CC3F10703FEB}"/>
              </a:ext>
            </a:extLst>
          </p:cNvPr>
          <p:cNvSpPr txBox="1"/>
          <p:nvPr/>
        </p:nvSpPr>
        <p:spPr>
          <a:xfrm>
            <a:off x="2309986" y="6577671"/>
            <a:ext cx="8171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A. Blednykh    Accel Phys    TRIUMF 2021 EIC Accelerator Partnership Workshop    October 26-29  2021 </a:t>
            </a:r>
          </a:p>
        </p:txBody>
      </p:sp>
    </p:spTree>
    <p:extLst>
      <p:ext uri="{BB962C8B-B14F-4D97-AF65-F5344CB8AC3E}">
        <p14:creationId xmlns:p14="http://schemas.microsoft.com/office/powerpoint/2010/main" val="3243046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9838799-FDDB-E742-98F7-7D046A141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0265" y="948592"/>
            <a:ext cx="2671827" cy="40895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23FB64-0A05-5E4A-A014-3AC339904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719" y="948592"/>
            <a:ext cx="2671826" cy="40895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CA8981-D1BC-994A-B3CF-7EDC9F21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1593"/>
            <a:ext cx="10515600" cy="1325563"/>
          </a:xfrm>
        </p:spPr>
        <p:txBody>
          <a:bodyPr/>
          <a:lstStyle/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Microwave Instability Threshold at 5GeV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A0B7F169-8581-904B-8E36-0A517B30AF4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04672756"/>
                  </p:ext>
                </p:extLst>
              </p:nvPr>
            </p:nvGraphicFramePr>
            <p:xfrm>
              <a:off x="563879" y="1195390"/>
              <a:ext cx="5532121" cy="44616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84119">
                      <a:extLst>
                        <a:ext uri="{9D8B030D-6E8A-4147-A177-3AD203B41FA5}">
                          <a16:colId xmlns:a16="http://schemas.microsoft.com/office/drawing/2014/main" val="3742751168"/>
                        </a:ext>
                      </a:extLst>
                    </a:gridCol>
                    <a:gridCol w="670560">
                      <a:extLst>
                        <a:ext uri="{9D8B030D-6E8A-4147-A177-3AD203B41FA5}">
                          <a16:colId xmlns:a16="http://schemas.microsoft.com/office/drawing/2014/main" val="2849546836"/>
                        </a:ext>
                      </a:extLst>
                    </a:gridCol>
                    <a:gridCol w="1137920">
                      <a:extLst>
                        <a:ext uri="{9D8B030D-6E8A-4147-A177-3AD203B41FA5}">
                          <a16:colId xmlns:a16="http://schemas.microsoft.com/office/drawing/2014/main" val="2600636923"/>
                        </a:ext>
                      </a:extLst>
                    </a:gridCol>
                    <a:gridCol w="1239522">
                      <a:extLst>
                        <a:ext uri="{9D8B030D-6E8A-4147-A177-3AD203B41FA5}">
                          <a16:colId xmlns:a16="http://schemas.microsoft.com/office/drawing/2014/main" val="4818286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Energy,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 Narrow" panose="020B0604020202020204" pitchFamily="34" charset="0"/>
                                </a:rPr>
                                <m:t>𝐸</m:t>
                              </m:r>
                            </m:oMath>
                          </a14:m>
                          <a:endParaRPr lang="en-US" b="0" i="0" dirty="0">
                            <a:latin typeface="Arial Narrow" panose="020B0604020202020204" pitchFamily="34" charset="0"/>
                            <a:cs typeface="Arial Narrow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 Narrow" panose="020B0604020202020204" pitchFamily="34" charset="0"/>
                                  </a:rPr>
                                  <m:t>𝐺𝑒𝑉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Arial Narrow" panose="020B0604020202020204" pitchFamily="34" charset="0"/>
                            <a:cs typeface="Arial Narrow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00739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Average Current,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 Narrow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 Narrow" panose="020B0604020202020204" pitchFamily="3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 Narrow" panose="020B0604020202020204" pitchFamily="34" charset="0"/>
                                    </a:rPr>
                                    <m:t>𝑎𝑣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 Narrow" panose="020B0604020202020204" pitchFamily="34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Arial Narrow" panose="020B0604020202020204" pitchFamily="34" charset="0"/>
                            <a:cs typeface="Arial Narrow" panose="020B0604020202020204" pitchFamily="34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2.5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i="0" dirty="0">
                            <a:latin typeface="Arial Narrow" panose="020B0604020202020204" pitchFamily="34" charset="0"/>
                            <a:cs typeface="Arial Narrow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2934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Revolution Period,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 Narrow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 Narrow" panose="020B0604020202020204" pitchFamily="34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 Narrow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n-US" b="0" i="0" dirty="0">
                            <a:latin typeface="Arial Narrow" panose="020B0604020202020204" pitchFamily="34" charset="0"/>
                            <a:cs typeface="Arial Narrow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Narrow" panose="020B0604020202020204" pitchFamily="34" charset="0"/>
                                  </a:rPr>
                                  <m:t>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Narrow" panose="020B0604020202020204" pitchFamily="34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Arial Narrow" panose="020B0604020202020204" pitchFamily="34" charset="0"/>
                            <a:cs typeface="Arial Narrow" panose="020B0604020202020204" pitchFamily="34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12.79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i="0" dirty="0">
                            <a:latin typeface="Arial Narrow" panose="020B0604020202020204" pitchFamily="34" charset="0"/>
                            <a:cs typeface="Arial Narrow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91924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Momentum Compaction,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Narrow" panose="020B0604020202020204" pitchFamily="34" charset="0"/>
                                </a:rPr>
                                <m:t>𝛼</m:t>
                              </m:r>
                            </m:oMath>
                          </a14:m>
                          <a:endParaRPr lang="en-US" b="0" i="0" dirty="0">
                            <a:latin typeface="Arial Narrow" panose="020B0604020202020204" pitchFamily="34" charset="0"/>
                            <a:cs typeface="Arial Narrow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i="0" dirty="0">
                            <a:latin typeface="Arial Narrow" panose="020B0604020202020204" pitchFamily="34" charset="0"/>
                            <a:cs typeface="Arial Narrow" panose="020B0604020202020204" pitchFamily="34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1.33x10</a:t>
                          </a:r>
                          <a:r>
                            <a:rPr lang="en-US" b="0" i="0" baseline="3000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-3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i="0" dirty="0">
                            <a:latin typeface="Arial Narrow" panose="020B0604020202020204" pitchFamily="34" charset="0"/>
                            <a:cs typeface="Arial Narrow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82028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Harmonic Number,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 Narrow" panose="020B0604020202020204" pitchFamily="34" charset="0"/>
                                </a:rPr>
                                <m:t>h</m:t>
                              </m:r>
                            </m:oMath>
                          </a14:m>
                          <a:endParaRPr lang="en-US" b="0" i="0" dirty="0">
                            <a:latin typeface="Arial Narrow" panose="020B0604020202020204" pitchFamily="34" charset="0"/>
                            <a:cs typeface="Arial Narrow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i="0" dirty="0">
                            <a:latin typeface="Arial Narrow" panose="020B0604020202020204" pitchFamily="34" charset="0"/>
                            <a:cs typeface="Arial Narrow" panose="020B0604020202020204" pitchFamily="34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7560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i="0" dirty="0">
                            <a:latin typeface="Arial Narrow" panose="020B0604020202020204" pitchFamily="34" charset="0"/>
                            <a:cs typeface="Arial Narrow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9152891"/>
                      </a:ext>
                    </a:extLst>
                  </a:tr>
                  <a:tr h="303210"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Energy Loss,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 Narrow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 Narrow" panose="020B0604020202020204" pitchFamily="34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 Narrow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n-US" b="0" i="0" dirty="0">
                            <a:latin typeface="Arial Narrow" panose="020B0604020202020204" pitchFamily="34" charset="0"/>
                            <a:cs typeface="Arial Narrow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 Narrow" panose="020B0604020202020204" pitchFamily="34" charset="0"/>
                                  </a:rPr>
                                  <m:t>𝑀𝑒𝑉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Arial Narrow" panose="020B0604020202020204" pitchFamily="34" charset="0"/>
                            <a:cs typeface="Arial Narrow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0.95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3.52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16997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RF Voltage,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 Narrow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 Narrow" panose="020B0604020202020204" pitchFamily="34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 Narrow" panose="020B0604020202020204" pitchFamily="34" charset="0"/>
                                    </a:rPr>
                                    <m:t>𝑅𝐹</m:t>
                                  </m:r>
                                </m:sub>
                              </m:sSub>
                            </m:oMath>
                          </a14:m>
                          <a:endParaRPr lang="en-US" b="0" i="0" dirty="0">
                            <a:latin typeface="Arial Narrow" panose="020B0604020202020204" pitchFamily="34" charset="0"/>
                            <a:cs typeface="Arial Narrow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 Narrow" panose="020B0604020202020204" pitchFamily="34" charset="0"/>
                                  </a:rPr>
                                  <m:t>𝑀𝑉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Arial Narrow" panose="020B0604020202020204" pitchFamily="34" charset="0"/>
                            <a:cs typeface="Arial Narrow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24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23143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RF Acceptance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 Narrow" panose="020B0604020202020204" pitchFamily="34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Arial Narrow" panose="020B0604020202020204" pitchFamily="34" charset="0"/>
                            <a:cs typeface="Arial Narrow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1.156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1.089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93026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Synchrotron Tune,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 Narrow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Narrow" panose="020B0604020202020204" pitchFamily="34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 Narrow" panose="020B0604020202020204" pitchFamily="34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endParaRPr lang="en-US" b="0" i="0" dirty="0">
                            <a:latin typeface="Arial Narrow" panose="020B0604020202020204" pitchFamily="34" charset="0"/>
                            <a:cs typeface="Arial Narrow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i="0" dirty="0">
                            <a:latin typeface="Arial Narrow" panose="020B0604020202020204" pitchFamily="34" charset="0"/>
                            <a:cs typeface="Arial Narrow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0.062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0.062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87323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Damping Time,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 Narrow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Narrow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 Narrow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 Narrow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 Narrow" panose="020B0604020202020204" pitchFamily="34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 Narrow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 Narrow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Narrow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 Narrow" panose="020B0604020202020204" pitchFamily="34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endParaRPr lang="en-US" b="0" i="0" dirty="0">
                            <a:latin typeface="Arial Narrow" panose="020B0604020202020204" pitchFamily="34" charset="0"/>
                            <a:cs typeface="Arial Narrow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 Narrow" panose="020B0604020202020204" pitchFamily="34" charset="0"/>
                                  </a:rPr>
                                  <m:t>𝑚𝑠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Arial Narrow" panose="020B0604020202020204" pitchFamily="34" charset="0"/>
                            <a:cs typeface="Arial Narrow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134, 67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134, 67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6193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Energy Spread,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 Narrow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Narrow" panose="020B0604020202020204" pitchFamily="3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Narrow" panose="020B0604020202020204" pitchFamily="34" charset="0"/>
                                    </a:rPr>
                                    <m:t>𝛿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i="0" dirty="0">
                            <a:latin typeface="Arial Narrow" panose="020B0604020202020204" pitchFamily="34" charset="0"/>
                            <a:cs typeface="Arial Narrow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5.15x10</a:t>
                          </a:r>
                          <a:r>
                            <a:rPr lang="en-US" b="0" i="0" baseline="3000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5.8x10</a:t>
                          </a:r>
                          <a:r>
                            <a:rPr lang="en-US" b="0" i="0" baseline="3000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-4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56487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Bunch Length,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 Narrow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Narrow" panose="020B0604020202020204" pitchFamily="3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 Narrow" panose="020B0604020202020204" pitchFamily="34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endParaRPr lang="en-US" b="0" i="0" dirty="0">
                            <a:latin typeface="Arial Narrow" panose="020B0604020202020204" pitchFamily="34" charset="0"/>
                            <a:cs typeface="Arial Narrow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 Narrow" panose="020B0604020202020204" pitchFamily="34" charset="0"/>
                                  </a:rPr>
                                  <m:t>𝑚𝑚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Arial Narrow" panose="020B0604020202020204" pitchFamily="34" charset="0"/>
                            <a:cs typeface="Arial Narrow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6.8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7.6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784078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A0B7F169-8581-904B-8E36-0A517B30AF4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04672756"/>
                  </p:ext>
                </p:extLst>
              </p:nvPr>
            </p:nvGraphicFramePr>
            <p:xfrm>
              <a:off x="563879" y="1195390"/>
              <a:ext cx="5532121" cy="44616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84119">
                      <a:extLst>
                        <a:ext uri="{9D8B030D-6E8A-4147-A177-3AD203B41FA5}">
                          <a16:colId xmlns:a16="http://schemas.microsoft.com/office/drawing/2014/main" val="3742751168"/>
                        </a:ext>
                      </a:extLst>
                    </a:gridCol>
                    <a:gridCol w="670560">
                      <a:extLst>
                        <a:ext uri="{9D8B030D-6E8A-4147-A177-3AD203B41FA5}">
                          <a16:colId xmlns:a16="http://schemas.microsoft.com/office/drawing/2014/main" val="2849546836"/>
                        </a:ext>
                      </a:extLst>
                    </a:gridCol>
                    <a:gridCol w="1137920">
                      <a:extLst>
                        <a:ext uri="{9D8B030D-6E8A-4147-A177-3AD203B41FA5}">
                          <a16:colId xmlns:a16="http://schemas.microsoft.com/office/drawing/2014/main" val="2600636923"/>
                        </a:ext>
                      </a:extLst>
                    </a:gridCol>
                    <a:gridCol w="1239522">
                      <a:extLst>
                        <a:ext uri="{9D8B030D-6E8A-4147-A177-3AD203B41FA5}">
                          <a16:colId xmlns:a16="http://schemas.microsoft.com/office/drawing/2014/main" val="4818286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10" t="-6897" r="-123469" b="-114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71698" t="-6897" r="-356604" b="-114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00739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10" t="-103333" r="-123469" b="-10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71698" t="-103333" r="-356604" b="-1003333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2.5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i="0" dirty="0">
                            <a:latin typeface="Arial Narrow" panose="020B0604020202020204" pitchFamily="34" charset="0"/>
                            <a:cs typeface="Arial Narrow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2934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10" t="-210345" r="-123469" b="-9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71698" t="-210345" r="-356604" b="-937931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12.79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i="0" dirty="0">
                            <a:latin typeface="Arial Narrow" panose="020B0604020202020204" pitchFamily="34" charset="0"/>
                            <a:cs typeface="Arial Narrow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91924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10" t="-310345" r="-123469" b="-8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i="0" dirty="0">
                            <a:latin typeface="Arial Narrow" panose="020B0604020202020204" pitchFamily="34" charset="0"/>
                            <a:cs typeface="Arial Narrow" panose="020B0604020202020204" pitchFamily="34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1.33x10</a:t>
                          </a:r>
                          <a:r>
                            <a:rPr lang="en-US" b="0" i="0" baseline="3000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-3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i="0" dirty="0">
                            <a:latin typeface="Arial Narrow" panose="020B0604020202020204" pitchFamily="34" charset="0"/>
                            <a:cs typeface="Arial Narrow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82028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10" t="-410345" r="-123469" b="-7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i="0" dirty="0">
                            <a:latin typeface="Arial Narrow" panose="020B0604020202020204" pitchFamily="34" charset="0"/>
                            <a:cs typeface="Arial Narrow" panose="020B0604020202020204" pitchFamily="34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7560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b="0" i="0" dirty="0">
                            <a:latin typeface="Arial Narrow" panose="020B0604020202020204" pitchFamily="34" charset="0"/>
                            <a:cs typeface="Arial Narrow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915289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10" t="-510345" r="-123469" b="-6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71698" t="-510345" r="-356604" b="-6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0.95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3.52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16997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10" t="-610345" r="-123469" b="-5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71698" t="-610345" r="-356604" b="-5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24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23143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RF Acceptance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71698" t="-686667" r="-356604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1.156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1.089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93026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10" t="-813793" r="-123469" b="-3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i="0" dirty="0">
                            <a:latin typeface="Arial Narrow" panose="020B0604020202020204" pitchFamily="34" charset="0"/>
                            <a:cs typeface="Arial Narrow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0.062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0.062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8732378"/>
                      </a:ext>
                    </a:extLst>
                  </a:tr>
                  <a:tr h="3874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10" t="-883333" r="-123469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71698" t="-883333" r="-356604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134, 67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134, 67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6193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10" t="-983333" r="-123469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i="0" dirty="0">
                            <a:latin typeface="Arial Narrow" panose="020B0604020202020204" pitchFamily="34" charset="0"/>
                            <a:cs typeface="Arial Narrow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5.15x10</a:t>
                          </a:r>
                          <a:r>
                            <a:rPr lang="en-US" b="0" i="0" baseline="3000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5.8x10</a:t>
                          </a:r>
                          <a:r>
                            <a:rPr lang="en-US" b="0" i="0" baseline="3000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-4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56487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10" t="-1120690" r="-123469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71698" t="-1120690" r="-356604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6.8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7.6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784078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A2A40-9AF0-774F-9405-20C121E19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DA9CA7-0F5F-BE42-811C-5F33FAED3BEF}"/>
              </a:ext>
            </a:extLst>
          </p:cNvPr>
          <p:cNvCxnSpPr>
            <a:cxnSpLocks/>
          </p:cNvCxnSpPr>
          <p:nvPr/>
        </p:nvCxnSpPr>
        <p:spPr>
          <a:xfrm>
            <a:off x="7789778" y="4441392"/>
            <a:ext cx="0" cy="269269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A63A89-90A7-A44C-A7B6-8C1AAE69F554}"/>
                  </a:ext>
                </a:extLst>
              </p:cNvPr>
              <p:cNvSpPr txBox="1"/>
              <p:nvPr/>
            </p:nvSpPr>
            <p:spPr>
              <a:xfrm>
                <a:off x="7811339" y="4380089"/>
                <a:ext cx="402161" cy="1996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A63A89-90A7-A44C-A7B6-8C1AAE69F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339" y="4380089"/>
                <a:ext cx="402161" cy="199606"/>
              </a:xfrm>
              <a:prstGeom prst="rect">
                <a:avLst/>
              </a:prstGeom>
              <a:blipFill>
                <a:blip r:embed="rId5"/>
                <a:stretch>
                  <a:fillRect l="-6061" r="-303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A4F7CFE-24BB-1D4A-8C9C-927FBD7C443D}"/>
              </a:ext>
            </a:extLst>
          </p:cNvPr>
          <p:cNvSpPr txBox="1"/>
          <p:nvPr/>
        </p:nvSpPr>
        <p:spPr>
          <a:xfrm>
            <a:off x="324340" y="5676850"/>
            <a:ext cx="11893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System Font Regular"/>
              <a:buChar char="•"/>
            </a:pP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NSLS-II, APS, … need less than 1M macroparticles &amp; 1 kick per turn for numerical simulations.</a:t>
            </a:r>
          </a:p>
          <a:p>
            <a:pPr marL="285750" indent="-285750">
              <a:buClr>
                <a:srgbClr val="FF0000"/>
              </a:buClr>
              <a:buFont typeface="System Font Regular"/>
              <a:buChar char="•"/>
            </a:pP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EIC requires, at least, 8M macroparticles and 8 wakefield elements per turn, C&gt;3times longer, momentum compaction 5 times larger, …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64008F0-D7BF-EC40-9070-FEBCC5B5B51A}"/>
                  </a:ext>
                </a:extLst>
              </p:cNvPr>
              <p:cNvSpPr txBox="1"/>
              <p:nvPr/>
            </p:nvSpPr>
            <p:spPr>
              <a:xfrm>
                <a:off x="6439301" y="4993444"/>
                <a:ext cx="58297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Energy spread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Narrow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Narrow" panose="020B0604020202020204" pitchFamily="34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en-US" sz="16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and bunch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Narrow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Narrow" panose="020B0604020202020204" pitchFamily="34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sz="16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as a function of single-bunch current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64008F0-D7BF-EC40-9070-FEBCC5B5B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301" y="4993444"/>
                <a:ext cx="5829700" cy="338554"/>
              </a:xfrm>
              <a:prstGeom prst="rect">
                <a:avLst/>
              </a:prstGeom>
              <a:blipFill>
                <a:blip r:embed="rId6"/>
                <a:stretch>
                  <a:fillRect l="-434" t="-7143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CF417D-2912-2F4E-A4F7-D6DD2FB2F17F}"/>
                  </a:ext>
                </a:extLst>
              </p:cNvPr>
              <p:cNvSpPr txBox="1"/>
              <p:nvPr/>
            </p:nvSpPr>
            <p:spPr>
              <a:xfrm>
                <a:off x="6439297" y="5351649"/>
                <a:ext cx="4842929" cy="3918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rgbClr val="FF0000"/>
                  </a:buClr>
                  <a:buFont typeface="System Font Regular"/>
                  <a:buChar char="•"/>
                </a:pPr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Microwave instability threshold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𝒕𝒉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Narrow" panose="020B0604020202020204" pitchFamily="34" charset="0"/>
                          </a:rPr>
                          <m:t>𝝁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Narrow" panose="020B0604020202020204" pitchFamily="34" charset="0"/>
                          </a:rPr>
                          <m:t>𝒘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𝟏𝟓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𝒎𝑨</m:t>
                    </m:r>
                  </m:oMath>
                </a14:m>
                <a:endParaRPr lang="en-US" b="1" dirty="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CF417D-2912-2F4E-A4F7-D6DD2FB2F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297" y="5351649"/>
                <a:ext cx="4842929" cy="391839"/>
              </a:xfrm>
              <a:prstGeom prst="rect">
                <a:avLst/>
              </a:prstGeom>
              <a:blipFill>
                <a:blip r:embed="rId7"/>
                <a:stretch>
                  <a:fillRect l="-783" t="-9375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7F06333-1211-1144-96E5-9B918E7E7D38}"/>
              </a:ext>
            </a:extLst>
          </p:cNvPr>
          <p:cNvSpPr txBox="1"/>
          <p:nvPr/>
        </p:nvSpPr>
        <p:spPr>
          <a:xfrm>
            <a:off x="2309986" y="6577671"/>
            <a:ext cx="8171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A. Blednykh    Accel Phys    TRIUMF 2021 EIC Accelerator Partnership Workshop    October 26-29  2021 </a:t>
            </a:r>
          </a:p>
        </p:txBody>
      </p:sp>
    </p:spTree>
    <p:extLst>
      <p:ext uri="{BB962C8B-B14F-4D97-AF65-F5344CB8AC3E}">
        <p14:creationId xmlns:p14="http://schemas.microsoft.com/office/powerpoint/2010/main" val="480133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DB1B-86FB-3946-8532-3B2D44C5A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54" y="-86626"/>
            <a:ext cx="12320336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Transverse Mode Coupling Instability at 5GeV Lattice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7A420-9932-FD4E-98B1-2DC2C7DFC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205004-B8B9-D44C-AA2F-79FD27D12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26" y="1616139"/>
            <a:ext cx="3634874" cy="22314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2ADBAE7-95C7-6749-9E81-D2878BEADE6C}"/>
                  </a:ext>
                </a:extLst>
              </p:cNvPr>
              <p:cNvSpPr txBox="1"/>
              <p:nvPr/>
            </p:nvSpPr>
            <p:spPr>
              <a:xfrm>
                <a:off x="3070458" y="1716534"/>
                <a:ext cx="10880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2ADBAE7-95C7-6749-9E81-D2878BEAD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458" y="1716534"/>
                <a:ext cx="1088055" cy="276999"/>
              </a:xfrm>
              <a:prstGeom prst="rect">
                <a:avLst/>
              </a:prstGeom>
              <a:blipFill>
                <a:blip r:embed="rId3"/>
                <a:stretch>
                  <a:fillRect l="-1149" r="-344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A02456C-FCDA-9749-AF2A-0DA9685D21DF}"/>
                  </a:ext>
                </a:extLst>
              </p:cNvPr>
              <p:cNvSpPr txBox="1"/>
              <p:nvPr/>
            </p:nvSpPr>
            <p:spPr>
              <a:xfrm>
                <a:off x="2152674" y="3137404"/>
                <a:ext cx="1835567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=876</m:t>
                    </m:r>
                  </m:oMath>
                </a14:m>
                <a:r>
                  <a:rPr lang="en-US" dirty="0"/>
                  <a:t> V/</a:t>
                </a:r>
                <a:r>
                  <a:rPr lang="en-US" dirty="0" err="1"/>
                  <a:t>pC</a:t>
                </a:r>
                <a:r>
                  <a:rPr lang="en-US" dirty="0"/>
                  <a:t>/m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A02456C-FCDA-9749-AF2A-0DA9685D2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74" y="3137404"/>
                <a:ext cx="1835567" cy="298928"/>
              </a:xfrm>
              <a:prstGeom prst="rect">
                <a:avLst/>
              </a:prstGeom>
              <a:blipFill>
                <a:blip r:embed="rId4"/>
                <a:stretch>
                  <a:fillRect l="-4828" t="-25000" r="-6897" b="-4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3056B1A9-F863-B64C-9263-DC0146352877}"/>
              </a:ext>
            </a:extLst>
          </p:cNvPr>
          <p:cNvSpPr txBox="1"/>
          <p:nvPr/>
        </p:nvSpPr>
        <p:spPr>
          <a:xfrm>
            <a:off x="489418" y="4084696"/>
            <a:ext cx="3007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System Font Regular"/>
              <a:buChar char="•"/>
            </a:pP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The TMCI at zero chromaticity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646C4D6-13DC-544B-9FAA-FAE707AD636E}"/>
                  </a:ext>
                </a:extLst>
              </p:cNvPr>
              <p:cNvSpPr txBox="1"/>
              <p:nvPr/>
            </p:nvSpPr>
            <p:spPr>
              <a:xfrm>
                <a:off x="924230" y="4539446"/>
                <a:ext cx="3121432" cy="703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≅0.7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646C4D6-13DC-544B-9FAA-FAE707AD6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30" y="4539446"/>
                <a:ext cx="3121432" cy="703526"/>
              </a:xfrm>
              <a:prstGeom prst="rect">
                <a:avLst/>
              </a:prstGeom>
              <a:blipFill>
                <a:blip r:embed="rId5"/>
                <a:stretch>
                  <a:fillRect l="-1215" t="-139286" r="-1215" b="-18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9D4837-CC72-C54B-B90C-BB1F0F898A51}"/>
                  </a:ext>
                </a:extLst>
              </p:cNvPr>
              <p:cNvSpPr txBox="1"/>
              <p:nvPr/>
            </p:nvSpPr>
            <p:spPr>
              <a:xfrm>
                <a:off x="4480066" y="5435108"/>
                <a:ext cx="12736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𝒕𝒉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𝒎𝑨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9D4837-CC72-C54B-B90C-BB1F0F898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066" y="5435108"/>
                <a:ext cx="1273618" cy="307777"/>
              </a:xfrm>
              <a:prstGeom prst="rect">
                <a:avLst/>
              </a:prstGeom>
              <a:blipFill>
                <a:blip r:embed="rId6"/>
                <a:stretch>
                  <a:fillRect l="-3922" r="-2941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FD1906-67B0-EE4E-A945-920D7AFAA1D7}"/>
                  </a:ext>
                </a:extLst>
              </p:cNvPr>
              <p:cNvSpPr txBox="1"/>
              <p:nvPr/>
            </p:nvSpPr>
            <p:spPr>
              <a:xfrm>
                <a:off x="4446929" y="4067800"/>
                <a:ext cx="10470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𝐺𝑒𝑉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FD1906-67B0-EE4E-A945-920D7AFAA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929" y="4067800"/>
                <a:ext cx="1047082" cy="276999"/>
              </a:xfrm>
              <a:prstGeom prst="rect">
                <a:avLst/>
              </a:prstGeom>
              <a:blipFill>
                <a:blip r:embed="rId7"/>
                <a:stretch>
                  <a:fillRect l="-3571" r="-4762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3528876-3A7A-F84F-9766-FB6FDE59086F}"/>
                  </a:ext>
                </a:extLst>
              </p:cNvPr>
              <p:cNvSpPr txBox="1"/>
              <p:nvPr/>
            </p:nvSpPr>
            <p:spPr>
              <a:xfrm>
                <a:off x="4438132" y="5102915"/>
                <a:ext cx="22658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 78.195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3528876-3A7A-F84F-9766-FB6FDE590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132" y="5102915"/>
                <a:ext cx="2265877" cy="276999"/>
              </a:xfrm>
              <a:prstGeom prst="rect">
                <a:avLst/>
              </a:prstGeom>
              <a:blipFill>
                <a:blip r:embed="rId8"/>
                <a:stretch>
                  <a:fillRect l="-1117" t="-8696" r="-2235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8D34D49-5E30-FC4D-BB5E-5E36342A0A8F}"/>
                  </a:ext>
                </a:extLst>
              </p:cNvPr>
              <p:cNvSpPr txBox="1"/>
              <p:nvPr/>
            </p:nvSpPr>
            <p:spPr>
              <a:xfrm>
                <a:off x="4453954" y="4390966"/>
                <a:ext cx="13740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=0.0615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8D34D49-5E30-FC4D-BB5E-5E36342A0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954" y="4390966"/>
                <a:ext cx="1374094" cy="276999"/>
              </a:xfrm>
              <a:prstGeom prst="rect">
                <a:avLst/>
              </a:prstGeom>
              <a:blipFill>
                <a:blip r:embed="rId9"/>
                <a:stretch>
                  <a:fillRect l="-1835" r="-367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AC4A76-1CDF-194F-9C06-F892DD89C85A}"/>
                  </a:ext>
                </a:extLst>
              </p:cNvPr>
              <p:cNvSpPr txBox="1"/>
              <p:nvPr/>
            </p:nvSpPr>
            <p:spPr>
              <a:xfrm>
                <a:off x="4440456" y="4715336"/>
                <a:ext cx="1401089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𝑎𝑣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=26.72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AC4A76-1CDF-194F-9C06-F892DD89C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456" y="4715336"/>
                <a:ext cx="1401089" cy="298928"/>
              </a:xfrm>
              <a:prstGeom prst="rect">
                <a:avLst/>
              </a:prstGeom>
              <a:blipFill>
                <a:blip r:embed="rId10"/>
                <a:stretch>
                  <a:fillRect l="-5405" t="-4000" r="-360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C7BEE95-89CB-984C-8E74-6C45E60E5221}"/>
              </a:ext>
            </a:extLst>
          </p:cNvPr>
          <p:cNvSpPr txBox="1"/>
          <p:nvPr/>
        </p:nvSpPr>
        <p:spPr>
          <a:xfrm>
            <a:off x="989932" y="983543"/>
            <a:ext cx="358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rgbClr val="30519D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Total Dipole Vertical Wakefield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CA904A3-1408-A34B-AEE2-A8BA0819FD2E}"/>
                  </a:ext>
                </a:extLst>
              </p:cNvPr>
              <p:cNvSpPr/>
              <p:nvPr/>
            </p:nvSpPr>
            <p:spPr>
              <a:xfrm>
                <a:off x="10117574" y="1716534"/>
                <a:ext cx="1584023" cy="6682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=40.165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Menlo" panose="020B0609030804020204" pitchFamily="49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=37.055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  <a:effectLst/>
                  <a:latin typeface="Menlo" panose="020B0609030804020204" pitchFamily="49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CA904A3-1408-A34B-AEE2-A8BA0819FD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574" y="1716534"/>
                <a:ext cx="1584023" cy="668260"/>
              </a:xfrm>
              <a:prstGeom prst="rect">
                <a:avLst/>
              </a:prstGeom>
              <a:blipFill>
                <a:blip r:embed="rId11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FAED0A6-27C5-094F-B9B9-A23F78B76481}"/>
                  </a:ext>
                </a:extLst>
              </p:cNvPr>
              <p:cNvSpPr/>
              <p:nvPr/>
            </p:nvSpPr>
            <p:spPr>
              <a:xfrm>
                <a:off x="1112242" y="5206277"/>
                <a:ext cx="2689711" cy="795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=23.4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𝑝𝐶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FAED0A6-27C5-094F-B9B9-A23F78B764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242" y="5206277"/>
                <a:ext cx="2689711" cy="795859"/>
              </a:xfrm>
              <a:prstGeom prst="rect">
                <a:avLst/>
              </a:prstGeom>
              <a:blipFill>
                <a:blip r:embed="rId12"/>
                <a:stretch>
                  <a:fillRect l="-27230" t="-115625" b="-15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Content Placeholder 4">
            <a:extLst>
              <a:ext uri="{FF2B5EF4-FFF2-40B4-BE49-F238E27FC236}">
                <a16:creationId xmlns:a16="http://schemas.microsoft.com/office/drawing/2014/main" id="{E13F3395-96F7-DD46-98A5-6E45736D1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3"/>
          <a:stretch>
            <a:fillRect/>
          </a:stretch>
        </p:blipFill>
        <p:spPr>
          <a:xfrm>
            <a:off x="6734200" y="1522319"/>
            <a:ext cx="3282731" cy="351721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D7176B0-26EB-3F4B-840A-30957F01A59E}"/>
              </a:ext>
            </a:extLst>
          </p:cNvPr>
          <p:cNvSpPr txBox="1"/>
          <p:nvPr/>
        </p:nvSpPr>
        <p:spPr>
          <a:xfrm>
            <a:off x="7399857" y="1008104"/>
            <a:ext cx="2013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rgbClr val="30519D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Chromaticity 0/0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E0DABF-65AC-D04C-BDA1-6B1D3C517AB5}"/>
                  </a:ext>
                </a:extLst>
              </p:cNvPr>
              <p:cNvSpPr txBox="1"/>
              <p:nvPr/>
            </p:nvSpPr>
            <p:spPr>
              <a:xfrm>
                <a:off x="7004845" y="5379914"/>
                <a:ext cx="30618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rgbClr val="FF0000"/>
                  </a:buClr>
                  <a:buFont typeface="System Font Regular"/>
                  <a:buChar char="•"/>
                </a:pPr>
                <a:r>
                  <a:rPr lang="en-US" sz="2000" dirty="0"/>
                  <a:t>ELEGANT: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𝒕𝒉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𝒎𝑨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E0DABF-65AC-D04C-BDA1-6B1D3C517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845" y="5379914"/>
                <a:ext cx="3061800" cy="400110"/>
              </a:xfrm>
              <a:prstGeom prst="rect">
                <a:avLst/>
              </a:prstGeom>
              <a:blipFill>
                <a:blip r:embed="rId14"/>
                <a:stretch>
                  <a:fillRect l="-2066"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8BF27B6-40F7-DE48-B9AB-F38625398D4B}"/>
                  </a:ext>
                </a:extLst>
              </p:cNvPr>
              <p:cNvSpPr txBox="1"/>
              <p:nvPr/>
            </p:nvSpPr>
            <p:spPr>
              <a:xfrm>
                <a:off x="9929686" y="2862391"/>
                <a:ext cx="2051524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rgbClr val="FF0000"/>
                  </a:buClr>
                  <a:buFont typeface="System Font Regular"/>
                  <a:buChar char="•"/>
                </a:pPr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w/o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||,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8BF27B6-40F7-DE48-B9AB-F38625398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9686" y="2862391"/>
                <a:ext cx="2051524" cy="394210"/>
              </a:xfrm>
              <a:prstGeom prst="rect">
                <a:avLst/>
              </a:prstGeom>
              <a:blipFill>
                <a:blip r:embed="rId15"/>
                <a:stretch>
                  <a:fillRect l="-2454" t="-9375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2734EAE0-FD0E-D14B-98D1-A7EDBA9FC605}"/>
              </a:ext>
            </a:extLst>
          </p:cNvPr>
          <p:cNvSpPr txBox="1"/>
          <p:nvPr/>
        </p:nvSpPr>
        <p:spPr>
          <a:xfrm>
            <a:off x="2309986" y="6577671"/>
            <a:ext cx="8171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A. Blednykh    Accel Phys    TRIUMF 2021 EIC Accelerator Partnership Workshop    October 26-29  2021 </a:t>
            </a:r>
          </a:p>
        </p:txBody>
      </p:sp>
    </p:spTree>
    <p:extLst>
      <p:ext uri="{BB962C8B-B14F-4D97-AF65-F5344CB8AC3E}">
        <p14:creationId xmlns:p14="http://schemas.microsoft.com/office/powerpoint/2010/main" val="431332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7FF7C76D-8E15-E449-A031-93F50D783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47" y="3710306"/>
            <a:ext cx="3029857" cy="202832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741973-7466-6547-9C3F-DA549AD9E04B}"/>
                  </a:ext>
                </a:extLst>
              </p:cNvPr>
              <p:cNvSpPr txBox="1"/>
              <p:nvPr/>
            </p:nvSpPr>
            <p:spPr>
              <a:xfrm>
                <a:off x="95265" y="5811329"/>
                <a:ext cx="6587637" cy="94525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Clr>
                    <a:srgbClr val="FF0000"/>
                  </a:buClr>
                  <a:buFont typeface="System Font Regular"/>
                  <a:buChar char="•"/>
                </a:pPr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Stabilizing effect of positive chromaticity and bunch–by–bunch feed back system increase the TMCI threshold in NSLS-II. </a:t>
                </a:r>
              </a:p>
              <a:p>
                <a:pPr marL="285750" indent="-285750" algn="just">
                  <a:buClr>
                    <a:srgbClr val="FF0000"/>
                  </a:buClr>
                  <a:buFont typeface="System Font Regular"/>
                  <a:buChar char="•"/>
                </a:pPr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NSLS-II sb current is limited by the vacuum activity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Narrow" panose="020B0604020202020204" pitchFamily="34" charset="0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=+7/+7</m:t>
                    </m:r>
                  </m:oMath>
                </a14:m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741973-7466-6547-9C3F-DA549AD9E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65" y="5811329"/>
                <a:ext cx="6587637" cy="945259"/>
              </a:xfrm>
              <a:prstGeom prst="rect">
                <a:avLst/>
              </a:prstGeom>
              <a:blipFill>
                <a:blip r:embed="rId3"/>
                <a:stretch>
                  <a:fillRect l="-769" t="-2667" r="-769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C11E3DB-001B-3649-B520-066837FC5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3"/>
            <a:ext cx="10515600" cy="1325563"/>
          </a:xfrm>
        </p:spPr>
        <p:txBody>
          <a:bodyPr/>
          <a:lstStyle/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TMCI Threshold vs. Chromaticity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2B8EE-7BF1-A244-9E48-F28A65013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FF8C02-82FB-3C47-81C8-330FBE8DB8B2}"/>
                  </a:ext>
                </a:extLst>
              </p:cNvPr>
              <p:cNvSpPr txBox="1"/>
              <p:nvPr/>
            </p:nvSpPr>
            <p:spPr>
              <a:xfrm>
                <a:off x="1006382" y="957326"/>
                <a:ext cx="2699200" cy="4943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u="sng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NSLS-II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u="sng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sub>
                    </m:sSub>
                    <m:sSub>
                      <m:sSubPr>
                        <m:ctrlPr>
                          <a:rPr lang="en-US" sz="2400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u="sng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US" sz="2400" b="0" i="0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≳0.7</m:t>
                    </m:r>
                  </m:oMath>
                </a14:m>
                <a:r>
                  <a:rPr lang="en-US" sz="2400" u="sng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FF8C02-82FB-3C47-81C8-330FBE8DB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382" y="957326"/>
                <a:ext cx="2699200" cy="494366"/>
              </a:xfrm>
              <a:prstGeom prst="rect">
                <a:avLst/>
              </a:prstGeom>
              <a:blipFill>
                <a:blip r:embed="rId4"/>
                <a:stretch>
                  <a:fillRect l="-3756" t="-10000" r="-2817"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EDC5E9-1F10-364D-B29B-7F6B249378DB}"/>
                  </a:ext>
                </a:extLst>
              </p:cNvPr>
              <p:cNvSpPr txBox="1"/>
              <p:nvPr/>
            </p:nvSpPr>
            <p:spPr>
              <a:xfrm>
                <a:off x="8705779" y="959875"/>
                <a:ext cx="2238241" cy="495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u="sng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EIC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u="sng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sub>
                    </m:sSub>
                    <m:sSub>
                      <m:sSubPr>
                        <m:ctrlPr>
                          <a:rPr lang="en-US" sz="2400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u="sng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US" sz="2400" b="0" i="0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≲0.7</m:t>
                    </m:r>
                  </m:oMath>
                </a14:m>
                <a:r>
                  <a:rPr lang="en-US" sz="2400" u="sng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EDC5E9-1F10-364D-B29B-7F6B24937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5779" y="959875"/>
                <a:ext cx="2238241" cy="495007"/>
              </a:xfrm>
              <a:prstGeom prst="rect">
                <a:avLst/>
              </a:prstGeom>
              <a:blipFill>
                <a:blip r:embed="rId5"/>
                <a:stretch>
                  <a:fillRect l="-4520" t="-10000" r="-3390"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99B0047-2BA5-1A41-BBEC-557265F21A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1945"/>
          <a:stretch/>
        </p:blipFill>
        <p:spPr>
          <a:xfrm>
            <a:off x="761303" y="1668079"/>
            <a:ext cx="2786830" cy="19780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C23389-525C-E14C-9077-6BE3C1115584}"/>
              </a:ext>
            </a:extLst>
          </p:cNvPr>
          <p:cNvSpPr txBox="1"/>
          <p:nvPr/>
        </p:nvSpPr>
        <p:spPr>
          <a:xfrm>
            <a:off x="1770959" y="2503222"/>
            <a:ext cx="1372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Experimental data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282624-E9B2-CA42-8342-55114496C8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4499" y="1696434"/>
            <a:ext cx="2358461" cy="25269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2E18EAC-8687-A243-837C-AEF9CB888813}"/>
                  </a:ext>
                </a:extLst>
              </p:cNvPr>
              <p:cNvSpPr txBox="1"/>
              <p:nvPr/>
            </p:nvSpPr>
            <p:spPr>
              <a:xfrm>
                <a:off x="4831911" y="967039"/>
                <a:ext cx="2587696" cy="495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u="sng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APS-U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u="sng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sub>
                    </m:sSub>
                    <m:sSub>
                      <m:sSubPr>
                        <m:ctrlPr>
                          <a:rPr lang="en-US" sz="2400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u="sng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US" sz="2400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sz="2400" b="0" i="0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0.7</m:t>
                    </m:r>
                  </m:oMath>
                </a14:m>
                <a:r>
                  <a:rPr lang="en-US" sz="2400" u="sng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2E18EAC-8687-A243-837C-AEF9CB888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911" y="967039"/>
                <a:ext cx="2587696" cy="495007"/>
              </a:xfrm>
              <a:prstGeom prst="rect">
                <a:avLst/>
              </a:prstGeom>
              <a:blipFill>
                <a:blip r:embed="rId8"/>
                <a:stretch>
                  <a:fillRect l="-3902" t="-10000" r="-2439"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03F26C0B-D9B4-5143-8D26-B529FD8B7B7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972" r="6130" b="70753"/>
          <a:stretch/>
        </p:blipFill>
        <p:spPr>
          <a:xfrm>
            <a:off x="3941273" y="1686168"/>
            <a:ext cx="2185207" cy="15661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A9109D9-74C3-FC4A-AD33-064FCF7203F6}"/>
                  </a:ext>
                </a:extLst>
              </p:cNvPr>
              <p:cNvSpPr txBox="1"/>
              <p:nvPr/>
            </p:nvSpPr>
            <p:spPr>
              <a:xfrm>
                <a:off x="1055787" y="1399219"/>
                <a:ext cx="27063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=792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&amp; 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=3.7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A9109D9-74C3-FC4A-AD33-064FCF720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787" y="1399219"/>
                <a:ext cx="2706318" cy="338554"/>
              </a:xfrm>
              <a:prstGeom prst="rect">
                <a:avLst/>
              </a:prstGeom>
              <a:blipFill>
                <a:blip r:embed="rId10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3D9199B-9B71-FE43-B247-2975D55AC025}"/>
                  </a:ext>
                </a:extLst>
              </p:cNvPr>
              <p:cNvSpPr txBox="1"/>
              <p:nvPr/>
            </p:nvSpPr>
            <p:spPr>
              <a:xfrm>
                <a:off x="8368086" y="1460245"/>
                <a:ext cx="29339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=3833.93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&amp;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=1.33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3D9199B-9B71-FE43-B247-2975D55AC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086" y="1460245"/>
                <a:ext cx="2933945" cy="246221"/>
              </a:xfrm>
              <a:prstGeom prst="rect">
                <a:avLst/>
              </a:prstGeom>
              <a:blipFill>
                <a:blip r:embed="rId11"/>
                <a:stretch>
                  <a:fillRect l="-2597" t="-10000" r="-866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C5EA96B-AA8A-3149-A2A0-F9D7E366770B}"/>
                  </a:ext>
                </a:extLst>
              </p:cNvPr>
              <p:cNvSpPr txBox="1"/>
              <p:nvPr/>
            </p:nvSpPr>
            <p:spPr>
              <a:xfrm>
                <a:off x="8838101" y="4849322"/>
                <a:ext cx="2115836" cy="5334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≳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C5EA96B-AA8A-3149-A2A0-F9D7E3667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8101" y="4849322"/>
                <a:ext cx="2115836" cy="533479"/>
              </a:xfrm>
              <a:prstGeom prst="rect">
                <a:avLst/>
              </a:prstGeom>
              <a:blipFill>
                <a:blip r:embed="rId12"/>
                <a:stretch>
                  <a:fillRect l="-2395" t="-2326" r="-1796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9CB3A4C0-8C1F-F04F-9F56-37B11190D11B}"/>
              </a:ext>
            </a:extLst>
          </p:cNvPr>
          <p:cNvSpPr txBox="1"/>
          <p:nvPr/>
        </p:nvSpPr>
        <p:spPr>
          <a:xfrm>
            <a:off x="7863673" y="4460240"/>
            <a:ext cx="3697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System Font Regular"/>
              <a:buChar char="•"/>
            </a:pP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Two-Mode approximation valid when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4526AC-0BAB-BF43-AFED-E8A831F2D3A0}"/>
              </a:ext>
            </a:extLst>
          </p:cNvPr>
          <p:cNvSpPr txBox="1"/>
          <p:nvPr/>
        </p:nvSpPr>
        <p:spPr>
          <a:xfrm>
            <a:off x="6631563" y="5731354"/>
            <a:ext cx="3153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C00000"/>
                </a:solidFill>
              </a:rPr>
              <a:t>R. Lindberg, Phys. Rev. Accel. Beams 19, 124402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0E5004C-68B5-3949-AA88-D14DBF1CE97D}"/>
                  </a:ext>
                </a:extLst>
              </p:cNvPr>
              <p:cNvSpPr txBox="1"/>
              <p:nvPr/>
            </p:nvSpPr>
            <p:spPr>
              <a:xfrm>
                <a:off x="4877358" y="1451692"/>
                <a:ext cx="2706318" cy="24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=1100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&amp;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=5.66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0E5004C-68B5-3949-AA88-D14DBF1CE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358" y="1451692"/>
                <a:ext cx="2706318" cy="249043"/>
              </a:xfrm>
              <a:prstGeom prst="rect">
                <a:avLst/>
              </a:prstGeom>
              <a:blipFill>
                <a:blip r:embed="rId13"/>
                <a:stretch>
                  <a:fillRect l="-2804" t="-10000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 descr="A picture containing light&#10;&#10;Description automatically generated">
            <a:extLst>
              <a:ext uri="{FF2B5EF4-FFF2-40B4-BE49-F238E27FC236}">
                <a16:creationId xmlns:a16="http://schemas.microsoft.com/office/drawing/2014/main" id="{2CB89142-913E-4B48-9B53-7F4806D9E059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7134" t="29341" r="12308" b="26214"/>
          <a:stretch/>
        </p:blipFill>
        <p:spPr>
          <a:xfrm>
            <a:off x="1198035" y="4264215"/>
            <a:ext cx="1210911" cy="524717"/>
          </a:xfrm>
          <a:prstGeom prst="rect">
            <a:avLst/>
          </a:prstGeom>
        </p:spPr>
      </p:pic>
      <p:pic>
        <p:nvPicPr>
          <p:cNvPr id="29" name="Picture 28" descr="Background pattern&#10;&#10;Description automatically generated">
            <a:extLst>
              <a:ext uri="{FF2B5EF4-FFF2-40B4-BE49-F238E27FC236}">
                <a16:creationId xmlns:a16="http://schemas.microsoft.com/office/drawing/2014/main" id="{441943B1-8CBF-8D41-BD22-3E3C628768B7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9809" r="18298"/>
          <a:stretch/>
        </p:blipFill>
        <p:spPr>
          <a:xfrm>
            <a:off x="15155" y="1668079"/>
            <a:ext cx="782521" cy="1443707"/>
          </a:xfrm>
          <a:prstGeom prst="rect">
            <a:avLst/>
          </a:prstGeom>
        </p:spPr>
      </p:pic>
      <p:pic>
        <p:nvPicPr>
          <p:cNvPr id="31" name="Picture 30" descr="Chart, line chart&#10;&#10;Description automatically generated">
            <a:extLst>
              <a:ext uri="{FF2B5EF4-FFF2-40B4-BE49-F238E27FC236}">
                <a16:creationId xmlns:a16="http://schemas.microsoft.com/office/drawing/2014/main" id="{D5B4C2A2-8815-8345-B5A1-93A3190EC1A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225" t="29348" r="6669" b="40571"/>
          <a:stretch/>
        </p:blipFill>
        <p:spPr>
          <a:xfrm>
            <a:off x="6092345" y="1692329"/>
            <a:ext cx="2115836" cy="1610759"/>
          </a:xfrm>
          <a:prstGeom prst="rect">
            <a:avLst/>
          </a:prstGeom>
        </p:spPr>
      </p:pic>
      <p:pic>
        <p:nvPicPr>
          <p:cNvPr id="32" name="Picture 31" descr="Chart, line chart&#10;&#10;Description automatically generated">
            <a:extLst>
              <a:ext uri="{FF2B5EF4-FFF2-40B4-BE49-F238E27FC236}">
                <a16:creationId xmlns:a16="http://schemas.microsoft.com/office/drawing/2014/main" id="{AAC54F69-2E00-3348-89DE-A9C18426C09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8810"/>
          <a:stretch/>
        </p:blipFill>
        <p:spPr>
          <a:xfrm>
            <a:off x="4663880" y="3218193"/>
            <a:ext cx="2821432" cy="25031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3AB8957-94D7-BB4A-9823-817FC106A2B5}"/>
                  </a:ext>
                </a:extLst>
              </p:cNvPr>
              <p:cNvSpPr txBox="1"/>
              <p:nvPr/>
            </p:nvSpPr>
            <p:spPr>
              <a:xfrm>
                <a:off x="9577118" y="2287483"/>
                <a:ext cx="2046201" cy="671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rgbClr val="FF0000"/>
                  </a:buClr>
                  <a:buFont typeface="System Font Regular"/>
                  <a:buChar char="•"/>
                </a:pPr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5GeV lattice</a:t>
                </a:r>
              </a:p>
              <a:p>
                <a:pPr marL="285750" indent="-285750">
                  <a:buClr>
                    <a:srgbClr val="FF0000"/>
                  </a:buClr>
                  <a:buFont typeface="System Font Regular"/>
                  <a:buChar char="•"/>
                </a:pPr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w/o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||,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3AB8957-94D7-BB4A-9823-817FC106A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118" y="2287483"/>
                <a:ext cx="2046201" cy="671209"/>
              </a:xfrm>
              <a:prstGeom prst="rect">
                <a:avLst/>
              </a:prstGeom>
              <a:blipFill>
                <a:blip r:embed="rId16"/>
                <a:stretch>
                  <a:fillRect l="-2469" t="-3774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E4944437-AE26-7749-9269-2A7C2D564A64}"/>
              </a:ext>
            </a:extLst>
          </p:cNvPr>
          <p:cNvSpPr txBox="1"/>
          <p:nvPr/>
        </p:nvSpPr>
        <p:spPr>
          <a:xfrm>
            <a:off x="2309986" y="6577671"/>
            <a:ext cx="8171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A. Blednykh    Accel Phys    TRIUMF 2021 EIC Accelerator Partnership Workshop    October 26-29  2021 </a:t>
            </a:r>
          </a:p>
        </p:txBody>
      </p:sp>
    </p:spTree>
    <p:extLst>
      <p:ext uri="{BB962C8B-B14F-4D97-AF65-F5344CB8AC3E}">
        <p14:creationId xmlns:p14="http://schemas.microsoft.com/office/powerpoint/2010/main" val="4138979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86"/>
            <a:ext cx="10515600" cy="1325563"/>
          </a:xfrm>
        </p:spPr>
        <p:txBody>
          <a:bodyPr/>
          <a:lstStyle/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Concluding Remarks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01444-B9D8-4E0A-9CCF-76043825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298E17-923C-394C-8BCD-EF8B2C0C2418}"/>
              </a:ext>
            </a:extLst>
          </p:cNvPr>
          <p:cNvSpPr/>
          <p:nvPr/>
        </p:nvSpPr>
        <p:spPr>
          <a:xfrm>
            <a:off x="960420" y="1244958"/>
            <a:ext cx="10174909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System Font Regular"/>
              <a:buChar char="●"/>
            </a:pPr>
            <a:r>
              <a:rPr lang="en-US" sz="2400" b="1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Calculations and optimization of the EIC vacuum components is continuing. 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System Font Regular"/>
              <a:buChar char="●"/>
            </a:pPr>
            <a:r>
              <a:rPr lang="en-US" sz="2400" b="1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As the first step we use the geometric impedances of the vacuum chamber components simulated for NSLS-II and Super KEKB. 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System Font Regular"/>
              <a:buChar char="●"/>
            </a:pPr>
            <a:r>
              <a:rPr lang="en-US" sz="2400" b="1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The impedance budget is updated based on the current impedance data for 5 GeV and 10/18 GeV lattices.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System Font Regular"/>
              <a:buChar char="●"/>
            </a:pPr>
            <a:r>
              <a:rPr lang="en-US" sz="2400" b="1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The estimated instability thresholds are above the required sb current of 2.2mA.  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System Font Regular"/>
              <a:buChar char="●"/>
            </a:pPr>
            <a:r>
              <a:rPr lang="en-US" sz="2400" b="1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The IR vacuum chamber design is in progress. The DS side will be optimized with more details available. 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System Font Regular"/>
              <a:buChar char="●"/>
            </a:pPr>
            <a:r>
              <a:rPr lang="en-US" sz="2400" b="1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Design of the vacuum components is selected upon water cooling possibilities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103674-59CD-F94B-B9E4-840FB163D1FA}"/>
              </a:ext>
            </a:extLst>
          </p:cNvPr>
          <p:cNvSpPr txBox="1"/>
          <p:nvPr/>
        </p:nvSpPr>
        <p:spPr>
          <a:xfrm>
            <a:off x="2309986" y="6577671"/>
            <a:ext cx="8171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A. Blednykh    Accel Phys    TRIUMF 2021 EIC Accelerator Partnership Workshop    October 26-29  2021 </a:t>
            </a:r>
          </a:p>
        </p:txBody>
      </p:sp>
    </p:spTree>
    <p:extLst>
      <p:ext uri="{BB962C8B-B14F-4D97-AF65-F5344CB8AC3E}">
        <p14:creationId xmlns:p14="http://schemas.microsoft.com/office/powerpoint/2010/main" val="2427240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02638-FB2B-8A4D-BED7-964084BC1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3"/>
            <a:ext cx="10515600" cy="1325563"/>
          </a:xfrm>
        </p:spPr>
        <p:txBody>
          <a:bodyPr/>
          <a:lstStyle/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D6326-1E3D-CF4A-BC1E-F74D9334F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680" y="1025109"/>
            <a:ext cx="8702097" cy="534413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u="sng" dirty="0">
                <a:latin typeface="Arial Narrow" panose="020B0604020202020204" pitchFamily="34" charset="0"/>
                <a:cs typeface="Arial Narrow" panose="020B0604020202020204" pitchFamily="34" charset="0"/>
              </a:rPr>
              <a:t>EIC</a:t>
            </a:r>
            <a:endParaRPr lang="en-US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J. </a:t>
            </a:r>
            <a:r>
              <a:rPr lang="en-US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Bellon</a:t>
            </a: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, A. Drees, H. Witter, C. Hetzel, M. Blaskiewicz, K. Smith, P. Thieberger, G. Wang, M. Sangroula, S. Verdu Andres, Q. Wu, R. </a:t>
            </a:r>
            <a:r>
              <a:rPr lang="en-US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Rimmer</a:t>
            </a: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, D. Gassner, E. </a:t>
            </a:r>
            <a:r>
              <a:rPr lang="en-US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Aschenauer</a:t>
            </a: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, C. Montag, V. </a:t>
            </a:r>
            <a:r>
              <a:rPr lang="en-US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Ptitsyn</a:t>
            </a: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,  …  </a:t>
            </a:r>
          </a:p>
          <a:p>
            <a:pPr marL="0" indent="0">
              <a:buNone/>
            </a:pPr>
            <a:endParaRPr lang="en-US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0" indent="0">
              <a:buNone/>
            </a:pPr>
            <a:r>
              <a:rPr lang="en-US" b="1" u="sng" dirty="0">
                <a:latin typeface="Arial Narrow" panose="020B0604020202020204" pitchFamily="34" charset="0"/>
                <a:cs typeface="Arial Narrow" panose="020B0604020202020204" pitchFamily="34" charset="0"/>
              </a:rPr>
              <a:t>NSLS-II</a:t>
            </a:r>
          </a:p>
          <a:p>
            <a:pPr marL="0" indent="0">
              <a:buNone/>
            </a:pP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D. </a:t>
            </a:r>
            <a:r>
              <a:rPr lang="en-US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Hidas</a:t>
            </a:r>
            <a:endParaRPr lang="en-US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0" indent="0">
              <a:buNone/>
            </a:pPr>
            <a:endParaRPr lang="en-US" u="sng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0" indent="0">
              <a:buNone/>
            </a:pPr>
            <a:r>
              <a:rPr lang="en-US" b="1" u="sng" dirty="0">
                <a:latin typeface="Arial Narrow" panose="020B0604020202020204" pitchFamily="34" charset="0"/>
                <a:cs typeface="Arial Narrow" panose="020B0604020202020204" pitchFamily="34" charset="0"/>
              </a:rPr>
              <a:t>APS-U</a:t>
            </a:r>
          </a:p>
          <a:p>
            <a:pPr marL="0" indent="0">
              <a:buNone/>
            </a:pP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R. Lindberg</a:t>
            </a:r>
          </a:p>
          <a:p>
            <a:pPr marL="0" indent="0">
              <a:buNone/>
            </a:pPr>
            <a:endParaRPr lang="en-US" u="sng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0" indent="0">
              <a:buNone/>
            </a:pPr>
            <a:r>
              <a:rPr lang="en-US" b="1" u="sng" dirty="0">
                <a:latin typeface="Arial Narrow" panose="020B0604020202020204" pitchFamily="34" charset="0"/>
                <a:cs typeface="Arial Narrow" panose="020B0604020202020204" pitchFamily="34" charset="0"/>
              </a:rPr>
              <a:t>SKEKB</a:t>
            </a:r>
          </a:p>
          <a:p>
            <a:pPr marL="0" indent="0">
              <a:buNone/>
            </a:pP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D. Zhou, K. Shibata </a:t>
            </a:r>
          </a:p>
          <a:p>
            <a:pPr marL="0" indent="0">
              <a:buNone/>
            </a:pPr>
            <a:endParaRPr lang="en-US" u="sng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0" indent="0">
              <a:buNone/>
            </a:pPr>
            <a:r>
              <a:rPr lang="en-US" b="1" u="sng" dirty="0">
                <a:latin typeface="Arial Narrow" panose="020B0604020202020204" pitchFamily="34" charset="0"/>
                <a:cs typeface="Arial Narrow" panose="020B0604020202020204" pitchFamily="34" charset="0"/>
              </a:rPr>
              <a:t>Sirius</a:t>
            </a:r>
          </a:p>
          <a:p>
            <a:pPr marL="0" indent="0">
              <a:buNone/>
            </a:pP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H. O. Duarte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AB6D6-5A7C-1245-B12B-59D8CA6B9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31384D-ACB5-DB49-98BA-10AE06113093}"/>
              </a:ext>
            </a:extLst>
          </p:cNvPr>
          <p:cNvSpPr txBox="1"/>
          <p:nvPr/>
        </p:nvSpPr>
        <p:spPr>
          <a:xfrm>
            <a:off x="2309986" y="6577671"/>
            <a:ext cx="8171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A. Blednykh    Accel Phys    TRIUMF 2021 EIC Accelerator Partnership Workshop    October 26-29  2021 </a:t>
            </a:r>
          </a:p>
        </p:txBody>
      </p:sp>
    </p:spTree>
    <p:extLst>
      <p:ext uri="{BB962C8B-B14F-4D97-AF65-F5344CB8AC3E}">
        <p14:creationId xmlns:p14="http://schemas.microsoft.com/office/powerpoint/2010/main" val="2578208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BD9E0-0B6B-FD4A-9980-8D1DC57F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9AA2DA-A09F-C340-9355-0850D680AC37}"/>
              </a:ext>
            </a:extLst>
          </p:cNvPr>
          <p:cNvSpPr txBox="1"/>
          <p:nvPr/>
        </p:nvSpPr>
        <p:spPr>
          <a:xfrm>
            <a:off x="4220390" y="2246487"/>
            <a:ext cx="42803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 Narrow" panose="020B0604020202020204" pitchFamily="34" charset="0"/>
                <a:cs typeface="Arial Narrow" panose="020B0604020202020204" pitchFamily="34" charset="0"/>
              </a:rPr>
              <a:t>Back Up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3C5B40-10B6-7949-A799-8EF098E77D05}"/>
              </a:ext>
            </a:extLst>
          </p:cNvPr>
          <p:cNvSpPr txBox="1"/>
          <p:nvPr/>
        </p:nvSpPr>
        <p:spPr>
          <a:xfrm>
            <a:off x="2309986" y="6577671"/>
            <a:ext cx="8171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A. Blednykh    Accel Phys    TRIUMF 2021 EIC Accelerator Partnership Workshop    October 26-29  2021 </a:t>
            </a:r>
          </a:p>
        </p:txBody>
      </p:sp>
    </p:spTree>
    <p:extLst>
      <p:ext uri="{BB962C8B-B14F-4D97-AF65-F5344CB8AC3E}">
        <p14:creationId xmlns:p14="http://schemas.microsoft.com/office/powerpoint/2010/main" val="1464728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C91DB1B-86FB-3946-8532-3B2D44C5A9C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072473" y="0"/>
                <a:ext cx="86360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Individual Component Contribution to the Total Longitudinal Wakefield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  <a:cs typeface="Arial Narrow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Narrow" panose="020B0604020202020204" pitchFamily="34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=0.3mm)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C91DB1B-86FB-3946-8532-3B2D44C5A9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72473" y="0"/>
                <a:ext cx="8636000" cy="1325563"/>
              </a:xfrm>
              <a:blipFill>
                <a:blip r:embed="rId2"/>
                <a:stretch>
                  <a:fillRect l="-2937" t="-13333" r="-2643" b="-2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7A420-9932-FD4E-98B1-2DC2C7DFC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D9F7DE-8FE6-0D47-B7C7-E89B7018F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556" y="1521474"/>
            <a:ext cx="3996265" cy="3365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9E7130-136B-6D47-BA92-748BCA945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274" y="1521474"/>
            <a:ext cx="5482460" cy="34230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4B42ED-E6F9-4D48-BF6A-2D1F314C3893}"/>
              </a:ext>
            </a:extLst>
          </p:cNvPr>
          <p:cNvSpPr txBox="1"/>
          <p:nvPr/>
        </p:nvSpPr>
        <p:spPr>
          <a:xfrm>
            <a:off x="2475065" y="5317739"/>
            <a:ext cx="7830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System Font Regular"/>
              <a:buChar char="•"/>
            </a:pP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Bellows, Ramp Collimators and Gate Valves are the first few largest sources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B230EA-5F68-794E-94F0-BFE719C8AB93}"/>
              </a:ext>
            </a:extLst>
          </p:cNvPr>
          <p:cNvSpPr txBox="1"/>
          <p:nvPr/>
        </p:nvSpPr>
        <p:spPr>
          <a:xfrm>
            <a:off x="2309986" y="6577671"/>
            <a:ext cx="8171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A. Blednykh    Accel Phys    TRIUMF 2021 EIC Accelerator Partnership Workshop    October 26-29  2021 </a:t>
            </a:r>
          </a:p>
        </p:txBody>
      </p:sp>
    </p:spTree>
    <p:extLst>
      <p:ext uri="{BB962C8B-B14F-4D97-AF65-F5344CB8AC3E}">
        <p14:creationId xmlns:p14="http://schemas.microsoft.com/office/powerpoint/2010/main" val="2372240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C91DB1B-86FB-3946-8532-3B2D44C5A9C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706252" y="0"/>
                <a:ext cx="9002221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Individual Component Contribution to the Total Vertical Dipole Wakefield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  <a:cs typeface="Arial Narrow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Narrow" panose="020B0604020202020204" pitchFamily="34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=2mm)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C91DB1B-86FB-3946-8532-3B2D44C5A9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06252" y="0"/>
                <a:ext cx="9002221" cy="1325563"/>
              </a:xfrm>
              <a:blipFill>
                <a:blip r:embed="rId2"/>
                <a:stretch>
                  <a:fillRect l="-2817" t="-13333" b="-2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7A420-9932-FD4E-98B1-2DC2C7DFC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4B42ED-E6F9-4D48-BF6A-2D1F314C3893}"/>
              </a:ext>
            </a:extLst>
          </p:cNvPr>
          <p:cNvSpPr txBox="1"/>
          <p:nvPr/>
        </p:nvSpPr>
        <p:spPr>
          <a:xfrm>
            <a:off x="2878033" y="5056225"/>
            <a:ext cx="6888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System Font Regular"/>
              <a:buChar char="•"/>
            </a:pP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Bellows, BPM and Gate Valves are the first few largest sources.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23E8CC-7DFC-D647-A3EC-EAC621B77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252" y="1597222"/>
            <a:ext cx="3741624" cy="3003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AB6032-E24D-E14F-88CB-5B4BFD225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798" y="1717872"/>
            <a:ext cx="3086100" cy="2882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749074-AF3D-4243-BF05-5D7DA769DA11}"/>
              </a:ext>
            </a:extLst>
          </p:cNvPr>
          <p:cNvSpPr txBox="1"/>
          <p:nvPr/>
        </p:nvSpPr>
        <p:spPr>
          <a:xfrm>
            <a:off x="2309986" y="6577671"/>
            <a:ext cx="8171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A. Blednykh    Accel Phys    TRIUMF 2021 EIC Accelerator Partnership Workshop    October 26-29  2021 </a:t>
            </a:r>
          </a:p>
        </p:txBody>
      </p:sp>
    </p:spTree>
    <p:extLst>
      <p:ext uri="{BB962C8B-B14F-4D97-AF65-F5344CB8AC3E}">
        <p14:creationId xmlns:p14="http://schemas.microsoft.com/office/powerpoint/2010/main" val="3324468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FA96F-9EB4-CA40-8298-1F281AAFF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32"/>
            <a:ext cx="10515600" cy="1325563"/>
          </a:xfrm>
        </p:spPr>
        <p:txBody>
          <a:bodyPr/>
          <a:lstStyle/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8F838-1A9B-1F41-91FC-06C2AEDCF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066" y="1296235"/>
            <a:ext cx="10368080" cy="4351338"/>
          </a:xfrm>
        </p:spPr>
        <p:txBody>
          <a:bodyPr>
            <a:normAutofit/>
          </a:bodyPr>
          <a:lstStyle/>
          <a:p>
            <a:pPr algn="just">
              <a:buClr>
                <a:srgbClr val="FF0000"/>
              </a:buClr>
            </a:pPr>
            <a:r>
              <a:rPr lang="en-US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Wakefield/Impedance analysis and collective effects in EIC are a work in progress.</a:t>
            </a:r>
          </a:p>
          <a:p>
            <a:pPr algn="just">
              <a:buClr>
                <a:srgbClr val="FF0000"/>
              </a:buClr>
            </a:pPr>
            <a:r>
              <a:rPr lang="en-US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We will discuss the impedance budget and the results presented up to-date. </a:t>
            </a:r>
          </a:p>
          <a:p>
            <a:pPr algn="just">
              <a:buClr>
                <a:srgbClr val="FF0000"/>
              </a:buClr>
            </a:pPr>
            <a:r>
              <a:rPr lang="en-US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Three electrodynamics codes CST (M. Sangroula, P. Thieberger), GdfidL, ECHO 3D  (G. Wang) are used for the wakefield/impedance and the local power loss simulations.</a:t>
            </a:r>
          </a:p>
          <a:p>
            <a:pPr algn="just">
              <a:buClr>
                <a:srgbClr val="FF0000"/>
              </a:buClr>
            </a:pPr>
            <a:r>
              <a:rPr lang="en-US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Particle tracking simulations are performed with TRANFT &amp; ELEGANT.</a:t>
            </a:r>
          </a:p>
          <a:p>
            <a:pPr algn="just">
              <a:buClr>
                <a:srgbClr val="FF0000"/>
              </a:buClr>
            </a:pPr>
            <a:r>
              <a:rPr lang="en-US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CSR wakefield is calculated by Demin Zhou’s CSRZ code for uniform rectangular cross-section (using parabolic equation) for two different lattices, 5GeV and 10GeV.</a:t>
            </a:r>
          </a:p>
          <a:p>
            <a:pPr algn="just">
              <a:buClr>
                <a:srgbClr val="FF0000"/>
              </a:buClr>
            </a:pPr>
            <a:r>
              <a:rPr lang="en-US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We are using BNL institutional cluster, NSLS-II resources, for parallel computations. </a:t>
            </a:r>
            <a:endParaRPr lang="en-US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Clr>
                <a:srgbClr val="FF0000"/>
              </a:buClr>
            </a:pPr>
            <a:endParaRPr lang="en-US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EE64D8-D517-C948-BB88-92296EAA5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11518B-4992-C346-8E7C-39E9DFD1B7C9}"/>
              </a:ext>
            </a:extLst>
          </p:cNvPr>
          <p:cNvSpPr txBox="1"/>
          <p:nvPr/>
        </p:nvSpPr>
        <p:spPr>
          <a:xfrm>
            <a:off x="2309986" y="6577671"/>
            <a:ext cx="8171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A. Blednykh    Accel Phys    TRIUMF 2021 EIC Accelerator Partnership Workshop    October 26-29  2021 </a:t>
            </a:r>
          </a:p>
        </p:txBody>
      </p:sp>
    </p:spTree>
    <p:extLst>
      <p:ext uri="{BB962C8B-B14F-4D97-AF65-F5344CB8AC3E}">
        <p14:creationId xmlns:p14="http://schemas.microsoft.com/office/powerpoint/2010/main" val="4117785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3F755-1794-DA4A-8190-55DDE2DB3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167" y="12524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ESR Beam Intensity Parameters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F2840-F9D0-5D42-A6A1-E378C0963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BDA49C1-D7BB-B041-B33F-D108AE4853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4455" y="1305675"/>
                <a:ext cx="8873545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Clr>
                    <a:srgbClr val="FF0000"/>
                  </a:buClr>
                  <a:buFont typeface="System Font Regular"/>
                  <a:buChar char="•"/>
                </a:pPr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Bunch Charge 		Ne 		</a:t>
                </a:r>
                <a:r>
                  <a:rPr lang="en-US" dirty="0">
                    <a:solidFill>
                      <a:srgbClr val="FF0000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27.6nC</a:t>
                </a:r>
              </a:p>
              <a:p>
                <a:pPr>
                  <a:buClr>
                    <a:srgbClr val="FF0000"/>
                  </a:buClr>
                  <a:buFont typeface="System Font Regular"/>
                  <a:buChar char="•"/>
                </a:pPr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Number of Bunches 		M 		</a:t>
                </a:r>
                <a:r>
                  <a:rPr lang="en-US" dirty="0">
                    <a:solidFill>
                      <a:srgbClr val="FF0000"/>
                    </a:solidFill>
                    <a:latin typeface="Arial Narrow" pitchFamily="34" charset="0"/>
                    <a:ea typeface="Osaka" charset="-128"/>
                    <a:cs typeface="Arial Narrow" panose="020B0604020202020204" pitchFamily="34" charset="0"/>
                  </a:rPr>
                  <a:t>116</a:t>
                </a:r>
                <a:r>
                  <a:rPr lang="en-US" dirty="0">
                    <a:solidFill>
                      <a:srgbClr val="FF0000"/>
                    </a:solidFill>
                    <a:latin typeface="Arial Narrow" pitchFamily="34" charset="0"/>
                    <a:ea typeface="Osaka" charset="-128"/>
                  </a:rPr>
                  <a:t>0</a:t>
                </a:r>
                <a:endParaRPr lang="en-US" dirty="0">
                  <a:solidFill>
                    <a:srgbClr val="FF0000"/>
                  </a:solidFill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  <a:p>
                <a:pPr>
                  <a:buClr>
                    <a:srgbClr val="FF0000"/>
                  </a:buClr>
                  <a:buFont typeface="System Font Regular"/>
                  <a:buChar char="•"/>
                </a:pPr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Bunch Length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Narrow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		</a:t>
                </a:r>
                <a:r>
                  <a:rPr lang="en-US" dirty="0">
                    <a:solidFill>
                      <a:srgbClr val="FF0000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7mm</a:t>
                </a:r>
              </a:p>
              <a:p>
                <a:pPr>
                  <a:buClr>
                    <a:srgbClr val="FF0000"/>
                  </a:buClr>
                  <a:buFont typeface="System Font Regular"/>
                  <a:buChar char="•"/>
                </a:pPr>
                <a:endParaRPr lang="en-US" dirty="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  <a:p>
                <a:pPr>
                  <a:buClr>
                    <a:srgbClr val="FF0000"/>
                  </a:buClr>
                  <a:buFont typeface="System Font Regular"/>
                  <a:buChar char="•"/>
                </a:pPr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Single Bunch Current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	</a:t>
                </a:r>
                <a:r>
                  <a:rPr lang="en-US" dirty="0">
                    <a:solidFill>
                      <a:srgbClr val="FF0000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2.2mA</a:t>
                </a:r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</a:t>
                </a:r>
              </a:p>
              <a:p>
                <a:pPr>
                  <a:buClr>
                    <a:srgbClr val="FF0000"/>
                  </a:buClr>
                  <a:buFont typeface="System Font Regular"/>
                  <a:buChar char="•"/>
                </a:pPr>
                <a:endParaRPr lang="en-US" dirty="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  <a:p>
                <a:pPr>
                  <a:buClr>
                    <a:srgbClr val="FF0000"/>
                  </a:buClr>
                  <a:buFont typeface="System Font Regular"/>
                  <a:buChar char="•"/>
                </a:pPr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Peak Bunch Current 		</a:t>
                </a:r>
              </a:p>
              <a:p>
                <a:pPr>
                  <a:buClr>
                    <a:srgbClr val="FF0000"/>
                  </a:buClr>
                  <a:buFont typeface="System Font Regular"/>
                  <a:buChar char="•"/>
                </a:pPr>
                <a:endParaRPr lang="en-US" dirty="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  <a:p>
                <a:pPr>
                  <a:buClr>
                    <a:srgbClr val="FF0000"/>
                  </a:buClr>
                  <a:buFont typeface="System Font Regular"/>
                  <a:buChar char="•"/>
                </a:pPr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Average Current 	</a:t>
                </a:r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BDA49C1-D7BB-B041-B33F-D108AE4853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4455" y="1305675"/>
                <a:ext cx="8873545" cy="4351338"/>
              </a:xfrm>
              <a:blipFill>
                <a:blip r:embed="rId3"/>
                <a:stretch>
                  <a:fillRect l="-1286" t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2133FF4D-1ED9-5D4C-9F23-F0CB70A3B8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280411"/>
              </p:ext>
            </p:extLst>
          </p:nvPr>
        </p:nvGraphicFramePr>
        <p:xfrm>
          <a:off x="5545032" y="4883666"/>
          <a:ext cx="147637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" name="Equation" r:id="rId4" imgW="18427700" imgH="9944100" progId="Equation.3">
                  <p:embed/>
                </p:oleObj>
              </mc:Choice>
              <mc:Fallback>
                <p:oleObj name="Equation" r:id="rId4" imgW="18427700" imgH="9944100" progId="Equation.3">
                  <p:embed/>
                  <p:pic>
                    <p:nvPicPr>
                      <p:cNvPr id="8" name="Object 6">
                        <a:extLst>
                          <a:ext uri="{FF2B5EF4-FFF2-40B4-BE49-F238E27FC236}">
                            <a16:creationId xmlns:a16="http://schemas.microsoft.com/office/drawing/2014/main" id="{2133FF4D-1ED9-5D4C-9F23-F0CB70A3B8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032" y="4883666"/>
                        <a:ext cx="1476375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5A4D59C-B1F9-FE40-9224-8FABAEF43A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866" y="4011189"/>
          <a:ext cx="137160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" name="Equation" r:id="rId6" imgW="19900900" imgH="10528300" progId="Equation.3">
                  <p:embed/>
                </p:oleObj>
              </mc:Choice>
              <mc:Fallback>
                <p:oleObj name="Equation" r:id="rId6" imgW="19900900" imgH="10528300" progId="Equation.3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5A4D59C-B1F9-FE40-9224-8FABAEF43A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866" y="4011189"/>
                        <a:ext cx="1371600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10">
                <a:extLst>
                  <a:ext uri="{FF2B5EF4-FFF2-40B4-BE49-F238E27FC236}">
                    <a16:creationId xmlns:a16="http://schemas.microsoft.com/office/drawing/2014/main" id="{46AC24C4-290A-2044-BDC3-19C74CD9C9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91444" y="4079128"/>
                <a:ext cx="224285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 Narrow" panose="020B0604020202020204" pitchFamily="34" charset="0"/>
                    <a:ea typeface="Osaka" panose="020B0600000000000000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4020202020204" pitchFamily="34" charset="0"/>
                    <a:ea typeface="Osaka" panose="020B0600000000000000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4020202020204" pitchFamily="34" charset="0"/>
                    <a:ea typeface="Osaka" panose="020B0600000000000000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4020202020204" pitchFamily="34" charset="0"/>
                    <a:ea typeface="Osaka" panose="020B0600000000000000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4020202020204" pitchFamily="34" charset="0"/>
                    <a:ea typeface="Osaka" panose="020B0600000000000000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SzPct val="135000"/>
                  <a:defRPr>
                    <a:solidFill>
                      <a:schemeClr val="tx1"/>
                    </a:solidFill>
                    <a:latin typeface="Arial Narrow" panose="020B0604020202020204" pitchFamily="34" charset="0"/>
                    <a:ea typeface="Osaka" panose="020B0600000000000000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SzPct val="135000"/>
                  <a:defRPr>
                    <a:solidFill>
                      <a:schemeClr val="tx1"/>
                    </a:solidFill>
                    <a:latin typeface="Arial Narrow" panose="020B0604020202020204" pitchFamily="34" charset="0"/>
                    <a:ea typeface="Osaka" panose="020B0600000000000000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SzPct val="135000"/>
                  <a:defRPr>
                    <a:solidFill>
                      <a:schemeClr val="tx1"/>
                    </a:solidFill>
                    <a:latin typeface="Arial Narrow" panose="020B0604020202020204" pitchFamily="34" charset="0"/>
                    <a:ea typeface="Osaka" panose="020B0600000000000000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folHlink"/>
                  </a:buClr>
                  <a:buSzPct val="135000"/>
                  <a:defRPr>
                    <a:solidFill>
                      <a:schemeClr val="tx1"/>
                    </a:solidFill>
                    <a:latin typeface="Arial Narrow" panose="020B0604020202020204" pitchFamily="34" charset="0"/>
                    <a:ea typeface="Osaka" panose="020B0600000000000000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</a:pPr>
                <a:r>
                  <a:rPr lang="en-US" altLang="en-US" sz="2400" dirty="0">
                    <a:solidFill>
                      <a:srgbClr val="FF0000"/>
                    </a:solidFill>
                  </a:rPr>
                  <a:t>484A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sym typeface="Mathematica1" pitchFamily="2" charset="2"/>
                  </a:rPr>
                  <a:t>= 23ps</a:t>
                </a:r>
                <a:endParaRPr lang="en-US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 Box 10">
                <a:extLst>
                  <a:ext uri="{FF2B5EF4-FFF2-40B4-BE49-F238E27FC236}">
                    <a16:creationId xmlns:a16="http://schemas.microsoft.com/office/drawing/2014/main" id="{46AC24C4-290A-2044-BDC3-19C74CD9C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91444" y="4079128"/>
                <a:ext cx="2242858" cy="461665"/>
              </a:xfrm>
              <a:prstGeom prst="rect">
                <a:avLst/>
              </a:prstGeom>
              <a:blipFill>
                <a:blip r:embed="rId8"/>
                <a:stretch>
                  <a:fillRect l="-4520" t="-10811" r="-3390" b="-270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11">
            <a:extLst>
              <a:ext uri="{FF2B5EF4-FFF2-40B4-BE49-F238E27FC236}">
                <a16:creationId xmlns:a16="http://schemas.microsoft.com/office/drawing/2014/main" id="{D1D4F8D0-8079-9F4C-A9EB-A9F312B69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9944" y="4934090"/>
            <a:ext cx="7056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35000"/>
              <a:defRPr>
                <a:solidFill>
                  <a:schemeClr val="tx1"/>
                </a:solidFill>
                <a:latin typeface="Arial Narrow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35000"/>
              <a:defRPr>
                <a:solidFill>
                  <a:schemeClr val="tx1"/>
                </a:solidFill>
                <a:latin typeface="Arial Narrow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35000"/>
              <a:defRPr>
                <a:solidFill>
                  <a:schemeClr val="tx1"/>
                </a:solidFill>
                <a:latin typeface="Arial Narrow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35000"/>
              <a:defRPr>
                <a:solidFill>
                  <a:schemeClr val="tx1"/>
                </a:solidFill>
                <a:latin typeface="Arial Narrow" panose="020B0604020202020204" pitchFamily="34" charset="0"/>
                <a:ea typeface="Osaka" panose="020B0600000000000000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altLang="en-US" sz="2400" dirty="0">
                <a:solidFill>
                  <a:srgbClr val="FF0000"/>
                </a:solidFill>
              </a:rPr>
              <a:t>2.5A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8C8FB3-D248-3F4B-AED0-A7F523D07131}"/>
              </a:ext>
            </a:extLst>
          </p:cNvPr>
          <p:cNvSpPr txBox="1"/>
          <p:nvPr/>
        </p:nvSpPr>
        <p:spPr>
          <a:xfrm>
            <a:off x="2309986" y="6577671"/>
            <a:ext cx="8171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A. Blednykh    Accel Phys    TRIUMF 2021 EIC Accelerator Partnership Workshop    October 26-29  2021 </a:t>
            </a:r>
          </a:p>
        </p:txBody>
      </p:sp>
    </p:spTree>
    <p:extLst>
      <p:ext uri="{BB962C8B-B14F-4D97-AF65-F5344CB8AC3E}">
        <p14:creationId xmlns:p14="http://schemas.microsoft.com/office/powerpoint/2010/main" val="2847161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9FF65-0257-364D-B302-1E2E0F813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6" y="12590"/>
            <a:ext cx="12431210" cy="1325563"/>
          </a:xfrm>
        </p:spPr>
        <p:txBody>
          <a:bodyPr/>
          <a:lstStyle/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Calculation of the Pseudo-Green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61EACE-644A-B141-8316-9390907A7D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6537" y="1137493"/>
                <a:ext cx="10925014" cy="4653708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rgbClr val="FF0000"/>
                  </a:buClr>
                  <a:buFont typeface="System Font Regular"/>
                  <a:buChar char="•"/>
                </a:pPr>
                <a:r>
                  <a:rPr lang="en-US" sz="22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An important part of wakefield simulation is determining the accuracy and numerical resolution required for a particular component.</a:t>
                </a:r>
              </a:p>
              <a:p>
                <a:pPr>
                  <a:buClr>
                    <a:srgbClr val="FF0000"/>
                  </a:buClr>
                  <a:buFont typeface="System Font Regular"/>
                  <a:buChar char="•"/>
                </a:pPr>
                <a:r>
                  <a:rPr lang="en-US" sz="22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Codes typically calculate the wakefield from a Gaussian bunch of rms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200" i="1" smtClean="0">
                                <a:latin typeface="Cambria Math" panose="02040503050406030204" pitchFamily="18" charset="0"/>
                                <a:cs typeface="Arial Narrow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Narrow" panose="020B0604020202020204" pitchFamily="34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2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, so that the numerical mesh needs to be small enough.</a:t>
                </a:r>
              </a:p>
              <a:p>
                <a:pPr>
                  <a:buClr>
                    <a:srgbClr val="FF0000"/>
                  </a:buClr>
                  <a:buFont typeface="System Font Regular"/>
                  <a:buChar char="•"/>
                </a:pPr>
                <a:r>
                  <a:rPr lang="en-US" sz="22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To resolve the short-range wakefield accurately, the mesh size requires to be:</a:t>
                </a:r>
              </a:p>
              <a:p>
                <a:pPr lvl="1">
                  <a:buClr>
                    <a:srgbClr val="FF0000"/>
                  </a:buClr>
                  <a:buFont typeface="System Font Regular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Δ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≲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Arial Narrow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Narrow" panose="020B0604020202020204" pitchFamily="34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𝑠</m:t>
                        </m:r>
                      </m:sub>
                    </m:sSub>
                    <m:r>
                      <a:rPr lang="en-US" sz="2200"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/20</m:t>
                    </m:r>
                  </m:oMath>
                </a14:m>
                <a:r>
                  <a:rPr lang="en-US" sz="22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in GdfidL. Parallel computing. Linux based.</a:t>
                </a:r>
              </a:p>
              <a:p>
                <a:pPr lvl="1">
                  <a:buClr>
                    <a:srgbClr val="FF0000"/>
                  </a:buClr>
                  <a:buFont typeface="System Font Regular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Δ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≲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Arial Narrow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Narrow" panose="020B0604020202020204" pitchFamily="34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𝑠</m:t>
                        </m:r>
                      </m:sub>
                    </m:sSub>
                    <m:r>
                      <a:rPr lang="en-US" sz="2200"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/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5</m:t>
                    </m:r>
                    <m:r>
                      <a:rPr lang="en-US" sz="2200" i="1"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in ECHO 3D. Indirect integration method. No option for parallel computing yet.</a:t>
                </a:r>
              </a:p>
              <a:p>
                <a:pPr>
                  <a:buClr>
                    <a:srgbClr val="FF0000"/>
                  </a:buClr>
                  <a:buFont typeface="System Font Regular"/>
                  <a:buChar char="•"/>
                </a:pPr>
                <a:r>
                  <a:rPr lang="en-US" sz="22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The wakefield is used as a pseudo-Green function in tracking simulations to determine the collective effects impact on the beam dynamics. </a:t>
                </a:r>
              </a:p>
              <a:p>
                <a:pPr>
                  <a:buClr>
                    <a:srgbClr val="FF0000"/>
                  </a:buClr>
                  <a:buFont typeface="System Font Regular"/>
                  <a:buChar char="•"/>
                </a:pPr>
                <a:r>
                  <a:rPr lang="en-US" sz="22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The wakefield should be calculated with a source current whose length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Arial Narrow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Narrow" panose="020B0604020202020204" pitchFamily="34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𝑠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≈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Narrow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/1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5</m:t>
                    </m:r>
                  </m:oMath>
                </a14:m>
                <a:endParaRPr lang="en-US" sz="2200" dirty="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  <a:p>
                <a:pPr>
                  <a:buClr>
                    <a:srgbClr val="FF0000"/>
                  </a:buClr>
                  <a:buFont typeface="System Font Regular"/>
                  <a:buChar char="•"/>
                </a:pPr>
                <a:r>
                  <a:rPr lang="en-US" sz="22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The requirements above drive the computer power resources.</a:t>
                </a:r>
              </a:p>
              <a:p>
                <a:pPr>
                  <a:buClr>
                    <a:srgbClr val="FF0000"/>
                  </a:buClr>
                  <a:buFont typeface="System Font Regular"/>
                  <a:buChar char="•"/>
                </a:pPr>
                <a:r>
                  <a:rPr lang="en-US" sz="22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RF heating and/or low frequency modes can be calculated using a source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Arial Narrow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Narrow" panose="020B0604020202020204" pitchFamily="34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𝑠</m:t>
                        </m:r>
                      </m:sub>
                    </m:sSub>
                    <m:r>
                      <a:rPr lang="en-US" sz="2200" b="0" i="0" smtClean="0"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Narrow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61EACE-644A-B141-8316-9390907A7D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6537" y="1137493"/>
                <a:ext cx="10925014" cy="4653708"/>
              </a:xfrm>
              <a:blipFill>
                <a:blip r:embed="rId2"/>
                <a:stretch>
                  <a:fillRect l="-697" t="-1359" r="-465" b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C4633-C475-FD45-8D8D-2E3A9A23F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CB9482-D12A-5545-BE1E-8B61D40FA314}"/>
              </a:ext>
            </a:extLst>
          </p:cNvPr>
          <p:cNvSpPr txBox="1"/>
          <p:nvPr/>
        </p:nvSpPr>
        <p:spPr>
          <a:xfrm>
            <a:off x="2309986" y="6577671"/>
            <a:ext cx="8171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A. Blednykh    Accel Phys    TRIUMF 2021 EIC Accelerator Partnership Workshop    October 26-29  2021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8540CE-56A8-E449-BFDA-05D10E5409FB}"/>
              </a:ext>
            </a:extLst>
          </p:cNvPr>
          <p:cNvSpPr/>
          <p:nvPr/>
        </p:nvSpPr>
        <p:spPr>
          <a:xfrm>
            <a:off x="4869628" y="5733386"/>
            <a:ext cx="723651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941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Article, A. Blednykh, G. Bassi, V. Smaluk, and R. Lindberg, “Impedance modeling and its application to the analysis of the collective effects”, Phys. Rev. Accel. Beams 24, 104801 (2021).</a:t>
            </a:r>
          </a:p>
        </p:txBody>
      </p:sp>
    </p:spTree>
    <p:extLst>
      <p:ext uri="{BB962C8B-B14F-4D97-AF65-F5344CB8AC3E}">
        <p14:creationId xmlns:p14="http://schemas.microsoft.com/office/powerpoint/2010/main" val="1437295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166B1-A2F9-0342-8248-9B85A4D3A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0"/>
            <a:ext cx="10515600" cy="1325563"/>
          </a:xfrm>
        </p:spPr>
        <p:txBody>
          <a:bodyPr/>
          <a:lstStyle/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ESR Horizontal In-Vacuum Collimator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395DED-545D-F64A-830C-F33502727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Content Placeholder 8" descr="Diagram&#10;&#10;Description automatically generated">
            <a:extLst>
              <a:ext uri="{FF2B5EF4-FFF2-40B4-BE49-F238E27FC236}">
                <a16:creationId xmlns:a16="http://schemas.microsoft.com/office/drawing/2014/main" id="{12A7E1B9-3F13-8048-A774-1FEBA05E1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873" y="1139759"/>
            <a:ext cx="5736191" cy="212595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6C58CD-EDDC-9B4B-8504-F50E0666EA7B}"/>
              </a:ext>
            </a:extLst>
          </p:cNvPr>
          <p:cNvSpPr txBox="1"/>
          <p:nvPr/>
        </p:nvSpPr>
        <p:spPr>
          <a:xfrm>
            <a:off x="7180348" y="3155104"/>
            <a:ext cx="3379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rgbClr val="30519D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Computer Resources Usage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4C70B3-954C-4749-A4CD-6D3EEAF56458}"/>
                  </a:ext>
                </a:extLst>
              </p:cNvPr>
              <p:cNvSpPr txBox="1"/>
              <p:nvPr/>
            </p:nvSpPr>
            <p:spPr>
              <a:xfrm>
                <a:off x="6167918" y="4574943"/>
                <a:ext cx="635312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rgbClr val="FF0000"/>
                  </a:buClr>
                  <a:buFont typeface="System Font Regular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 Narrow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000" b="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Narrow" panose="020B0604020202020204" pitchFamily="34" charset="0"/>
                              </a:rPr>
                              <m:t>σ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20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s</m:t>
                        </m:r>
                      </m:sub>
                    </m:sSub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=0.5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mm</m:t>
                    </m:r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→∆=20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μm</m:t>
                    </m:r>
                    <m:r>
                      <a:rPr lang="en-US" sz="2000" b="0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→</m:t>
                    </m:r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88.4×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Narrow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Narrow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Narrow" panose="020B0604020202020204" pitchFamily="34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 mesh  </a:t>
                </a:r>
                <a14:m>
                  <m:oMath xmlns:m="http://schemas.openxmlformats.org/officeDocument/2006/math">
                    <m:r>
                      <a:rPr lang="en-US" sz="2000" b="0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→</m:t>
                    </m:r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fdtd </a:t>
                </a:r>
                <a:endParaRPr lang="en-US" sz="2000" dirty="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  <a:p>
                <a:pPr marL="342900" indent="-342900">
                  <a:buClr>
                    <a:srgbClr val="FF0000"/>
                  </a:buClr>
                  <a:buFont typeface="System Font Regular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 Narrow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0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Narrow" panose="020B0604020202020204" pitchFamily="34" charset="0"/>
                              </a:rPr>
                              <m:t>σ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20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s</m:t>
                        </m:r>
                      </m:sub>
                    </m:sSub>
                    <m:r>
                      <a:rPr lang="en-US" sz="20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=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1</m:t>
                    </m:r>
                    <m:r>
                      <a:rPr lang="en-US" sz="20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mm</m:t>
                    </m:r>
                    <m:r>
                      <a:rPr lang="en-US" sz="20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    →∆=50 </m:t>
                    </m:r>
                    <m:r>
                      <m:rPr>
                        <m:sty m:val="p"/>
                      </m:rPr>
                      <a:rPr lang="en-US" sz="20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μm</m:t>
                    </m:r>
                    <m:r>
                      <a:rPr lang="en-US" sz="20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→5.3×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Narrow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Narrow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20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Narrow" panose="020B0604020202020204" pitchFamily="34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 mesh  </a:t>
                </a:r>
                <a14:m>
                  <m:oMath xmlns:m="http://schemas.openxmlformats.org/officeDocument/2006/math">
                    <m:r>
                      <a:rPr lang="en-US" sz="20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→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fdtd</a:t>
                </a:r>
                <a:endParaRPr lang="en-US" sz="2000" dirty="0">
                  <a:solidFill>
                    <a:srgbClr val="009051"/>
                  </a:solidFill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  <a:p>
                <a:pPr marL="342900" indent="-342900">
                  <a:buClr>
                    <a:srgbClr val="FF0000"/>
                  </a:buClr>
                  <a:buFont typeface="System Font Regular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 Narrow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0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Narrow" panose="020B0604020202020204" pitchFamily="34" charset="0"/>
                              </a:rPr>
                              <m:t>σ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20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s</m:t>
                        </m:r>
                      </m:sub>
                    </m:sSub>
                    <m:r>
                      <a:rPr lang="en-US" sz="20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=0.5 </m:t>
                    </m:r>
                    <m:r>
                      <m:rPr>
                        <m:sty m:val="p"/>
                      </m:rPr>
                      <a:rPr lang="en-US" sz="20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mm</m:t>
                    </m:r>
                    <m:r>
                      <a:rPr lang="en-US" sz="20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 →∆=20 </m:t>
                    </m:r>
                    <m:r>
                      <m:rPr>
                        <m:sty m:val="p"/>
                      </m:rPr>
                      <a:rPr lang="en-US" sz="20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μm</m:t>
                    </m:r>
                    <m:r>
                      <a:rPr lang="en-US" sz="20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→1.3×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Narrow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Narrow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20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Narrow" panose="020B0604020202020204" pitchFamily="34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 mesh  </a:t>
                </a:r>
                <a14:m>
                  <m:oMath xmlns:m="http://schemas.openxmlformats.org/officeDocument/2006/math">
                    <m:r>
                      <a:rPr lang="en-US" sz="20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→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 ww</a:t>
                </a:r>
                <a:endParaRPr lang="en-US" sz="2000" dirty="0">
                  <a:solidFill>
                    <a:srgbClr val="009051"/>
                  </a:solidFill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4C70B3-954C-4749-A4CD-6D3EEAF56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918" y="4574943"/>
                <a:ext cx="6353124" cy="1015663"/>
              </a:xfrm>
              <a:prstGeom prst="rect">
                <a:avLst/>
              </a:prstGeom>
              <a:blipFill>
                <a:blip r:embed="rId3"/>
                <a:stretch>
                  <a:fillRect l="-998" t="-370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5748366-04E6-8041-8CAE-6617EEBBFA91}"/>
              </a:ext>
            </a:extLst>
          </p:cNvPr>
          <p:cNvSpPr txBox="1"/>
          <p:nvPr/>
        </p:nvSpPr>
        <p:spPr>
          <a:xfrm>
            <a:off x="6746555" y="1962644"/>
            <a:ext cx="4625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rgbClr val="30519D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Available NSLS-II Computer Resources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D2DCD6-60DA-E14A-A1E1-9C5F904274F5}"/>
              </a:ext>
            </a:extLst>
          </p:cNvPr>
          <p:cNvSpPr txBox="1"/>
          <p:nvPr/>
        </p:nvSpPr>
        <p:spPr>
          <a:xfrm>
            <a:off x="7349082" y="2489350"/>
            <a:ext cx="3534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23 x 24 CPU’s &amp; 23 x 750 GB RAM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D13911-9D78-814F-906B-86B39E6D29AB}"/>
              </a:ext>
            </a:extLst>
          </p:cNvPr>
          <p:cNvSpPr txBox="1"/>
          <p:nvPr/>
        </p:nvSpPr>
        <p:spPr>
          <a:xfrm>
            <a:off x="6155561" y="3672336"/>
            <a:ext cx="40404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System Font Regular"/>
              <a:buChar char="•"/>
            </a:pP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GdfidL Algorithms</a:t>
            </a:r>
          </a:p>
          <a:p>
            <a:pPr marL="742950" lvl="1" indent="-285750">
              <a:buClr>
                <a:srgbClr val="FF0000"/>
              </a:buClr>
              <a:buFont typeface="System Font Regular"/>
              <a:buChar char="•"/>
            </a:pP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Finite Difference Time Domain (-</a:t>
            </a:r>
            <a:r>
              <a:rPr lang="en-US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fdtd</a:t>
            </a: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)</a:t>
            </a:r>
          </a:p>
          <a:p>
            <a:pPr marL="742950" lvl="1" indent="-285750">
              <a:buClr>
                <a:srgbClr val="FF0000"/>
              </a:buClr>
              <a:buFont typeface="System Font Regular"/>
              <a:buChar char="•"/>
            </a:pP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Moving Window (-</a:t>
            </a:r>
            <a:r>
              <a:rPr lang="en-US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windowwake</a:t>
            </a: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)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B2FD822-9E3E-6746-8DFE-C064E3263D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67" t="12986" r="82027" b="25881"/>
          <a:stretch/>
        </p:blipFill>
        <p:spPr>
          <a:xfrm>
            <a:off x="4245482" y="2608520"/>
            <a:ext cx="2190463" cy="10671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9417B12-527E-B241-B4AC-5F6CE3CC078D}"/>
              </a:ext>
            </a:extLst>
          </p:cNvPr>
          <p:cNvSpPr txBox="1"/>
          <p:nvPr/>
        </p:nvSpPr>
        <p:spPr>
          <a:xfrm>
            <a:off x="145472" y="3165401"/>
            <a:ext cx="408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Detailed conceptual design in C. Hetzel’s talk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09E6E0-4F96-8849-A57D-8A77908E98B1}"/>
              </a:ext>
            </a:extLst>
          </p:cNvPr>
          <p:cNvSpPr txBox="1"/>
          <p:nvPr/>
        </p:nvSpPr>
        <p:spPr>
          <a:xfrm>
            <a:off x="6245811" y="1139759"/>
            <a:ext cx="5161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System Font Regular"/>
              <a:buChar char="•"/>
            </a:pP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The total length is 910mm, with a ~370mm taper length.</a:t>
            </a:r>
          </a:p>
          <a:p>
            <a:pPr marL="285750" indent="-285750">
              <a:buClr>
                <a:srgbClr val="FF0000"/>
              </a:buClr>
              <a:buFont typeface="System Font Regular"/>
              <a:buChar char="•"/>
            </a:pP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The middle section has a rectangular profile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D89DB5-B900-D940-A538-1FA919456892}"/>
              </a:ext>
            </a:extLst>
          </p:cNvPr>
          <p:cNvSpPr txBox="1"/>
          <p:nvPr/>
        </p:nvSpPr>
        <p:spPr>
          <a:xfrm>
            <a:off x="10914971" y="2494167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41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1600" dirty="0" err="1">
                <a:solidFill>
                  <a:srgbClr val="941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Hidas</a:t>
            </a:r>
            <a:endParaRPr lang="en-US" sz="1600" dirty="0">
              <a:solidFill>
                <a:srgbClr val="9411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587C63-28BE-3040-BC89-40576E1568D6}"/>
              </a:ext>
            </a:extLst>
          </p:cNvPr>
          <p:cNvSpPr txBox="1"/>
          <p:nvPr/>
        </p:nvSpPr>
        <p:spPr>
          <a:xfrm>
            <a:off x="1418974" y="5458709"/>
            <a:ext cx="3587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Longitudinal short-range wakefield W(s)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3363244-32E1-E54D-BE77-DF6F6D2EBC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966" y="3522187"/>
            <a:ext cx="2694677" cy="1979763"/>
          </a:xfrm>
          <a:prstGeom prst="rect">
            <a:avLst/>
          </a:prstGeom>
        </p:spPr>
      </p:pic>
      <p:pic>
        <p:nvPicPr>
          <p:cNvPr id="22" name="Picture 21" descr="Shape, rectangle&#10;&#10;Description automatically generated">
            <a:extLst>
              <a:ext uri="{FF2B5EF4-FFF2-40B4-BE49-F238E27FC236}">
                <a16:creationId xmlns:a16="http://schemas.microsoft.com/office/drawing/2014/main" id="{1515D22D-4219-0C4A-9D95-A1E977E5EFD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4822"/>
          <a:stretch/>
        </p:blipFill>
        <p:spPr>
          <a:xfrm>
            <a:off x="105046" y="5826622"/>
            <a:ext cx="5947410" cy="7543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45F2DF-1273-C94D-AAB2-439F78F22D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1380" y="3520912"/>
            <a:ext cx="2694677" cy="1979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1640DE5-5A98-9844-8918-13128E4E3E01}"/>
              </a:ext>
            </a:extLst>
          </p:cNvPr>
          <p:cNvSpPr txBox="1"/>
          <p:nvPr/>
        </p:nvSpPr>
        <p:spPr>
          <a:xfrm>
            <a:off x="1384001" y="6035823"/>
            <a:ext cx="3090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Top View of the Tapered Transition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904EAC-ACA1-214A-98D3-562E6D083CC1}"/>
              </a:ext>
            </a:extLst>
          </p:cNvPr>
          <p:cNvSpPr txBox="1"/>
          <p:nvPr/>
        </p:nvSpPr>
        <p:spPr>
          <a:xfrm>
            <a:off x="1693710" y="4759073"/>
            <a:ext cx="914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411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Transition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566581-21D2-E64B-9F9B-FE535E9580BB}"/>
              </a:ext>
            </a:extLst>
          </p:cNvPr>
          <p:cNvSpPr txBox="1"/>
          <p:nvPr/>
        </p:nvSpPr>
        <p:spPr>
          <a:xfrm>
            <a:off x="4526083" y="3624228"/>
            <a:ext cx="938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411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Collimator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F8D779-ECBE-874A-852C-EC7545A869DD}"/>
                  </a:ext>
                </a:extLst>
              </p:cNvPr>
              <p:cNvSpPr txBox="1"/>
              <p:nvPr/>
            </p:nvSpPr>
            <p:spPr>
              <a:xfrm>
                <a:off x="1106088" y="3643197"/>
                <a:ext cx="6413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20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𝜇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𝑚</m:t>
                    </m:r>
                  </m:oMath>
                </a14:m>
                <a:endParaRPr lang="en-US" sz="1400" dirty="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F8D779-ECBE-874A-852C-EC7545A86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088" y="3643197"/>
                <a:ext cx="641394" cy="307777"/>
              </a:xfrm>
              <a:prstGeom prst="rect">
                <a:avLst/>
              </a:prstGeom>
              <a:blipFill>
                <a:blip r:embed="rId8"/>
                <a:stretch>
                  <a:fillRect l="-1923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A2E35B93-20D5-1649-9158-69F7C3ABF11B}"/>
              </a:ext>
            </a:extLst>
          </p:cNvPr>
          <p:cNvSpPr/>
          <p:nvPr/>
        </p:nvSpPr>
        <p:spPr>
          <a:xfrm>
            <a:off x="6656014" y="5629174"/>
            <a:ext cx="4962397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9411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Codes benchmarking: G. Wang, M. Blaskiewicz, A. Blednykh and M. Sangroula, IPAC2021 Proceeding, WEPAB032</a:t>
            </a:r>
            <a:r>
              <a:rPr lang="en-US" sz="1400" dirty="0">
                <a:solidFill>
                  <a:srgbClr val="941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1D053F-6E78-AB4B-8FD4-83A2FAD5C014}"/>
              </a:ext>
            </a:extLst>
          </p:cNvPr>
          <p:cNvSpPr txBox="1"/>
          <p:nvPr/>
        </p:nvSpPr>
        <p:spPr>
          <a:xfrm>
            <a:off x="4977674" y="5404121"/>
            <a:ext cx="905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41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Wang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CF7A0D-519F-D34B-8027-5ECA20A20F05}"/>
              </a:ext>
            </a:extLst>
          </p:cNvPr>
          <p:cNvSpPr txBox="1"/>
          <p:nvPr/>
        </p:nvSpPr>
        <p:spPr>
          <a:xfrm>
            <a:off x="2309986" y="6577671"/>
            <a:ext cx="8171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A. Blednykh    Accel Phys    TRIUMF 2021 EIC Accelerator Partnership Workshop    October 26-29  2021 </a:t>
            </a:r>
          </a:p>
        </p:txBody>
      </p:sp>
    </p:spTree>
    <p:extLst>
      <p:ext uri="{BB962C8B-B14F-4D97-AF65-F5344CB8AC3E}">
        <p14:creationId xmlns:p14="http://schemas.microsoft.com/office/powerpoint/2010/main" val="1972924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3849F-8408-C646-AD39-1119A747E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732"/>
            <a:ext cx="10515600" cy="1325563"/>
          </a:xfrm>
        </p:spPr>
        <p:txBody>
          <a:bodyPr/>
          <a:lstStyle/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ESR Vertical Collimator (</a:t>
            </a:r>
            <a:r>
              <a:rPr lang="en-US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W</a:t>
            </a:r>
            <a:r>
              <a:rPr lang="en-US" baseline="-25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yD</a:t>
            </a: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)</a:t>
            </a:r>
          </a:p>
        </p:txBody>
      </p:sp>
      <p:pic>
        <p:nvPicPr>
          <p:cNvPr id="6" name="Content Placeholder 5" descr="Timeline&#10;&#10;Description automatically generated">
            <a:extLst>
              <a:ext uri="{FF2B5EF4-FFF2-40B4-BE49-F238E27FC236}">
                <a16:creationId xmlns:a16="http://schemas.microsoft.com/office/drawing/2014/main" id="{0FA9B5F0-5F12-1D49-9729-B7426CF0A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7600" y="1180884"/>
            <a:ext cx="10341120" cy="186762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109E4-36B5-2145-A925-10BDE766E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 descr="Chart&#10;&#10;Description automatically generated with medium confidence">
            <a:extLst>
              <a:ext uri="{FF2B5EF4-FFF2-40B4-BE49-F238E27FC236}">
                <a16:creationId xmlns:a16="http://schemas.microsoft.com/office/drawing/2014/main" id="{74C87A40-498C-1F41-8D0F-580CC5A2C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2275223"/>
            <a:ext cx="2019300" cy="1371600"/>
          </a:xfrm>
          <a:prstGeom prst="rect">
            <a:avLst/>
          </a:prstGeom>
        </p:spPr>
      </p:pic>
      <p:pic>
        <p:nvPicPr>
          <p:cNvPr id="10" name="Picture 9" descr="Diagram, schematic&#10;&#10;Description automatically generated">
            <a:extLst>
              <a:ext uri="{FF2B5EF4-FFF2-40B4-BE49-F238E27FC236}">
                <a16:creationId xmlns:a16="http://schemas.microsoft.com/office/drawing/2014/main" id="{92016564-9F18-A141-ADAD-C644FCE48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785" y="210544"/>
            <a:ext cx="3390900" cy="1511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084B1E-B5DB-6247-9688-4D27FE27D3F6}"/>
                  </a:ext>
                </a:extLst>
              </p:cNvPr>
              <p:cNvSpPr txBox="1"/>
              <p:nvPr/>
            </p:nvSpPr>
            <p:spPr>
              <a:xfrm>
                <a:off x="248964" y="3752301"/>
                <a:ext cx="2019300" cy="945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=45</m:t>
                    </m:r>
                  </m:oMath>
                </a14:m>
                <a:r>
                  <a:rPr lang="en-US" dirty="0"/>
                  <a:t> V/</a:t>
                </a:r>
                <a:r>
                  <a:rPr lang="en-US" dirty="0" err="1"/>
                  <a:t>pC</a:t>
                </a:r>
                <a:r>
                  <a:rPr lang="en-US" dirty="0"/>
                  <a:t>/m for a 7mm bunch length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084B1E-B5DB-6247-9688-4D27FE27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64" y="3752301"/>
                <a:ext cx="2019300" cy="945259"/>
              </a:xfrm>
              <a:prstGeom prst="rect">
                <a:avLst/>
              </a:prstGeom>
              <a:blipFill>
                <a:blip r:embed="rId5"/>
                <a:stretch>
                  <a:fillRect l="-2500" t="-2632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CD48B3E-4160-E442-A541-092CFD8A83DA}"/>
                  </a:ext>
                </a:extLst>
              </p:cNvPr>
              <p:cNvSpPr/>
              <p:nvPr/>
            </p:nvSpPr>
            <p:spPr>
              <a:xfrm>
                <a:off x="7399753" y="5187835"/>
                <a:ext cx="3002938" cy="400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kV/</a:t>
                </a:r>
                <a:r>
                  <a:rPr lang="en-US" i="1" dirty="0" err="1"/>
                  <a:t>pC</a:t>
                </a:r>
                <a:r>
                  <a:rPr lang="en-US" i="1" dirty="0"/>
                  <a:t> for j=3</a:t>
                </a: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CD48B3E-4160-E442-A541-092CFD8A8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753" y="5187835"/>
                <a:ext cx="3002938" cy="400879"/>
              </a:xfrm>
              <a:prstGeom prst="rect">
                <a:avLst/>
              </a:prstGeom>
              <a:blipFill>
                <a:blip r:embed="rId6"/>
                <a:stretch>
                  <a:fillRect l="-10549" t="-103030" r="-844" b="-14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Table&#10;&#10;Description automatically generated">
            <a:extLst>
              <a:ext uri="{FF2B5EF4-FFF2-40B4-BE49-F238E27FC236}">
                <a16:creationId xmlns:a16="http://schemas.microsoft.com/office/drawing/2014/main" id="{673B62A7-486F-104C-85D3-3F94BEF2F5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0247" y="3342883"/>
            <a:ext cx="6213223" cy="17474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19D1C41-08AC-DE4E-A952-5A656D2C003D}"/>
              </a:ext>
            </a:extLst>
          </p:cNvPr>
          <p:cNvSpPr txBox="1"/>
          <p:nvPr/>
        </p:nvSpPr>
        <p:spPr>
          <a:xfrm>
            <a:off x="6443025" y="2850811"/>
            <a:ext cx="5827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M. Valette, A. Drees, C. Hetzel, J. Belong, G. Wang, M. Blaskiewicz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94656F-CCE5-284D-934E-97D568266A40}"/>
              </a:ext>
            </a:extLst>
          </p:cNvPr>
          <p:cNvSpPr txBox="1"/>
          <p:nvPr/>
        </p:nvSpPr>
        <p:spPr>
          <a:xfrm>
            <a:off x="5689775" y="5598363"/>
            <a:ext cx="6313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System Font Regular"/>
              <a:buChar char="•"/>
            </a:pP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Contribution of three VCLMs is ~30% of the present total vertical impedance budget.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E76D496-A195-1147-879D-3513B4EC03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5724" y="3320152"/>
            <a:ext cx="3556000" cy="2667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70AFF5-82D9-5A42-8403-2D07546066B2}"/>
              </a:ext>
            </a:extLst>
          </p:cNvPr>
          <p:cNvSpPr txBox="1"/>
          <p:nvPr/>
        </p:nvSpPr>
        <p:spPr>
          <a:xfrm>
            <a:off x="2685453" y="3135486"/>
            <a:ext cx="235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Arial Narrow" panose="020B0604020202020204" pitchFamily="34" charset="0"/>
                <a:cs typeface="Arial Narrow" panose="020B0604020202020204" pitchFamily="34" charset="0"/>
              </a:rPr>
              <a:t>20um STEPSIZE - GdfidL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2AA3A8-88D9-4447-A453-797595300614}"/>
              </a:ext>
            </a:extLst>
          </p:cNvPr>
          <p:cNvSpPr txBox="1"/>
          <p:nvPr/>
        </p:nvSpPr>
        <p:spPr>
          <a:xfrm>
            <a:off x="4496664" y="1045461"/>
            <a:ext cx="1691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latin typeface="Arial Narrow" panose="020B0604020202020204" pitchFamily="34" charset="0"/>
                <a:cs typeface="Arial Narrow" panose="020B0604020202020204" pitchFamily="34" charset="0"/>
              </a:rPr>
              <a:t>At open position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74C8D6-ECA8-C145-9A33-2EEF581C93A0}"/>
              </a:ext>
            </a:extLst>
          </p:cNvPr>
          <p:cNvSpPr txBox="1"/>
          <p:nvPr/>
        </p:nvSpPr>
        <p:spPr>
          <a:xfrm>
            <a:off x="2309986" y="6577671"/>
            <a:ext cx="8171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A. Blednykh    Accel Phys    TRIUMF 2021 EIC Accelerator Partnership Workshop    October 26-29  2021 </a:t>
            </a:r>
          </a:p>
        </p:txBody>
      </p:sp>
    </p:spTree>
    <p:extLst>
      <p:ext uri="{BB962C8B-B14F-4D97-AF65-F5344CB8AC3E}">
        <p14:creationId xmlns:p14="http://schemas.microsoft.com/office/powerpoint/2010/main" val="4236835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291EB7DD-1F2F-8B43-A660-91F4F5C389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5" t="1167" r="2402" b="2044"/>
          <a:stretch/>
        </p:blipFill>
        <p:spPr>
          <a:xfrm>
            <a:off x="5495777" y="1398149"/>
            <a:ext cx="6574303" cy="4800945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E0A5BB5-D57F-E24E-B291-A35AAC6614CF}"/>
              </a:ext>
            </a:extLst>
          </p:cNvPr>
          <p:cNvCxnSpPr>
            <a:cxnSpLocks/>
          </p:cNvCxnSpPr>
          <p:nvPr/>
        </p:nvCxnSpPr>
        <p:spPr>
          <a:xfrm flipV="1">
            <a:off x="7685596" y="2203425"/>
            <a:ext cx="601884" cy="308823"/>
          </a:xfrm>
          <a:prstGeom prst="straightConnector1">
            <a:avLst/>
          </a:prstGeom>
          <a:ln w="34925">
            <a:solidFill>
              <a:schemeClr val="bg1"/>
            </a:solidFill>
            <a:headEnd type="none" w="sm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913B2FF-818F-CC4E-962E-DD2F33449BD1}"/>
                  </a:ext>
                </a:extLst>
              </p:cNvPr>
              <p:cNvSpPr txBox="1"/>
              <p:nvPr/>
            </p:nvSpPr>
            <p:spPr>
              <a:xfrm>
                <a:off x="8000230" y="1884085"/>
                <a:ext cx="495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913B2FF-818F-CC4E-962E-DD2F33449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230" y="1884085"/>
                <a:ext cx="49513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0CECE0-5DF8-FC43-9DFB-0CDB35529AB7}"/>
                  </a:ext>
                </a:extLst>
              </p:cNvPr>
              <p:cNvSpPr txBox="1"/>
              <p:nvPr/>
            </p:nvSpPr>
            <p:spPr>
              <a:xfrm>
                <a:off x="522438" y="1182336"/>
                <a:ext cx="4620047" cy="5352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Clr>
                    <a:srgbClr val="FF0000"/>
                  </a:buClr>
                  <a:buFont typeface="System Font Regular"/>
                  <a:buChar char="●"/>
                </a:pPr>
                <a:r>
                  <a:rPr lang="en-US" sz="20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The electron beam pipe was extended all the way to the center of the detector chamber</a:t>
                </a:r>
              </a:p>
              <a:p>
                <a:pPr marL="285750" indent="-285750" algn="just">
                  <a:buClr>
                    <a:srgbClr val="FF0000"/>
                  </a:buClr>
                  <a:buFont typeface="System Font Regular"/>
                  <a:buChar char="●"/>
                </a:pPr>
                <a:r>
                  <a:rPr lang="en-US" sz="20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An opening on the side of the electron beam pipe is large enough for the forward moving collision particles </a:t>
                </a:r>
              </a:p>
              <a:p>
                <a:pPr marL="285750" indent="-285750" algn="just">
                  <a:buClr>
                    <a:srgbClr val="FF0000"/>
                  </a:buClr>
                  <a:buFont typeface="System Font Regular"/>
                  <a:buChar char="●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||,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Narrow" panose="020B0604020202020204" pitchFamily="34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sz="20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has been reduced to the impedance of the horizontal oval slot.</a:t>
                </a:r>
              </a:p>
              <a:p>
                <a:pPr marL="285750" indent="-285750" algn="just">
                  <a:buClr>
                    <a:srgbClr val="FF0000"/>
                  </a:buClr>
                  <a:buFont typeface="System Font Regular"/>
                  <a:buChar char="●"/>
                </a:pPr>
                <a:r>
                  <a:rPr lang="en-US" sz="20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Final photon absorber is outside of the central detector pipe.</a:t>
                </a:r>
              </a:p>
              <a:p>
                <a:pPr marL="285750" indent="-285750" algn="just">
                  <a:buClr>
                    <a:srgbClr val="FF0000"/>
                  </a:buClr>
                  <a:buFont typeface="System Font Regular"/>
                  <a:buChar char="●"/>
                </a:pPr>
                <a:r>
                  <a:rPr lang="en-US" sz="20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Beam–Induced heating for the US side of the IR chamber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𝑙𝑜𝑠𝑠</m:t>
                        </m:r>
                      </m:sub>
                    </m:sSub>
                    <m:r>
                      <a:rPr lang="en-US" sz="2000" i="1">
                        <a:solidFill>
                          <a:srgbClr val="011893"/>
                        </a:solidFill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11893"/>
                        </a:solidFill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90</m:t>
                    </m:r>
                    <m:r>
                      <a:rPr lang="en-US" sz="2000" i="1">
                        <a:solidFill>
                          <a:srgbClr val="011893"/>
                        </a:solidFill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𝑊</m:t>
                    </m:r>
                  </m:oMath>
                </a14:m>
                <a:r>
                  <a:rPr lang="en-US" sz="2000" dirty="0">
                    <a:solidFill>
                      <a:srgbClr val="011893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 </a:t>
                </a:r>
                <a:r>
                  <a:rPr lang="en-US" sz="20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@ </a:t>
                </a:r>
                <a:r>
                  <a:rPr lang="en-US" sz="2000" dirty="0" err="1">
                    <a:latin typeface="Arial Narrow" panose="020B0604020202020204" pitchFamily="34" charset="0"/>
                    <a:cs typeface="Arial Narrow" panose="020B0604020202020204" pitchFamily="34" charset="0"/>
                  </a:rPr>
                  <a:t>I</a:t>
                </a:r>
                <a:r>
                  <a:rPr lang="en-US" sz="2000" baseline="-25000" dirty="0" err="1">
                    <a:latin typeface="Arial Narrow" panose="020B0604020202020204" pitchFamily="34" charset="0"/>
                    <a:cs typeface="Arial Narrow" panose="020B0604020202020204" pitchFamily="34" charset="0"/>
                  </a:rPr>
                  <a:t>ave</a:t>
                </a:r>
                <a:r>
                  <a:rPr lang="en-US" sz="20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=2.5A within M=1160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Narrow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=7mm</a:t>
                </a:r>
              </a:p>
              <a:p>
                <a:pPr marL="285750" indent="-285750" algn="just">
                  <a:buClr>
                    <a:srgbClr val="FF0000"/>
                  </a:buClr>
                  <a:buFont typeface="System Font Regular"/>
                  <a:buChar char="●"/>
                </a:pPr>
                <a:endParaRPr lang="en-US" sz="2000" dirty="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  <a:p>
                <a:pPr marL="285750" indent="-285750" algn="just">
                  <a:buClr>
                    <a:srgbClr val="FF0000"/>
                  </a:buClr>
                  <a:buFont typeface="System Font Regular"/>
                  <a:buChar char="●"/>
                </a:pPr>
                <a:endParaRPr lang="en-US" sz="2000" dirty="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  <a:p>
                <a:pPr marL="285750" indent="-285750" algn="just">
                  <a:buClr>
                    <a:srgbClr val="FF0000"/>
                  </a:buClr>
                  <a:buFont typeface="System Font Regular"/>
                  <a:buChar char="●"/>
                </a:pPr>
                <a:endParaRPr lang="en-US" sz="2000" dirty="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  <a:p>
                <a:pPr marL="285750" indent="-285750" algn="just">
                  <a:buClr>
                    <a:srgbClr val="FF0000"/>
                  </a:buClr>
                  <a:buFont typeface="System Font Regular"/>
                  <a:buChar char="●"/>
                </a:pPr>
                <a:r>
                  <a:rPr lang="en-US" sz="20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Next step is impedance optimization for proton beam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Narrow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=60mm.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0CECE0-5DF8-FC43-9DFB-0CDB35529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38" y="1182336"/>
                <a:ext cx="4620047" cy="5352043"/>
              </a:xfrm>
              <a:prstGeom prst="rect">
                <a:avLst/>
              </a:prstGeom>
              <a:blipFill>
                <a:blip r:embed="rId4"/>
                <a:stretch>
                  <a:fillRect l="-1370" t="-711" r="-1096" b="-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07CE45AF-1D93-A749-8149-4FF3A461D3D2}"/>
              </a:ext>
            </a:extLst>
          </p:cNvPr>
          <p:cNvSpPr txBox="1"/>
          <p:nvPr/>
        </p:nvSpPr>
        <p:spPr>
          <a:xfrm>
            <a:off x="6108523" y="2887105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1.4m long Beryllium section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A2352E2-B76E-7546-A6D3-5F2EBFE71EE4}"/>
              </a:ext>
            </a:extLst>
          </p:cNvPr>
          <p:cNvCxnSpPr>
            <a:cxnSpLocks/>
          </p:cNvCxnSpPr>
          <p:nvPr/>
        </p:nvCxnSpPr>
        <p:spPr>
          <a:xfrm flipV="1">
            <a:off x="6821793" y="4123537"/>
            <a:ext cx="657881" cy="401527"/>
          </a:xfrm>
          <a:prstGeom prst="straightConnector1">
            <a:avLst/>
          </a:prstGeom>
          <a:ln w="34925">
            <a:solidFill>
              <a:schemeClr val="bg1"/>
            </a:solidFill>
            <a:headEnd type="none" w="sm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A9831A-AF3D-A54B-92A5-AF80D9FD6024}"/>
                  </a:ext>
                </a:extLst>
              </p:cNvPr>
              <p:cNvSpPr txBox="1"/>
              <p:nvPr/>
            </p:nvSpPr>
            <p:spPr>
              <a:xfrm>
                <a:off x="7245286" y="3799827"/>
                <a:ext cx="495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A9831A-AF3D-A54B-92A5-AF80D9FD6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286" y="3799827"/>
                <a:ext cx="49513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06BA429E-2DC8-7A4C-9EE1-4FFB6F996E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5109" y="1511612"/>
            <a:ext cx="3282647" cy="13255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319D97C-8EE2-894F-9A94-E64244486B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292" t="3563" b="5346"/>
          <a:stretch/>
        </p:blipFill>
        <p:spPr>
          <a:xfrm>
            <a:off x="8495366" y="4224206"/>
            <a:ext cx="3540450" cy="200917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0736DF2-1A45-F64B-A883-14C0BF1F258C}"/>
              </a:ext>
            </a:extLst>
          </p:cNvPr>
          <p:cNvSpPr txBox="1"/>
          <p:nvPr/>
        </p:nvSpPr>
        <p:spPr>
          <a:xfrm>
            <a:off x="5971796" y="1012234"/>
            <a:ext cx="2672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011893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Horizontal Oval Slot (US)</a:t>
            </a:r>
            <a:endParaRPr lang="en-US" sz="2000" b="1" dirty="0">
              <a:solidFill>
                <a:srgbClr val="011893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9167A7-2495-F344-B649-90A83311BE34}"/>
              </a:ext>
            </a:extLst>
          </p:cNvPr>
          <p:cNvSpPr txBox="1"/>
          <p:nvPr/>
        </p:nvSpPr>
        <p:spPr>
          <a:xfrm>
            <a:off x="9259490" y="3764038"/>
            <a:ext cx="2524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11893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Tapered Transition (DS)</a:t>
            </a:r>
            <a:r>
              <a:rPr lang="en-US" sz="2000" b="1" dirty="0">
                <a:solidFill>
                  <a:srgbClr val="011893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6FE83B1-EE23-624A-ABDB-73F37BF0D3BF}"/>
                  </a:ext>
                </a:extLst>
              </p:cNvPr>
              <p:cNvSpPr txBox="1"/>
              <p:nvPr/>
            </p:nvSpPr>
            <p:spPr>
              <a:xfrm>
                <a:off x="5931923" y="3859162"/>
                <a:ext cx="9814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∅</m:t>
                    </m:r>
                  </m:oMath>
                </a14:m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60mm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6FE83B1-EE23-624A-ABDB-73F37BF0D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923" y="3859162"/>
                <a:ext cx="981402" cy="369332"/>
              </a:xfrm>
              <a:prstGeom prst="rect">
                <a:avLst/>
              </a:prstGeom>
              <a:blipFill>
                <a:blip r:embed="rId8"/>
                <a:stretch>
                  <a:fillRect l="-1282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838175F-2570-8546-9E0F-DB441209E40B}"/>
              </a:ext>
            </a:extLst>
          </p:cNvPr>
          <p:cNvCxnSpPr>
            <a:cxnSpLocks/>
          </p:cNvCxnSpPr>
          <p:nvPr/>
        </p:nvCxnSpPr>
        <p:spPr>
          <a:xfrm flipV="1">
            <a:off x="5996804" y="4342372"/>
            <a:ext cx="274618" cy="509125"/>
          </a:xfrm>
          <a:prstGeom prst="line">
            <a:avLst/>
          </a:prstGeom>
          <a:ln w="19050">
            <a:solidFill>
              <a:schemeClr val="tx1"/>
            </a:solidFill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1B04B22-48FC-FA48-9146-20191A757789}"/>
              </a:ext>
            </a:extLst>
          </p:cNvPr>
          <p:cNvCxnSpPr>
            <a:cxnSpLocks/>
          </p:cNvCxnSpPr>
          <p:nvPr/>
        </p:nvCxnSpPr>
        <p:spPr>
          <a:xfrm flipH="1">
            <a:off x="5482102" y="5204776"/>
            <a:ext cx="369209" cy="735972"/>
          </a:xfrm>
          <a:prstGeom prst="line">
            <a:avLst/>
          </a:prstGeom>
          <a:ln w="19050">
            <a:solidFill>
              <a:schemeClr val="tx1"/>
            </a:solidFill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38DB891-E549-F143-BB99-FDFF4E8D9686}"/>
              </a:ext>
            </a:extLst>
          </p:cNvPr>
          <p:cNvCxnSpPr>
            <a:cxnSpLocks/>
          </p:cNvCxnSpPr>
          <p:nvPr/>
        </p:nvCxnSpPr>
        <p:spPr>
          <a:xfrm flipV="1">
            <a:off x="7614451" y="1478159"/>
            <a:ext cx="0" cy="345248"/>
          </a:xfrm>
          <a:prstGeom prst="line">
            <a:avLst/>
          </a:prstGeom>
          <a:ln w="19050">
            <a:solidFill>
              <a:schemeClr val="tx1"/>
            </a:solidFill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3A7C16F-359E-CC4B-A74C-929AD51BC5AA}"/>
              </a:ext>
            </a:extLst>
          </p:cNvPr>
          <p:cNvCxnSpPr>
            <a:cxnSpLocks/>
          </p:cNvCxnSpPr>
          <p:nvPr/>
        </p:nvCxnSpPr>
        <p:spPr>
          <a:xfrm>
            <a:off x="7610737" y="2098470"/>
            <a:ext cx="0" cy="292900"/>
          </a:xfrm>
          <a:prstGeom prst="line">
            <a:avLst/>
          </a:prstGeom>
          <a:ln w="19050">
            <a:solidFill>
              <a:schemeClr val="tx1"/>
            </a:solidFill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86E69AB1-3566-4E45-B2FE-A83E7716079B}"/>
              </a:ext>
            </a:extLst>
          </p:cNvPr>
          <p:cNvSpPr txBox="1"/>
          <p:nvPr/>
        </p:nvSpPr>
        <p:spPr>
          <a:xfrm>
            <a:off x="7609825" y="209847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40mm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B832DC-F418-BA45-9D9F-A0AEF1123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738"/>
            <a:ext cx="10515600" cy="1325563"/>
          </a:xfrm>
        </p:spPr>
        <p:txBody>
          <a:bodyPr/>
          <a:lstStyle/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IR Chamber Design</a:t>
            </a: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B2502106-5445-8443-BEC5-DD8E70AAD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18873" y="6311898"/>
            <a:ext cx="27432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7</a:t>
            </a:fld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FC266B-324A-344D-9CC3-5A71955135C2}"/>
              </a:ext>
            </a:extLst>
          </p:cNvPr>
          <p:cNvSpPr txBox="1"/>
          <p:nvPr/>
        </p:nvSpPr>
        <p:spPr>
          <a:xfrm>
            <a:off x="7492854" y="5729479"/>
            <a:ext cx="1011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41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Hetzel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2399407-6D2C-4845-B6C6-9592C248522B}"/>
              </a:ext>
            </a:extLst>
          </p:cNvPr>
          <p:cNvSpPr/>
          <p:nvPr/>
        </p:nvSpPr>
        <p:spPr>
          <a:xfrm>
            <a:off x="6626351" y="309691"/>
            <a:ext cx="55788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3" indent="-119063"/>
            <a:r>
              <a:rPr lang="en-GB" sz="1400" dirty="0">
                <a:solidFill>
                  <a:srgbClr val="9411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A. Blednykh, E. C. </a:t>
            </a:r>
            <a:r>
              <a:rPr lang="en-GB" sz="1400" dirty="0" err="1">
                <a:solidFill>
                  <a:srgbClr val="9411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Aschenauer</a:t>
            </a:r>
            <a:r>
              <a:rPr lang="en-GB" sz="1400" dirty="0">
                <a:solidFill>
                  <a:srgbClr val="9411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 Blaskiewicz, C. Hetzel, M. Sangroula,  G. Wang, H. Witte, IPAC2021 Proceeding, WEPAB032</a:t>
            </a:r>
            <a:r>
              <a:rPr lang="en-US" sz="1400" dirty="0">
                <a:solidFill>
                  <a:srgbClr val="941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dirty="0">
                <a:solidFill>
                  <a:srgbClr val="941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H. Witte et al., These PAC2021 Proceedings, WEPAB002 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90E24931-3D4F-2042-9F94-E60BB7104C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73196" y="2585178"/>
            <a:ext cx="2258979" cy="1110126"/>
          </a:xfrm>
          <a:prstGeom prst="rect">
            <a:avLst/>
          </a:prstGeom>
        </p:spPr>
      </p:pic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BA9A1B5-D2E9-D146-B39A-F2C64C1D23E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42948"/>
          <a:stretch/>
        </p:blipFill>
        <p:spPr>
          <a:xfrm>
            <a:off x="554698" y="5053912"/>
            <a:ext cx="3508386" cy="621752"/>
          </a:xfrm>
          <a:prstGeom prst="rect">
            <a:avLst/>
          </a:prstGeom>
        </p:spPr>
      </p:pic>
      <p:pic>
        <p:nvPicPr>
          <p:cNvPr id="39" name="Picture 3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2192DB7-D25F-864D-9361-3AAD02B34CE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1261" t="52409" r="55218"/>
          <a:stretch/>
        </p:blipFill>
        <p:spPr>
          <a:xfrm>
            <a:off x="4041173" y="5139950"/>
            <a:ext cx="1214732" cy="5357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0B2B886-F78B-1B46-89FB-69EEFE7213B9}"/>
                  </a:ext>
                </a:extLst>
              </p:cNvPr>
              <p:cNvSpPr txBox="1"/>
              <p:nvPr/>
            </p:nvSpPr>
            <p:spPr>
              <a:xfrm>
                <a:off x="11309161" y="4994267"/>
                <a:ext cx="98140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∅</m:t>
                    </m:r>
                  </m:oMath>
                </a14:m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60mm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0B2B886-F78B-1B46-89FB-69EEFE721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9161" y="4994267"/>
                <a:ext cx="981402" cy="369332"/>
              </a:xfrm>
              <a:prstGeom prst="rect">
                <a:avLst/>
              </a:prstGeom>
              <a:blipFill>
                <a:blip r:embed="rId11"/>
                <a:stretch>
                  <a:fillRect l="-1282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377264F8-D94D-7A4E-B8F4-3E308893076B}"/>
              </a:ext>
            </a:extLst>
          </p:cNvPr>
          <p:cNvSpPr txBox="1"/>
          <p:nvPr/>
        </p:nvSpPr>
        <p:spPr>
          <a:xfrm>
            <a:off x="2309986" y="6577671"/>
            <a:ext cx="8171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A. Blednykh    Accel Phys    TRIUMF 2021 EIC Accelerator Partnership Workshop    October 26-29  2021 </a:t>
            </a:r>
          </a:p>
        </p:txBody>
      </p:sp>
    </p:spTree>
    <p:extLst>
      <p:ext uri="{BB962C8B-B14F-4D97-AF65-F5344CB8AC3E}">
        <p14:creationId xmlns:p14="http://schemas.microsoft.com/office/powerpoint/2010/main" val="109229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4D724-6638-BC49-8D7B-2F3C19C87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5C0317AC-9E8C-8D41-B856-3D651CE7C8F1}"/>
              </a:ext>
            </a:extLst>
          </p:cNvPr>
          <p:cNvSpPr txBox="1">
            <a:spLocks/>
          </p:cNvSpPr>
          <p:nvPr/>
        </p:nvSpPr>
        <p:spPr>
          <a:xfrm>
            <a:off x="838199" y="-4738"/>
            <a:ext cx="108846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IR Impedance Optimization for e-Beam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C63B49-6AB9-5248-A674-F5F31AD415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5" r="7763"/>
          <a:stretch/>
        </p:blipFill>
        <p:spPr bwMode="auto">
          <a:xfrm>
            <a:off x="1130579" y="1638685"/>
            <a:ext cx="4070256" cy="16623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4690B4-411E-C049-AC7B-43204E07D0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67" r="7991"/>
          <a:stretch/>
        </p:blipFill>
        <p:spPr bwMode="auto">
          <a:xfrm>
            <a:off x="1173027" y="3714271"/>
            <a:ext cx="4027808" cy="1645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30368E-E084-4E49-9ECB-D5CBB3A63A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66" t="3835" r="8754"/>
          <a:stretch/>
        </p:blipFill>
        <p:spPr bwMode="auto">
          <a:xfrm>
            <a:off x="7240775" y="1663217"/>
            <a:ext cx="4070257" cy="1613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419AFF-01B6-B142-B8D5-C5E1221E1B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66" r="8754"/>
          <a:stretch/>
        </p:blipFill>
        <p:spPr bwMode="auto">
          <a:xfrm>
            <a:off x="7240776" y="3698200"/>
            <a:ext cx="4070257" cy="16773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A83A32-4382-124D-A282-4DD3CD5E410C}"/>
              </a:ext>
            </a:extLst>
          </p:cNvPr>
          <p:cNvSpPr txBox="1"/>
          <p:nvPr/>
        </p:nvSpPr>
        <p:spPr>
          <a:xfrm>
            <a:off x="2397641" y="1089991"/>
            <a:ext cx="1858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rgbClr val="30519D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Upstream Side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814602-BBA1-3B48-B9AE-1CB12184F776}"/>
              </a:ext>
            </a:extLst>
          </p:cNvPr>
          <p:cNvSpPr txBox="1"/>
          <p:nvPr/>
        </p:nvSpPr>
        <p:spPr>
          <a:xfrm>
            <a:off x="8272162" y="1089992"/>
            <a:ext cx="2252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rgbClr val="30519D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Downstream  Side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3D90E7-0A42-EB45-A9AB-91A73419EDB3}"/>
              </a:ext>
            </a:extLst>
          </p:cNvPr>
          <p:cNvSpPr txBox="1"/>
          <p:nvPr/>
        </p:nvSpPr>
        <p:spPr>
          <a:xfrm>
            <a:off x="1561675" y="3266193"/>
            <a:ext cx="3530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Real part of the longitudinal impedance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55EA39-067E-2B4A-9B43-ECAF66D432C5}"/>
              </a:ext>
            </a:extLst>
          </p:cNvPr>
          <p:cNvSpPr txBox="1"/>
          <p:nvPr/>
        </p:nvSpPr>
        <p:spPr>
          <a:xfrm>
            <a:off x="7633365" y="3244334"/>
            <a:ext cx="3530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Real part of the longitudinal impedance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7771DE-EA74-8F4A-ACB3-CCCAA8DEB2CE}"/>
              </a:ext>
            </a:extLst>
          </p:cNvPr>
          <p:cNvSpPr txBox="1"/>
          <p:nvPr/>
        </p:nvSpPr>
        <p:spPr>
          <a:xfrm>
            <a:off x="1356187" y="5345312"/>
            <a:ext cx="391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The loss factor as a function of bunch length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D1F41C-6D6A-AC45-ADCF-F92FC64C12E0}"/>
              </a:ext>
            </a:extLst>
          </p:cNvPr>
          <p:cNvSpPr txBox="1"/>
          <p:nvPr/>
        </p:nvSpPr>
        <p:spPr>
          <a:xfrm>
            <a:off x="7399384" y="5375565"/>
            <a:ext cx="391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The loss factor as a function of bunch length</a:t>
            </a:r>
          </a:p>
        </p:txBody>
      </p:sp>
      <p:pic>
        <p:nvPicPr>
          <p:cNvPr id="17" name="Picture 16" descr="Diagram, engineering drawing&#10;&#10;Description automatically generated">
            <a:extLst>
              <a:ext uri="{FF2B5EF4-FFF2-40B4-BE49-F238E27FC236}">
                <a16:creationId xmlns:a16="http://schemas.microsoft.com/office/drawing/2014/main" id="{CE034B73-670D-654A-A9A5-48EB414BB4A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0608" r="15097" b="32740"/>
          <a:stretch/>
        </p:blipFill>
        <p:spPr>
          <a:xfrm>
            <a:off x="2392230" y="4251494"/>
            <a:ext cx="2661875" cy="4644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92C7F1C-2F42-9547-BA8C-0B31BE58D6C8}"/>
              </a:ext>
            </a:extLst>
          </p:cNvPr>
          <p:cNvSpPr txBox="1"/>
          <p:nvPr/>
        </p:nvSpPr>
        <p:spPr>
          <a:xfrm>
            <a:off x="2309986" y="6577671"/>
            <a:ext cx="8171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A. Blednykh    Accel Phys    TRIUMF 2021 EIC Accelerator Partnership Workshop    October 26-29  2021 </a:t>
            </a:r>
          </a:p>
        </p:txBody>
      </p:sp>
    </p:spTree>
    <p:extLst>
      <p:ext uri="{BB962C8B-B14F-4D97-AF65-F5344CB8AC3E}">
        <p14:creationId xmlns:p14="http://schemas.microsoft.com/office/powerpoint/2010/main" val="1566894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86"/>
            <a:ext cx="10515600" cy="1325563"/>
          </a:xfrm>
        </p:spPr>
        <p:txBody>
          <a:bodyPr/>
          <a:lstStyle/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ESR – Impedance Budget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01444-B9D8-4E0A-9CCF-76043825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5BC5FE-4B6A-FD46-ACDD-1A2A8C086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294" y="1151609"/>
            <a:ext cx="4211917" cy="4181484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D7CDE18-375C-8F4E-8D70-537FC584B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793551"/>
              </p:ext>
            </p:extLst>
          </p:nvPr>
        </p:nvGraphicFramePr>
        <p:xfrm>
          <a:off x="407121" y="1151609"/>
          <a:ext cx="5800442" cy="49428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515188">
                  <a:extLst>
                    <a:ext uri="{9D8B030D-6E8A-4147-A177-3AD203B41FA5}">
                      <a16:colId xmlns:a16="http://schemas.microsoft.com/office/drawing/2014/main" val="829012251"/>
                    </a:ext>
                  </a:extLst>
                </a:gridCol>
                <a:gridCol w="1206631">
                  <a:extLst>
                    <a:ext uri="{9D8B030D-6E8A-4147-A177-3AD203B41FA5}">
                      <a16:colId xmlns:a16="http://schemas.microsoft.com/office/drawing/2014/main" val="1117705423"/>
                    </a:ext>
                  </a:extLst>
                </a:gridCol>
                <a:gridCol w="989815">
                  <a:extLst>
                    <a:ext uri="{9D8B030D-6E8A-4147-A177-3AD203B41FA5}">
                      <a16:colId xmlns:a16="http://schemas.microsoft.com/office/drawing/2014/main" val="3714430409"/>
                    </a:ext>
                  </a:extLst>
                </a:gridCol>
                <a:gridCol w="1088808">
                  <a:extLst>
                    <a:ext uri="{9D8B030D-6E8A-4147-A177-3AD203B41FA5}">
                      <a16:colId xmlns:a16="http://schemas.microsoft.com/office/drawing/2014/main" val="2892224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Components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Abbreviation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Number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Status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705378"/>
                  </a:ext>
                </a:extLst>
              </a:tr>
              <a:tr h="158482"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Bellows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BLW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350</a:t>
                      </a:r>
                      <a:endParaRPr lang="en-US" sz="1400" b="0" i="0" dirty="0">
                        <a:solidFill>
                          <a:srgbClr val="FF0000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905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✓</a:t>
                      </a:r>
                      <a:r>
                        <a:rPr lang="en-US" sz="1400" b="0" i="0" dirty="0">
                          <a:solidFill>
                            <a:srgbClr val="00905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sz="1400" b="0" i="0" dirty="0">
                          <a:solidFill>
                            <a:srgbClr val="FF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x2 (NEG)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31400"/>
                  </a:ext>
                </a:extLst>
              </a:tr>
              <a:tr h="249608"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Collimator Ramp</a:t>
                      </a:r>
                      <a:r>
                        <a:rPr lang="en-US" sz="1400" b="0" i="0" baseline="3000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CLM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905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✓</a:t>
                      </a:r>
                      <a:endParaRPr lang="en-US" sz="1400" b="0" i="0" dirty="0">
                        <a:solidFill>
                          <a:srgbClr val="FF0000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41788"/>
                  </a:ext>
                </a:extLst>
              </a:tr>
              <a:tr h="218185"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Horizontal In-Vacuum Collimator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HIVC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rgbClr val="FF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rgbClr val="FF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TBD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026773"/>
                  </a:ext>
                </a:extLst>
              </a:tr>
              <a:tr h="224470"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Vertical In-Vacuum Collimator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VIVC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rgbClr val="FF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rgbClr val="FF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TBD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794481"/>
                  </a:ext>
                </a:extLst>
              </a:tr>
              <a:tr h="268462"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Crab Cavity 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CRBCVT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905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✓</a:t>
                      </a:r>
                      <a:endParaRPr lang="en-US" sz="1400" b="0" i="0" dirty="0">
                        <a:solidFill>
                          <a:sysClr val="windowText" lastClr="000000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74738"/>
                  </a:ext>
                </a:extLst>
              </a:tr>
              <a:tr h="237039"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Beam Position Monitor</a:t>
                      </a:r>
                      <a:r>
                        <a:rPr lang="en-US" sz="1400" b="0" i="0" baseline="3000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BPM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494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905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✓</a:t>
                      </a:r>
                      <a:endParaRPr lang="en-US" sz="1400" b="0" i="0" dirty="0">
                        <a:solidFill>
                          <a:sysClr val="windowText" lastClr="000000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70549"/>
                  </a:ext>
                </a:extLst>
              </a:tr>
              <a:tr h="271604"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Gate Valve</a:t>
                      </a:r>
                      <a:r>
                        <a:rPr lang="en-US" sz="1400" b="0" i="0" baseline="3000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GV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905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✓</a:t>
                      </a:r>
                      <a:endParaRPr lang="en-US" sz="1400" b="0" i="0" dirty="0">
                        <a:solidFill>
                          <a:sysClr val="windowText" lastClr="000000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070781"/>
                  </a:ext>
                </a:extLst>
              </a:tr>
              <a:tr h="249608"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Stripline Kicker</a:t>
                      </a:r>
                      <a:r>
                        <a:rPr lang="en-US" sz="1400" b="0" i="0" baseline="3000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SK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905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✓</a:t>
                      </a:r>
                      <a:endParaRPr lang="en-US" sz="1400" b="0" i="0" dirty="0">
                        <a:solidFill>
                          <a:sysClr val="windowText" lastClr="000000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496904"/>
                  </a:ext>
                </a:extLst>
              </a:tr>
              <a:tr h="208758"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Main RF Cavity</a:t>
                      </a:r>
                      <a:r>
                        <a:rPr lang="en-US" sz="1400" b="0" i="0" baseline="3000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CVT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905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✓</a:t>
                      </a:r>
                      <a:endParaRPr lang="en-US" sz="1400" b="0" i="0" dirty="0">
                        <a:solidFill>
                          <a:sysClr val="windowText" lastClr="000000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113605"/>
                  </a:ext>
                </a:extLst>
              </a:tr>
              <a:tr h="208758">
                <a:tc>
                  <a:txBody>
                    <a:bodyPr/>
                    <a:lstStyle/>
                    <a:p>
                      <a:r>
                        <a:rPr lang="en-US" sz="1400" b="0" i="0" baseline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Tapered Transition in RF Section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TPRD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rgbClr val="FF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9?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rgbClr val="FF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TBD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455665"/>
                  </a:ext>
                </a:extLst>
              </a:tr>
              <a:tr h="224470"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Multipole Chamber Absorber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MPABS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292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905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✓</a:t>
                      </a:r>
                      <a:endParaRPr lang="en-US" sz="1400" b="0" i="0" dirty="0">
                        <a:solidFill>
                          <a:sysClr val="windowText" lastClr="000000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416886"/>
                  </a:ext>
                </a:extLst>
              </a:tr>
              <a:tr h="193047"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Dipole Chamber Absorber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DPABS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250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905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✓</a:t>
                      </a:r>
                      <a:endParaRPr lang="en-US" sz="1400" b="0" i="0" dirty="0">
                        <a:solidFill>
                          <a:sysClr val="windowText" lastClr="000000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654697"/>
                  </a:ext>
                </a:extLst>
              </a:tr>
              <a:tr h="246466"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Flange Joints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FLNG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rgbClr val="FF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1500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rgbClr val="FF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TBD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7257"/>
                  </a:ext>
                </a:extLst>
              </a:tr>
              <a:tr h="138711"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Resistive Wall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RW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-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905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✓</a:t>
                      </a:r>
                      <a:endParaRPr lang="en-US" sz="1400" b="0" i="0" dirty="0">
                        <a:solidFill>
                          <a:sysClr val="windowText" lastClr="000000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443659"/>
                  </a:ext>
                </a:extLst>
              </a:tr>
              <a:tr h="202474"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Coherent Synchrotron Radiation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CSR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-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905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✓</a:t>
                      </a:r>
                      <a:endParaRPr lang="en-US" sz="1400" b="0" i="0" dirty="0">
                        <a:solidFill>
                          <a:sysClr val="windowText" lastClr="000000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0293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EFDD810-597E-0A4E-8104-D390084BD416}"/>
              </a:ext>
            </a:extLst>
          </p:cNvPr>
          <p:cNvSpPr txBox="1"/>
          <p:nvPr/>
        </p:nvSpPr>
        <p:spPr>
          <a:xfrm>
            <a:off x="407121" y="6201834"/>
            <a:ext cx="142462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1 - SKEKB design</a:t>
            </a:r>
          </a:p>
          <a:p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2 - NSLS-II design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69E93A-ECA1-2640-97A4-323D1A670802}"/>
              </a:ext>
            </a:extLst>
          </p:cNvPr>
          <p:cNvSpPr txBox="1"/>
          <p:nvPr/>
        </p:nvSpPr>
        <p:spPr>
          <a:xfrm>
            <a:off x="3723585" y="6252252"/>
            <a:ext cx="225093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905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✓</a:t>
            </a:r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 - Included into the total W(s)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93FAD9-CF9E-204A-A28E-E27F4A771C1F}"/>
              </a:ext>
            </a:extLst>
          </p:cNvPr>
          <p:cNvSpPr txBox="1"/>
          <p:nvPr/>
        </p:nvSpPr>
        <p:spPr>
          <a:xfrm>
            <a:off x="6207562" y="5287783"/>
            <a:ext cx="58843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System Font Regular"/>
              <a:buChar char="●"/>
            </a:pPr>
            <a:r>
              <a:rPr lang="en-US" sz="2000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We performed several iterations on W(s) optimization of :</a:t>
            </a:r>
          </a:p>
          <a:p>
            <a:pPr marL="800100" lvl="1" indent="-342900" algn="just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System Font Regular"/>
              <a:buChar char="●"/>
            </a:pPr>
            <a:r>
              <a:rPr lang="en-US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ESR BPM Button (P. Thieberger) - sb &amp; beam-ind. heating</a:t>
            </a:r>
          </a:p>
          <a:p>
            <a:pPr marL="800100" lvl="1" indent="-342900" algn="just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System Font Regular"/>
              <a:buChar char="●"/>
            </a:pPr>
            <a:r>
              <a:rPr lang="en-US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ESR Flange Joints  - sb effect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955B44-CDBC-1C45-8E0E-3DF4246395A3}"/>
              </a:ext>
            </a:extLst>
          </p:cNvPr>
          <p:cNvSpPr txBox="1"/>
          <p:nvPr/>
        </p:nvSpPr>
        <p:spPr>
          <a:xfrm>
            <a:off x="2309986" y="6577671"/>
            <a:ext cx="8171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A. Blednykh    Accel Phys    TRIUMF 2021 EIC Accelerator Partnership Workshop    October 26-29  2021 </a:t>
            </a:r>
          </a:p>
        </p:txBody>
      </p:sp>
    </p:spTree>
    <p:extLst>
      <p:ext uri="{BB962C8B-B14F-4D97-AF65-F5344CB8AC3E}">
        <p14:creationId xmlns:p14="http://schemas.microsoft.com/office/powerpoint/2010/main" val="2495138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rev0420_Widescreen" id="{9E38B862-608B-A543-ACF9-09AE29A0433D}" vid="{C9BD760F-AF2A-1741-8180-A6B740950F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499330D76B4642A0E7B53F4A469F55" ma:contentTypeVersion="9" ma:contentTypeDescription="Create a new document." ma:contentTypeScope="" ma:versionID="e9dc761782266947dee2ba379a6136c0">
  <xsd:schema xmlns:xsd="http://www.w3.org/2001/XMLSchema" xmlns:xs="http://www.w3.org/2001/XMLSchema" xmlns:p="http://schemas.microsoft.com/office/2006/metadata/properties" xmlns:ns2="9e4a43c1-b2a9-408a-8cac-448eda25f0f3" xmlns:ns3="dd7425a4-fa23-406d-b478-3c2992d2d4ba" targetNamespace="http://schemas.microsoft.com/office/2006/metadata/properties" ma:root="true" ma:fieldsID="4367215a65fce3b318ea6c34b1e10c78" ns2:_="" ns3:_="">
    <xsd:import namespace="9e4a43c1-b2a9-408a-8cac-448eda25f0f3"/>
    <xsd:import namespace="dd7425a4-fa23-406d-b478-3c2992d2d4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a43c1-b2a9-408a-8cac-448eda25f0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7425a4-fa23-406d-b478-3c2992d2d4b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87D868-2FE5-4E6E-B6DE-0B31813BAE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BD16CF-CCAD-40C9-AEA4-6ECC95C36F8C}">
  <ds:schemaRefs>
    <ds:schemaRef ds:uri="http://purl.org/dc/dcmitype/"/>
    <ds:schemaRef ds:uri="9e4a43c1-b2a9-408a-8cac-448eda25f0f3"/>
    <ds:schemaRef ds:uri="http://purl.org/dc/elements/1.1/"/>
    <ds:schemaRef ds:uri="http://schemas.microsoft.com/office/2006/documentManagement/types"/>
    <ds:schemaRef ds:uri="dd7425a4-fa23-406d-b478-3c2992d2d4ba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1E880AF-D9A2-4A3B-8C96-EC73067EE5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4a43c1-b2a9-408a-8cac-448eda25f0f3"/>
    <ds:schemaRef ds:uri="dd7425a4-fa23-406d-b478-3c2992d2d4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151668</TotalTime>
  <Words>1918</Words>
  <Application>Microsoft Macintosh PowerPoint</Application>
  <PresentationFormat>Widescreen</PresentationFormat>
  <Paragraphs>310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Narrow</vt:lpstr>
      <vt:lpstr>Calibri</vt:lpstr>
      <vt:lpstr>Cambria Math</vt:lpstr>
      <vt:lpstr>Menlo</vt:lpstr>
      <vt:lpstr>System Font Regular</vt:lpstr>
      <vt:lpstr>Times New Roman</vt:lpstr>
      <vt:lpstr>Office Theme</vt:lpstr>
      <vt:lpstr>Equation</vt:lpstr>
      <vt:lpstr>EIC Impedance Assessment and Collective Effects </vt:lpstr>
      <vt:lpstr>Overview</vt:lpstr>
      <vt:lpstr>ESR Beam Intensity Parameters</vt:lpstr>
      <vt:lpstr>Calculation of the Pseudo-Green Function</vt:lpstr>
      <vt:lpstr>ESR Horizontal In-Vacuum Collimator</vt:lpstr>
      <vt:lpstr>ESR Vertical Collimator (WyD)</vt:lpstr>
      <vt:lpstr>IR Chamber Design</vt:lpstr>
      <vt:lpstr>PowerPoint Presentation</vt:lpstr>
      <vt:lpstr>ESR – Impedance Budget</vt:lpstr>
      <vt:lpstr>FFT of the Total Longitudinal Wakefield at 5GeV</vt:lpstr>
      <vt:lpstr>Microwave Instability Threshold at 5GeV</vt:lpstr>
      <vt:lpstr>Transverse Mode Coupling Instability at 5GeV Lattice </vt:lpstr>
      <vt:lpstr>TMCI Threshold vs. Chromaticity</vt:lpstr>
      <vt:lpstr>Concluding Remarks</vt:lpstr>
      <vt:lpstr>Acknowledgments</vt:lpstr>
      <vt:lpstr>PowerPoint Presentation</vt:lpstr>
      <vt:lpstr>Individual Component Contribution to the Total Longitudinal Wakefield (σ ̅_s=0.3mm)</vt:lpstr>
      <vt:lpstr>Individual Component Contribution to the Total Vertical Dipole Wakefield (σ ̅_s=2mm)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EIC A/E CD-1 Design Kick-Off Meeting</dc:title>
  <dc:creator>Blednykh, Alexei</dc:creator>
  <cp:lastModifiedBy>Blednykh, Alexei</cp:lastModifiedBy>
  <cp:revision>638</cp:revision>
  <dcterms:created xsi:type="dcterms:W3CDTF">2020-10-09T18:58:21Z</dcterms:created>
  <dcterms:modified xsi:type="dcterms:W3CDTF">2021-10-26T18:53:43Z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0x010100E6499330D76B4642A0E7B53F4A469F55</vt:lpwstr>
  </property>
</Properties>
</file>