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22"/>
  </p:notesMasterIdLst>
  <p:sldIdLst>
    <p:sldId id="257" r:id="rId3"/>
    <p:sldId id="374" r:id="rId4"/>
    <p:sldId id="413" r:id="rId5"/>
    <p:sldId id="414" r:id="rId6"/>
    <p:sldId id="419" r:id="rId7"/>
    <p:sldId id="438" r:id="rId8"/>
    <p:sldId id="439" r:id="rId9"/>
    <p:sldId id="442" r:id="rId10"/>
    <p:sldId id="440" r:id="rId11"/>
    <p:sldId id="441" r:id="rId12"/>
    <p:sldId id="443" r:id="rId13"/>
    <p:sldId id="446" r:id="rId14"/>
    <p:sldId id="447" r:id="rId15"/>
    <p:sldId id="448" r:id="rId16"/>
    <p:sldId id="450" r:id="rId17"/>
    <p:sldId id="449" r:id="rId18"/>
    <p:sldId id="451" r:id="rId19"/>
    <p:sldId id="401" r:id="rId20"/>
    <p:sldId id="372" r:id="rId21"/>
  </p:sldIdLst>
  <p:sldSz cx="15236825" cy="8570913"/>
  <p:notesSz cx="6858000" cy="9144000"/>
  <p:defaultTextStyle>
    <a:defPPr>
      <a:defRPr lang="ko-KR"/>
    </a:defPPr>
    <a:lvl1pPr marL="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45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2909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363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5817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271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3E4B7CD-D69B-4747-9997-E7DC1D4C476A}">
          <p14:sldIdLst>
            <p14:sldId id="257"/>
            <p14:sldId id="374"/>
            <p14:sldId id="413"/>
            <p14:sldId id="414"/>
            <p14:sldId id="419"/>
            <p14:sldId id="438"/>
            <p14:sldId id="439"/>
            <p14:sldId id="442"/>
            <p14:sldId id="440"/>
            <p14:sldId id="441"/>
            <p14:sldId id="443"/>
            <p14:sldId id="446"/>
            <p14:sldId id="447"/>
            <p14:sldId id="448"/>
            <p14:sldId id="450"/>
            <p14:sldId id="449"/>
            <p14:sldId id="451"/>
            <p14:sldId id="401"/>
            <p14:sldId id="3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0C2B64"/>
    <a:srgbClr val="8AB1D3"/>
    <a:srgbClr val="8DB5D5"/>
    <a:srgbClr val="305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1196" autoAdjust="0"/>
  </p:normalViewPr>
  <p:slideViewPr>
    <p:cSldViewPr snapToGrid="0">
      <p:cViewPr>
        <p:scale>
          <a:sx n="50" d="100"/>
          <a:sy n="50" d="100"/>
        </p:scale>
        <p:origin x="784" y="4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98EA5-E3C4-4764-B28B-37E8EF951E1E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84B69-19AC-4884-A797-F8C05B6DF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00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101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28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603" y="1402694"/>
            <a:ext cx="11427619" cy="2983947"/>
          </a:xfrm>
        </p:spPr>
        <p:txBody>
          <a:bodyPr anchor="b"/>
          <a:lstStyle>
            <a:lvl1pPr algn="ctr"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603" y="4501714"/>
            <a:ext cx="11427619" cy="2069319"/>
          </a:xfrm>
        </p:spPr>
        <p:txBody>
          <a:bodyPr/>
          <a:lstStyle>
            <a:lvl1pPr marL="0" indent="0" algn="ctr">
              <a:buNone/>
              <a:defRPr sz="2999"/>
            </a:lvl1pPr>
            <a:lvl2pPr marL="571363" indent="0" algn="ctr">
              <a:buNone/>
              <a:defRPr sz="2499"/>
            </a:lvl2pPr>
            <a:lvl3pPr marL="1142726" indent="0" algn="ctr">
              <a:buNone/>
              <a:defRPr sz="2249"/>
            </a:lvl3pPr>
            <a:lvl4pPr marL="1714089" indent="0" algn="ctr">
              <a:buNone/>
              <a:defRPr sz="2000"/>
            </a:lvl4pPr>
            <a:lvl5pPr marL="2285451" indent="0" algn="ctr">
              <a:buNone/>
              <a:defRPr sz="2000"/>
            </a:lvl5pPr>
            <a:lvl6pPr marL="2856814" indent="0" algn="ctr">
              <a:buNone/>
              <a:defRPr sz="2000"/>
            </a:lvl6pPr>
            <a:lvl7pPr marL="3428177" indent="0" algn="ctr">
              <a:buNone/>
              <a:defRPr sz="2000"/>
            </a:lvl7pPr>
            <a:lvl8pPr marL="3999540" indent="0" algn="ctr">
              <a:buNone/>
              <a:defRPr sz="2000"/>
            </a:lvl8pPr>
            <a:lvl9pPr marL="4570903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3853" y="456322"/>
            <a:ext cx="3285440" cy="726345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32" y="456322"/>
            <a:ext cx="9665861" cy="726345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19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04603" y="1402694"/>
            <a:ext cx="11427619" cy="2983947"/>
          </a:xfrm>
        </p:spPr>
        <p:txBody>
          <a:bodyPr anchor="b"/>
          <a:lstStyle>
            <a:lvl1pPr algn="ctr">
              <a:defRPr sz="749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04603" y="4501714"/>
            <a:ext cx="11427619" cy="2069319"/>
          </a:xfrm>
        </p:spPr>
        <p:txBody>
          <a:bodyPr/>
          <a:lstStyle>
            <a:lvl1pPr marL="0" indent="0" algn="ctr">
              <a:buNone/>
              <a:defRPr sz="2999"/>
            </a:lvl1pPr>
            <a:lvl2pPr marL="571363" indent="0" algn="ctr">
              <a:buNone/>
              <a:defRPr sz="2499"/>
            </a:lvl2pPr>
            <a:lvl3pPr marL="1142726" indent="0" algn="ctr">
              <a:buNone/>
              <a:defRPr sz="2249"/>
            </a:lvl3pPr>
            <a:lvl4pPr marL="1714089" indent="0" algn="ctr">
              <a:buNone/>
              <a:defRPr sz="2000"/>
            </a:lvl4pPr>
            <a:lvl5pPr marL="2285451" indent="0" algn="ctr">
              <a:buNone/>
              <a:defRPr sz="2000"/>
            </a:lvl5pPr>
            <a:lvl6pPr marL="2856814" indent="0" algn="ctr">
              <a:buNone/>
              <a:defRPr sz="2000"/>
            </a:lvl6pPr>
            <a:lvl7pPr marL="3428177" indent="0" algn="ctr">
              <a:buNone/>
              <a:defRPr sz="2000"/>
            </a:lvl7pPr>
            <a:lvl8pPr marL="3999540" indent="0" algn="ctr">
              <a:buNone/>
              <a:defRPr sz="2000"/>
            </a:lvl8pPr>
            <a:lvl9pPr marL="4570903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EA5D-79A3-4694-AB51-667BB4DE3CF2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D55-FB71-452D-BD9E-B23D3220F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25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EA5D-79A3-4694-AB51-667BB4DE3CF2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D55-FB71-452D-BD9E-B23D3220F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141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596" y="2136778"/>
            <a:ext cx="13141762" cy="3565261"/>
          </a:xfrm>
        </p:spPr>
        <p:txBody>
          <a:bodyPr anchor="b"/>
          <a:lstStyle>
            <a:lvl1pPr>
              <a:defRPr sz="749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39596" y="5735767"/>
            <a:ext cx="13141762" cy="1874887"/>
          </a:xfrm>
        </p:spPr>
        <p:txBody>
          <a:bodyPr/>
          <a:lstStyle>
            <a:lvl1pPr marL="0" indent="0">
              <a:buNone/>
              <a:defRPr sz="2999">
                <a:solidFill>
                  <a:schemeClr val="tx1">
                    <a:tint val="75000"/>
                  </a:schemeClr>
                </a:solidFill>
              </a:defRPr>
            </a:lvl1pPr>
            <a:lvl2pPr marL="571363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2pPr>
            <a:lvl3pPr marL="1142726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3pPr>
            <a:lvl4pPr marL="1714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6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5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09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EA5D-79A3-4694-AB51-667BB4DE3CF2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D55-FB71-452D-BD9E-B23D3220F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886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4753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71364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EA5D-79A3-4694-AB51-667BB4DE3CF2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D55-FB71-452D-BD9E-B23D3220F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43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9516" y="456322"/>
            <a:ext cx="13141762" cy="165664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49517" y="2101065"/>
            <a:ext cx="6445891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49517" y="3130764"/>
            <a:ext cx="6445891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7713643" y="2101065"/>
            <a:ext cx="6477635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7713643" y="3130764"/>
            <a:ext cx="6477635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EA5D-79A3-4694-AB51-667BB4DE3CF2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D55-FB71-452D-BD9E-B23D3220F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124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EA5D-79A3-4694-AB51-667BB4DE3CF2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D55-FB71-452D-BD9E-B23D3220F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985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EA5D-79A3-4694-AB51-667BB4DE3CF2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D55-FB71-452D-BD9E-B23D3220F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5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477635" y="1234054"/>
            <a:ext cx="7713643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29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EA5D-79A3-4694-AB51-667BB4DE3CF2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D55-FB71-452D-BD9E-B23D3220F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188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477635" y="1234054"/>
            <a:ext cx="7713643" cy="6090903"/>
          </a:xfrm>
        </p:spPr>
        <p:txBody>
          <a:bodyPr/>
          <a:lstStyle>
            <a:lvl1pPr marL="0" indent="0">
              <a:buNone/>
              <a:defRPr sz="3999"/>
            </a:lvl1pPr>
            <a:lvl2pPr marL="571363" indent="0">
              <a:buNone/>
              <a:defRPr sz="3499"/>
            </a:lvl2pPr>
            <a:lvl3pPr marL="1142726" indent="0">
              <a:buNone/>
              <a:defRPr sz="2999"/>
            </a:lvl3pPr>
            <a:lvl4pPr marL="1714089" indent="0">
              <a:buNone/>
              <a:defRPr sz="2499"/>
            </a:lvl4pPr>
            <a:lvl5pPr marL="2285451" indent="0">
              <a:buNone/>
              <a:defRPr sz="2499"/>
            </a:lvl5pPr>
            <a:lvl6pPr marL="2856814" indent="0">
              <a:buNone/>
              <a:defRPr sz="2499"/>
            </a:lvl6pPr>
            <a:lvl7pPr marL="3428177" indent="0">
              <a:buNone/>
              <a:defRPr sz="2499"/>
            </a:lvl7pPr>
            <a:lvl8pPr marL="3999540" indent="0">
              <a:buNone/>
              <a:defRPr sz="2499"/>
            </a:lvl8pPr>
            <a:lvl9pPr marL="4570903" indent="0">
              <a:buNone/>
              <a:defRPr sz="2499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EA5D-79A3-4694-AB51-667BB4DE3CF2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D55-FB71-452D-BD9E-B23D3220F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7428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EA5D-79A3-4694-AB51-667BB4DE3CF2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D55-FB71-452D-BD9E-B23D3220F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82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0903853" y="456322"/>
            <a:ext cx="3285440" cy="726345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047532" y="456322"/>
            <a:ext cx="9665861" cy="726345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EA5D-79A3-4694-AB51-667BB4DE3CF2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D55-FB71-452D-BD9E-B23D3220F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705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81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96" y="2136778"/>
            <a:ext cx="13141762" cy="3565261"/>
          </a:xfrm>
        </p:spPr>
        <p:txBody>
          <a:bodyPr anchor="b"/>
          <a:lstStyle>
            <a:lvl1pPr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596" y="5735767"/>
            <a:ext cx="13141762" cy="1874887"/>
          </a:xfrm>
        </p:spPr>
        <p:txBody>
          <a:bodyPr/>
          <a:lstStyle>
            <a:lvl1pPr marL="0" indent="0">
              <a:buNone/>
              <a:defRPr sz="2999">
                <a:solidFill>
                  <a:schemeClr val="tx1">
                    <a:tint val="75000"/>
                  </a:schemeClr>
                </a:solidFill>
              </a:defRPr>
            </a:lvl1pPr>
            <a:lvl2pPr marL="571363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2pPr>
            <a:lvl3pPr marL="1142726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3pPr>
            <a:lvl4pPr marL="1714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6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5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09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3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364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6" y="456322"/>
            <a:ext cx="13141762" cy="165664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517" y="2101065"/>
            <a:ext cx="6445891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517" y="3130764"/>
            <a:ext cx="6445891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3643" y="2101065"/>
            <a:ext cx="6477635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3643" y="3130764"/>
            <a:ext cx="6477635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635" y="1234054"/>
            <a:ext cx="7713643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29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7635" y="1234054"/>
            <a:ext cx="7713643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363" indent="0">
              <a:buNone/>
              <a:defRPr sz="3499"/>
            </a:lvl2pPr>
            <a:lvl3pPr marL="1142726" indent="0">
              <a:buNone/>
              <a:defRPr sz="2999"/>
            </a:lvl3pPr>
            <a:lvl4pPr marL="1714089" indent="0">
              <a:buNone/>
              <a:defRPr sz="2499"/>
            </a:lvl4pPr>
            <a:lvl5pPr marL="2285451" indent="0">
              <a:buNone/>
              <a:defRPr sz="2499"/>
            </a:lvl5pPr>
            <a:lvl6pPr marL="2856814" indent="0">
              <a:buNone/>
              <a:defRPr sz="2499"/>
            </a:lvl6pPr>
            <a:lvl7pPr marL="3428177" indent="0">
              <a:buNone/>
              <a:defRPr sz="2499"/>
            </a:lvl7pPr>
            <a:lvl8pPr marL="3999540" indent="0">
              <a:buNone/>
              <a:defRPr sz="2499"/>
            </a:lvl8pPr>
            <a:lvl9pPr marL="4570903" indent="0">
              <a:buNone/>
              <a:defRPr sz="249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532" y="456322"/>
            <a:ext cx="13141762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32" y="2281609"/>
            <a:ext cx="13141762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199" y="7943967"/>
            <a:ext cx="5142428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142726" rtl="0" eaLnBrk="1" latinLnBrk="1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81" indent="-285681" algn="l" defTabSz="1142726" rtl="0" eaLnBrk="1" latinLnBrk="1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04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2pPr>
      <a:lvl3pPr marL="1428407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3pPr>
      <a:lvl4pPr marL="1999770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571133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3142496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713858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4285221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85658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7136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14089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285451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2856814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428177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99954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57090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47532" y="456322"/>
            <a:ext cx="13141762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47532" y="2281609"/>
            <a:ext cx="13141762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EA5D-79A3-4694-AB51-667BB4DE3CF2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047199" y="7943967"/>
            <a:ext cx="5142428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5FD55-FB71-452D-BD9E-B23D3220F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1142726" rtl="0" eaLnBrk="1" latinLnBrk="1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81" indent="-285681" algn="l" defTabSz="1142726" rtl="0" eaLnBrk="1" latinLnBrk="1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04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2pPr>
      <a:lvl3pPr marL="1428407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3pPr>
      <a:lvl4pPr marL="1999770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571133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3142496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713858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4285221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85658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7136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14089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285451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2856814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428177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99954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57090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0277475" y="1"/>
            <a:ext cx="4959350" cy="8363163"/>
            <a:chOff x="10277475" y="1"/>
            <a:chExt cx="4959350" cy="8363163"/>
          </a:xfrm>
        </p:grpSpPr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10277475" y="1"/>
              <a:ext cx="4959350" cy="836316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598622" y="1460714"/>
            <a:ext cx="13970133" cy="3578495"/>
            <a:chOff x="598622" y="1460714"/>
            <a:chExt cx="10696469" cy="3578495"/>
          </a:xfrm>
        </p:grpSpPr>
        <p:sp>
          <p:nvSpPr>
            <p:cNvPr id="62" name="TextBox 61"/>
            <p:cNvSpPr txBox="1"/>
            <p:nvPr/>
          </p:nvSpPr>
          <p:spPr>
            <a:xfrm>
              <a:off x="598622" y="1460714"/>
              <a:ext cx="1066811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 smtClean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Design and hardware for handling SR </a:t>
              </a:r>
              <a:br>
                <a:rPr lang="en-US" altLang="ko-KR" sz="4400" b="1" dirty="0" smtClean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altLang="ko-KR" sz="4400" b="1" dirty="0" smtClean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in light sources </a:t>
              </a:r>
              <a:endParaRPr lang="ko-KR" altLang="en-US" sz="4400" b="1" dirty="0">
                <a:solidFill>
                  <a:srgbClr val="002060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6973" y="3469549"/>
              <a:ext cx="106681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cs typeface="Verdana" panose="020B0604030504040204" pitchFamily="34" charset="0"/>
                </a:rPr>
                <a:t>Seunghwan</a:t>
              </a:r>
              <a:r>
                <a:rPr lang="en-US" altLang="ko-KR" sz="3200" b="1" dirty="0">
                  <a:cs typeface="Verdana" panose="020B0604030504040204" pitchFamily="34" charset="0"/>
                </a:rPr>
                <a:t> </a:t>
              </a:r>
              <a:r>
                <a:rPr lang="en-US" altLang="ko-KR" sz="3200" b="1" dirty="0" smtClean="0">
                  <a:cs typeface="Verdana" panose="020B0604030504040204" pitchFamily="34" charset="0"/>
                </a:rPr>
                <a:t>Shin (PAL) </a:t>
              </a:r>
              <a:br>
                <a:rPr lang="en-US" altLang="ko-KR" sz="3200" b="1" dirty="0" smtClean="0">
                  <a:cs typeface="Verdana" panose="020B0604030504040204" pitchFamily="34" charset="0"/>
                </a:rPr>
              </a:br>
              <a:r>
                <a:rPr lang="en-US" altLang="ko-KR" sz="3200" b="1" dirty="0" smtClean="0">
                  <a:cs typeface="Verdana" panose="020B0604030504040204" pitchFamily="34" charset="0"/>
                </a:rPr>
                <a:t>on behalf of</a:t>
              </a:r>
              <a:r>
                <a:rPr lang="en-US" altLang="ko-KR" sz="3200" b="1" dirty="0">
                  <a:cs typeface="Verdana" panose="020B0604030504040204" pitchFamily="34" charset="0"/>
                </a:rPr>
                <a:t/>
              </a:r>
              <a:br>
                <a:rPr lang="en-US" altLang="ko-KR" sz="3200" b="1" dirty="0">
                  <a:cs typeface="Verdana" panose="020B0604030504040204" pitchFamily="34" charset="0"/>
                </a:rPr>
              </a:br>
              <a:r>
                <a:rPr lang="en-US" altLang="ko-KR" sz="3200" b="1" dirty="0" smtClean="0">
                  <a:cs typeface="Verdana" panose="020B0604030504040204" pitchFamily="34" charset="0"/>
                </a:rPr>
                <a:t>PLS-II accelerator division</a:t>
              </a:r>
              <a:endParaRPr lang="en-US" altLang="ko-KR" sz="3200" b="1" dirty="0">
                <a:cs typeface="Verdana" panose="020B0604030504040204" pitchFamily="34" charset="0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6973" y="7258489"/>
            <a:ext cx="505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2"/>
                </a:solidFill>
              </a:rPr>
              <a:t>October 28, </a:t>
            </a:r>
            <a:r>
              <a:rPr lang="en-US" altLang="ko-KR" sz="2400" b="1" dirty="0">
                <a:solidFill>
                  <a:schemeClr val="tx2"/>
                </a:solidFill>
              </a:rPr>
              <a:t>2021</a:t>
            </a:r>
            <a:endParaRPr lang="ko-KR" alt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6" name="_x160057080" descr="EMB00000bb82e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487" y="4438947"/>
            <a:ext cx="425132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87" y="733530"/>
            <a:ext cx="4251325" cy="30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Handle higher SR power (1)</a:t>
            </a:r>
            <a:endParaRPr lang="ko-KR" altLang="en-US" sz="3200" b="1" dirty="0">
              <a:solidFill>
                <a:schemeClr val="accent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10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133B5BA-D258-4C1B-8C06-4557E99367D7}"/>
              </a:ext>
            </a:extLst>
          </p:cNvPr>
          <p:cNvCxnSpPr>
            <a:cxnSpLocks/>
          </p:cNvCxnSpPr>
          <p:nvPr/>
        </p:nvCxnSpPr>
        <p:spPr>
          <a:xfrm>
            <a:off x="7248541" y="4513943"/>
            <a:ext cx="600678" cy="28584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8226B96-AB74-4B56-B917-8C40A2B90F03}"/>
              </a:ext>
            </a:extLst>
          </p:cNvPr>
          <p:cNvSpPr txBox="1"/>
          <p:nvPr/>
        </p:nvSpPr>
        <p:spPr>
          <a:xfrm>
            <a:off x="7712244" y="448063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8C0FE8-F360-418A-990C-44F653831B52}"/>
              </a:ext>
            </a:extLst>
          </p:cNvPr>
          <p:cNvSpPr txBox="1"/>
          <p:nvPr/>
        </p:nvSpPr>
        <p:spPr>
          <a:xfrm>
            <a:off x="7138019" y="4166299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49786" y="1224061"/>
            <a:ext cx="1330187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OFHC Copper 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Commonly used for photon absorption (easily available).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Excellent thermal conductivity.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Very low outgassing rate.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Need bi-metal joint with stainless steel flange (brazing, EBW, …)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Softened after exposure to high temperature for brazing. 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Glidcop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Good thermal conductivity &amp; high strength.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Resistance to thermal softening.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UHV compatible.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Widely used for high-heat-load vacuum components.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Difficult to optimize brazing condition.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Limited supplier (cost, delivery) 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6732059" y="1031087"/>
            <a:ext cx="35519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800" b="1" dirty="0" smtClean="0"/>
              <a:t>T. Ha (PAL) @  HBSLS workshop</a:t>
            </a:r>
            <a:endParaRPr lang="ko-KR" altLang="en-US" sz="18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6084" y="1407066"/>
            <a:ext cx="4675593" cy="318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4852" y="6514334"/>
            <a:ext cx="2476174" cy="11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11526" y="6405657"/>
            <a:ext cx="1922130" cy="121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1636671" y="7620649"/>
            <a:ext cx="2407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“</a:t>
            </a:r>
            <a:r>
              <a:rPr lang="en-US" sz="1400" dirty="0" err="1" smtClean="0">
                <a:solidFill>
                  <a:srgbClr val="0070C0"/>
                </a:solidFill>
              </a:rPr>
              <a:t>Glidcop</a:t>
            </a:r>
            <a:r>
              <a:rPr lang="en-US" sz="1400" dirty="0" smtClean="0">
                <a:solidFill>
                  <a:srgbClr val="0070C0"/>
                </a:solidFill>
              </a:rPr>
              <a:t> absorbers at NSLS-II</a:t>
            </a:r>
            <a:r>
              <a:rPr lang="en-US" sz="1400" dirty="0" smtClean="0">
                <a:solidFill>
                  <a:srgbClr val="0070C0"/>
                </a:solidFill>
              </a:rPr>
              <a:t>”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4852" y="4785001"/>
            <a:ext cx="2633094" cy="137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1439734" y="6161419"/>
            <a:ext cx="2315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“</a:t>
            </a:r>
            <a:r>
              <a:rPr lang="en-US" sz="1400" dirty="0" err="1" smtClean="0">
                <a:solidFill>
                  <a:srgbClr val="0070C0"/>
                </a:solidFill>
              </a:rPr>
              <a:t>Glidcop</a:t>
            </a:r>
            <a:r>
              <a:rPr lang="en-US" sz="1400" dirty="0" smtClean="0">
                <a:solidFill>
                  <a:srgbClr val="0070C0"/>
                </a:solidFill>
              </a:rPr>
              <a:t> absorbers at ALBA”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32359" y="4773988"/>
            <a:ext cx="1224436" cy="13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3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749786" y="1719361"/>
            <a:ext cx="1330187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Cold forged OFHC Copper  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Excellent thermal conductivity.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Easily available.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E-beam weld to prevent softening from brazing.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(shorter exposure to high temperature than brazing)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CuCrZr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Good thermal conductivity.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UHV compatible.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ko-KR" sz="2400" b="1" kern="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Conflat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flange integrated to absorber.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Widely available.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Handle higher SR power (2)</a:t>
            </a:r>
            <a:endParaRPr lang="ko-KR" altLang="en-US" sz="3200" b="1" dirty="0">
              <a:solidFill>
                <a:schemeClr val="accent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11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133B5BA-D258-4C1B-8C06-4557E99367D7}"/>
              </a:ext>
            </a:extLst>
          </p:cNvPr>
          <p:cNvCxnSpPr>
            <a:cxnSpLocks/>
          </p:cNvCxnSpPr>
          <p:nvPr/>
        </p:nvCxnSpPr>
        <p:spPr>
          <a:xfrm>
            <a:off x="7248541" y="4513943"/>
            <a:ext cx="600678" cy="28584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8226B96-AB74-4B56-B917-8C40A2B90F03}"/>
              </a:ext>
            </a:extLst>
          </p:cNvPr>
          <p:cNvSpPr txBox="1"/>
          <p:nvPr/>
        </p:nvSpPr>
        <p:spPr>
          <a:xfrm>
            <a:off x="7712244" y="448063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8C0FE8-F360-418A-990C-44F653831B52}"/>
              </a:ext>
            </a:extLst>
          </p:cNvPr>
          <p:cNvSpPr txBox="1"/>
          <p:nvPr/>
        </p:nvSpPr>
        <p:spPr>
          <a:xfrm>
            <a:off x="7138019" y="4166299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732059" y="1031087"/>
            <a:ext cx="35519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800" b="1" dirty="0" smtClean="0"/>
              <a:t>T. Ha (PAL) @  HBSLS workshop</a:t>
            </a:r>
            <a:endParaRPr lang="ko-KR" altLang="en-US" sz="1800" b="1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6422" y="1330297"/>
            <a:ext cx="5875506" cy="246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5538" y="5943600"/>
            <a:ext cx="2389689" cy="18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3056138" y="731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“Cold forged OFHC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absorber at PLS-II</a:t>
            </a:r>
            <a:r>
              <a:rPr lang="en-US" sz="1600" dirty="0" smtClean="0">
                <a:solidFill>
                  <a:srgbClr val="0070C0"/>
                </a:solidFill>
              </a:rPr>
              <a:t>”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056138" y="62484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6"/>
          <p:cNvCxnSpPr/>
          <p:nvPr/>
        </p:nvCxnSpPr>
        <p:spPr>
          <a:xfrm>
            <a:off x="12446538" y="66294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254904" y="6019800"/>
            <a:ext cx="1029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EBW (Cu-SST)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1836938" y="6352401"/>
            <a:ext cx="9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EBW (Cu-Cu)</a:t>
            </a:r>
            <a:endParaRPr lang="en-US" sz="12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4162" y="3880746"/>
            <a:ext cx="2358551" cy="200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938" y="3909463"/>
            <a:ext cx="2855984" cy="168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52468" y="6194899"/>
            <a:ext cx="2619164" cy="135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99632" y="6271099"/>
            <a:ext cx="1524000" cy="12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6342432" y="7532745"/>
            <a:ext cx="2313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“</a:t>
            </a:r>
            <a:r>
              <a:rPr lang="en-US" sz="1600" dirty="0" err="1" smtClean="0">
                <a:solidFill>
                  <a:srgbClr val="0070C0"/>
                </a:solidFill>
              </a:rPr>
              <a:t>CuCrZr</a:t>
            </a:r>
            <a:r>
              <a:rPr lang="en-US" sz="1600" dirty="0" smtClean="0">
                <a:solidFill>
                  <a:srgbClr val="0070C0"/>
                </a:solidFill>
              </a:rPr>
              <a:t> flange at NSLS-II</a:t>
            </a:r>
            <a:r>
              <a:rPr lang="en-US" sz="1600" dirty="0" smtClean="0">
                <a:solidFill>
                  <a:srgbClr val="0070C0"/>
                </a:solidFill>
              </a:rPr>
              <a:t>”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57032" y="7532745"/>
            <a:ext cx="2273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“</a:t>
            </a:r>
            <a:r>
              <a:rPr lang="en-US" sz="1600" dirty="0" err="1" smtClean="0">
                <a:solidFill>
                  <a:srgbClr val="0070C0"/>
                </a:solidFill>
              </a:rPr>
              <a:t>CuCrZr</a:t>
            </a:r>
            <a:r>
              <a:rPr lang="en-US" sz="1600" dirty="0" smtClean="0">
                <a:solidFill>
                  <a:srgbClr val="0070C0"/>
                </a:solidFill>
              </a:rPr>
              <a:t> absorber at TPS</a:t>
            </a:r>
            <a:r>
              <a:rPr lang="en-US" sz="1600" dirty="0" smtClean="0">
                <a:solidFill>
                  <a:srgbClr val="0070C0"/>
                </a:solidFill>
              </a:rPr>
              <a:t>”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9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hatae\Desktop\1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94" y="1470233"/>
            <a:ext cx="439822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Foil damage in IVUs at PLS-II</a:t>
            </a:r>
            <a:endParaRPr lang="ko-KR" altLang="en-US" sz="3200" b="1" dirty="0">
              <a:solidFill>
                <a:srgbClr val="0000FF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12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133B5BA-D258-4C1B-8C06-4557E99367D7}"/>
              </a:ext>
            </a:extLst>
          </p:cNvPr>
          <p:cNvCxnSpPr>
            <a:cxnSpLocks/>
          </p:cNvCxnSpPr>
          <p:nvPr/>
        </p:nvCxnSpPr>
        <p:spPr>
          <a:xfrm>
            <a:off x="7248541" y="4513943"/>
            <a:ext cx="600678" cy="28584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8226B96-AB74-4B56-B917-8C40A2B90F03}"/>
              </a:ext>
            </a:extLst>
          </p:cNvPr>
          <p:cNvSpPr txBox="1"/>
          <p:nvPr/>
        </p:nvSpPr>
        <p:spPr>
          <a:xfrm>
            <a:off x="7712244" y="448063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8C0FE8-F360-418A-990C-44F653831B52}"/>
              </a:ext>
            </a:extLst>
          </p:cNvPr>
          <p:cNvSpPr txBox="1"/>
          <p:nvPr/>
        </p:nvSpPr>
        <p:spPr>
          <a:xfrm>
            <a:off x="7138019" y="4166299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693" y="35756"/>
            <a:ext cx="6030681" cy="38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934" y="4280599"/>
            <a:ext cx="6030681" cy="38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6693" y="3932316"/>
            <a:ext cx="6030681" cy="402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88"/>
          <p:cNvSpPr txBox="1">
            <a:spLocks noChangeArrowheads="1"/>
          </p:cNvSpPr>
          <p:nvPr/>
        </p:nvSpPr>
        <p:spPr bwMode="auto">
          <a:xfrm>
            <a:off x="2362219" y="2334746"/>
            <a:ext cx="205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14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pressure change before beam dump</a:t>
            </a:r>
            <a:endParaRPr lang="ko-KR" alt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직선 화살표 연결선 7"/>
          <p:cNvCxnSpPr/>
          <p:nvPr/>
        </p:nvCxnSpPr>
        <p:spPr>
          <a:xfrm>
            <a:off x="3581419" y="2689433"/>
            <a:ext cx="304801" cy="4572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Improvements of IVU</a:t>
            </a:r>
            <a:endParaRPr lang="ko-KR" altLang="en-US" sz="3200" b="1" dirty="0">
              <a:solidFill>
                <a:srgbClr val="0000FF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13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133B5BA-D258-4C1B-8C06-4557E99367D7}"/>
              </a:ext>
            </a:extLst>
          </p:cNvPr>
          <p:cNvCxnSpPr>
            <a:cxnSpLocks/>
          </p:cNvCxnSpPr>
          <p:nvPr/>
        </p:nvCxnSpPr>
        <p:spPr>
          <a:xfrm>
            <a:off x="7248541" y="4513943"/>
            <a:ext cx="600678" cy="28584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8226B96-AB74-4B56-B917-8C40A2B90F03}"/>
              </a:ext>
            </a:extLst>
          </p:cNvPr>
          <p:cNvSpPr txBox="1"/>
          <p:nvPr/>
        </p:nvSpPr>
        <p:spPr>
          <a:xfrm>
            <a:off x="7712244" y="448063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8C0FE8-F360-418A-990C-44F653831B52}"/>
              </a:ext>
            </a:extLst>
          </p:cNvPr>
          <p:cNvSpPr txBox="1"/>
          <p:nvPr/>
        </p:nvSpPr>
        <p:spPr>
          <a:xfrm>
            <a:off x="7138019" y="4166299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14" name="그림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651039"/>
            <a:ext cx="4224107" cy="316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583767"/>
            <a:ext cx="4224107" cy="316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아래쪽 화살표 16"/>
          <p:cNvSpPr/>
          <p:nvPr/>
        </p:nvSpPr>
        <p:spPr>
          <a:xfrm>
            <a:off x="12142251" y="3988766"/>
            <a:ext cx="504056" cy="46206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49786" y="1719361"/>
            <a:ext cx="1330187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Hardware  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Removed all side clamps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Increased the thickness of the Cu/Ni foil from 50/20 </a:t>
            </a:r>
            <a:r>
              <a:rPr lang="el-GR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 to 50/50 </a:t>
            </a:r>
            <a:r>
              <a:rPr lang="el-GR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m.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endParaRPr lang="en-US" altLang="ko-KR" sz="2400" b="1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Orbit control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Apply a fast beam orbit interlock: 200 </a:t>
            </a:r>
            <a:r>
              <a:rPr lang="en-US" altLang="ko-KR" sz="2400" b="1" kern="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=&gt; 1 </a:t>
            </a:r>
            <a:r>
              <a:rPr lang="en-US" altLang="ko-KR" sz="2400" b="1" kern="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ms.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Heat load reduction: Bunch length increase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RF gap voltage reduction by Ext. Q adjustment.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- 3</a:t>
            </a:r>
            <a:r>
              <a:rPr lang="en-US" altLang="ko-KR" sz="2400" b="1" kern="0" baseline="30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rd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harmonic cavity discussion but not applied.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Bunch pattern: 400 -&gt; 430 (temporary) but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300 + 1 (12 mA) confirmed later. </a:t>
            </a:r>
          </a:p>
        </p:txBody>
      </p:sp>
    </p:spTree>
    <p:extLst>
      <p:ext uri="{BB962C8B-B14F-4D97-AF65-F5344CB8AC3E}">
        <p14:creationId xmlns:p14="http://schemas.microsoft.com/office/powerpoint/2010/main" val="14862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RF-shielding failures</a:t>
            </a:r>
            <a:endParaRPr lang="ko-KR" altLang="en-US" sz="3200" b="1" dirty="0">
              <a:solidFill>
                <a:srgbClr val="0000FF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14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133B5BA-D258-4C1B-8C06-4557E99367D7}"/>
              </a:ext>
            </a:extLst>
          </p:cNvPr>
          <p:cNvCxnSpPr>
            <a:cxnSpLocks/>
          </p:cNvCxnSpPr>
          <p:nvPr/>
        </p:nvCxnSpPr>
        <p:spPr>
          <a:xfrm>
            <a:off x="7248541" y="4513943"/>
            <a:ext cx="600678" cy="28584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8226B96-AB74-4B56-B917-8C40A2B90F03}"/>
              </a:ext>
            </a:extLst>
          </p:cNvPr>
          <p:cNvSpPr txBox="1"/>
          <p:nvPr/>
        </p:nvSpPr>
        <p:spPr>
          <a:xfrm>
            <a:off x="7712244" y="448063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8C0FE8-F360-418A-990C-44F653831B52}"/>
              </a:ext>
            </a:extLst>
          </p:cNvPr>
          <p:cNvSpPr txBox="1"/>
          <p:nvPr/>
        </p:nvSpPr>
        <p:spPr>
          <a:xfrm>
            <a:off x="7138019" y="4166299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397" y="2839604"/>
            <a:ext cx="5038611" cy="36206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6135" y="6591283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PLS-II</a:t>
            </a:r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9705" y="699389"/>
            <a:ext cx="4353249" cy="254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9706" y="4003076"/>
            <a:ext cx="4353249" cy="326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1968795" y="324991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PEP-II</a:t>
            </a:r>
            <a:endParaRPr lang="ko-KR" altLang="en-US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352" y="2820272"/>
            <a:ext cx="4362216" cy="362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985315" y="6576043"/>
            <a:ext cx="99097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NSLS-II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915455" y="7269463"/>
            <a:ext cx="96532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SOLEIL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06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Designs for robust RF-shielding </a:t>
            </a:r>
            <a:endParaRPr lang="ko-KR" altLang="en-US" sz="3200" b="1" dirty="0">
              <a:solidFill>
                <a:srgbClr val="0000FF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15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91" y="2033975"/>
            <a:ext cx="3743653" cy="280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18" y="5404633"/>
            <a:ext cx="4638598" cy="262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995792" y="1588851"/>
            <a:ext cx="13099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SuperKEK</a:t>
            </a:r>
            <a:endParaRPr lang="ko-KR" altLang="en-US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2384898" y="4910844"/>
            <a:ext cx="99097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NSLS-II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00793" y="7665396"/>
            <a:ext cx="19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Wide thick fingers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399" y="4855725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Comb type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RF-shielding</a:t>
            </a:r>
            <a:endParaRPr lang="en-US" sz="1800" b="1" dirty="0">
              <a:solidFill>
                <a:srgbClr val="0070C0"/>
              </a:solidFill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7639" y="1715312"/>
            <a:ext cx="5529143" cy="272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34036" y="2093903"/>
            <a:ext cx="3836008" cy="219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8286345" y="4583348"/>
            <a:ext cx="165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Mo-type flange</a:t>
            </a:r>
            <a:endParaRPr lang="en-US" sz="1800" b="1" dirty="0">
              <a:solidFill>
                <a:srgbClr val="0070C0"/>
              </a:solidFill>
            </a:endParaRPr>
          </a:p>
        </p:txBody>
      </p:sp>
      <p:pic>
        <p:nvPicPr>
          <p:cNvPr id="37" name="Picture 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47881" y="5222750"/>
            <a:ext cx="3913470" cy="2672870"/>
          </a:xfrm>
          <a:prstGeom prst="rect">
            <a:avLst/>
          </a:prstGeom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9332070" y="7723762"/>
            <a:ext cx="15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Sliding fingers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7881" y="4930300"/>
            <a:ext cx="124303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ESRF </a:t>
            </a:r>
            <a:r>
              <a:rPr lang="en-US" altLang="ko-KR" dirty="0" smtClean="0"/>
              <a:t>EBS</a:t>
            </a:r>
            <a:endParaRPr lang="ko-KR" altLang="en-US" dirty="0"/>
          </a:p>
        </p:txBody>
      </p:sp>
      <p:pic>
        <p:nvPicPr>
          <p:cNvPr id="40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185" y="5436755"/>
            <a:ext cx="3966118" cy="223094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457561" y="7712417"/>
            <a:ext cx="288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Gate valve with wide fingers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BPM position stability</a:t>
            </a:r>
            <a:endParaRPr lang="ko-KR" altLang="en-US" sz="3200" b="1" dirty="0">
              <a:solidFill>
                <a:srgbClr val="00B050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16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133B5BA-D258-4C1B-8C06-4557E99367D7}"/>
              </a:ext>
            </a:extLst>
          </p:cNvPr>
          <p:cNvCxnSpPr>
            <a:cxnSpLocks/>
          </p:cNvCxnSpPr>
          <p:nvPr/>
        </p:nvCxnSpPr>
        <p:spPr>
          <a:xfrm>
            <a:off x="7248541" y="4513943"/>
            <a:ext cx="600678" cy="28584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8226B96-AB74-4B56-B917-8C40A2B90F03}"/>
              </a:ext>
            </a:extLst>
          </p:cNvPr>
          <p:cNvSpPr txBox="1"/>
          <p:nvPr/>
        </p:nvSpPr>
        <p:spPr>
          <a:xfrm>
            <a:off x="7712244" y="448063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8C0FE8-F360-418A-990C-44F653831B52}"/>
              </a:ext>
            </a:extLst>
          </p:cNvPr>
          <p:cNvSpPr txBox="1"/>
          <p:nvPr/>
        </p:nvSpPr>
        <p:spPr>
          <a:xfrm>
            <a:off x="7138019" y="4166299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69241" y="1719361"/>
            <a:ext cx="140557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Effect of BPM displacement to photon beam stability  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Orbit feedback system intends that the electron beam pass through the center of the BPMs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Position of BPM could be changed by ground motion, thermal load change, etc., then the electron beam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orbit can be changed.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Beam </a:t>
            </a:r>
            <a:r>
              <a:rPr lang="en-US" altLang="ko-KR" sz="2400" b="1" dirty="0">
                <a:solidFill>
                  <a:srgbClr val="FF0000"/>
                </a:solidFill>
              </a:rPr>
              <a:t>dump </a:t>
            </a:r>
            <a:r>
              <a:rPr lang="en-US" altLang="ko-K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altLang="ko-K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Δ</a:t>
            </a:r>
            <a:r>
              <a:rPr lang="en-US" altLang="ko-K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temperature  </a:t>
            </a:r>
            <a:r>
              <a:rPr lang="el-GR" altLang="ko-K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Δ</a:t>
            </a:r>
            <a:r>
              <a:rPr lang="en-US" altLang="ko-K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e-BPM position  </a:t>
            </a:r>
            <a:r>
              <a:rPr lang="el-GR" altLang="ko-K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Δ</a:t>
            </a:r>
            <a:r>
              <a:rPr lang="en-US" altLang="ko-K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photon beam </a:t>
            </a:r>
            <a:r>
              <a:rPr lang="en-US" altLang="ko-K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position.</a:t>
            </a:r>
            <a:endParaRPr lang="ko-KR" altLang="en-US" sz="2400" b="1" dirty="0">
              <a:solidFill>
                <a:srgbClr val="FF0000"/>
              </a:solidFill>
            </a:endParaRP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endParaRPr lang="en-US" altLang="ko-KR" sz="24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endParaRPr lang="en-US" altLang="ko-KR" sz="2400" b="1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New design of BPM chamber &amp; support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Balance in thermal expansion.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Enhanced cooling.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38" y="4716058"/>
            <a:ext cx="3982007" cy="304717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14" y="4775450"/>
            <a:ext cx="3797158" cy="29919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988985" y="4789068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i="1" dirty="0" smtClean="0">
                <a:solidFill>
                  <a:schemeClr val="tx2"/>
                </a:solidFill>
              </a:rPr>
              <a:t>Existing</a:t>
            </a:r>
          </a:p>
          <a:p>
            <a:pPr algn="ctr"/>
            <a:r>
              <a:rPr lang="en-US" altLang="ko-KR" sz="1200" b="1" i="1" dirty="0" smtClean="0">
                <a:solidFill>
                  <a:schemeClr val="tx2"/>
                </a:solidFill>
              </a:rPr>
              <a:t>design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25572" y="6575650"/>
            <a:ext cx="88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i="1" dirty="0" smtClean="0">
                <a:solidFill>
                  <a:schemeClr val="tx2"/>
                </a:solidFill>
              </a:rPr>
              <a:t>Improved</a:t>
            </a:r>
          </a:p>
          <a:p>
            <a:pPr algn="ctr"/>
            <a:r>
              <a:rPr lang="en-US" altLang="ko-KR" sz="1200" b="1" i="1" dirty="0" smtClean="0">
                <a:solidFill>
                  <a:schemeClr val="tx2"/>
                </a:solidFill>
              </a:rPr>
              <a:t>design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Improvement of </a:t>
            </a:r>
            <a:r>
              <a:rPr lang="el-GR" altLang="ko-KR" sz="3200" b="1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en-US" altLang="ko-KR" sz="3200" b="1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BPM position </a:t>
            </a:r>
            <a:endParaRPr lang="ko-KR" altLang="en-US" sz="3200" b="1" dirty="0">
              <a:solidFill>
                <a:srgbClr val="00B050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17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133B5BA-D258-4C1B-8C06-4557E99367D7}"/>
              </a:ext>
            </a:extLst>
          </p:cNvPr>
          <p:cNvCxnSpPr>
            <a:cxnSpLocks/>
          </p:cNvCxnSpPr>
          <p:nvPr/>
        </p:nvCxnSpPr>
        <p:spPr>
          <a:xfrm>
            <a:off x="7248541" y="4513943"/>
            <a:ext cx="600678" cy="28584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8226B96-AB74-4B56-B917-8C40A2B90F03}"/>
              </a:ext>
            </a:extLst>
          </p:cNvPr>
          <p:cNvSpPr txBox="1"/>
          <p:nvPr/>
        </p:nvSpPr>
        <p:spPr>
          <a:xfrm>
            <a:off x="7712244" y="448063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8C0FE8-F360-418A-990C-44F653831B52}"/>
              </a:ext>
            </a:extLst>
          </p:cNvPr>
          <p:cNvSpPr txBox="1"/>
          <p:nvPr/>
        </p:nvSpPr>
        <p:spPr>
          <a:xfrm>
            <a:off x="7138019" y="4166299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69241" y="1719361"/>
            <a:ext cx="14055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Improvement of new BPM chamber &amp; support  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(a) Reduction of BPM displacement: 25 </a:t>
            </a:r>
            <a:r>
              <a:rPr lang="el-GR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 -&gt; 5 </a:t>
            </a:r>
            <a:r>
              <a:rPr lang="el-GR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(b) Fast recovery after beam abort &amp; restoration: 3 h -&gt; 1 h. 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43" y="3769227"/>
            <a:ext cx="5492716" cy="42032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82741" y="3664372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(a)</a:t>
            </a:r>
            <a:endParaRPr lang="ko-KR" altLang="en-US" sz="2800" dirty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59" y="3672558"/>
            <a:ext cx="5539901" cy="42393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51622" y="366002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(b)</a:t>
            </a:r>
            <a:endParaRPr lang="ko-KR" altLang="en-US" sz="28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19589" y="204429"/>
            <a:ext cx="4144889" cy="327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18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  <a:endParaRPr lang="ko-KR" altLang="en-US" sz="2800" b="1" dirty="0">
              <a:solidFill>
                <a:srgbClr val="FF0000"/>
              </a:solidFill>
              <a:cs typeface="Verdana" panose="020B060403050404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5639" y="1299899"/>
            <a:ext cx="1461118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  <a:br>
              <a:rPr lang="en-US" altLang="ko-KR" sz="28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8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- New era of synchrotron radiation: fourth-generation storage ring.</a:t>
            </a:r>
            <a:br>
              <a:rPr lang="en-US" altLang="ko-KR" sz="28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8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- Should handle SR heat load, protect damage from SR, and realize BPM position stabilization. </a:t>
            </a:r>
            <a:r>
              <a:rPr lang="en-US" altLang="ko-KR" sz="28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altLang="ko-KR" sz="2800" kern="0" dirty="0" smtClean="0">
              <a:solidFill>
                <a:srgbClr val="000000"/>
              </a:solidFill>
              <a:cs typeface="Verdana" panose="020B0604030504040204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Handling SR</a:t>
            </a:r>
            <a:br>
              <a:rPr lang="en-US" altLang="ko-KR" sz="2800" b="1" kern="0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800" b="1" kern="0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More options in material choice rather than </a:t>
            </a:r>
            <a:r>
              <a:rPr lang="en-US" altLang="ko-KR" sz="2800" b="1" kern="0" dirty="0" err="1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Glidcop</a:t>
            </a:r>
            <a:r>
              <a:rPr lang="en-US" altLang="ko-KR" sz="2800" b="1" kern="0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altLang="ko-KR" sz="2800" b="1" kern="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Damage protection </a:t>
            </a:r>
            <a:br>
              <a:rPr lang="en-US" altLang="ko-KR" sz="2800" b="1" kern="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800" b="1" kern="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Need fast orbit interlock (&lt; 1 </a:t>
            </a:r>
            <a:r>
              <a:rPr lang="en-US" altLang="ko-KR" sz="2800" b="1" kern="0" dirty="0" err="1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ko-KR" sz="2800" b="1" kern="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to prevent damage in IVU.</a:t>
            </a:r>
            <a:br>
              <a:rPr lang="en-US" altLang="ko-KR" sz="2800" b="1" kern="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800" b="1" kern="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Various shielding mechanisms are studied.  </a:t>
            </a:r>
            <a:endParaRPr lang="en-US" altLang="ko-KR" sz="28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kern="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Need high mechanical stability (1 </a:t>
            </a:r>
            <a:r>
              <a:rPr lang="el-GR" altLang="ko-KR" sz="2800" b="1" kern="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en-US" altLang="ko-KR" sz="2800" b="1" kern="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m)</a:t>
            </a:r>
            <a:br>
              <a:rPr lang="en-US" altLang="ko-KR" sz="2800" b="1" kern="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800" b="1" kern="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Water cooling is very effective. </a:t>
            </a:r>
            <a:br>
              <a:rPr lang="en-US" altLang="ko-KR" sz="2800" b="1" kern="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800" b="1" kern="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Need careful design of BPM support.</a:t>
            </a:r>
            <a:endParaRPr lang="en-US" altLang="ko-KR" sz="2800" kern="0" dirty="0">
              <a:solidFill>
                <a:srgbClr val="00B050"/>
              </a:solidFill>
              <a:cs typeface="Verdana" panose="020B0604030504040204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0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480507" y="543243"/>
            <a:ext cx="14149893" cy="7257837"/>
            <a:chOff x="480507" y="543243"/>
            <a:chExt cx="14149893" cy="7257837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589" y="2633916"/>
              <a:ext cx="10581192" cy="5167164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480507" y="543243"/>
              <a:ext cx="14149893" cy="202661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ko-KR" altLang="en-US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4895" y="932015"/>
              <a:ext cx="138697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We sincerely thank all those who </a:t>
              </a:r>
              <a:r>
                <a:rPr lang="en-US" altLang="ko-KR" sz="3600" b="1" dirty="0" smtClean="0">
                  <a:solidFill>
                    <a:schemeClr val="accent5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joined </a:t>
              </a:r>
              <a:br>
                <a:rPr lang="en-US" altLang="ko-KR" sz="3600" b="1" dirty="0" smtClean="0">
                  <a:solidFill>
                    <a:schemeClr val="accent5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altLang="ko-KR" sz="3600" b="1" dirty="0" smtClean="0">
                  <a:solidFill>
                    <a:schemeClr val="accent5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in this presentation.</a:t>
              </a:r>
              <a:endParaRPr lang="ko-KR" altLang="en-US" sz="3600" b="1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2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648189" y="2056624"/>
            <a:ext cx="1081515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endParaRPr lang="en-US" altLang="ko-KR" sz="28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Handling SR </a:t>
            </a:r>
            <a:endParaRPr lang="en-US" altLang="ko-KR" sz="2800" b="1" kern="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endParaRPr lang="en-US" altLang="ko-KR" sz="28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</a:t>
            </a:r>
            <a:r>
              <a:rPr lang="en-US" altLang="ko-KR" sz="2800" b="1" kern="0" dirty="0" smtClean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amage protection  </a:t>
            </a:r>
            <a:endParaRPr lang="en-US" altLang="ko-KR" sz="2800" b="1" kern="0" dirty="0">
              <a:solidFill>
                <a:srgbClr val="0000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endParaRPr lang="en-US" altLang="ko-KR" sz="28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800" b="1" kern="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kern="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BPM position stabilization. </a:t>
            </a:r>
            <a:endParaRPr lang="en-US" altLang="ko-KR" sz="2800" kern="0" dirty="0">
              <a:solidFill>
                <a:srgbClr val="00B050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</a:rPr>
                <a:t>2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  <a:endParaRPr lang="ko-KR" altLang="en-US" sz="2800" b="1" dirty="0">
              <a:solidFill>
                <a:srgbClr val="FF0000"/>
              </a:solidFill>
              <a:cs typeface="Verdana" panose="020B0604030504040204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1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그림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1" y="5229659"/>
            <a:ext cx="3136394" cy="1224244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3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직선 화살표 연결선 2"/>
          <p:cNvCxnSpPr/>
          <p:nvPr/>
        </p:nvCxnSpPr>
        <p:spPr>
          <a:xfrm flipV="1">
            <a:off x="2100173" y="1587500"/>
            <a:ext cx="0" cy="66052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00173" y="81927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112873" y="76847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112873" y="71767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125573" y="66560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2100173" y="61480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2112873" y="56400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2112873" y="51320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2125573" y="46113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2100173" y="36080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2100173" y="31000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2112873" y="25793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2125573" y="20713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2112873" y="4077985"/>
            <a:ext cx="274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-2257809" y="4771725"/>
            <a:ext cx="664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Average brightness </a:t>
            </a:r>
            <a:r>
              <a:rPr lang="en-US" altLang="ko-KR" sz="1800" dirty="0"/>
              <a:t>(photons / sec / mm</a:t>
            </a:r>
            <a:r>
              <a:rPr lang="en-US" altLang="ko-KR" sz="1800" baseline="30000" dirty="0"/>
              <a:t>2</a:t>
            </a:r>
            <a:r>
              <a:rPr lang="en-US" altLang="ko-KR" sz="1800" dirty="0"/>
              <a:t> / mrad</a:t>
            </a:r>
            <a:r>
              <a:rPr lang="en-US" altLang="ko-KR" sz="1800" baseline="30000" dirty="0"/>
              <a:t>2</a:t>
            </a:r>
            <a:r>
              <a:rPr lang="en-US" altLang="ko-KR" sz="1800" dirty="0"/>
              <a:t> / 0.1 % bandwidth)</a:t>
            </a:r>
            <a:endParaRPr lang="ko-KR" alt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1447800" y="7467600"/>
            <a:ext cx="57419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</a:t>
            </a:r>
            <a:r>
              <a:rPr lang="en-US" altLang="ko-KR" baseline="30000" dirty="0"/>
              <a:t>6</a:t>
            </a:r>
            <a:endParaRPr lang="ko-KR" alt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1447800" y="6959600"/>
            <a:ext cx="57419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</a:t>
            </a:r>
            <a:r>
              <a:rPr lang="en-US" altLang="ko-KR" baseline="30000" dirty="0"/>
              <a:t>8</a:t>
            </a:r>
            <a:endParaRPr lang="ko-KR" altLang="en-US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1460500" y="6413500"/>
            <a:ext cx="6719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</a:t>
            </a:r>
            <a:r>
              <a:rPr lang="en-US" altLang="ko-KR" baseline="30000" dirty="0"/>
              <a:t>10</a:t>
            </a:r>
            <a:endParaRPr lang="ko-KR" altLang="en-US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1447800" y="5892800"/>
            <a:ext cx="6719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</a:t>
            </a:r>
            <a:r>
              <a:rPr lang="en-US" altLang="ko-KR" baseline="30000" dirty="0"/>
              <a:t>12</a:t>
            </a:r>
            <a:endParaRPr lang="ko-KR" altLang="en-US" baseline="30000" dirty="0"/>
          </a:p>
        </p:txBody>
      </p:sp>
      <p:sp>
        <p:nvSpPr>
          <p:cNvPr id="45" name="TextBox 44"/>
          <p:cNvSpPr txBox="1"/>
          <p:nvPr/>
        </p:nvSpPr>
        <p:spPr>
          <a:xfrm>
            <a:off x="1447800" y="5384800"/>
            <a:ext cx="6719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</a:t>
            </a:r>
            <a:r>
              <a:rPr lang="en-US" altLang="ko-KR" baseline="30000" dirty="0"/>
              <a:t>14</a:t>
            </a:r>
            <a:endParaRPr lang="ko-KR" altLang="en-US" baseline="30000" dirty="0"/>
          </a:p>
        </p:txBody>
      </p:sp>
      <p:sp>
        <p:nvSpPr>
          <p:cNvPr id="46" name="TextBox 45"/>
          <p:cNvSpPr txBox="1"/>
          <p:nvPr/>
        </p:nvSpPr>
        <p:spPr>
          <a:xfrm>
            <a:off x="1460500" y="4838700"/>
            <a:ext cx="6719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</a:t>
            </a:r>
            <a:r>
              <a:rPr lang="en-US" altLang="ko-KR" baseline="30000" dirty="0"/>
              <a:t>16</a:t>
            </a:r>
            <a:endParaRPr lang="ko-KR" altLang="en-US" baseline="30000" dirty="0"/>
          </a:p>
        </p:txBody>
      </p:sp>
      <p:sp>
        <p:nvSpPr>
          <p:cNvPr id="47" name="TextBox 46"/>
          <p:cNvSpPr txBox="1"/>
          <p:nvPr/>
        </p:nvSpPr>
        <p:spPr>
          <a:xfrm>
            <a:off x="1460500" y="4445000"/>
            <a:ext cx="6719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</a:t>
            </a:r>
            <a:r>
              <a:rPr lang="en-US" altLang="ko-KR" baseline="30000" dirty="0"/>
              <a:t>18</a:t>
            </a:r>
            <a:endParaRPr lang="ko-KR" altLang="en-US" baseline="30000" dirty="0"/>
          </a:p>
        </p:txBody>
      </p:sp>
      <p:sp>
        <p:nvSpPr>
          <p:cNvPr id="48" name="TextBox 47"/>
          <p:cNvSpPr txBox="1"/>
          <p:nvPr/>
        </p:nvSpPr>
        <p:spPr>
          <a:xfrm>
            <a:off x="1460500" y="3937000"/>
            <a:ext cx="6719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</a:t>
            </a:r>
            <a:r>
              <a:rPr lang="en-US" altLang="ko-KR" baseline="30000" dirty="0"/>
              <a:t>20</a:t>
            </a:r>
            <a:endParaRPr lang="ko-KR" altLang="en-US" baseline="30000" dirty="0"/>
          </a:p>
        </p:txBody>
      </p:sp>
      <p:sp>
        <p:nvSpPr>
          <p:cNvPr id="49" name="TextBox 48"/>
          <p:cNvSpPr txBox="1"/>
          <p:nvPr/>
        </p:nvSpPr>
        <p:spPr>
          <a:xfrm>
            <a:off x="1473200" y="3390900"/>
            <a:ext cx="6719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</a:t>
            </a:r>
            <a:r>
              <a:rPr lang="en-US" altLang="ko-KR" baseline="30000" dirty="0"/>
              <a:t>22</a:t>
            </a:r>
            <a:endParaRPr lang="ko-KR" altLang="en-US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1460500" y="2870200"/>
            <a:ext cx="6719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</a:t>
            </a:r>
            <a:r>
              <a:rPr lang="en-US" altLang="ko-KR" baseline="30000" dirty="0"/>
              <a:t>24</a:t>
            </a:r>
            <a:endParaRPr lang="ko-KR" altLang="en-US" baseline="30000" dirty="0"/>
          </a:p>
        </p:txBody>
      </p:sp>
      <p:sp>
        <p:nvSpPr>
          <p:cNvPr id="52" name="TextBox 51"/>
          <p:cNvSpPr txBox="1"/>
          <p:nvPr/>
        </p:nvSpPr>
        <p:spPr>
          <a:xfrm>
            <a:off x="1460500" y="2362200"/>
            <a:ext cx="6719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</a:t>
            </a:r>
            <a:r>
              <a:rPr lang="en-US" altLang="ko-KR" baseline="30000" dirty="0"/>
              <a:t>26</a:t>
            </a:r>
            <a:endParaRPr lang="ko-KR" alt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1473200" y="1816100"/>
            <a:ext cx="6719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</a:t>
            </a:r>
            <a:r>
              <a:rPr lang="en-US" altLang="ko-KR" baseline="30000" dirty="0"/>
              <a:t>28</a:t>
            </a:r>
            <a:endParaRPr lang="ko-KR" altLang="en-US" baseline="30000" dirty="0"/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80" y="7362900"/>
            <a:ext cx="814577" cy="909126"/>
          </a:xfrm>
          <a:prstGeom prst="rect">
            <a:avLst/>
          </a:prstGeom>
        </p:spPr>
      </p:pic>
      <p:cxnSp>
        <p:nvCxnSpPr>
          <p:cNvPr id="58" name="직선 화살표 연결선 57"/>
          <p:cNvCxnSpPr/>
          <p:nvPr/>
        </p:nvCxnSpPr>
        <p:spPr>
          <a:xfrm>
            <a:off x="2120900" y="6686982"/>
            <a:ext cx="100800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그림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647" y="5901887"/>
            <a:ext cx="1596799" cy="1535384"/>
          </a:xfrm>
          <a:prstGeom prst="rect">
            <a:avLst/>
          </a:prstGeom>
        </p:spPr>
      </p:pic>
      <p:cxnSp>
        <p:nvCxnSpPr>
          <p:cNvPr id="61" name="직선 화살표 연결선 60"/>
          <p:cNvCxnSpPr/>
          <p:nvPr/>
        </p:nvCxnSpPr>
        <p:spPr>
          <a:xfrm>
            <a:off x="2131787" y="6070124"/>
            <a:ext cx="2988000" cy="1136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2088247" y="5351670"/>
            <a:ext cx="3456000" cy="1136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2113644" y="4085299"/>
            <a:ext cx="345600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2131789" y="3597253"/>
            <a:ext cx="5112000" cy="1136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>
            <a:off x="2110017" y="3140054"/>
            <a:ext cx="6408000" cy="1136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>
            <a:off x="2117275" y="2058742"/>
            <a:ext cx="7164000" cy="1136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408365" y="8047642"/>
            <a:ext cx="100700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Candle</a:t>
            </a:r>
            <a:endParaRPr lang="ko-KR" alt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692875" y="7474330"/>
            <a:ext cx="63190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Sun</a:t>
            </a:r>
            <a:endParaRPr lang="ko-KR" alt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137046" y="5855986"/>
            <a:ext cx="102085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1</a:t>
            </a:r>
            <a:r>
              <a:rPr lang="en-US" altLang="ko-KR" b="1" baseline="30000" dirty="0"/>
              <a:t>st</a:t>
            </a:r>
            <a:r>
              <a:rPr lang="en-US" altLang="ko-KR" b="1" dirty="0"/>
              <a:t> GSR</a:t>
            </a:r>
            <a:endParaRPr lang="ko-KR" alt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521677" y="5166560"/>
            <a:ext cx="108395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n-US" altLang="ko-KR" b="1" baseline="30000" dirty="0"/>
              <a:t>nd</a:t>
            </a:r>
            <a:r>
              <a:rPr lang="en-US" altLang="ko-KR" b="1" dirty="0"/>
              <a:t> GSR</a:t>
            </a:r>
            <a:endParaRPr lang="ko-KR" alt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703101" y="3867532"/>
            <a:ext cx="104791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3</a:t>
            </a:r>
            <a:r>
              <a:rPr lang="en-US" altLang="ko-KR" b="1" baseline="30000" dirty="0"/>
              <a:t>rd</a:t>
            </a:r>
            <a:r>
              <a:rPr lang="en-US" altLang="ko-KR" b="1" dirty="0"/>
              <a:t> GSR</a:t>
            </a:r>
            <a:endParaRPr lang="ko-KR" alt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381314" y="3384932"/>
            <a:ext cx="104868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4</a:t>
            </a:r>
            <a:r>
              <a:rPr lang="en-US" altLang="ko-KR" b="1" baseline="30000" dirty="0">
                <a:solidFill>
                  <a:srgbClr val="FF0000"/>
                </a:solidFill>
              </a:rPr>
              <a:t>th</a:t>
            </a:r>
            <a:r>
              <a:rPr lang="en-US" altLang="ko-KR" b="1" dirty="0">
                <a:solidFill>
                  <a:srgbClr val="FF0000"/>
                </a:solidFill>
              </a:rPr>
              <a:t> GSR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694857" y="2927732"/>
            <a:ext cx="141224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XFEL-SASE</a:t>
            </a:r>
            <a:endParaRPr lang="ko-KR" alt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9326228" y="1860932"/>
            <a:ext cx="102303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XFEL-O</a:t>
            </a:r>
            <a:endParaRPr lang="ko-KR" altLang="en-US" b="1" dirty="0"/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675" y="373635"/>
            <a:ext cx="3286728" cy="1858616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1387" y="2534680"/>
            <a:ext cx="4571198" cy="1218986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4533" y="3727808"/>
            <a:ext cx="2565250" cy="1306040"/>
          </a:xfrm>
          <a:prstGeom prst="rect">
            <a:avLst/>
          </a:prstGeom>
        </p:spPr>
      </p:pic>
      <p:sp>
        <p:nvSpPr>
          <p:cNvPr id="80" name="오른쪽 중괄호 79"/>
          <p:cNvSpPr/>
          <p:nvPr/>
        </p:nvSpPr>
        <p:spPr>
          <a:xfrm rot="1523955">
            <a:off x="9546688" y="4111781"/>
            <a:ext cx="409154" cy="144225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4" name="직선 화살표 연결선 53"/>
          <p:cNvCxnSpPr/>
          <p:nvPr/>
        </p:nvCxnSpPr>
        <p:spPr>
          <a:xfrm>
            <a:off x="2120900" y="7906182"/>
            <a:ext cx="46800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그림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0749" y="6050220"/>
            <a:ext cx="4483542" cy="1139741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1965" y="4266754"/>
            <a:ext cx="4640234" cy="1020193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2020446" y="7176786"/>
            <a:ext cx="154644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3</a:t>
            </a:r>
            <a:r>
              <a:rPr lang="en-US" altLang="ko-KR" b="1" baseline="30000" dirty="0"/>
              <a:t>rd</a:t>
            </a:r>
            <a:r>
              <a:rPr lang="en-US" altLang="ko-KR" b="1" dirty="0"/>
              <a:t> GSR ALS</a:t>
            </a:r>
            <a:endParaRPr lang="ko-KR" altLang="en-US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1868046" y="5322586"/>
            <a:ext cx="173637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4</a:t>
            </a:r>
            <a:r>
              <a:rPr lang="en-US" altLang="ko-KR" b="1" baseline="30000" dirty="0">
                <a:solidFill>
                  <a:srgbClr val="FF0000"/>
                </a:solidFill>
              </a:rPr>
              <a:t>th</a:t>
            </a:r>
            <a:r>
              <a:rPr lang="en-US" altLang="ko-KR" b="1" dirty="0">
                <a:solidFill>
                  <a:srgbClr val="FF0000"/>
                </a:solidFill>
              </a:rPr>
              <a:t> GSR ALSU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progression of x-ray source</a:t>
            </a:r>
            <a:endParaRPr lang="ko-KR" altLang="en-US" sz="2800" b="1" dirty="0">
              <a:solidFill>
                <a:srgbClr val="FF0000"/>
              </a:solidFill>
              <a:cs typeface="Verdana" panose="020B0604030504040204" pitchFamily="34" charset="0"/>
            </a:endParaRPr>
          </a:p>
        </p:txBody>
      </p:sp>
      <p:grpSp>
        <p:nvGrpSpPr>
          <p:cNvPr id="85" name="그룹 84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90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0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4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직사각형 88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Smaller emittance and MBA</a:t>
            </a:r>
            <a:endParaRPr lang="ko-KR" altLang="en-US" sz="2800" b="1" dirty="0">
              <a:solidFill>
                <a:srgbClr val="FF0000"/>
              </a:solidFill>
              <a:cs typeface="Verdana" panose="020B0604030504040204" pitchFamily="34" charset="0"/>
            </a:endParaRPr>
          </a:p>
        </p:txBody>
      </p:sp>
      <p:pic>
        <p:nvPicPr>
          <p:cNvPr id="92" name="그림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79" y="7023196"/>
            <a:ext cx="350592" cy="377560"/>
          </a:xfrm>
          <a:prstGeom prst="rect">
            <a:avLst/>
          </a:prstGeom>
        </p:spPr>
      </p:pic>
      <p:sp>
        <p:nvSpPr>
          <p:cNvPr id="93" name="직사각형 92"/>
          <p:cNvSpPr/>
          <p:nvPr/>
        </p:nvSpPr>
        <p:spPr>
          <a:xfrm>
            <a:off x="559331" y="5746520"/>
            <a:ext cx="45968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800" b="1" kern="0" dirty="0" smtClean="0">
                <a:solidFill>
                  <a:srgbClr val="000000"/>
                </a:solidFill>
                <a:cs typeface="Verdana" panose="020B0604030504040204" pitchFamily="34" charset="0"/>
              </a:rPr>
              <a:t>Maximum radiation damping</a:t>
            </a:r>
            <a:endParaRPr lang="en-US" altLang="ko-KR" sz="2800" kern="0" dirty="0">
              <a:solidFill>
                <a:srgbClr val="000000"/>
              </a:solidFill>
              <a:cs typeface="Verdana" panose="020B0604030504040204" pitchFamily="34" charset="0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579342" y="6382561"/>
            <a:ext cx="440857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High field bending magnets?</a:t>
            </a:r>
            <a:b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=&gt; increase of quantum excitation too</a:t>
            </a:r>
            <a:b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Damping wiggler in small dispersion</a:t>
            </a:r>
            <a:b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=&gt; requires much space </a:t>
            </a:r>
            <a:endParaRPr lang="ko-KR" altLang="en-US" dirty="0"/>
          </a:p>
        </p:txBody>
      </p:sp>
      <p:pic>
        <p:nvPicPr>
          <p:cNvPr id="95" name="그림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63" y="7011821"/>
            <a:ext cx="350592" cy="377560"/>
          </a:xfrm>
          <a:prstGeom prst="rect">
            <a:avLst/>
          </a:prstGeom>
        </p:spPr>
      </p:pic>
      <p:sp>
        <p:nvSpPr>
          <p:cNvPr id="96" name="직사각형 95"/>
          <p:cNvSpPr/>
          <p:nvPr/>
        </p:nvSpPr>
        <p:spPr>
          <a:xfrm>
            <a:off x="6252732" y="5735145"/>
            <a:ext cx="47200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800" b="1" kern="0" dirty="0" smtClean="0">
                <a:solidFill>
                  <a:srgbClr val="000000"/>
                </a:solidFill>
                <a:cs typeface="Verdana" panose="020B0604030504040204" pitchFamily="34" charset="0"/>
              </a:rPr>
              <a:t>Minimum quantum excitation</a:t>
            </a:r>
            <a:endParaRPr lang="en-US" altLang="ko-KR" sz="2800" kern="0" dirty="0">
              <a:solidFill>
                <a:srgbClr val="000000"/>
              </a:solidFill>
              <a:cs typeface="Verdana" panose="020B0604030504040204" pitchFamily="34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6381926" y="6371186"/>
            <a:ext cx="469391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Minimize dispersion at radiation locations</a:t>
            </a:r>
            <a:b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=&gt; many short bends to limit dispersion </a:t>
            </a:r>
            <a:b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=&gt; highest radiation at lowest dispersion</a:t>
            </a:r>
            <a:b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000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(longitudinal gradient bend for this) </a:t>
            </a:r>
            <a:endParaRPr lang="ko-KR" altLang="en-US" dirty="0"/>
          </a:p>
        </p:txBody>
      </p:sp>
      <p:sp>
        <p:nvSpPr>
          <p:cNvPr id="98" name="TextBox 7"/>
          <p:cNvSpPr txBox="1">
            <a:spLocks noChangeArrowheads="1"/>
          </p:cNvSpPr>
          <p:nvPr/>
        </p:nvSpPr>
        <p:spPr bwMode="auto">
          <a:xfrm>
            <a:off x="12242954" y="7161559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800" b="1" dirty="0" smtClean="0"/>
              <a:t>D. Robin (ALS)</a:t>
            </a:r>
            <a:endParaRPr lang="ko-KR" altLang="en-US" sz="1800" b="1" dirty="0"/>
          </a:p>
        </p:txBody>
      </p:sp>
      <p:pic>
        <p:nvPicPr>
          <p:cNvPr id="99" name="그림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4685" y="2005337"/>
            <a:ext cx="3933083" cy="2322032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4685" y="4792326"/>
            <a:ext cx="3933083" cy="229552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299" y="1891388"/>
            <a:ext cx="9877425" cy="371475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519684" y="3516801"/>
            <a:ext cx="232467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kern="0" dirty="0" smtClean="0">
                <a:solidFill>
                  <a:srgbClr val="000000"/>
                </a:solidFill>
                <a:cs typeface="Verdana" panose="020B0604030504040204" pitchFamily="34" charset="0"/>
              </a:rPr>
              <a:t>Equilibrium </a:t>
            </a:r>
          </a:p>
          <a:p>
            <a:pPr algn="ctr"/>
            <a:r>
              <a:rPr lang="en-US" altLang="ko-KR" sz="2800" b="1" kern="0" dirty="0">
                <a:solidFill>
                  <a:srgbClr val="000000"/>
                </a:solidFill>
                <a:cs typeface="Verdana" panose="020B0604030504040204" pitchFamily="34" charset="0"/>
              </a:rPr>
              <a:t>e</a:t>
            </a:r>
            <a:r>
              <a:rPr lang="en-US" altLang="ko-KR" sz="2800" b="1" kern="0" dirty="0" smtClean="0">
                <a:solidFill>
                  <a:srgbClr val="000000"/>
                </a:solidFill>
                <a:cs typeface="Verdana" panose="020B0604030504040204" pitchFamily="34" charset="0"/>
              </a:rPr>
              <a:t>mittance</a:t>
            </a:r>
          </a:p>
          <a:p>
            <a:pPr algn="ctr"/>
            <a:r>
              <a:rPr lang="en-US" altLang="ko-KR" sz="2800" b="1" kern="0" dirty="0" smtClean="0">
                <a:solidFill>
                  <a:srgbClr val="000000"/>
                </a:solidFill>
                <a:cs typeface="Verdana" panose="020B0604030504040204" pitchFamily="34" charset="0"/>
              </a:rPr>
              <a:t>in storage ring</a:t>
            </a:r>
          </a:p>
        </p:txBody>
      </p:sp>
      <p:sp>
        <p:nvSpPr>
          <p:cNvPr id="101" name="TextBox 7"/>
          <p:cNvSpPr txBox="1">
            <a:spLocks noChangeArrowheads="1"/>
          </p:cNvSpPr>
          <p:nvPr/>
        </p:nvSpPr>
        <p:spPr bwMode="auto">
          <a:xfrm>
            <a:off x="7894109" y="1526387"/>
            <a:ext cx="1700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800" b="1" dirty="0" smtClean="0"/>
              <a:t>A. </a:t>
            </a:r>
            <a:r>
              <a:rPr lang="en-US" altLang="ko-KR" sz="1800" b="1" dirty="0" err="1" smtClean="0"/>
              <a:t>Streun</a:t>
            </a:r>
            <a:r>
              <a:rPr lang="en-US" altLang="ko-KR" sz="1800" b="1" dirty="0" smtClean="0"/>
              <a:t> (PSI)</a:t>
            </a:r>
            <a:endParaRPr lang="ko-KR" altLang="en-US" sz="18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5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Ongoing 4GSR projects </a:t>
            </a:r>
            <a:endParaRPr lang="ko-KR" altLang="en-US" sz="3200" b="1" dirty="0">
              <a:solidFill>
                <a:schemeClr val="tx1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5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06" y="1728790"/>
            <a:ext cx="14088518" cy="56233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0088" y="7331075"/>
            <a:ext cx="4359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Classical MBA, </a:t>
            </a:r>
            <a:r>
              <a:rPr lang="en-US" altLang="ko-KR" sz="2400" b="1" dirty="0">
                <a:solidFill>
                  <a:srgbClr val="0000FF"/>
                </a:solidFill>
              </a:rPr>
              <a:t>HMBA,</a:t>
            </a:r>
            <a:r>
              <a:rPr lang="en-US" altLang="ko-KR" sz="2400" b="1" dirty="0"/>
              <a:t> </a:t>
            </a:r>
            <a:r>
              <a:rPr lang="en-US" altLang="ko-KR" sz="2400" b="1" dirty="0">
                <a:solidFill>
                  <a:srgbClr val="00B050"/>
                </a:solidFill>
              </a:rPr>
              <a:t>Variations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9556501" y="1384882"/>
            <a:ext cx="5390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R. </a:t>
            </a:r>
            <a:r>
              <a:rPr lang="en-US" altLang="ko-KR" sz="1800" b="1" kern="0" dirty="0" err="1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Bartolini</a:t>
            </a:r>
            <a:r>
              <a:rPr lang="en-US" altLang="ko-KR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(PETRA-IV) @ 7</a:t>
            </a:r>
            <a:r>
              <a:rPr lang="en-US" altLang="ko-KR" sz="1800" b="1" kern="0" baseline="300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th</a:t>
            </a:r>
            <a:r>
              <a:rPr lang="en-US" altLang="ko-KR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DLSR workshop </a:t>
            </a:r>
            <a:r>
              <a:rPr lang="ko-KR" altLang="en-US" sz="1400" kern="0" dirty="0">
                <a:solidFill>
                  <a:sysClr val="windowText" lastClr="000000"/>
                </a:solidFill>
              </a:rPr>
              <a:t> </a:t>
            </a:r>
            <a:endParaRPr kumimoji="0" lang="en-US" altLang="ko-K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700088" y="6046470"/>
            <a:ext cx="1536804" cy="32004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690442" y="4740458"/>
            <a:ext cx="1536804" cy="32004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3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Korea-4GSR project </a:t>
            </a:r>
            <a:endParaRPr lang="ko-KR" altLang="en-US" sz="3200" b="1" dirty="0">
              <a:solidFill>
                <a:schemeClr val="tx1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6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749786" y="1471711"/>
            <a:ext cx="13301879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Korea-4GSR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Preliminary study by PAL: 2017 ~ 2019.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CDR project: 2020.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Project stat: 2021. 7 ~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Budget: 1 B $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표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5660611"/>
                  </p:ext>
                </p:extLst>
              </p:nvPr>
            </p:nvGraphicFramePr>
            <p:xfrm>
              <a:off x="41453" y="4349649"/>
              <a:ext cx="6559490" cy="36576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25850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89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511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5180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Parameter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Units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PLS-II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Korean</a:t>
                          </a:r>
                          <a:r>
                            <a:rPr lang="en-US" altLang="ko-KR" sz="1800" baseline="0" dirty="0"/>
                            <a:t> 4GSR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180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Electron energy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GeV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3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4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180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 err="1"/>
                            <a:t>Horiz</a:t>
                          </a:r>
                          <a:r>
                            <a:rPr lang="en-US" altLang="ko-KR" sz="1800" dirty="0"/>
                            <a:t>. Emittance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pm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5800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58 (RB: 39 )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180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Vert. Emittance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/>
                            <a:t>pm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~ 58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~ 5.8 (RB: 39 )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180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Bunch</a:t>
                          </a:r>
                          <a:r>
                            <a:rPr lang="en-US" altLang="ko-KR" sz="1800" baseline="0" dirty="0"/>
                            <a:t> </a:t>
                          </a:r>
                          <a:r>
                            <a:rPr lang="en-US" altLang="ko-KR" sz="1800" baseline="0" dirty="0" smtClean="0"/>
                            <a:t>length (</a:t>
                          </a:r>
                          <a:r>
                            <a:rPr lang="en-US" altLang="ko-KR" sz="1800" baseline="0" dirty="0" err="1"/>
                            <a:t>rms</a:t>
                          </a:r>
                          <a:r>
                            <a:rPr lang="en-US" altLang="ko-KR" sz="1800" baseline="0" dirty="0"/>
                            <a:t>)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/>
                            <a:t>ps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20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13 (50 with HC) 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180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Circumference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m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280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800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180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Harmonic #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470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1332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5180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RF frequency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MHz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500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500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5180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Beam stability </a:t>
                          </a:r>
                          <a:r>
                            <a:rPr lang="en-US" altLang="ko-KR" sz="1800" dirty="0" smtClean="0"/>
                            <a:t>@ </a:t>
                          </a:r>
                          <a:r>
                            <a:rPr lang="en-US" altLang="ko-KR" sz="1800" dirty="0"/>
                            <a:t>ID (x/y)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sz="18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&lt;</a:t>
                          </a:r>
                          <a:r>
                            <a:rPr lang="en-US" altLang="ko-KR" sz="1800" baseline="0" dirty="0"/>
                            <a:t> </a:t>
                          </a:r>
                          <a:r>
                            <a:rPr lang="en-US" altLang="ko-KR" sz="1800" dirty="0"/>
                            <a:t>4 / 2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&lt; 2.5 / 0.45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5180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Injection</a:t>
                          </a:r>
                          <a:r>
                            <a:rPr lang="en-US" altLang="ko-KR" sz="1800" baseline="0" dirty="0"/>
                            <a:t> mode 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Top-up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Top-up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표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5660611"/>
                  </p:ext>
                </p:extLst>
              </p:nvPr>
            </p:nvGraphicFramePr>
            <p:xfrm>
              <a:off x="41453" y="4349649"/>
              <a:ext cx="6559490" cy="36576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25850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89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511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Parameter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Units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PLS-II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Korean</a:t>
                          </a:r>
                          <a:r>
                            <a:rPr lang="en-US" altLang="ko-KR" sz="1800" baseline="0" dirty="0"/>
                            <a:t> 4GSR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Electron energy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GeV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3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4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 err="1"/>
                            <a:t>Horiz</a:t>
                          </a:r>
                          <a:r>
                            <a:rPr lang="en-US" altLang="ko-KR" sz="1800" dirty="0"/>
                            <a:t>. Emittance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pm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5800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58 (RB: 39 )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Vert. Emittance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/>
                            <a:t>pm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~ 58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~ 5.8 (RB: 39 )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Bunch</a:t>
                          </a:r>
                          <a:r>
                            <a:rPr lang="en-US" altLang="ko-KR" sz="1800" baseline="0" dirty="0"/>
                            <a:t> </a:t>
                          </a:r>
                          <a:r>
                            <a:rPr lang="en-US" altLang="ko-KR" sz="1800" baseline="0" dirty="0" smtClean="0"/>
                            <a:t>length (</a:t>
                          </a:r>
                          <a:r>
                            <a:rPr lang="en-US" altLang="ko-KR" sz="1800" baseline="0" dirty="0" err="1"/>
                            <a:t>rms</a:t>
                          </a:r>
                          <a:r>
                            <a:rPr lang="en-US" altLang="ko-KR" sz="1800" baseline="0" dirty="0"/>
                            <a:t>)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/>
                            <a:t>ps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20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13 (50 with HC) 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Circumference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m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280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800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Harmonic #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470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1332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RF frequency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MHz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500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500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Beam stability </a:t>
                          </a:r>
                          <a:r>
                            <a:rPr lang="en-US" altLang="ko-KR" sz="1800" dirty="0" smtClean="0"/>
                            <a:t>@ </a:t>
                          </a:r>
                          <a:r>
                            <a:rPr lang="en-US" altLang="ko-KR" sz="1800" dirty="0"/>
                            <a:t>ID (x/y)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80795" t="-810000" r="-33377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&lt;</a:t>
                          </a:r>
                          <a:r>
                            <a:rPr lang="en-US" altLang="ko-KR" sz="1800" baseline="0" dirty="0"/>
                            <a:t> </a:t>
                          </a:r>
                          <a:r>
                            <a:rPr lang="en-US" altLang="ko-KR" sz="1800" dirty="0"/>
                            <a:t>4 / 2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&lt; 2.5 / 0.45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Injection</a:t>
                          </a:r>
                          <a:r>
                            <a:rPr lang="en-US" altLang="ko-KR" sz="1800" baseline="0" dirty="0"/>
                            <a:t> mode 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Top-up</a:t>
                          </a:r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dirty="0"/>
                            <a:t>Top-up</a:t>
                          </a:r>
                          <a:endParaRPr lang="ko-KR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124" y="1436590"/>
            <a:ext cx="8218120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그룹 78">
            <a:extLst>
              <a:ext uri="{FF2B5EF4-FFF2-40B4-BE49-F238E27FC236}">
                <a16:creationId xmlns:a16="http://schemas.microsoft.com/office/drawing/2014/main" id="{EABCAAAE-D88B-433A-8D4E-8C79A2597E11}"/>
              </a:ext>
            </a:extLst>
          </p:cNvPr>
          <p:cNvGrpSpPr/>
          <p:nvPr/>
        </p:nvGrpSpPr>
        <p:grpSpPr>
          <a:xfrm>
            <a:off x="10947578" y="648061"/>
            <a:ext cx="4013507" cy="3180490"/>
            <a:chOff x="9250450" y="4218067"/>
            <a:chExt cx="4670829" cy="3830501"/>
          </a:xfrm>
        </p:grpSpPr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FC8997E6-9A4C-4317-ADC2-8DFE8C78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3684" y="4631492"/>
              <a:ext cx="4097595" cy="341707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7F495DB-EC60-456E-AAC6-3329A5C986C2}"/>
                </a:ext>
              </a:extLst>
            </p:cNvPr>
            <p:cNvSpPr txBox="1"/>
            <p:nvPr/>
          </p:nvSpPr>
          <p:spPr>
            <a:xfrm>
              <a:off x="9697991" y="4218067"/>
              <a:ext cx="525329" cy="348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b="1" dirty="0"/>
                <a:t> </a:t>
              </a:r>
              <a:r>
                <a:rPr lang="en-US" altLang="ko-KR" sz="1800" b="1" dirty="0" smtClean="0"/>
                <a:t>      </a:t>
              </a:r>
              <a:endParaRPr lang="ko-KR" altLang="en-US" sz="1800" b="1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366F761-4EB5-4AD3-B5FD-26F740210A68}"/>
                </a:ext>
              </a:extLst>
            </p:cNvPr>
            <p:cNvSpPr txBox="1"/>
            <p:nvPr/>
          </p:nvSpPr>
          <p:spPr>
            <a:xfrm>
              <a:off x="9250450" y="5440942"/>
              <a:ext cx="11464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ID beam port</a:t>
              </a:r>
              <a:endParaRPr lang="ko-KR" altLang="en-US" sz="14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B3A42B9-72F5-462D-B7D2-2E5914362C00}"/>
                </a:ext>
              </a:extLst>
            </p:cNvPr>
            <p:cNvSpPr txBox="1"/>
            <p:nvPr/>
          </p:nvSpPr>
          <p:spPr>
            <a:xfrm>
              <a:off x="9784780" y="6809599"/>
              <a:ext cx="1401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/>
                <a:t>Bending magnet beam port</a:t>
              </a:r>
              <a:endParaRPr lang="ko-KR" altLang="en-US" sz="1400" dirty="0"/>
            </a:p>
          </p:txBody>
        </p:sp>
        <p:cxnSp>
          <p:nvCxnSpPr>
            <p:cNvPr id="84" name="직선 화살표 연결선 83">
              <a:extLst>
                <a:ext uri="{FF2B5EF4-FFF2-40B4-BE49-F238E27FC236}">
                  <a16:creationId xmlns:a16="http://schemas.microsoft.com/office/drawing/2014/main" id="{4A0425CC-6EE5-4D50-B68B-34A9686E8E7D}"/>
                </a:ext>
              </a:extLst>
            </p:cNvPr>
            <p:cNvCxnSpPr/>
            <p:nvPr/>
          </p:nvCxnSpPr>
          <p:spPr>
            <a:xfrm flipH="1">
              <a:off x="9737766" y="5873203"/>
              <a:ext cx="182316" cy="147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화살표 연결선 84">
              <a:extLst>
                <a:ext uri="{FF2B5EF4-FFF2-40B4-BE49-F238E27FC236}">
                  <a16:creationId xmlns:a16="http://schemas.microsoft.com/office/drawing/2014/main" id="{2537B8BB-7EB7-4269-971D-C44CCABCD7FB}"/>
                </a:ext>
              </a:extLst>
            </p:cNvPr>
            <p:cNvCxnSpPr/>
            <p:nvPr/>
          </p:nvCxnSpPr>
          <p:spPr>
            <a:xfrm>
              <a:off x="10627790" y="6678557"/>
              <a:ext cx="153368" cy="1752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Vacuum system in Korea-4GSR </a:t>
            </a:r>
            <a:endParaRPr lang="ko-KR" altLang="en-US" sz="3200" b="1" dirty="0">
              <a:solidFill>
                <a:schemeClr val="tx1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7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749786" y="1471711"/>
            <a:ext cx="133018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Characteristics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Required average vacuum pressure is low 10</a:t>
            </a:r>
            <a:r>
              <a:rPr lang="en-US" altLang="ko-KR" sz="2400" b="1" kern="0" baseline="30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-9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mbar (CO equivalent).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PSD gas is pumped by distributed pill-type NEGs and lumped sputter ion pumps.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4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5° inclined side chamber wall absorbs SR photon beams. 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Thermo-mechanical analysis results show that both aluminum and copper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alloy are suitable for the SR vacuum chamber material.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Booster ring vacuum chambers are made of 1 mm-thick stainless steel</a:t>
            </a:r>
            <a:b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2400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and pumped with lumped sputter ion pumps. </a:t>
            </a:r>
            <a:endParaRPr lang="en-US" altLang="ko-KR" sz="2000" b="1" kern="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2033C73B-1B35-4B2D-BDCC-657B7D6B3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536004"/>
            <a:ext cx="15236825" cy="1439834"/>
          </a:xfrm>
          <a:prstGeom prst="rect">
            <a:avLst/>
          </a:prstGeom>
        </p:spPr>
      </p:pic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736E9A77-FC5E-4552-8F3C-189577BF5885}"/>
              </a:ext>
            </a:extLst>
          </p:cNvPr>
          <p:cNvCxnSpPr/>
          <p:nvPr/>
        </p:nvCxnSpPr>
        <p:spPr>
          <a:xfrm flipV="1">
            <a:off x="14989499" y="7852761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EF62E41C-DFD1-40BE-9EF9-A528EFE4FC7E}"/>
              </a:ext>
            </a:extLst>
          </p:cNvPr>
          <p:cNvCxnSpPr>
            <a:cxnSpLocks/>
          </p:cNvCxnSpPr>
          <p:nvPr/>
        </p:nvCxnSpPr>
        <p:spPr>
          <a:xfrm>
            <a:off x="1574026" y="6889484"/>
            <a:ext cx="0" cy="486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83D6FF8A-2ED4-4CB7-9DD4-97C434F77BB7}"/>
              </a:ext>
            </a:extLst>
          </p:cNvPr>
          <p:cNvCxnSpPr/>
          <p:nvPr/>
        </p:nvCxnSpPr>
        <p:spPr>
          <a:xfrm flipV="1">
            <a:off x="249244" y="7859351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C55A9858-5708-48E5-992B-F208BC80F09F}"/>
              </a:ext>
            </a:extLst>
          </p:cNvPr>
          <p:cNvCxnSpPr/>
          <p:nvPr/>
        </p:nvCxnSpPr>
        <p:spPr>
          <a:xfrm flipV="1">
            <a:off x="427251" y="6189538"/>
            <a:ext cx="398456" cy="3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2CB202D-F354-4B79-BD6C-4F71C03C84B6}"/>
              </a:ext>
            </a:extLst>
          </p:cNvPr>
          <p:cNvSpPr txBox="1"/>
          <p:nvPr/>
        </p:nvSpPr>
        <p:spPr>
          <a:xfrm>
            <a:off x="825707" y="6013943"/>
            <a:ext cx="290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Lumped vacuum pumps (SIP)</a:t>
            </a:r>
            <a:endParaRPr lang="ko-KR" altLang="en-US" sz="1800" dirty="0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F909CE7A-F293-42D4-81BF-DF5D7854A3E4}"/>
              </a:ext>
            </a:extLst>
          </p:cNvPr>
          <p:cNvCxnSpPr/>
          <p:nvPr/>
        </p:nvCxnSpPr>
        <p:spPr>
          <a:xfrm>
            <a:off x="14676444" y="6889484"/>
            <a:ext cx="17456" cy="56589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4C16F1E1-BF29-4D13-907C-9A637515B650}"/>
              </a:ext>
            </a:extLst>
          </p:cNvPr>
          <p:cNvCxnSpPr/>
          <p:nvPr/>
        </p:nvCxnSpPr>
        <p:spPr>
          <a:xfrm>
            <a:off x="11564944" y="6596901"/>
            <a:ext cx="17456" cy="56589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473DD4A5-4D55-4EE7-8605-07E3397E46A6}"/>
              </a:ext>
            </a:extLst>
          </p:cNvPr>
          <p:cNvCxnSpPr/>
          <p:nvPr/>
        </p:nvCxnSpPr>
        <p:spPr>
          <a:xfrm>
            <a:off x="9290310" y="6369746"/>
            <a:ext cx="17456" cy="56589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9949A374-35A8-4074-805C-9EF826402D5E}"/>
              </a:ext>
            </a:extLst>
          </p:cNvPr>
          <p:cNvCxnSpPr/>
          <p:nvPr/>
        </p:nvCxnSpPr>
        <p:spPr>
          <a:xfrm>
            <a:off x="8009884" y="6370629"/>
            <a:ext cx="17456" cy="56589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AC0B33BD-E172-4971-8936-A312F0DA1751}"/>
              </a:ext>
            </a:extLst>
          </p:cNvPr>
          <p:cNvCxnSpPr/>
          <p:nvPr/>
        </p:nvCxnSpPr>
        <p:spPr>
          <a:xfrm>
            <a:off x="7158985" y="6417624"/>
            <a:ext cx="17456" cy="56589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355F1A1-382B-4575-BA8B-A2F0EE8B12DC}"/>
              </a:ext>
            </a:extLst>
          </p:cNvPr>
          <p:cNvCxnSpPr/>
          <p:nvPr/>
        </p:nvCxnSpPr>
        <p:spPr>
          <a:xfrm>
            <a:off x="543010" y="6889484"/>
            <a:ext cx="17456" cy="56589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D97E4C8D-134E-4F34-A071-B7DE0FD96C77}"/>
              </a:ext>
            </a:extLst>
          </p:cNvPr>
          <p:cNvCxnSpPr/>
          <p:nvPr/>
        </p:nvCxnSpPr>
        <p:spPr>
          <a:xfrm>
            <a:off x="5945454" y="6417624"/>
            <a:ext cx="17456" cy="56589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C141D2A8-4B41-4FAB-8E9C-A6C75FCD60F0}"/>
              </a:ext>
            </a:extLst>
          </p:cNvPr>
          <p:cNvCxnSpPr/>
          <p:nvPr/>
        </p:nvCxnSpPr>
        <p:spPr>
          <a:xfrm>
            <a:off x="3661285" y="6634615"/>
            <a:ext cx="17456" cy="56589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E1E75903-ABCA-4D0A-9B76-386C29B7C8FB}"/>
              </a:ext>
            </a:extLst>
          </p:cNvPr>
          <p:cNvCxnSpPr/>
          <p:nvPr/>
        </p:nvCxnSpPr>
        <p:spPr>
          <a:xfrm flipV="1">
            <a:off x="427251" y="6475153"/>
            <a:ext cx="398456" cy="396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CCC14F8-76EC-4AA3-ABB1-49A1874EF27F}"/>
              </a:ext>
            </a:extLst>
          </p:cNvPr>
          <p:cNvSpPr txBox="1"/>
          <p:nvPr/>
        </p:nvSpPr>
        <p:spPr>
          <a:xfrm>
            <a:off x="825707" y="6299558"/>
            <a:ext cx="120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RF-bellows</a:t>
            </a:r>
            <a:endParaRPr lang="ko-KR" altLang="en-US" sz="1800" dirty="0"/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17449C89-5771-434E-BD97-1280420BB472}"/>
              </a:ext>
            </a:extLst>
          </p:cNvPr>
          <p:cNvCxnSpPr/>
          <p:nvPr/>
        </p:nvCxnSpPr>
        <p:spPr>
          <a:xfrm flipV="1">
            <a:off x="427251" y="5922099"/>
            <a:ext cx="398456" cy="396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6E331A8-10B2-48A4-A8CF-DECF0FC43980}"/>
              </a:ext>
            </a:extLst>
          </p:cNvPr>
          <p:cNvSpPr txBox="1"/>
          <p:nvPr/>
        </p:nvSpPr>
        <p:spPr>
          <a:xfrm>
            <a:off x="825707" y="574650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BPM</a:t>
            </a:r>
            <a:endParaRPr lang="ko-KR" altLang="en-US" sz="1800" dirty="0"/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C63F306F-FBDE-441C-BD64-2AC7D7BF7BA7}"/>
              </a:ext>
            </a:extLst>
          </p:cNvPr>
          <p:cNvCxnSpPr/>
          <p:nvPr/>
        </p:nvCxnSpPr>
        <p:spPr>
          <a:xfrm flipV="1">
            <a:off x="15102542" y="7852761"/>
            <a:ext cx="0" cy="4506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5B822397-3E16-4CF8-AFB2-A4BC48746279}"/>
              </a:ext>
            </a:extLst>
          </p:cNvPr>
          <p:cNvCxnSpPr/>
          <p:nvPr/>
        </p:nvCxnSpPr>
        <p:spPr>
          <a:xfrm flipV="1">
            <a:off x="12339644" y="7545349"/>
            <a:ext cx="0" cy="4506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A7D05028-1CA6-44FF-BC57-DD6957177DBA}"/>
              </a:ext>
            </a:extLst>
          </p:cNvPr>
          <p:cNvCxnSpPr/>
          <p:nvPr/>
        </p:nvCxnSpPr>
        <p:spPr>
          <a:xfrm flipV="1">
            <a:off x="11634795" y="7487888"/>
            <a:ext cx="0" cy="4506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9793AE1A-E53E-482F-9FDC-7D97D6F6E87E}"/>
              </a:ext>
            </a:extLst>
          </p:cNvPr>
          <p:cNvCxnSpPr/>
          <p:nvPr/>
        </p:nvCxnSpPr>
        <p:spPr>
          <a:xfrm flipV="1">
            <a:off x="9698044" y="7402151"/>
            <a:ext cx="0" cy="4506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29DD4F1B-FC2F-4EDF-9370-74D7DAEE0E0A}"/>
              </a:ext>
            </a:extLst>
          </p:cNvPr>
          <p:cNvCxnSpPr/>
          <p:nvPr/>
        </p:nvCxnSpPr>
        <p:spPr>
          <a:xfrm flipV="1">
            <a:off x="7731928" y="7321974"/>
            <a:ext cx="0" cy="4506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AC2AD311-E923-4579-BAE0-9C4AB88E50DD}"/>
              </a:ext>
            </a:extLst>
          </p:cNvPr>
          <p:cNvCxnSpPr/>
          <p:nvPr/>
        </p:nvCxnSpPr>
        <p:spPr>
          <a:xfrm flipV="1">
            <a:off x="7506882" y="7321974"/>
            <a:ext cx="0" cy="4506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9DDB63F8-07A0-4513-8464-13C610DDA140}"/>
              </a:ext>
            </a:extLst>
          </p:cNvPr>
          <p:cNvCxnSpPr/>
          <p:nvPr/>
        </p:nvCxnSpPr>
        <p:spPr>
          <a:xfrm flipV="1">
            <a:off x="5599112" y="7415331"/>
            <a:ext cx="0" cy="4506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2DBD13C9-C1B0-48B4-B2C0-EB97B32A0A53}"/>
              </a:ext>
            </a:extLst>
          </p:cNvPr>
          <p:cNvCxnSpPr/>
          <p:nvPr/>
        </p:nvCxnSpPr>
        <p:spPr>
          <a:xfrm flipV="1">
            <a:off x="3642312" y="7578365"/>
            <a:ext cx="0" cy="4506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1271F672-C467-4A4D-A05D-1C0D6B869C09}"/>
              </a:ext>
            </a:extLst>
          </p:cNvPr>
          <p:cNvCxnSpPr/>
          <p:nvPr/>
        </p:nvCxnSpPr>
        <p:spPr>
          <a:xfrm flipV="1">
            <a:off x="2869565" y="7596151"/>
            <a:ext cx="0" cy="4506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7407656B-0976-48B0-B21F-3FC88954D0C9}"/>
              </a:ext>
            </a:extLst>
          </p:cNvPr>
          <p:cNvCxnSpPr/>
          <p:nvPr/>
        </p:nvCxnSpPr>
        <p:spPr>
          <a:xfrm flipV="1">
            <a:off x="126365" y="7865941"/>
            <a:ext cx="0" cy="4506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9AB07A4-D78B-4D54-A717-A73DD78AA369}"/>
              </a:ext>
            </a:extLst>
          </p:cNvPr>
          <p:cNvSpPr txBox="1"/>
          <p:nvPr/>
        </p:nvSpPr>
        <p:spPr>
          <a:xfrm>
            <a:off x="6268980" y="5817666"/>
            <a:ext cx="26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 </a:t>
            </a:r>
            <a:r>
              <a:rPr lang="en-US" altLang="ko-KR" sz="1800" b="1" dirty="0" smtClean="0"/>
              <a:t>  Layout </a:t>
            </a:r>
            <a:r>
              <a:rPr lang="en-US" altLang="ko-KR" sz="1800" b="1" dirty="0"/>
              <a:t>of an arc section</a:t>
            </a:r>
            <a:endParaRPr lang="ko-KR" altLang="en-US" sz="1800" b="1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39B16D35-6621-4680-88DC-D496082202CA}"/>
              </a:ext>
            </a:extLst>
          </p:cNvPr>
          <p:cNvSpPr/>
          <p:nvPr/>
        </p:nvSpPr>
        <p:spPr>
          <a:xfrm>
            <a:off x="5003800" y="6369746"/>
            <a:ext cx="482600" cy="299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56B33EE1-0CEE-4656-99F8-8C0B31E0C195}"/>
              </a:ext>
            </a:extLst>
          </p:cNvPr>
          <p:cNvCxnSpPr>
            <a:cxnSpLocks/>
          </p:cNvCxnSpPr>
          <p:nvPr/>
        </p:nvCxnSpPr>
        <p:spPr>
          <a:xfrm>
            <a:off x="4817969" y="6634615"/>
            <a:ext cx="0" cy="486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E0B95F82-B2B3-4E7A-8ED1-6CFF4A3FCAC0}"/>
              </a:ext>
            </a:extLst>
          </p:cNvPr>
          <p:cNvCxnSpPr>
            <a:cxnSpLocks/>
          </p:cNvCxnSpPr>
          <p:nvPr/>
        </p:nvCxnSpPr>
        <p:spPr>
          <a:xfrm>
            <a:off x="10282598" y="6668890"/>
            <a:ext cx="0" cy="486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58158B0D-0231-4E0D-AC5A-4EE032DFD16B}"/>
              </a:ext>
            </a:extLst>
          </p:cNvPr>
          <p:cNvCxnSpPr>
            <a:cxnSpLocks/>
          </p:cNvCxnSpPr>
          <p:nvPr/>
        </p:nvCxnSpPr>
        <p:spPr>
          <a:xfrm>
            <a:off x="13584598" y="6889484"/>
            <a:ext cx="0" cy="486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D1B03487-77D3-4366-A71F-B07FEE41A872}"/>
              </a:ext>
            </a:extLst>
          </p:cNvPr>
          <p:cNvCxnSpPr>
            <a:cxnSpLocks/>
          </p:cNvCxnSpPr>
          <p:nvPr/>
        </p:nvCxnSpPr>
        <p:spPr>
          <a:xfrm>
            <a:off x="7618412" y="6536004"/>
            <a:ext cx="0" cy="486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_x427821472" descr="EMB00000d28523b">
            <a:extLst>
              <a:ext uri="{FF2B5EF4-FFF2-40B4-BE49-F238E27FC236}">
                <a16:creationId xmlns:a16="http://schemas.microsoft.com/office/drawing/2014/main" id="{BB4ED73C-21EE-402C-8FAE-633E2DAF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738" y="4406785"/>
            <a:ext cx="4900019" cy="17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A42E718-0593-4EF7-A2F6-948A63B988C1}"/>
              </a:ext>
            </a:extLst>
          </p:cNvPr>
          <p:cNvSpPr txBox="1"/>
          <p:nvPr/>
        </p:nvSpPr>
        <p:spPr>
          <a:xfrm>
            <a:off x="10643527" y="4005132"/>
            <a:ext cx="404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Cross section of the SR vacuum chamber</a:t>
            </a:r>
            <a:endParaRPr lang="ko-KR" altLang="en-US" sz="1800" b="1" dirty="0"/>
          </a:p>
        </p:txBody>
      </p:sp>
      <p:sp>
        <p:nvSpPr>
          <p:cNvPr id="6" name="직사각형 5"/>
          <p:cNvSpPr/>
          <p:nvPr/>
        </p:nvSpPr>
        <p:spPr>
          <a:xfrm>
            <a:off x="10515321" y="396231"/>
            <a:ext cx="3573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b="1" dirty="0"/>
              <a:t>Vacuum chambers of an arc-section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761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accent2"/>
                </a:solidFill>
                <a:cs typeface="Verdana" panose="020B0604030504040204" pitchFamily="34" charset="0"/>
              </a:rPr>
              <a:t>Overview of SR issues</a:t>
            </a:r>
            <a:endParaRPr lang="ko-KR" altLang="en-US" sz="3200" b="1" dirty="0">
              <a:solidFill>
                <a:schemeClr val="accent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8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832" y="3933880"/>
            <a:ext cx="12275161" cy="4104101"/>
          </a:xfrm>
          <a:prstGeom prst="rect">
            <a:avLst/>
          </a:prstGeom>
        </p:spPr>
      </p:pic>
      <p:sp>
        <p:nvSpPr>
          <p:cNvPr id="52" name="Down Arrow 20"/>
          <p:cNvSpPr/>
          <p:nvPr/>
        </p:nvSpPr>
        <p:spPr>
          <a:xfrm>
            <a:off x="7031478" y="2619982"/>
            <a:ext cx="609600" cy="38100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98891" y="3119325"/>
            <a:ext cx="7744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Vacuum system should accommodate: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03506" y="1830873"/>
            <a:ext cx="11985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Arial" pitchFamily="34" charset="0"/>
                <a:cs typeface="Arial" pitchFamily="34" charset="0"/>
              </a:rPr>
              <a:t>New generation light source</a:t>
            </a:r>
            <a:r>
              <a:rPr lang="en-US" altLang="ko-KR" sz="3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High current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low emittance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6732059" y="1031087"/>
            <a:ext cx="35519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800" b="1" dirty="0" smtClean="0"/>
              <a:t>T. Ha (PAL) @  HBSLS workshop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801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>
            <a:extLst>
              <a:ext uri="{FF2B5EF4-FFF2-40B4-BE49-F238E27FC236}">
                <a16:creationId xmlns:a16="http://schemas.microsoft.com/office/drawing/2014/main" id="{DF8FCC7B-DB93-4E41-B14D-905A83B3F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11" y="586195"/>
            <a:ext cx="13196660" cy="731007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26972" y="870692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3200" b="1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SR heat load (</a:t>
            </a:r>
            <a:r>
              <a:rPr lang="en-US" altLang="ko-KR" sz="3200" b="1" dirty="0" err="1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Synrad</a:t>
            </a:r>
            <a:r>
              <a:rPr lang="en-US" altLang="ko-KR" sz="3200" b="1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+)</a:t>
            </a:r>
            <a:endParaRPr lang="ko-KR" altLang="en-US" sz="3200" b="1" dirty="0">
              <a:solidFill>
                <a:schemeClr val="accent2"/>
              </a:solidFill>
              <a:cs typeface="Verdana" panose="020B060403050404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9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26973" y="0"/>
            <a:ext cx="11678681" cy="479180"/>
            <a:chOff x="626973" y="0"/>
            <a:chExt cx="7830913" cy="47918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6473" y="37347"/>
              <a:ext cx="6751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EIC Accelerator Partnership Workshop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(</a:t>
              </a: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2021. </a:t>
              </a:r>
              <a:r>
                <a:rPr lang="en-US" altLang="ko-KR" sz="2000" b="1" dirty="0" smtClean="0">
                  <a:solidFill>
                    <a:schemeClr val="bg2">
                      <a:lumMod val="50000"/>
                    </a:schemeClr>
                  </a:solidFill>
                  <a:cs typeface="Ebrima" panose="02000000000000000000" pitchFamily="2" charset="0"/>
                </a:rPr>
                <a:t>10. 28)</a:t>
              </a:r>
              <a:endParaRPr lang="ko-KR" altLang="en-US" sz="20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9100D4A-E25E-4BEA-821D-6CE195883C0D}"/>
              </a:ext>
            </a:extLst>
          </p:cNvPr>
          <p:cNvCxnSpPr>
            <a:cxnSpLocks/>
          </p:cNvCxnSpPr>
          <p:nvPr/>
        </p:nvCxnSpPr>
        <p:spPr>
          <a:xfrm flipV="1">
            <a:off x="1706473" y="7457228"/>
            <a:ext cx="1210898" cy="273342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BC95B9F-EA09-452C-81E7-2E88BD928733}"/>
              </a:ext>
            </a:extLst>
          </p:cNvPr>
          <p:cNvSpPr txBox="1"/>
          <p:nvPr/>
        </p:nvSpPr>
        <p:spPr>
          <a:xfrm>
            <a:off x="2117798" y="7567848"/>
            <a:ext cx="38824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</a:t>
            </a:r>
            <a:r>
              <a:rPr lang="en-US" altLang="ko-KR" baseline="30000" dirty="0"/>
              <a:t>-</a:t>
            </a:r>
            <a:endParaRPr lang="ko-KR" altLang="en-US" baseline="300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68D64FB-5EF4-4C9E-ACE0-1E980992C1C8}"/>
              </a:ext>
            </a:extLst>
          </p:cNvPr>
          <p:cNvSpPr/>
          <p:nvPr/>
        </p:nvSpPr>
        <p:spPr>
          <a:xfrm>
            <a:off x="13382171" y="2904109"/>
            <a:ext cx="914400" cy="129051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0B203577-7B71-4FD0-B56F-16005A3677E1}"/>
              </a:ext>
            </a:extLst>
          </p:cNvPr>
          <p:cNvCxnSpPr>
            <a:cxnSpLocks/>
            <a:stCxn id="17" idx="1"/>
            <a:endCxn id="19" idx="3"/>
          </p:cNvCxnSpPr>
          <p:nvPr/>
        </p:nvCxnSpPr>
        <p:spPr>
          <a:xfrm flipH="1">
            <a:off x="9392613" y="3549369"/>
            <a:ext cx="3989558" cy="5507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A3994C93-245D-48B1-ACF3-C01439D2A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956" y="1689445"/>
            <a:ext cx="2808657" cy="382998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A47CC89-7014-436E-8986-247DE53ED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486" y="6236800"/>
            <a:ext cx="5322985" cy="6229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76ED30-9E48-4EAC-B50F-C14DCCE108BB}"/>
              </a:ext>
            </a:extLst>
          </p:cNvPr>
          <p:cNvSpPr txBox="1"/>
          <p:nvPr/>
        </p:nvSpPr>
        <p:spPr>
          <a:xfrm>
            <a:off x="10562521" y="6987313"/>
            <a:ext cx="216091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[Power (W/cm</a:t>
            </a:r>
            <a:r>
              <a:rPr lang="en-US" altLang="ko-KR" baseline="30000" dirty="0"/>
              <a:t>2</a:t>
            </a:r>
            <a:r>
              <a:rPr lang="en-US" altLang="ko-KR" dirty="0"/>
              <a:t>)]</a:t>
            </a:r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AD8BBA1F-FB18-4814-B354-7BB7A9DF6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73" y="3032051"/>
            <a:ext cx="5765421" cy="2596011"/>
          </a:xfrm>
          <a:prstGeom prst="rect">
            <a:avLst/>
          </a:prstGeom>
        </p:spPr>
      </p:pic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5C983AF9-B511-43C9-93E3-37B9725E2BF6}"/>
              </a:ext>
            </a:extLst>
          </p:cNvPr>
          <p:cNvCxnSpPr>
            <a:cxnSpLocks/>
          </p:cNvCxnSpPr>
          <p:nvPr/>
        </p:nvCxnSpPr>
        <p:spPr>
          <a:xfrm>
            <a:off x="8258629" y="3744686"/>
            <a:ext cx="624114" cy="333828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133B5BA-D258-4C1B-8C06-4557E99367D7}"/>
              </a:ext>
            </a:extLst>
          </p:cNvPr>
          <p:cNvCxnSpPr>
            <a:cxnSpLocks/>
          </p:cNvCxnSpPr>
          <p:nvPr/>
        </p:nvCxnSpPr>
        <p:spPr>
          <a:xfrm>
            <a:off x="7248541" y="4513943"/>
            <a:ext cx="600678" cy="28584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D0267DA-43F2-4467-91B0-9703B7D67A7B}"/>
              </a:ext>
            </a:extLst>
          </p:cNvPr>
          <p:cNvSpPr txBox="1"/>
          <p:nvPr/>
        </p:nvSpPr>
        <p:spPr>
          <a:xfrm>
            <a:off x="8829842" y="376943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A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C37665-4F2A-462A-8C8B-BB834C078D69}"/>
              </a:ext>
            </a:extLst>
          </p:cNvPr>
          <p:cNvSpPr txBox="1"/>
          <p:nvPr/>
        </p:nvSpPr>
        <p:spPr>
          <a:xfrm>
            <a:off x="8242016" y="3457376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A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226B96-AB74-4B56-B917-8C40A2B90F03}"/>
              </a:ext>
            </a:extLst>
          </p:cNvPr>
          <p:cNvSpPr txBox="1"/>
          <p:nvPr/>
        </p:nvSpPr>
        <p:spPr>
          <a:xfrm>
            <a:off x="7712244" y="448063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8C0FE8-F360-418A-990C-44F653831B52}"/>
              </a:ext>
            </a:extLst>
          </p:cNvPr>
          <p:cNvSpPr txBox="1"/>
          <p:nvPr/>
        </p:nvSpPr>
        <p:spPr>
          <a:xfrm>
            <a:off x="7138019" y="4166299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B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5FA2FA-1C89-4B55-B1F8-EEF60839B350}"/>
              </a:ext>
            </a:extLst>
          </p:cNvPr>
          <p:cNvSpPr txBox="1"/>
          <p:nvPr/>
        </p:nvSpPr>
        <p:spPr>
          <a:xfrm>
            <a:off x="350714" y="1798319"/>
            <a:ext cx="59368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SR power</a:t>
            </a:r>
          </a:p>
          <a:p>
            <a:r>
              <a:rPr lang="en-US" altLang="ko-KR" dirty="0"/>
              <a:t>- from C-bend (line AA): </a:t>
            </a:r>
            <a:r>
              <a:rPr lang="en-US" altLang="ko-KR" b="1" dirty="0">
                <a:solidFill>
                  <a:schemeClr val="accent4"/>
                </a:solidFill>
              </a:rPr>
              <a:t>―</a:t>
            </a:r>
            <a:r>
              <a:rPr lang="en-US" altLang="ko-KR" dirty="0"/>
              <a:t> incident, </a:t>
            </a:r>
            <a:r>
              <a:rPr lang="en-US" altLang="ko-KR" b="1" dirty="0">
                <a:solidFill>
                  <a:srgbClr val="00B050"/>
                </a:solidFill>
              </a:rPr>
              <a:t>―</a:t>
            </a:r>
            <a:r>
              <a:rPr lang="en-US" altLang="ko-KR" dirty="0"/>
              <a:t>absorbed</a:t>
            </a:r>
          </a:p>
          <a:p>
            <a:r>
              <a:rPr lang="en-US" altLang="ko-KR" dirty="0"/>
              <a:t>- from LGB2 (line BB):     </a:t>
            </a:r>
            <a:r>
              <a:rPr lang="en-US" altLang="ko-KR" b="1" dirty="0"/>
              <a:t>―</a:t>
            </a:r>
            <a:r>
              <a:rPr lang="en-US" altLang="ko-KR" dirty="0"/>
              <a:t> incident, </a:t>
            </a:r>
            <a:r>
              <a:rPr lang="en-US" altLang="ko-KR" b="1" dirty="0">
                <a:solidFill>
                  <a:srgbClr val="FF0000"/>
                </a:solidFill>
              </a:rPr>
              <a:t>―</a:t>
            </a:r>
            <a:r>
              <a:rPr lang="en-US" altLang="ko-KR" dirty="0"/>
              <a:t>absorbed</a:t>
            </a: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FC4E3EE2-9D53-41F4-A9F7-43E98429797D}"/>
              </a:ext>
            </a:extLst>
          </p:cNvPr>
          <p:cNvCxnSpPr/>
          <p:nvPr/>
        </p:nvCxnSpPr>
        <p:spPr>
          <a:xfrm flipH="1">
            <a:off x="3410857" y="3397892"/>
            <a:ext cx="580572" cy="28258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C37DCB3-466C-4005-8460-D107813ACA64}"/>
              </a:ext>
            </a:extLst>
          </p:cNvPr>
          <p:cNvSpPr txBox="1"/>
          <p:nvPr/>
        </p:nvSpPr>
        <p:spPr>
          <a:xfrm>
            <a:off x="3991429" y="3236316"/>
            <a:ext cx="2333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0.6 W/mm</a:t>
            </a:r>
            <a:r>
              <a:rPr lang="en-US" altLang="ko-KR" sz="1600" b="1" baseline="30000" dirty="0"/>
              <a:t>2 </a:t>
            </a:r>
            <a:r>
              <a:rPr lang="en-US" altLang="ko-KR" sz="1600" dirty="0"/>
              <a:t>(center bend)</a:t>
            </a:r>
          </a:p>
          <a:p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en-US" altLang="ko-KR" sz="1600" dirty="0" err="1">
                <a:solidFill>
                  <a:srgbClr val="0000FF"/>
                </a:solidFill>
                <a:sym typeface="Wingdings" panose="05000000000000000000" pitchFamily="2" charset="2"/>
              </a:rPr>
              <a:t>T</a:t>
            </a:r>
            <a:r>
              <a:rPr lang="en-US" altLang="ko-KR" sz="1600" baseline="-25000" dirty="0" err="1">
                <a:solidFill>
                  <a:srgbClr val="0000FF"/>
                </a:solidFill>
                <a:sym typeface="Wingdings" panose="05000000000000000000" pitchFamily="2" charset="2"/>
              </a:rPr>
              <a:t>max</a:t>
            </a:r>
            <a:r>
              <a:rPr lang="en-US" altLang="ko-KR" sz="1600" dirty="0">
                <a:solidFill>
                  <a:srgbClr val="0000FF"/>
                </a:solidFill>
                <a:sym typeface="Wingdings" panose="05000000000000000000" pitchFamily="2" charset="2"/>
              </a:rPr>
              <a:t> = 62</a:t>
            </a:r>
            <a:r>
              <a:rPr lang="en-US" altLang="ko-KR" sz="16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℃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9E9CCB3E-9051-4F0F-863F-16259B193770}"/>
              </a:ext>
            </a:extLst>
          </p:cNvPr>
          <p:cNvCxnSpPr/>
          <p:nvPr/>
        </p:nvCxnSpPr>
        <p:spPr>
          <a:xfrm flipH="1">
            <a:off x="3410857" y="4697412"/>
            <a:ext cx="580572" cy="28258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7149FA5-420F-4E1B-80BE-1385CD524146}"/>
              </a:ext>
            </a:extLst>
          </p:cNvPr>
          <p:cNvSpPr txBox="1"/>
          <p:nvPr/>
        </p:nvSpPr>
        <p:spPr>
          <a:xfrm>
            <a:off x="3991429" y="4535836"/>
            <a:ext cx="1874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0.07 W/mm</a:t>
            </a:r>
            <a:r>
              <a:rPr lang="en-US" altLang="ko-KR" sz="1600" b="1" baseline="30000" dirty="0"/>
              <a:t>2</a:t>
            </a:r>
            <a:r>
              <a:rPr lang="en-US" altLang="ko-KR" sz="1600" b="1" dirty="0"/>
              <a:t> </a:t>
            </a:r>
            <a:r>
              <a:rPr lang="en-US" altLang="ko-KR" sz="1600" dirty="0"/>
              <a:t>(LGB2)</a:t>
            </a:r>
          </a:p>
          <a:p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en-US" altLang="ko-KR" sz="1600" dirty="0" err="1">
                <a:solidFill>
                  <a:srgbClr val="0000FF"/>
                </a:solidFill>
                <a:sym typeface="Wingdings" panose="05000000000000000000" pitchFamily="2" charset="2"/>
              </a:rPr>
              <a:t>T</a:t>
            </a:r>
            <a:r>
              <a:rPr lang="en-US" altLang="ko-KR" sz="1600" baseline="-25000" dirty="0" err="1">
                <a:solidFill>
                  <a:srgbClr val="0000FF"/>
                </a:solidFill>
                <a:sym typeface="Wingdings" panose="05000000000000000000" pitchFamily="2" charset="2"/>
              </a:rPr>
              <a:t>max</a:t>
            </a:r>
            <a:r>
              <a:rPr lang="en-US" altLang="ko-KR" sz="1600" dirty="0">
                <a:solidFill>
                  <a:srgbClr val="0000FF"/>
                </a:solidFill>
                <a:sym typeface="Wingdings" panose="05000000000000000000" pitchFamily="2" charset="2"/>
              </a:rPr>
              <a:t> = 30</a:t>
            </a:r>
            <a:r>
              <a:rPr lang="en-US" altLang="ko-KR" sz="1600" dirty="0">
                <a:solidFill>
                  <a:srgbClr val="0000FF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℃</a:t>
            </a:r>
            <a:endParaRPr lang="en-US" altLang="ko-KR" sz="1600" dirty="0"/>
          </a:p>
          <a:p>
            <a:endParaRPr lang="ko-KR" altLang="en-US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7311C0-F7FD-4886-8FCC-69C80F8C1E7B}"/>
              </a:ext>
            </a:extLst>
          </p:cNvPr>
          <p:cNvSpPr txBox="1"/>
          <p:nvPr/>
        </p:nvSpPr>
        <p:spPr>
          <a:xfrm>
            <a:off x="12482081" y="717368"/>
            <a:ext cx="2507418" cy="4385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Aluminum chamber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39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22796</TotalTime>
  <Words>1469</Words>
  <Application>Microsoft Office PowerPoint</Application>
  <PresentationFormat>사용자 지정</PresentationFormat>
  <Paragraphs>231</Paragraphs>
  <Slides>19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32" baseType="lpstr">
      <vt:lpstr>ＭＳ Ｐゴシック</vt:lpstr>
      <vt:lpstr>굴림</vt:lpstr>
      <vt:lpstr>맑은 고딕</vt:lpstr>
      <vt:lpstr>Arial</vt:lpstr>
      <vt:lpstr>Calibri</vt:lpstr>
      <vt:lpstr>Calibri Light</vt:lpstr>
      <vt:lpstr>Cambria Math</vt:lpstr>
      <vt:lpstr>Ebrima</vt:lpstr>
      <vt:lpstr>Times New Roman</vt:lpstr>
      <vt:lpstr>Verdana</vt:lpstr>
      <vt:lpstr>Wingdings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Nayoung Kim</dc:creator>
  <cp:lastModifiedBy>ssh</cp:lastModifiedBy>
  <cp:revision>1370</cp:revision>
  <dcterms:created xsi:type="dcterms:W3CDTF">2017-04-18T01:35:36Z</dcterms:created>
  <dcterms:modified xsi:type="dcterms:W3CDTF">2021-10-27T11:43:21Z</dcterms:modified>
</cp:coreProperties>
</file>