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3"/>
  </p:notesMasterIdLst>
  <p:sldIdLst>
    <p:sldId id="258" r:id="rId5"/>
    <p:sldId id="2105" r:id="rId6"/>
    <p:sldId id="1424" r:id="rId7"/>
    <p:sldId id="2130" r:id="rId8"/>
    <p:sldId id="2129" r:id="rId9"/>
    <p:sldId id="1357" r:id="rId10"/>
    <p:sldId id="2125" r:id="rId11"/>
    <p:sldId id="214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691"/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3" autoAdjust="0"/>
    <p:restoredTop sz="96381"/>
  </p:normalViewPr>
  <p:slideViewPr>
    <p:cSldViewPr snapToGrid="0" snapToObjects="1">
      <p:cViewPr varScale="1">
        <p:scale>
          <a:sx n="131" d="100"/>
          <a:sy n="131" d="100"/>
        </p:scale>
        <p:origin x="1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5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2255C-AFDB-4D22-8373-2F4CFC10746D}" type="datetimeFigureOut">
              <a:rPr lang="en-US" smtClean="0"/>
              <a:t>10/27/21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E146D-72E3-4D17-8794-005420F3E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7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7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7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00192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                                                                     </a:t>
            </a:r>
          </a:p>
          <a:p>
            <a:pPr>
              <a:defRPr/>
            </a:pPr>
            <a:r>
              <a:rPr lang="en-US" b="1" i="1" dirty="0"/>
              <a:t>Latifa Elouadrhiri                                                               NP COV FY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C3E240-9EB6-4604-A43D-9910B3F588EA}" type="slidenum">
              <a:rPr lang="en-US" b="0" u="none" smtClean="0"/>
              <a:pPr>
                <a:defRPr/>
              </a:pPr>
              <a:t>‹#›</a:t>
            </a:fld>
            <a:endParaRPr lang="en-US" b="0" u="none" dirty="0"/>
          </a:p>
        </p:txBody>
      </p:sp>
    </p:spTree>
    <p:extLst>
      <p:ext uri="{BB962C8B-B14F-4D97-AF65-F5344CB8AC3E}">
        <p14:creationId xmlns:p14="http://schemas.microsoft.com/office/powerpoint/2010/main" val="332399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38538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43300" y="634948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43300" y="631031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069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6954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nl.gov/ec/files/EIC_CDR_Final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642" y="968089"/>
            <a:ext cx="8832715" cy="1782567"/>
          </a:xfrm>
        </p:spPr>
        <p:txBody>
          <a:bodyPr>
            <a:normAutofit/>
          </a:bodyPr>
          <a:lstStyle/>
          <a:p>
            <a:r>
              <a:rPr lang="en-US" sz="5400" dirty="0"/>
              <a:t>EIC second IR – assumptions and timeline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8551" y="4417255"/>
            <a:ext cx="5295966" cy="1708712"/>
          </a:xfrm>
        </p:spPr>
        <p:txBody>
          <a:bodyPr>
            <a:noAutofit/>
          </a:bodyPr>
          <a:lstStyle/>
          <a:p>
            <a:r>
              <a:rPr lang="en-US" sz="2000" dirty="0"/>
              <a:t>EIC 2021 Accelerator Partnership Workshop</a:t>
            </a:r>
          </a:p>
          <a:p>
            <a:r>
              <a:rPr lang="en-US" sz="2000" dirty="0"/>
              <a:t>26-29 October 2021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46" t="42804" r="31578" b="42693"/>
          <a:stretch/>
        </p:blipFill>
        <p:spPr>
          <a:xfrm>
            <a:off x="7291756" y="6247856"/>
            <a:ext cx="1289538" cy="26431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FFCA15A-006A-49FF-8DE6-43C1805EDB92}"/>
              </a:ext>
            </a:extLst>
          </p:cNvPr>
          <p:cNvSpPr txBox="1">
            <a:spLocks/>
          </p:cNvSpPr>
          <p:nvPr/>
        </p:nvSpPr>
        <p:spPr>
          <a:xfrm>
            <a:off x="2959178" y="3128585"/>
            <a:ext cx="5945339" cy="1985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Andrei Seryi </a:t>
            </a:r>
            <a:br>
              <a:rPr lang="en-US" sz="2000" dirty="0"/>
            </a:br>
            <a:r>
              <a:rPr lang="en-US" sz="2000" dirty="0"/>
              <a:t>Associate Director for Accelerator Systems and International Partnership </a:t>
            </a:r>
          </a:p>
        </p:txBody>
      </p:sp>
    </p:spTree>
    <p:extLst>
      <p:ext uri="{BB962C8B-B14F-4D97-AF65-F5344CB8AC3E}">
        <p14:creationId xmlns:p14="http://schemas.microsoft.com/office/powerpoint/2010/main" val="322242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9786D9-E837-8548-A843-129D013019F0}"/>
              </a:ext>
            </a:extLst>
          </p:cNvPr>
          <p:cNvSpPr/>
          <p:nvPr/>
        </p:nvSpPr>
        <p:spPr>
          <a:xfrm>
            <a:off x="278779" y="3735659"/>
            <a:ext cx="5798634" cy="4237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3D61281-A624-6A46-B181-14BD8493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560AA9-B657-8E42-9CE3-0AFE5026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68" y="237113"/>
            <a:ext cx="5820937" cy="1069391"/>
          </a:xfrm>
        </p:spPr>
        <p:txBody>
          <a:bodyPr/>
          <a:lstStyle/>
          <a:p>
            <a:r>
              <a:rPr lang="en-US" dirty="0"/>
              <a:t>Project Requirements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1E2C08-92AE-DF46-84E0-CE4F0385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68" y="1515071"/>
            <a:ext cx="6728569" cy="4882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Project Design Goals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High Luminosity: L= 10</a:t>
            </a:r>
            <a:r>
              <a:rPr lang="en-US" sz="1800" baseline="30000" dirty="0"/>
              <a:t>33</a:t>
            </a:r>
            <a:r>
              <a:rPr lang="en-US" sz="1800" dirty="0"/>
              <a:t> – 10</a:t>
            </a:r>
            <a:r>
              <a:rPr lang="en-US" sz="1800" baseline="30000" dirty="0"/>
              <a:t>34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sec</a:t>
            </a:r>
            <a:r>
              <a:rPr lang="en-US" sz="1800" baseline="30000" dirty="0"/>
              <a:t>-1</a:t>
            </a:r>
            <a:r>
              <a:rPr lang="en-US" sz="1800" dirty="0"/>
              <a:t>, 10 – 100 fb</a:t>
            </a:r>
            <a:r>
              <a:rPr lang="en-US" sz="1800" baseline="30000" dirty="0"/>
              <a:t>-1</a:t>
            </a:r>
            <a:r>
              <a:rPr lang="en-US" sz="1800" dirty="0"/>
              <a:t>/year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Highly Polarized Beams:  70%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Large Center of Mass Energy Range: E</a:t>
            </a:r>
            <a:r>
              <a:rPr lang="en-US" sz="1800" baseline="-25000" dirty="0"/>
              <a:t>cm</a:t>
            </a:r>
            <a:r>
              <a:rPr lang="en-US" sz="1800" dirty="0"/>
              <a:t> = 20 – 140 GeV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Large Ion Species Range:  protons – Uranium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Large Detector Acceptance and Good Background Conditions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Accommodate a Second Interaction Region (IR)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dirty="0"/>
              <a:t>Conceptual design scope and expected performance meets or exceed NSAC Long Range Plan (2015) and the EIC White Paper requirements endorsed by NAS (2018)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A125C1-1B17-8040-9B25-A997BDFED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266" y="28546"/>
            <a:ext cx="201445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4A4E8C-9B6A-DA4C-BE2B-67D7A432EE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266" y="2229492"/>
            <a:ext cx="201373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D3E1B9-608A-F44E-BED7-D3D4E57DB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266" y="4371854"/>
            <a:ext cx="201373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193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A01AD7-DA3C-5C40-9F46-9AF3A9FC394E}"/>
              </a:ext>
            </a:extLst>
          </p:cNvPr>
          <p:cNvSpPr/>
          <p:nvPr/>
        </p:nvSpPr>
        <p:spPr>
          <a:xfrm>
            <a:off x="55755" y="6052706"/>
            <a:ext cx="6746488" cy="3427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64536-34B2-624A-9138-7ADC66D9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B431A7-483C-7E49-8A77-14368447C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01579"/>
            <a:ext cx="9174848" cy="5104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A833D963-8D25-3A4E-A903-4F3D69365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81" y="56033"/>
            <a:ext cx="8777837" cy="691793"/>
          </a:xfrm>
        </p:spPr>
        <p:txBody>
          <a:bodyPr>
            <a:normAutofit/>
          </a:bodyPr>
          <a:lstStyle/>
          <a:p>
            <a:r>
              <a:rPr lang="en-US" sz="3200" dirty="0"/>
              <a:t>EIC Design Overview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5FA29F-8303-7A43-9891-A28D645C548D}"/>
              </a:ext>
            </a:extLst>
          </p:cNvPr>
          <p:cNvSpPr txBox="1">
            <a:spLocks/>
          </p:cNvSpPr>
          <p:nvPr/>
        </p:nvSpPr>
        <p:spPr>
          <a:xfrm>
            <a:off x="183081" y="5915893"/>
            <a:ext cx="8515350" cy="684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EIC CDR: </a:t>
            </a:r>
            <a:r>
              <a:rPr lang="en-US" sz="2000" dirty="0">
                <a:solidFill>
                  <a:schemeClr val="tx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https://www.bnl.gov/ec/files/EIC_CDR_Final.pdf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686A1-D5C6-4447-8252-3249FC294CEB}"/>
              </a:ext>
            </a:extLst>
          </p:cNvPr>
          <p:cNvSpPr txBox="1"/>
          <p:nvPr/>
        </p:nvSpPr>
        <p:spPr>
          <a:xfrm>
            <a:off x="724964" y="5677833"/>
            <a:ext cx="841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benefits from $B class investments at BNL and the highly successful RHIC program.</a:t>
            </a:r>
          </a:p>
        </p:txBody>
      </p:sp>
    </p:spTree>
    <p:extLst>
      <p:ext uri="{BB962C8B-B14F-4D97-AF65-F5344CB8AC3E}">
        <p14:creationId xmlns:p14="http://schemas.microsoft.com/office/powerpoint/2010/main" val="2647587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DFB05A1-EB5E-FF41-B77C-096A8A971047}"/>
              </a:ext>
            </a:extLst>
          </p:cNvPr>
          <p:cNvSpPr/>
          <p:nvPr/>
        </p:nvSpPr>
        <p:spPr>
          <a:xfrm>
            <a:off x="0" y="2197086"/>
            <a:ext cx="6059509" cy="4237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02F7D-076F-1247-AE1E-5BA74971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A3F91AC8-CC02-0340-B023-0B2F23115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" y="2631983"/>
            <a:ext cx="6330957" cy="4028790"/>
          </a:xfrm>
          <a:prstGeom prst="rect">
            <a:avLst/>
          </a:prstGeom>
        </p:spPr>
      </p:pic>
      <p:pic>
        <p:nvPicPr>
          <p:cNvPr id="5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B3CD175D-DD58-FC4B-8762-CD1C64858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706" y="785892"/>
            <a:ext cx="2510903" cy="1472969"/>
          </a:xfr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CD7502-BA29-2B47-BA09-0851A8CC6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646" y="2665822"/>
            <a:ext cx="2510904" cy="1506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CC2699F-A4E6-5841-890C-BC06FFC18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621" y="4302924"/>
            <a:ext cx="2513093" cy="10340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C59826-C8BF-DF4D-B1F2-99217A678A65}"/>
              </a:ext>
            </a:extLst>
          </p:cNvPr>
          <p:cNvGrpSpPr/>
          <p:nvPr/>
        </p:nvGrpSpPr>
        <p:grpSpPr>
          <a:xfrm>
            <a:off x="6373649" y="5508197"/>
            <a:ext cx="2582901" cy="1146461"/>
            <a:chOff x="71261" y="1098410"/>
            <a:chExt cx="4948068" cy="29877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FF0A80-BEAF-B144-997A-367070760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61" y="1098410"/>
              <a:ext cx="4948068" cy="2987756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4101548-C1DA-6E43-8DE3-E4D906A945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8624" y="3122390"/>
              <a:ext cx="370617" cy="765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3072CD4-7E89-1945-8D23-44EDC14CE0D2}"/>
              </a:ext>
            </a:extLst>
          </p:cNvPr>
          <p:cNvSpPr txBox="1"/>
          <p:nvPr/>
        </p:nvSpPr>
        <p:spPr>
          <a:xfrm>
            <a:off x="463639" y="206061"/>
            <a:ext cx="5589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Interaction Region (@IR6)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22E54-DF20-5F4F-BCB5-2EE8317C13D7}"/>
              </a:ext>
            </a:extLst>
          </p:cNvPr>
          <p:cNvSpPr txBox="1"/>
          <p:nvPr/>
        </p:nvSpPr>
        <p:spPr>
          <a:xfrm>
            <a:off x="99944" y="803574"/>
            <a:ext cx="8856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focused to 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≤ 5 cm @ </a:t>
            </a:r>
            <a:r>
              <a:rPr lang="en-US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5 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m, =&gt;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L=10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34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Manageable IR chromaticity and sufficient 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acceptance for the colliding beam detector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Accommodates crab cavities and spin rotators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and impedance manageable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Conventional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SC magnets, collared &amp; direct wind</a:t>
            </a:r>
          </a:p>
        </p:txBody>
      </p:sp>
    </p:spTree>
    <p:extLst>
      <p:ext uri="{BB962C8B-B14F-4D97-AF65-F5344CB8AC3E}">
        <p14:creationId xmlns:p14="http://schemas.microsoft.com/office/powerpoint/2010/main" val="2362611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02F7D-076F-1247-AE1E-5BA74971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62EC0-98B8-7F41-B822-CE72BA906E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59" y="2956917"/>
            <a:ext cx="6614415" cy="1619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EF9E74-F3AE-C448-9ADD-0B32D0DE1ED6}"/>
              </a:ext>
            </a:extLst>
          </p:cNvPr>
          <p:cNvSpPr txBox="1"/>
          <p:nvPr/>
        </p:nvSpPr>
        <p:spPr>
          <a:xfrm>
            <a:off x="211340" y="2526030"/>
            <a:ext cx="4425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Region (@IR6)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E026C-7527-2C4B-807F-395EC9CA1C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66" y="4732662"/>
            <a:ext cx="8938468" cy="1316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5E7876C-187C-2D40-B3A4-79A7BB53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340" y="192891"/>
            <a:ext cx="4090902" cy="2403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540B47-BCB0-624D-99A2-14A455F99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235" y="33806"/>
            <a:ext cx="4109999" cy="3082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A14FB0-331B-A342-82A6-484B8922C5C0}"/>
              </a:ext>
            </a:extLst>
          </p:cNvPr>
          <p:cNvSpPr txBox="1"/>
          <p:nvPr/>
        </p:nvSpPr>
        <p:spPr>
          <a:xfrm>
            <a:off x="4915098" y="2734268"/>
            <a:ext cx="414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Direct wind </a:t>
            </a:r>
            <a:r>
              <a:rPr lang="en-US" dirty="0" err="1">
                <a:solidFill>
                  <a:schemeClr val="bg1"/>
                </a:solidFill>
              </a:rPr>
              <a:t>s.c.</a:t>
            </a:r>
            <a:r>
              <a:rPr lang="en-US" dirty="0">
                <a:solidFill>
                  <a:schemeClr val="bg1"/>
                </a:solidFill>
              </a:rPr>
              <a:t> coil production in progress</a:t>
            </a:r>
          </a:p>
        </p:txBody>
      </p:sp>
    </p:spTree>
    <p:extLst>
      <p:ext uri="{BB962C8B-B14F-4D97-AF65-F5344CB8AC3E}">
        <p14:creationId xmlns:p14="http://schemas.microsoft.com/office/powerpoint/2010/main" val="396786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D21E66-A09D-764F-B41C-8D8E85AA5A46}"/>
              </a:ext>
            </a:extLst>
          </p:cNvPr>
          <p:cNvSpPr/>
          <p:nvPr/>
        </p:nvSpPr>
        <p:spPr>
          <a:xfrm>
            <a:off x="261268" y="5618191"/>
            <a:ext cx="8470135" cy="4237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27C32C-2CCE-4FB2-8177-1B06581E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36" y="54453"/>
            <a:ext cx="7886700" cy="986586"/>
          </a:xfrm>
        </p:spPr>
        <p:txBody>
          <a:bodyPr>
            <a:noAutofit/>
          </a:bodyPr>
          <a:lstStyle/>
          <a:p>
            <a:r>
              <a:rPr lang="en-US" sz="3200" dirty="0"/>
              <a:t>The EIC will benefit from two large existing detector halls in IR 6 and IR 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88FC-8D83-409C-97AD-BE015264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36" y="1099698"/>
            <a:ext cx="8768839" cy="5783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Both halls are</a:t>
            </a:r>
            <a:r>
              <a:rPr lang="en-US" sz="1800" b="1" dirty="0"/>
              <a:t> large </a:t>
            </a:r>
            <a:r>
              <a:rPr lang="en-US" sz="1800" dirty="0"/>
              <a:t>and </a:t>
            </a:r>
            <a:r>
              <a:rPr lang="en-US" sz="1800" b="1" dirty="0"/>
              <a:t>fully equipped </a:t>
            </a:r>
            <a:r>
              <a:rPr lang="en-US" sz="1800" dirty="0"/>
              <a:t>with infrastructure such as power, water, overhead crane, 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89B9F-D826-4F44-8A9B-39BBFAE921D8}"/>
              </a:ext>
            </a:extLst>
          </p:cNvPr>
          <p:cNvSpPr txBox="1"/>
          <p:nvPr/>
        </p:nvSpPr>
        <p:spPr>
          <a:xfrm>
            <a:off x="4076141" y="4360220"/>
            <a:ext cx="387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 6 detector hall with STAR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69CC85-D013-4983-BA53-5751DCEC2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817" y="1678347"/>
            <a:ext cx="3818777" cy="2572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1A0E9-E054-4F1B-A9B7-9F6400021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59" y="1678083"/>
            <a:ext cx="3148058" cy="2551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ACB2B8-5AD7-4535-9525-103F1F98E6AE}"/>
              </a:ext>
            </a:extLst>
          </p:cNvPr>
          <p:cNvSpPr txBox="1"/>
          <p:nvPr/>
        </p:nvSpPr>
        <p:spPr>
          <a:xfrm>
            <a:off x="402285" y="4304046"/>
            <a:ext cx="377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 8 detector hall with PHENIX detector (transitioning to sPHENIX)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285523-0C1C-4D28-9386-06F56EA1DE66}"/>
              </a:ext>
            </a:extLst>
          </p:cNvPr>
          <p:cNvSpPr txBox="1"/>
          <p:nvPr/>
        </p:nvSpPr>
        <p:spPr>
          <a:xfrm>
            <a:off x="275428" y="5003449"/>
            <a:ext cx="868914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IRs can be implemented simultaneously in the EIC lattice and be accommodated within beam dynamics envelope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IR’s: laid out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similarly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optimized for maximum luminosity at different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8525F6-8451-4681-B6D8-2C45E95874A0}"/>
              </a:ext>
            </a:extLst>
          </p:cNvPr>
          <p:cNvSpPr/>
          <p:nvPr/>
        </p:nvSpPr>
        <p:spPr>
          <a:xfrm>
            <a:off x="4362648" y="324433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93C5830-40F3-F04E-B2E3-10E6672BA8FF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5B35CC-27E7-4E67-B3E6-714AF613A616}"/>
              </a:ext>
            </a:extLst>
          </p:cNvPr>
          <p:cNvSpPr/>
          <p:nvPr/>
        </p:nvSpPr>
        <p:spPr>
          <a:xfrm>
            <a:off x="4362648" y="324433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93C5830-40F3-F04E-B2E3-10E6672BA8FF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408E1-4843-494B-B831-9137B845D746}"/>
              </a:ext>
            </a:extLst>
          </p:cNvPr>
          <p:cNvSpPr/>
          <p:nvPr/>
        </p:nvSpPr>
        <p:spPr>
          <a:xfrm>
            <a:off x="555355" y="1678083"/>
            <a:ext cx="3148058" cy="25517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05FE7EB6-C740-544D-80FC-4358444DC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70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69EC7-5D58-F949-AFAC-437287B2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5DD181-E860-BC42-8335-61600BB2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83" y="-153020"/>
            <a:ext cx="7886700" cy="1325563"/>
          </a:xfrm>
        </p:spPr>
        <p:txBody>
          <a:bodyPr/>
          <a:lstStyle/>
          <a:p>
            <a:r>
              <a:rPr lang="en-US" dirty="0"/>
              <a:t>Reference Schedule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D60FB-743A-344F-889B-07EBB4917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17" y="885653"/>
            <a:ext cx="7718766" cy="5554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D0C08-4549-4F4A-AFCC-EC988407B86B}"/>
              </a:ext>
            </a:extLst>
          </p:cNvPr>
          <p:cNvSpPr txBox="1"/>
          <p:nvPr/>
        </p:nvSpPr>
        <p:spPr>
          <a:xfrm>
            <a:off x="827223" y="5148221"/>
            <a:ext cx="587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Notional Schedule</a:t>
            </a:r>
          </a:p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800" baseline="30000" dirty="0">
                <a:solidFill>
                  <a:schemeClr val="bg1">
                    <a:lumMod val="85000"/>
                  </a:schemeClr>
                </a:solidFill>
              </a:rPr>
              <a:t>nd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IR and</a:t>
            </a:r>
          </a:p>
        </p:txBody>
      </p:sp>
    </p:spTree>
    <p:extLst>
      <p:ext uri="{BB962C8B-B14F-4D97-AF65-F5344CB8AC3E}">
        <p14:creationId xmlns:p14="http://schemas.microsoft.com/office/powerpoint/2010/main" val="2395663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056EF-0741-6A4F-99FA-285C22A1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865CA0-A344-1143-B6F7-03B006C6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0869"/>
            <a:ext cx="8195111" cy="966878"/>
          </a:xfrm>
        </p:spPr>
        <p:txBody>
          <a:bodyPr>
            <a:normAutofit fontScale="90000"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IR @IR8 assumptions &amp; Nb3Sn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3E8799-AAB7-844F-9E54-EF0B391F7476}"/>
              </a:ext>
            </a:extLst>
          </p:cNvPr>
          <p:cNvSpPr txBox="1">
            <a:spLocks/>
          </p:cNvSpPr>
          <p:nvPr/>
        </p:nvSpPr>
        <p:spPr>
          <a:xfrm>
            <a:off x="213161" y="1240108"/>
            <a:ext cx="8610600" cy="51218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first IR in the project scope</a:t>
            </a:r>
          </a:p>
          <a:p>
            <a:pPr lvl="1"/>
            <a:r>
              <a:rPr lang="en-US" dirty="0"/>
              <a:t>Based on SC </a:t>
            </a:r>
            <a:r>
              <a:rPr lang="en-US" dirty="0" err="1"/>
              <a:t>NbTi</a:t>
            </a:r>
            <a:r>
              <a:rPr lang="en-US" dirty="0"/>
              <a:t> technology</a:t>
            </a:r>
          </a:p>
          <a:p>
            <a:r>
              <a:rPr lang="en-US" dirty="0"/>
              <a:t>The second detector and IR in reference schedule follow the first with delta of about 3-5 years. Questions: </a:t>
            </a:r>
          </a:p>
          <a:p>
            <a:pPr lvl="1"/>
            <a:r>
              <a:rPr lang="en-US" dirty="0"/>
              <a:t>Can this timeline be compatible with development of Nb3Sn magnets for the 2</a:t>
            </a:r>
            <a:r>
              <a:rPr lang="en-US" baseline="30000" dirty="0"/>
              <a:t>nd</a:t>
            </a:r>
            <a:r>
              <a:rPr lang="en-US" dirty="0"/>
              <a:t> IR?</a:t>
            </a:r>
          </a:p>
          <a:p>
            <a:pPr lvl="1"/>
            <a:r>
              <a:rPr lang="en-US" dirty="0"/>
              <a:t>Should this be the same technology as used in HL-LHC or further technology advances can/should be included?</a:t>
            </a:r>
          </a:p>
          <a:p>
            <a:pPr lvl="1"/>
            <a:r>
              <a:rPr lang="en-US" dirty="0"/>
              <a:t>What R&amp;D and prototypes are needed for Nb3Sn 2</a:t>
            </a:r>
            <a:r>
              <a:rPr lang="en-US" baseline="30000" dirty="0"/>
              <a:t>nd</a:t>
            </a:r>
            <a:r>
              <a:rPr lang="en-US" dirty="0"/>
              <a:t> IR?</a:t>
            </a:r>
          </a:p>
          <a:p>
            <a:r>
              <a:rPr lang="en-US" dirty="0"/>
              <a:t>Two 2</a:t>
            </a:r>
            <a:r>
              <a:rPr lang="en-US" baseline="30000" dirty="0"/>
              <a:t>nd</a:t>
            </a:r>
            <a:r>
              <a:rPr lang="en-US" dirty="0"/>
              <a:t> IR Nb3Sn sessions in this workshop</a:t>
            </a:r>
          </a:p>
          <a:p>
            <a:pPr lvl="1"/>
            <a:r>
              <a:rPr lang="en-US" dirty="0"/>
              <a:t>Tentative 2</a:t>
            </a:r>
            <a:r>
              <a:rPr lang="en-US" baseline="30000" dirty="0"/>
              <a:t>nd</a:t>
            </a:r>
            <a:r>
              <a:rPr lang="en-US" dirty="0"/>
              <a:t> IR Nb3Sn optics provided to magnet experts ~2 weeks before the workshop, and pre-meeting held  on Oct 18</a:t>
            </a:r>
          </a:p>
          <a:p>
            <a:r>
              <a:rPr lang="en-US" dirty="0"/>
              <a:t>Looking for fruitful discussion today, and will arrange follow-up meetings on 2</a:t>
            </a:r>
            <a:r>
              <a:rPr lang="en-US" baseline="30000" dirty="0"/>
              <a:t>nd</a:t>
            </a:r>
            <a:r>
              <a:rPr lang="en-US" dirty="0"/>
              <a:t> IR after the workshop as well</a:t>
            </a:r>
          </a:p>
        </p:txBody>
      </p:sp>
    </p:spTree>
    <p:extLst>
      <p:ext uri="{BB962C8B-B14F-4D97-AF65-F5344CB8AC3E}">
        <p14:creationId xmlns:p14="http://schemas.microsoft.com/office/powerpoint/2010/main" val="3015751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320" id="{2A53564D-EEDC-4F70-BBDC-B141C06A7C53}" vid="{C6FE67A0-0E93-420C-BD70-3D42B94D16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4" ma:contentTypeDescription="Create a new document." ma:contentTypeScope="" ma:versionID="0a505f3872db3378c6f17715516d6a7a">
  <xsd:schema xmlns:xsd="http://www.w3.org/2001/XMLSchema" xmlns:xs="http://www.w3.org/2001/XMLSchema" xmlns:p="http://schemas.microsoft.com/office/2006/metadata/properties" xmlns:ns2="9e4a43c1-b2a9-408a-8cac-448eda25f0f3" xmlns:ns3="dd7425a4-fa23-406d-b478-3c2992d2d4ba" targetNamespace="http://schemas.microsoft.com/office/2006/metadata/properties" ma:root="true" ma:fieldsID="99bb50b59841c63bd5cf07e832f74f6d" ns2:_="" ns3:_="">
    <xsd:import namespace="9e4a43c1-b2a9-408a-8cac-448eda25f0f3"/>
    <xsd:import namespace="dd7425a4-fa23-406d-b478-3c2992d2d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2265F2-8425-47D4-B883-E86218C529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BE1C32-E9FB-4546-8A97-5A6C142FF51B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9e4a43c1-b2a9-408a-8cac-448eda25f0f3"/>
    <ds:schemaRef ds:uri="http://purl.org/dc/terms/"/>
    <ds:schemaRef ds:uri="http://schemas.microsoft.com/office/2006/documentManagement/types"/>
    <ds:schemaRef ds:uri="dd7425a4-fa23-406d-b478-3c2992d2d4ba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F0D9E7D-B6F2-43DF-BDEA-D732F3B70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EIC_PPT_Template_Rev0320</Template>
  <TotalTime>2444</TotalTime>
  <Words>468</Words>
  <Application>Microsoft Macintosh PowerPoint</Application>
  <PresentationFormat>On-screen Show (4:3)</PresentationFormat>
  <Paragraphs>56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Symbol</vt:lpstr>
      <vt:lpstr>Office Theme</vt:lpstr>
      <vt:lpstr>EIC second IR – assumptions and timeline</vt:lpstr>
      <vt:lpstr>Project Requirements</vt:lpstr>
      <vt:lpstr>EIC Design Overview</vt:lpstr>
      <vt:lpstr>PowerPoint Presentation</vt:lpstr>
      <vt:lpstr>PowerPoint Presentation</vt:lpstr>
      <vt:lpstr>The EIC will benefit from two large existing detector halls in IR 6 and IR 8 </vt:lpstr>
      <vt:lpstr>Reference Schedule</vt:lpstr>
      <vt:lpstr>2nd IR @IR8 assumptions &amp; Nb3Sn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Ion Collider – The Accelerator Complex</dc:title>
  <dc:creator>Petrone, Alyssa</dc:creator>
  <cp:lastModifiedBy>Andrei Seryi</cp:lastModifiedBy>
  <cp:revision>198</cp:revision>
  <dcterms:created xsi:type="dcterms:W3CDTF">2020-06-15T14:25:13Z</dcterms:created>
  <dcterms:modified xsi:type="dcterms:W3CDTF">2021-10-27T12:48:27Z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</Properties>
</file>