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93" r:id="rId2"/>
    <p:sldId id="354" r:id="rId3"/>
    <p:sldId id="401" r:id="rId4"/>
    <p:sldId id="436" r:id="rId5"/>
    <p:sldId id="428" r:id="rId6"/>
    <p:sldId id="439" r:id="rId7"/>
    <p:sldId id="432" r:id="rId8"/>
    <p:sldId id="430" r:id="rId9"/>
    <p:sldId id="431" r:id="rId10"/>
    <p:sldId id="435" r:id="rId11"/>
    <p:sldId id="425" r:id="rId12"/>
    <p:sldId id="402" r:id="rId13"/>
    <p:sldId id="443" r:id="rId14"/>
    <p:sldId id="444" r:id="rId15"/>
    <p:sldId id="269" r:id="rId16"/>
    <p:sldId id="445" r:id="rId17"/>
    <p:sldId id="418" r:id="rId18"/>
    <p:sldId id="419" r:id="rId19"/>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2115" autoAdjust="0"/>
  </p:normalViewPr>
  <p:slideViewPr>
    <p:cSldViewPr>
      <p:cViewPr varScale="1">
        <p:scale>
          <a:sx n="77" d="100"/>
          <a:sy n="77" d="100"/>
        </p:scale>
        <p:origin x="712" y="36"/>
      </p:cViewPr>
      <p:guideLst>
        <p:guide orient="horz" pos="164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84"/>
      </p:cViewPr>
      <p:guideLst>
        <p:guide orient="horz" pos="2909"/>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431CB3-13F4-4BA7-A252-2AE10C3A1168}" type="datetimeFigureOut">
              <a:rPr lang="en-US"/>
              <a:pPr>
                <a:defRPr/>
              </a:pPr>
              <a:t>10/27/2021</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3F1C75E-9316-45AB-BF47-BB64C3003F02}" type="slidenum">
              <a:rPr lang="en-US"/>
              <a:pPr>
                <a:defRPr/>
              </a:pPr>
              <a:t>‹#›</a:t>
            </a:fld>
            <a:endParaRPr lang="en-US"/>
          </a:p>
        </p:txBody>
      </p:sp>
    </p:spTree>
    <p:extLst>
      <p:ext uri="{BB962C8B-B14F-4D97-AF65-F5344CB8AC3E}">
        <p14:creationId xmlns:p14="http://schemas.microsoft.com/office/powerpoint/2010/main" val="37797566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08404" y="4863192"/>
            <a:ext cx="478396" cy="273844"/>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947" y="51470"/>
            <a:ext cx="2024777" cy="800100"/>
          </a:xfrm>
          <a:prstGeom prst="rect">
            <a:avLst/>
          </a:prstGeom>
          <a:noFill/>
          <a:ln w="9525">
            <a:noFill/>
            <a:miter lim="800000"/>
            <a:headEnd/>
            <a:tailEnd/>
          </a:ln>
        </p:spPr>
      </p:pic>
      <p:sp>
        <p:nvSpPr>
          <p:cNvPr id="8" name="Rectangle 7"/>
          <p:cNvSpPr/>
          <p:nvPr userDrawn="1"/>
        </p:nvSpPr>
        <p:spPr>
          <a:xfrm>
            <a:off x="-144524" y="0"/>
            <a:ext cx="9288524" cy="857250"/>
          </a:xfrm>
          <a:prstGeom prst="rect">
            <a:avLst/>
          </a:prstGeom>
          <a:gradFill flip="none" rotWithShape="1">
            <a:gsLst>
              <a:gs pos="18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84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835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19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900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624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grpSp>
        <p:nvGrpSpPr>
          <p:cNvPr id="11" name="Group 10"/>
          <p:cNvGrpSpPr/>
          <p:nvPr userDrawn="1"/>
        </p:nvGrpSpPr>
        <p:grpSpPr>
          <a:xfrm>
            <a:off x="0" y="4840002"/>
            <a:ext cx="9144000" cy="324036"/>
            <a:chOff x="0" y="6453336"/>
            <a:chExt cx="9144000" cy="432048"/>
          </a:xfrm>
        </p:grpSpPr>
        <p:pic>
          <p:nvPicPr>
            <p:cNvPr id="6" name="Picture 3"/>
            <p:cNvPicPr>
              <a:picLocks noChangeAspect="1" noChangeArrowheads="1"/>
            </p:cNvPicPr>
            <p:nvPr userDrawn="1"/>
          </p:nvPicPr>
          <p:blipFill>
            <a:blip r:embed="rId2" cstate="print"/>
            <a:srcRect l="12442" t="17457" r="11014" b="17339"/>
            <a:stretch>
              <a:fillRect/>
            </a:stretch>
          </p:blipFill>
          <p:spPr bwMode="auto">
            <a:xfrm>
              <a:off x="62947" y="6453336"/>
              <a:ext cx="927653" cy="395111"/>
            </a:xfrm>
            <a:prstGeom prst="rect">
              <a:avLst/>
            </a:prstGeom>
            <a:noFill/>
            <a:ln w="9525">
              <a:noFill/>
              <a:miter lim="800000"/>
              <a:headEnd/>
              <a:tailEnd/>
            </a:ln>
          </p:spPr>
        </p:pic>
        <p:sp>
          <p:nvSpPr>
            <p:cNvPr id="7" name="Rectangle 6"/>
            <p:cNvSpPr/>
            <p:nvPr userDrawn="1"/>
          </p:nvSpPr>
          <p:spPr>
            <a:xfrm>
              <a:off x="0" y="6504384"/>
              <a:ext cx="9144000" cy="38100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pPr/>
              <a:t>‹#›</a:t>
            </a:fld>
            <a:endParaRPr lang="en-US" dirty="0"/>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91A75-74B8-4B99-BF7D-1B4D14E2C128}"/>
              </a:ext>
            </a:extLst>
          </p:cNvPr>
          <p:cNvSpPr>
            <a:spLocks noGrp="1"/>
          </p:cNvSpPr>
          <p:nvPr>
            <p:ph type="title"/>
          </p:nvPr>
        </p:nvSpPr>
        <p:spPr>
          <a:xfrm>
            <a:off x="444076" y="154978"/>
            <a:ext cx="8229600" cy="85725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CFB2780A-95CA-4ED2-A0DF-82861C05A768}"/>
              </a:ext>
            </a:extLst>
          </p:cNvPr>
          <p:cNvSpPr>
            <a:spLocks noGrp="1"/>
          </p:cNvSpPr>
          <p:nvPr>
            <p:ph type="body" sz="quarter" idx="13"/>
          </p:nvPr>
        </p:nvSpPr>
        <p:spPr>
          <a:xfrm>
            <a:off x="457201" y="1154730"/>
            <a:ext cx="8229599" cy="3681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72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2947" y="4840002"/>
            <a:ext cx="800641" cy="296333"/>
          </a:xfrm>
          <a:prstGeom prst="rect">
            <a:avLst/>
          </a:prstGeom>
          <a:noFill/>
          <a:ln w="9525">
            <a:noFill/>
            <a:miter lim="800000"/>
            <a:headEnd/>
            <a:tailEnd/>
          </a:ln>
        </p:spPr>
      </p:pic>
      <p:sp>
        <p:nvSpPr>
          <p:cNvPr id="7" name="Rectangle 6"/>
          <p:cNvSpPr/>
          <p:nvPr userDrawn="1"/>
        </p:nvSpPr>
        <p:spPr>
          <a:xfrm>
            <a:off x="0" y="4878288"/>
            <a:ext cx="9144000" cy="285750"/>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Slide Number Placeholder 3"/>
          <p:cNvSpPr>
            <a:spLocks noGrp="1"/>
          </p:cNvSpPr>
          <p:nvPr userDrawn="1">
            <p:ph type="sldNum" sz="quarter" idx="12"/>
          </p:nvPr>
        </p:nvSpPr>
        <p:spPr>
          <a:xfrm>
            <a:off x="8255260" y="4863192"/>
            <a:ext cx="457200" cy="273844"/>
          </a:xfrm>
        </p:spPr>
        <p:txBody>
          <a:bodyPr/>
          <a:lstStyle>
            <a:lvl1pPr>
              <a:defRPr>
                <a:ln>
                  <a:solidFill>
                    <a:schemeClr val="bg1"/>
                  </a:solidFill>
                </a:ln>
              </a:defRPr>
            </a:lvl1pPr>
          </a:lstStyle>
          <a:p>
            <a:fld id="{B6F15528-21DE-4FAA-801E-634DDDAF4B2B}" type="slidenum">
              <a:rPr lang="en-US" smtClean="0">
                <a:ln>
                  <a:solidFill>
                    <a:prstClr val="white"/>
                  </a:solidFill>
                </a:ln>
                <a:solidFill>
                  <a:prstClr val="black">
                    <a:tint val="75000"/>
                  </a:prstClr>
                </a:solidFill>
              </a:rPr>
              <a:pPr/>
              <a:t>‹#›</a:t>
            </a:fld>
            <a:endParaRPr lang="en-US" dirty="0">
              <a:ln>
                <a:solidFill>
                  <a:prstClr val="white"/>
                </a:solidFill>
              </a:ln>
              <a:solidFill>
                <a:prstClr val="black">
                  <a:tint val="75000"/>
                </a:prstClr>
              </a:solidFill>
            </a:endParaRPr>
          </a:p>
        </p:txBody>
      </p:sp>
      <p:sp>
        <p:nvSpPr>
          <p:cNvPr id="10" name="Rectangle 9"/>
          <p:cNvSpPr/>
          <p:nvPr userDrawn="1"/>
        </p:nvSpPr>
        <p:spPr>
          <a:xfrm>
            <a:off x="4752020" y="0"/>
            <a:ext cx="4391980" cy="114477"/>
          </a:xfrm>
          <a:prstGeom prst="rect">
            <a:avLst/>
          </a:prstGeom>
          <a:gradFill flip="none" rotWithShape="1">
            <a:gsLst>
              <a:gs pos="6000">
                <a:schemeClr val="accent1">
                  <a:tint val="66000"/>
                  <a:satMod val="160000"/>
                  <a:alpha val="0"/>
                </a:schemeClr>
              </a:gs>
              <a:gs pos="100000">
                <a:schemeClr val="accent1">
                  <a:lumMod val="75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59582"/>
            <a:ext cx="8991600" cy="1971651"/>
          </a:xfrm>
        </p:spPr>
        <p:txBody>
          <a:bodyPr>
            <a:normAutofit/>
          </a:bodyPr>
          <a:lstStyle/>
          <a:p>
            <a:r>
              <a:rPr lang="en-US" sz="3600" dirty="0">
                <a:latin typeface="Times New Roman" panose="02020603050405020304" pitchFamily="18" charset="0"/>
                <a:cs typeface="Times New Roman" panose="02020603050405020304" pitchFamily="18" charset="0"/>
              </a:rPr>
              <a:t>Ultrafast Ferroelectric Based Tuning for EIC Applications</a:t>
            </a:r>
            <a:endParaRPr lang="en-US" sz="4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87924" y="4587974"/>
            <a:ext cx="285368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10/28/2021</a:t>
            </a:r>
          </a:p>
        </p:txBody>
      </p:sp>
      <p:sp>
        <p:nvSpPr>
          <p:cNvPr id="5" name="Rectangle 4"/>
          <p:cNvSpPr/>
          <p:nvPr/>
        </p:nvSpPr>
        <p:spPr>
          <a:xfrm>
            <a:off x="791580" y="3025610"/>
            <a:ext cx="7921271" cy="1015663"/>
          </a:xfrm>
          <a:prstGeom prst="rect">
            <a:avLst/>
          </a:prstGeom>
        </p:spPr>
        <p:txBody>
          <a:bodyPr wrap="none">
            <a:spAutoFit/>
          </a:bodyPr>
          <a:lstStyle/>
          <a:p>
            <a:pPr algn="ctr"/>
            <a:r>
              <a:rPr lang="en-US" sz="2000" dirty="0">
                <a:latin typeface="Times New Roman" pitchFamily="18" charset="0"/>
                <a:cs typeface="Times New Roman" pitchFamily="18" charset="0"/>
              </a:rPr>
              <a:t>Presenter: </a:t>
            </a:r>
            <a:r>
              <a:rPr lang="en-US" sz="2000" u="sng" dirty="0">
                <a:latin typeface="Times New Roman" pitchFamily="18" charset="0"/>
                <a:cs typeface="Times New Roman" pitchFamily="18" charset="0"/>
              </a:rPr>
              <a:t>Chunguang Jing</a:t>
            </a:r>
            <a:r>
              <a:rPr lang="en-US" sz="2000" dirty="0">
                <a:latin typeface="Times New Roman" pitchFamily="18" charset="0"/>
                <a:cs typeface="Times New Roman" pitchFamily="18" charset="0"/>
              </a:rPr>
              <a:t>, on behalf of team members:</a:t>
            </a:r>
          </a:p>
          <a:p>
            <a:pPr algn="ctr"/>
            <a:r>
              <a:rPr lang="en-US" sz="2000" dirty="0">
                <a:latin typeface="Times New Roman" pitchFamily="18" charset="0"/>
                <a:cs typeface="Times New Roman" pitchFamily="18" charset="0"/>
              </a:rPr>
              <a:t>Alexei </a:t>
            </a:r>
            <a:r>
              <a:rPr lang="en-US" sz="2000" dirty="0" err="1">
                <a:latin typeface="Times New Roman" pitchFamily="18" charset="0"/>
                <a:cs typeface="Times New Roman" pitchFamily="18" charset="0"/>
              </a:rPr>
              <a:t>Kanareykin</a:t>
            </a:r>
            <a:r>
              <a:rPr lang="en-US" sz="2000" dirty="0">
                <a:latin typeface="Times New Roman" pitchFamily="18" charset="0"/>
                <a:cs typeface="Times New Roman" pitchFamily="18" charset="0"/>
              </a:rPr>
              <a:t>, Sergey </a:t>
            </a:r>
            <a:r>
              <a:rPr lang="en-US" sz="2000" dirty="0" err="1">
                <a:latin typeface="Times New Roman" pitchFamily="18" charset="0"/>
                <a:cs typeface="Times New Roman" pitchFamily="18" charset="0"/>
              </a:rPr>
              <a:t>Kuzikov</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Yubin</a:t>
            </a:r>
            <a:r>
              <a:rPr lang="en-US" sz="2000" dirty="0">
                <a:latin typeface="Times New Roman" pitchFamily="18" charset="0"/>
                <a:cs typeface="Times New Roman" pitchFamily="18" charset="0"/>
              </a:rPr>
              <a:t> Zhao, Pavel </a:t>
            </a:r>
            <a:r>
              <a:rPr lang="en-US" sz="2000" dirty="0" err="1">
                <a:latin typeface="Times New Roman" pitchFamily="18" charset="0"/>
                <a:cs typeface="Times New Roman" pitchFamily="18" charset="0"/>
              </a:rPr>
              <a:t>Avrakhov</a:t>
            </a:r>
            <a:r>
              <a:rPr lang="en-US" sz="2000" dirty="0">
                <a:latin typeface="Times New Roman" pitchFamily="18" charset="0"/>
                <a:cs typeface="Times New Roman" pitchFamily="18" charset="0"/>
              </a:rPr>
              <a:t>, Yu Xiao</a:t>
            </a:r>
          </a:p>
          <a:p>
            <a:pPr algn="ctr"/>
            <a:r>
              <a:rPr lang="en-US" sz="2000" dirty="0">
                <a:latin typeface="Times New Roman" pitchFamily="18" charset="0"/>
                <a:cs typeface="Times New Roman" pitchFamily="18" charset="0"/>
              </a:rPr>
              <a:t>Euclid </a:t>
            </a:r>
            <a:r>
              <a:rPr lang="en-US" sz="2000" dirty="0" err="1">
                <a:latin typeface="Times New Roman" pitchFamily="18" charset="0"/>
                <a:cs typeface="Times New Roman" pitchFamily="18" charset="0"/>
              </a:rPr>
              <a:t>Techlabs</a:t>
            </a:r>
            <a:r>
              <a:rPr lang="en-US" sz="2000" dirty="0">
                <a:latin typeface="Times New Roman" pitchFamily="18" charset="0"/>
                <a:cs typeface="Times New Roman" pitchFamily="18" charset="0"/>
              </a:rPr>
              <a:t>, LLC</a:t>
            </a:r>
          </a:p>
        </p:txBody>
      </p:sp>
      <p:sp>
        <p:nvSpPr>
          <p:cNvPr id="8" name="Rectangle 7">
            <a:extLst>
              <a:ext uri="{FF2B5EF4-FFF2-40B4-BE49-F238E27FC236}">
                <a16:creationId xmlns:a16="http://schemas.microsoft.com/office/drawing/2014/main" id="{3AB38C34-6C8A-4DD8-B6BE-D166B1429D5F}"/>
              </a:ext>
            </a:extLst>
          </p:cNvPr>
          <p:cNvSpPr/>
          <p:nvPr/>
        </p:nvSpPr>
        <p:spPr>
          <a:xfrm>
            <a:off x="7301297" y="4743390"/>
            <a:ext cx="1704826" cy="400110"/>
          </a:xfrm>
          <a:prstGeom prst="rect">
            <a:avLst/>
          </a:prstGeom>
        </p:spPr>
        <p:txBody>
          <a:bodyPr wrap="none">
            <a:spAutoFit/>
          </a:bodyPr>
          <a:lstStyle/>
          <a:p>
            <a:r>
              <a:rPr lang="en-US" sz="2000" dirty="0">
                <a:latin typeface="Times New Roman" pitchFamily="18" charset="0"/>
                <a:cs typeface="Times New Roman" pitchFamily="18" charset="0"/>
              </a:rPr>
              <a:t>EIC Workshop</a:t>
            </a:r>
          </a:p>
        </p:txBody>
      </p:sp>
    </p:spTree>
  </p:cSld>
  <p:clrMapOvr>
    <a:masterClrMapping/>
  </p:clrMapOvr>
  <p:transition spd="med" advClick="0" advTm="5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8573" b="23311"/>
          <a:stretch>
            <a:fillRect/>
          </a:stretch>
        </p:blipFill>
        <p:spPr bwMode="auto">
          <a:xfrm>
            <a:off x="1143000" y="114477"/>
            <a:ext cx="6858000" cy="299846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F43F41F-BAAB-4D00-8258-1DCC3218B7B8}" type="slidenum">
              <a:rPr lang="en-US" smtClean="0"/>
              <a:pPr>
                <a:defRPr/>
              </a:pPr>
              <a:t>10</a:t>
            </a:fld>
            <a:endParaRPr lang="en-US"/>
          </a:p>
        </p:txBody>
      </p:sp>
      <p:sp>
        <p:nvSpPr>
          <p:cNvPr id="7" name="TextBox 6"/>
          <p:cNvSpPr txBox="1"/>
          <p:nvPr/>
        </p:nvSpPr>
        <p:spPr>
          <a:xfrm>
            <a:off x="0" y="43448"/>
            <a:ext cx="6267613" cy="584775"/>
          </a:xfrm>
          <a:prstGeom prst="rect">
            <a:avLst/>
          </a:prstGeom>
          <a:noFill/>
        </p:spPr>
        <p:txBody>
          <a:bodyPr wrap="none" rtlCol="0">
            <a:spAutoFit/>
          </a:bodyPr>
          <a:lstStyle/>
          <a:p>
            <a:r>
              <a:rPr lang="en-US" sz="3200" dirty="0">
                <a:solidFill>
                  <a:schemeClr val="tx2">
                    <a:lumMod val="75000"/>
                  </a:schemeClr>
                </a:solidFill>
                <a:latin typeface="Times New Roman" panose="02020603050405020304" pitchFamily="18" charset="0"/>
                <a:cs typeface="Times New Roman" panose="02020603050405020304" pitchFamily="18" charset="0"/>
              </a:rPr>
              <a:t>BST Based Tuner Design (assembly)</a:t>
            </a:r>
          </a:p>
        </p:txBody>
      </p:sp>
      <p:pic>
        <p:nvPicPr>
          <p:cNvPr id="24579" name="Picture 3"/>
          <p:cNvPicPr>
            <a:picLocks noChangeAspect="1" noChangeArrowheads="1"/>
          </p:cNvPicPr>
          <p:nvPr/>
        </p:nvPicPr>
        <p:blipFill>
          <a:blip r:embed="rId3" cstate="print"/>
          <a:srcRect l="6775" t="19507" r="6376" b="20276"/>
          <a:stretch>
            <a:fillRect/>
          </a:stretch>
        </p:blipFill>
        <p:spPr bwMode="auto">
          <a:xfrm>
            <a:off x="1412649" y="3141556"/>
            <a:ext cx="3159351" cy="1752452"/>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4869033" y="2023541"/>
            <a:ext cx="3131967" cy="2717168"/>
          </a:xfrm>
          <a:prstGeom prst="rect">
            <a:avLst/>
          </a:prstGeom>
          <a:noFill/>
          <a:ln w="9525">
            <a:noFill/>
            <a:miter lim="800000"/>
            <a:headEnd/>
            <a:tailEnd/>
          </a:ln>
        </p:spPr>
      </p:pic>
      <p:cxnSp>
        <p:nvCxnSpPr>
          <p:cNvPr id="12" name="Elbow Connector 11"/>
          <p:cNvCxnSpPr/>
          <p:nvPr/>
        </p:nvCxnSpPr>
        <p:spPr>
          <a:xfrm rot="5400000">
            <a:off x="3802415" y="1991186"/>
            <a:ext cx="1296144" cy="1269141"/>
          </a:xfrm>
          <a:prstGeom prst="bentConnector3">
            <a:avLst>
              <a:gd name="adj1" fmla="val 50000"/>
            </a:avLst>
          </a:prstGeom>
          <a:ln w="762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3" name="Curved Connector 32"/>
          <p:cNvCxnSpPr/>
          <p:nvPr/>
        </p:nvCxnSpPr>
        <p:spPr>
          <a:xfrm flipV="1">
            <a:off x="3140841" y="3489852"/>
            <a:ext cx="2646294" cy="972108"/>
          </a:xfrm>
          <a:prstGeom prst="curvedConnector3">
            <a:avLst>
              <a:gd name="adj1" fmla="val 6196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69922" y="4539484"/>
            <a:ext cx="2526654" cy="369332"/>
          </a:xfrm>
          <a:prstGeom prst="rect">
            <a:avLst/>
          </a:prstGeom>
          <a:noFill/>
        </p:spPr>
        <p:txBody>
          <a:bodyPr wrap="none" rtlCol="0">
            <a:spAutoFit/>
          </a:bodyPr>
          <a:lstStyle/>
          <a:p>
            <a:r>
              <a:rPr lang="en-US" dirty="0"/>
              <a:t> </a:t>
            </a:r>
            <a:r>
              <a:rPr lang="en-US" sz="1050" dirty="0"/>
              <a:t>design of S. </a:t>
            </a:r>
            <a:r>
              <a:rPr lang="en-US" sz="1050" dirty="0" err="1"/>
              <a:t>Kazakov</a:t>
            </a:r>
            <a:r>
              <a:rPr lang="en-US" sz="1050" dirty="0"/>
              <a:t> and V. Yakovlev</a:t>
            </a:r>
          </a:p>
        </p:txBody>
      </p:sp>
      <p:pic>
        <p:nvPicPr>
          <p:cNvPr id="10" name="Picture 3"/>
          <p:cNvPicPr>
            <a:picLocks noChangeAspect="1" noChangeArrowheads="1"/>
          </p:cNvPicPr>
          <p:nvPr/>
        </p:nvPicPr>
        <p:blipFill>
          <a:blip r:embed="rId5" cstate="print"/>
          <a:srcRect l="26193" t="19808" r="29594" b="30096"/>
          <a:stretch>
            <a:fillRect/>
          </a:stretch>
        </p:blipFill>
        <p:spPr bwMode="auto">
          <a:xfrm>
            <a:off x="1493658" y="843414"/>
            <a:ext cx="1080120" cy="917084"/>
          </a:xfrm>
          <a:prstGeom prst="rect">
            <a:avLst/>
          </a:prstGeom>
          <a:noFill/>
          <a:ln w="9525">
            <a:noFill/>
            <a:miter lim="800000"/>
            <a:headEnd/>
            <a:tailEnd/>
          </a:ln>
        </p:spPr>
      </p:pic>
    </p:spTree>
    <p:extLst>
      <p:ext uri="{BB962C8B-B14F-4D97-AF65-F5344CB8AC3E}">
        <p14:creationId xmlns:p14="http://schemas.microsoft.com/office/powerpoint/2010/main" val="156891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198747-FD2C-49B9-BCE9-1B4662D41489}"/>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
        <p:nvSpPr>
          <p:cNvPr id="3" name="Title 2">
            <a:extLst>
              <a:ext uri="{FF2B5EF4-FFF2-40B4-BE49-F238E27FC236}">
                <a16:creationId xmlns:a16="http://schemas.microsoft.com/office/drawing/2014/main" id="{BDD1C476-5D60-41D8-B8A4-04E0B723F671}"/>
              </a:ext>
            </a:extLst>
          </p:cNvPr>
          <p:cNvSpPr>
            <a:spLocks noGrp="1"/>
          </p:cNvSpPr>
          <p:nvPr>
            <p:ph type="title"/>
          </p:nvPr>
        </p:nvSpPr>
        <p:spPr>
          <a:xfrm>
            <a:off x="0" y="50410"/>
            <a:ext cx="9144000" cy="436552"/>
          </a:xfrm>
        </p:spPr>
        <p:txBody>
          <a:bodyPr>
            <a:noAutofit/>
          </a:bodyPr>
          <a:lstStyle/>
          <a:p>
            <a:pPr algn="l"/>
            <a:r>
              <a:rPr lang="en-US" sz="2800" dirty="0">
                <a:solidFill>
                  <a:schemeClr val="tx2">
                    <a:lumMod val="75000"/>
                  </a:schemeClr>
                </a:solidFill>
                <a:latin typeface="Times New Roman" panose="02020603050405020304" pitchFamily="18" charset="0"/>
                <a:ea typeface="+mn-ea"/>
                <a:cs typeface="Times New Roman" panose="02020603050405020304" pitchFamily="18" charset="0"/>
              </a:rPr>
              <a:t>Ferroelectric Based High Power Tuner for SRF Cavities</a:t>
            </a:r>
          </a:p>
        </p:txBody>
      </p:sp>
      <p:sp>
        <p:nvSpPr>
          <p:cNvPr id="4" name="Text Placeholder 3">
            <a:extLst>
              <a:ext uri="{FF2B5EF4-FFF2-40B4-BE49-F238E27FC236}">
                <a16:creationId xmlns:a16="http://schemas.microsoft.com/office/drawing/2014/main" id="{C4EF14C1-6571-4684-B59D-5A5AD22980C6}"/>
              </a:ext>
            </a:extLst>
          </p:cNvPr>
          <p:cNvSpPr>
            <a:spLocks noGrp="1"/>
          </p:cNvSpPr>
          <p:nvPr>
            <p:ph type="body" sz="quarter" idx="13"/>
          </p:nvPr>
        </p:nvSpPr>
        <p:spPr>
          <a:xfrm>
            <a:off x="323528" y="2355726"/>
            <a:ext cx="4748311" cy="1789187"/>
          </a:xfrm>
        </p:spPr>
        <p:txBody>
          <a:bodyPr>
            <a:normAutofit fontScale="92500" lnSpcReduction="10000"/>
          </a:bodyPr>
          <a:lstStyle/>
          <a:p>
            <a:r>
              <a:rPr lang="en-US" sz="1600" dirty="0">
                <a:solidFill>
                  <a:srgbClr val="0070C0"/>
                </a:solidFill>
              </a:rPr>
              <a:t>Ferroelectric Fast Reactive Tuner (FE-FRT) for SRF accelerator operations</a:t>
            </a:r>
          </a:p>
          <a:p>
            <a:pPr lvl="1"/>
            <a:r>
              <a:rPr lang="en-US" sz="1400" dirty="0">
                <a:solidFill>
                  <a:srgbClr val="0070C0"/>
                </a:solidFill>
              </a:rPr>
              <a:t>Ultrafast tuner: 100 ns range</a:t>
            </a:r>
          </a:p>
          <a:p>
            <a:r>
              <a:rPr lang="en-US" sz="1600" dirty="0">
                <a:solidFill>
                  <a:srgbClr val="0070C0"/>
                </a:solidFill>
              </a:rPr>
              <a:t>In collaboration with CERN</a:t>
            </a:r>
          </a:p>
          <a:p>
            <a:pPr lvl="1"/>
            <a:r>
              <a:rPr lang="en-US" sz="1400" dirty="0">
                <a:solidFill>
                  <a:srgbClr val="0070C0"/>
                </a:solidFill>
              </a:rPr>
              <a:t>Case study: </a:t>
            </a:r>
            <a:r>
              <a:rPr lang="en-US" sz="1400" dirty="0" err="1">
                <a:solidFill>
                  <a:srgbClr val="0070C0"/>
                </a:solidFill>
              </a:rPr>
              <a:t>LHeC</a:t>
            </a:r>
            <a:r>
              <a:rPr lang="en-US" sz="1400" dirty="0">
                <a:solidFill>
                  <a:srgbClr val="0070C0"/>
                </a:solidFill>
              </a:rPr>
              <a:t> application</a:t>
            </a:r>
          </a:p>
          <a:p>
            <a:r>
              <a:rPr lang="en-US" sz="1600" dirty="0">
                <a:solidFill>
                  <a:srgbClr val="0070C0"/>
                </a:solidFill>
              </a:rPr>
              <a:t>Offers potential for significant reduction in RF power consumption</a:t>
            </a:r>
          </a:p>
        </p:txBody>
      </p:sp>
      <p:pic>
        <p:nvPicPr>
          <p:cNvPr id="8" name="Picture 2">
            <a:extLst>
              <a:ext uri="{FF2B5EF4-FFF2-40B4-BE49-F238E27FC236}">
                <a16:creationId xmlns:a16="http://schemas.microsoft.com/office/drawing/2014/main" id="{D71500EC-81EE-4B87-8D4D-A2C0A5642E4F}"/>
              </a:ext>
            </a:extLst>
          </p:cNvPr>
          <p:cNvPicPr>
            <a:picLocks noChangeAspect="1" noChangeArrowheads="1"/>
          </p:cNvPicPr>
          <p:nvPr/>
        </p:nvPicPr>
        <p:blipFill>
          <a:blip r:embed="rId2" cstate="print"/>
          <a:srcRect/>
          <a:stretch>
            <a:fillRect/>
          </a:stretch>
        </p:blipFill>
        <p:spPr bwMode="auto">
          <a:xfrm>
            <a:off x="5436096" y="1073083"/>
            <a:ext cx="3213357" cy="1547869"/>
          </a:xfrm>
          <a:prstGeom prst="rect">
            <a:avLst/>
          </a:prstGeom>
          <a:noFill/>
          <a:ln w="9525">
            <a:noFill/>
            <a:miter lim="800000"/>
            <a:headEnd/>
            <a:tailEnd/>
          </a:ln>
        </p:spPr>
      </p:pic>
      <p:pic>
        <p:nvPicPr>
          <p:cNvPr id="10" name="Picture 9">
            <a:extLst>
              <a:ext uri="{FF2B5EF4-FFF2-40B4-BE49-F238E27FC236}">
                <a16:creationId xmlns:a16="http://schemas.microsoft.com/office/drawing/2014/main" id="{E4D016B3-7B7F-4942-A234-A62905E77F37}"/>
              </a:ext>
            </a:extLst>
          </p:cNvPr>
          <p:cNvPicPr>
            <a:picLocks noChangeAspect="1"/>
          </p:cNvPicPr>
          <p:nvPr/>
        </p:nvPicPr>
        <p:blipFill rotWithShape="1">
          <a:blip r:embed="rId3"/>
          <a:srcRect t="2464" r="11890" b="6495"/>
          <a:stretch/>
        </p:blipFill>
        <p:spPr>
          <a:xfrm>
            <a:off x="5685374" y="2744333"/>
            <a:ext cx="2613883" cy="1674186"/>
          </a:xfrm>
          <a:prstGeom prst="rect">
            <a:avLst/>
          </a:prstGeom>
        </p:spPr>
      </p:pic>
      <p:sp>
        <p:nvSpPr>
          <p:cNvPr id="5" name="TextBox 4">
            <a:extLst>
              <a:ext uri="{FF2B5EF4-FFF2-40B4-BE49-F238E27FC236}">
                <a16:creationId xmlns:a16="http://schemas.microsoft.com/office/drawing/2014/main" id="{57FD9539-1B87-4E87-BE5B-639FE8C81EC1}"/>
              </a:ext>
            </a:extLst>
          </p:cNvPr>
          <p:cNvSpPr txBox="1"/>
          <p:nvPr/>
        </p:nvSpPr>
        <p:spPr>
          <a:xfrm>
            <a:off x="6376353" y="4433106"/>
            <a:ext cx="1935145" cy="207749"/>
          </a:xfrm>
          <a:prstGeom prst="rect">
            <a:avLst/>
          </a:prstGeom>
          <a:noFill/>
        </p:spPr>
        <p:txBody>
          <a:bodyPr wrap="none" rtlCol="0">
            <a:spAutoFit/>
          </a:bodyPr>
          <a:lstStyle/>
          <a:p>
            <a:r>
              <a:rPr lang="en-US" sz="750" dirty="0"/>
              <a:t>N. Shipman, et al., ERL’19, TUCOZBS02</a:t>
            </a:r>
          </a:p>
        </p:txBody>
      </p:sp>
      <p:pic>
        <p:nvPicPr>
          <p:cNvPr id="9" name="Picture 8" descr="A close-up of a machine&#10;&#10;Description automatically generated with low confidence">
            <a:extLst>
              <a:ext uri="{FF2B5EF4-FFF2-40B4-BE49-F238E27FC236}">
                <a16:creationId xmlns:a16="http://schemas.microsoft.com/office/drawing/2014/main" id="{2D9D2858-BF14-4A47-8326-5D5AA9AD3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7" y="1281213"/>
            <a:ext cx="4833409" cy="871751"/>
          </a:xfrm>
          <a:prstGeom prst="rect">
            <a:avLst/>
          </a:prstGeom>
        </p:spPr>
      </p:pic>
    </p:spTree>
    <p:extLst>
      <p:ext uri="{BB962C8B-B14F-4D97-AF65-F5344CB8AC3E}">
        <p14:creationId xmlns:p14="http://schemas.microsoft.com/office/powerpoint/2010/main" val="45336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8B6085-7E45-4372-9BFD-CA6268A40CC8}"/>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3" name="Title 2">
            <a:extLst>
              <a:ext uri="{FF2B5EF4-FFF2-40B4-BE49-F238E27FC236}">
                <a16:creationId xmlns:a16="http://schemas.microsoft.com/office/drawing/2014/main" id="{00C3AF48-87A7-4039-82A9-6EE89A6DF7DC}"/>
              </a:ext>
            </a:extLst>
          </p:cNvPr>
          <p:cNvSpPr>
            <a:spLocks noGrp="1"/>
          </p:cNvSpPr>
          <p:nvPr>
            <p:ph type="title"/>
          </p:nvPr>
        </p:nvSpPr>
        <p:spPr>
          <a:xfrm>
            <a:off x="4887" y="60562"/>
            <a:ext cx="6172200" cy="422956"/>
          </a:xfrm>
        </p:spPr>
        <p:txBody>
          <a:bodyPr>
            <a:noAutofit/>
          </a:bodyPr>
          <a:lstStyle/>
          <a:p>
            <a:pPr algn="l"/>
            <a:r>
              <a:rPr lang="en-US" sz="2800" dirty="0">
                <a:solidFill>
                  <a:schemeClr val="tx2">
                    <a:lumMod val="75000"/>
                  </a:schemeClr>
                </a:solidFill>
                <a:latin typeface="Times New Roman" panose="02020603050405020304" pitchFamily="18" charset="0"/>
                <a:ea typeface="+mn-ea"/>
                <a:cs typeface="Times New Roman" panose="02020603050405020304" pitchFamily="18" charset="0"/>
              </a:rPr>
              <a:t>Preliminary Test Results, CERN, 2020</a:t>
            </a:r>
          </a:p>
        </p:txBody>
      </p:sp>
      <p:sp>
        <p:nvSpPr>
          <p:cNvPr id="4" name="Text Placeholder 3">
            <a:extLst>
              <a:ext uri="{FF2B5EF4-FFF2-40B4-BE49-F238E27FC236}">
                <a16:creationId xmlns:a16="http://schemas.microsoft.com/office/drawing/2014/main" id="{BDD3AA9C-CDE7-447F-B294-644B61CAD0F5}"/>
              </a:ext>
            </a:extLst>
          </p:cNvPr>
          <p:cNvSpPr>
            <a:spLocks noGrp="1"/>
          </p:cNvSpPr>
          <p:nvPr>
            <p:ph type="body" sz="quarter" idx="13"/>
          </p:nvPr>
        </p:nvSpPr>
        <p:spPr>
          <a:xfrm>
            <a:off x="1485899" y="770708"/>
            <a:ext cx="6172199" cy="360508"/>
          </a:xfrm>
        </p:spPr>
        <p:txBody>
          <a:bodyPr>
            <a:normAutofit/>
          </a:bodyPr>
          <a:lstStyle/>
          <a:p>
            <a:r>
              <a:rPr lang="en-US" sz="1275" dirty="0">
                <a:solidFill>
                  <a:srgbClr val="0070C0"/>
                </a:solidFill>
              </a:rPr>
              <a:t>First ever Ferroelectric Fast Reactive Tuner (FE-FRT) test with a superconducting cavity</a:t>
            </a:r>
          </a:p>
        </p:txBody>
      </p:sp>
      <p:pic>
        <p:nvPicPr>
          <p:cNvPr id="6" name="Picture 5" descr="A screenshot of a cell phone&#10;&#10;Description automatically generated">
            <a:extLst>
              <a:ext uri="{FF2B5EF4-FFF2-40B4-BE49-F238E27FC236}">
                <a16:creationId xmlns:a16="http://schemas.microsoft.com/office/drawing/2014/main" id="{EE7191D2-E162-473F-98FE-FA7E2A1205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836" y="1327873"/>
            <a:ext cx="6372327" cy="3548453"/>
          </a:xfrm>
          <a:prstGeom prst="rect">
            <a:avLst/>
          </a:prstGeom>
        </p:spPr>
      </p:pic>
      <p:sp>
        <p:nvSpPr>
          <p:cNvPr id="7" name="TextBox 6">
            <a:extLst>
              <a:ext uri="{FF2B5EF4-FFF2-40B4-BE49-F238E27FC236}">
                <a16:creationId xmlns:a16="http://schemas.microsoft.com/office/drawing/2014/main" id="{5F848328-30C0-4EF1-848B-44E0893B31FE}"/>
              </a:ext>
            </a:extLst>
          </p:cNvPr>
          <p:cNvSpPr txBox="1"/>
          <p:nvPr/>
        </p:nvSpPr>
        <p:spPr>
          <a:xfrm>
            <a:off x="2942536" y="1004258"/>
            <a:ext cx="3369833" cy="253916"/>
          </a:xfrm>
          <a:prstGeom prst="rect">
            <a:avLst/>
          </a:prstGeom>
          <a:noFill/>
        </p:spPr>
        <p:txBody>
          <a:bodyPr wrap="none" rtlCol="0">
            <a:spAutoFit/>
          </a:bodyPr>
          <a:lstStyle/>
          <a:p>
            <a:r>
              <a:rPr lang="en-US" sz="1050" b="1" dirty="0">
                <a:solidFill>
                  <a:srgbClr val="0070C0"/>
                </a:solidFill>
              </a:rPr>
              <a:t>Courtesy of </a:t>
            </a:r>
            <a:r>
              <a:rPr lang="en-US" sz="1050" b="1" dirty="0" err="1">
                <a:solidFill>
                  <a:srgbClr val="0070C0"/>
                </a:solidFill>
              </a:rPr>
              <a:t>A.Macpherson</a:t>
            </a:r>
            <a:r>
              <a:rPr lang="en-US" sz="1050" b="1" dirty="0">
                <a:solidFill>
                  <a:srgbClr val="0070C0"/>
                </a:solidFill>
              </a:rPr>
              <a:t> and </a:t>
            </a:r>
            <a:r>
              <a:rPr lang="en-US" sz="1050" b="1" dirty="0" err="1">
                <a:solidFill>
                  <a:srgbClr val="0070C0"/>
                </a:solidFill>
              </a:rPr>
              <a:t>N.Shipman</a:t>
            </a:r>
            <a:r>
              <a:rPr lang="en-US" sz="1050" b="1" dirty="0">
                <a:solidFill>
                  <a:srgbClr val="0070C0"/>
                </a:solidFill>
              </a:rPr>
              <a:t>, CERN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260" y="167875"/>
            <a:ext cx="800600" cy="783087"/>
          </a:xfrm>
          <a:prstGeom prst="rect">
            <a:avLst/>
          </a:prstGeom>
        </p:spPr>
      </p:pic>
    </p:spTree>
    <p:extLst>
      <p:ext uri="{BB962C8B-B14F-4D97-AF65-F5344CB8AC3E}">
        <p14:creationId xmlns:p14="http://schemas.microsoft.com/office/powerpoint/2010/main" val="18205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203730" y="894927"/>
            <a:ext cx="2490623" cy="2424438"/>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743243" y="2475676"/>
            <a:ext cx="2484276" cy="823559"/>
          </a:xfrm>
          <a:prstGeom prst="rect">
            <a:avLst/>
          </a:prstGeom>
        </p:spPr>
      </p:pic>
      <p:sp>
        <p:nvSpPr>
          <p:cNvPr id="11" name="Title 2">
            <a:extLst>
              <a:ext uri="{FF2B5EF4-FFF2-40B4-BE49-F238E27FC236}">
                <a16:creationId xmlns:a16="http://schemas.microsoft.com/office/drawing/2014/main" id="{BDD1C476-5D60-41D8-B8A4-04E0B723F671}"/>
              </a:ext>
            </a:extLst>
          </p:cNvPr>
          <p:cNvSpPr txBox="1">
            <a:spLocks/>
          </p:cNvSpPr>
          <p:nvPr/>
        </p:nvSpPr>
        <p:spPr>
          <a:xfrm>
            <a:off x="0" y="42638"/>
            <a:ext cx="6172200" cy="532829"/>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2">
                    <a:lumMod val="75000"/>
                  </a:schemeClr>
                </a:solidFill>
                <a:latin typeface="Times New Roman" panose="02020603050405020304" pitchFamily="18" charset="0"/>
                <a:ea typeface="+mn-ea"/>
                <a:cs typeface="Times New Roman" panose="02020603050405020304" pitchFamily="18" charset="0"/>
              </a:rPr>
              <a:t>FRT for 1.5 GHz Single Port Cavity</a:t>
            </a:r>
          </a:p>
        </p:txBody>
      </p:sp>
      <p:pic>
        <p:nvPicPr>
          <p:cNvPr id="4" name="Picture 3" descr="A close-up of a syringe and a test tube&#10;&#10;Description automatically generated with low confidence">
            <a:extLst>
              <a:ext uri="{FF2B5EF4-FFF2-40B4-BE49-F238E27FC236}">
                <a16:creationId xmlns:a16="http://schemas.microsoft.com/office/drawing/2014/main" id="{9B51121A-110A-4DE2-8863-0E8280860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871" y="789583"/>
            <a:ext cx="1782198" cy="2241527"/>
          </a:xfrm>
          <a:prstGeom prst="rect">
            <a:avLst/>
          </a:prstGeom>
        </p:spPr>
      </p:pic>
      <p:pic>
        <p:nvPicPr>
          <p:cNvPr id="12" name="Picture 11"/>
          <p:cNvPicPr>
            <a:picLocks noChangeAspect="1"/>
          </p:cNvPicPr>
          <p:nvPr/>
        </p:nvPicPr>
        <p:blipFill>
          <a:blip r:embed="rId5"/>
          <a:stretch>
            <a:fillRect/>
          </a:stretch>
        </p:blipFill>
        <p:spPr>
          <a:xfrm>
            <a:off x="757386" y="740841"/>
            <a:ext cx="1917213" cy="1679470"/>
          </a:xfrm>
          <a:prstGeom prst="rect">
            <a:avLst/>
          </a:prstGeom>
        </p:spPr>
      </p:pic>
      <p:pic>
        <p:nvPicPr>
          <p:cNvPr id="13" name="Picture 12" descr="A picture containing chart&#10;&#10;Description automatically generated">
            <a:extLst>
              <a:ext uri="{FF2B5EF4-FFF2-40B4-BE49-F238E27FC236}">
                <a16:creationId xmlns:a16="http://schemas.microsoft.com/office/drawing/2014/main" id="{D9C14819-5918-4BF1-AA10-6F13CB5E51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572" y="882379"/>
            <a:ext cx="1130463" cy="789191"/>
          </a:xfrm>
          <a:prstGeom prst="rect">
            <a:avLst/>
          </a:prstGeom>
        </p:spPr>
      </p:pic>
      <p:sp>
        <p:nvSpPr>
          <p:cNvPr id="16" name="Rectangle 15"/>
          <p:cNvSpPr/>
          <p:nvPr/>
        </p:nvSpPr>
        <p:spPr>
          <a:xfrm>
            <a:off x="677953" y="3297917"/>
            <a:ext cx="2565285" cy="415498"/>
          </a:xfrm>
          <a:prstGeom prst="rect">
            <a:avLst/>
          </a:prstGeom>
        </p:spPr>
        <p:txBody>
          <a:bodyPr wrap="square">
            <a:spAutoFit/>
          </a:bodyPr>
          <a:lstStyle/>
          <a:p>
            <a:r>
              <a:rPr lang="en-US" sz="1050" dirty="0"/>
              <a:t>C100 cavity, and C100 cryomodule with FPCs in CEBAF section SL25, Jlab.</a:t>
            </a:r>
          </a:p>
        </p:txBody>
      </p:sp>
      <p:sp>
        <p:nvSpPr>
          <p:cNvPr id="17" name="TextBox 16"/>
          <p:cNvSpPr txBox="1"/>
          <p:nvPr/>
        </p:nvSpPr>
        <p:spPr>
          <a:xfrm>
            <a:off x="4093704" y="3319365"/>
            <a:ext cx="2705678" cy="415498"/>
          </a:xfrm>
          <a:prstGeom prst="rect">
            <a:avLst/>
          </a:prstGeom>
          <a:noFill/>
        </p:spPr>
        <p:txBody>
          <a:bodyPr wrap="square" rtlCol="0">
            <a:spAutoFit/>
          </a:bodyPr>
          <a:lstStyle/>
          <a:p>
            <a:r>
              <a:rPr lang="en-US" sz="1050" dirty="0"/>
              <a:t>Ferroelectric tuner and MT (upper corner) in the LLRF schematic of C100</a:t>
            </a:r>
          </a:p>
        </p:txBody>
      </p:sp>
      <p:sp>
        <p:nvSpPr>
          <p:cNvPr id="18" name="TextBox 17"/>
          <p:cNvSpPr txBox="1"/>
          <p:nvPr/>
        </p:nvSpPr>
        <p:spPr>
          <a:xfrm>
            <a:off x="7086051" y="3099202"/>
            <a:ext cx="1836204" cy="577081"/>
          </a:xfrm>
          <a:prstGeom prst="rect">
            <a:avLst/>
          </a:prstGeom>
          <a:noFill/>
        </p:spPr>
        <p:txBody>
          <a:bodyPr wrap="square" rtlCol="0">
            <a:spAutoFit/>
          </a:bodyPr>
          <a:lstStyle/>
          <a:p>
            <a:r>
              <a:rPr lang="en-US" sz="1050" dirty="0"/>
              <a:t>Ferroelectric tuning element (red) with alumina matching section (yellow)</a:t>
            </a:r>
          </a:p>
        </p:txBody>
      </p:sp>
      <p:sp>
        <p:nvSpPr>
          <p:cNvPr id="19" name="Rectangle 18"/>
          <p:cNvSpPr/>
          <p:nvPr/>
        </p:nvSpPr>
        <p:spPr>
          <a:xfrm>
            <a:off x="359532" y="3849772"/>
            <a:ext cx="8604956" cy="1004186"/>
          </a:xfrm>
          <a:prstGeom prst="rect">
            <a:avLst/>
          </a:prstGeom>
        </p:spPr>
        <p:txBody>
          <a:bodyPr wrap="square">
            <a:spAutoFit/>
          </a:bodyPr>
          <a:lstStyle/>
          <a:p>
            <a:pPr>
              <a:lnSpc>
                <a:spcPct val="107000"/>
              </a:lnSpc>
              <a:spcAft>
                <a:spcPts val="600"/>
              </a:spcAft>
            </a:pPr>
            <a:r>
              <a:rPr lang="en-US"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Euclid Techlabs is developing the first fast ferroelectric tuner for a SRF accelerator that is currently in operation – CEBAF at JLAB. In comparison with our first tuner prototype, it requires a new configuration, with a single RF power port for both the klystron and the tuner. This is the only option for the current C100 cryomodules at CEBAF, and many other projects. </a:t>
            </a:r>
            <a:endParaRPr lang="en-US"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59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76C06A84-60FB-4A18-8C46-18C809B9E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4666" y="2456122"/>
            <a:ext cx="1730470" cy="161029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08" y="1835790"/>
            <a:ext cx="4257675" cy="1928813"/>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TextBox 3">
            <a:extLst>
              <a:ext uri="{FF2B5EF4-FFF2-40B4-BE49-F238E27FC236}">
                <a16:creationId xmlns:a16="http://schemas.microsoft.com/office/drawing/2014/main" id="{93759B2B-851F-476A-8014-F8D60BBB05EE}"/>
              </a:ext>
            </a:extLst>
          </p:cNvPr>
          <p:cNvSpPr txBox="1"/>
          <p:nvPr/>
        </p:nvSpPr>
        <p:spPr>
          <a:xfrm>
            <a:off x="4620994" y="3637454"/>
            <a:ext cx="3083354" cy="415498"/>
          </a:xfrm>
          <a:prstGeom prst="rect">
            <a:avLst/>
          </a:prstGeom>
          <a:noFill/>
        </p:spPr>
        <p:txBody>
          <a:bodyPr wrap="square">
            <a:spAutoFit/>
          </a:bodyPr>
          <a:lstStyle/>
          <a:p>
            <a:r>
              <a:rPr lang="en-US" sz="1050" dirty="0">
                <a:solidFill>
                  <a:srgbClr val="222222"/>
                </a:solidFill>
                <a:latin typeface="Arial" panose="020B0604020202020204" pitchFamily="34" charset="0"/>
              </a:rPr>
              <a:t>3 kW of CW power causes 17</a:t>
            </a:r>
            <a:r>
              <a:rPr lang="en-US" sz="1050" dirty="0">
                <a:solidFill>
                  <a:srgbClr val="222222"/>
                </a:solidFill>
                <a:latin typeface="Arial" panose="020B0604020202020204" pitchFamily="34" charset="0"/>
                <a:sym typeface="Symbol" panose="05050102010706020507" pitchFamily="18" charset="2"/>
              </a:rPr>
              <a:t> </a:t>
            </a:r>
            <a:r>
              <a:rPr lang="en-US" sz="1050" dirty="0">
                <a:solidFill>
                  <a:srgbClr val="222222"/>
                </a:solidFill>
                <a:latin typeface="Arial" panose="020B0604020202020204" pitchFamily="34" charset="0"/>
              </a:rPr>
              <a:t>temperature rise with water cooling outside and cooled air inside.</a:t>
            </a:r>
          </a:p>
        </p:txBody>
      </p:sp>
      <p:pic>
        <p:nvPicPr>
          <p:cNvPr id="12" name="Picture 11"/>
          <p:cNvPicPr>
            <a:picLocks noChangeAspect="1"/>
          </p:cNvPicPr>
          <p:nvPr/>
        </p:nvPicPr>
        <p:blipFill>
          <a:blip r:embed="rId4"/>
          <a:stretch>
            <a:fillRect/>
          </a:stretch>
        </p:blipFill>
        <p:spPr>
          <a:xfrm>
            <a:off x="937287" y="974738"/>
            <a:ext cx="3226163" cy="2529605"/>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61E5DEBA-5E70-4F00-BE70-D40C25F97DCC}"/>
              </a:ext>
            </a:extLst>
          </p:cNvPr>
          <p:cNvPicPr>
            <a:picLocks noChangeAspect="1"/>
          </p:cNvPicPr>
          <p:nvPr/>
        </p:nvPicPr>
        <p:blipFill>
          <a:blip r:embed="rId5"/>
          <a:stretch>
            <a:fillRect/>
          </a:stretch>
        </p:blipFill>
        <p:spPr>
          <a:xfrm rot="16200000">
            <a:off x="4798839" y="424630"/>
            <a:ext cx="1678276" cy="2794771"/>
          </a:xfrm>
          <a:prstGeom prst="rect">
            <a:avLst/>
          </a:prstGeom>
        </p:spPr>
      </p:pic>
      <p:sp>
        <p:nvSpPr>
          <p:cNvPr id="14" name="Title 2">
            <a:extLst>
              <a:ext uri="{FF2B5EF4-FFF2-40B4-BE49-F238E27FC236}">
                <a16:creationId xmlns:a16="http://schemas.microsoft.com/office/drawing/2014/main" id="{BDD1C476-5D60-41D8-B8A4-04E0B723F671}"/>
              </a:ext>
            </a:extLst>
          </p:cNvPr>
          <p:cNvSpPr txBox="1">
            <a:spLocks/>
          </p:cNvSpPr>
          <p:nvPr/>
        </p:nvSpPr>
        <p:spPr>
          <a:xfrm>
            <a:off x="63396" y="42085"/>
            <a:ext cx="6172200" cy="5386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2">
                    <a:lumMod val="75000"/>
                  </a:schemeClr>
                </a:solidFill>
                <a:latin typeface="Times New Roman" panose="02020603050405020304" pitchFamily="18" charset="0"/>
                <a:ea typeface="+mn-ea"/>
                <a:cs typeface="Times New Roman" panose="02020603050405020304" pitchFamily="18" charset="0"/>
              </a:rPr>
              <a:t>Current Status of the 1.5 GHz FRT</a:t>
            </a:r>
          </a:p>
        </p:txBody>
      </p:sp>
      <p:sp>
        <p:nvSpPr>
          <p:cNvPr id="15" name="Rectangle 14"/>
          <p:cNvSpPr/>
          <p:nvPr/>
        </p:nvSpPr>
        <p:spPr>
          <a:xfrm>
            <a:off x="539552" y="4114062"/>
            <a:ext cx="8352928" cy="738664"/>
          </a:xfrm>
          <a:prstGeom prst="rect">
            <a:avLst/>
          </a:prstGeom>
        </p:spPr>
        <p:txBody>
          <a:bodyPr wrap="square">
            <a:spAutoFit/>
          </a:bodyPr>
          <a:lstStyle/>
          <a:p>
            <a:r>
              <a:rPr lang="en-US" sz="1400" dirty="0">
                <a:solidFill>
                  <a:srgbClr val="0070C0"/>
                </a:solidFill>
              </a:rPr>
              <a:t>Euclid has carried out thermal and RF measurements of improved ferroelectric ceramic, completed the tuner RF and thermomechanical design, and is currently finishing the mechanical engineering design for fabrication.  HOM analysis is complete too. </a:t>
            </a:r>
          </a:p>
        </p:txBody>
      </p:sp>
      <p:sp>
        <p:nvSpPr>
          <p:cNvPr id="18" name="TextBox 17"/>
          <p:cNvSpPr txBox="1"/>
          <p:nvPr/>
        </p:nvSpPr>
        <p:spPr>
          <a:xfrm>
            <a:off x="5368031" y="3234392"/>
            <a:ext cx="1300356" cy="307777"/>
          </a:xfrm>
          <a:prstGeom prst="rect">
            <a:avLst/>
          </a:prstGeom>
          <a:noFill/>
        </p:spPr>
        <p:txBody>
          <a:bodyPr wrap="none" rtlCol="0">
            <a:spAutoFit/>
          </a:bodyPr>
          <a:lstStyle/>
          <a:p>
            <a:r>
              <a:rPr lang="en-US" sz="1400" dirty="0"/>
              <a:t>HOM analysis</a:t>
            </a:r>
          </a:p>
        </p:txBody>
      </p:sp>
      <p:pic>
        <p:nvPicPr>
          <p:cNvPr id="19" name="Picture 18" descr="Chart, line chart&#10;&#10;Description automatically generated">
            <a:extLst>
              <a:ext uri="{FF2B5EF4-FFF2-40B4-BE49-F238E27FC236}">
                <a16:creationId xmlns:a16="http://schemas.microsoft.com/office/drawing/2014/main" id="{83FDB835-BFB8-4559-B373-174AABF623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5843" y="1764503"/>
            <a:ext cx="1505357" cy="753635"/>
          </a:xfrm>
          <a:prstGeom prst="rect">
            <a:avLst/>
          </a:prstGeom>
        </p:spPr>
      </p:pic>
      <p:pic>
        <p:nvPicPr>
          <p:cNvPr id="3" name="Picture 2"/>
          <p:cNvPicPr>
            <a:picLocks noChangeAspect="1"/>
          </p:cNvPicPr>
          <p:nvPr/>
        </p:nvPicPr>
        <p:blipFill>
          <a:blip r:embed="rId7"/>
          <a:stretch>
            <a:fillRect/>
          </a:stretch>
        </p:blipFill>
        <p:spPr>
          <a:xfrm>
            <a:off x="4998906" y="2531023"/>
            <a:ext cx="1836609" cy="782630"/>
          </a:xfrm>
          <a:prstGeom prst="rect">
            <a:avLst/>
          </a:prstGeom>
        </p:spPr>
      </p:pic>
      <p:sp>
        <p:nvSpPr>
          <p:cNvPr id="10" name="Right Arrow 9"/>
          <p:cNvSpPr/>
          <p:nvPr/>
        </p:nvSpPr>
        <p:spPr>
          <a:xfrm rot="19678778">
            <a:off x="6798846" y="3394315"/>
            <a:ext cx="783704" cy="161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up of a gavel&#10;&#10;Description automatically generated with medium confidence">
            <a:extLst>
              <a:ext uri="{FF2B5EF4-FFF2-40B4-BE49-F238E27FC236}">
                <a16:creationId xmlns:a16="http://schemas.microsoft.com/office/drawing/2014/main" id="{235E4F5E-036A-4A86-AA61-110D16AA2D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374640" y="708827"/>
            <a:ext cx="1811880" cy="1358910"/>
          </a:xfrm>
          <a:prstGeom prst="rect">
            <a:avLst/>
          </a:prstGeom>
        </p:spPr>
      </p:pic>
    </p:spTree>
    <p:extLst>
      <p:ext uri="{BB962C8B-B14F-4D97-AF65-F5344CB8AC3E}">
        <p14:creationId xmlns:p14="http://schemas.microsoft.com/office/powerpoint/2010/main" val="111854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065A9D-88FD-45A6-9D02-115139FAB620}"/>
              </a:ext>
            </a:extLst>
          </p:cNvPr>
          <p:cNvPicPr>
            <a:picLocks noChangeAspect="1"/>
          </p:cNvPicPr>
          <p:nvPr/>
        </p:nvPicPr>
        <p:blipFill rotWithShape="1">
          <a:blip r:embed="rId2"/>
          <a:srcRect r="18538"/>
          <a:stretch/>
        </p:blipFill>
        <p:spPr>
          <a:xfrm>
            <a:off x="67881" y="3020683"/>
            <a:ext cx="3207809" cy="1853268"/>
          </a:xfrm>
          <a:prstGeom prst="rect">
            <a:avLst/>
          </a:prstGeom>
        </p:spPr>
      </p:pic>
      <p:pic>
        <p:nvPicPr>
          <p:cNvPr id="7" name="Picture 6">
            <a:extLst>
              <a:ext uri="{FF2B5EF4-FFF2-40B4-BE49-F238E27FC236}">
                <a16:creationId xmlns:a16="http://schemas.microsoft.com/office/drawing/2014/main" id="{A4CC2D54-8BC9-4792-9AE3-12872C6B438D}"/>
              </a:ext>
            </a:extLst>
          </p:cNvPr>
          <p:cNvPicPr>
            <a:picLocks noChangeAspect="1"/>
          </p:cNvPicPr>
          <p:nvPr/>
        </p:nvPicPr>
        <p:blipFill>
          <a:blip r:embed="rId3"/>
          <a:stretch>
            <a:fillRect/>
          </a:stretch>
        </p:blipFill>
        <p:spPr>
          <a:xfrm>
            <a:off x="3306195" y="3255826"/>
            <a:ext cx="2878544" cy="1403291"/>
          </a:xfrm>
          <a:prstGeom prst="rect">
            <a:avLst/>
          </a:prstGeom>
        </p:spPr>
      </p:pic>
      <p:pic>
        <p:nvPicPr>
          <p:cNvPr id="8" name="Picture 7">
            <a:extLst>
              <a:ext uri="{FF2B5EF4-FFF2-40B4-BE49-F238E27FC236}">
                <a16:creationId xmlns:a16="http://schemas.microsoft.com/office/drawing/2014/main" id="{625B49B0-077E-4A12-A290-737533FE6EF7}"/>
              </a:ext>
            </a:extLst>
          </p:cNvPr>
          <p:cNvPicPr>
            <a:picLocks noChangeAspect="1"/>
          </p:cNvPicPr>
          <p:nvPr/>
        </p:nvPicPr>
        <p:blipFill>
          <a:blip r:embed="rId4"/>
          <a:stretch>
            <a:fillRect/>
          </a:stretch>
        </p:blipFill>
        <p:spPr>
          <a:xfrm>
            <a:off x="6930019" y="2751770"/>
            <a:ext cx="2133143" cy="1039907"/>
          </a:xfrm>
          <a:prstGeom prst="rect">
            <a:avLst/>
          </a:prstGeom>
        </p:spPr>
      </p:pic>
      <p:pic>
        <p:nvPicPr>
          <p:cNvPr id="9" name="Picture 8">
            <a:extLst>
              <a:ext uri="{FF2B5EF4-FFF2-40B4-BE49-F238E27FC236}">
                <a16:creationId xmlns:a16="http://schemas.microsoft.com/office/drawing/2014/main" id="{B9045EF6-EFFA-4A63-93AB-770DF2EF69ED}"/>
              </a:ext>
            </a:extLst>
          </p:cNvPr>
          <p:cNvPicPr>
            <a:picLocks noChangeAspect="1"/>
          </p:cNvPicPr>
          <p:nvPr/>
        </p:nvPicPr>
        <p:blipFill>
          <a:blip r:embed="rId5"/>
          <a:stretch>
            <a:fillRect/>
          </a:stretch>
        </p:blipFill>
        <p:spPr>
          <a:xfrm>
            <a:off x="6916482" y="3791676"/>
            <a:ext cx="2177185" cy="1061378"/>
          </a:xfrm>
          <a:prstGeom prst="rect">
            <a:avLst/>
          </a:prstGeom>
        </p:spPr>
      </p:pic>
      <p:pic>
        <p:nvPicPr>
          <p:cNvPr id="10" name="Picture 9">
            <a:extLst>
              <a:ext uri="{FF2B5EF4-FFF2-40B4-BE49-F238E27FC236}">
                <a16:creationId xmlns:a16="http://schemas.microsoft.com/office/drawing/2014/main" id="{86795842-B62E-47D2-8B04-54BF689B75C1}"/>
              </a:ext>
            </a:extLst>
          </p:cNvPr>
          <p:cNvPicPr>
            <a:picLocks noChangeAspect="1"/>
          </p:cNvPicPr>
          <p:nvPr/>
        </p:nvPicPr>
        <p:blipFill>
          <a:blip r:embed="rId6"/>
          <a:stretch>
            <a:fillRect/>
          </a:stretch>
        </p:blipFill>
        <p:spPr>
          <a:xfrm>
            <a:off x="5877094" y="1090129"/>
            <a:ext cx="3260783" cy="1589632"/>
          </a:xfrm>
          <a:prstGeom prst="rect">
            <a:avLst/>
          </a:prstGeom>
        </p:spPr>
      </p:pic>
      <p:pic>
        <p:nvPicPr>
          <p:cNvPr id="11" name="Picture 10">
            <a:extLst>
              <a:ext uri="{FF2B5EF4-FFF2-40B4-BE49-F238E27FC236}">
                <a16:creationId xmlns:a16="http://schemas.microsoft.com/office/drawing/2014/main" id="{0FA99384-8CBE-40CC-B593-088D09CC4CF6}"/>
              </a:ext>
            </a:extLst>
          </p:cNvPr>
          <p:cNvPicPr>
            <a:picLocks noChangeAspect="1"/>
          </p:cNvPicPr>
          <p:nvPr/>
        </p:nvPicPr>
        <p:blipFill>
          <a:blip r:embed="rId7"/>
          <a:stretch>
            <a:fillRect/>
          </a:stretch>
        </p:blipFill>
        <p:spPr>
          <a:xfrm>
            <a:off x="2965321" y="1090130"/>
            <a:ext cx="3260783" cy="1589632"/>
          </a:xfrm>
          <a:prstGeom prst="rect">
            <a:avLst/>
          </a:prstGeom>
        </p:spPr>
      </p:pic>
      <p:sp>
        <p:nvSpPr>
          <p:cNvPr id="12" name="TextBox 11">
            <a:extLst>
              <a:ext uri="{FF2B5EF4-FFF2-40B4-BE49-F238E27FC236}">
                <a16:creationId xmlns:a16="http://schemas.microsoft.com/office/drawing/2014/main" id="{FB691B24-B5A3-4B12-861B-8CC0C2589E1B}"/>
              </a:ext>
            </a:extLst>
          </p:cNvPr>
          <p:cNvSpPr txBox="1"/>
          <p:nvPr/>
        </p:nvSpPr>
        <p:spPr>
          <a:xfrm>
            <a:off x="6442700" y="1207757"/>
            <a:ext cx="1107821" cy="523220"/>
          </a:xfrm>
          <a:prstGeom prst="rect">
            <a:avLst/>
          </a:prstGeom>
          <a:noFill/>
        </p:spPr>
        <p:txBody>
          <a:bodyPr wrap="square" rtlCol="0">
            <a:spAutoFit/>
          </a:bodyPr>
          <a:lstStyle/>
          <a:p>
            <a:r>
              <a:rPr lang="en-US" sz="1400" b="1" dirty="0">
                <a:solidFill>
                  <a:srgbClr val="00B050"/>
                </a:solidFill>
              </a:rPr>
              <a:t>~25% reduction</a:t>
            </a:r>
          </a:p>
        </p:txBody>
      </p:sp>
      <p:cxnSp>
        <p:nvCxnSpPr>
          <p:cNvPr id="13" name="Straight Connector 12">
            <a:extLst>
              <a:ext uri="{FF2B5EF4-FFF2-40B4-BE49-F238E27FC236}">
                <a16:creationId xmlns:a16="http://schemas.microsoft.com/office/drawing/2014/main" id="{E539C85E-2A42-4BA8-B9F1-FA6B7771BCB9}"/>
              </a:ext>
            </a:extLst>
          </p:cNvPr>
          <p:cNvCxnSpPr>
            <a:cxnSpLocks/>
          </p:cNvCxnSpPr>
          <p:nvPr/>
        </p:nvCxnSpPr>
        <p:spPr>
          <a:xfrm>
            <a:off x="5817792" y="1745175"/>
            <a:ext cx="2237037"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27518B-C79C-48ED-AFBF-CE4658DBB762}"/>
              </a:ext>
            </a:extLst>
          </p:cNvPr>
          <p:cNvCxnSpPr>
            <a:cxnSpLocks/>
          </p:cNvCxnSpPr>
          <p:nvPr/>
        </p:nvCxnSpPr>
        <p:spPr>
          <a:xfrm>
            <a:off x="6105111" y="1279775"/>
            <a:ext cx="0" cy="451546"/>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3BE9C7-BE0A-4FDB-9CDA-DC1DF657A330}"/>
              </a:ext>
            </a:extLst>
          </p:cNvPr>
          <p:cNvCxnSpPr>
            <a:cxnSpLocks/>
          </p:cNvCxnSpPr>
          <p:nvPr/>
        </p:nvCxnSpPr>
        <p:spPr>
          <a:xfrm>
            <a:off x="4670165" y="1258994"/>
            <a:ext cx="1798830"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CC16C87-29DA-421D-AA04-240360C260DB}"/>
              </a:ext>
            </a:extLst>
          </p:cNvPr>
          <p:cNvSpPr txBox="1"/>
          <p:nvPr/>
        </p:nvSpPr>
        <p:spPr>
          <a:xfrm>
            <a:off x="29761" y="1163683"/>
            <a:ext cx="3207809" cy="1515851"/>
          </a:xfrm>
          <a:prstGeom prst="rect">
            <a:avLst/>
          </a:prstGeom>
        </p:spPr>
        <p:txBody>
          <a:bodyPr vert="horz" lIns="68580" tIns="34290" rIns="68580" bIns="34290" rtlCol="0" anchor="ctr">
            <a:noAutofit/>
          </a:bodyPr>
          <a:lstStyle/>
          <a:p>
            <a:pPr marL="214313" indent="-171450">
              <a:lnSpc>
                <a:spcPct val="90000"/>
              </a:lnSpc>
              <a:spcAft>
                <a:spcPts val="450"/>
              </a:spcAft>
              <a:buFont typeface="Arial" panose="020B0604020202020204" pitchFamily="34" charset="0"/>
              <a:buChar char="•"/>
            </a:pPr>
            <a:r>
              <a:rPr lang="en-US" sz="1400" dirty="0">
                <a:solidFill>
                  <a:srgbClr val="002060"/>
                </a:solidFill>
                <a:latin typeface="Times New Roman" panose="02020603050405020304" pitchFamily="18" charset="0"/>
                <a:cs typeface="Times New Roman" panose="02020603050405020304" pitchFamily="18" charset="0"/>
              </a:rPr>
              <a:t>Although it is non-ideal to use FRT through FPC, it is possible to maintain </a:t>
            </a:r>
            <a:r>
              <a:rPr lang="en-US" sz="1400" dirty="0" err="1">
                <a:solidFill>
                  <a:srgbClr val="002060"/>
                </a:solidFill>
                <a:latin typeface="Times New Roman" panose="02020603050405020304" pitchFamily="18" charset="0"/>
                <a:cs typeface="Times New Roman" panose="02020603050405020304" pitchFamily="18" charset="0"/>
              </a:rPr>
              <a:t>Qext</a:t>
            </a:r>
            <a:r>
              <a:rPr lang="en-US" sz="1400" dirty="0">
                <a:solidFill>
                  <a:srgbClr val="002060"/>
                </a:solidFill>
                <a:latin typeface="Times New Roman" panose="02020603050405020304" pitchFamily="18" charset="0"/>
                <a:cs typeface="Times New Roman" panose="02020603050405020304" pitchFamily="18" charset="0"/>
              </a:rPr>
              <a:t> and compensate the microphonics simultaneously.</a:t>
            </a:r>
          </a:p>
          <a:p>
            <a:pPr marL="214313" indent="-171450">
              <a:lnSpc>
                <a:spcPct val="90000"/>
              </a:lnSpc>
              <a:spcAft>
                <a:spcPts val="450"/>
              </a:spcAft>
              <a:buFont typeface="Arial" panose="020B0604020202020204" pitchFamily="34" charset="0"/>
              <a:buChar char="•"/>
            </a:pPr>
            <a:r>
              <a:rPr lang="en-US" sz="1400" dirty="0">
                <a:solidFill>
                  <a:srgbClr val="002060"/>
                </a:solidFill>
                <a:latin typeface="Times New Roman" panose="02020603050405020304" pitchFamily="18" charset="0"/>
                <a:cs typeface="Times New Roman" panose="02020603050405020304" pitchFamily="18" charset="0"/>
              </a:rPr>
              <a:t>Simulink modeling shows the klystron power demanding can be reduced by ~25% in the case of </a:t>
            </a:r>
            <a:r>
              <a:rPr lang="en-US" sz="1400" dirty="0" err="1">
                <a:solidFill>
                  <a:srgbClr val="002060"/>
                </a:solidFill>
                <a:latin typeface="Times New Roman" panose="02020603050405020304" pitchFamily="18" charset="0"/>
                <a:cs typeface="Times New Roman" panose="02020603050405020304" pitchFamily="18" charset="0"/>
              </a:rPr>
              <a:t>Jlab</a:t>
            </a:r>
            <a:r>
              <a:rPr lang="en-US" sz="1400" dirty="0">
                <a:solidFill>
                  <a:srgbClr val="002060"/>
                </a:solidFill>
                <a:latin typeface="Times New Roman" panose="02020603050405020304" pitchFamily="18" charset="0"/>
                <a:cs typeface="Times New Roman" panose="02020603050405020304" pitchFamily="18" charset="0"/>
              </a:rPr>
              <a:t> C100 cavities.</a:t>
            </a:r>
          </a:p>
        </p:txBody>
      </p:sp>
      <p:sp>
        <p:nvSpPr>
          <p:cNvPr id="20" name="TextBox 19">
            <a:extLst>
              <a:ext uri="{FF2B5EF4-FFF2-40B4-BE49-F238E27FC236}">
                <a16:creationId xmlns:a16="http://schemas.microsoft.com/office/drawing/2014/main" id="{79990E5B-FA0D-4C55-8FE3-0CE11FAD75DF}"/>
              </a:ext>
            </a:extLst>
          </p:cNvPr>
          <p:cNvSpPr txBox="1"/>
          <p:nvPr/>
        </p:nvSpPr>
        <p:spPr>
          <a:xfrm>
            <a:off x="3702373" y="4248359"/>
            <a:ext cx="2086187" cy="261610"/>
          </a:xfrm>
          <a:prstGeom prst="rect">
            <a:avLst/>
          </a:prstGeom>
          <a:noFill/>
        </p:spPr>
        <p:txBody>
          <a:bodyPr wrap="square" rtlCol="0">
            <a:spAutoFit/>
          </a:bodyPr>
          <a:lstStyle/>
          <a:p>
            <a:r>
              <a:rPr lang="en-US" sz="1100" dirty="0">
                <a:solidFill>
                  <a:schemeClr val="accent1">
                    <a:lumMod val="75000"/>
                  </a:schemeClr>
                </a:solidFill>
              </a:rPr>
              <a:t>Emulated microphonics signal</a:t>
            </a:r>
          </a:p>
        </p:txBody>
      </p:sp>
      <p:sp>
        <p:nvSpPr>
          <p:cNvPr id="21" name="TextBox 20">
            <a:extLst>
              <a:ext uri="{FF2B5EF4-FFF2-40B4-BE49-F238E27FC236}">
                <a16:creationId xmlns:a16="http://schemas.microsoft.com/office/drawing/2014/main" id="{FED6FBA1-65E0-472A-BA46-5694E177AC9C}"/>
              </a:ext>
            </a:extLst>
          </p:cNvPr>
          <p:cNvSpPr txBox="1"/>
          <p:nvPr/>
        </p:nvSpPr>
        <p:spPr>
          <a:xfrm>
            <a:off x="6036906" y="3562170"/>
            <a:ext cx="824218" cy="461665"/>
          </a:xfrm>
          <a:prstGeom prst="rect">
            <a:avLst/>
          </a:prstGeom>
          <a:noFill/>
        </p:spPr>
        <p:txBody>
          <a:bodyPr wrap="square" rtlCol="0">
            <a:spAutoFit/>
          </a:bodyPr>
          <a:lstStyle/>
          <a:p>
            <a:r>
              <a:rPr lang="en-US" sz="1200" dirty="0"/>
              <a:t>FRT with 10% loss</a:t>
            </a:r>
          </a:p>
        </p:txBody>
      </p:sp>
      <p:sp>
        <p:nvSpPr>
          <p:cNvPr id="22" name="Arrow: Right 21">
            <a:extLst>
              <a:ext uri="{FF2B5EF4-FFF2-40B4-BE49-F238E27FC236}">
                <a16:creationId xmlns:a16="http://schemas.microsoft.com/office/drawing/2014/main" id="{1839C77F-6527-454A-94A1-9B08A68783A5}"/>
              </a:ext>
            </a:extLst>
          </p:cNvPr>
          <p:cNvSpPr/>
          <p:nvPr/>
        </p:nvSpPr>
        <p:spPr>
          <a:xfrm>
            <a:off x="6097950" y="3974447"/>
            <a:ext cx="615340" cy="215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6E36-D51F-4D99-839F-ADAA0C4C19DD}"/>
              </a:ext>
            </a:extLst>
          </p:cNvPr>
          <p:cNvSpPr txBox="1"/>
          <p:nvPr/>
        </p:nvSpPr>
        <p:spPr>
          <a:xfrm>
            <a:off x="7500187" y="3032569"/>
            <a:ext cx="1178387" cy="276999"/>
          </a:xfrm>
          <a:prstGeom prst="rect">
            <a:avLst/>
          </a:prstGeom>
          <a:noFill/>
        </p:spPr>
        <p:txBody>
          <a:bodyPr wrap="square" rtlCol="0">
            <a:spAutoFit/>
          </a:bodyPr>
          <a:lstStyle/>
          <a:p>
            <a:r>
              <a:rPr lang="en-US" sz="1200" dirty="0">
                <a:ln w="0"/>
                <a:solidFill>
                  <a:schemeClr val="accent1"/>
                </a:solidFill>
                <a:effectLst>
                  <a:outerShdw blurRad="38100" dist="25400" dir="5400000" algn="ctr" rotWithShape="0">
                    <a:srgbClr val="6E747A">
                      <a:alpha val="43000"/>
                    </a:srgbClr>
                  </a:outerShdw>
                </a:effectLst>
              </a:rPr>
              <a:t>Cavity voltage</a:t>
            </a:r>
          </a:p>
        </p:txBody>
      </p:sp>
      <p:sp>
        <p:nvSpPr>
          <p:cNvPr id="24" name="TextBox 23">
            <a:extLst>
              <a:ext uri="{FF2B5EF4-FFF2-40B4-BE49-F238E27FC236}">
                <a16:creationId xmlns:a16="http://schemas.microsoft.com/office/drawing/2014/main" id="{3924C280-9770-49F9-8DC4-1BE4116B4EAD}"/>
              </a:ext>
            </a:extLst>
          </p:cNvPr>
          <p:cNvSpPr txBox="1"/>
          <p:nvPr/>
        </p:nvSpPr>
        <p:spPr>
          <a:xfrm>
            <a:off x="7514169" y="3927875"/>
            <a:ext cx="1178387" cy="276999"/>
          </a:xfrm>
          <a:prstGeom prst="rect">
            <a:avLst/>
          </a:prstGeom>
          <a:noFill/>
        </p:spPr>
        <p:txBody>
          <a:bodyPr wrap="square" rtlCol="0">
            <a:spAutoFit/>
          </a:bodyPr>
          <a:lstStyle/>
          <a:p>
            <a:r>
              <a:rPr lang="en-US" sz="1200" dirty="0">
                <a:ln w="0"/>
                <a:solidFill>
                  <a:schemeClr val="accent1"/>
                </a:solidFill>
                <a:effectLst>
                  <a:outerShdw blurRad="38100" dist="25400" dir="5400000" algn="ctr" rotWithShape="0">
                    <a:srgbClr val="6E747A">
                      <a:alpha val="43000"/>
                    </a:srgbClr>
                  </a:outerShdw>
                </a:effectLst>
              </a:rPr>
              <a:t>Cavity Phase</a:t>
            </a:r>
          </a:p>
        </p:txBody>
      </p:sp>
      <p:sp>
        <p:nvSpPr>
          <p:cNvPr id="25" name="TextBox 24">
            <a:extLst>
              <a:ext uri="{FF2B5EF4-FFF2-40B4-BE49-F238E27FC236}">
                <a16:creationId xmlns:a16="http://schemas.microsoft.com/office/drawing/2014/main" id="{F7B55BBA-FB23-43A3-8058-A552B3EA0170}"/>
              </a:ext>
            </a:extLst>
          </p:cNvPr>
          <p:cNvSpPr txBox="1"/>
          <p:nvPr/>
        </p:nvSpPr>
        <p:spPr>
          <a:xfrm>
            <a:off x="3419139" y="1399371"/>
            <a:ext cx="1436205" cy="707886"/>
          </a:xfrm>
          <a:prstGeom prst="rect">
            <a:avLst/>
          </a:prstGeom>
          <a:noFill/>
        </p:spPr>
        <p:txBody>
          <a:bodyPr wrap="square" rtlCol="0">
            <a:spAutoFit/>
          </a:bodyPr>
          <a:lstStyle/>
          <a:p>
            <a:r>
              <a:rPr lang="en-US" sz="1000" dirty="0">
                <a:ln w="0"/>
                <a:solidFill>
                  <a:schemeClr val="accent1"/>
                </a:solidFill>
                <a:effectLst>
                  <a:outerShdw blurRad="38100" dist="25400" dir="5400000" algn="ctr" rotWithShape="0">
                    <a:srgbClr val="6E747A">
                      <a:alpha val="43000"/>
                    </a:srgbClr>
                  </a:outerShdw>
                </a:effectLst>
              </a:rPr>
              <a:t>Klystron power as needed to compensate the microphonics</a:t>
            </a:r>
          </a:p>
        </p:txBody>
      </p:sp>
      <p:sp>
        <p:nvSpPr>
          <p:cNvPr id="26" name="TextBox 25">
            <a:extLst>
              <a:ext uri="{FF2B5EF4-FFF2-40B4-BE49-F238E27FC236}">
                <a16:creationId xmlns:a16="http://schemas.microsoft.com/office/drawing/2014/main" id="{FB035C84-8981-42CE-B262-5D9FC2C15860}"/>
              </a:ext>
            </a:extLst>
          </p:cNvPr>
          <p:cNvSpPr txBox="1"/>
          <p:nvPr/>
        </p:nvSpPr>
        <p:spPr>
          <a:xfrm>
            <a:off x="4979669" y="1693706"/>
            <a:ext cx="654497" cy="523220"/>
          </a:xfrm>
          <a:prstGeom prst="rect">
            <a:avLst/>
          </a:prstGeom>
          <a:noFill/>
        </p:spPr>
        <p:txBody>
          <a:bodyPr wrap="square" rtlCol="0">
            <a:spAutoFit/>
          </a:bodyPr>
          <a:lstStyle/>
          <a:p>
            <a:r>
              <a:rPr lang="en-US" sz="1400" dirty="0">
                <a:solidFill>
                  <a:srgbClr val="FF0000"/>
                </a:solidFill>
                <a:latin typeface="Times New Roman" panose="02020603050405020304" pitchFamily="18" charset="0"/>
                <a:cs typeface="Times New Roman" panose="02020603050405020304" pitchFamily="18" charset="0"/>
              </a:rPr>
              <a:t>FRT OFF</a:t>
            </a:r>
          </a:p>
        </p:txBody>
      </p:sp>
      <p:sp>
        <p:nvSpPr>
          <p:cNvPr id="27" name="TextBox 26">
            <a:extLst>
              <a:ext uri="{FF2B5EF4-FFF2-40B4-BE49-F238E27FC236}">
                <a16:creationId xmlns:a16="http://schemas.microsoft.com/office/drawing/2014/main" id="{507300EB-AFCB-49E9-B8DB-B4D778900506}"/>
              </a:ext>
            </a:extLst>
          </p:cNvPr>
          <p:cNvSpPr txBox="1"/>
          <p:nvPr/>
        </p:nvSpPr>
        <p:spPr>
          <a:xfrm>
            <a:off x="8230598" y="1614056"/>
            <a:ext cx="514040" cy="523220"/>
          </a:xfrm>
          <a:prstGeom prst="rect">
            <a:avLst/>
          </a:prstGeom>
          <a:noFill/>
        </p:spPr>
        <p:txBody>
          <a:bodyPr wrap="square" rtlCol="0">
            <a:spAutoFit/>
          </a:bodyPr>
          <a:lstStyle/>
          <a:p>
            <a:r>
              <a:rPr lang="en-US" sz="1400" dirty="0">
                <a:solidFill>
                  <a:srgbClr val="00B050"/>
                </a:solidFill>
                <a:latin typeface="Times New Roman" panose="02020603050405020304" pitchFamily="18" charset="0"/>
                <a:cs typeface="Times New Roman" panose="02020603050405020304" pitchFamily="18" charset="0"/>
              </a:rPr>
              <a:t>FRT ON</a:t>
            </a:r>
          </a:p>
        </p:txBody>
      </p:sp>
      <p:sp>
        <p:nvSpPr>
          <p:cNvPr id="28" name="TextBox 27">
            <a:extLst>
              <a:ext uri="{FF2B5EF4-FFF2-40B4-BE49-F238E27FC236}">
                <a16:creationId xmlns:a16="http://schemas.microsoft.com/office/drawing/2014/main" id="{0F98176A-D1C0-4371-A09A-7D069CE28757}"/>
              </a:ext>
            </a:extLst>
          </p:cNvPr>
          <p:cNvSpPr txBox="1"/>
          <p:nvPr/>
        </p:nvSpPr>
        <p:spPr>
          <a:xfrm>
            <a:off x="35496" y="-6855"/>
            <a:ext cx="9108504" cy="923330"/>
          </a:xfrm>
          <a:prstGeom prst="rect">
            <a:avLst/>
          </a:prstGeom>
          <a:noFill/>
        </p:spPr>
        <p:txBody>
          <a:bodyPr wrap="square" rtlCol="0">
            <a:spAutoFit/>
          </a:bodyPr>
          <a:lstStyle/>
          <a:p>
            <a:r>
              <a:rPr lang="en-US" sz="2700" dirty="0">
                <a:solidFill>
                  <a:schemeClr val="tx2">
                    <a:lumMod val="75000"/>
                  </a:schemeClr>
                </a:solidFill>
                <a:latin typeface="Times New Roman" panose="02020603050405020304" pitchFamily="18" charset="0"/>
                <a:cs typeface="Times New Roman" panose="02020603050405020304" pitchFamily="18" charset="0"/>
              </a:rPr>
              <a:t>Simulink modeling of the FRT microphonics compensation via the single FPC</a:t>
            </a:r>
          </a:p>
        </p:txBody>
      </p:sp>
    </p:spTree>
    <p:extLst>
      <p:ext uri="{BB962C8B-B14F-4D97-AF65-F5344CB8AC3E}">
        <p14:creationId xmlns:p14="http://schemas.microsoft.com/office/powerpoint/2010/main" val="87490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1DD7A4-FD8E-4DB1-B308-2D2A2700FD7C}"/>
              </a:ext>
            </a:extLst>
          </p:cNvPr>
          <p:cNvSpPr>
            <a:spLocks noGrp="1"/>
          </p:cNvSpPr>
          <p:nvPr>
            <p:ph type="sldNum" sz="quarter" idx="12"/>
          </p:nvPr>
        </p:nvSpPr>
        <p:spPr/>
        <p:txBody>
          <a:bodyPr/>
          <a:lstStyle/>
          <a:p>
            <a:fld id="{B6F15528-21DE-4FAA-801E-634DDDAF4B2B}" type="slidenum">
              <a:rPr lang="en-US" smtClean="0">
                <a:ln>
                  <a:solidFill>
                    <a:prstClr val="white"/>
                  </a:solidFill>
                </a:ln>
                <a:solidFill>
                  <a:prstClr val="black">
                    <a:tint val="75000"/>
                  </a:prstClr>
                </a:solidFill>
              </a:rPr>
              <a:pPr/>
              <a:t>16</a:t>
            </a:fld>
            <a:endParaRPr lang="en-US" dirty="0">
              <a:ln>
                <a:solidFill>
                  <a:prstClr val="white"/>
                </a:solidFill>
              </a:ln>
              <a:solidFill>
                <a:prstClr val="black">
                  <a:tint val="75000"/>
                </a:prstClr>
              </a:solidFill>
            </a:endParaRPr>
          </a:p>
        </p:txBody>
      </p:sp>
      <p:sp>
        <p:nvSpPr>
          <p:cNvPr id="3" name="Title 2">
            <a:extLst>
              <a:ext uri="{FF2B5EF4-FFF2-40B4-BE49-F238E27FC236}">
                <a16:creationId xmlns:a16="http://schemas.microsoft.com/office/drawing/2014/main" id="{15628416-DE6F-4192-9C8F-FDCA2A25BC57}"/>
              </a:ext>
            </a:extLst>
          </p:cNvPr>
          <p:cNvSpPr txBox="1">
            <a:spLocks/>
          </p:cNvSpPr>
          <p:nvPr/>
        </p:nvSpPr>
        <p:spPr>
          <a:xfrm>
            <a:off x="0" y="14547"/>
            <a:ext cx="6172200" cy="8572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dirty="0">
                <a:solidFill>
                  <a:schemeClr val="tx2">
                    <a:lumMod val="75000"/>
                  </a:schemeClr>
                </a:solidFill>
                <a:latin typeface="Times New Roman" panose="02020603050405020304" pitchFamily="18" charset="0"/>
                <a:ea typeface="+mn-ea"/>
                <a:cs typeface="Times New Roman" panose="02020603050405020304" pitchFamily="18" charset="0"/>
              </a:rPr>
              <a:t>New Research Directions</a:t>
            </a:r>
          </a:p>
        </p:txBody>
      </p:sp>
      <p:pic>
        <p:nvPicPr>
          <p:cNvPr id="5" name="Picture 4">
            <a:extLst>
              <a:ext uri="{FF2B5EF4-FFF2-40B4-BE49-F238E27FC236}">
                <a16:creationId xmlns:a16="http://schemas.microsoft.com/office/drawing/2014/main" id="{EB35131E-EC11-4479-99CA-7106396F03DF}"/>
              </a:ext>
            </a:extLst>
          </p:cNvPr>
          <p:cNvPicPr>
            <a:picLocks noChangeAspect="1"/>
          </p:cNvPicPr>
          <p:nvPr/>
        </p:nvPicPr>
        <p:blipFill>
          <a:blip r:embed="rId2"/>
          <a:stretch>
            <a:fillRect/>
          </a:stretch>
        </p:blipFill>
        <p:spPr>
          <a:xfrm>
            <a:off x="5184068" y="443172"/>
            <a:ext cx="3811550" cy="1800200"/>
          </a:xfrm>
          <a:prstGeom prst="rect">
            <a:avLst/>
          </a:prstGeom>
        </p:spPr>
      </p:pic>
      <p:pic>
        <p:nvPicPr>
          <p:cNvPr id="7" name="Picture 6">
            <a:extLst>
              <a:ext uri="{FF2B5EF4-FFF2-40B4-BE49-F238E27FC236}">
                <a16:creationId xmlns:a16="http://schemas.microsoft.com/office/drawing/2014/main" id="{FFDEB2F7-ED75-4567-B248-B4DC1920C3C0}"/>
              </a:ext>
            </a:extLst>
          </p:cNvPr>
          <p:cNvPicPr>
            <a:picLocks noChangeAspect="1"/>
          </p:cNvPicPr>
          <p:nvPr/>
        </p:nvPicPr>
        <p:blipFill>
          <a:blip r:embed="rId3"/>
          <a:stretch>
            <a:fillRect/>
          </a:stretch>
        </p:blipFill>
        <p:spPr>
          <a:xfrm>
            <a:off x="6084168" y="2031162"/>
            <a:ext cx="2911450" cy="971268"/>
          </a:xfrm>
          <a:prstGeom prst="rect">
            <a:avLst/>
          </a:prstGeom>
        </p:spPr>
      </p:pic>
      <p:pic>
        <p:nvPicPr>
          <p:cNvPr id="9" name="Picture 8">
            <a:extLst>
              <a:ext uri="{FF2B5EF4-FFF2-40B4-BE49-F238E27FC236}">
                <a16:creationId xmlns:a16="http://schemas.microsoft.com/office/drawing/2014/main" id="{6E8F9F70-72E3-4510-9BAD-805C9E1087F8}"/>
              </a:ext>
            </a:extLst>
          </p:cNvPr>
          <p:cNvPicPr>
            <a:picLocks noChangeAspect="1"/>
          </p:cNvPicPr>
          <p:nvPr/>
        </p:nvPicPr>
        <p:blipFill>
          <a:blip r:embed="rId4"/>
          <a:stretch>
            <a:fillRect/>
          </a:stretch>
        </p:blipFill>
        <p:spPr>
          <a:xfrm>
            <a:off x="6300192" y="2900129"/>
            <a:ext cx="2503861" cy="1973190"/>
          </a:xfrm>
          <a:prstGeom prst="rect">
            <a:avLst/>
          </a:prstGeom>
        </p:spPr>
      </p:pic>
      <p:sp>
        <p:nvSpPr>
          <p:cNvPr id="10" name="TextBox 9">
            <a:extLst>
              <a:ext uri="{FF2B5EF4-FFF2-40B4-BE49-F238E27FC236}">
                <a16:creationId xmlns:a16="http://schemas.microsoft.com/office/drawing/2014/main" id="{69020609-253B-4F70-8678-3C9A4F9909BB}"/>
              </a:ext>
            </a:extLst>
          </p:cNvPr>
          <p:cNvSpPr txBox="1"/>
          <p:nvPr/>
        </p:nvSpPr>
        <p:spPr>
          <a:xfrm>
            <a:off x="5634118" y="1726851"/>
            <a:ext cx="2911450" cy="307777"/>
          </a:xfrm>
          <a:prstGeom prst="rect">
            <a:avLst/>
          </a:prstGeom>
          <a:noFill/>
        </p:spPr>
        <p:txBody>
          <a:bodyPr wrap="square" rtlCol="0">
            <a:spAutoFit/>
          </a:bodyPr>
          <a:lstStyle/>
          <a:p>
            <a:r>
              <a:rPr lang="en-US" sz="1400" dirty="0">
                <a:solidFill>
                  <a:srgbClr val="002060"/>
                </a:solidFill>
              </a:rPr>
              <a:t>I. Ben-</a:t>
            </a:r>
            <a:r>
              <a:rPr lang="en-US" sz="1400" dirty="0" err="1">
                <a:solidFill>
                  <a:srgbClr val="002060"/>
                </a:solidFill>
              </a:rPr>
              <a:t>Zvi</a:t>
            </a:r>
            <a:r>
              <a:rPr lang="en-US" sz="1400" dirty="0">
                <a:solidFill>
                  <a:srgbClr val="002060"/>
                </a:solidFill>
              </a:rPr>
              <a:t>, </a:t>
            </a:r>
            <a:r>
              <a:rPr lang="en-US" sz="1400" i="1" dirty="0" err="1">
                <a:solidFill>
                  <a:srgbClr val="002060"/>
                </a:solidFill>
              </a:rPr>
              <a:t>etc</a:t>
            </a:r>
            <a:r>
              <a:rPr lang="en-US" sz="1400" i="1" dirty="0">
                <a:solidFill>
                  <a:srgbClr val="002060"/>
                </a:solidFill>
              </a:rPr>
              <a:t>, arXiv:2109.06806</a:t>
            </a:r>
          </a:p>
        </p:txBody>
      </p:sp>
      <p:sp>
        <p:nvSpPr>
          <p:cNvPr id="11" name="Rectangle 10">
            <a:extLst>
              <a:ext uri="{FF2B5EF4-FFF2-40B4-BE49-F238E27FC236}">
                <a16:creationId xmlns:a16="http://schemas.microsoft.com/office/drawing/2014/main" id="{5AF970D9-9302-45D7-8562-7E9C407652ED}"/>
              </a:ext>
            </a:extLst>
          </p:cNvPr>
          <p:cNvSpPr/>
          <p:nvPr/>
        </p:nvSpPr>
        <p:spPr>
          <a:xfrm>
            <a:off x="6408204" y="4515966"/>
            <a:ext cx="2137364" cy="83509"/>
          </a:xfrm>
          <a:prstGeom prst="rect">
            <a:avLst/>
          </a:prstGeom>
          <a:solidFill>
            <a:srgbClr val="FFC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781A32-2FA7-4824-9246-F3C0CA45437B}"/>
              </a:ext>
            </a:extLst>
          </p:cNvPr>
          <p:cNvSpPr txBox="1"/>
          <p:nvPr/>
        </p:nvSpPr>
        <p:spPr>
          <a:xfrm>
            <a:off x="5787809" y="1302823"/>
            <a:ext cx="3207809" cy="471963"/>
          </a:xfrm>
          <a:prstGeom prst="rect">
            <a:avLst/>
          </a:prstGeom>
        </p:spPr>
        <p:txBody>
          <a:bodyPr vert="horz" lIns="68580" tIns="34290" rIns="68580" bIns="34290" rtlCol="0" anchor="ctr">
            <a:noAutofit/>
          </a:bodyPr>
          <a:lstStyle/>
          <a:p>
            <a:pPr marL="42863">
              <a:lnSpc>
                <a:spcPct val="90000"/>
              </a:lnSpc>
              <a:spcAft>
                <a:spcPts val="450"/>
              </a:spcAft>
            </a:pPr>
            <a:r>
              <a:rPr lang="en-US" sz="1600" dirty="0">
                <a:solidFill>
                  <a:srgbClr val="002060"/>
                </a:solidFill>
                <a:latin typeface="Times New Roman" panose="02020603050405020304" pitchFamily="18" charset="0"/>
                <a:cs typeface="Times New Roman" panose="02020603050405020304" pitchFamily="18" charset="0"/>
              </a:rPr>
              <a:t>MVAR level of FRT concept</a:t>
            </a:r>
          </a:p>
        </p:txBody>
      </p:sp>
      <p:pic>
        <p:nvPicPr>
          <p:cNvPr id="14" name="Picture 13">
            <a:extLst>
              <a:ext uri="{FF2B5EF4-FFF2-40B4-BE49-F238E27FC236}">
                <a16:creationId xmlns:a16="http://schemas.microsoft.com/office/drawing/2014/main" id="{CCF4C3B3-91E4-48B7-B76A-A4AC0CA8C2DC}"/>
              </a:ext>
            </a:extLst>
          </p:cNvPr>
          <p:cNvPicPr>
            <a:picLocks noChangeAspect="1"/>
          </p:cNvPicPr>
          <p:nvPr/>
        </p:nvPicPr>
        <p:blipFill>
          <a:blip r:embed="rId5"/>
          <a:stretch>
            <a:fillRect/>
          </a:stretch>
        </p:blipFill>
        <p:spPr>
          <a:xfrm>
            <a:off x="215516" y="1023578"/>
            <a:ext cx="4238437" cy="2287432"/>
          </a:xfrm>
          <a:prstGeom prst="rect">
            <a:avLst/>
          </a:prstGeom>
        </p:spPr>
      </p:pic>
      <p:pic>
        <p:nvPicPr>
          <p:cNvPr id="16" name="Picture 15">
            <a:extLst>
              <a:ext uri="{FF2B5EF4-FFF2-40B4-BE49-F238E27FC236}">
                <a16:creationId xmlns:a16="http://schemas.microsoft.com/office/drawing/2014/main" id="{DD986002-FCE6-4BD1-9AF7-DF3291333426}"/>
              </a:ext>
            </a:extLst>
          </p:cNvPr>
          <p:cNvPicPr>
            <a:picLocks noChangeAspect="1"/>
          </p:cNvPicPr>
          <p:nvPr/>
        </p:nvPicPr>
        <p:blipFill>
          <a:blip r:embed="rId6"/>
          <a:stretch>
            <a:fillRect/>
          </a:stretch>
        </p:blipFill>
        <p:spPr>
          <a:xfrm>
            <a:off x="312516" y="3641033"/>
            <a:ext cx="4871552" cy="1078682"/>
          </a:xfrm>
          <a:prstGeom prst="rect">
            <a:avLst/>
          </a:prstGeom>
        </p:spPr>
      </p:pic>
      <p:sp>
        <p:nvSpPr>
          <p:cNvPr id="17" name="TextBox 16">
            <a:extLst>
              <a:ext uri="{FF2B5EF4-FFF2-40B4-BE49-F238E27FC236}">
                <a16:creationId xmlns:a16="http://schemas.microsoft.com/office/drawing/2014/main" id="{2192610B-F85A-4176-AC37-E00837C83750}"/>
              </a:ext>
            </a:extLst>
          </p:cNvPr>
          <p:cNvSpPr txBox="1"/>
          <p:nvPr/>
        </p:nvSpPr>
        <p:spPr>
          <a:xfrm>
            <a:off x="1009898" y="2897926"/>
            <a:ext cx="2911450" cy="307777"/>
          </a:xfrm>
          <a:prstGeom prst="rect">
            <a:avLst/>
          </a:prstGeom>
          <a:noFill/>
        </p:spPr>
        <p:txBody>
          <a:bodyPr wrap="square" rtlCol="0">
            <a:spAutoFit/>
          </a:bodyPr>
          <a:lstStyle/>
          <a:p>
            <a:r>
              <a:rPr lang="en-US" sz="1400" dirty="0">
                <a:solidFill>
                  <a:srgbClr val="002060"/>
                </a:solidFill>
              </a:rPr>
              <a:t>N. Shipman, </a:t>
            </a:r>
            <a:r>
              <a:rPr lang="en-US" sz="1400" i="1" dirty="0">
                <a:solidFill>
                  <a:srgbClr val="002060"/>
                </a:solidFill>
              </a:rPr>
              <a:t>et al</a:t>
            </a:r>
            <a:r>
              <a:rPr lang="en-US" sz="1400" dirty="0">
                <a:solidFill>
                  <a:srgbClr val="002060"/>
                </a:solidFill>
              </a:rPr>
              <a:t>, CERN</a:t>
            </a:r>
            <a:endParaRPr lang="en-US" sz="1400" i="1" dirty="0">
              <a:solidFill>
                <a:srgbClr val="002060"/>
              </a:solidFill>
            </a:endParaRPr>
          </a:p>
        </p:txBody>
      </p:sp>
    </p:spTree>
    <p:extLst>
      <p:ext uri="{BB962C8B-B14F-4D97-AF65-F5344CB8AC3E}">
        <p14:creationId xmlns:p14="http://schemas.microsoft.com/office/powerpoint/2010/main" val="113710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57A37-025C-4177-800C-B8E1F23DFFB7}"/>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Title 2">
            <a:extLst>
              <a:ext uri="{FF2B5EF4-FFF2-40B4-BE49-F238E27FC236}">
                <a16:creationId xmlns:a16="http://schemas.microsoft.com/office/drawing/2014/main" id="{7BC77367-D575-414B-9963-4A385D25F4FB}"/>
              </a:ext>
            </a:extLst>
          </p:cNvPr>
          <p:cNvSpPr>
            <a:spLocks noGrp="1"/>
          </p:cNvSpPr>
          <p:nvPr>
            <p:ph type="title"/>
          </p:nvPr>
        </p:nvSpPr>
        <p:spPr>
          <a:xfrm>
            <a:off x="0" y="14547"/>
            <a:ext cx="6172200" cy="857250"/>
          </a:xfrm>
        </p:spPr>
        <p:txBody>
          <a:bodyPr>
            <a:normAutofit/>
          </a:bodyPr>
          <a:lstStyle/>
          <a:p>
            <a:pPr algn="l"/>
            <a:r>
              <a:rPr lang="en-US" sz="3200" dirty="0">
                <a:solidFill>
                  <a:schemeClr val="tx2">
                    <a:lumMod val="75000"/>
                  </a:schemeClr>
                </a:solidFill>
                <a:latin typeface="Times New Roman" panose="02020603050405020304" pitchFamily="18" charset="0"/>
                <a:ea typeface="+mn-ea"/>
                <a:cs typeface="Times New Roman" panose="02020603050405020304" pitchFamily="18" charset="0"/>
              </a:rPr>
              <a:t>Summary</a:t>
            </a:r>
          </a:p>
        </p:txBody>
      </p:sp>
      <p:sp>
        <p:nvSpPr>
          <p:cNvPr id="4" name="Text Placeholder 3">
            <a:extLst>
              <a:ext uri="{FF2B5EF4-FFF2-40B4-BE49-F238E27FC236}">
                <a16:creationId xmlns:a16="http://schemas.microsoft.com/office/drawing/2014/main" id="{A9B8DD0A-C607-4E13-BD5E-00D746047781}"/>
              </a:ext>
            </a:extLst>
          </p:cNvPr>
          <p:cNvSpPr>
            <a:spLocks noGrp="1"/>
          </p:cNvSpPr>
          <p:nvPr>
            <p:ph type="body" sz="quarter" idx="13"/>
          </p:nvPr>
        </p:nvSpPr>
        <p:spPr>
          <a:xfrm>
            <a:off x="899592" y="1203598"/>
            <a:ext cx="7344816" cy="3244347"/>
          </a:xfrm>
        </p:spPr>
        <p:txBody>
          <a:bodyPr>
            <a:normAutofit fontScale="62500" lnSpcReduction="20000"/>
          </a:bodyPr>
          <a:lstStyle/>
          <a:p>
            <a:pPr lvl="1">
              <a:lnSpc>
                <a:spcPct val="120000"/>
              </a:lnSpc>
              <a:spcBef>
                <a:spcPts val="0"/>
              </a:spcBef>
              <a:spcAft>
                <a:spcPts val="600"/>
              </a:spcAft>
            </a:pPr>
            <a:r>
              <a:rPr lang="en-US" dirty="0">
                <a:solidFill>
                  <a:srgbClr val="002060"/>
                </a:solidFill>
                <a:latin typeface="Arial" panose="020B0604020202020204" pitchFamily="34" charset="0"/>
                <a:cs typeface="Arial" panose="020B0604020202020204" pitchFamily="34" charset="0"/>
              </a:rPr>
              <a:t>BST (M) ceramic was developed with dielectric constant ~150, loss factor  ~ 5×10</a:t>
            </a:r>
            <a:r>
              <a:rPr lang="en-US" baseline="30000" dirty="0">
                <a:solidFill>
                  <a:srgbClr val="002060"/>
                </a:solidFill>
                <a:latin typeface="Arial" panose="020B0604020202020204" pitchFamily="34" charset="0"/>
                <a:cs typeface="Arial" panose="020B0604020202020204" pitchFamily="34" charset="0"/>
              </a:rPr>
              <a:t>-4</a:t>
            </a:r>
            <a:r>
              <a:rPr lang="en-US" dirty="0">
                <a:solidFill>
                  <a:srgbClr val="002060"/>
                </a:solidFill>
                <a:latin typeface="Arial" panose="020B0604020202020204" pitchFamily="34" charset="0"/>
                <a:cs typeface="Arial" panose="020B0604020202020204" pitchFamily="34" charset="0"/>
              </a:rPr>
              <a:t> at 400 MHz and tunable ~ 8% at 15 kV/cm at 10-100 ns pulse range</a:t>
            </a:r>
          </a:p>
          <a:p>
            <a:pPr lvl="1">
              <a:lnSpc>
                <a:spcPct val="120000"/>
              </a:lnSpc>
              <a:spcBef>
                <a:spcPts val="0"/>
              </a:spcBef>
              <a:spcAft>
                <a:spcPts val="600"/>
              </a:spcAft>
            </a:pPr>
            <a:r>
              <a:rPr lang="en-US" dirty="0">
                <a:solidFill>
                  <a:srgbClr val="002060"/>
                </a:solidFill>
                <a:latin typeface="Arial" panose="020B0604020202020204" pitchFamily="34" charset="0"/>
                <a:cs typeface="Arial" panose="020B0604020202020204" pitchFamily="34" charset="0"/>
              </a:rPr>
              <a:t>The fast 400 MHz BST(M) ferroelectric tuner was designed, fabricated and cold tested  at Euclid. Validation test at CERN of the 400 MHz tuner with SRF cavity demonstrated successful microphonics compensation at up to 1 kHz frequency range.</a:t>
            </a:r>
          </a:p>
          <a:p>
            <a:pPr lvl="1">
              <a:lnSpc>
                <a:spcPct val="120000"/>
              </a:lnSpc>
              <a:spcBef>
                <a:spcPts val="0"/>
              </a:spcBef>
              <a:spcAft>
                <a:spcPts val="600"/>
              </a:spcAft>
            </a:pPr>
            <a:r>
              <a:rPr lang="en-US" dirty="0">
                <a:solidFill>
                  <a:srgbClr val="002060"/>
                </a:solidFill>
                <a:latin typeface="Arial" panose="020B0604020202020204" pitchFamily="34" charset="0"/>
                <a:cs typeface="Arial" panose="020B0604020202020204" pitchFamily="34" charset="0"/>
              </a:rPr>
              <a:t>1.5 GHz MT single port tuner configuration is currently under development for the </a:t>
            </a:r>
            <a:r>
              <a:rPr lang="en-US" dirty="0" err="1">
                <a:solidFill>
                  <a:srgbClr val="002060"/>
                </a:solidFill>
                <a:latin typeface="Arial" panose="020B0604020202020204" pitchFamily="34" charset="0"/>
                <a:cs typeface="Arial" panose="020B0604020202020204" pitchFamily="34" charset="0"/>
              </a:rPr>
              <a:t>Jlab’s</a:t>
            </a:r>
            <a:r>
              <a:rPr lang="en-US" dirty="0">
                <a:solidFill>
                  <a:srgbClr val="002060"/>
                </a:solidFill>
                <a:latin typeface="Arial" panose="020B0604020202020204" pitchFamily="34" charset="0"/>
                <a:cs typeface="Arial" panose="020B0604020202020204" pitchFamily="34" charset="0"/>
              </a:rPr>
              <a:t> C100 cavity for CEBAF.</a:t>
            </a:r>
          </a:p>
          <a:p>
            <a:pPr lvl="1">
              <a:lnSpc>
                <a:spcPct val="120000"/>
              </a:lnSpc>
              <a:spcBef>
                <a:spcPts val="0"/>
              </a:spcBef>
              <a:spcAft>
                <a:spcPts val="600"/>
              </a:spcAft>
            </a:pPr>
            <a:r>
              <a:rPr lang="en-US" dirty="0">
                <a:solidFill>
                  <a:srgbClr val="002060"/>
                </a:solidFill>
                <a:latin typeface="Arial" panose="020B0604020202020204" pitchFamily="34" charset="0"/>
                <a:cs typeface="Arial" panose="020B0604020202020204" pitchFamily="34" charset="0"/>
              </a:rPr>
              <a:t>New FRT applications are on the horizon. </a:t>
            </a:r>
          </a:p>
        </p:txBody>
      </p:sp>
    </p:spTree>
    <p:extLst>
      <p:ext uri="{BB962C8B-B14F-4D97-AF65-F5344CB8AC3E}">
        <p14:creationId xmlns:p14="http://schemas.microsoft.com/office/powerpoint/2010/main" val="3120420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717A69-D80B-4986-8382-648AC6DD94DC}"/>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Title 2">
            <a:extLst>
              <a:ext uri="{FF2B5EF4-FFF2-40B4-BE49-F238E27FC236}">
                <a16:creationId xmlns:a16="http://schemas.microsoft.com/office/drawing/2014/main" id="{F1BA89E2-4714-4E5A-B783-424645EB8A4A}"/>
              </a:ext>
            </a:extLst>
          </p:cNvPr>
          <p:cNvSpPr>
            <a:spLocks noGrp="1"/>
          </p:cNvSpPr>
          <p:nvPr>
            <p:ph type="title"/>
          </p:nvPr>
        </p:nvSpPr>
        <p:spPr/>
        <p:txBody>
          <a:bodyPr/>
          <a:lstStyle/>
          <a:p>
            <a:r>
              <a:rPr lang="en-US" dirty="0"/>
              <a:t>Acknowledgements</a:t>
            </a:r>
          </a:p>
        </p:txBody>
      </p:sp>
      <p:sp>
        <p:nvSpPr>
          <p:cNvPr id="4" name="Text Placeholder 3">
            <a:extLst>
              <a:ext uri="{FF2B5EF4-FFF2-40B4-BE49-F238E27FC236}">
                <a16:creationId xmlns:a16="http://schemas.microsoft.com/office/drawing/2014/main" id="{026EC2AC-C6B0-4948-A852-6ED02392590D}"/>
              </a:ext>
            </a:extLst>
          </p:cNvPr>
          <p:cNvSpPr>
            <a:spLocks noGrp="1"/>
          </p:cNvSpPr>
          <p:nvPr>
            <p:ph type="body" sz="quarter" idx="13"/>
          </p:nvPr>
        </p:nvSpPr>
        <p:spPr>
          <a:xfrm>
            <a:off x="575557" y="1370825"/>
            <a:ext cx="8229599" cy="3058945"/>
          </a:xfrm>
        </p:spPr>
        <p:txBody>
          <a:bodyPr>
            <a:normAutofit/>
          </a:bodyPr>
          <a:lstStyle/>
          <a:p>
            <a:r>
              <a:rPr lang="en-US" sz="1800" dirty="0">
                <a:latin typeface="Arial" panose="020B0604020202020204" pitchFamily="34" charset="0"/>
                <a:cs typeface="Arial" panose="020B0604020202020204" pitchFamily="34" charset="0"/>
              </a:rPr>
              <a:t>DOE, Office of Science Nuclear Physics</a:t>
            </a:r>
          </a:p>
          <a:p>
            <a:pPr lvl="1"/>
            <a:r>
              <a:rPr lang="en-US" sz="1800" dirty="0">
                <a:latin typeface="Arial" panose="020B0604020202020204" pitchFamily="34" charset="0"/>
                <a:cs typeface="Arial" panose="020B0604020202020204" pitchFamily="34" charset="0"/>
              </a:rPr>
              <a:t>M. Shinn, M. Farkhondeh</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Our collaborators</a:t>
            </a:r>
          </a:p>
          <a:p>
            <a:pPr lvl="1"/>
            <a:r>
              <a:rPr lang="en-US" sz="1800" dirty="0">
                <a:latin typeface="Arial" panose="020B0604020202020204" pitchFamily="34" charset="0"/>
                <a:cs typeface="Arial" panose="020B0604020202020204" pitchFamily="34" charset="0"/>
              </a:rPr>
              <a:t>BNL, I. Ben-</a:t>
            </a:r>
            <a:r>
              <a:rPr lang="en-US" sz="1800" dirty="0" err="1">
                <a:latin typeface="Arial" panose="020B0604020202020204" pitchFamily="34" charset="0"/>
                <a:cs typeface="Arial" panose="020B0604020202020204" pitchFamily="34" charset="0"/>
              </a:rPr>
              <a:t>Zvi</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CERN: N. Shipman, A. Macpherson, F. </a:t>
            </a:r>
            <a:r>
              <a:rPr lang="en-US" sz="1800" dirty="0" err="1">
                <a:latin typeface="Arial" panose="020B0604020202020204" pitchFamily="34" charset="0"/>
                <a:cs typeface="Arial" panose="020B0604020202020204" pitchFamily="34" charset="0"/>
              </a:rPr>
              <a:t>Gerigk</a:t>
            </a:r>
            <a:r>
              <a:rPr lang="en-US" sz="1800" dirty="0">
                <a:latin typeface="Arial" panose="020B0604020202020204" pitchFamily="34" charset="0"/>
                <a:cs typeface="Arial" panose="020B0604020202020204" pitchFamily="34" charset="0"/>
              </a:rPr>
              <a:t>, E. Jensen, </a:t>
            </a:r>
          </a:p>
          <a:p>
            <a:pPr lvl="1"/>
            <a:r>
              <a:rPr lang="en-US" sz="1800" dirty="0">
                <a:latin typeface="Arial" panose="020B0604020202020204" pitchFamily="34" charset="0"/>
                <a:cs typeface="Arial" panose="020B0604020202020204" pitchFamily="34" charset="0"/>
              </a:rPr>
              <a:t>JLab: R. </a:t>
            </a:r>
            <a:r>
              <a:rPr lang="en-US" sz="1800" dirty="0" err="1">
                <a:latin typeface="Arial" panose="020B0604020202020204" pitchFamily="34" charset="0"/>
                <a:cs typeface="Arial" panose="020B0604020202020204" pitchFamily="34" charset="0"/>
              </a:rPr>
              <a:t>Rimmer</a:t>
            </a:r>
            <a:r>
              <a:rPr lang="en-US" sz="1800" dirty="0">
                <a:latin typeface="Arial" panose="020B0604020202020204" pitchFamily="34" charset="0"/>
                <a:cs typeface="Arial" panose="020B0604020202020204" pitchFamily="34" charset="0"/>
              </a:rPr>
              <a:t>, T. Powers, C. </a:t>
            </a:r>
            <a:r>
              <a:rPr lang="en-US" sz="1800" dirty="0" err="1">
                <a:latin typeface="Arial" panose="020B0604020202020204" pitchFamily="34" charset="0"/>
                <a:cs typeface="Arial" panose="020B0604020202020204" pitchFamily="34" charset="0"/>
              </a:rPr>
              <a:t>Hovater</a:t>
            </a:r>
            <a:r>
              <a:rPr lang="en-US" sz="1800" dirty="0">
                <a:latin typeface="Arial" panose="020B0604020202020204" pitchFamily="34" charset="0"/>
                <a:cs typeface="Arial" panose="020B0604020202020204" pitchFamily="34" charset="0"/>
              </a:rPr>
              <a:t>, T. </a:t>
            </a:r>
            <a:r>
              <a:rPr lang="en-US" sz="1800" dirty="0" err="1">
                <a:latin typeface="Arial" panose="020B0604020202020204" pitchFamily="34" charset="0"/>
                <a:cs typeface="Arial" panose="020B0604020202020204" pitchFamily="34" charset="0"/>
              </a:rPr>
              <a:t>Plawski</a:t>
            </a:r>
            <a:endParaRPr lang="en-US" sz="18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Fermilab: V. Yakovlev, S. </a:t>
            </a:r>
            <a:r>
              <a:rPr lang="en-US" sz="1800" dirty="0" err="1">
                <a:latin typeface="Arial" panose="020B0604020202020204" pitchFamily="34" charset="0"/>
                <a:cs typeface="Arial" panose="020B0604020202020204" pitchFamily="34" charset="0"/>
              </a:rPr>
              <a:t>Kazakov</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Ceramic Ltd</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 </a:t>
            </a:r>
            <a:r>
              <a:rPr lang="en-US" sz="1800" dirty="0" err="1">
                <a:latin typeface="Arial" panose="020B0604020202020204" pitchFamily="34" charset="0"/>
                <a:cs typeface="Arial" panose="020B0604020202020204" pitchFamily="34" charset="0"/>
              </a:rPr>
              <a:t>Nenasheva</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46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93E8B4-CC02-45A9-8DAB-516ABE1C78D5}"/>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
        <p:nvSpPr>
          <p:cNvPr id="5" name="Text Box 4">
            <a:extLst>
              <a:ext uri="{FF2B5EF4-FFF2-40B4-BE49-F238E27FC236}">
                <a16:creationId xmlns:a16="http://schemas.microsoft.com/office/drawing/2014/main" id="{20398A05-9DD7-40D3-AF80-404A3C93F2E7}"/>
              </a:ext>
            </a:extLst>
          </p:cNvPr>
          <p:cNvSpPr txBox="1">
            <a:spLocks noChangeArrowheads="1"/>
          </p:cNvSpPr>
          <p:nvPr/>
        </p:nvSpPr>
        <p:spPr bwMode="auto">
          <a:xfrm>
            <a:off x="2639702" y="62940"/>
            <a:ext cx="4213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en-US" sz="3600" dirty="0">
                <a:solidFill>
                  <a:schemeClr val="tx2">
                    <a:lumMod val="75000"/>
                  </a:schemeClr>
                </a:solidFill>
                <a:latin typeface="Times New Roman" panose="02020603050405020304" pitchFamily="18" charset="0"/>
                <a:cs typeface="Times New Roman" panose="02020603050405020304" pitchFamily="18" charset="0"/>
              </a:rPr>
              <a:t>Euclid </a:t>
            </a:r>
            <a:r>
              <a:rPr lang="en-US" sz="3600" dirty="0" err="1">
                <a:solidFill>
                  <a:schemeClr val="tx2">
                    <a:lumMod val="75000"/>
                  </a:schemeClr>
                </a:solidFill>
                <a:latin typeface="Times New Roman" panose="02020603050405020304" pitchFamily="18" charset="0"/>
                <a:cs typeface="Times New Roman" panose="02020603050405020304" pitchFamily="18" charset="0"/>
              </a:rPr>
              <a:t>Techlabs</a:t>
            </a:r>
            <a:r>
              <a:rPr lang="en-US" sz="3600" dirty="0">
                <a:solidFill>
                  <a:schemeClr val="tx2">
                    <a:lumMod val="75000"/>
                  </a:schemeClr>
                </a:solidFill>
                <a:latin typeface="Times New Roman" panose="02020603050405020304" pitchFamily="18" charset="0"/>
                <a:cs typeface="Times New Roman" panose="02020603050405020304" pitchFamily="18" charset="0"/>
              </a:rPr>
              <a:t> LLC </a:t>
            </a:r>
            <a:endParaRPr lang="ru-RU"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id="{894511B5-557E-438B-96D1-17932A99AF5C}"/>
              </a:ext>
            </a:extLst>
          </p:cNvPr>
          <p:cNvSpPr txBox="1">
            <a:spLocks noChangeArrowheads="1"/>
          </p:cNvSpPr>
          <p:nvPr/>
        </p:nvSpPr>
        <p:spPr bwMode="auto">
          <a:xfrm>
            <a:off x="125760" y="740900"/>
            <a:ext cx="88924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r>
              <a:rPr lang="en-US" sz="1200" dirty="0">
                <a:solidFill>
                  <a:schemeClr val="tx2">
                    <a:lumMod val="75000"/>
                  </a:schemeClr>
                </a:solidFill>
                <a:latin typeface="Times New Roman" panose="02020603050405020304" pitchFamily="18" charset="0"/>
                <a:cs typeface="Times New Roman" panose="02020603050405020304" pitchFamily="18" charset="0"/>
              </a:rPr>
              <a:t>Euclid </a:t>
            </a:r>
            <a:r>
              <a:rPr lang="en-US" sz="1200" dirty="0" err="1">
                <a:solidFill>
                  <a:schemeClr val="tx2">
                    <a:lumMod val="75000"/>
                  </a:schemeClr>
                </a:solidFill>
                <a:latin typeface="Times New Roman" panose="02020603050405020304" pitchFamily="18" charset="0"/>
                <a:cs typeface="Times New Roman" panose="02020603050405020304" pitchFamily="18" charset="0"/>
              </a:rPr>
              <a:t>Techlabs</a:t>
            </a:r>
            <a:r>
              <a:rPr lang="en-US" sz="1200" dirty="0">
                <a:solidFill>
                  <a:schemeClr val="tx2">
                    <a:lumMod val="75000"/>
                  </a:schemeClr>
                </a:solidFill>
                <a:latin typeface="Times New Roman" panose="02020603050405020304" pitchFamily="18" charset="0"/>
                <a:cs typeface="Times New Roman" panose="02020603050405020304" pitchFamily="18" charset="0"/>
              </a:rPr>
              <a:t>, LLC is a research and development company specializing in linear particle accelerators, ultrafast electron microscopy, and advanced material technologies for energy, defense, and medical applications.  The company was formed in 2003. Euclid has developed expertise and products in several innovative technologies: time-resolved ultra-fast electron microscopy; ultra-compact linear accelerators; electron guns with thermionic, field emission or photo-emission cathodes; fast tuners for SRF cavities; advanced dielectric materials; HPHT and CVD diamond growth and applications; thin-film applications in accelerator technologies; and beam physics.  Merging these technologies allows Euclid to create cost-effective, compact and reliable solutions, which provide potential access to a wide variety of markets.</a:t>
            </a:r>
          </a:p>
        </p:txBody>
      </p:sp>
      <p:sp>
        <p:nvSpPr>
          <p:cNvPr id="7" name="TextBox 5">
            <a:extLst>
              <a:ext uri="{FF2B5EF4-FFF2-40B4-BE49-F238E27FC236}">
                <a16:creationId xmlns:a16="http://schemas.microsoft.com/office/drawing/2014/main" id="{57D15160-D50A-42A6-A894-FBA7EB0943DE}"/>
              </a:ext>
            </a:extLst>
          </p:cNvPr>
          <p:cNvSpPr txBox="1">
            <a:spLocks noChangeArrowheads="1"/>
          </p:cNvSpPr>
          <p:nvPr/>
        </p:nvSpPr>
        <p:spPr bwMode="auto">
          <a:xfrm>
            <a:off x="5216331" y="4870773"/>
            <a:ext cx="2248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solidFill>
                  <a:schemeClr val="bg1"/>
                </a:solidFill>
                <a:latin typeface="Times New Roman" pitchFamily="18" charset="0"/>
                <a:cs typeface="Times New Roman" pitchFamily="18" charset="0"/>
              </a:rPr>
              <a:t>www.euclidtechlabs.com</a:t>
            </a:r>
          </a:p>
        </p:txBody>
      </p:sp>
      <p:pic>
        <p:nvPicPr>
          <p:cNvPr id="8" name="Content Placeholder 3">
            <a:extLst>
              <a:ext uri="{FF2B5EF4-FFF2-40B4-BE49-F238E27FC236}">
                <a16:creationId xmlns:a16="http://schemas.microsoft.com/office/drawing/2014/main" id="{E299CC08-CD69-449E-B242-96E8CD665DD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593973" y="2294086"/>
            <a:ext cx="3514232" cy="2565130"/>
          </a:xfrm>
          <a:prstGeom prst="rect">
            <a:avLst/>
          </a:prstGeom>
        </p:spPr>
      </p:pic>
      <p:sp>
        <p:nvSpPr>
          <p:cNvPr id="9" name="TextBox 8">
            <a:extLst>
              <a:ext uri="{FF2B5EF4-FFF2-40B4-BE49-F238E27FC236}">
                <a16:creationId xmlns:a16="http://schemas.microsoft.com/office/drawing/2014/main" id="{E5DFB0AF-4C51-4829-9B19-9F27DF4A34C6}"/>
              </a:ext>
            </a:extLst>
          </p:cNvPr>
          <p:cNvSpPr txBox="1"/>
          <p:nvPr/>
        </p:nvSpPr>
        <p:spPr>
          <a:xfrm>
            <a:off x="6135870" y="2648560"/>
            <a:ext cx="1428750" cy="307777"/>
          </a:xfrm>
          <a:prstGeom prst="rect">
            <a:avLst/>
          </a:prstGeom>
          <a:solidFill>
            <a:schemeClr val="tx2">
              <a:lumMod val="20000"/>
              <a:lumOff val="80000"/>
              <a:alpha val="43000"/>
            </a:schemeClr>
          </a:solidFill>
        </p:spPr>
        <p:txBody>
          <a:bodyPr wrap="square" rtlCol="0">
            <a:spAutoFit/>
          </a:bodyPr>
          <a:lstStyle/>
          <a:p>
            <a:r>
              <a:rPr lang="en-US" sz="1400" b="1" dirty="0"/>
              <a:t>Fermilab</a:t>
            </a:r>
          </a:p>
        </p:txBody>
      </p:sp>
      <p:sp>
        <p:nvSpPr>
          <p:cNvPr id="10" name="TextBox 9">
            <a:extLst>
              <a:ext uri="{FF2B5EF4-FFF2-40B4-BE49-F238E27FC236}">
                <a16:creationId xmlns:a16="http://schemas.microsoft.com/office/drawing/2014/main" id="{81E10309-FB42-4B39-8747-537AEEB8FDDD}"/>
              </a:ext>
            </a:extLst>
          </p:cNvPr>
          <p:cNvSpPr txBox="1"/>
          <p:nvPr/>
        </p:nvSpPr>
        <p:spPr>
          <a:xfrm>
            <a:off x="6662086" y="4331246"/>
            <a:ext cx="1633914" cy="307777"/>
          </a:xfrm>
          <a:prstGeom prst="rect">
            <a:avLst/>
          </a:prstGeom>
          <a:solidFill>
            <a:schemeClr val="tx2">
              <a:lumMod val="20000"/>
              <a:lumOff val="80000"/>
              <a:alpha val="43000"/>
            </a:schemeClr>
          </a:solidFill>
        </p:spPr>
        <p:txBody>
          <a:bodyPr wrap="square" rtlCol="0">
            <a:spAutoFit/>
          </a:bodyPr>
          <a:lstStyle/>
          <a:p>
            <a:r>
              <a:rPr lang="en-US" sz="1400" b="1" dirty="0"/>
              <a:t>Euclid </a:t>
            </a:r>
            <a:r>
              <a:rPr lang="en-US" sz="1400" b="1" dirty="0" err="1"/>
              <a:t>Techlabs</a:t>
            </a:r>
            <a:endParaRPr lang="en-US" sz="1400" b="1" dirty="0"/>
          </a:p>
        </p:txBody>
      </p:sp>
      <p:sp>
        <p:nvSpPr>
          <p:cNvPr id="11" name="TextBox 10">
            <a:extLst>
              <a:ext uri="{FF2B5EF4-FFF2-40B4-BE49-F238E27FC236}">
                <a16:creationId xmlns:a16="http://schemas.microsoft.com/office/drawing/2014/main" id="{833B040B-F27B-4E78-A4BC-4830B2824D58}"/>
              </a:ext>
            </a:extLst>
          </p:cNvPr>
          <p:cNvSpPr txBox="1"/>
          <p:nvPr/>
        </p:nvSpPr>
        <p:spPr>
          <a:xfrm>
            <a:off x="8388424" y="4222266"/>
            <a:ext cx="576064" cy="307777"/>
          </a:xfrm>
          <a:prstGeom prst="rect">
            <a:avLst/>
          </a:prstGeom>
          <a:solidFill>
            <a:schemeClr val="tx2">
              <a:lumMod val="20000"/>
              <a:lumOff val="80000"/>
              <a:alpha val="43000"/>
            </a:schemeClr>
          </a:solidFill>
        </p:spPr>
        <p:txBody>
          <a:bodyPr wrap="square" rtlCol="0">
            <a:spAutoFit/>
          </a:bodyPr>
          <a:lstStyle/>
          <a:p>
            <a:pPr algn="ctr"/>
            <a:r>
              <a:rPr lang="en-US" sz="1400" b="1" dirty="0"/>
              <a:t>ANL</a:t>
            </a:r>
          </a:p>
        </p:txBody>
      </p:sp>
      <p:cxnSp>
        <p:nvCxnSpPr>
          <p:cNvPr id="12" name="Straight Arrow Connector 11">
            <a:extLst>
              <a:ext uri="{FF2B5EF4-FFF2-40B4-BE49-F238E27FC236}">
                <a16:creationId xmlns:a16="http://schemas.microsoft.com/office/drawing/2014/main" id="{C27109F9-034B-4F72-8349-B33FBDDAFF03}"/>
              </a:ext>
            </a:extLst>
          </p:cNvPr>
          <p:cNvCxnSpPr>
            <a:cxnSpLocks/>
            <a:stCxn id="14" idx="1"/>
          </p:cNvCxnSpPr>
          <p:nvPr/>
        </p:nvCxnSpPr>
        <p:spPr>
          <a:xfrm flipH="1" flipV="1">
            <a:off x="6089976" y="2878958"/>
            <a:ext cx="1359810" cy="186735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89259E2-A66C-4A19-883B-9C8E963919BE}"/>
              </a:ext>
            </a:extLst>
          </p:cNvPr>
          <p:cNvCxnSpPr>
            <a:cxnSpLocks/>
            <a:endCxn id="11" idx="2"/>
          </p:cNvCxnSpPr>
          <p:nvPr/>
        </p:nvCxnSpPr>
        <p:spPr>
          <a:xfrm flipV="1">
            <a:off x="7564992" y="4530043"/>
            <a:ext cx="1111464" cy="3815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C8623F7-722E-438E-9A5E-13EFBCEDC55D}"/>
              </a:ext>
            </a:extLst>
          </p:cNvPr>
          <p:cNvSpPr/>
          <p:nvPr/>
        </p:nvSpPr>
        <p:spPr>
          <a:xfrm>
            <a:off x="7365313" y="4719242"/>
            <a:ext cx="576821" cy="1848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4">
            <a:extLst>
              <a:ext uri="{FF2B5EF4-FFF2-40B4-BE49-F238E27FC236}">
                <a16:creationId xmlns:a16="http://schemas.microsoft.com/office/drawing/2014/main" id="{EE900683-E7A6-44EA-BD4E-AE1E74C2F5A5}"/>
              </a:ext>
            </a:extLst>
          </p:cNvPr>
          <p:cNvSpPr txBox="1">
            <a:spLocks/>
          </p:cNvSpPr>
          <p:nvPr/>
        </p:nvSpPr>
        <p:spPr>
          <a:xfrm>
            <a:off x="3737801" y="2116700"/>
            <a:ext cx="1833225" cy="276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Ø"/>
            </a:pPr>
            <a:r>
              <a:rPr lang="en-US" sz="1200" dirty="0">
                <a:solidFill>
                  <a:schemeClr val="tx2">
                    <a:lumMod val="75000"/>
                  </a:schemeClr>
                </a:solidFill>
                <a:latin typeface="Times New Roman" panose="02020603050405020304" pitchFamily="18" charset="0"/>
                <a:cs typeface="Times New Roman" panose="02020603050405020304" pitchFamily="18" charset="0"/>
              </a:rPr>
              <a:t>32 employees, 15 PhD, particle physicists, material scientists, as well as electrical and mechanical engineers </a:t>
            </a:r>
          </a:p>
          <a:p>
            <a:pPr>
              <a:lnSpc>
                <a:spcPct val="100000"/>
              </a:lnSpc>
              <a:spcBef>
                <a:spcPts val="0"/>
              </a:spcBef>
              <a:spcAft>
                <a:spcPts val="600"/>
              </a:spcAft>
              <a:buFont typeface="Wingdings" panose="05000000000000000000" pitchFamily="2" charset="2"/>
              <a:buChar char="Ø"/>
            </a:pPr>
            <a:r>
              <a:rPr lang="en-US" sz="1200" dirty="0">
                <a:solidFill>
                  <a:schemeClr val="tx2">
                    <a:lumMod val="75000"/>
                  </a:schemeClr>
                </a:solidFill>
                <a:latin typeface="Times New Roman" panose="02020603050405020304" pitchFamily="18" charset="0"/>
                <a:cs typeface="Times New Roman" panose="02020603050405020304" pitchFamily="18" charset="0"/>
              </a:rPr>
              <a:t>2 Lab/offices: Bolingbrook, IL and Washington DC. </a:t>
            </a:r>
          </a:p>
          <a:p>
            <a:pPr>
              <a:lnSpc>
                <a:spcPct val="100000"/>
              </a:lnSpc>
              <a:spcBef>
                <a:spcPts val="0"/>
              </a:spcBef>
              <a:spcAft>
                <a:spcPts val="600"/>
              </a:spcAft>
              <a:buFont typeface="Wingdings" panose="05000000000000000000" pitchFamily="2" charset="2"/>
              <a:buChar char="Ø"/>
            </a:pPr>
            <a:r>
              <a:rPr lang="en-US" sz="1200" dirty="0">
                <a:solidFill>
                  <a:schemeClr val="tx2">
                    <a:lumMod val="75000"/>
                  </a:schemeClr>
                </a:solidFill>
                <a:latin typeface="Times New Roman" panose="02020603050405020304" pitchFamily="18" charset="0"/>
                <a:cs typeface="Times New Roman" panose="02020603050405020304" pitchFamily="18" charset="0"/>
              </a:rPr>
              <a:t>Tight collaborations with  National Labs and Institutes: FNAL, ANL, BNL, LBL, SLAC, LANL, </a:t>
            </a:r>
            <a:r>
              <a:rPr lang="en-US" sz="1200" dirty="0" err="1">
                <a:solidFill>
                  <a:schemeClr val="tx2">
                    <a:lumMod val="75000"/>
                  </a:schemeClr>
                </a:solidFill>
                <a:latin typeface="Times New Roman" panose="02020603050405020304" pitchFamily="18" charset="0"/>
                <a:cs typeface="Times New Roman" panose="02020603050405020304" pitchFamily="18" charset="0"/>
              </a:rPr>
              <a:t>Jlab</a:t>
            </a:r>
            <a:r>
              <a:rPr lang="en-US" sz="1200" dirty="0">
                <a:solidFill>
                  <a:schemeClr val="tx2">
                    <a:lumMod val="75000"/>
                  </a:schemeClr>
                </a:solidFill>
                <a:latin typeface="Times New Roman" panose="02020603050405020304" pitchFamily="18" charset="0"/>
                <a:cs typeface="Times New Roman" panose="02020603050405020304" pitchFamily="18" charset="0"/>
              </a:rPr>
              <a:t>, NIST, NIU, IIT, etc.</a:t>
            </a:r>
          </a:p>
        </p:txBody>
      </p:sp>
      <p:pic>
        <p:nvPicPr>
          <p:cNvPr id="19" name="Picture 18">
            <a:extLst>
              <a:ext uri="{FF2B5EF4-FFF2-40B4-BE49-F238E27FC236}">
                <a16:creationId xmlns:a16="http://schemas.microsoft.com/office/drawing/2014/main" id="{A8EB75AF-3992-47EC-A3DA-8E42D71C7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3888" y="3339033"/>
            <a:ext cx="2045074" cy="832003"/>
          </a:xfrm>
          <a:prstGeom prst="rect">
            <a:avLst/>
          </a:prstGeom>
        </p:spPr>
      </p:pic>
      <p:grpSp>
        <p:nvGrpSpPr>
          <p:cNvPr id="16" name="Group 15">
            <a:extLst>
              <a:ext uri="{FF2B5EF4-FFF2-40B4-BE49-F238E27FC236}">
                <a16:creationId xmlns:a16="http://schemas.microsoft.com/office/drawing/2014/main" id="{5E93593A-E3E9-4ED7-A5E3-B7BBD935CFA8}"/>
              </a:ext>
            </a:extLst>
          </p:cNvPr>
          <p:cNvGrpSpPr/>
          <p:nvPr/>
        </p:nvGrpSpPr>
        <p:grpSpPr>
          <a:xfrm>
            <a:off x="46461" y="2339105"/>
            <a:ext cx="3769455" cy="2539069"/>
            <a:chOff x="170865" y="3004887"/>
            <a:chExt cx="4389419" cy="3200833"/>
          </a:xfrm>
        </p:grpSpPr>
        <p:pic>
          <p:nvPicPr>
            <p:cNvPr id="17" name="Picture 16">
              <a:extLst>
                <a:ext uri="{FF2B5EF4-FFF2-40B4-BE49-F238E27FC236}">
                  <a16:creationId xmlns:a16="http://schemas.microsoft.com/office/drawing/2014/main" id="{B57B3287-83A1-40F3-8232-F434F88F1A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865" y="3004887"/>
              <a:ext cx="4319972" cy="3158808"/>
            </a:xfrm>
            <a:prstGeom prst="rect">
              <a:avLst/>
            </a:prstGeom>
          </p:spPr>
        </p:pic>
        <p:sp>
          <p:nvSpPr>
            <p:cNvPr id="18" name="TextBox 17">
              <a:extLst>
                <a:ext uri="{FF2B5EF4-FFF2-40B4-BE49-F238E27FC236}">
                  <a16:creationId xmlns:a16="http://schemas.microsoft.com/office/drawing/2014/main" id="{6CD39D89-B888-403F-91CB-65C5957E3229}"/>
                </a:ext>
              </a:extLst>
            </p:cNvPr>
            <p:cNvSpPr txBox="1"/>
            <p:nvPr/>
          </p:nvSpPr>
          <p:spPr>
            <a:xfrm>
              <a:off x="179512" y="3032299"/>
              <a:ext cx="1512169" cy="387994"/>
            </a:xfrm>
            <a:prstGeom prst="rect">
              <a:avLst/>
            </a:prstGeom>
            <a:noFill/>
          </p:spPr>
          <p:txBody>
            <a:bodyPr wrap="square" rtlCol="0">
              <a:spAutoFit/>
            </a:bodyPr>
            <a:lstStyle/>
            <a:p>
              <a:r>
                <a:rPr lang="en-US" sz="1400" b="1" dirty="0"/>
                <a:t>DOE</a:t>
              </a:r>
            </a:p>
          </p:txBody>
        </p:sp>
        <p:sp>
          <p:nvSpPr>
            <p:cNvPr id="20" name="TextBox 19">
              <a:extLst>
                <a:ext uri="{FF2B5EF4-FFF2-40B4-BE49-F238E27FC236}">
                  <a16:creationId xmlns:a16="http://schemas.microsoft.com/office/drawing/2014/main" id="{A4EB1FF8-F721-4DF0-A514-5282D3128655}"/>
                </a:ext>
              </a:extLst>
            </p:cNvPr>
            <p:cNvSpPr txBox="1"/>
            <p:nvPr/>
          </p:nvSpPr>
          <p:spPr>
            <a:xfrm>
              <a:off x="1079612" y="5193196"/>
              <a:ext cx="1426773" cy="387994"/>
            </a:xfrm>
            <a:prstGeom prst="rect">
              <a:avLst/>
            </a:prstGeom>
            <a:noFill/>
          </p:spPr>
          <p:txBody>
            <a:bodyPr wrap="square" rtlCol="0">
              <a:spAutoFit/>
            </a:bodyPr>
            <a:lstStyle/>
            <a:p>
              <a:r>
                <a:rPr lang="en-US" sz="1400" b="1" dirty="0"/>
                <a:t>Washington</a:t>
              </a:r>
            </a:p>
          </p:txBody>
        </p:sp>
        <p:cxnSp>
          <p:nvCxnSpPr>
            <p:cNvPr id="22" name="Straight Arrow Connector 21">
              <a:extLst>
                <a:ext uri="{FF2B5EF4-FFF2-40B4-BE49-F238E27FC236}">
                  <a16:creationId xmlns:a16="http://schemas.microsoft.com/office/drawing/2014/main" id="{8D110F9B-3B0A-442C-B886-CFF1EFDCD2EC}"/>
                </a:ext>
              </a:extLst>
            </p:cNvPr>
            <p:cNvCxnSpPr/>
            <p:nvPr/>
          </p:nvCxnSpPr>
          <p:spPr>
            <a:xfrm>
              <a:off x="3263733" y="3318659"/>
              <a:ext cx="36004" cy="26282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371B455-8AFD-40E8-A9DE-CD9BE6B67287}"/>
                </a:ext>
              </a:extLst>
            </p:cNvPr>
            <p:cNvCxnSpPr/>
            <p:nvPr/>
          </p:nvCxnSpPr>
          <p:spPr>
            <a:xfrm flipV="1">
              <a:off x="3327495" y="3010434"/>
              <a:ext cx="945528" cy="3150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04D63A-7DAE-4B2D-A4FF-7F5CFAF487E5}"/>
                </a:ext>
              </a:extLst>
            </p:cNvPr>
            <p:cNvSpPr txBox="1"/>
            <p:nvPr/>
          </p:nvSpPr>
          <p:spPr>
            <a:xfrm>
              <a:off x="3844461" y="3131110"/>
              <a:ext cx="715823" cy="814786"/>
            </a:xfrm>
            <a:prstGeom prst="rect">
              <a:avLst/>
            </a:prstGeom>
            <a:noFill/>
          </p:spPr>
          <p:txBody>
            <a:bodyPr wrap="square" rtlCol="0">
              <a:spAutoFit/>
            </a:bodyPr>
            <a:lstStyle/>
            <a:p>
              <a:r>
                <a:rPr lang="en-US" sz="1400" b="1" dirty="0"/>
                <a:t>BNL</a:t>
              </a:r>
            </a:p>
            <a:p>
              <a:r>
                <a:rPr lang="en-US" sz="1100" dirty="0"/>
                <a:t>30 min </a:t>
              </a:r>
            </a:p>
            <a:p>
              <a:r>
                <a:rPr lang="en-US" sz="1100" dirty="0"/>
                <a:t>flight</a:t>
              </a:r>
            </a:p>
          </p:txBody>
        </p:sp>
        <p:sp>
          <p:nvSpPr>
            <p:cNvPr id="25" name="TextBox 24">
              <a:extLst>
                <a:ext uri="{FF2B5EF4-FFF2-40B4-BE49-F238E27FC236}">
                  <a16:creationId xmlns:a16="http://schemas.microsoft.com/office/drawing/2014/main" id="{6B754CCA-7170-4708-9E1A-009F543077C5}"/>
                </a:ext>
              </a:extLst>
            </p:cNvPr>
            <p:cNvSpPr txBox="1"/>
            <p:nvPr/>
          </p:nvSpPr>
          <p:spPr>
            <a:xfrm>
              <a:off x="3425140" y="5390934"/>
              <a:ext cx="894833" cy="814786"/>
            </a:xfrm>
            <a:prstGeom prst="rect">
              <a:avLst/>
            </a:prstGeom>
            <a:noFill/>
          </p:spPr>
          <p:txBody>
            <a:bodyPr wrap="square" rtlCol="0">
              <a:spAutoFit/>
            </a:bodyPr>
            <a:lstStyle/>
            <a:p>
              <a:r>
                <a:rPr lang="en-US" sz="1400" b="1" dirty="0"/>
                <a:t>Jlab</a:t>
              </a:r>
            </a:p>
            <a:p>
              <a:r>
                <a:rPr lang="en-US" sz="1100" dirty="0"/>
                <a:t>2.5 hour </a:t>
              </a:r>
            </a:p>
            <a:p>
              <a:r>
                <a:rPr lang="en-US" sz="1100" dirty="0"/>
                <a:t>drive</a:t>
              </a:r>
            </a:p>
          </p:txBody>
        </p:sp>
      </p:grpSp>
      <p:pic>
        <p:nvPicPr>
          <p:cNvPr id="28" name="Picture 27">
            <a:extLst>
              <a:ext uri="{FF2B5EF4-FFF2-40B4-BE49-F238E27FC236}">
                <a16:creationId xmlns:a16="http://schemas.microsoft.com/office/drawing/2014/main" id="{DA997E98-EB78-420F-9604-A0A2265BF7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1745" y="2463146"/>
            <a:ext cx="1676439" cy="723792"/>
          </a:xfrm>
          <a:prstGeom prst="rect">
            <a:avLst/>
          </a:prstGeom>
        </p:spPr>
      </p:pic>
      <p:sp>
        <p:nvSpPr>
          <p:cNvPr id="26" name="TextBox 25">
            <a:extLst>
              <a:ext uri="{FF2B5EF4-FFF2-40B4-BE49-F238E27FC236}">
                <a16:creationId xmlns:a16="http://schemas.microsoft.com/office/drawing/2014/main" id="{65550443-F722-4FE1-BFA7-BD2947360C63}"/>
              </a:ext>
            </a:extLst>
          </p:cNvPr>
          <p:cNvSpPr txBox="1"/>
          <p:nvPr/>
        </p:nvSpPr>
        <p:spPr>
          <a:xfrm>
            <a:off x="73353" y="2580422"/>
            <a:ext cx="671342" cy="307777"/>
          </a:xfrm>
          <a:prstGeom prst="rect">
            <a:avLst/>
          </a:prstGeom>
          <a:noFill/>
        </p:spPr>
        <p:txBody>
          <a:bodyPr wrap="square" rtlCol="0">
            <a:spAutoFit/>
          </a:bodyPr>
          <a:lstStyle/>
          <a:p>
            <a:r>
              <a:rPr lang="en-US" sz="1400" b="1" dirty="0"/>
              <a:t>NIST</a:t>
            </a:r>
          </a:p>
        </p:txBody>
      </p:sp>
      <p:cxnSp>
        <p:nvCxnSpPr>
          <p:cNvPr id="27" name="Straight Arrow Connector 26">
            <a:extLst>
              <a:ext uri="{FF2B5EF4-FFF2-40B4-BE49-F238E27FC236}">
                <a16:creationId xmlns:a16="http://schemas.microsoft.com/office/drawing/2014/main" id="{63D430DC-BE00-4E3C-92AB-A27DDCA69BA6}"/>
              </a:ext>
            </a:extLst>
          </p:cNvPr>
          <p:cNvCxnSpPr/>
          <p:nvPr/>
        </p:nvCxnSpPr>
        <p:spPr>
          <a:xfrm flipH="1">
            <a:off x="1664414" y="2588005"/>
            <a:ext cx="1034543" cy="15481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C25D003-AECA-4D7D-9AB1-C87FED838946}"/>
              </a:ext>
            </a:extLst>
          </p:cNvPr>
          <p:cNvCxnSpPr>
            <a:cxnSpLocks/>
          </p:cNvCxnSpPr>
          <p:nvPr/>
        </p:nvCxnSpPr>
        <p:spPr>
          <a:xfrm flipH="1">
            <a:off x="557245" y="2597721"/>
            <a:ext cx="2103734" cy="59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54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141B1B-48B4-4A18-8ABF-7827AD9AF5AF}"/>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Title 2">
            <a:extLst>
              <a:ext uri="{FF2B5EF4-FFF2-40B4-BE49-F238E27FC236}">
                <a16:creationId xmlns:a16="http://schemas.microsoft.com/office/drawing/2014/main" id="{C62B969D-4E1C-4472-9B5D-BE4F7BA90476}"/>
              </a:ext>
            </a:extLst>
          </p:cNvPr>
          <p:cNvSpPr>
            <a:spLocks noGrp="1"/>
          </p:cNvSpPr>
          <p:nvPr>
            <p:ph type="title"/>
          </p:nvPr>
        </p:nvSpPr>
        <p:spPr>
          <a:xfrm>
            <a:off x="0" y="38240"/>
            <a:ext cx="6172200" cy="653140"/>
          </a:xfrm>
        </p:spPr>
        <p:txBody>
          <a:bodyPr>
            <a:normAutofit/>
          </a:bodyPr>
          <a:lstStyle/>
          <a:p>
            <a:pPr algn="l"/>
            <a:r>
              <a:rPr lang="en-US" sz="3600" dirty="0">
                <a:solidFill>
                  <a:schemeClr val="tx2">
                    <a:lumMod val="75000"/>
                  </a:schemeClr>
                </a:solidFill>
                <a:latin typeface="Times New Roman" panose="02020603050405020304" pitchFamily="18" charset="0"/>
                <a:ea typeface="+mn-ea"/>
                <a:cs typeface="Times New Roman" panose="02020603050405020304" pitchFamily="18" charset="0"/>
              </a:rPr>
              <a:t>Key Euclid Technologies</a:t>
            </a:r>
          </a:p>
        </p:txBody>
      </p:sp>
      <p:sp>
        <p:nvSpPr>
          <p:cNvPr id="4" name="Text Placeholder 3">
            <a:extLst>
              <a:ext uri="{FF2B5EF4-FFF2-40B4-BE49-F238E27FC236}">
                <a16:creationId xmlns:a16="http://schemas.microsoft.com/office/drawing/2014/main" id="{E80A33FD-6564-499B-9651-07D2FF796FCE}"/>
              </a:ext>
            </a:extLst>
          </p:cNvPr>
          <p:cNvSpPr>
            <a:spLocks noGrp="1"/>
          </p:cNvSpPr>
          <p:nvPr>
            <p:ph type="body" sz="quarter" idx="13"/>
          </p:nvPr>
        </p:nvSpPr>
        <p:spPr>
          <a:xfrm>
            <a:off x="111535" y="976510"/>
            <a:ext cx="4244442" cy="3230416"/>
          </a:xfrm>
        </p:spPr>
        <p:txBody>
          <a:bodyPr>
            <a:noAutofit/>
          </a:bodyPr>
          <a:lstStyle/>
          <a:p>
            <a:pPr>
              <a:spcBef>
                <a:spcPts val="0"/>
              </a:spcBef>
              <a:spcAft>
                <a:spcPts val="6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Ferroelectric based fast tuner</a:t>
            </a:r>
          </a:p>
          <a:p>
            <a:pPr>
              <a:spcBef>
                <a:spcPts val="0"/>
              </a:spcBef>
              <a:spcAft>
                <a:spcPts val="6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Accelerator components (RF windows, couplers…)</a:t>
            </a:r>
          </a:p>
          <a:p>
            <a:pPr>
              <a:spcBef>
                <a:spcPts val="0"/>
              </a:spcBef>
              <a:spcAft>
                <a:spcPts val="6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Ultra-compact MeV energy range accelerators</a:t>
            </a:r>
          </a:p>
          <a:p>
            <a:pPr>
              <a:spcBef>
                <a:spcPts val="0"/>
              </a:spcBef>
              <a:spcAft>
                <a:spcPts val="6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Electron guns for accelerators: </a:t>
            </a:r>
            <a:r>
              <a:rPr lang="en-US" sz="1400" dirty="0">
                <a:latin typeface="Arial" panose="020B0604020202020204" pitchFamily="34" charset="0"/>
                <a:cs typeface="Arial" panose="020B0604020202020204" pitchFamily="34" charset="0"/>
              </a:rPr>
              <a:t>Photo-, thermo-, field emission (FE)- and SRF guns. Photocathodes.</a:t>
            </a:r>
          </a:p>
          <a:p>
            <a:pPr>
              <a:spcBef>
                <a:spcPts val="0"/>
              </a:spcBef>
              <a:spcAft>
                <a:spcPts val="600"/>
              </a:spcAft>
              <a:buFont typeface="Wingdings" panose="05000000000000000000" pitchFamily="2" charset="2"/>
              <a:buChar char="q"/>
            </a:pPr>
            <a:r>
              <a:rPr lang="en-US" sz="1400" b="1" dirty="0">
                <a:latin typeface="Arial" panose="020B0604020202020204" pitchFamily="34" charset="0"/>
                <a:cs typeface="Arial" panose="020B0604020202020204" pitchFamily="34" charset="0"/>
              </a:rPr>
              <a:t>SRF cavities, conduction cooled cryomodules</a:t>
            </a:r>
          </a:p>
          <a:p>
            <a:pPr>
              <a:spcBef>
                <a:spcPts val="0"/>
              </a:spcBef>
              <a:spcAft>
                <a:spcPts val="6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Stroboscopic pulser for Transmission Electron Microscope  </a:t>
            </a:r>
          </a:p>
          <a:p>
            <a:pPr>
              <a:spcBef>
                <a:spcPts val="0"/>
              </a:spcBef>
              <a:spcAft>
                <a:spcPts val="600"/>
              </a:spcAft>
              <a:buFont typeface="Wingdings" panose="05000000000000000000" pitchFamily="2" charset="2"/>
              <a:buChar char="q"/>
            </a:pPr>
            <a:r>
              <a:rPr lang="en-US" sz="1400" dirty="0">
                <a:latin typeface="Arial" panose="020B0604020202020204" pitchFamily="34" charset="0"/>
                <a:cs typeface="Arial" panose="020B0604020202020204" pitchFamily="34" charset="0"/>
              </a:rPr>
              <a:t>Other high power microwave/RF components and beam physics instrumentation</a:t>
            </a:r>
          </a:p>
        </p:txBody>
      </p:sp>
      <p:pic>
        <p:nvPicPr>
          <p:cNvPr id="6" name="Picture 5">
            <a:extLst>
              <a:ext uri="{FF2B5EF4-FFF2-40B4-BE49-F238E27FC236}">
                <a16:creationId xmlns:a16="http://schemas.microsoft.com/office/drawing/2014/main" id="{2191B401-8D39-46A3-A455-33BEE91CDA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2902" y="998169"/>
            <a:ext cx="2485339" cy="1320117"/>
          </a:xfrm>
          <a:prstGeom prst="rect">
            <a:avLst/>
          </a:prstGeom>
        </p:spPr>
      </p:pic>
      <p:pic>
        <p:nvPicPr>
          <p:cNvPr id="8" name="Picture 1140">
            <a:extLst>
              <a:ext uri="{FF2B5EF4-FFF2-40B4-BE49-F238E27FC236}">
                <a16:creationId xmlns:a16="http://schemas.microsoft.com/office/drawing/2014/main" id="{CBE4C1AE-DE4B-4473-9293-27A3EA6CF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00"/>
          <a:stretch>
            <a:fillRect/>
          </a:stretch>
        </p:blipFill>
        <p:spPr bwMode="auto">
          <a:xfrm>
            <a:off x="4463987" y="2773448"/>
            <a:ext cx="2534254" cy="169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384E145-8D20-4F1B-8BDA-185987747B35}"/>
              </a:ext>
            </a:extLst>
          </p:cNvPr>
          <p:cNvSpPr txBox="1"/>
          <p:nvPr/>
        </p:nvSpPr>
        <p:spPr>
          <a:xfrm>
            <a:off x="4403349" y="2247536"/>
            <a:ext cx="3109253" cy="523220"/>
          </a:xfrm>
          <a:prstGeom prst="rect">
            <a:avLst/>
          </a:prstGeom>
          <a:noFill/>
        </p:spPr>
        <p:txBody>
          <a:bodyPr wrap="square" rtlCol="0">
            <a:spAutoFit/>
          </a:bodyPr>
          <a:lstStyle/>
          <a:p>
            <a:r>
              <a:rPr lang="en-US" sz="1400" dirty="0">
                <a:solidFill>
                  <a:srgbClr val="0070C0"/>
                </a:solidFill>
              </a:rPr>
              <a:t>Fast ferroelectric 400 MHz tuner successfully tested at CERN</a:t>
            </a:r>
          </a:p>
        </p:txBody>
      </p:sp>
      <p:sp>
        <p:nvSpPr>
          <p:cNvPr id="12" name="TextBox 11">
            <a:extLst>
              <a:ext uri="{FF2B5EF4-FFF2-40B4-BE49-F238E27FC236}">
                <a16:creationId xmlns:a16="http://schemas.microsoft.com/office/drawing/2014/main" id="{07164AD9-1A70-4A43-89AA-2F38A81D95E1}"/>
              </a:ext>
            </a:extLst>
          </p:cNvPr>
          <p:cNvSpPr txBox="1"/>
          <p:nvPr/>
        </p:nvSpPr>
        <p:spPr>
          <a:xfrm>
            <a:off x="4403349" y="4459217"/>
            <a:ext cx="2832947" cy="307777"/>
          </a:xfrm>
          <a:prstGeom prst="rect">
            <a:avLst/>
          </a:prstGeom>
          <a:noFill/>
        </p:spPr>
        <p:txBody>
          <a:bodyPr wrap="square" rtlCol="0">
            <a:spAutoFit/>
          </a:bodyPr>
          <a:lstStyle/>
          <a:p>
            <a:r>
              <a:rPr lang="en-US" sz="1400" dirty="0">
                <a:solidFill>
                  <a:srgbClr val="0070C0"/>
                </a:solidFill>
              </a:rPr>
              <a:t>L-band RF window for AWA ANL</a:t>
            </a:r>
          </a:p>
        </p:txBody>
      </p:sp>
      <p:pic>
        <p:nvPicPr>
          <p:cNvPr id="14" name="Picture 13">
            <a:extLst>
              <a:ext uri="{FF2B5EF4-FFF2-40B4-BE49-F238E27FC236}">
                <a16:creationId xmlns:a16="http://schemas.microsoft.com/office/drawing/2014/main" id="{136202B9-21CB-4585-8D1C-F1F9BA900A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35686" y="976510"/>
            <a:ext cx="1206476" cy="3726062"/>
          </a:xfrm>
          <a:prstGeom prst="rect">
            <a:avLst/>
          </a:prstGeom>
        </p:spPr>
      </p:pic>
      <p:sp>
        <p:nvSpPr>
          <p:cNvPr id="17" name="TextBox 16">
            <a:extLst>
              <a:ext uri="{FF2B5EF4-FFF2-40B4-BE49-F238E27FC236}">
                <a16:creationId xmlns:a16="http://schemas.microsoft.com/office/drawing/2014/main" id="{C7446DCB-8773-4B04-98D7-DF4AFD02860B}"/>
              </a:ext>
            </a:extLst>
          </p:cNvPr>
          <p:cNvSpPr txBox="1"/>
          <p:nvPr/>
        </p:nvSpPr>
        <p:spPr>
          <a:xfrm>
            <a:off x="7298204" y="4607501"/>
            <a:ext cx="1631399" cy="307777"/>
          </a:xfrm>
          <a:prstGeom prst="rect">
            <a:avLst/>
          </a:prstGeom>
          <a:noFill/>
        </p:spPr>
        <p:txBody>
          <a:bodyPr wrap="square" rtlCol="0">
            <a:spAutoFit/>
          </a:bodyPr>
          <a:lstStyle/>
          <a:p>
            <a:r>
              <a:rPr lang="en-US" sz="1400" dirty="0">
                <a:solidFill>
                  <a:srgbClr val="0070C0"/>
                </a:solidFill>
              </a:rPr>
              <a:t>UFP</a:t>
            </a:r>
            <a:r>
              <a:rPr lang="en-US" sz="1400" baseline="30000" dirty="0">
                <a:solidFill>
                  <a:srgbClr val="0070C0"/>
                </a:solidFill>
              </a:rPr>
              <a:t>TM</a:t>
            </a:r>
            <a:r>
              <a:rPr lang="en-US" sz="1400" dirty="0">
                <a:solidFill>
                  <a:srgbClr val="0070C0"/>
                </a:solidFill>
              </a:rPr>
              <a:t> for TEM</a:t>
            </a:r>
          </a:p>
        </p:txBody>
      </p:sp>
      <p:pic>
        <p:nvPicPr>
          <p:cNvPr id="18" name="Picture 17">
            <a:extLst>
              <a:ext uri="{FF2B5EF4-FFF2-40B4-BE49-F238E27FC236}">
                <a16:creationId xmlns:a16="http://schemas.microsoft.com/office/drawing/2014/main" id="{E3F6374F-0839-4E09-9424-45E77D2591A8}"/>
              </a:ext>
            </a:extLst>
          </p:cNvPr>
          <p:cNvPicPr>
            <a:picLocks noChangeAspect="1"/>
          </p:cNvPicPr>
          <p:nvPr/>
        </p:nvPicPr>
        <p:blipFill>
          <a:blip r:embed="rId5" cstate="print"/>
          <a:stretch>
            <a:fillRect/>
          </a:stretch>
        </p:blipFill>
        <p:spPr>
          <a:xfrm>
            <a:off x="8469488" y="1016165"/>
            <a:ext cx="681555" cy="922939"/>
          </a:xfrm>
          <a:prstGeom prst="rect">
            <a:avLst/>
          </a:prstGeom>
        </p:spPr>
      </p:pic>
      <p:pic>
        <p:nvPicPr>
          <p:cNvPr id="19" name="Picture 2">
            <a:extLst>
              <a:ext uri="{FF2B5EF4-FFF2-40B4-BE49-F238E27FC236}">
                <a16:creationId xmlns:a16="http://schemas.microsoft.com/office/drawing/2014/main" id="{3FB26C79-8AE3-4A7F-8F6C-CE7CD00BA39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76452" y="2001281"/>
            <a:ext cx="874591" cy="3077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4228A60-A346-4F97-9655-6F62F4D34209}"/>
              </a:ext>
            </a:extLst>
          </p:cNvPr>
          <p:cNvSpPr/>
          <p:nvPr/>
        </p:nvSpPr>
        <p:spPr>
          <a:xfrm>
            <a:off x="7668344" y="2355726"/>
            <a:ext cx="801144" cy="523220"/>
          </a:xfrm>
          <a:prstGeom prst="roundRect">
            <a:avLst>
              <a:gd name="adj" fmla="val 27590"/>
            </a:avLst>
          </a:prstGeom>
          <a:solidFill>
            <a:srgbClr val="4F81BD">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
            <a:extLst>
              <a:ext uri="{FF2B5EF4-FFF2-40B4-BE49-F238E27FC236}">
                <a16:creationId xmlns:a16="http://schemas.microsoft.com/office/drawing/2014/main" id="{137C2890-6F99-49DA-BA12-A3E2BF39A77C}"/>
              </a:ext>
            </a:extLst>
          </p:cNvPr>
          <p:cNvSpPr txBox="1">
            <a:spLocks noChangeArrowheads="1"/>
          </p:cNvSpPr>
          <p:nvPr/>
        </p:nvSpPr>
        <p:spPr bwMode="auto">
          <a:xfrm>
            <a:off x="5216331" y="4870773"/>
            <a:ext cx="2248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dirty="0">
                <a:solidFill>
                  <a:schemeClr val="bg1"/>
                </a:solidFill>
                <a:latin typeface="Times New Roman" pitchFamily="18" charset="0"/>
                <a:cs typeface="Times New Roman" pitchFamily="18" charset="0"/>
              </a:rPr>
              <a:t>www.euclidtechlabs.com</a:t>
            </a:r>
          </a:p>
        </p:txBody>
      </p:sp>
    </p:spTree>
    <p:extLst>
      <p:ext uri="{BB962C8B-B14F-4D97-AF65-F5344CB8AC3E}">
        <p14:creationId xmlns:p14="http://schemas.microsoft.com/office/powerpoint/2010/main" val="125766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Title 2"/>
          <p:cNvSpPr>
            <a:spLocks noGrp="1"/>
          </p:cNvSpPr>
          <p:nvPr>
            <p:ph type="title"/>
          </p:nvPr>
        </p:nvSpPr>
        <p:spPr>
          <a:xfrm>
            <a:off x="-7689" y="0"/>
            <a:ext cx="7584849" cy="857250"/>
          </a:xfrm>
        </p:spPr>
        <p:txBody>
          <a:bodyPr>
            <a:noAutofit/>
          </a:bodyPr>
          <a:lstStyle/>
          <a:p>
            <a:pPr algn="l"/>
            <a:r>
              <a:rPr lang="en-US" sz="3600" dirty="0">
                <a:solidFill>
                  <a:schemeClr val="tx2">
                    <a:lumMod val="75000"/>
                  </a:schemeClr>
                </a:solidFill>
                <a:latin typeface="Times New Roman" panose="02020603050405020304" pitchFamily="18" charset="0"/>
                <a:ea typeface="+mn-ea"/>
                <a:cs typeface="Times New Roman" panose="02020603050405020304" pitchFamily="18" charset="0"/>
              </a:rPr>
              <a:t>Low Loss “Smart” Ceramic for RF</a:t>
            </a:r>
          </a:p>
        </p:txBody>
      </p:sp>
      <p:sp>
        <p:nvSpPr>
          <p:cNvPr id="5" name="TextBox 4"/>
          <p:cNvSpPr txBox="1"/>
          <p:nvPr/>
        </p:nvSpPr>
        <p:spPr>
          <a:xfrm>
            <a:off x="562980" y="1419622"/>
            <a:ext cx="7920880" cy="2939266"/>
          </a:xfrm>
          <a:prstGeom prst="rect">
            <a:avLst/>
          </a:prstGeom>
          <a:noFill/>
        </p:spPr>
        <p:txBody>
          <a:bodyPr wrap="square" rtlCol="0">
            <a:spAutoFit/>
          </a:bodyPr>
          <a:lstStyle/>
          <a:p>
            <a:pPr marL="257175" indent="-257175">
              <a:spcAft>
                <a:spcPts val="600"/>
              </a:spcAft>
              <a:buFont typeface="Wingdings" panose="05000000000000000000" pitchFamily="2" charset="2"/>
              <a:buChar char="Ø"/>
            </a:pPr>
            <a:r>
              <a:rPr lang="en-US" dirty="0">
                <a:solidFill>
                  <a:srgbClr val="0070C0"/>
                </a:solidFill>
              </a:rPr>
              <a:t>With the talk, we present recent developments  on fast active ferroelectric tuner designed based on the recently developed and demonstrated “smart” low loss tunable ceramic materials especially engineered for high power accelerator applications.</a:t>
            </a:r>
          </a:p>
          <a:p>
            <a:pPr marL="257175" indent="-257175">
              <a:spcAft>
                <a:spcPts val="600"/>
              </a:spcAft>
              <a:buFont typeface="Wingdings" panose="05000000000000000000" pitchFamily="2" charset="2"/>
              <a:buChar char="Ø"/>
            </a:pPr>
            <a:r>
              <a:rPr lang="en-US" dirty="0">
                <a:solidFill>
                  <a:srgbClr val="0070C0"/>
                </a:solidFill>
              </a:rPr>
              <a:t>The Fast Ferroelectric Tuner with the tuning ceramic element  made of the composite low loss ferroelectric, which dielectric constant can be altered with temperature (slow tuning,) and DC voltage (fast tuning). As long as the DC voltage changes the dielectric constant at 10-100 ns time range, it opens  possibility for the development of the fastest ever tuning high power components. </a:t>
            </a:r>
          </a:p>
        </p:txBody>
      </p:sp>
    </p:spTree>
    <p:extLst>
      <p:ext uri="{BB962C8B-B14F-4D97-AF65-F5344CB8AC3E}">
        <p14:creationId xmlns:p14="http://schemas.microsoft.com/office/powerpoint/2010/main" val="3772503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p:sp>
        <p:nvSpPr>
          <p:cNvPr id="3" name="Rectangle 2"/>
          <p:cNvSpPr/>
          <p:nvPr/>
        </p:nvSpPr>
        <p:spPr>
          <a:xfrm>
            <a:off x="251520" y="915566"/>
            <a:ext cx="6291699" cy="2262158"/>
          </a:xfrm>
          <a:prstGeom prst="rect">
            <a:avLst/>
          </a:prstGeom>
        </p:spPr>
        <p:txBody>
          <a:bodyPr wrap="square">
            <a:spAutoFit/>
          </a:bodyPr>
          <a:lstStyle/>
          <a:p>
            <a:pPr algn="just">
              <a:buFont typeface="Wingdings" pitchFamily="2" charset="2"/>
              <a:buChar char="Ø"/>
            </a:pPr>
            <a:r>
              <a:rPr lang="en-US" dirty="0">
                <a:solidFill>
                  <a:srgbClr val="0070C0"/>
                </a:solidFill>
                <a:latin typeface="Times New Roman" pitchFamily="18" charset="0"/>
                <a:cs typeface="Times New Roman" pitchFamily="18" charset="0"/>
              </a:rPr>
              <a:t> </a:t>
            </a:r>
            <a:r>
              <a:rPr lang="en-US" sz="1500" dirty="0">
                <a:solidFill>
                  <a:srgbClr val="0070C0"/>
                </a:solidFill>
                <a:latin typeface="Arial" panose="020B0604020202020204" pitchFamily="34" charset="0"/>
                <a:cs typeface="Arial" panose="020B0604020202020204" pitchFamily="34" charset="0"/>
              </a:rPr>
              <a:t>A fast controllable phase shifter would allow microphonics compensation for the SRF accelerator (application of transient </a:t>
            </a:r>
            <a:r>
              <a:rPr lang="en-US" sz="1500" dirty="0" err="1">
                <a:solidFill>
                  <a:srgbClr val="0070C0"/>
                </a:solidFill>
                <a:latin typeface="Arial" panose="020B0604020202020204" pitchFamily="34" charset="0"/>
                <a:cs typeface="Arial" panose="020B0604020202020204" pitchFamily="34" charset="0"/>
              </a:rPr>
              <a:t>beamloading</a:t>
            </a:r>
            <a:r>
              <a:rPr lang="en-US" sz="1500" dirty="0">
                <a:solidFill>
                  <a:srgbClr val="0070C0"/>
                </a:solidFill>
                <a:latin typeface="Arial" panose="020B0604020202020204" pitchFamily="34" charset="0"/>
                <a:cs typeface="Arial" panose="020B0604020202020204" pitchFamily="34" charset="0"/>
              </a:rPr>
              <a:t> detuning is under consideration) </a:t>
            </a:r>
          </a:p>
          <a:p>
            <a:pPr algn="just">
              <a:buFont typeface="Wingdings" pitchFamily="2" charset="2"/>
              <a:buChar char="Ø"/>
            </a:pPr>
            <a:r>
              <a:rPr lang="en-US" dirty="0">
                <a:solidFill>
                  <a:srgbClr val="0070C0"/>
                </a:solidFill>
                <a:latin typeface="Times New Roman" pitchFamily="18" charset="0"/>
                <a:cs typeface="Times New Roman" pitchFamily="18" charset="0"/>
              </a:rPr>
              <a:t> </a:t>
            </a:r>
            <a:r>
              <a:rPr lang="en-US" sz="1500" dirty="0">
                <a:solidFill>
                  <a:srgbClr val="0070C0"/>
                </a:solidFill>
                <a:latin typeface="Arial" panose="020B0604020202020204" pitchFamily="34" charset="0"/>
                <a:cs typeface="Arial" panose="020B0604020202020204" pitchFamily="34" charset="0"/>
              </a:rPr>
              <a:t>Nonlinear ferroelectric microwave components can control the tuning or the input power coupling for </a:t>
            </a:r>
            <a:r>
              <a:rPr lang="en-US" sz="1500" dirty="0" err="1">
                <a:solidFill>
                  <a:srgbClr val="0070C0"/>
                </a:solidFill>
                <a:latin typeface="Arial" panose="020B0604020202020204" pitchFamily="34" charset="0"/>
                <a:cs typeface="Arial" panose="020B0604020202020204" pitchFamily="34" charset="0"/>
              </a:rPr>
              <a:t>rf</a:t>
            </a:r>
            <a:r>
              <a:rPr lang="en-US" sz="1500" dirty="0">
                <a:solidFill>
                  <a:srgbClr val="0070C0"/>
                </a:solidFill>
                <a:latin typeface="Arial" panose="020B0604020202020204" pitchFamily="34" charset="0"/>
                <a:cs typeface="Arial" panose="020B0604020202020204" pitchFamily="34" charset="0"/>
              </a:rPr>
              <a:t> cavities. Applying a bias voltage across a nonlinear ferroelectric changes its permittivity. This effect is used to cause a phase change of a propagating </a:t>
            </a:r>
            <a:r>
              <a:rPr lang="en-US" sz="1500" dirty="0" err="1">
                <a:solidFill>
                  <a:srgbClr val="0070C0"/>
                </a:solidFill>
                <a:latin typeface="Arial" panose="020B0604020202020204" pitchFamily="34" charset="0"/>
                <a:cs typeface="Arial" panose="020B0604020202020204" pitchFamily="34" charset="0"/>
              </a:rPr>
              <a:t>rf</a:t>
            </a:r>
            <a:r>
              <a:rPr lang="en-US" sz="1500" dirty="0">
                <a:solidFill>
                  <a:srgbClr val="0070C0"/>
                </a:solidFill>
                <a:latin typeface="Arial" panose="020B0604020202020204" pitchFamily="34" charset="0"/>
                <a:cs typeface="Arial" panose="020B0604020202020204" pitchFamily="34" charset="0"/>
              </a:rPr>
              <a:t> signal or change the resonant frequency of a cavity. The key was the development of a </a:t>
            </a:r>
            <a:r>
              <a:rPr lang="en-US" sz="1500" i="1" dirty="0">
                <a:solidFill>
                  <a:srgbClr val="0070C0"/>
                </a:solidFill>
                <a:latin typeface="Arial" panose="020B0604020202020204" pitchFamily="34" charset="0"/>
                <a:cs typeface="Arial" panose="020B0604020202020204" pitchFamily="34" charset="0"/>
              </a:rPr>
              <a:t>low loss but still tunable ferroelectric material. </a:t>
            </a:r>
            <a:r>
              <a:rPr lang="en-US" sz="1500" dirty="0">
                <a:solidFill>
                  <a:srgbClr val="0070C0"/>
                </a:solidFill>
                <a:latin typeface="Arial" panose="020B0604020202020204" pitchFamily="34" charset="0"/>
                <a:cs typeface="Arial" panose="020B0604020202020204" pitchFamily="34" charset="0"/>
              </a:rPr>
              <a:t>The parameters have to be :</a:t>
            </a:r>
            <a:endParaRPr lang="en-US" dirty="0">
              <a:solidFill>
                <a:srgbClr val="0070C0"/>
              </a:solidFill>
              <a:latin typeface="Times New Roman" pitchFamily="18" charset="0"/>
              <a:cs typeface="Times New Roman" pitchFamily="18" charset="0"/>
            </a:endParaRPr>
          </a:p>
        </p:txBody>
      </p:sp>
      <p:sp>
        <p:nvSpPr>
          <p:cNvPr id="5" name="Text Box 205"/>
          <p:cNvSpPr txBox="1">
            <a:spLocks noChangeArrowheads="1"/>
          </p:cNvSpPr>
          <p:nvPr/>
        </p:nvSpPr>
        <p:spPr bwMode="auto">
          <a:xfrm>
            <a:off x="-13344" y="6464"/>
            <a:ext cx="87174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spcBef>
                <a:spcPct val="50000"/>
              </a:spcBef>
            </a:pPr>
            <a:r>
              <a:rPr lang="en-US" altLang="zh-CN" sz="3600" dirty="0">
                <a:solidFill>
                  <a:schemeClr val="tx2">
                    <a:lumMod val="75000"/>
                  </a:schemeClr>
                </a:solidFill>
                <a:latin typeface="Times New Roman" panose="02020603050405020304" pitchFamily="18" charset="0"/>
                <a:cs typeface="Times New Roman" panose="02020603050405020304" pitchFamily="18" charset="0"/>
              </a:rPr>
              <a:t>Motivation – Fast Ferroelectric Tuner</a:t>
            </a:r>
          </a:p>
        </p:txBody>
      </p:sp>
      <p:pic>
        <p:nvPicPr>
          <p:cNvPr id="6" name="Picture 5"/>
          <p:cNvPicPr>
            <a:picLocks noChangeAspect="1"/>
          </p:cNvPicPr>
          <p:nvPr/>
        </p:nvPicPr>
        <p:blipFill>
          <a:blip r:embed="rId2"/>
          <a:stretch>
            <a:fillRect/>
          </a:stretch>
        </p:blipFill>
        <p:spPr>
          <a:xfrm>
            <a:off x="7400471" y="798692"/>
            <a:ext cx="1311989" cy="2757776"/>
          </a:xfrm>
          <a:prstGeom prst="rect">
            <a:avLst/>
          </a:prstGeom>
        </p:spPr>
      </p:pic>
      <p:sp>
        <p:nvSpPr>
          <p:cNvPr id="4" name="TextBox 3"/>
          <p:cNvSpPr txBox="1"/>
          <p:nvPr/>
        </p:nvSpPr>
        <p:spPr>
          <a:xfrm>
            <a:off x="7492838" y="3556468"/>
            <a:ext cx="1368152" cy="415498"/>
          </a:xfrm>
          <a:prstGeom prst="rect">
            <a:avLst/>
          </a:prstGeom>
          <a:noFill/>
        </p:spPr>
        <p:txBody>
          <a:bodyPr wrap="square" rtlCol="0">
            <a:spAutoFit/>
          </a:bodyPr>
          <a:lstStyle/>
          <a:p>
            <a:r>
              <a:rPr lang="en-US" sz="1050" dirty="0"/>
              <a:t>Courtesy of </a:t>
            </a:r>
            <a:r>
              <a:rPr lang="en-US" sz="1050" dirty="0" err="1"/>
              <a:t>N.Shipman</a:t>
            </a:r>
            <a:r>
              <a:rPr lang="en-US" sz="1050" dirty="0"/>
              <a:t>, CERN</a:t>
            </a:r>
          </a:p>
        </p:txBody>
      </p:sp>
      <p:sp>
        <p:nvSpPr>
          <p:cNvPr id="7" name="TextBox 6"/>
          <p:cNvSpPr txBox="1"/>
          <p:nvPr/>
        </p:nvSpPr>
        <p:spPr>
          <a:xfrm>
            <a:off x="6935767" y="4447694"/>
            <a:ext cx="2218117" cy="415498"/>
          </a:xfrm>
          <a:prstGeom prst="rect">
            <a:avLst/>
          </a:prstGeom>
          <a:noFill/>
        </p:spPr>
        <p:txBody>
          <a:bodyPr wrap="square" rtlCol="0">
            <a:spAutoFit/>
          </a:bodyPr>
          <a:lstStyle/>
          <a:p>
            <a:r>
              <a:rPr lang="en-US" sz="1050" baseline="30000" dirty="0"/>
              <a:t>*</a:t>
            </a:r>
            <a:r>
              <a:rPr lang="en-US" sz="1050" dirty="0"/>
              <a:t>Ferroelectric tuning for SRF cavity was proposed by I. Ben-</a:t>
            </a:r>
            <a:r>
              <a:rPr lang="en-US" sz="1050" dirty="0" err="1"/>
              <a:t>Zvi</a:t>
            </a:r>
            <a:endParaRPr lang="en-US" sz="1050" dirty="0"/>
          </a:p>
        </p:txBody>
      </p:sp>
      <p:sp>
        <p:nvSpPr>
          <p:cNvPr id="10" name="TextBox 9"/>
          <p:cNvSpPr txBox="1"/>
          <p:nvPr/>
        </p:nvSpPr>
        <p:spPr>
          <a:xfrm>
            <a:off x="251520" y="3296716"/>
            <a:ext cx="6291699" cy="1400383"/>
          </a:xfrm>
          <a:prstGeom prst="rect">
            <a:avLst/>
          </a:prstGeom>
          <a:noFill/>
        </p:spPr>
        <p:txBody>
          <a:bodyPr wrap="square" rtlCol="0">
            <a:spAutoFit/>
          </a:bodyPr>
          <a:lstStyle/>
          <a:p>
            <a:pPr marL="257175" indent="-257175">
              <a:spcBef>
                <a:spcPts val="450"/>
              </a:spcBef>
              <a:spcAft>
                <a:spcPts val="450"/>
              </a:spcAft>
              <a:buFont typeface="Wingdings" panose="05000000000000000000" pitchFamily="2" charset="2"/>
              <a:buChar char="Ø"/>
            </a:pPr>
            <a:r>
              <a:rPr lang="en-US" sz="1500" b="1" dirty="0">
                <a:solidFill>
                  <a:srgbClr val="0070C0"/>
                </a:solidFill>
              </a:rPr>
              <a:t>Dielectric constant</a:t>
            </a:r>
            <a:r>
              <a:rPr lang="en-US" sz="1500" dirty="0">
                <a:solidFill>
                  <a:srgbClr val="0070C0"/>
                </a:solidFill>
              </a:rPr>
              <a:t> has to be low (~ 100-150)</a:t>
            </a:r>
          </a:p>
          <a:p>
            <a:pPr marL="257175" indent="-257175">
              <a:spcBef>
                <a:spcPts val="450"/>
              </a:spcBef>
              <a:spcAft>
                <a:spcPts val="450"/>
              </a:spcAft>
              <a:buFont typeface="Wingdings" panose="05000000000000000000" pitchFamily="2" charset="2"/>
              <a:buChar char="Ø"/>
            </a:pPr>
            <a:r>
              <a:rPr lang="en-US" sz="1500" b="1" dirty="0">
                <a:solidFill>
                  <a:srgbClr val="0070C0"/>
                </a:solidFill>
              </a:rPr>
              <a:t>Loss factor </a:t>
            </a:r>
            <a:r>
              <a:rPr lang="en-US" sz="1500" dirty="0">
                <a:solidFill>
                  <a:srgbClr val="0070C0"/>
                </a:solidFill>
              </a:rPr>
              <a:t>has to be low ~ 10</a:t>
            </a:r>
            <a:r>
              <a:rPr lang="en-US" sz="1500" baseline="30000" dirty="0">
                <a:solidFill>
                  <a:srgbClr val="0070C0"/>
                </a:solidFill>
              </a:rPr>
              <a:t>-3</a:t>
            </a:r>
            <a:r>
              <a:rPr lang="en-US" sz="1500" dirty="0">
                <a:solidFill>
                  <a:srgbClr val="0070C0"/>
                </a:solidFill>
              </a:rPr>
              <a:t> at 1 GHz and 3×10</a:t>
            </a:r>
            <a:r>
              <a:rPr lang="en-US" sz="1500" baseline="30000" dirty="0">
                <a:solidFill>
                  <a:srgbClr val="0070C0"/>
                </a:solidFill>
              </a:rPr>
              <a:t>-4</a:t>
            </a:r>
            <a:r>
              <a:rPr lang="en-US" sz="1500" dirty="0">
                <a:solidFill>
                  <a:srgbClr val="0070C0"/>
                </a:solidFill>
              </a:rPr>
              <a:t> at 100 MHz</a:t>
            </a:r>
          </a:p>
          <a:p>
            <a:pPr marL="257175" indent="-257175">
              <a:spcBef>
                <a:spcPts val="450"/>
              </a:spcBef>
              <a:spcAft>
                <a:spcPts val="450"/>
              </a:spcAft>
              <a:buFont typeface="Wingdings" panose="05000000000000000000" pitchFamily="2" charset="2"/>
              <a:buChar char="Ø"/>
            </a:pPr>
            <a:r>
              <a:rPr lang="en-US" sz="1500" b="1" dirty="0">
                <a:solidFill>
                  <a:srgbClr val="0070C0"/>
                </a:solidFill>
              </a:rPr>
              <a:t>Tuning range </a:t>
            </a:r>
            <a:r>
              <a:rPr lang="en-US" sz="1500" dirty="0">
                <a:solidFill>
                  <a:srgbClr val="0070C0"/>
                </a:solidFill>
              </a:rPr>
              <a:t>has to be high ~ 6-8% at  ~15 kV/cm</a:t>
            </a:r>
          </a:p>
          <a:p>
            <a:pPr marL="257175" indent="-257175">
              <a:spcBef>
                <a:spcPts val="450"/>
              </a:spcBef>
              <a:spcAft>
                <a:spcPts val="450"/>
              </a:spcAft>
              <a:buFont typeface="Wingdings" panose="05000000000000000000" pitchFamily="2" charset="2"/>
              <a:buChar char="Ø"/>
            </a:pPr>
            <a:r>
              <a:rPr lang="en-US" sz="1500" dirty="0">
                <a:solidFill>
                  <a:srgbClr val="0070C0"/>
                </a:solidFill>
              </a:rPr>
              <a:t>Can be done with </a:t>
            </a:r>
            <a:r>
              <a:rPr lang="en-US" sz="1500" b="1" dirty="0">
                <a:solidFill>
                  <a:srgbClr val="0070C0"/>
                </a:solidFill>
              </a:rPr>
              <a:t>(Ba, </a:t>
            </a:r>
            <a:r>
              <a:rPr lang="en-US" sz="1500" b="1" dirty="0" err="1">
                <a:solidFill>
                  <a:srgbClr val="0070C0"/>
                </a:solidFill>
              </a:rPr>
              <a:t>Sr</a:t>
            </a:r>
            <a:r>
              <a:rPr lang="en-US" sz="1500" b="1" dirty="0">
                <a:solidFill>
                  <a:srgbClr val="0070C0"/>
                </a:solidFill>
              </a:rPr>
              <a:t>)TiO</a:t>
            </a:r>
            <a:r>
              <a:rPr lang="en-US" sz="1500" b="1" baseline="-25000" dirty="0">
                <a:solidFill>
                  <a:srgbClr val="0070C0"/>
                </a:solidFill>
              </a:rPr>
              <a:t>4</a:t>
            </a:r>
            <a:r>
              <a:rPr lang="en-US" sz="1500" b="1" dirty="0">
                <a:solidFill>
                  <a:srgbClr val="0070C0"/>
                </a:solidFill>
              </a:rPr>
              <a:t>+Mg</a:t>
            </a:r>
            <a:r>
              <a:rPr lang="en-US" sz="1500" dirty="0">
                <a:solidFill>
                  <a:srgbClr val="0070C0"/>
                </a:solidFill>
              </a:rPr>
              <a:t> </a:t>
            </a:r>
            <a:r>
              <a:rPr lang="en-US" sz="1500" b="1" dirty="0">
                <a:solidFill>
                  <a:srgbClr val="0070C0"/>
                </a:solidFill>
              </a:rPr>
              <a:t>based</a:t>
            </a:r>
            <a:r>
              <a:rPr lang="en-US" sz="1500" dirty="0">
                <a:solidFill>
                  <a:srgbClr val="0070C0"/>
                </a:solidFill>
              </a:rPr>
              <a:t> </a:t>
            </a:r>
            <a:r>
              <a:rPr lang="en-US" sz="1500" b="1" dirty="0">
                <a:solidFill>
                  <a:srgbClr val="0070C0"/>
                </a:solidFill>
              </a:rPr>
              <a:t>oxides</a:t>
            </a:r>
          </a:p>
        </p:txBody>
      </p:sp>
    </p:spTree>
    <p:extLst>
      <p:ext uri="{BB962C8B-B14F-4D97-AF65-F5344CB8AC3E}">
        <p14:creationId xmlns:p14="http://schemas.microsoft.com/office/powerpoint/2010/main" val="281952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F43F41F-BAAB-4D00-8258-1DCC3218B7B8}" type="slidenum">
              <a:rPr lang="en-US" smtClean="0"/>
              <a:pPr>
                <a:defRPr/>
              </a:pPr>
              <a:t>6</a:t>
            </a:fld>
            <a:endParaRPr lang="en-US"/>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2" y="1034258"/>
            <a:ext cx="5809429" cy="3541856"/>
          </a:xfrm>
          <a:prstGeom prst="rect">
            <a:avLst/>
          </a:prstGeom>
        </p:spPr>
      </p:pic>
      <p:sp>
        <p:nvSpPr>
          <p:cNvPr id="27" name="TextBox 26"/>
          <p:cNvSpPr txBox="1"/>
          <p:nvPr/>
        </p:nvSpPr>
        <p:spPr>
          <a:xfrm>
            <a:off x="6281253" y="1003618"/>
            <a:ext cx="1355576" cy="830997"/>
          </a:xfrm>
          <a:prstGeom prst="rect">
            <a:avLst/>
          </a:prstGeom>
          <a:noFill/>
        </p:spPr>
        <p:txBody>
          <a:bodyPr wrap="square" rtlCol="0">
            <a:spAutoFit/>
          </a:bodyPr>
          <a:lstStyle/>
          <a:p>
            <a:r>
              <a:rPr lang="en-US" sz="1200" dirty="0">
                <a:latin typeface="+mj-lt"/>
              </a:rPr>
              <a:t>Q×f – </a:t>
            </a:r>
            <a:r>
              <a:rPr lang="en-US" sz="1200" dirty="0" err="1">
                <a:latin typeface="+mj-lt"/>
              </a:rPr>
              <a:t>FoM</a:t>
            </a:r>
            <a:r>
              <a:rPr lang="en-US" sz="1200" dirty="0">
                <a:latin typeface="+mj-lt"/>
              </a:rPr>
              <a:t>, GHz</a:t>
            </a:r>
          </a:p>
          <a:p>
            <a:r>
              <a:rPr lang="en-US" sz="1200" dirty="0">
                <a:latin typeface="+mj-lt"/>
              </a:rPr>
              <a:t>Q×f=f (GHz)/tan</a:t>
            </a:r>
            <a:r>
              <a:rPr lang="el-GR" sz="1200" dirty="0">
                <a:latin typeface="+mj-lt"/>
                <a:cs typeface="Arial" panose="020B0604020202020204" pitchFamily="34" charset="0"/>
              </a:rPr>
              <a:t>δ</a:t>
            </a:r>
            <a:endParaRPr lang="en-US" sz="1200" dirty="0">
              <a:latin typeface="+mj-lt"/>
              <a:cs typeface="Arial" panose="020B0604020202020204" pitchFamily="34" charset="0"/>
            </a:endParaRPr>
          </a:p>
          <a:p>
            <a:r>
              <a:rPr lang="en-US" sz="1200" dirty="0">
                <a:latin typeface="+mj-lt"/>
              </a:rPr>
              <a:t>Q×f ~ const. at</a:t>
            </a:r>
          </a:p>
          <a:p>
            <a:r>
              <a:rPr lang="en-US" sz="1200" dirty="0">
                <a:latin typeface="+mj-lt"/>
              </a:rPr>
              <a:t>50 MHz – 100 GHz</a:t>
            </a:r>
          </a:p>
        </p:txBody>
      </p:sp>
      <p:sp>
        <p:nvSpPr>
          <p:cNvPr id="15" name="Rectangle 14"/>
          <p:cNvSpPr/>
          <p:nvPr/>
        </p:nvSpPr>
        <p:spPr>
          <a:xfrm>
            <a:off x="0" y="-2537"/>
            <a:ext cx="9108504" cy="954107"/>
          </a:xfrm>
          <a:prstGeom prst="rect">
            <a:avLst/>
          </a:prstGeom>
        </p:spPr>
        <p:txBody>
          <a:bodyPr wrap="square">
            <a:spAutoFit/>
          </a:bodyPr>
          <a:lstStyle/>
          <a:p>
            <a:r>
              <a:rPr lang="en-US" altLang="zh-CN" sz="2800" dirty="0">
                <a:solidFill>
                  <a:schemeClr val="tx2">
                    <a:lumMod val="75000"/>
                  </a:schemeClr>
                </a:solidFill>
                <a:latin typeface="Times New Roman" panose="02020603050405020304" pitchFamily="18" charset="0"/>
                <a:cs typeface="Times New Roman" panose="02020603050405020304" pitchFamily="18" charset="0"/>
              </a:rPr>
              <a:t>Frequency dependence of </a:t>
            </a:r>
            <a:r>
              <a:rPr lang="el-GR" altLang="zh-CN" sz="2800" dirty="0">
                <a:solidFill>
                  <a:schemeClr val="tx2">
                    <a:lumMod val="75000"/>
                  </a:schemeClr>
                </a:solidFill>
                <a:latin typeface="Times New Roman" panose="02020603050405020304" pitchFamily="18" charset="0"/>
                <a:cs typeface="Times New Roman" panose="02020603050405020304" pitchFamily="18" charset="0"/>
              </a:rPr>
              <a:t>ε</a:t>
            </a:r>
            <a:r>
              <a:rPr lang="en-US" altLang="zh-CN" sz="2800" dirty="0">
                <a:solidFill>
                  <a:schemeClr val="tx2">
                    <a:lumMod val="75000"/>
                  </a:schemeClr>
                </a:solidFill>
                <a:latin typeface="Times New Roman" panose="02020603050405020304" pitchFamily="18" charset="0"/>
                <a:cs typeface="Times New Roman" panose="02020603050405020304" pitchFamily="18" charset="0"/>
              </a:rPr>
              <a:t> and tan</a:t>
            </a:r>
            <a:r>
              <a:rPr lang="el-GR" altLang="zh-CN" sz="2800" dirty="0">
                <a:solidFill>
                  <a:schemeClr val="tx2">
                    <a:lumMod val="75000"/>
                  </a:schemeClr>
                </a:solidFill>
                <a:latin typeface="Times New Roman" panose="02020603050405020304" pitchFamily="18" charset="0"/>
                <a:cs typeface="Times New Roman" panose="02020603050405020304" pitchFamily="18" charset="0"/>
              </a:rPr>
              <a:t>δ</a:t>
            </a:r>
            <a:r>
              <a:rPr lang="en-US" altLang="zh-CN" sz="2800" dirty="0">
                <a:solidFill>
                  <a:schemeClr val="tx2">
                    <a:lumMod val="75000"/>
                  </a:schemeClr>
                </a:solidFill>
                <a:latin typeface="Times New Roman" panose="02020603050405020304" pitchFamily="18" charset="0"/>
                <a:cs typeface="Times New Roman" panose="02020603050405020304" pitchFamily="18" charset="0"/>
              </a:rPr>
              <a:t> for the ferroelectrics with low permittivity at ~GHz range </a:t>
            </a:r>
          </a:p>
        </p:txBody>
      </p:sp>
      <p:sp>
        <p:nvSpPr>
          <p:cNvPr id="28" name="TextBox 27"/>
          <p:cNvSpPr txBox="1"/>
          <p:nvPr/>
        </p:nvSpPr>
        <p:spPr>
          <a:xfrm>
            <a:off x="6300192" y="2021557"/>
            <a:ext cx="2493278" cy="1323439"/>
          </a:xfrm>
          <a:prstGeom prst="rect">
            <a:avLst/>
          </a:prstGeom>
          <a:noFill/>
        </p:spPr>
        <p:txBody>
          <a:bodyPr wrap="square" rtlCol="0">
            <a:spAutoFit/>
          </a:bodyPr>
          <a:lstStyle/>
          <a:p>
            <a:r>
              <a:rPr lang="en-US" sz="1600" dirty="0">
                <a:solidFill>
                  <a:srgbClr val="0070C0"/>
                </a:solidFill>
              </a:rPr>
              <a:t>BST(M) is microwave ceramic – it means that its permittivity</a:t>
            </a:r>
          </a:p>
          <a:p>
            <a:r>
              <a:rPr lang="en-US" sz="1600" dirty="0">
                <a:solidFill>
                  <a:srgbClr val="0070C0"/>
                </a:solidFill>
              </a:rPr>
              <a:t>does not depend on frequency.</a:t>
            </a:r>
          </a:p>
        </p:txBody>
      </p:sp>
      <p:sp>
        <p:nvSpPr>
          <p:cNvPr id="29" name="TextBox 28"/>
          <p:cNvSpPr txBox="1"/>
          <p:nvPr/>
        </p:nvSpPr>
        <p:spPr>
          <a:xfrm>
            <a:off x="6267150" y="3475747"/>
            <a:ext cx="2673296" cy="1077218"/>
          </a:xfrm>
          <a:prstGeom prst="rect">
            <a:avLst/>
          </a:prstGeom>
          <a:noFill/>
        </p:spPr>
        <p:txBody>
          <a:bodyPr wrap="square" rtlCol="0">
            <a:spAutoFit/>
          </a:bodyPr>
          <a:lstStyle/>
          <a:p>
            <a:r>
              <a:rPr lang="en-US" sz="1600" dirty="0">
                <a:solidFill>
                  <a:srgbClr val="0070C0"/>
                </a:solidFill>
              </a:rPr>
              <a:t>Same time, loss factor tan </a:t>
            </a:r>
            <a:r>
              <a:rPr lang="el-GR" sz="1600" dirty="0">
                <a:solidFill>
                  <a:srgbClr val="0070C0"/>
                </a:solidFill>
              </a:rPr>
              <a:t>δ</a:t>
            </a:r>
            <a:r>
              <a:rPr lang="en-US" sz="1600" dirty="0">
                <a:solidFill>
                  <a:srgbClr val="0070C0"/>
                </a:solidFill>
              </a:rPr>
              <a:t>  of microwave ceramic linearly increases with frequency.</a:t>
            </a:r>
          </a:p>
        </p:txBody>
      </p:sp>
      <p:cxnSp>
        <p:nvCxnSpPr>
          <p:cNvPr id="31" name="Straight Connector 30"/>
          <p:cNvCxnSpPr>
            <a:cxnSpLocks/>
          </p:cNvCxnSpPr>
          <p:nvPr/>
        </p:nvCxnSpPr>
        <p:spPr>
          <a:xfrm flipH="1">
            <a:off x="5294795" y="1394569"/>
            <a:ext cx="954106" cy="270030"/>
          </a:xfrm>
          <a:prstGeom prst="line">
            <a:avLst/>
          </a:prstGeom>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a:off x="6267150" y="1037351"/>
            <a:ext cx="54005" cy="7144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863588" y="4014356"/>
            <a:ext cx="4604141" cy="869535"/>
            <a:chOff x="3527884" y="5301208"/>
            <a:chExt cx="6138853" cy="1159379"/>
          </a:xfrm>
        </p:grpSpPr>
        <p:sp>
          <p:nvSpPr>
            <p:cNvPr id="2" name="TextBox 1"/>
            <p:cNvSpPr txBox="1"/>
            <p:nvPr/>
          </p:nvSpPr>
          <p:spPr>
            <a:xfrm>
              <a:off x="4363577" y="6050218"/>
              <a:ext cx="5303160" cy="410369"/>
            </a:xfrm>
            <a:prstGeom prst="rect">
              <a:avLst/>
            </a:prstGeom>
            <a:noFill/>
            <a:ln>
              <a:solidFill>
                <a:schemeClr val="tx1"/>
              </a:solidFill>
            </a:ln>
          </p:spPr>
          <p:txBody>
            <a:bodyPr wrap="none" rtlCol="0">
              <a:spAutoFit/>
            </a:bodyPr>
            <a:lstStyle/>
            <a:p>
              <a:r>
                <a:rPr lang="en-US" sz="1400" dirty="0"/>
                <a:t>tan</a:t>
              </a:r>
              <a:r>
                <a:rPr lang="el-GR" sz="1400" dirty="0"/>
                <a:t>δ</a:t>
              </a:r>
              <a:r>
                <a:rPr lang="en-US" sz="1400" dirty="0"/>
                <a:t>= 2.8×10</a:t>
              </a:r>
              <a:r>
                <a:rPr lang="en-US" sz="1400" baseline="30000" dirty="0"/>
                <a:t>-4</a:t>
              </a:r>
              <a:r>
                <a:rPr lang="en-US" sz="1400" dirty="0"/>
                <a:t> (80 MHz), =4.8×10</a:t>
              </a:r>
              <a:r>
                <a:rPr lang="en-US" sz="1400" baseline="30000" dirty="0"/>
                <a:t>-4</a:t>
              </a:r>
              <a:r>
                <a:rPr lang="en-US" sz="1400" dirty="0"/>
                <a:t> (400 MHz), </a:t>
              </a:r>
            </a:p>
          </p:txBody>
        </p:sp>
        <p:sp>
          <p:nvSpPr>
            <p:cNvPr id="4" name="Oval 3"/>
            <p:cNvSpPr/>
            <p:nvPr/>
          </p:nvSpPr>
          <p:spPr>
            <a:xfrm>
              <a:off x="3527884" y="5301208"/>
              <a:ext cx="61232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 name="Straight Arrow Connector 5"/>
            <p:cNvCxnSpPr/>
            <p:nvPr/>
          </p:nvCxnSpPr>
          <p:spPr>
            <a:xfrm flipH="1" flipV="1">
              <a:off x="3779912" y="5398267"/>
              <a:ext cx="1188132" cy="587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1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F43F41F-BAAB-4D00-8258-1DCC3218B7B8}" type="slidenum">
              <a:rPr lang="en-US" smtClean="0"/>
              <a:pPr>
                <a:defRPr/>
              </a:pPr>
              <a:t>7</a:t>
            </a:fld>
            <a:endParaRPr lang="en-US"/>
          </a:p>
        </p:txBody>
      </p:sp>
      <p:sp>
        <p:nvSpPr>
          <p:cNvPr id="3" name="TextBox 2"/>
          <p:cNvSpPr txBox="1"/>
          <p:nvPr/>
        </p:nvSpPr>
        <p:spPr>
          <a:xfrm>
            <a:off x="-13147" y="60348"/>
            <a:ext cx="7593745" cy="584775"/>
          </a:xfrm>
          <a:prstGeom prst="rect">
            <a:avLst/>
          </a:prstGeom>
          <a:noFill/>
        </p:spPr>
        <p:txBody>
          <a:bodyPr wrap="none" rtlCol="0">
            <a:spAutoFit/>
          </a:bodyPr>
          <a:lstStyle/>
          <a:p>
            <a:r>
              <a:rPr lang="en-US" altLang="zh-CN" sz="3200" dirty="0">
                <a:solidFill>
                  <a:schemeClr val="tx2">
                    <a:lumMod val="75000"/>
                  </a:schemeClr>
                </a:solidFill>
                <a:latin typeface="Times New Roman" panose="02020603050405020304" pitchFamily="18" charset="0"/>
                <a:cs typeface="Times New Roman" panose="02020603050405020304" pitchFamily="18" charset="0"/>
              </a:rPr>
              <a:t>Ferroelectric ceramic properties, temperature</a:t>
            </a:r>
          </a:p>
        </p:txBody>
      </p:sp>
      <p:sp>
        <p:nvSpPr>
          <p:cNvPr id="1650" name="Rectangle 1649"/>
          <p:cNvSpPr/>
          <p:nvPr/>
        </p:nvSpPr>
        <p:spPr>
          <a:xfrm>
            <a:off x="44748" y="3478237"/>
            <a:ext cx="4451928" cy="461665"/>
          </a:xfrm>
          <a:prstGeom prst="rect">
            <a:avLst/>
          </a:prstGeom>
        </p:spPr>
        <p:txBody>
          <a:bodyPr wrap="square">
            <a:spAutoFit/>
          </a:bodyPr>
          <a:lstStyle/>
          <a:p>
            <a:pPr fontAlgn="auto">
              <a:spcBef>
                <a:spcPct val="20000"/>
              </a:spcBef>
              <a:spcAft>
                <a:spcPts val="0"/>
              </a:spcAft>
              <a:defRPr/>
            </a:pPr>
            <a:r>
              <a:rPr lang="en-US" sz="1200" dirty="0">
                <a:solidFill>
                  <a:srgbClr val="0070C0"/>
                </a:solidFill>
              </a:rPr>
              <a:t>Curie temperature shift from 250K to 170K with increase of Mg</a:t>
            </a:r>
            <a:r>
              <a:rPr lang="ru-RU" sz="1200" dirty="0">
                <a:solidFill>
                  <a:srgbClr val="0070C0"/>
                </a:solidFill>
              </a:rPr>
              <a:t>-</a:t>
            </a:r>
            <a:r>
              <a:rPr lang="en-US" sz="1200" dirty="0">
                <a:solidFill>
                  <a:srgbClr val="0070C0"/>
                </a:solidFill>
              </a:rPr>
              <a:t>based oxides in BST-Mg oxide solution.</a:t>
            </a:r>
            <a:endParaRPr lang="ru-RU" sz="1200" dirty="0">
              <a:solidFill>
                <a:srgbClr val="0070C0"/>
              </a:solidFill>
            </a:endParaRPr>
          </a:p>
        </p:txBody>
      </p:sp>
      <p:pic>
        <p:nvPicPr>
          <p:cNvPr id="4" name="Picture 3"/>
          <p:cNvPicPr>
            <a:picLocks noChangeAspect="1"/>
          </p:cNvPicPr>
          <p:nvPr/>
        </p:nvPicPr>
        <p:blipFill>
          <a:blip r:embed="rId2"/>
          <a:stretch>
            <a:fillRect/>
          </a:stretch>
        </p:blipFill>
        <p:spPr>
          <a:xfrm>
            <a:off x="5494940" y="879656"/>
            <a:ext cx="3159866" cy="2552199"/>
          </a:xfrm>
          <a:prstGeom prst="rect">
            <a:avLst/>
          </a:prstGeom>
        </p:spPr>
      </p:pic>
      <p:pic>
        <p:nvPicPr>
          <p:cNvPr id="1647" name="Picture 1646"/>
          <p:cNvPicPr>
            <a:picLocks noChangeAspect="1"/>
          </p:cNvPicPr>
          <p:nvPr/>
        </p:nvPicPr>
        <p:blipFill>
          <a:blip r:embed="rId3"/>
          <a:stretch>
            <a:fillRect/>
          </a:stretch>
        </p:blipFill>
        <p:spPr>
          <a:xfrm>
            <a:off x="7025156" y="1165117"/>
            <a:ext cx="2010893" cy="534275"/>
          </a:xfrm>
          <a:prstGeom prst="rect">
            <a:avLst/>
          </a:prstGeom>
        </p:spPr>
      </p:pic>
      <p:sp>
        <p:nvSpPr>
          <p:cNvPr id="1651" name="Rectangle 1650"/>
          <p:cNvSpPr/>
          <p:nvPr/>
        </p:nvSpPr>
        <p:spPr>
          <a:xfrm>
            <a:off x="5494940" y="3422645"/>
            <a:ext cx="3604312" cy="461665"/>
          </a:xfrm>
          <a:prstGeom prst="rect">
            <a:avLst/>
          </a:prstGeom>
        </p:spPr>
        <p:txBody>
          <a:bodyPr wrap="square">
            <a:spAutoFit/>
          </a:bodyPr>
          <a:lstStyle/>
          <a:p>
            <a:pPr fontAlgn="auto">
              <a:spcBef>
                <a:spcPct val="20000"/>
              </a:spcBef>
              <a:spcAft>
                <a:spcPts val="0"/>
              </a:spcAft>
              <a:defRPr/>
            </a:pPr>
            <a:r>
              <a:rPr lang="en-US" sz="1200" dirty="0">
                <a:solidFill>
                  <a:srgbClr val="0070C0"/>
                </a:solidFill>
              </a:rPr>
              <a:t>Temperature dependence of the BST(M) material permittivity in the 25C-50C temp. range.</a:t>
            </a:r>
            <a:endParaRPr lang="ru-RU" sz="1200" dirty="0">
              <a:solidFill>
                <a:srgbClr val="0070C0"/>
              </a:solidFill>
            </a:endParaRPr>
          </a:p>
        </p:txBody>
      </p:sp>
      <p:grpSp>
        <p:nvGrpSpPr>
          <p:cNvPr id="1653" name="Group 1652"/>
          <p:cNvGrpSpPr/>
          <p:nvPr/>
        </p:nvGrpSpPr>
        <p:grpSpPr>
          <a:xfrm>
            <a:off x="328490" y="1011711"/>
            <a:ext cx="3471775" cy="2466255"/>
            <a:chOff x="57737" y="828224"/>
            <a:chExt cx="4629033" cy="3288339"/>
          </a:xfrm>
        </p:grpSpPr>
        <p:grpSp>
          <p:nvGrpSpPr>
            <p:cNvPr id="5" name="Group 5"/>
            <p:cNvGrpSpPr>
              <a:grpSpLocks noChangeAspect="1"/>
            </p:cNvGrpSpPr>
            <p:nvPr/>
          </p:nvGrpSpPr>
          <p:grpSpPr bwMode="auto">
            <a:xfrm>
              <a:off x="57737" y="828224"/>
              <a:ext cx="4629033" cy="3288339"/>
              <a:chOff x="2356" y="1689"/>
              <a:chExt cx="7378" cy="5658"/>
            </a:xfrm>
          </p:grpSpPr>
          <p:grpSp>
            <p:nvGrpSpPr>
              <p:cNvPr id="6" name="Group 6"/>
              <p:cNvGrpSpPr>
                <a:grpSpLocks noChangeAspect="1"/>
              </p:cNvGrpSpPr>
              <p:nvPr/>
            </p:nvGrpSpPr>
            <p:grpSpPr bwMode="auto">
              <a:xfrm>
                <a:off x="3701" y="1712"/>
                <a:ext cx="1118" cy="5176"/>
                <a:chOff x="3701" y="1712"/>
                <a:chExt cx="1118" cy="5176"/>
              </a:xfrm>
            </p:grpSpPr>
            <p:sp>
              <p:nvSpPr>
                <p:cNvPr id="1446" name="Line 7"/>
                <p:cNvSpPr>
                  <a:spLocks noChangeAspect="1" noChangeShapeType="1"/>
                </p:cNvSpPr>
                <p:nvPr/>
              </p:nvSpPr>
              <p:spPr bwMode="auto">
                <a:xfrm flipV="1">
                  <a:off x="3701" y="68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7" name="Line 8"/>
                <p:cNvSpPr>
                  <a:spLocks noChangeAspect="1" noChangeShapeType="1"/>
                </p:cNvSpPr>
                <p:nvPr/>
              </p:nvSpPr>
              <p:spPr bwMode="auto">
                <a:xfrm flipV="1">
                  <a:off x="3701" y="683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 name="Line 9"/>
                <p:cNvSpPr>
                  <a:spLocks noChangeAspect="1" noChangeShapeType="1"/>
                </p:cNvSpPr>
                <p:nvPr/>
              </p:nvSpPr>
              <p:spPr bwMode="auto">
                <a:xfrm flipV="1">
                  <a:off x="3701" y="679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 name="Line 10"/>
                <p:cNvSpPr>
                  <a:spLocks noChangeAspect="1" noChangeShapeType="1"/>
                </p:cNvSpPr>
                <p:nvPr/>
              </p:nvSpPr>
              <p:spPr bwMode="auto">
                <a:xfrm flipV="1">
                  <a:off x="3701" y="67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 name="Line 11"/>
                <p:cNvSpPr>
                  <a:spLocks noChangeAspect="1" noChangeShapeType="1"/>
                </p:cNvSpPr>
                <p:nvPr/>
              </p:nvSpPr>
              <p:spPr bwMode="auto">
                <a:xfrm flipV="1">
                  <a:off x="3701" y="67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1" name="Line 12"/>
                <p:cNvSpPr>
                  <a:spLocks noChangeAspect="1" noChangeShapeType="1"/>
                </p:cNvSpPr>
                <p:nvPr/>
              </p:nvSpPr>
              <p:spPr bwMode="auto">
                <a:xfrm flipV="1">
                  <a:off x="3701" y="66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2" name="Line 13"/>
                <p:cNvSpPr>
                  <a:spLocks noChangeAspect="1" noChangeShapeType="1"/>
                </p:cNvSpPr>
                <p:nvPr/>
              </p:nvSpPr>
              <p:spPr bwMode="auto">
                <a:xfrm flipV="1">
                  <a:off x="3701" y="66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 name="Line 14"/>
                <p:cNvSpPr>
                  <a:spLocks noChangeAspect="1" noChangeShapeType="1"/>
                </p:cNvSpPr>
                <p:nvPr/>
              </p:nvSpPr>
              <p:spPr bwMode="auto">
                <a:xfrm flipV="1">
                  <a:off x="3701" y="65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 name="Line 15"/>
                <p:cNvSpPr>
                  <a:spLocks noChangeAspect="1" noChangeShapeType="1"/>
                </p:cNvSpPr>
                <p:nvPr/>
              </p:nvSpPr>
              <p:spPr bwMode="auto">
                <a:xfrm flipV="1">
                  <a:off x="3701" y="652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 name="Line 16"/>
                <p:cNvSpPr>
                  <a:spLocks noChangeAspect="1" noChangeShapeType="1"/>
                </p:cNvSpPr>
                <p:nvPr/>
              </p:nvSpPr>
              <p:spPr bwMode="auto">
                <a:xfrm flipV="1">
                  <a:off x="3701" y="64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6" name="Line 17"/>
                <p:cNvSpPr>
                  <a:spLocks noChangeAspect="1" noChangeShapeType="1"/>
                </p:cNvSpPr>
                <p:nvPr/>
              </p:nvSpPr>
              <p:spPr bwMode="auto">
                <a:xfrm flipV="1">
                  <a:off x="3701" y="64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7" name="Line 18"/>
                <p:cNvSpPr>
                  <a:spLocks noChangeAspect="1" noChangeShapeType="1"/>
                </p:cNvSpPr>
                <p:nvPr/>
              </p:nvSpPr>
              <p:spPr bwMode="auto">
                <a:xfrm flipV="1">
                  <a:off x="3701" y="63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8" name="Line 19"/>
                <p:cNvSpPr>
                  <a:spLocks noChangeAspect="1" noChangeShapeType="1"/>
                </p:cNvSpPr>
                <p:nvPr/>
              </p:nvSpPr>
              <p:spPr bwMode="auto">
                <a:xfrm flipV="1">
                  <a:off x="3701" y="63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9" name="Line 20"/>
                <p:cNvSpPr>
                  <a:spLocks noChangeAspect="1" noChangeShapeType="1"/>
                </p:cNvSpPr>
                <p:nvPr/>
              </p:nvSpPr>
              <p:spPr bwMode="auto">
                <a:xfrm flipV="1">
                  <a:off x="3701" y="63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0" name="Line 21"/>
                <p:cNvSpPr>
                  <a:spLocks noChangeAspect="1" noChangeShapeType="1"/>
                </p:cNvSpPr>
                <p:nvPr/>
              </p:nvSpPr>
              <p:spPr bwMode="auto">
                <a:xfrm flipV="1">
                  <a:off x="3701" y="626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1" name="Line 22"/>
                <p:cNvSpPr>
                  <a:spLocks noChangeAspect="1" noChangeShapeType="1"/>
                </p:cNvSpPr>
                <p:nvPr/>
              </p:nvSpPr>
              <p:spPr bwMode="auto">
                <a:xfrm flipV="1">
                  <a:off x="3701" y="621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2" name="Line 23"/>
                <p:cNvSpPr>
                  <a:spLocks noChangeAspect="1" noChangeShapeType="1"/>
                </p:cNvSpPr>
                <p:nvPr/>
              </p:nvSpPr>
              <p:spPr bwMode="auto">
                <a:xfrm flipV="1">
                  <a:off x="3701" y="61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3" name="Line 24"/>
                <p:cNvSpPr>
                  <a:spLocks noChangeAspect="1" noChangeShapeType="1"/>
                </p:cNvSpPr>
                <p:nvPr/>
              </p:nvSpPr>
              <p:spPr bwMode="auto">
                <a:xfrm flipV="1">
                  <a:off x="3701" y="61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 name="Line 25"/>
                <p:cNvSpPr>
                  <a:spLocks noChangeAspect="1" noChangeShapeType="1"/>
                </p:cNvSpPr>
                <p:nvPr/>
              </p:nvSpPr>
              <p:spPr bwMode="auto">
                <a:xfrm flipV="1">
                  <a:off x="3701" y="60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 name="Line 26"/>
                <p:cNvSpPr>
                  <a:spLocks noChangeAspect="1" noChangeShapeType="1"/>
                </p:cNvSpPr>
                <p:nvPr/>
              </p:nvSpPr>
              <p:spPr bwMode="auto">
                <a:xfrm flipV="1">
                  <a:off x="3701" y="60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6" name="Line 27"/>
                <p:cNvSpPr>
                  <a:spLocks noChangeAspect="1" noChangeShapeType="1"/>
                </p:cNvSpPr>
                <p:nvPr/>
              </p:nvSpPr>
              <p:spPr bwMode="auto">
                <a:xfrm flipV="1">
                  <a:off x="3701" y="599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7" name="Line 28"/>
                <p:cNvSpPr>
                  <a:spLocks noChangeAspect="1" noChangeShapeType="1"/>
                </p:cNvSpPr>
                <p:nvPr/>
              </p:nvSpPr>
              <p:spPr bwMode="auto">
                <a:xfrm flipV="1">
                  <a:off x="3701" y="595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8" name="Line 29"/>
                <p:cNvSpPr>
                  <a:spLocks noChangeAspect="1" noChangeShapeType="1"/>
                </p:cNvSpPr>
                <p:nvPr/>
              </p:nvSpPr>
              <p:spPr bwMode="auto">
                <a:xfrm flipV="1">
                  <a:off x="3701" y="59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9" name="Line 30"/>
                <p:cNvSpPr>
                  <a:spLocks noChangeAspect="1" noChangeShapeType="1"/>
                </p:cNvSpPr>
                <p:nvPr/>
              </p:nvSpPr>
              <p:spPr bwMode="auto">
                <a:xfrm flipV="1">
                  <a:off x="3701" y="58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0" name="Line 31"/>
                <p:cNvSpPr>
                  <a:spLocks noChangeAspect="1" noChangeShapeType="1"/>
                </p:cNvSpPr>
                <p:nvPr/>
              </p:nvSpPr>
              <p:spPr bwMode="auto">
                <a:xfrm flipV="1">
                  <a:off x="3701" y="58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1" name="Line 32"/>
                <p:cNvSpPr>
                  <a:spLocks noChangeAspect="1" noChangeShapeType="1"/>
                </p:cNvSpPr>
                <p:nvPr/>
              </p:nvSpPr>
              <p:spPr bwMode="auto">
                <a:xfrm flipV="1">
                  <a:off x="3701" y="57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2" name="Line 33"/>
                <p:cNvSpPr>
                  <a:spLocks noChangeAspect="1" noChangeShapeType="1"/>
                </p:cNvSpPr>
                <p:nvPr/>
              </p:nvSpPr>
              <p:spPr bwMode="auto">
                <a:xfrm flipV="1">
                  <a:off x="3701" y="57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3" name="Line 34"/>
                <p:cNvSpPr>
                  <a:spLocks noChangeAspect="1" noChangeShapeType="1"/>
                </p:cNvSpPr>
                <p:nvPr/>
              </p:nvSpPr>
              <p:spPr bwMode="auto">
                <a:xfrm flipV="1">
                  <a:off x="3701" y="568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 name="Line 35"/>
                <p:cNvSpPr>
                  <a:spLocks noChangeAspect="1" noChangeShapeType="1"/>
                </p:cNvSpPr>
                <p:nvPr/>
              </p:nvSpPr>
              <p:spPr bwMode="auto">
                <a:xfrm flipV="1">
                  <a:off x="3701" y="56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 name="Line 36"/>
                <p:cNvSpPr>
                  <a:spLocks noChangeAspect="1" noChangeShapeType="1"/>
                </p:cNvSpPr>
                <p:nvPr/>
              </p:nvSpPr>
              <p:spPr bwMode="auto">
                <a:xfrm flipV="1">
                  <a:off x="3701" y="55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6" name="Line 37"/>
                <p:cNvSpPr>
                  <a:spLocks noChangeAspect="1" noChangeShapeType="1"/>
                </p:cNvSpPr>
                <p:nvPr/>
              </p:nvSpPr>
              <p:spPr bwMode="auto">
                <a:xfrm flipV="1">
                  <a:off x="3701" y="55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7" name="Line 38"/>
                <p:cNvSpPr>
                  <a:spLocks noChangeAspect="1" noChangeShapeType="1"/>
                </p:cNvSpPr>
                <p:nvPr/>
              </p:nvSpPr>
              <p:spPr bwMode="auto">
                <a:xfrm flipV="1">
                  <a:off x="3701" y="55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8" name="Line 39"/>
                <p:cNvSpPr>
                  <a:spLocks noChangeAspect="1" noChangeShapeType="1"/>
                </p:cNvSpPr>
                <p:nvPr/>
              </p:nvSpPr>
              <p:spPr bwMode="auto">
                <a:xfrm flipV="1">
                  <a:off x="3701" y="54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9" name="Line 40"/>
                <p:cNvSpPr>
                  <a:spLocks noChangeAspect="1" noChangeShapeType="1"/>
                </p:cNvSpPr>
                <p:nvPr/>
              </p:nvSpPr>
              <p:spPr bwMode="auto">
                <a:xfrm flipV="1">
                  <a:off x="3701" y="542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0" name="Line 41"/>
                <p:cNvSpPr>
                  <a:spLocks noChangeAspect="1" noChangeShapeType="1"/>
                </p:cNvSpPr>
                <p:nvPr/>
              </p:nvSpPr>
              <p:spPr bwMode="auto">
                <a:xfrm flipV="1">
                  <a:off x="3701" y="537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1" name="Line 42"/>
                <p:cNvSpPr>
                  <a:spLocks noChangeAspect="1" noChangeShapeType="1"/>
                </p:cNvSpPr>
                <p:nvPr/>
              </p:nvSpPr>
              <p:spPr bwMode="auto">
                <a:xfrm flipV="1">
                  <a:off x="3701" y="53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2" name="Line 43"/>
                <p:cNvSpPr>
                  <a:spLocks noChangeAspect="1" noChangeShapeType="1"/>
                </p:cNvSpPr>
                <p:nvPr/>
              </p:nvSpPr>
              <p:spPr bwMode="auto">
                <a:xfrm flipV="1">
                  <a:off x="3701" y="52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3" name="Line 44"/>
                <p:cNvSpPr>
                  <a:spLocks noChangeAspect="1" noChangeShapeType="1"/>
                </p:cNvSpPr>
                <p:nvPr/>
              </p:nvSpPr>
              <p:spPr bwMode="auto">
                <a:xfrm flipV="1">
                  <a:off x="3701" y="52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 name="Line 45"/>
                <p:cNvSpPr>
                  <a:spLocks noChangeAspect="1" noChangeShapeType="1"/>
                </p:cNvSpPr>
                <p:nvPr/>
              </p:nvSpPr>
              <p:spPr bwMode="auto">
                <a:xfrm flipV="1">
                  <a:off x="3701" y="52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 name="Line 46"/>
                <p:cNvSpPr>
                  <a:spLocks noChangeAspect="1" noChangeShapeType="1"/>
                </p:cNvSpPr>
                <p:nvPr/>
              </p:nvSpPr>
              <p:spPr bwMode="auto">
                <a:xfrm flipV="1">
                  <a:off x="3701" y="515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 name="Line 47"/>
                <p:cNvSpPr>
                  <a:spLocks noChangeAspect="1" noChangeShapeType="1"/>
                </p:cNvSpPr>
                <p:nvPr/>
              </p:nvSpPr>
              <p:spPr bwMode="auto">
                <a:xfrm flipV="1">
                  <a:off x="3701" y="5112"/>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7" name="Line 48"/>
                <p:cNvSpPr>
                  <a:spLocks noChangeAspect="1" noChangeShapeType="1"/>
                </p:cNvSpPr>
                <p:nvPr/>
              </p:nvSpPr>
              <p:spPr bwMode="auto">
                <a:xfrm flipV="1">
                  <a:off x="3701" y="506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8" name="Line 49"/>
                <p:cNvSpPr>
                  <a:spLocks noChangeAspect="1" noChangeShapeType="1"/>
                </p:cNvSpPr>
                <p:nvPr/>
              </p:nvSpPr>
              <p:spPr bwMode="auto">
                <a:xfrm flipV="1">
                  <a:off x="3701" y="502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9" name="Line 50"/>
                <p:cNvSpPr>
                  <a:spLocks noChangeAspect="1" noChangeShapeType="1"/>
                </p:cNvSpPr>
                <p:nvPr/>
              </p:nvSpPr>
              <p:spPr bwMode="auto">
                <a:xfrm flipV="1">
                  <a:off x="3701" y="498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0" name="Line 51"/>
                <p:cNvSpPr>
                  <a:spLocks noChangeAspect="1" noChangeShapeType="1"/>
                </p:cNvSpPr>
                <p:nvPr/>
              </p:nvSpPr>
              <p:spPr bwMode="auto">
                <a:xfrm flipV="1">
                  <a:off x="3701" y="493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1" name="Line 52"/>
                <p:cNvSpPr>
                  <a:spLocks noChangeAspect="1" noChangeShapeType="1"/>
                </p:cNvSpPr>
                <p:nvPr/>
              </p:nvSpPr>
              <p:spPr bwMode="auto">
                <a:xfrm flipV="1">
                  <a:off x="3701" y="489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2" name="Line 53"/>
                <p:cNvSpPr>
                  <a:spLocks noChangeAspect="1" noChangeShapeType="1"/>
                </p:cNvSpPr>
                <p:nvPr/>
              </p:nvSpPr>
              <p:spPr bwMode="auto">
                <a:xfrm flipV="1">
                  <a:off x="3701" y="484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3" name="Line 54"/>
                <p:cNvSpPr>
                  <a:spLocks noChangeAspect="1" noChangeShapeType="1"/>
                </p:cNvSpPr>
                <p:nvPr/>
              </p:nvSpPr>
              <p:spPr bwMode="auto">
                <a:xfrm flipV="1">
                  <a:off x="3701" y="480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4" name="Line 55"/>
                <p:cNvSpPr>
                  <a:spLocks noChangeAspect="1" noChangeShapeType="1"/>
                </p:cNvSpPr>
                <p:nvPr/>
              </p:nvSpPr>
              <p:spPr bwMode="auto">
                <a:xfrm flipV="1">
                  <a:off x="3701" y="475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 name="Line 56"/>
                <p:cNvSpPr>
                  <a:spLocks noChangeAspect="1" noChangeShapeType="1"/>
                </p:cNvSpPr>
                <p:nvPr/>
              </p:nvSpPr>
              <p:spPr bwMode="auto">
                <a:xfrm flipV="1">
                  <a:off x="3701" y="471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 name="Line 57"/>
                <p:cNvSpPr>
                  <a:spLocks noChangeAspect="1" noChangeShapeType="1"/>
                </p:cNvSpPr>
                <p:nvPr/>
              </p:nvSpPr>
              <p:spPr bwMode="auto">
                <a:xfrm flipV="1">
                  <a:off x="3701" y="467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7" name="Line 58"/>
                <p:cNvSpPr>
                  <a:spLocks noChangeAspect="1" noChangeShapeType="1"/>
                </p:cNvSpPr>
                <p:nvPr/>
              </p:nvSpPr>
              <p:spPr bwMode="auto">
                <a:xfrm flipV="1">
                  <a:off x="3701" y="462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8" name="Line 59"/>
                <p:cNvSpPr>
                  <a:spLocks noChangeAspect="1" noChangeShapeType="1"/>
                </p:cNvSpPr>
                <p:nvPr/>
              </p:nvSpPr>
              <p:spPr bwMode="auto">
                <a:xfrm flipV="1">
                  <a:off x="3701" y="458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 name="Line 60"/>
                <p:cNvSpPr>
                  <a:spLocks noChangeAspect="1" noChangeShapeType="1"/>
                </p:cNvSpPr>
                <p:nvPr/>
              </p:nvSpPr>
              <p:spPr bwMode="auto">
                <a:xfrm flipV="1">
                  <a:off x="3701" y="453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0" name="Line 61"/>
                <p:cNvSpPr>
                  <a:spLocks noChangeAspect="1" noChangeShapeType="1"/>
                </p:cNvSpPr>
                <p:nvPr/>
              </p:nvSpPr>
              <p:spPr bwMode="auto">
                <a:xfrm flipV="1">
                  <a:off x="3701" y="449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1" name="Line 62"/>
                <p:cNvSpPr>
                  <a:spLocks noChangeAspect="1" noChangeShapeType="1"/>
                </p:cNvSpPr>
                <p:nvPr/>
              </p:nvSpPr>
              <p:spPr bwMode="auto">
                <a:xfrm flipV="1">
                  <a:off x="3701" y="445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2" name="Line 63"/>
                <p:cNvSpPr>
                  <a:spLocks noChangeAspect="1" noChangeShapeType="1"/>
                </p:cNvSpPr>
                <p:nvPr/>
              </p:nvSpPr>
              <p:spPr bwMode="auto">
                <a:xfrm flipV="1">
                  <a:off x="3701" y="440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3" name="Line 64"/>
                <p:cNvSpPr>
                  <a:spLocks noChangeAspect="1" noChangeShapeType="1"/>
                </p:cNvSpPr>
                <p:nvPr/>
              </p:nvSpPr>
              <p:spPr bwMode="auto">
                <a:xfrm flipV="1">
                  <a:off x="3701" y="436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 name="Line 65"/>
                <p:cNvSpPr>
                  <a:spLocks noChangeAspect="1" noChangeShapeType="1"/>
                </p:cNvSpPr>
                <p:nvPr/>
              </p:nvSpPr>
              <p:spPr bwMode="auto">
                <a:xfrm flipV="1">
                  <a:off x="3701" y="431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 name="Line 66"/>
                <p:cNvSpPr>
                  <a:spLocks noChangeAspect="1" noChangeShapeType="1"/>
                </p:cNvSpPr>
                <p:nvPr/>
              </p:nvSpPr>
              <p:spPr bwMode="auto">
                <a:xfrm flipV="1">
                  <a:off x="3701" y="4273"/>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6" name="Line 67"/>
                <p:cNvSpPr>
                  <a:spLocks noChangeAspect="1" noChangeShapeType="1"/>
                </p:cNvSpPr>
                <p:nvPr/>
              </p:nvSpPr>
              <p:spPr bwMode="auto">
                <a:xfrm flipV="1">
                  <a:off x="3701" y="422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7" name="Line 68"/>
                <p:cNvSpPr>
                  <a:spLocks noChangeAspect="1" noChangeShapeType="1"/>
                </p:cNvSpPr>
                <p:nvPr/>
              </p:nvSpPr>
              <p:spPr bwMode="auto">
                <a:xfrm flipV="1">
                  <a:off x="3701" y="418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8" name="Line 69"/>
                <p:cNvSpPr>
                  <a:spLocks noChangeAspect="1" noChangeShapeType="1"/>
                </p:cNvSpPr>
                <p:nvPr/>
              </p:nvSpPr>
              <p:spPr bwMode="auto">
                <a:xfrm flipV="1">
                  <a:off x="3701" y="414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9" name="Line 70"/>
                <p:cNvSpPr>
                  <a:spLocks noChangeAspect="1" noChangeShapeType="1"/>
                </p:cNvSpPr>
                <p:nvPr/>
              </p:nvSpPr>
              <p:spPr bwMode="auto">
                <a:xfrm flipV="1">
                  <a:off x="3701" y="409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0" name="Line 71"/>
                <p:cNvSpPr>
                  <a:spLocks noChangeAspect="1" noChangeShapeType="1"/>
                </p:cNvSpPr>
                <p:nvPr/>
              </p:nvSpPr>
              <p:spPr bwMode="auto">
                <a:xfrm flipV="1">
                  <a:off x="3701" y="405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1" name="Line 72"/>
                <p:cNvSpPr>
                  <a:spLocks noChangeAspect="1" noChangeShapeType="1"/>
                </p:cNvSpPr>
                <p:nvPr/>
              </p:nvSpPr>
              <p:spPr bwMode="auto">
                <a:xfrm flipV="1">
                  <a:off x="3701" y="400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2" name="Line 73"/>
                <p:cNvSpPr>
                  <a:spLocks noChangeAspect="1" noChangeShapeType="1"/>
                </p:cNvSpPr>
                <p:nvPr/>
              </p:nvSpPr>
              <p:spPr bwMode="auto">
                <a:xfrm flipV="1">
                  <a:off x="3701" y="396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3" name="Line 74"/>
                <p:cNvSpPr>
                  <a:spLocks noChangeAspect="1" noChangeShapeType="1"/>
                </p:cNvSpPr>
                <p:nvPr/>
              </p:nvSpPr>
              <p:spPr bwMode="auto">
                <a:xfrm flipV="1">
                  <a:off x="3701" y="392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4" name="Line 75"/>
                <p:cNvSpPr>
                  <a:spLocks noChangeAspect="1" noChangeShapeType="1"/>
                </p:cNvSpPr>
                <p:nvPr/>
              </p:nvSpPr>
              <p:spPr bwMode="auto">
                <a:xfrm flipV="1">
                  <a:off x="3701" y="387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 name="Line 76"/>
                <p:cNvSpPr>
                  <a:spLocks noChangeAspect="1" noChangeShapeType="1"/>
                </p:cNvSpPr>
                <p:nvPr/>
              </p:nvSpPr>
              <p:spPr bwMode="auto">
                <a:xfrm flipV="1">
                  <a:off x="3701" y="383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 name="Line 77"/>
                <p:cNvSpPr>
                  <a:spLocks noChangeAspect="1" noChangeShapeType="1"/>
                </p:cNvSpPr>
                <p:nvPr/>
              </p:nvSpPr>
              <p:spPr bwMode="auto">
                <a:xfrm flipV="1">
                  <a:off x="3701" y="378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7" name="Line 78"/>
                <p:cNvSpPr>
                  <a:spLocks noChangeAspect="1" noChangeShapeType="1"/>
                </p:cNvSpPr>
                <p:nvPr/>
              </p:nvSpPr>
              <p:spPr bwMode="auto">
                <a:xfrm flipV="1">
                  <a:off x="3701" y="374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8" name="Line 79"/>
                <p:cNvSpPr>
                  <a:spLocks noChangeAspect="1" noChangeShapeType="1"/>
                </p:cNvSpPr>
                <p:nvPr/>
              </p:nvSpPr>
              <p:spPr bwMode="auto">
                <a:xfrm flipV="1">
                  <a:off x="3701" y="3699"/>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9" name="Line 80"/>
                <p:cNvSpPr>
                  <a:spLocks noChangeAspect="1" noChangeShapeType="1"/>
                </p:cNvSpPr>
                <p:nvPr/>
              </p:nvSpPr>
              <p:spPr bwMode="auto">
                <a:xfrm flipV="1">
                  <a:off x="3701" y="365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0" name="Line 81"/>
                <p:cNvSpPr>
                  <a:spLocks noChangeAspect="1" noChangeShapeType="1"/>
                </p:cNvSpPr>
                <p:nvPr/>
              </p:nvSpPr>
              <p:spPr bwMode="auto">
                <a:xfrm flipV="1">
                  <a:off x="3701" y="361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1" name="Line 82"/>
                <p:cNvSpPr>
                  <a:spLocks noChangeAspect="1" noChangeShapeType="1"/>
                </p:cNvSpPr>
                <p:nvPr/>
              </p:nvSpPr>
              <p:spPr bwMode="auto">
                <a:xfrm flipV="1">
                  <a:off x="3701" y="356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2" name="Line 83"/>
                <p:cNvSpPr>
                  <a:spLocks noChangeAspect="1" noChangeShapeType="1"/>
                </p:cNvSpPr>
                <p:nvPr/>
              </p:nvSpPr>
              <p:spPr bwMode="auto">
                <a:xfrm flipV="1">
                  <a:off x="3701" y="352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3" name="Line 84"/>
                <p:cNvSpPr>
                  <a:spLocks noChangeAspect="1" noChangeShapeType="1"/>
                </p:cNvSpPr>
                <p:nvPr/>
              </p:nvSpPr>
              <p:spPr bwMode="auto">
                <a:xfrm flipV="1">
                  <a:off x="3701" y="34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4" name="Line 85"/>
                <p:cNvSpPr>
                  <a:spLocks noChangeAspect="1" noChangeShapeType="1"/>
                </p:cNvSpPr>
                <p:nvPr/>
              </p:nvSpPr>
              <p:spPr bwMode="auto">
                <a:xfrm flipV="1">
                  <a:off x="3701" y="3434"/>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 name="Line 86"/>
                <p:cNvSpPr>
                  <a:spLocks noChangeAspect="1" noChangeShapeType="1"/>
                </p:cNvSpPr>
                <p:nvPr/>
              </p:nvSpPr>
              <p:spPr bwMode="auto">
                <a:xfrm flipV="1">
                  <a:off x="3701" y="339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 name="Line 87"/>
                <p:cNvSpPr>
                  <a:spLocks noChangeAspect="1" noChangeShapeType="1"/>
                </p:cNvSpPr>
                <p:nvPr/>
              </p:nvSpPr>
              <p:spPr bwMode="auto">
                <a:xfrm flipV="1">
                  <a:off x="3701" y="33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 name="Line 88"/>
                <p:cNvSpPr>
                  <a:spLocks noChangeAspect="1" noChangeShapeType="1"/>
                </p:cNvSpPr>
                <p:nvPr/>
              </p:nvSpPr>
              <p:spPr bwMode="auto">
                <a:xfrm flipV="1">
                  <a:off x="3701" y="33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 name="Line 89"/>
                <p:cNvSpPr>
                  <a:spLocks noChangeAspect="1" noChangeShapeType="1"/>
                </p:cNvSpPr>
                <p:nvPr/>
              </p:nvSpPr>
              <p:spPr bwMode="auto">
                <a:xfrm flipV="1">
                  <a:off x="3701" y="32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 name="Line 90"/>
                <p:cNvSpPr>
                  <a:spLocks noChangeAspect="1" noChangeShapeType="1"/>
                </p:cNvSpPr>
                <p:nvPr/>
              </p:nvSpPr>
              <p:spPr bwMode="auto">
                <a:xfrm flipV="1">
                  <a:off x="3701" y="32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 name="Line 91"/>
                <p:cNvSpPr>
                  <a:spLocks noChangeAspect="1" noChangeShapeType="1"/>
                </p:cNvSpPr>
                <p:nvPr/>
              </p:nvSpPr>
              <p:spPr bwMode="auto">
                <a:xfrm flipV="1">
                  <a:off x="3701" y="31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1" name="Line 92"/>
                <p:cNvSpPr>
                  <a:spLocks noChangeAspect="1" noChangeShapeType="1"/>
                </p:cNvSpPr>
                <p:nvPr/>
              </p:nvSpPr>
              <p:spPr bwMode="auto">
                <a:xfrm flipV="1">
                  <a:off x="3701" y="312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2" name="Line 93"/>
                <p:cNvSpPr>
                  <a:spLocks noChangeAspect="1" noChangeShapeType="1"/>
                </p:cNvSpPr>
                <p:nvPr/>
              </p:nvSpPr>
              <p:spPr bwMode="auto">
                <a:xfrm flipV="1">
                  <a:off x="3701" y="30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3" name="Line 94"/>
                <p:cNvSpPr>
                  <a:spLocks noChangeAspect="1" noChangeShapeType="1"/>
                </p:cNvSpPr>
                <p:nvPr/>
              </p:nvSpPr>
              <p:spPr bwMode="auto">
                <a:xfrm flipV="1">
                  <a:off x="3701" y="30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4" name="Line 95"/>
                <p:cNvSpPr>
                  <a:spLocks noChangeAspect="1" noChangeShapeType="1"/>
                </p:cNvSpPr>
                <p:nvPr/>
              </p:nvSpPr>
              <p:spPr bwMode="auto">
                <a:xfrm flipV="1">
                  <a:off x="3701" y="29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5" name="Line 96"/>
                <p:cNvSpPr>
                  <a:spLocks noChangeAspect="1" noChangeShapeType="1"/>
                </p:cNvSpPr>
                <p:nvPr/>
              </p:nvSpPr>
              <p:spPr bwMode="auto">
                <a:xfrm flipV="1">
                  <a:off x="3701" y="29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 name="Line 97"/>
                <p:cNvSpPr>
                  <a:spLocks noChangeAspect="1" noChangeShapeType="1"/>
                </p:cNvSpPr>
                <p:nvPr/>
              </p:nvSpPr>
              <p:spPr bwMode="auto">
                <a:xfrm flipV="1">
                  <a:off x="3701" y="29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 name="Line 98"/>
                <p:cNvSpPr>
                  <a:spLocks noChangeAspect="1" noChangeShapeType="1"/>
                </p:cNvSpPr>
                <p:nvPr/>
              </p:nvSpPr>
              <p:spPr bwMode="auto">
                <a:xfrm flipV="1">
                  <a:off x="3701" y="286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 name="Line 99"/>
                <p:cNvSpPr>
                  <a:spLocks noChangeAspect="1" noChangeShapeType="1"/>
                </p:cNvSpPr>
                <p:nvPr/>
              </p:nvSpPr>
              <p:spPr bwMode="auto">
                <a:xfrm flipV="1">
                  <a:off x="3701" y="281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 name="Line 100"/>
                <p:cNvSpPr>
                  <a:spLocks noChangeAspect="1" noChangeShapeType="1"/>
                </p:cNvSpPr>
                <p:nvPr/>
              </p:nvSpPr>
              <p:spPr bwMode="auto">
                <a:xfrm flipV="1">
                  <a:off x="3701" y="27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 name="Line 101"/>
                <p:cNvSpPr>
                  <a:spLocks noChangeAspect="1" noChangeShapeType="1"/>
                </p:cNvSpPr>
                <p:nvPr/>
              </p:nvSpPr>
              <p:spPr bwMode="auto">
                <a:xfrm flipV="1">
                  <a:off x="3701" y="27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 name="Line 102"/>
                <p:cNvSpPr>
                  <a:spLocks noChangeAspect="1" noChangeShapeType="1"/>
                </p:cNvSpPr>
                <p:nvPr/>
              </p:nvSpPr>
              <p:spPr bwMode="auto">
                <a:xfrm flipV="1">
                  <a:off x="3701" y="26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 name="Line 103"/>
                <p:cNvSpPr>
                  <a:spLocks noChangeAspect="1" noChangeShapeType="1"/>
                </p:cNvSpPr>
                <p:nvPr/>
              </p:nvSpPr>
              <p:spPr bwMode="auto">
                <a:xfrm flipV="1">
                  <a:off x="3701" y="26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 name="Line 104"/>
                <p:cNvSpPr>
                  <a:spLocks noChangeAspect="1" noChangeShapeType="1"/>
                </p:cNvSpPr>
                <p:nvPr/>
              </p:nvSpPr>
              <p:spPr bwMode="auto">
                <a:xfrm flipV="1">
                  <a:off x="3701" y="259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 name="Line 105"/>
                <p:cNvSpPr>
                  <a:spLocks noChangeAspect="1" noChangeShapeType="1"/>
                </p:cNvSpPr>
                <p:nvPr/>
              </p:nvSpPr>
              <p:spPr bwMode="auto">
                <a:xfrm flipV="1">
                  <a:off x="3701" y="255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 name="Line 106"/>
                <p:cNvSpPr>
                  <a:spLocks noChangeAspect="1" noChangeShapeType="1"/>
                </p:cNvSpPr>
                <p:nvPr/>
              </p:nvSpPr>
              <p:spPr bwMode="auto">
                <a:xfrm flipV="1">
                  <a:off x="3701" y="25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 name="Line 107"/>
                <p:cNvSpPr>
                  <a:spLocks noChangeAspect="1" noChangeShapeType="1"/>
                </p:cNvSpPr>
                <p:nvPr/>
              </p:nvSpPr>
              <p:spPr bwMode="auto">
                <a:xfrm flipV="1">
                  <a:off x="3701" y="24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7" name="Line 108"/>
                <p:cNvSpPr>
                  <a:spLocks noChangeAspect="1" noChangeShapeType="1"/>
                </p:cNvSpPr>
                <p:nvPr/>
              </p:nvSpPr>
              <p:spPr bwMode="auto">
                <a:xfrm flipV="1">
                  <a:off x="3701" y="24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 name="Line 109"/>
                <p:cNvSpPr>
                  <a:spLocks noChangeAspect="1" noChangeShapeType="1"/>
                </p:cNvSpPr>
                <p:nvPr/>
              </p:nvSpPr>
              <p:spPr bwMode="auto">
                <a:xfrm flipV="1">
                  <a:off x="3701" y="23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 name="Line 110"/>
                <p:cNvSpPr>
                  <a:spLocks noChangeAspect="1" noChangeShapeType="1"/>
                </p:cNvSpPr>
                <p:nvPr/>
              </p:nvSpPr>
              <p:spPr bwMode="auto">
                <a:xfrm flipV="1">
                  <a:off x="3701" y="23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 name="Line 111"/>
                <p:cNvSpPr>
                  <a:spLocks noChangeAspect="1" noChangeShapeType="1"/>
                </p:cNvSpPr>
                <p:nvPr/>
              </p:nvSpPr>
              <p:spPr bwMode="auto">
                <a:xfrm flipV="1">
                  <a:off x="3701" y="228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1" name="Line 112"/>
                <p:cNvSpPr>
                  <a:spLocks noChangeAspect="1" noChangeShapeType="1"/>
                </p:cNvSpPr>
                <p:nvPr/>
              </p:nvSpPr>
              <p:spPr bwMode="auto">
                <a:xfrm flipV="1">
                  <a:off x="3701" y="22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2" name="Line 113"/>
                <p:cNvSpPr>
                  <a:spLocks noChangeAspect="1" noChangeShapeType="1"/>
                </p:cNvSpPr>
                <p:nvPr/>
              </p:nvSpPr>
              <p:spPr bwMode="auto">
                <a:xfrm flipV="1">
                  <a:off x="3701" y="21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 name="Line 114"/>
                <p:cNvSpPr>
                  <a:spLocks noChangeAspect="1" noChangeShapeType="1"/>
                </p:cNvSpPr>
                <p:nvPr/>
              </p:nvSpPr>
              <p:spPr bwMode="auto">
                <a:xfrm flipV="1">
                  <a:off x="3701" y="21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 name="Line 115"/>
                <p:cNvSpPr>
                  <a:spLocks noChangeAspect="1" noChangeShapeType="1"/>
                </p:cNvSpPr>
                <p:nvPr/>
              </p:nvSpPr>
              <p:spPr bwMode="auto">
                <a:xfrm flipV="1">
                  <a:off x="3701" y="21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 name="Line 116"/>
                <p:cNvSpPr>
                  <a:spLocks noChangeAspect="1" noChangeShapeType="1"/>
                </p:cNvSpPr>
                <p:nvPr/>
              </p:nvSpPr>
              <p:spPr bwMode="auto">
                <a:xfrm flipV="1">
                  <a:off x="3701" y="20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 name="Line 117"/>
                <p:cNvSpPr>
                  <a:spLocks noChangeAspect="1" noChangeShapeType="1"/>
                </p:cNvSpPr>
                <p:nvPr/>
              </p:nvSpPr>
              <p:spPr bwMode="auto">
                <a:xfrm flipV="1">
                  <a:off x="3701" y="202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 name="Line 118"/>
                <p:cNvSpPr>
                  <a:spLocks noChangeAspect="1" noChangeShapeType="1"/>
                </p:cNvSpPr>
                <p:nvPr/>
              </p:nvSpPr>
              <p:spPr bwMode="auto">
                <a:xfrm flipV="1">
                  <a:off x="3701" y="197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 name="Line 119"/>
                <p:cNvSpPr>
                  <a:spLocks noChangeAspect="1" noChangeShapeType="1"/>
                </p:cNvSpPr>
                <p:nvPr/>
              </p:nvSpPr>
              <p:spPr bwMode="auto">
                <a:xfrm flipV="1">
                  <a:off x="3701" y="19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 name="Line 120"/>
                <p:cNvSpPr>
                  <a:spLocks noChangeAspect="1" noChangeShapeType="1"/>
                </p:cNvSpPr>
                <p:nvPr/>
              </p:nvSpPr>
              <p:spPr bwMode="auto">
                <a:xfrm flipV="1">
                  <a:off x="3701" y="18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 name="Line 121"/>
                <p:cNvSpPr>
                  <a:spLocks noChangeAspect="1" noChangeShapeType="1"/>
                </p:cNvSpPr>
                <p:nvPr/>
              </p:nvSpPr>
              <p:spPr bwMode="auto">
                <a:xfrm flipV="1">
                  <a:off x="3701" y="18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1" name="Line 122"/>
                <p:cNvSpPr>
                  <a:spLocks noChangeAspect="1" noChangeShapeType="1"/>
                </p:cNvSpPr>
                <p:nvPr/>
              </p:nvSpPr>
              <p:spPr bwMode="auto">
                <a:xfrm flipV="1">
                  <a:off x="3701" y="18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2" name="Line 123"/>
                <p:cNvSpPr>
                  <a:spLocks noChangeAspect="1" noChangeShapeType="1"/>
                </p:cNvSpPr>
                <p:nvPr/>
              </p:nvSpPr>
              <p:spPr bwMode="auto">
                <a:xfrm flipV="1">
                  <a:off x="3701" y="175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 name="Line 124"/>
                <p:cNvSpPr>
                  <a:spLocks noChangeAspect="1" noChangeShapeType="1"/>
                </p:cNvSpPr>
                <p:nvPr/>
              </p:nvSpPr>
              <p:spPr bwMode="auto">
                <a:xfrm flipV="1">
                  <a:off x="3701" y="171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4" name="Line 125"/>
                <p:cNvSpPr>
                  <a:spLocks noChangeAspect="1" noChangeShapeType="1"/>
                </p:cNvSpPr>
                <p:nvPr/>
              </p:nvSpPr>
              <p:spPr bwMode="auto">
                <a:xfrm flipV="1">
                  <a:off x="4818" y="68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5" name="Line 126"/>
                <p:cNvSpPr>
                  <a:spLocks noChangeAspect="1" noChangeShapeType="1"/>
                </p:cNvSpPr>
                <p:nvPr/>
              </p:nvSpPr>
              <p:spPr bwMode="auto">
                <a:xfrm flipV="1">
                  <a:off x="4818" y="683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 name="Line 127"/>
                <p:cNvSpPr>
                  <a:spLocks noChangeAspect="1" noChangeShapeType="1"/>
                </p:cNvSpPr>
                <p:nvPr/>
              </p:nvSpPr>
              <p:spPr bwMode="auto">
                <a:xfrm flipV="1">
                  <a:off x="4818" y="679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7" name="Line 128"/>
                <p:cNvSpPr>
                  <a:spLocks noChangeAspect="1" noChangeShapeType="1"/>
                </p:cNvSpPr>
                <p:nvPr/>
              </p:nvSpPr>
              <p:spPr bwMode="auto">
                <a:xfrm flipV="1">
                  <a:off x="4818" y="67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 name="Line 129"/>
                <p:cNvSpPr>
                  <a:spLocks noChangeAspect="1" noChangeShapeType="1"/>
                </p:cNvSpPr>
                <p:nvPr/>
              </p:nvSpPr>
              <p:spPr bwMode="auto">
                <a:xfrm flipV="1">
                  <a:off x="4818" y="67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9" name="Line 130"/>
                <p:cNvSpPr>
                  <a:spLocks noChangeAspect="1" noChangeShapeType="1"/>
                </p:cNvSpPr>
                <p:nvPr/>
              </p:nvSpPr>
              <p:spPr bwMode="auto">
                <a:xfrm flipV="1">
                  <a:off x="4818" y="66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0" name="Line 131"/>
                <p:cNvSpPr>
                  <a:spLocks noChangeAspect="1" noChangeShapeType="1"/>
                </p:cNvSpPr>
                <p:nvPr/>
              </p:nvSpPr>
              <p:spPr bwMode="auto">
                <a:xfrm flipV="1">
                  <a:off x="4818" y="66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1" name="Line 132"/>
                <p:cNvSpPr>
                  <a:spLocks noChangeAspect="1" noChangeShapeType="1"/>
                </p:cNvSpPr>
                <p:nvPr/>
              </p:nvSpPr>
              <p:spPr bwMode="auto">
                <a:xfrm flipV="1">
                  <a:off x="4818" y="65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2" name="Line 133"/>
                <p:cNvSpPr>
                  <a:spLocks noChangeAspect="1" noChangeShapeType="1"/>
                </p:cNvSpPr>
                <p:nvPr/>
              </p:nvSpPr>
              <p:spPr bwMode="auto">
                <a:xfrm flipV="1">
                  <a:off x="4818" y="652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3" name="Line 134"/>
                <p:cNvSpPr>
                  <a:spLocks noChangeAspect="1" noChangeShapeType="1"/>
                </p:cNvSpPr>
                <p:nvPr/>
              </p:nvSpPr>
              <p:spPr bwMode="auto">
                <a:xfrm flipV="1">
                  <a:off x="4818" y="64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4" name="Line 135"/>
                <p:cNvSpPr>
                  <a:spLocks noChangeAspect="1" noChangeShapeType="1"/>
                </p:cNvSpPr>
                <p:nvPr/>
              </p:nvSpPr>
              <p:spPr bwMode="auto">
                <a:xfrm flipV="1">
                  <a:off x="4818" y="64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 name="Line 136"/>
                <p:cNvSpPr>
                  <a:spLocks noChangeAspect="1" noChangeShapeType="1"/>
                </p:cNvSpPr>
                <p:nvPr/>
              </p:nvSpPr>
              <p:spPr bwMode="auto">
                <a:xfrm flipV="1">
                  <a:off x="4818" y="63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6" name="Line 137"/>
                <p:cNvSpPr>
                  <a:spLocks noChangeAspect="1" noChangeShapeType="1"/>
                </p:cNvSpPr>
                <p:nvPr/>
              </p:nvSpPr>
              <p:spPr bwMode="auto">
                <a:xfrm flipV="1">
                  <a:off x="4818" y="63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 name="Line 138"/>
                <p:cNvSpPr>
                  <a:spLocks noChangeAspect="1" noChangeShapeType="1"/>
                </p:cNvSpPr>
                <p:nvPr/>
              </p:nvSpPr>
              <p:spPr bwMode="auto">
                <a:xfrm flipV="1">
                  <a:off x="4818" y="63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 name="Line 139"/>
                <p:cNvSpPr>
                  <a:spLocks noChangeAspect="1" noChangeShapeType="1"/>
                </p:cNvSpPr>
                <p:nvPr/>
              </p:nvSpPr>
              <p:spPr bwMode="auto">
                <a:xfrm flipV="1">
                  <a:off x="4818" y="626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9" name="Line 140"/>
                <p:cNvSpPr>
                  <a:spLocks noChangeAspect="1" noChangeShapeType="1"/>
                </p:cNvSpPr>
                <p:nvPr/>
              </p:nvSpPr>
              <p:spPr bwMode="auto">
                <a:xfrm flipV="1">
                  <a:off x="4818" y="621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0" name="Line 141"/>
                <p:cNvSpPr>
                  <a:spLocks noChangeAspect="1" noChangeShapeType="1"/>
                </p:cNvSpPr>
                <p:nvPr/>
              </p:nvSpPr>
              <p:spPr bwMode="auto">
                <a:xfrm flipV="1">
                  <a:off x="4818" y="61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1" name="Line 142"/>
                <p:cNvSpPr>
                  <a:spLocks noChangeAspect="1" noChangeShapeType="1"/>
                </p:cNvSpPr>
                <p:nvPr/>
              </p:nvSpPr>
              <p:spPr bwMode="auto">
                <a:xfrm flipV="1">
                  <a:off x="4818" y="61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2" name="Line 143"/>
                <p:cNvSpPr>
                  <a:spLocks noChangeAspect="1" noChangeShapeType="1"/>
                </p:cNvSpPr>
                <p:nvPr/>
              </p:nvSpPr>
              <p:spPr bwMode="auto">
                <a:xfrm flipV="1">
                  <a:off x="4818" y="60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3" name="Line 144"/>
                <p:cNvSpPr>
                  <a:spLocks noChangeAspect="1" noChangeShapeType="1"/>
                </p:cNvSpPr>
                <p:nvPr/>
              </p:nvSpPr>
              <p:spPr bwMode="auto">
                <a:xfrm flipV="1">
                  <a:off x="4818" y="60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4" name="Line 145"/>
                <p:cNvSpPr>
                  <a:spLocks noChangeAspect="1" noChangeShapeType="1"/>
                </p:cNvSpPr>
                <p:nvPr/>
              </p:nvSpPr>
              <p:spPr bwMode="auto">
                <a:xfrm flipV="1">
                  <a:off x="4818" y="599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5" name="Line 146"/>
                <p:cNvSpPr>
                  <a:spLocks noChangeAspect="1" noChangeShapeType="1"/>
                </p:cNvSpPr>
                <p:nvPr/>
              </p:nvSpPr>
              <p:spPr bwMode="auto">
                <a:xfrm flipV="1">
                  <a:off x="4818" y="595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6" name="Line 147"/>
                <p:cNvSpPr>
                  <a:spLocks noChangeAspect="1" noChangeShapeType="1"/>
                </p:cNvSpPr>
                <p:nvPr/>
              </p:nvSpPr>
              <p:spPr bwMode="auto">
                <a:xfrm flipV="1">
                  <a:off x="4818" y="59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 name="Line 148"/>
                <p:cNvSpPr>
                  <a:spLocks noChangeAspect="1" noChangeShapeType="1"/>
                </p:cNvSpPr>
                <p:nvPr/>
              </p:nvSpPr>
              <p:spPr bwMode="auto">
                <a:xfrm flipV="1">
                  <a:off x="4818" y="58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8" name="Line 149"/>
                <p:cNvSpPr>
                  <a:spLocks noChangeAspect="1" noChangeShapeType="1"/>
                </p:cNvSpPr>
                <p:nvPr/>
              </p:nvSpPr>
              <p:spPr bwMode="auto">
                <a:xfrm flipV="1">
                  <a:off x="4818" y="58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9" name="Line 150"/>
                <p:cNvSpPr>
                  <a:spLocks noChangeAspect="1" noChangeShapeType="1"/>
                </p:cNvSpPr>
                <p:nvPr/>
              </p:nvSpPr>
              <p:spPr bwMode="auto">
                <a:xfrm flipV="1">
                  <a:off x="4818" y="57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0" name="Line 151"/>
                <p:cNvSpPr>
                  <a:spLocks noChangeAspect="1" noChangeShapeType="1"/>
                </p:cNvSpPr>
                <p:nvPr/>
              </p:nvSpPr>
              <p:spPr bwMode="auto">
                <a:xfrm flipV="1">
                  <a:off x="4818" y="57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1" name="Line 152"/>
                <p:cNvSpPr>
                  <a:spLocks noChangeAspect="1" noChangeShapeType="1"/>
                </p:cNvSpPr>
                <p:nvPr/>
              </p:nvSpPr>
              <p:spPr bwMode="auto">
                <a:xfrm flipV="1">
                  <a:off x="4818" y="568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2" name="Line 153"/>
                <p:cNvSpPr>
                  <a:spLocks noChangeAspect="1" noChangeShapeType="1"/>
                </p:cNvSpPr>
                <p:nvPr/>
              </p:nvSpPr>
              <p:spPr bwMode="auto">
                <a:xfrm flipV="1">
                  <a:off x="4818" y="56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3" name="Line 154"/>
                <p:cNvSpPr>
                  <a:spLocks noChangeAspect="1" noChangeShapeType="1"/>
                </p:cNvSpPr>
                <p:nvPr/>
              </p:nvSpPr>
              <p:spPr bwMode="auto">
                <a:xfrm flipV="1">
                  <a:off x="4818" y="55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4" name="Line 155"/>
                <p:cNvSpPr>
                  <a:spLocks noChangeAspect="1" noChangeShapeType="1"/>
                </p:cNvSpPr>
                <p:nvPr/>
              </p:nvSpPr>
              <p:spPr bwMode="auto">
                <a:xfrm flipV="1">
                  <a:off x="4818" y="55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5" name="Line 156"/>
                <p:cNvSpPr>
                  <a:spLocks noChangeAspect="1" noChangeShapeType="1"/>
                </p:cNvSpPr>
                <p:nvPr/>
              </p:nvSpPr>
              <p:spPr bwMode="auto">
                <a:xfrm flipV="1">
                  <a:off x="4818" y="55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6" name="Line 157"/>
                <p:cNvSpPr>
                  <a:spLocks noChangeAspect="1" noChangeShapeType="1"/>
                </p:cNvSpPr>
                <p:nvPr/>
              </p:nvSpPr>
              <p:spPr bwMode="auto">
                <a:xfrm flipV="1">
                  <a:off x="4818" y="54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 name="Line 158"/>
                <p:cNvSpPr>
                  <a:spLocks noChangeAspect="1" noChangeShapeType="1"/>
                </p:cNvSpPr>
                <p:nvPr/>
              </p:nvSpPr>
              <p:spPr bwMode="auto">
                <a:xfrm flipV="1">
                  <a:off x="4818" y="542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 name="Line 159"/>
                <p:cNvSpPr>
                  <a:spLocks noChangeAspect="1" noChangeShapeType="1"/>
                </p:cNvSpPr>
                <p:nvPr/>
              </p:nvSpPr>
              <p:spPr bwMode="auto">
                <a:xfrm flipV="1">
                  <a:off x="4818" y="537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 name="Line 160"/>
                <p:cNvSpPr>
                  <a:spLocks noChangeAspect="1" noChangeShapeType="1"/>
                </p:cNvSpPr>
                <p:nvPr/>
              </p:nvSpPr>
              <p:spPr bwMode="auto">
                <a:xfrm flipV="1">
                  <a:off x="4818" y="53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0" name="Line 161"/>
                <p:cNvSpPr>
                  <a:spLocks noChangeAspect="1" noChangeShapeType="1"/>
                </p:cNvSpPr>
                <p:nvPr/>
              </p:nvSpPr>
              <p:spPr bwMode="auto">
                <a:xfrm flipV="1">
                  <a:off x="4818" y="52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1" name="Line 162"/>
                <p:cNvSpPr>
                  <a:spLocks noChangeAspect="1" noChangeShapeType="1"/>
                </p:cNvSpPr>
                <p:nvPr/>
              </p:nvSpPr>
              <p:spPr bwMode="auto">
                <a:xfrm flipV="1">
                  <a:off x="4818" y="52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2" name="Line 163"/>
                <p:cNvSpPr>
                  <a:spLocks noChangeAspect="1" noChangeShapeType="1"/>
                </p:cNvSpPr>
                <p:nvPr/>
              </p:nvSpPr>
              <p:spPr bwMode="auto">
                <a:xfrm flipV="1">
                  <a:off x="4818" y="52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3" name="Line 164"/>
                <p:cNvSpPr>
                  <a:spLocks noChangeAspect="1" noChangeShapeType="1"/>
                </p:cNvSpPr>
                <p:nvPr/>
              </p:nvSpPr>
              <p:spPr bwMode="auto">
                <a:xfrm flipV="1">
                  <a:off x="4818" y="515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4" name="Line 165"/>
                <p:cNvSpPr>
                  <a:spLocks noChangeAspect="1" noChangeShapeType="1"/>
                </p:cNvSpPr>
                <p:nvPr/>
              </p:nvSpPr>
              <p:spPr bwMode="auto">
                <a:xfrm flipV="1">
                  <a:off x="4818" y="5112"/>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5" name="Line 166"/>
                <p:cNvSpPr>
                  <a:spLocks noChangeAspect="1" noChangeShapeType="1"/>
                </p:cNvSpPr>
                <p:nvPr/>
              </p:nvSpPr>
              <p:spPr bwMode="auto">
                <a:xfrm flipV="1">
                  <a:off x="4818" y="506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6" name="Line 167"/>
                <p:cNvSpPr>
                  <a:spLocks noChangeAspect="1" noChangeShapeType="1"/>
                </p:cNvSpPr>
                <p:nvPr/>
              </p:nvSpPr>
              <p:spPr bwMode="auto">
                <a:xfrm flipV="1">
                  <a:off x="4818" y="502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 name="Line 168"/>
                <p:cNvSpPr>
                  <a:spLocks noChangeAspect="1" noChangeShapeType="1"/>
                </p:cNvSpPr>
                <p:nvPr/>
              </p:nvSpPr>
              <p:spPr bwMode="auto">
                <a:xfrm flipV="1">
                  <a:off x="4818" y="498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 name="Line 169"/>
                <p:cNvSpPr>
                  <a:spLocks noChangeAspect="1" noChangeShapeType="1"/>
                </p:cNvSpPr>
                <p:nvPr/>
              </p:nvSpPr>
              <p:spPr bwMode="auto">
                <a:xfrm flipV="1">
                  <a:off x="4818" y="493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9" name="Line 170"/>
                <p:cNvSpPr>
                  <a:spLocks noChangeAspect="1" noChangeShapeType="1"/>
                </p:cNvSpPr>
                <p:nvPr/>
              </p:nvSpPr>
              <p:spPr bwMode="auto">
                <a:xfrm flipV="1">
                  <a:off x="4818" y="489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0" name="Line 171"/>
                <p:cNvSpPr>
                  <a:spLocks noChangeAspect="1" noChangeShapeType="1"/>
                </p:cNvSpPr>
                <p:nvPr/>
              </p:nvSpPr>
              <p:spPr bwMode="auto">
                <a:xfrm flipV="1">
                  <a:off x="4818" y="484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1" name="Line 172"/>
                <p:cNvSpPr>
                  <a:spLocks noChangeAspect="1" noChangeShapeType="1"/>
                </p:cNvSpPr>
                <p:nvPr/>
              </p:nvSpPr>
              <p:spPr bwMode="auto">
                <a:xfrm flipV="1">
                  <a:off x="4818" y="480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2" name="Line 173"/>
                <p:cNvSpPr>
                  <a:spLocks noChangeAspect="1" noChangeShapeType="1"/>
                </p:cNvSpPr>
                <p:nvPr/>
              </p:nvSpPr>
              <p:spPr bwMode="auto">
                <a:xfrm flipV="1">
                  <a:off x="4818" y="475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3" name="Line 174"/>
                <p:cNvSpPr>
                  <a:spLocks noChangeAspect="1" noChangeShapeType="1"/>
                </p:cNvSpPr>
                <p:nvPr/>
              </p:nvSpPr>
              <p:spPr bwMode="auto">
                <a:xfrm flipV="1">
                  <a:off x="4818" y="471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4" name="Line 175"/>
                <p:cNvSpPr>
                  <a:spLocks noChangeAspect="1" noChangeShapeType="1"/>
                </p:cNvSpPr>
                <p:nvPr/>
              </p:nvSpPr>
              <p:spPr bwMode="auto">
                <a:xfrm flipV="1">
                  <a:off x="4818" y="467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5" name="Line 176"/>
                <p:cNvSpPr>
                  <a:spLocks noChangeAspect="1" noChangeShapeType="1"/>
                </p:cNvSpPr>
                <p:nvPr/>
              </p:nvSpPr>
              <p:spPr bwMode="auto">
                <a:xfrm flipV="1">
                  <a:off x="4818" y="462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6" name="Line 177"/>
                <p:cNvSpPr>
                  <a:spLocks noChangeAspect="1" noChangeShapeType="1"/>
                </p:cNvSpPr>
                <p:nvPr/>
              </p:nvSpPr>
              <p:spPr bwMode="auto">
                <a:xfrm flipV="1">
                  <a:off x="4818" y="458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 name="Line 178"/>
                <p:cNvSpPr>
                  <a:spLocks noChangeAspect="1" noChangeShapeType="1"/>
                </p:cNvSpPr>
                <p:nvPr/>
              </p:nvSpPr>
              <p:spPr bwMode="auto">
                <a:xfrm flipV="1">
                  <a:off x="4818" y="453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 name="Line 179"/>
                <p:cNvSpPr>
                  <a:spLocks noChangeAspect="1" noChangeShapeType="1"/>
                </p:cNvSpPr>
                <p:nvPr/>
              </p:nvSpPr>
              <p:spPr bwMode="auto">
                <a:xfrm flipV="1">
                  <a:off x="4818" y="449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 name="Line 180"/>
                <p:cNvSpPr>
                  <a:spLocks noChangeAspect="1" noChangeShapeType="1"/>
                </p:cNvSpPr>
                <p:nvPr/>
              </p:nvSpPr>
              <p:spPr bwMode="auto">
                <a:xfrm flipV="1">
                  <a:off x="4818" y="445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0" name="Line 181"/>
                <p:cNvSpPr>
                  <a:spLocks noChangeAspect="1" noChangeShapeType="1"/>
                </p:cNvSpPr>
                <p:nvPr/>
              </p:nvSpPr>
              <p:spPr bwMode="auto">
                <a:xfrm flipV="1">
                  <a:off x="4818" y="440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1" name="Line 182"/>
                <p:cNvSpPr>
                  <a:spLocks noChangeAspect="1" noChangeShapeType="1"/>
                </p:cNvSpPr>
                <p:nvPr/>
              </p:nvSpPr>
              <p:spPr bwMode="auto">
                <a:xfrm flipV="1">
                  <a:off x="4818" y="436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2" name="Line 183"/>
                <p:cNvSpPr>
                  <a:spLocks noChangeAspect="1" noChangeShapeType="1"/>
                </p:cNvSpPr>
                <p:nvPr/>
              </p:nvSpPr>
              <p:spPr bwMode="auto">
                <a:xfrm flipV="1">
                  <a:off x="4818" y="431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3" name="Line 184"/>
                <p:cNvSpPr>
                  <a:spLocks noChangeAspect="1" noChangeShapeType="1"/>
                </p:cNvSpPr>
                <p:nvPr/>
              </p:nvSpPr>
              <p:spPr bwMode="auto">
                <a:xfrm flipV="1">
                  <a:off x="4818" y="4273"/>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4" name="Line 185"/>
                <p:cNvSpPr>
                  <a:spLocks noChangeAspect="1" noChangeShapeType="1"/>
                </p:cNvSpPr>
                <p:nvPr/>
              </p:nvSpPr>
              <p:spPr bwMode="auto">
                <a:xfrm flipV="1">
                  <a:off x="4818" y="422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5" name="Line 186"/>
                <p:cNvSpPr>
                  <a:spLocks noChangeAspect="1" noChangeShapeType="1"/>
                </p:cNvSpPr>
                <p:nvPr/>
              </p:nvSpPr>
              <p:spPr bwMode="auto">
                <a:xfrm flipV="1">
                  <a:off x="4818" y="418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6" name="Line 187"/>
                <p:cNvSpPr>
                  <a:spLocks noChangeAspect="1" noChangeShapeType="1"/>
                </p:cNvSpPr>
                <p:nvPr/>
              </p:nvSpPr>
              <p:spPr bwMode="auto">
                <a:xfrm flipV="1">
                  <a:off x="4818" y="414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7" name="Line 188"/>
                <p:cNvSpPr>
                  <a:spLocks noChangeAspect="1" noChangeShapeType="1"/>
                </p:cNvSpPr>
                <p:nvPr/>
              </p:nvSpPr>
              <p:spPr bwMode="auto">
                <a:xfrm flipV="1">
                  <a:off x="4818" y="409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 name="Line 189"/>
                <p:cNvSpPr>
                  <a:spLocks noChangeAspect="1" noChangeShapeType="1"/>
                </p:cNvSpPr>
                <p:nvPr/>
              </p:nvSpPr>
              <p:spPr bwMode="auto">
                <a:xfrm flipV="1">
                  <a:off x="4818" y="405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9" name="Line 190"/>
                <p:cNvSpPr>
                  <a:spLocks noChangeAspect="1" noChangeShapeType="1"/>
                </p:cNvSpPr>
                <p:nvPr/>
              </p:nvSpPr>
              <p:spPr bwMode="auto">
                <a:xfrm flipV="1">
                  <a:off x="4818" y="400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0" name="Line 191"/>
                <p:cNvSpPr>
                  <a:spLocks noChangeAspect="1" noChangeShapeType="1"/>
                </p:cNvSpPr>
                <p:nvPr/>
              </p:nvSpPr>
              <p:spPr bwMode="auto">
                <a:xfrm flipV="1">
                  <a:off x="4818" y="396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1" name="Line 192"/>
                <p:cNvSpPr>
                  <a:spLocks noChangeAspect="1" noChangeShapeType="1"/>
                </p:cNvSpPr>
                <p:nvPr/>
              </p:nvSpPr>
              <p:spPr bwMode="auto">
                <a:xfrm flipV="1">
                  <a:off x="4818" y="392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2" name="Line 193"/>
                <p:cNvSpPr>
                  <a:spLocks noChangeAspect="1" noChangeShapeType="1"/>
                </p:cNvSpPr>
                <p:nvPr/>
              </p:nvSpPr>
              <p:spPr bwMode="auto">
                <a:xfrm flipV="1">
                  <a:off x="4818" y="387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 name="Line 194"/>
                <p:cNvSpPr>
                  <a:spLocks noChangeAspect="1" noChangeShapeType="1"/>
                </p:cNvSpPr>
                <p:nvPr/>
              </p:nvSpPr>
              <p:spPr bwMode="auto">
                <a:xfrm flipV="1">
                  <a:off x="4818" y="383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 name="Line 195"/>
                <p:cNvSpPr>
                  <a:spLocks noChangeAspect="1" noChangeShapeType="1"/>
                </p:cNvSpPr>
                <p:nvPr/>
              </p:nvSpPr>
              <p:spPr bwMode="auto">
                <a:xfrm flipV="1">
                  <a:off x="4818" y="378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5" name="Line 196"/>
                <p:cNvSpPr>
                  <a:spLocks noChangeAspect="1" noChangeShapeType="1"/>
                </p:cNvSpPr>
                <p:nvPr/>
              </p:nvSpPr>
              <p:spPr bwMode="auto">
                <a:xfrm flipV="1">
                  <a:off x="4818" y="374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6" name="Line 197"/>
                <p:cNvSpPr>
                  <a:spLocks noChangeAspect="1" noChangeShapeType="1"/>
                </p:cNvSpPr>
                <p:nvPr/>
              </p:nvSpPr>
              <p:spPr bwMode="auto">
                <a:xfrm flipV="1">
                  <a:off x="4818" y="3699"/>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 name="Line 198"/>
                <p:cNvSpPr>
                  <a:spLocks noChangeAspect="1" noChangeShapeType="1"/>
                </p:cNvSpPr>
                <p:nvPr/>
              </p:nvSpPr>
              <p:spPr bwMode="auto">
                <a:xfrm flipV="1">
                  <a:off x="4818" y="365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 name="Line 199"/>
                <p:cNvSpPr>
                  <a:spLocks noChangeAspect="1" noChangeShapeType="1"/>
                </p:cNvSpPr>
                <p:nvPr/>
              </p:nvSpPr>
              <p:spPr bwMode="auto">
                <a:xfrm flipV="1">
                  <a:off x="4818" y="361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 name="Line 200"/>
                <p:cNvSpPr>
                  <a:spLocks noChangeAspect="1" noChangeShapeType="1"/>
                </p:cNvSpPr>
                <p:nvPr/>
              </p:nvSpPr>
              <p:spPr bwMode="auto">
                <a:xfrm flipV="1">
                  <a:off x="4818" y="356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 name="Line 201"/>
                <p:cNvSpPr>
                  <a:spLocks noChangeAspect="1" noChangeShapeType="1"/>
                </p:cNvSpPr>
                <p:nvPr/>
              </p:nvSpPr>
              <p:spPr bwMode="auto">
                <a:xfrm flipV="1">
                  <a:off x="4818" y="352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 name="Line 202"/>
                <p:cNvSpPr>
                  <a:spLocks noChangeAspect="1" noChangeShapeType="1"/>
                </p:cNvSpPr>
                <p:nvPr/>
              </p:nvSpPr>
              <p:spPr bwMode="auto">
                <a:xfrm flipV="1">
                  <a:off x="4818" y="34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 name="Line 203"/>
                <p:cNvSpPr>
                  <a:spLocks noChangeAspect="1" noChangeShapeType="1"/>
                </p:cNvSpPr>
                <p:nvPr/>
              </p:nvSpPr>
              <p:spPr bwMode="auto">
                <a:xfrm flipV="1">
                  <a:off x="4818" y="3434"/>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 name="Line 204"/>
                <p:cNvSpPr>
                  <a:spLocks noChangeAspect="1" noChangeShapeType="1"/>
                </p:cNvSpPr>
                <p:nvPr/>
              </p:nvSpPr>
              <p:spPr bwMode="auto">
                <a:xfrm flipV="1">
                  <a:off x="4818" y="339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 name="Line 205"/>
                <p:cNvSpPr>
                  <a:spLocks noChangeAspect="1" noChangeShapeType="1"/>
                </p:cNvSpPr>
                <p:nvPr/>
              </p:nvSpPr>
              <p:spPr bwMode="auto">
                <a:xfrm flipV="1">
                  <a:off x="4818" y="33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 name="Line 206"/>
                <p:cNvSpPr>
                  <a:spLocks noChangeAspect="1" noChangeShapeType="1"/>
                </p:cNvSpPr>
                <p:nvPr/>
              </p:nvSpPr>
              <p:spPr bwMode="auto">
                <a:xfrm flipV="1">
                  <a:off x="4818" y="33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07"/>
              <p:cNvGrpSpPr>
                <a:grpSpLocks noChangeAspect="1"/>
              </p:cNvGrpSpPr>
              <p:nvPr/>
            </p:nvGrpSpPr>
            <p:grpSpPr bwMode="auto">
              <a:xfrm>
                <a:off x="4818" y="1712"/>
                <a:ext cx="2233" cy="5176"/>
                <a:chOff x="4818" y="1712"/>
                <a:chExt cx="2233" cy="5176"/>
              </a:xfrm>
            </p:grpSpPr>
            <p:sp>
              <p:nvSpPr>
                <p:cNvPr id="1246" name="Line 208"/>
                <p:cNvSpPr>
                  <a:spLocks noChangeAspect="1" noChangeShapeType="1"/>
                </p:cNvSpPr>
                <p:nvPr/>
              </p:nvSpPr>
              <p:spPr bwMode="auto">
                <a:xfrm flipV="1">
                  <a:off x="4818" y="32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7" name="Line 209"/>
                <p:cNvSpPr>
                  <a:spLocks noChangeAspect="1" noChangeShapeType="1"/>
                </p:cNvSpPr>
                <p:nvPr/>
              </p:nvSpPr>
              <p:spPr bwMode="auto">
                <a:xfrm flipV="1">
                  <a:off x="4818" y="32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 name="Line 210"/>
                <p:cNvSpPr>
                  <a:spLocks noChangeAspect="1" noChangeShapeType="1"/>
                </p:cNvSpPr>
                <p:nvPr/>
              </p:nvSpPr>
              <p:spPr bwMode="auto">
                <a:xfrm flipV="1">
                  <a:off x="4818" y="31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 name="Line 211"/>
                <p:cNvSpPr>
                  <a:spLocks noChangeAspect="1" noChangeShapeType="1"/>
                </p:cNvSpPr>
                <p:nvPr/>
              </p:nvSpPr>
              <p:spPr bwMode="auto">
                <a:xfrm flipV="1">
                  <a:off x="4818" y="312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 name="Line 212"/>
                <p:cNvSpPr>
                  <a:spLocks noChangeAspect="1" noChangeShapeType="1"/>
                </p:cNvSpPr>
                <p:nvPr/>
              </p:nvSpPr>
              <p:spPr bwMode="auto">
                <a:xfrm flipV="1">
                  <a:off x="4818" y="30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 name="Line 213"/>
                <p:cNvSpPr>
                  <a:spLocks noChangeAspect="1" noChangeShapeType="1"/>
                </p:cNvSpPr>
                <p:nvPr/>
              </p:nvSpPr>
              <p:spPr bwMode="auto">
                <a:xfrm flipV="1">
                  <a:off x="4818" y="30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 name="Line 214"/>
                <p:cNvSpPr>
                  <a:spLocks noChangeAspect="1" noChangeShapeType="1"/>
                </p:cNvSpPr>
                <p:nvPr/>
              </p:nvSpPr>
              <p:spPr bwMode="auto">
                <a:xfrm flipV="1">
                  <a:off x="4818" y="29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 name="Line 215"/>
                <p:cNvSpPr>
                  <a:spLocks noChangeAspect="1" noChangeShapeType="1"/>
                </p:cNvSpPr>
                <p:nvPr/>
              </p:nvSpPr>
              <p:spPr bwMode="auto">
                <a:xfrm flipV="1">
                  <a:off x="4818" y="29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 name="Line 216"/>
                <p:cNvSpPr>
                  <a:spLocks noChangeAspect="1" noChangeShapeType="1"/>
                </p:cNvSpPr>
                <p:nvPr/>
              </p:nvSpPr>
              <p:spPr bwMode="auto">
                <a:xfrm flipV="1">
                  <a:off x="4818" y="29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5" name="Line 217"/>
                <p:cNvSpPr>
                  <a:spLocks noChangeAspect="1" noChangeShapeType="1"/>
                </p:cNvSpPr>
                <p:nvPr/>
              </p:nvSpPr>
              <p:spPr bwMode="auto">
                <a:xfrm flipV="1">
                  <a:off x="4818" y="286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6" name="Line 218"/>
                <p:cNvSpPr>
                  <a:spLocks noChangeAspect="1" noChangeShapeType="1"/>
                </p:cNvSpPr>
                <p:nvPr/>
              </p:nvSpPr>
              <p:spPr bwMode="auto">
                <a:xfrm flipV="1">
                  <a:off x="4818" y="281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7" name="Line 219"/>
                <p:cNvSpPr>
                  <a:spLocks noChangeAspect="1" noChangeShapeType="1"/>
                </p:cNvSpPr>
                <p:nvPr/>
              </p:nvSpPr>
              <p:spPr bwMode="auto">
                <a:xfrm flipV="1">
                  <a:off x="4818" y="27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8" name="Line 220"/>
                <p:cNvSpPr>
                  <a:spLocks noChangeAspect="1" noChangeShapeType="1"/>
                </p:cNvSpPr>
                <p:nvPr/>
              </p:nvSpPr>
              <p:spPr bwMode="auto">
                <a:xfrm flipV="1">
                  <a:off x="4818" y="27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 name="Line 221"/>
                <p:cNvSpPr>
                  <a:spLocks noChangeAspect="1" noChangeShapeType="1"/>
                </p:cNvSpPr>
                <p:nvPr/>
              </p:nvSpPr>
              <p:spPr bwMode="auto">
                <a:xfrm flipV="1">
                  <a:off x="4818" y="26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0" name="Line 222"/>
                <p:cNvSpPr>
                  <a:spLocks noChangeAspect="1" noChangeShapeType="1"/>
                </p:cNvSpPr>
                <p:nvPr/>
              </p:nvSpPr>
              <p:spPr bwMode="auto">
                <a:xfrm flipV="1">
                  <a:off x="4818" y="26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1" name="Line 223"/>
                <p:cNvSpPr>
                  <a:spLocks noChangeAspect="1" noChangeShapeType="1"/>
                </p:cNvSpPr>
                <p:nvPr/>
              </p:nvSpPr>
              <p:spPr bwMode="auto">
                <a:xfrm flipV="1">
                  <a:off x="4818" y="259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2" name="Line 224"/>
                <p:cNvSpPr>
                  <a:spLocks noChangeAspect="1" noChangeShapeType="1"/>
                </p:cNvSpPr>
                <p:nvPr/>
              </p:nvSpPr>
              <p:spPr bwMode="auto">
                <a:xfrm flipV="1">
                  <a:off x="4818" y="255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3" name="Line 225"/>
                <p:cNvSpPr>
                  <a:spLocks noChangeAspect="1" noChangeShapeType="1"/>
                </p:cNvSpPr>
                <p:nvPr/>
              </p:nvSpPr>
              <p:spPr bwMode="auto">
                <a:xfrm flipV="1">
                  <a:off x="4818" y="25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4" name="Line 226"/>
                <p:cNvSpPr>
                  <a:spLocks noChangeAspect="1" noChangeShapeType="1"/>
                </p:cNvSpPr>
                <p:nvPr/>
              </p:nvSpPr>
              <p:spPr bwMode="auto">
                <a:xfrm flipV="1">
                  <a:off x="4818" y="24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5" name="Line 227"/>
                <p:cNvSpPr>
                  <a:spLocks noChangeAspect="1" noChangeShapeType="1"/>
                </p:cNvSpPr>
                <p:nvPr/>
              </p:nvSpPr>
              <p:spPr bwMode="auto">
                <a:xfrm flipV="1">
                  <a:off x="4818" y="24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6" name="Line 228"/>
                <p:cNvSpPr>
                  <a:spLocks noChangeAspect="1" noChangeShapeType="1"/>
                </p:cNvSpPr>
                <p:nvPr/>
              </p:nvSpPr>
              <p:spPr bwMode="auto">
                <a:xfrm flipV="1">
                  <a:off x="4818" y="23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7" name="Line 229"/>
                <p:cNvSpPr>
                  <a:spLocks noChangeAspect="1" noChangeShapeType="1"/>
                </p:cNvSpPr>
                <p:nvPr/>
              </p:nvSpPr>
              <p:spPr bwMode="auto">
                <a:xfrm flipV="1">
                  <a:off x="4818" y="23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8" name="Line 230"/>
                <p:cNvSpPr>
                  <a:spLocks noChangeAspect="1" noChangeShapeType="1"/>
                </p:cNvSpPr>
                <p:nvPr/>
              </p:nvSpPr>
              <p:spPr bwMode="auto">
                <a:xfrm flipV="1">
                  <a:off x="4818" y="228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 name="Line 231"/>
                <p:cNvSpPr>
                  <a:spLocks noChangeAspect="1" noChangeShapeType="1"/>
                </p:cNvSpPr>
                <p:nvPr/>
              </p:nvSpPr>
              <p:spPr bwMode="auto">
                <a:xfrm flipV="1">
                  <a:off x="4818" y="22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 name="Line 232"/>
                <p:cNvSpPr>
                  <a:spLocks noChangeAspect="1" noChangeShapeType="1"/>
                </p:cNvSpPr>
                <p:nvPr/>
              </p:nvSpPr>
              <p:spPr bwMode="auto">
                <a:xfrm flipV="1">
                  <a:off x="4818" y="21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 name="Line 233"/>
                <p:cNvSpPr>
                  <a:spLocks noChangeAspect="1" noChangeShapeType="1"/>
                </p:cNvSpPr>
                <p:nvPr/>
              </p:nvSpPr>
              <p:spPr bwMode="auto">
                <a:xfrm flipV="1">
                  <a:off x="4818" y="21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2" name="Line 234"/>
                <p:cNvSpPr>
                  <a:spLocks noChangeAspect="1" noChangeShapeType="1"/>
                </p:cNvSpPr>
                <p:nvPr/>
              </p:nvSpPr>
              <p:spPr bwMode="auto">
                <a:xfrm flipV="1">
                  <a:off x="4818" y="21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3" name="Line 235"/>
                <p:cNvSpPr>
                  <a:spLocks noChangeAspect="1" noChangeShapeType="1"/>
                </p:cNvSpPr>
                <p:nvPr/>
              </p:nvSpPr>
              <p:spPr bwMode="auto">
                <a:xfrm flipV="1">
                  <a:off x="4818" y="20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4" name="Line 236"/>
                <p:cNvSpPr>
                  <a:spLocks noChangeAspect="1" noChangeShapeType="1"/>
                </p:cNvSpPr>
                <p:nvPr/>
              </p:nvSpPr>
              <p:spPr bwMode="auto">
                <a:xfrm flipV="1">
                  <a:off x="4818" y="202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5" name="Line 237"/>
                <p:cNvSpPr>
                  <a:spLocks noChangeAspect="1" noChangeShapeType="1"/>
                </p:cNvSpPr>
                <p:nvPr/>
              </p:nvSpPr>
              <p:spPr bwMode="auto">
                <a:xfrm flipV="1">
                  <a:off x="4818" y="197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6" name="Line 238"/>
                <p:cNvSpPr>
                  <a:spLocks noChangeAspect="1" noChangeShapeType="1"/>
                </p:cNvSpPr>
                <p:nvPr/>
              </p:nvSpPr>
              <p:spPr bwMode="auto">
                <a:xfrm flipV="1">
                  <a:off x="4818" y="19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7" name="Line 239"/>
                <p:cNvSpPr>
                  <a:spLocks noChangeAspect="1" noChangeShapeType="1"/>
                </p:cNvSpPr>
                <p:nvPr/>
              </p:nvSpPr>
              <p:spPr bwMode="auto">
                <a:xfrm flipV="1">
                  <a:off x="4818" y="18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 name="Line 240"/>
                <p:cNvSpPr>
                  <a:spLocks noChangeAspect="1" noChangeShapeType="1"/>
                </p:cNvSpPr>
                <p:nvPr/>
              </p:nvSpPr>
              <p:spPr bwMode="auto">
                <a:xfrm flipV="1">
                  <a:off x="4818" y="18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 name="Line 241"/>
                <p:cNvSpPr>
                  <a:spLocks noChangeAspect="1" noChangeShapeType="1"/>
                </p:cNvSpPr>
                <p:nvPr/>
              </p:nvSpPr>
              <p:spPr bwMode="auto">
                <a:xfrm flipV="1">
                  <a:off x="4818" y="18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 name="Line 242"/>
                <p:cNvSpPr>
                  <a:spLocks noChangeAspect="1" noChangeShapeType="1"/>
                </p:cNvSpPr>
                <p:nvPr/>
              </p:nvSpPr>
              <p:spPr bwMode="auto">
                <a:xfrm flipV="1">
                  <a:off x="4818" y="175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 name="Line 243"/>
                <p:cNvSpPr>
                  <a:spLocks noChangeAspect="1" noChangeShapeType="1"/>
                </p:cNvSpPr>
                <p:nvPr/>
              </p:nvSpPr>
              <p:spPr bwMode="auto">
                <a:xfrm flipV="1">
                  <a:off x="4818" y="171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 name="Line 244"/>
                <p:cNvSpPr>
                  <a:spLocks noChangeAspect="1" noChangeShapeType="1"/>
                </p:cNvSpPr>
                <p:nvPr/>
              </p:nvSpPr>
              <p:spPr bwMode="auto">
                <a:xfrm flipV="1">
                  <a:off x="5934" y="68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 name="Line 245"/>
                <p:cNvSpPr>
                  <a:spLocks noChangeAspect="1" noChangeShapeType="1"/>
                </p:cNvSpPr>
                <p:nvPr/>
              </p:nvSpPr>
              <p:spPr bwMode="auto">
                <a:xfrm flipV="1">
                  <a:off x="5934" y="683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4" name="Line 246"/>
                <p:cNvSpPr>
                  <a:spLocks noChangeAspect="1" noChangeShapeType="1"/>
                </p:cNvSpPr>
                <p:nvPr/>
              </p:nvSpPr>
              <p:spPr bwMode="auto">
                <a:xfrm flipV="1">
                  <a:off x="5934" y="679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5" name="Line 247"/>
                <p:cNvSpPr>
                  <a:spLocks noChangeAspect="1" noChangeShapeType="1"/>
                </p:cNvSpPr>
                <p:nvPr/>
              </p:nvSpPr>
              <p:spPr bwMode="auto">
                <a:xfrm flipV="1">
                  <a:off x="5934" y="67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6" name="Line 248"/>
                <p:cNvSpPr>
                  <a:spLocks noChangeAspect="1" noChangeShapeType="1"/>
                </p:cNvSpPr>
                <p:nvPr/>
              </p:nvSpPr>
              <p:spPr bwMode="auto">
                <a:xfrm flipV="1">
                  <a:off x="5934" y="67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7" name="Line 249"/>
                <p:cNvSpPr>
                  <a:spLocks noChangeAspect="1" noChangeShapeType="1"/>
                </p:cNvSpPr>
                <p:nvPr/>
              </p:nvSpPr>
              <p:spPr bwMode="auto">
                <a:xfrm flipV="1">
                  <a:off x="5934" y="66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8" name="Line 250"/>
                <p:cNvSpPr>
                  <a:spLocks noChangeAspect="1" noChangeShapeType="1"/>
                </p:cNvSpPr>
                <p:nvPr/>
              </p:nvSpPr>
              <p:spPr bwMode="auto">
                <a:xfrm flipV="1">
                  <a:off x="5934" y="66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9" name="Line 251"/>
                <p:cNvSpPr>
                  <a:spLocks noChangeAspect="1" noChangeShapeType="1"/>
                </p:cNvSpPr>
                <p:nvPr/>
              </p:nvSpPr>
              <p:spPr bwMode="auto">
                <a:xfrm flipV="1">
                  <a:off x="5934" y="65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 name="Line 252"/>
                <p:cNvSpPr>
                  <a:spLocks noChangeAspect="1" noChangeShapeType="1"/>
                </p:cNvSpPr>
                <p:nvPr/>
              </p:nvSpPr>
              <p:spPr bwMode="auto">
                <a:xfrm flipV="1">
                  <a:off x="5934" y="652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 name="Line 253"/>
                <p:cNvSpPr>
                  <a:spLocks noChangeAspect="1" noChangeShapeType="1"/>
                </p:cNvSpPr>
                <p:nvPr/>
              </p:nvSpPr>
              <p:spPr bwMode="auto">
                <a:xfrm flipV="1">
                  <a:off x="5934" y="64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2" name="Line 254"/>
                <p:cNvSpPr>
                  <a:spLocks noChangeAspect="1" noChangeShapeType="1"/>
                </p:cNvSpPr>
                <p:nvPr/>
              </p:nvSpPr>
              <p:spPr bwMode="auto">
                <a:xfrm flipV="1">
                  <a:off x="5934" y="64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3" name="Line 255"/>
                <p:cNvSpPr>
                  <a:spLocks noChangeAspect="1" noChangeShapeType="1"/>
                </p:cNvSpPr>
                <p:nvPr/>
              </p:nvSpPr>
              <p:spPr bwMode="auto">
                <a:xfrm flipV="1">
                  <a:off x="5934" y="63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4" name="Line 256"/>
                <p:cNvSpPr>
                  <a:spLocks noChangeAspect="1" noChangeShapeType="1"/>
                </p:cNvSpPr>
                <p:nvPr/>
              </p:nvSpPr>
              <p:spPr bwMode="auto">
                <a:xfrm flipV="1">
                  <a:off x="5934" y="63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5" name="Line 257"/>
                <p:cNvSpPr>
                  <a:spLocks noChangeAspect="1" noChangeShapeType="1"/>
                </p:cNvSpPr>
                <p:nvPr/>
              </p:nvSpPr>
              <p:spPr bwMode="auto">
                <a:xfrm flipV="1">
                  <a:off x="5934" y="63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6" name="Line 258"/>
                <p:cNvSpPr>
                  <a:spLocks noChangeAspect="1" noChangeShapeType="1"/>
                </p:cNvSpPr>
                <p:nvPr/>
              </p:nvSpPr>
              <p:spPr bwMode="auto">
                <a:xfrm flipV="1">
                  <a:off x="5934" y="626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7" name="Line 259"/>
                <p:cNvSpPr>
                  <a:spLocks noChangeAspect="1" noChangeShapeType="1"/>
                </p:cNvSpPr>
                <p:nvPr/>
              </p:nvSpPr>
              <p:spPr bwMode="auto">
                <a:xfrm flipV="1">
                  <a:off x="5934" y="621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8" name="Line 260"/>
                <p:cNvSpPr>
                  <a:spLocks noChangeAspect="1" noChangeShapeType="1"/>
                </p:cNvSpPr>
                <p:nvPr/>
              </p:nvSpPr>
              <p:spPr bwMode="auto">
                <a:xfrm flipV="1">
                  <a:off x="5934" y="61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9" name="Line 261"/>
                <p:cNvSpPr>
                  <a:spLocks noChangeAspect="1" noChangeShapeType="1"/>
                </p:cNvSpPr>
                <p:nvPr/>
              </p:nvSpPr>
              <p:spPr bwMode="auto">
                <a:xfrm flipV="1">
                  <a:off x="5934" y="61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0" name="Line 262"/>
                <p:cNvSpPr>
                  <a:spLocks noChangeAspect="1" noChangeShapeType="1"/>
                </p:cNvSpPr>
                <p:nvPr/>
              </p:nvSpPr>
              <p:spPr bwMode="auto">
                <a:xfrm flipV="1">
                  <a:off x="5934" y="60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1" name="Line 263"/>
                <p:cNvSpPr>
                  <a:spLocks noChangeAspect="1" noChangeShapeType="1"/>
                </p:cNvSpPr>
                <p:nvPr/>
              </p:nvSpPr>
              <p:spPr bwMode="auto">
                <a:xfrm flipV="1">
                  <a:off x="5934" y="60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2" name="Line 264"/>
                <p:cNvSpPr>
                  <a:spLocks noChangeAspect="1" noChangeShapeType="1"/>
                </p:cNvSpPr>
                <p:nvPr/>
              </p:nvSpPr>
              <p:spPr bwMode="auto">
                <a:xfrm flipV="1">
                  <a:off x="5934" y="599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3" name="Line 265"/>
                <p:cNvSpPr>
                  <a:spLocks noChangeAspect="1" noChangeShapeType="1"/>
                </p:cNvSpPr>
                <p:nvPr/>
              </p:nvSpPr>
              <p:spPr bwMode="auto">
                <a:xfrm flipV="1">
                  <a:off x="5934" y="595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4" name="Line 266"/>
                <p:cNvSpPr>
                  <a:spLocks noChangeAspect="1" noChangeShapeType="1"/>
                </p:cNvSpPr>
                <p:nvPr/>
              </p:nvSpPr>
              <p:spPr bwMode="auto">
                <a:xfrm flipV="1">
                  <a:off x="5934" y="59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5" name="Line 267"/>
                <p:cNvSpPr>
                  <a:spLocks noChangeAspect="1" noChangeShapeType="1"/>
                </p:cNvSpPr>
                <p:nvPr/>
              </p:nvSpPr>
              <p:spPr bwMode="auto">
                <a:xfrm flipV="1">
                  <a:off x="5934" y="58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6" name="Line 268"/>
                <p:cNvSpPr>
                  <a:spLocks noChangeAspect="1" noChangeShapeType="1"/>
                </p:cNvSpPr>
                <p:nvPr/>
              </p:nvSpPr>
              <p:spPr bwMode="auto">
                <a:xfrm flipV="1">
                  <a:off x="5934" y="58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7" name="Line 269"/>
                <p:cNvSpPr>
                  <a:spLocks noChangeAspect="1" noChangeShapeType="1"/>
                </p:cNvSpPr>
                <p:nvPr/>
              </p:nvSpPr>
              <p:spPr bwMode="auto">
                <a:xfrm flipV="1">
                  <a:off x="5934" y="57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8" name="Line 270"/>
                <p:cNvSpPr>
                  <a:spLocks noChangeAspect="1" noChangeShapeType="1"/>
                </p:cNvSpPr>
                <p:nvPr/>
              </p:nvSpPr>
              <p:spPr bwMode="auto">
                <a:xfrm flipV="1">
                  <a:off x="5934" y="57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09" name="Line 271"/>
                <p:cNvSpPr>
                  <a:spLocks noChangeAspect="1" noChangeShapeType="1"/>
                </p:cNvSpPr>
                <p:nvPr/>
              </p:nvSpPr>
              <p:spPr bwMode="auto">
                <a:xfrm flipV="1">
                  <a:off x="5934" y="568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 name="Line 272"/>
                <p:cNvSpPr>
                  <a:spLocks noChangeAspect="1" noChangeShapeType="1"/>
                </p:cNvSpPr>
                <p:nvPr/>
              </p:nvSpPr>
              <p:spPr bwMode="auto">
                <a:xfrm flipV="1">
                  <a:off x="5934" y="56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 name="Line 273"/>
                <p:cNvSpPr>
                  <a:spLocks noChangeAspect="1" noChangeShapeType="1"/>
                </p:cNvSpPr>
                <p:nvPr/>
              </p:nvSpPr>
              <p:spPr bwMode="auto">
                <a:xfrm flipV="1">
                  <a:off x="5934" y="55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 name="Line 274"/>
                <p:cNvSpPr>
                  <a:spLocks noChangeAspect="1" noChangeShapeType="1"/>
                </p:cNvSpPr>
                <p:nvPr/>
              </p:nvSpPr>
              <p:spPr bwMode="auto">
                <a:xfrm flipV="1">
                  <a:off x="5934" y="55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3" name="Line 275"/>
                <p:cNvSpPr>
                  <a:spLocks noChangeAspect="1" noChangeShapeType="1"/>
                </p:cNvSpPr>
                <p:nvPr/>
              </p:nvSpPr>
              <p:spPr bwMode="auto">
                <a:xfrm flipV="1">
                  <a:off x="5934" y="55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4" name="Line 276"/>
                <p:cNvSpPr>
                  <a:spLocks noChangeAspect="1" noChangeShapeType="1"/>
                </p:cNvSpPr>
                <p:nvPr/>
              </p:nvSpPr>
              <p:spPr bwMode="auto">
                <a:xfrm flipV="1">
                  <a:off x="5934" y="54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5" name="Line 277"/>
                <p:cNvSpPr>
                  <a:spLocks noChangeAspect="1" noChangeShapeType="1"/>
                </p:cNvSpPr>
                <p:nvPr/>
              </p:nvSpPr>
              <p:spPr bwMode="auto">
                <a:xfrm flipV="1">
                  <a:off x="5934" y="542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6" name="Line 278"/>
                <p:cNvSpPr>
                  <a:spLocks noChangeAspect="1" noChangeShapeType="1"/>
                </p:cNvSpPr>
                <p:nvPr/>
              </p:nvSpPr>
              <p:spPr bwMode="auto">
                <a:xfrm flipV="1">
                  <a:off x="5934" y="537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7" name="Line 279"/>
                <p:cNvSpPr>
                  <a:spLocks noChangeAspect="1" noChangeShapeType="1"/>
                </p:cNvSpPr>
                <p:nvPr/>
              </p:nvSpPr>
              <p:spPr bwMode="auto">
                <a:xfrm flipV="1">
                  <a:off x="5934" y="53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8" name="Line 280"/>
                <p:cNvSpPr>
                  <a:spLocks noChangeAspect="1" noChangeShapeType="1"/>
                </p:cNvSpPr>
                <p:nvPr/>
              </p:nvSpPr>
              <p:spPr bwMode="auto">
                <a:xfrm flipV="1">
                  <a:off x="5934" y="52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9" name="Line 281"/>
                <p:cNvSpPr>
                  <a:spLocks noChangeAspect="1" noChangeShapeType="1"/>
                </p:cNvSpPr>
                <p:nvPr/>
              </p:nvSpPr>
              <p:spPr bwMode="auto">
                <a:xfrm flipV="1">
                  <a:off x="5934" y="52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0" name="Line 282"/>
                <p:cNvSpPr>
                  <a:spLocks noChangeAspect="1" noChangeShapeType="1"/>
                </p:cNvSpPr>
                <p:nvPr/>
              </p:nvSpPr>
              <p:spPr bwMode="auto">
                <a:xfrm flipV="1">
                  <a:off x="5934" y="52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 name="Line 283"/>
                <p:cNvSpPr>
                  <a:spLocks noChangeAspect="1" noChangeShapeType="1"/>
                </p:cNvSpPr>
                <p:nvPr/>
              </p:nvSpPr>
              <p:spPr bwMode="auto">
                <a:xfrm flipV="1">
                  <a:off x="5934" y="515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 name="Line 284"/>
                <p:cNvSpPr>
                  <a:spLocks noChangeAspect="1" noChangeShapeType="1"/>
                </p:cNvSpPr>
                <p:nvPr/>
              </p:nvSpPr>
              <p:spPr bwMode="auto">
                <a:xfrm flipV="1">
                  <a:off x="5934" y="5112"/>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3" name="Line 285"/>
                <p:cNvSpPr>
                  <a:spLocks noChangeAspect="1" noChangeShapeType="1"/>
                </p:cNvSpPr>
                <p:nvPr/>
              </p:nvSpPr>
              <p:spPr bwMode="auto">
                <a:xfrm flipV="1">
                  <a:off x="5934" y="506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4" name="Line 286"/>
                <p:cNvSpPr>
                  <a:spLocks noChangeAspect="1" noChangeShapeType="1"/>
                </p:cNvSpPr>
                <p:nvPr/>
              </p:nvSpPr>
              <p:spPr bwMode="auto">
                <a:xfrm flipV="1">
                  <a:off x="5934" y="502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5" name="Line 287"/>
                <p:cNvSpPr>
                  <a:spLocks noChangeAspect="1" noChangeShapeType="1"/>
                </p:cNvSpPr>
                <p:nvPr/>
              </p:nvSpPr>
              <p:spPr bwMode="auto">
                <a:xfrm flipV="1">
                  <a:off x="5934" y="498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6" name="Line 288"/>
                <p:cNvSpPr>
                  <a:spLocks noChangeAspect="1" noChangeShapeType="1"/>
                </p:cNvSpPr>
                <p:nvPr/>
              </p:nvSpPr>
              <p:spPr bwMode="auto">
                <a:xfrm flipV="1">
                  <a:off x="5934" y="493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7" name="Line 289"/>
                <p:cNvSpPr>
                  <a:spLocks noChangeAspect="1" noChangeShapeType="1"/>
                </p:cNvSpPr>
                <p:nvPr/>
              </p:nvSpPr>
              <p:spPr bwMode="auto">
                <a:xfrm flipV="1">
                  <a:off x="5934" y="489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8" name="Line 290"/>
                <p:cNvSpPr>
                  <a:spLocks noChangeAspect="1" noChangeShapeType="1"/>
                </p:cNvSpPr>
                <p:nvPr/>
              </p:nvSpPr>
              <p:spPr bwMode="auto">
                <a:xfrm flipV="1">
                  <a:off x="5934" y="484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9" name="Line 291"/>
                <p:cNvSpPr>
                  <a:spLocks noChangeAspect="1" noChangeShapeType="1"/>
                </p:cNvSpPr>
                <p:nvPr/>
              </p:nvSpPr>
              <p:spPr bwMode="auto">
                <a:xfrm flipV="1">
                  <a:off x="5934" y="480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0" name="Line 292"/>
                <p:cNvSpPr>
                  <a:spLocks noChangeAspect="1" noChangeShapeType="1"/>
                </p:cNvSpPr>
                <p:nvPr/>
              </p:nvSpPr>
              <p:spPr bwMode="auto">
                <a:xfrm flipV="1">
                  <a:off x="5934" y="475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 name="Line 293"/>
                <p:cNvSpPr>
                  <a:spLocks noChangeAspect="1" noChangeShapeType="1"/>
                </p:cNvSpPr>
                <p:nvPr/>
              </p:nvSpPr>
              <p:spPr bwMode="auto">
                <a:xfrm flipV="1">
                  <a:off x="5934" y="471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 name="Line 294"/>
                <p:cNvSpPr>
                  <a:spLocks noChangeAspect="1" noChangeShapeType="1"/>
                </p:cNvSpPr>
                <p:nvPr/>
              </p:nvSpPr>
              <p:spPr bwMode="auto">
                <a:xfrm flipV="1">
                  <a:off x="5934" y="467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 name="Line 295"/>
                <p:cNvSpPr>
                  <a:spLocks noChangeAspect="1" noChangeShapeType="1"/>
                </p:cNvSpPr>
                <p:nvPr/>
              </p:nvSpPr>
              <p:spPr bwMode="auto">
                <a:xfrm flipV="1">
                  <a:off x="5934" y="462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 name="Line 296"/>
                <p:cNvSpPr>
                  <a:spLocks noChangeAspect="1" noChangeShapeType="1"/>
                </p:cNvSpPr>
                <p:nvPr/>
              </p:nvSpPr>
              <p:spPr bwMode="auto">
                <a:xfrm flipV="1">
                  <a:off x="5934" y="458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 name="Line 297"/>
                <p:cNvSpPr>
                  <a:spLocks noChangeAspect="1" noChangeShapeType="1"/>
                </p:cNvSpPr>
                <p:nvPr/>
              </p:nvSpPr>
              <p:spPr bwMode="auto">
                <a:xfrm flipV="1">
                  <a:off x="5934" y="453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 name="Line 298"/>
                <p:cNvSpPr>
                  <a:spLocks noChangeAspect="1" noChangeShapeType="1"/>
                </p:cNvSpPr>
                <p:nvPr/>
              </p:nvSpPr>
              <p:spPr bwMode="auto">
                <a:xfrm flipV="1">
                  <a:off x="5934" y="449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 name="Line 299"/>
                <p:cNvSpPr>
                  <a:spLocks noChangeAspect="1" noChangeShapeType="1"/>
                </p:cNvSpPr>
                <p:nvPr/>
              </p:nvSpPr>
              <p:spPr bwMode="auto">
                <a:xfrm flipV="1">
                  <a:off x="5934" y="445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 name="Line 300"/>
                <p:cNvSpPr>
                  <a:spLocks noChangeAspect="1" noChangeShapeType="1"/>
                </p:cNvSpPr>
                <p:nvPr/>
              </p:nvSpPr>
              <p:spPr bwMode="auto">
                <a:xfrm flipV="1">
                  <a:off x="5934" y="440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 name="Line 301"/>
                <p:cNvSpPr>
                  <a:spLocks noChangeAspect="1" noChangeShapeType="1"/>
                </p:cNvSpPr>
                <p:nvPr/>
              </p:nvSpPr>
              <p:spPr bwMode="auto">
                <a:xfrm flipV="1">
                  <a:off x="5934" y="436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 name="Line 302"/>
                <p:cNvSpPr>
                  <a:spLocks noChangeAspect="1" noChangeShapeType="1"/>
                </p:cNvSpPr>
                <p:nvPr/>
              </p:nvSpPr>
              <p:spPr bwMode="auto">
                <a:xfrm flipV="1">
                  <a:off x="5934" y="431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 name="Line 303"/>
                <p:cNvSpPr>
                  <a:spLocks noChangeAspect="1" noChangeShapeType="1"/>
                </p:cNvSpPr>
                <p:nvPr/>
              </p:nvSpPr>
              <p:spPr bwMode="auto">
                <a:xfrm flipV="1">
                  <a:off x="5934" y="4273"/>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 name="Line 304"/>
                <p:cNvSpPr>
                  <a:spLocks noChangeAspect="1" noChangeShapeType="1"/>
                </p:cNvSpPr>
                <p:nvPr/>
              </p:nvSpPr>
              <p:spPr bwMode="auto">
                <a:xfrm flipV="1">
                  <a:off x="5934" y="422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 name="Line 305"/>
                <p:cNvSpPr>
                  <a:spLocks noChangeAspect="1" noChangeShapeType="1"/>
                </p:cNvSpPr>
                <p:nvPr/>
              </p:nvSpPr>
              <p:spPr bwMode="auto">
                <a:xfrm flipV="1">
                  <a:off x="5934" y="418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 name="Line 306"/>
                <p:cNvSpPr>
                  <a:spLocks noChangeAspect="1" noChangeShapeType="1"/>
                </p:cNvSpPr>
                <p:nvPr/>
              </p:nvSpPr>
              <p:spPr bwMode="auto">
                <a:xfrm flipV="1">
                  <a:off x="5934" y="414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 name="Line 307"/>
                <p:cNvSpPr>
                  <a:spLocks noChangeAspect="1" noChangeShapeType="1"/>
                </p:cNvSpPr>
                <p:nvPr/>
              </p:nvSpPr>
              <p:spPr bwMode="auto">
                <a:xfrm flipV="1">
                  <a:off x="5934" y="409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6" name="Line 308"/>
                <p:cNvSpPr>
                  <a:spLocks noChangeAspect="1" noChangeShapeType="1"/>
                </p:cNvSpPr>
                <p:nvPr/>
              </p:nvSpPr>
              <p:spPr bwMode="auto">
                <a:xfrm flipV="1">
                  <a:off x="5934" y="405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 name="Line 309"/>
                <p:cNvSpPr>
                  <a:spLocks noChangeAspect="1" noChangeShapeType="1"/>
                </p:cNvSpPr>
                <p:nvPr/>
              </p:nvSpPr>
              <p:spPr bwMode="auto">
                <a:xfrm flipV="1">
                  <a:off x="5934" y="400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 name="Line 310"/>
                <p:cNvSpPr>
                  <a:spLocks noChangeAspect="1" noChangeShapeType="1"/>
                </p:cNvSpPr>
                <p:nvPr/>
              </p:nvSpPr>
              <p:spPr bwMode="auto">
                <a:xfrm flipV="1">
                  <a:off x="5934" y="396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9" name="Line 311"/>
                <p:cNvSpPr>
                  <a:spLocks noChangeAspect="1" noChangeShapeType="1"/>
                </p:cNvSpPr>
                <p:nvPr/>
              </p:nvSpPr>
              <p:spPr bwMode="auto">
                <a:xfrm flipV="1">
                  <a:off x="5934" y="392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0" name="Line 312"/>
                <p:cNvSpPr>
                  <a:spLocks noChangeAspect="1" noChangeShapeType="1"/>
                </p:cNvSpPr>
                <p:nvPr/>
              </p:nvSpPr>
              <p:spPr bwMode="auto">
                <a:xfrm flipV="1">
                  <a:off x="5934" y="387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 name="Line 313"/>
                <p:cNvSpPr>
                  <a:spLocks noChangeAspect="1" noChangeShapeType="1"/>
                </p:cNvSpPr>
                <p:nvPr/>
              </p:nvSpPr>
              <p:spPr bwMode="auto">
                <a:xfrm flipV="1">
                  <a:off x="5934" y="383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 name="Line 314"/>
                <p:cNvSpPr>
                  <a:spLocks noChangeAspect="1" noChangeShapeType="1"/>
                </p:cNvSpPr>
                <p:nvPr/>
              </p:nvSpPr>
              <p:spPr bwMode="auto">
                <a:xfrm flipV="1">
                  <a:off x="5934" y="378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3" name="Line 315"/>
                <p:cNvSpPr>
                  <a:spLocks noChangeAspect="1" noChangeShapeType="1"/>
                </p:cNvSpPr>
                <p:nvPr/>
              </p:nvSpPr>
              <p:spPr bwMode="auto">
                <a:xfrm flipV="1">
                  <a:off x="5934" y="374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4" name="Line 316"/>
                <p:cNvSpPr>
                  <a:spLocks noChangeAspect="1" noChangeShapeType="1"/>
                </p:cNvSpPr>
                <p:nvPr/>
              </p:nvSpPr>
              <p:spPr bwMode="auto">
                <a:xfrm flipV="1">
                  <a:off x="5934" y="3699"/>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5" name="Line 317"/>
                <p:cNvSpPr>
                  <a:spLocks noChangeAspect="1" noChangeShapeType="1"/>
                </p:cNvSpPr>
                <p:nvPr/>
              </p:nvSpPr>
              <p:spPr bwMode="auto">
                <a:xfrm flipV="1">
                  <a:off x="5934" y="365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6" name="Line 318"/>
                <p:cNvSpPr>
                  <a:spLocks noChangeAspect="1" noChangeShapeType="1"/>
                </p:cNvSpPr>
                <p:nvPr/>
              </p:nvSpPr>
              <p:spPr bwMode="auto">
                <a:xfrm flipV="1">
                  <a:off x="5934" y="361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7" name="Line 319"/>
                <p:cNvSpPr>
                  <a:spLocks noChangeAspect="1" noChangeShapeType="1"/>
                </p:cNvSpPr>
                <p:nvPr/>
              </p:nvSpPr>
              <p:spPr bwMode="auto">
                <a:xfrm flipV="1">
                  <a:off x="5934" y="356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8" name="Line 320"/>
                <p:cNvSpPr>
                  <a:spLocks noChangeAspect="1" noChangeShapeType="1"/>
                </p:cNvSpPr>
                <p:nvPr/>
              </p:nvSpPr>
              <p:spPr bwMode="auto">
                <a:xfrm flipV="1">
                  <a:off x="5934" y="352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9" name="Line 321"/>
                <p:cNvSpPr>
                  <a:spLocks noChangeAspect="1" noChangeShapeType="1"/>
                </p:cNvSpPr>
                <p:nvPr/>
              </p:nvSpPr>
              <p:spPr bwMode="auto">
                <a:xfrm flipV="1">
                  <a:off x="5934" y="34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0" name="Line 322"/>
                <p:cNvSpPr>
                  <a:spLocks noChangeAspect="1" noChangeShapeType="1"/>
                </p:cNvSpPr>
                <p:nvPr/>
              </p:nvSpPr>
              <p:spPr bwMode="auto">
                <a:xfrm flipV="1">
                  <a:off x="5934" y="3434"/>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1" name="Line 323"/>
                <p:cNvSpPr>
                  <a:spLocks noChangeAspect="1" noChangeShapeType="1"/>
                </p:cNvSpPr>
                <p:nvPr/>
              </p:nvSpPr>
              <p:spPr bwMode="auto">
                <a:xfrm flipV="1">
                  <a:off x="5934" y="339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 name="Line 324"/>
                <p:cNvSpPr>
                  <a:spLocks noChangeAspect="1" noChangeShapeType="1"/>
                </p:cNvSpPr>
                <p:nvPr/>
              </p:nvSpPr>
              <p:spPr bwMode="auto">
                <a:xfrm flipV="1">
                  <a:off x="5934" y="33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 name="Line 325"/>
                <p:cNvSpPr>
                  <a:spLocks noChangeAspect="1" noChangeShapeType="1"/>
                </p:cNvSpPr>
                <p:nvPr/>
              </p:nvSpPr>
              <p:spPr bwMode="auto">
                <a:xfrm flipV="1">
                  <a:off x="5934" y="33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4" name="Line 326"/>
                <p:cNvSpPr>
                  <a:spLocks noChangeAspect="1" noChangeShapeType="1"/>
                </p:cNvSpPr>
                <p:nvPr/>
              </p:nvSpPr>
              <p:spPr bwMode="auto">
                <a:xfrm flipV="1">
                  <a:off x="5934" y="32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5" name="Line 327"/>
                <p:cNvSpPr>
                  <a:spLocks noChangeAspect="1" noChangeShapeType="1"/>
                </p:cNvSpPr>
                <p:nvPr/>
              </p:nvSpPr>
              <p:spPr bwMode="auto">
                <a:xfrm flipV="1">
                  <a:off x="5934" y="32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6" name="Line 328"/>
                <p:cNvSpPr>
                  <a:spLocks noChangeAspect="1" noChangeShapeType="1"/>
                </p:cNvSpPr>
                <p:nvPr/>
              </p:nvSpPr>
              <p:spPr bwMode="auto">
                <a:xfrm flipV="1">
                  <a:off x="5934" y="31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7" name="Line 329"/>
                <p:cNvSpPr>
                  <a:spLocks noChangeAspect="1" noChangeShapeType="1"/>
                </p:cNvSpPr>
                <p:nvPr/>
              </p:nvSpPr>
              <p:spPr bwMode="auto">
                <a:xfrm flipV="1">
                  <a:off x="5934" y="312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8" name="Line 330"/>
                <p:cNvSpPr>
                  <a:spLocks noChangeAspect="1" noChangeShapeType="1"/>
                </p:cNvSpPr>
                <p:nvPr/>
              </p:nvSpPr>
              <p:spPr bwMode="auto">
                <a:xfrm flipV="1">
                  <a:off x="5934" y="30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9" name="Line 331"/>
                <p:cNvSpPr>
                  <a:spLocks noChangeAspect="1" noChangeShapeType="1"/>
                </p:cNvSpPr>
                <p:nvPr/>
              </p:nvSpPr>
              <p:spPr bwMode="auto">
                <a:xfrm flipV="1">
                  <a:off x="5934" y="30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0" name="Line 332"/>
                <p:cNvSpPr>
                  <a:spLocks noChangeAspect="1" noChangeShapeType="1"/>
                </p:cNvSpPr>
                <p:nvPr/>
              </p:nvSpPr>
              <p:spPr bwMode="auto">
                <a:xfrm flipV="1">
                  <a:off x="5934" y="29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1" name="Line 333"/>
                <p:cNvSpPr>
                  <a:spLocks noChangeAspect="1" noChangeShapeType="1"/>
                </p:cNvSpPr>
                <p:nvPr/>
              </p:nvSpPr>
              <p:spPr bwMode="auto">
                <a:xfrm flipV="1">
                  <a:off x="5934" y="29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 name="Line 334"/>
                <p:cNvSpPr>
                  <a:spLocks noChangeAspect="1" noChangeShapeType="1"/>
                </p:cNvSpPr>
                <p:nvPr/>
              </p:nvSpPr>
              <p:spPr bwMode="auto">
                <a:xfrm flipV="1">
                  <a:off x="5934" y="29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 name="Line 335"/>
                <p:cNvSpPr>
                  <a:spLocks noChangeAspect="1" noChangeShapeType="1"/>
                </p:cNvSpPr>
                <p:nvPr/>
              </p:nvSpPr>
              <p:spPr bwMode="auto">
                <a:xfrm flipV="1">
                  <a:off x="5934" y="286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4" name="Line 336"/>
                <p:cNvSpPr>
                  <a:spLocks noChangeAspect="1" noChangeShapeType="1"/>
                </p:cNvSpPr>
                <p:nvPr/>
              </p:nvSpPr>
              <p:spPr bwMode="auto">
                <a:xfrm flipV="1">
                  <a:off x="5934" y="281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5" name="Line 337"/>
                <p:cNvSpPr>
                  <a:spLocks noChangeAspect="1" noChangeShapeType="1"/>
                </p:cNvSpPr>
                <p:nvPr/>
              </p:nvSpPr>
              <p:spPr bwMode="auto">
                <a:xfrm flipV="1">
                  <a:off x="5934" y="27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6" name="Line 338"/>
                <p:cNvSpPr>
                  <a:spLocks noChangeAspect="1" noChangeShapeType="1"/>
                </p:cNvSpPr>
                <p:nvPr/>
              </p:nvSpPr>
              <p:spPr bwMode="auto">
                <a:xfrm flipV="1">
                  <a:off x="5934" y="27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7" name="Line 339"/>
                <p:cNvSpPr>
                  <a:spLocks noChangeAspect="1" noChangeShapeType="1"/>
                </p:cNvSpPr>
                <p:nvPr/>
              </p:nvSpPr>
              <p:spPr bwMode="auto">
                <a:xfrm flipV="1">
                  <a:off x="5934" y="26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8" name="Line 340"/>
                <p:cNvSpPr>
                  <a:spLocks noChangeAspect="1" noChangeShapeType="1"/>
                </p:cNvSpPr>
                <p:nvPr/>
              </p:nvSpPr>
              <p:spPr bwMode="auto">
                <a:xfrm flipV="1">
                  <a:off x="5934" y="26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9" name="Line 341"/>
                <p:cNvSpPr>
                  <a:spLocks noChangeAspect="1" noChangeShapeType="1"/>
                </p:cNvSpPr>
                <p:nvPr/>
              </p:nvSpPr>
              <p:spPr bwMode="auto">
                <a:xfrm flipV="1">
                  <a:off x="5934" y="259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0" name="Line 342"/>
                <p:cNvSpPr>
                  <a:spLocks noChangeAspect="1" noChangeShapeType="1"/>
                </p:cNvSpPr>
                <p:nvPr/>
              </p:nvSpPr>
              <p:spPr bwMode="auto">
                <a:xfrm flipV="1">
                  <a:off x="5934" y="255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1" name="Line 343"/>
                <p:cNvSpPr>
                  <a:spLocks noChangeAspect="1" noChangeShapeType="1"/>
                </p:cNvSpPr>
                <p:nvPr/>
              </p:nvSpPr>
              <p:spPr bwMode="auto">
                <a:xfrm flipV="1">
                  <a:off x="5934" y="25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 name="Line 344"/>
                <p:cNvSpPr>
                  <a:spLocks noChangeAspect="1" noChangeShapeType="1"/>
                </p:cNvSpPr>
                <p:nvPr/>
              </p:nvSpPr>
              <p:spPr bwMode="auto">
                <a:xfrm flipV="1">
                  <a:off x="5934" y="24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3" name="Line 345"/>
                <p:cNvSpPr>
                  <a:spLocks noChangeAspect="1" noChangeShapeType="1"/>
                </p:cNvSpPr>
                <p:nvPr/>
              </p:nvSpPr>
              <p:spPr bwMode="auto">
                <a:xfrm flipV="1">
                  <a:off x="5934" y="24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4" name="Line 346"/>
                <p:cNvSpPr>
                  <a:spLocks noChangeAspect="1" noChangeShapeType="1"/>
                </p:cNvSpPr>
                <p:nvPr/>
              </p:nvSpPr>
              <p:spPr bwMode="auto">
                <a:xfrm flipV="1">
                  <a:off x="5934" y="23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5" name="Line 347"/>
                <p:cNvSpPr>
                  <a:spLocks noChangeAspect="1" noChangeShapeType="1"/>
                </p:cNvSpPr>
                <p:nvPr/>
              </p:nvSpPr>
              <p:spPr bwMode="auto">
                <a:xfrm flipV="1">
                  <a:off x="5934" y="23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6" name="Line 348"/>
                <p:cNvSpPr>
                  <a:spLocks noChangeAspect="1" noChangeShapeType="1"/>
                </p:cNvSpPr>
                <p:nvPr/>
              </p:nvSpPr>
              <p:spPr bwMode="auto">
                <a:xfrm flipV="1">
                  <a:off x="5934" y="228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7" name="Line 349"/>
                <p:cNvSpPr>
                  <a:spLocks noChangeAspect="1" noChangeShapeType="1"/>
                </p:cNvSpPr>
                <p:nvPr/>
              </p:nvSpPr>
              <p:spPr bwMode="auto">
                <a:xfrm flipV="1">
                  <a:off x="5934" y="22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8" name="Line 350"/>
                <p:cNvSpPr>
                  <a:spLocks noChangeAspect="1" noChangeShapeType="1"/>
                </p:cNvSpPr>
                <p:nvPr/>
              </p:nvSpPr>
              <p:spPr bwMode="auto">
                <a:xfrm flipV="1">
                  <a:off x="5934" y="21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9" name="Line 351"/>
                <p:cNvSpPr>
                  <a:spLocks noChangeAspect="1" noChangeShapeType="1"/>
                </p:cNvSpPr>
                <p:nvPr/>
              </p:nvSpPr>
              <p:spPr bwMode="auto">
                <a:xfrm flipV="1">
                  <a:off x="5934" y="21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0" name="Line 352"/>
                <p:cNvSpPr>
                  <a:spLocks noChangeAspect="1" noChangeShapeType="1"/>
                </p:cNvSpPr>
                <p:nvPr/>
              </p:nvSpPr>
              <p:spPr bwMode="auto">
                <a:xfrm flipV="1">
                  <a:off x="5934" y="21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1" name="Line 353"/>
                <p:cNvSpPr>
                  <a:spLocks noChangeAspect="1" noChangeShapeType="1"/>
                </p:cNvSpPr>
                <p:nvPr/>
              </p:nvSpPr>
              <p:spPr bwMode="auto">
                <a:xfrm flipV="1">
                  <a:off x="5934" y="20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2" name="Line 354"/>
                <p:cNvSpPr>
                  <a:spLocks noChangeAspect="1" noChangeShapeType="1"/>
                </p:cNvSpPr>
                <p:nvPr/>
              </p:nvSpPr>
              <p:spPr bwMode="auto">
                <a:xfrm flipV="1">
                  <a:off x="5934" y="202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 name="Line 355"/>
                <p:cNvSpPr>
                  <a:spLocks noChangeAspect="1" noChangeShapeType="1"/>
                </p:cNvSpPr>
                <p:nvPr/>
              </p:nvSpPr>
              <p:spPr bwMode="auto">
                <a:xfrm flipV="1">
                  <a:off x="5934" y="197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4" name="Line 356"/>
                <p:cNvSpPr>
                  <a:spLocks noChangeAspect="1" noChangeShapeType="1"/>
                </p:cNvSpPr>
                <p:nvPr/>
              </p:nvSpPr>
              <p:spPr bwMode="auto">
                <a:xfrm flipV="1">
                  <a:off x="5934" y="19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5" name="Line 357"/>
                <p:cNvSpPr>
                  <a:spLocks noChangeAspect="1" noChangeShapeType="1"/>
                </p:cNvSpPr>
                <p:nvPr/>
              </p:nvSpPr>
              <p:spPr bwMode="auto">
                <a:xfrm flipV="1">
                  <a:off x="5934" y="18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6" name="Line 358"/>
                <p:cNvSpPr>
                  <a:spLocks noChangeAspect="1" noChangeShapeType="1"/>
                </p:cNvSpPr>
                <p:nvPr/>
              </p:nvSpPr>
              <p:spPr bwMode="auto">
                <a:xfrm flipV="1">
                  <a:off x="5934" y="18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7" name="Line 359"/>
                <p:cNvSpPr>
                  <a:spLocks noChangeAspect="1" noChangeShapeType="1"/>
                </p:cNvSpPr>
                <p:nvPr/>
              </p:nvSpPr>
              <p:spPr bwMode="auto">
                <a:xfrm flipV="1">
                  <a:off x="5934" y="18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8" name="Line 360"/>
                <p:cNvSpPr>
                  <a:spLocks noChangeAspect="1" noChangeShapeType="1"/>
                </p:cNvSpPr>
                <p:nvPr/>
              </p:nvSpPr>
              <p:spPr bwMode="auto">
                <a:xfrm flipV="1">
                  <a:off x="5934" y="175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9" name="Line 361"/>
                <p:cNvSpPr>
                  <a:spLocks noChangeAspect="1" noChangeShapeType="1"/>
                </p:cNvSpPr>
                <p:nvPr/>
              </p:nvSpPr>
              <p:spPr bwMode="auto">
                <a:xfrm flipV="1">
                  <a:off x="5934" y="171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0" name="Line 362"/>
                <p:cNvSpPr>
                  <a:spLocks noChangeAspect="1" noChangeShapeType="1"/>
                </p:cNvSpPr>
                <p:nvPr/>
              </p:nvSpPr>
              <p:spPr bwMode="auto">
                <a:xfrm flipV="1">
                  <a:off x="7050" y="68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1" name="Line 363"/>
                <p:cNvSpPr>
                  <a:spLocks noChangeAspect="1" noChangeShapeType="1"/>
                </p:cNvSpPr>
                <p:nvPr/>
              </p:nvSpPr>
              <p:spPr bwMode="auto">
                <a:xfrm flipV="1">
                  <a:off x="7050" y="683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2" name="Line 364"/>
                <p:cNvSpPr>
                  <a:spLocks noChangeAspect="1" noChangeShapeType="1"/>
                </p:cNvSpPr>
                <p:nvPr/>
              </p:nvSpPr>
              <p:spPr bwMode="auto">
                <a:xfrm flipV="1">
                  <a:off x="7050" y="679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 name="Line 365"/>
                <p:cNvSpPr>
                  <a:spLocks noChangeAspect="1" noChangeShapeType="1"/>
                </p:cNvSpPr>
                <p:nvPr/>
              </p:nvSpPr>
              <p:spPr bwMode="auto">
                <a:xfrm flipV="1">
                  <a:off x="7050" y="67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4" name="Line 366"/>
                <p:cNvSpPr>
                  <a:spLocks noChangeAspect="1" noChangeShapeType="1"/>
                </p:cNvSpPr>
                <p:nvPr/>
              </p:nvSpPr>
              <p:spPr bwMode="auto">
                <a:xfrm flipV="1">
                  <a:off x="7050" y="67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5" name="Line 367"/>
                <p:cNvSpPr>
                  <a:spLocks noChangeAspect="1" noChangeShapeType="1"/>
                </p:cNvSpPr>
                <p:nvPr/>
              </p:nvSpPr>
              <p:spPr bwMode="auto">
                <a:xfrm flipV="1">
                  <a:off x="7050" y="66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6" name="Line 368"/>
                <p:cNvSpPr>
                  <a:spLocks noChangeAspect="1" noChangeShapeType="1"/>
                </p:cNvSpPr>
                <p:nvPr/>
              </p:nvSpPr>
              <p:spPr bwMode="auto">
                <a:xfrm flipV="1">
                  <a:off x="7050" y="66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7" name="Line 369"/>
                <p:cNvSpPr>
                  <a:spLocks noChangeAspect="1" noChangeShapeType="1"/>
                </p:cNvSpPr>
                <p:nvPr/>
              </p:nvSpPr>
              <p:spPr bwMode="auto">
                <a:xfrm flipV="1">
                  <a:off x="7050" y="65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8" name="Line 370"/>
                <p:cNvSpPr>
                  <a:spLocks noChangeAspect="1" noChangeShapeType="1"/>
                </p:cNvSpPr>
                <p:nvPr/>
              </p:nvSpPr>
              <p:spPr bwMode="auto">
                <a:xfrm flipV="1">
                  <a:off x="7050" y="652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9" name="Line 371"/>
                <p:cNvSpPr>
                  <a:spLocks noChangeAspect="1" noChangeShapeType="1"/>
                </p:cNvSpPr>
                <p:nvPr/>
              </p:nvSpPr>
              <p:spPr bwMode="auto">
                <a:xfrm flipV="1">
                  <a:off x="7050" y="64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0" name="Line 372"/>
                <p:cNvSpPr>
                  <a:spLocks noChangeAspect="1" noChangeShapeType="1"/>
                </p:cNvSpPr>
                <p:nvPr/>
              </p:nvSpPr>
              <p:spPr bwMode="auto">
                <a:xfrm flipV="1">
                  <a:off x="7050" y="64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1" name="Line 373"/>
                <p:cNvSpPr>
                  <a:spLocks noChangeAspect="1" noChangeShapeType="1"/>
                </p:cNvSpPr>
                <p:nvPr/>
              </p:nvSpPr>
              <p:spPr bwMode="auto">
                <a:xfrm flipV="1">
                  <a:off x="7050" y="63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2" name="Line 374"/>
                <p:cNvSpPr>
                  <a:spLocks noChangeAspect="1" noChangeShapeType="1"/>
                </p:cNvSpPr>
                <p:nvPr/>
              </p:nvSpPr>
              <p:spPr bwMode="auto">
                <a:xfrm flipV="1">
                  <a:off x="7050" y="63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 name="Line 375"/>
                <p:cNvSpPr>
                  <a:spLocks noChangeAspect="1" noChangeShapeType="1"/>
                </p:cNvSpPr>
                <p:nvPr/>
              </p:nvSpPr>
              <p:spPr bwMode="auto">
                <a:xfrm flipV="1">
                  <a:off x="7050" y="63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 name="Line 376"/>
                <p:cNvSpPr>
                  <a:spLocks noChangeAspect="1" noChangeShapeType="1"/>
                </p:cNvSpPr>
                <p:nvPr/>
              </p:nvSpPr>
              <p:spPr bwMode="auto">
                <a:xfrm flipV="1">
                  <a:off x="7050" y="626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5" name="Line 377"/>
                <p:cNvSpPr>
                  <a:spLocks noChangeAspect="1" noChangeShapeType="1"/>
                </p:cNvSpPr>
                <p:nvPr/>
              </p:nvSpPr>
              <p:spPr bwMode="auto">
                <a:xfrm flipV="1">
                  <a:off x="7050" y="621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6" name="Line 378"/>
                <p:cNvSpPr>
                  <a:spLocks noChangeAspect="1" noChangeShapeType="1"/>
                </p:cNvSpPr>
                <p:nvPr/>
              </p:nvSpPr>
              <p:spPr bwMode="auto">
                <a:xfrm flipV="1">
                  <a:off x="7050" y="61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7" name="Line 379"/>
                <p:cNvSpPr>
                  <a:spLocks noChangeAspect="1" noChangeShapeType="1"/>
                </p:cNvSpPr>
                <p:nvPr/>
              </p:nvSpPr>
              <p:spPr bwMode="auto">
                <a:xfrm flipV="1">
                  <a:off x="7050" y="61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8" name="Line 380"/>
                <p:cNvSpPr>
                  <a:spLocks noChangeAspect="1" noChangeShapeType="1"/>
                </p:cNvSpPr>
                <p:nvPr/>
              </p:nvSpPr>
              <p:spPr bwMode="auto">
                <a:xfrm flipV="1">
                  <a:off x="7050" y="60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9" name="Line 381"/>
                <p:cNvSpPr>
                  <a:spLocks noChangeAspect="1" noChangeShapeType="1"/>
                </p:cNvSpPr>
                <p:nvPr/>
              </p:nvSpPr>
              <p:spPr bwMode="auto">
                <a:xfrm flipV="1">
                  <a:off x="7050" y="60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0" name="Line 382"/>
                <p:cNvSpPr>
                  <a:spLocks noChangeAspect="1" noChangeShapeType="1"/>
                </p:cNvSpPr>
                <p:nvPr/>
              </p:nvSpPr>
              <p:spPr bwMode="auto">
                <a:xfrm flipV="1">
                  <a:off x="7050" y="599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1" name="Line 383"/>
                <p:cNvSpPr>
                  <a:spLocks noChangeAspect="1" noChangeShapeType="1"/>
                </p:cNvSpPr>
                <p:nvPr/>
              </p:nvSpPr>
              <p:spPr bwMode="auto">
                <a:xfrm flipV="1">
                  <a:off x="7050" y="595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2" name="Line 384"/>
                <p:cNvSpPr>
                  <a:spLocks noChangeAspect="1" noChangeShapeType="1"/>
                </p:cNvSpPr>
                <p:nvPr/>
              </p:nvSpPr>
              <p:spPr bwMode="auto">
                <a:xfrm flipV="1">
                  <a:off x="7050" y="59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 name="Line 385"/>
                <p:cNvSpPr>
                  <a:spLocks noChangeAspect="1" noChangeShapeType="1"/>
                </p:cNvSpPr>
                <p:nvPr/>
              </p:nvSpPr>
              <p:spPr bwMode="auto">
                <a:xfrm flipV="1">
                  <a:off x="7050" y="58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4" name="Line 386"/>
                <p:cNvSpPr>
                  <a:spLocks noChangeAspect="1" noChangeShapeType="1"/>
                </p:cNvSpPr>
                <p:nvPr/>
              </p:nvSpPr>
              <p:spPr bwMode="auto">
                <a:xfrm flipV="1">
                  <a:off x="7050" y="58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5" name="Line 387"/>
                <p:cNvSpPr>
                  <a:spLocks noChangeAspect="1" noChangeShapeType="1"/>
                </p:cNvSpPr>
                <p:nvPr/>
              </p:nvSpPr>
              <p:spPr bwMode="auto">
                <a:xfrm flipV="1">
                  <a:off x="7050" y="57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6" name="Line 388"/>
                <p:cNvSpPr>
                  <a:spLocks noChangeAspect="1" noChangeShapeType="1"/>
                </p:cNvSpPr>
                <p:nvPr/>
              </p:nvSpPr>
              <p:spPr bwMode="auto">
                <a:xfrm flipV="1">
                  <a:off x="7050" y="57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7" name="Line 389"/>
                <p:cNvSpPr>
                  <a:spLocks noChangeAspect="1" noChangeShapeType="1"/>
                </p:cNvSpPr>
                <p:nvPr/>
              </p:nvSpPr>
              <p:spPr bwMode="auto">
                <a:xfrm flipV="1">
                  <a:off x="7050" y="568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8" name="Line 390"/>
                <p:cNvSpPr>
                  <a:spLocks noChangeAspect="1" noChangeShapeType="1"/>
                </p:cNvSpPr>
                <p:nvPr/>
              </p:nvSpPr>
              <p:spPr bwMode="auto">
                <a:xfrm flipV="1">
                  <a:off x="7050" y="56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9" name="Line 391"/>
                <p:cNvSpPr>
                  <a:spLocks noChangeAspect="1" noChangeShapeType="1"/>
                </p:cNvSpPr>
                <p:nvPr/>
              </p:nvSpPr>
              <p:spPr bwMode="auto">
                <a:xfrm flipV="1">
                  <a:off x="7050" y="55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0" name="Line 392"/>
                <p:cNvSpPr>
                  <a:spLocks noChangeAspect="1" noChangeShapeType="1"/>
                </p:cNvSpPr>
                <p:nvPr/>
              </p:nvSpPr>
              <p:spPr bwMode="auto">
                <a:xfrm flipV="1">
                  <a:off x="7050" y="55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1" name="Line 393"/>
                <p:cNvSpPr>
                  <a:spLocks noChangeAspect="1" noChangeShapeType="1"/>
                </p:cNvSpPr>
                <p:nvPr/>
              </p:nvSpPr>
              <p:spPr bwMode="auto">
                <a:xfrm flipV="1">
                  <a:off x="7050" y="55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2" name="Line 394"/>
                <p:cNvSpPr>
                  <a:spLocks noChangeAspect="1" noChangeShapeType="1"/>
                </p:cNvSpPr>
                <p:nvPr/>
              </p:nvSpPr>
              <p:spPr bwMode="auto">
                <a:xfrm flipV="1">
                  <a:off x="7050" y="54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 name="Line 395"/>
                <p:cNvSpPr>
                  <a:spLocks noChangeAspect="1" noChangeShapeType="1"/>
                </p:cNvSpPr>
                <p:nvPr/>
              </p:nvSpPr>
              <p:spPr bwMode="auto">
                <a:xfrm flipV="1">
                  <a:off x="7050" y="542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 name="Line 396"/>
                <p:cNvSpPr>
                  <a:spLocks noChangeAspect="1" noChangeShapeType="1"/>
                </p:cNvSpPr>
                <p:nvPr/>
              </p:nvSpPr>
              <p:spPr bwMode="auto">
                <a:xfrm flipV="1">
                  <a:off x="7050" y="537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 name="Line 397"/>
                <p:cNvSpPr>
                  <a:spLocks noChangeAspect="1" noChangeShapeType="1"/>
                </p:cNvSpPr>
                <p:nvPr/>
              </p:nvSpPr>
              <p:spPr bwMode="auto">
                <a:xfrm flipV="1">
                  <a:off x="7050" y="53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 name="Line 398"/>
                <p:cNvSpPr>
                  <a:spLocks noChangeAspect="1" noChangeShapeType="1"/>
                </p:cNvSpPr>
                <p:nvPr/>
              </p:nvSpPr>
              <p:spPr bwMode="auto">
                <a:xfrm flipV="1">
                  <a:off x="7050" y="52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 name="Line 399"/>
                <p:cNvSpPr>
                  <a:spLocks noChangeAspect="1" noChangeShapeType="1"/>
                </p:cNvSpPr>
                <p:nvPr/>
              </p:nvSpPr>
              <p:spPr bwMode="auto">
                <a:xfrm flipV="1">
                  <a:off x="7050" y="52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8" name="Line 400"/>
                <p:cNvSpPr>
                  <a:spLocks noChangeAspect="1" noChangeShapeType="1"/>
                </p:cNvSpPr>
                <p:nvPr/>
              </p:nvSpPr>
              <p:spPr bwMode="auto">
                <a:xfrm flipV="1">
                  <a:off x="7050" y="52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9" name="Line 401"/>
                <p:cNvSpPr>
                  <a:spLocks noChangeAspect="1" noChangeShapeType="1"/>
                </p:cNvSpPr>
                <p:nvPr/>
              </p:nvSpPr>
              <p:spPr bwMode="auto">
                <a:xfrm flipV="1">
                  <a:off x="7050" y="515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0" name="Line 402"/>
                <p:cNvSpPr>
                  <a:spLocks noChangeAspect="1" noChangeShapeType="1"/>
                </p:cNvSpPr>
                <p:nvPr/>
              </p:nvSpPr>
              <p:spPr bwMode="auto">
                <a:xfrm flipV="1">
                  <a:off x="7050" y="5112"/>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 name="Line 403"/>
                <p:cNvSpPr>
                  <a:spLocks noChangeAspect="1" noChangeShapeType="1"/>
                </p:cNvSpPr>
                <p:nvPr/>
              </p:nvSpPr>
              <p:spPr bwMode="auto">
                <a:xfrm flipV="1">
                  <a:off x="7050" y="506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2" name="Line 404"/>
                <p:cNvSpPr>
                  <a:spLocks noChangeAspect="1" noChangeShapeType="1"/>
                </p:cNvSpPr>
                <p:nvPr/>
              </p:nvSpPr>
              <p:spPr bwMode="auto">
                <a:xfrm flipV="1">
                  <a:off x="7050" y="502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 name="Line 405"/>
                <p:cNvSpPr>
                  <a:spLocks noChangeAspect="1" noChangeShapeType="1"/>
                </p:cNvSpPr>
                <p:nvPr/>
              </p:nvSpPr>
              <p:spPr bwMode="auto">
                <a:xfrm flipV="1">
                  <a:off x="7050" y="498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 name="Line 406"/>
                <p:cNvSpPr>
                  <a:spLocks noChangeAspect="1" noChangeShapeType="1"/>
                </p:cNvSpPr>
                <p:nvPr/>
              </p:nvSpPr>
              <p:spPr bwMode="auto">
                <a:xfrm flipV="1">
                  <a:off x="7050" y="493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 name="Line 407"/>
                <p:cNvSpPr>
                  <a:spLocks noChangeAspect="1" noChangeShapeType="1"/>
                </p:cNvSpPr>
                <p:nvPr/>
              </p:nvSpPr>
              <p:spPr bwMode="auto">
                <a:xfrm flipV="1">
                  <a:off x="7050" y="489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8"/>
              <p:cNvGrpSpPr>
                <a:grpSpLocks noChangeAspect="1"/>
              </p:cNvGrpSpPr>
              <p:nvPr/>
            </p:nvGrpSpPr>
            <p:grpSpPr bwMode="auto">
              <a:xfrm>
                <a:off x="3144" y="1712"/>
                <a:ext cx="5023" cy="5176"/>
                <a:chOff x="3144" y="1712"/>
                <a:chExt cx="5023" cy="5176"/>
              </a:xfrm>
            </p:grpSpPr>
            <p:sp>
              <p:nvSpPr>
                <p:cNvPr id="1046" name="Line 409"/>
                <p:cNvSpPr>
                  <a:spLocks noChangeAspect="1" noChangeShapeType="1"/>
                </p:cNvSpPr>
                <p:nvPr/>
              </p:nvSpPr>
              <p:spPr bwMode="auto">
                <a:xfrm flipV="1">
                  <a:off x="7050" y="484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410"/>
                <p:cNvSpPr>
                  <a:spLocks noChangeAspect="1" noChangeShapeType="1"/>
                </p:cNvSpPr>
                <p:nvPr/>
              </p:nvSpPr>
              <p:spPr bwMode="auto">
                <a:xfrm flipV="1">
                  <a:off x="7050" y="480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411"/>
                <p:cNvSpPr>
                  <a:spLocks noChangeAspect="1" noChangeShapeType="1"/>
                </p:cNvSpPr>
                <p:nvPr/>
              </p:nvSpPr>
              <p:spPr bwMode="auto">
                <a:xfrm flipV="1">
                  <a:off x="7050" y="475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412"/>
                <p:cNvSpPr>
                  <a:spLocks noChangeAspect="1" noChangeShapeType="1"/>
                </p:cNvSpPr>
                <p:nvPr/>
              </p:nvSpPr>
              <p:spPr bwMode="auto">
                <a:xfrm flipV="1">
                  <a:off x="7050" y="471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413"/>
                <p:cNvSpPr>
                  <a:spLocks noChangeAspect="1" noChangeShapeType="1"/>
                </p:cNvSpPr>
                <p:nvPr/>
              </p:nvSpPr>
              <p:spPr bwMode="auto">
                <a:xfrm flipV="1">
                  <a:off x="7050" y="467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414"/>
                <p:cNvSpPr>
                  <a:spLocks noChangeAspect="1" noChangeShapeType="1"/>
                </p:cNvSpPr>
                <p:nvPr/>
              </p:nvSpPr>
              <p:spPr bwMode="auto">
                <a:xfrm flipV="1">
                  <a:off x="7050" y="462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415"/>
                <p:cNvSpPr>
                  <a:spLocks noChangeAspect="1" noChangeShapeType="1"/>
                </p:cNvSpPr>
                <p:nvPr/>
              </p:nvSpPr>
              <p:spPr bwMode="auto">
                <a:xfrm flipV="1">
                  <a:off x="7050" y="458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416"/>
                <p:cNvSpPr>
                  <a:spLocks noChangeAspect="1" noChangeShapeType="1"/>
                </p:cNvSpPr>
                <p:nvPr/>
              </p:nvSpPr>
              <p:spPr bwMode="auto">
                <a:xfrm flipV="1">
                  <a:off x="7050" y="453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417"/>
                <p:cNvSpPr>
                  <a:spLocks noChangeAspect="1" noChangeShapeType="1"/>
                </p:cNvSpPr>
                <p:nvPr/>
              </p:nvSpPr>
              <p:spPr bwMode="auto">
                <a:xfrm flipV="1">
                  <a:off x="7050" y="449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418"/>
                <p:cNvSpPr>
                  <a:spLocks noChangeAspect="1" noChangeShapeType="1"/>
                </p:cNvSpPr>
                <p:nvPr/>
              </p:nvSpPr>
              <p:spPr bwMode="auto">
                <a:xfrm flipV="1">
                  <a:off x="7050" y="445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6" name="Line 419"/>
                <p:cNvSpPr>
                  <a:spLocks noChangeAspect="1" noChangeShapeType="1"/>
                </p:cNvSpPr>
                <p:nvPr/>
              </p:nvSpPr>
              <p:spPr bwMode="auto">
                <a:xfrm flipV="1">
                  <a:off x="7050" y="440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7" name="Line 420"/>
                <p:cNvSpPr>
                  <a:spLocks noChangeAspect="1" noChangeShapeType="1"/>
                </p:cNvSpPr>
                <p:nvPr/>
              </p:nvSpPr>
              <p:spPr bwMode="auto">
                <a:xfrm flipV="1">
                  <a:off x="7050" y="436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8" name="Line 421"/>
                <p:cNvSpPr>
                  <a:spLocks noChangeAspect="1" noChangeShapeType="1"/>
                </p:cNvSpPr>
                <p:nvPr/>
              </p:nvSpPr>
              <p:spPr bwMode="auto">
                <a:xfrm flipV="1">
                  <a:off x="7050" y="431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9" name="Line 422"/>
                <p:cNvSpPr>
                  <a:spLocks noChangeAspect="1" noChangeShapeType="1"/>
                </p:cNvSpPr>
                <p:nvPr/>
              </p:nvSpPr>
              <p:spPr bwMode="auto">
                <a:xfrm flipV="1">
                  <a:off x="7050" y="4273"/>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 name="Line 423"/>
                <p:cNvSpPr>
                  <a:spLocks noChangeAspect="1" noChangeShapeType="1"/>
                </p:cNvSpPr>
                <p:nvPr/>
              </p:nvSpPr>
              <p:spPr bwMode="auto">
                <a:xfrm flipV="1">
                  <a:off x="7050" y="422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 name="Line 424"/>
                <p:cNvSpPr>
                  <a:spLocks noChangeAspect="1" noChangeShapeType="1"/>
                </p:cNvSpPr>
                <p:nvPr/>
              </p:nvSpPr>
              <p:spPr bwMode="auto">
                <a:xfrm flipV="1">
                  <a:off x="7050" y="418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 name="Line 425"/>
                <p:cNvSpPr>
                  <a:spLocks noChangeAspect="1" noChangeShapeType="1"/>
                </p:cNvSpPr>
                <p:nvPr/>
              </p:nvSpPr>
              <p:spPr bwMode="auto">
                <a:xfrm flipV="1">
                  <a:off x="7050" y="414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 name="Line 426"/>
                <p:cNvSpPr>
                  <a:spLocks noChangeAspect="1" noChangeShapeType="1"/>
                </p:cNvSpPr>
                <p:nvPr/>
              </p:nvSpPr>
              <p:spPr bwMode="auto">
                <a:xfrm flipV="1">
                  <a:off x="7050" y="409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 name="Line 427"/>
                <p:cNvSpPr>
                  <a:spLocks noChangeAspect="1" noChangeShapeType="1"/>
                </p:cNvSpPr>
                <p:nvPr/>
              </p:nvSpPr>
              <p:spPr bwMode="auto">
                <a:xfrm flipV="1">
                  <a:off x="7050" y="405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 name="Line 428"/>
                <p:cNvSpPr>
                  <a:spLocks noChangeAspect="1" noChangeShapeType="1"/>
                </p:cNvSpPr>
                <p:nvPr/>
              </p:nvSpPr>
              <p:spPr bwMode="auto">
                <a:xfrm flipV="1">
                  <a:off x="7050" y="400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 name="Line 429"/>
                <p:cNvSpPr>
                  <a:spLocks noChangeAspect="1" noChangeShapeType="1"/>
                </p:cNvSpPr>
                <p:nvPr/>
              </p:nvSpPr>
              <p:spPr bwMode="auto">
                <a:xfrm flipV="1">
                  <a:off x="7050" y="396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7" name="Line 430"/>
                <p:cNvSpPr>
                  <a:spLocks noChangeAspect="1" noChangeShapeType="1"/>
                </p:cNvSpPr>
                <p:nvPr/>
              </p:nvSpPr>
              <p:spPr bwMode="auto">
                <a:xfrm flipV="1">
                  <a:off x="7050" y="392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431"/>
                <p:cNvSpPr>
                  <a:spLocks noChangeAspect="1" noChangeShapeType="1"/>
                </p:cNvSpPr>
                <p:nvPr/>
              </p:nvSpPr>
              <p:spPr bwMode="auto">
                <a:xfrm flipV="1">
                  <a:off x="7050" y="387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9" name="Line 432"/>
                <p:cNvSpPr>
                  <a:spLocks noChangeAspect="1" noChangeShapeType="1"/>
                </p:cNvSpPr>
                <p:nvPr/>
              </p:nvSpPr>
              <p:spPr bwMode="auto">
                <a:xfrm flipV="1">
                  <a:off x="7050" y="383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0" name="Line 433"/>
                <p:cNvSpPr>
                  <a:spLocks noChangeAspect="1" noChangeShapeType="1"/>
                </p:cNvSpPr>
                <p:nvPr/>
              </p:nvSpPr>
              <p:spPr bwMode="auto">
                <a:xfrm flipV="1">
                  <a:off x="7050" y="378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1" name="Line 434"/>
                <p:cNvSpPr>
                  <a:spLocks noChangeAspect="1" noChangeShapeType="1"/>
                </p:cNvSpPr>
                <p:nvPr/>
              </p:nvSpPr>
              <p:spPr bwMode="auto">
                <a:xfrm flipV="1">
                  <a:off x="7050" y="374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2" name="Line 435"/>
                <p:cNvSpPr>
                  <a:spLocks noChangeAspect="1" noChangeShapeType="1"/>
                </p:cNvSpPr>
                <p:nvPr/>
              </p:nvSpPr>
              <p:spPr bwMode="auto">
                <a:xfrm flipV="1">
                  <a:off x="7050" y="3699"/>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3" name="Line 436"/>
                <p:cNvSpPr>
                  <a:spLocks noChangeAspect="1" noChangeShapeType="1"/>
                </p:cNvSpPr>
                <p:nvPr/>
              </p:nvSpPr>
              <p:spPr bwMode="auto">
                <a:xfrm flipV="1">
                  <a:off x="7050" y="365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4" name="Line 437"/>
                <p:cNvSpPr>
                  <a:spLocks noChangeAspect="1" noChangeShapeType="1"/>
                </p:cNvSpPr>
                <p:nvPr/>
              </p:nvSpPr>
              <p:spPr bwMode="auto">
                <a:xfrm flipV="1">
                  <a:off x="7050" y="361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 name="Line 438"/>
                <p:cNvSpPr>
                  <a:spLocks noChangeAspect="1" noChangeShapeType="1"/>
                </p:cNvSpPr>
                <p:nvPr/>
              </p:nvSpPr>
              <p:spPr bwMode="auto">
                <a:xfrm flipV="1">
                  <a:off x="7050" y="356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 name="Line 439"/>
                <p:cNvSpPr>
                  <a:spLocks noChangeAspect="1" noChangeShapeType="1"/>
                </p:cNvSpPr>
                <p:nvPr/>
              </p:nvSpPr>
              <p:spPr bwMode="auto">
                <a:xfrm flipV="1">
                  <a:off x="7050" y="352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7" name="Line 440"/>
                <p:cNvSpPr>
                  <a:spLocks noChangeAspect="1" noChangeShapeType="1"/>
                </p:cNvSpPr>
                <p:nvPr/>
              </p:nvSpPr>
              <p:spPr bwMode="auto">
                <a:xfrm flipV="1">
                  <a:off x="7050" y="34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8" name="Line 441"/>
                <p:cNvSpPr>
                  <a:spLocks noChangeAspect="1" noChangeShapeType="1"/>
                </p:cNvSpPr>
                <p:nvPr/>
              </p:nvSpPr>
              <p:spPr bwMode="auto">
                <a:xfrm flipV="1">
                  <a:off x="7050" y="3434"/>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9" name="Line 442"/>
                <p:cNvSpPr>
                  <a:spLocks noChangeAspect="1" noChangeShapeType="1"/>
                </p:cNvSpPr>
                <p:nvPr/>
              </p:nvSpPr>
              <p:spPr bwMode="auto">
                <a:xfrm flipV="1">
                  <a:off x="7050" y="339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0" name="Line 443"/>
                <p:cNvSpPr>
                  <a:spLocks noChangeAspect="1" noChangeShapeType="1"/>
                </p:cNvSpPr>
                <p:nvPr/>
              </p:nvSpPr>
              <p:spPr bwMode="auto">
                <a:xfrm flipV="1">
                  <a:off x="7050" y="33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444"/>
                <p:cNvSpPr>
                  <a:spLocks noChangeAspect="1" noChangeShapeType="1"/>
                </p:cNvSpPr>
                <p:nvPr/>
              </p:nvSpPr>
              <p:spPr bwMode="auto">
                <a:xfrm flipV="1">
                  <a:off x="7050" y="33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2" name="Line 445"/>
                <p:cNvSpPr>
                  <a:spLocks noChangeAspect="1" noChangeShapeType="1"/>
                </p:cNvSpPr>
                <p:nvPr/>
              </p:nvSpPr>
              <p:spPr bwMode="auto">
                <a:xfrm flipV="1">
                  <a:off x="7050" y="32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3" name="Line 446"/>
                <p:cNvSpPr>
                  <a:spLocks noChangeAspect="1" noChangeShapeType="1"/>
                </p:cNvSpPr>
                <p:nvPr/>
              </p:nvSpPr>
              <p:spPr bwMode="auto">
                <a:xfrm flipV="1">
                  <a:off x="7050" y="32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4" name="Line 447"/>
                <p:cNvSpPr>
                  <a:spLocks noChangeAspect="1" noChangeShapeType="1"/>
                </p:cNvSpPr>
                <p:nvPr/>
              </p:nvSpPr>
              <p:spPr bwMode="auto">
                <a:xfrm flipV="1">
                  <a:off x="7050" y="31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 name="Line 448"/>
                <p:cNvSpPr>
                  <a:spLocks noChangeAspect="1" noChangeShapeType="1"/>
                </p:cNvSpPr>
                <p:nvPr/>
              </p:nvSpPr>
              <p:spPr bwMode="auto">
                <a:xfrm flipV="1">
                  <a:off x="7050" y="312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 name="Line 449"/>
                <p:cNvSpPr>
                  <a:spLocks noChangeAspect="1" noChangeShapeType="1"/>
                </p:cNvSpPr>
                <p:nvPr/>
              </p:nvSpPr>
              <p:spPr bwMode="auto">
                <a:xfrm flipV="1">
                  <a:off x="7050" y="30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7" name="Line 450"/>
                <p:cNvSpPr>
                  <a:spLocks noChangeAspect="1" noChangeShapeType="1"/>
                </p:cNvSpPr>
                <p:nvPr/>
              </p:nvSpPr>
              <p:spPr bwMode="auto">
                <a:xfrm flipV="1">
                  <a:off x="7050" y="30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451"/>
                <p:cNvSpPr>
                  <a:spLocks noChangeAspect="1" noChangeShapeType="1"/>
                </p:cNvSpPr>
                <p:nvPr/>
              </p:nvSpPr>
              <p:spPr bwMode="auto">
                <a:xfrm flipV="1">
                  <a:off x="7050" y="29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9" name="Line 452"/>
                <p:cNvSpPr>
                  <a:spLocks noChangeAspect="1" noChangeShapeType="1"/>
                </p:cNvSpPr>
                <p:nvPr/>
              </p:nvSpPr>
              <p:spPr bwMode="auto">
                <a:xfrm flipV="1">
                  <a:off x="7050" y="29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453"/>
                <p:cNvSpPr>
                  <a:spLocks noChangeAspect="1" noChangeShapeType="1"/>
                </p:cNvSpPr>
                <p:nvPr/>
              </p:nvSpPr>
              <p:spPr bwMode="auto">
                <a:xfrm flipV="1">
                  <a:off x="7050" y="29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1" name="Line 454"/>
                <p:cNvSpPr>
                  <a:spLocks noChangeAspect="1" noChangeShapeType="1"/>
                </p:cNvSpPr>
                <p:nvPr/>
              </p:nvSpPr>
              <p:spPr bwMode="auto">
                <a:xfrm flipV="1">
                  <a:off x="7050" y="286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2" name="Line 455"/>
                <p:cNvSpPr>
                  <a:spLocks noChangeAspect="1" noChangeShapeType="1"/>
                </p:cNvSpPr>
                <p:nvPr/>
              </p:nvSpPr>
              <p:spPr bwMode="auto">
                <a:xfrm flipV="1">
                  <a:off x="7050" y="281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3" name="Line 456"/>
                <p:cNvSpPr>
                  <a:spLocks noChangeAspect="1" noChangeShapeType="1"/>
                </p:cNvSpPr>
                <p:nvPr/>
              </p:nvSpPr>
              <p:spPr bwMode="auto">
                <a:xfrm flipV="1">
                  <a:off x="7050" y="27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457"/>
                <p:cNvSpPr>
                  <a:spLocks noChangeAspect="1" noChangeShapeType="1"/>
                </p:cNvSpPr>
                <p:nvPr/>
              </p:nvSpPr>
              <p:spPr bwMode="auto">
                <a:xfrm flipV="1">
                  <a:off x="7050" y="27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 name="Line 458"/>
                <p:cNvSpPr>
                  <a:spLocks noChangeAspect="1" noChangeShapeType="1"/>
                </p:cNvSpPr>
                <p:nvPr/>
              </p:nvSpPr>
              <p:spPr bwMode="auto">
                <a:xfrm flipV="1">
                  <a:off x="7050" y="26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459"/>
                <p:cNvSpPr>
                  <a:spLocks noChangeAspect="1" noChangeShapeType="1"/>
                </p:cNvSpPr>
                <p:nvPr/>
              </p:nvSpPr>
              <p:spPr bwMode="auto">
                <a:xfrm flipV="1">
                  <a:off x="7050" y="26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7" name="Line 460"/>
                <p:cNvSpPr>
                  <a:spLocks noChangeAspect="1" noChangeShapeType="1"/>
                </p:cNvSpPr>
                <p:nvPr/>
              </p:nvSpPr>
              <p:spPr bwMode="auto">
                <a:xfrm flipV="1">
                  <a:off x="7050" y="259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461"/>
                <p:cNvSpPr>
                  <a:spLocks noChangeAspect="1" noChangeShapeType="1"/>
                </p:cNvSpPr>
                <p:nvPr/>
              </p:nvSpPr>
              <p:spPr bwMode="auto">
                <a:xfrm flipV="1">
                  <a:off x="7050" y="255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9" name="Line 462"/>
                <p:cNvSpPr>
                  <a:spLocks noChangeAspect="1" noChangeShapeType="1"/>
                </p:cNvSpPr>
                <p:nvPr/>
              </p:nvSpPr>
              <p:spPr bwMode="auto">
                <a:xfrm flipV="1">
                  <a:off x="7050" y="25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Line 463"/>
                <p:cNvSpPr>
                  <a:spLocks noChangeAspect="1" noChangeShapeType="1"/>
                </p:cNvSpPr>
                <p:nvPr/>
              </p:nvSpPr>
              <p:spPr bwMode="auto">
                <a:xfrm flipV="1">
                  <a:off x="7050" y="24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1" name="Line 464"/>
                <p:cNvSpPr>
                  <a:spLocks noChangeAspect="1" noChangeShapeType="1"/>
                </p:cNvSpPr>
                <p:nvPr/>
              </p:nvSpPr>
              <p:spPr bwMode="auto">
                <a:xfrm flipV="1">
                  <a:off x="7050" y="24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465"/>
                <p:cNvSpPr>
                  <a:spLocks noChangeAspect="1" noChangeShapeType="1"/>
                </p:cNvSpPr>
                <p:nvPr/>
              </p:nvSpPr>
              <p:spPr bwMode="auto">
                <a:xfrm flipV="1">
                  <a:off x="7050" y="23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Line 466"/>
                <p:cNvSpPr>
                  <a:spLocks noChangeAspect="1" noChangeShapeType="1"/>
                </p:cNvSpPr>
                <p:nvPr/>
              </p:nvSpPr>
              <p:spPr bwMode="auto">
                <a:xfrm flipV="1">
                  <a:off x="7050" y="23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467"/>
                <p:cNvSpPr>
                  <a:spLocks noChangeAspect="1" noChangeShapeType="1"/>
                </p:cNvSpPr>
                <p:nvPr/>
              </p:nvSpPr>
              <p:spPr bwMode="auto">
                <a:xfrm flipV="1">
                  <a:off x="7050" y="228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 name="Line 468"/>
                <p:cNvSpPr>
                  <a:spLocks noChangeAspect="1" noChangeShapeType="1"/>
                </p:cNvSpPr>
                <p:nvPr/>
              </p:nvSpPr>
              <p:spPr bwMode="auto">
                <a:xfrm flipV="1">
                  <a:off x="7050" y="22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469"/>
                <p:cNvSpPr>
                  <a:spLocks noChangeAspect="1" noChangeShapeType="1"/>
                </p:cNvSpPr>
                <p:nvPr/>
              </p:nvSpPr>
              <p:spPr bwMode="auto">
                <a:xfrm flipV="1">
                  <a:off x="7050" y="21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470"/>
                <p:cNvSpPr>
                  <a:spLocks noChangeAspect="1" noChangeShapeType="1"/>
                </p:cNvSpPr>
                <p:nvPr/>
              </p:nvSpPr>
              <p:spPr bwMode="auto">
                <a:xfrm flipV="1">
                  <a:off x="7050" y="21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471"/>
                <p:cNvSpPr>
                  <a:spLocks noChangeAspect="1" noChangeShapeType="1"/>
                </p:cNvSpPr>
                <p:nvPr/>
              </p:nvSpPr>
              <p:spPr bwMode="auto">
                <a:xfrm flipV="1">
                  <a:off x="7050" y="21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Line 472"/>
                <p:cNvSpPr>
                  <a:spLocks noChangeAspect="1" noChangeShapeType="1"/>
                </p:cNvSpPr>
                <p:nvPr/>
              </p:nvSpPr>
              <p:spPr bwMode="auto">
                <a:xfrm flipV="1">
                  <a:off x="7050" y="20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0" name="Line 473"/>
                <p:cNvSpPr>
                  <a:spLocks noChangeAspect="1" noChangeShapeType="1"/>
                </p:cNvSpPr>
                <p:nvPr/>
              </p:nvSpPr>
              <p:spPr bwMode="auto">
                <a:xfrm flipV="1">
                  <a:off x="7050" y="202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1" name="Line 474"/>
                <p:cNvSpPr>
                  <a:spLocks noChangeAspect="1" noChangeShapeType="1"/>
                </p:cNvSpPr>
                <p:nvPr/>
              </p:nvSpPr>
              <p:spPr bwMode="auto">
                <a:xfrm flipV="1">
                  <a:off x="7050" y="197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Line 475"/>
                <p:cNvSpPr>
                  <a:spLocks noChangeAspect="1" noChangeShapeType="1"/>
                </p:cNvSpPr>
                <p:nvPr/>
              </p:nvSpPr>
              <p:spPr bwMode="auto">
                <a:xfrm flipV="1">
                  <a:off x="7050" y="19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3" name="Line 476"/>
                <p:cNvSpPr>
                  <a:spLocks noChangeAspect="1" noChangeShapeType="1"/>
                </p:cNvSpPr>
                <p:nvPr/>
              </p:nvSpPr>
              <p:spPr bwMode="auto">
                <a:xfrm flipV="1">
                  <a:off x="7050" y="18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4" name="Line 477"/>
                <p:cNvSpPr>
                  <a:spLocks noChangeAspect="1" noChangeShapeType="1"/>
                </p:cNvSpPr>
                <p:nvPr/>
              </p:nvSpPr>
              <p:spPr bwMode="auto">
                <a:xfrm flipV="1">
                  <a:off x="7050" y="18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478"/>
                <p:cNvSpPr>
                  <a:spLocks noChangeAspect="1" noChangeShapeType="1"/>
                </p:cNvSpPr>
                <p:nvPr/>
              </p:nvSpPr>
              <p:spPr bwMode="auto">
                <a:xfrm flipV="1">
                  <a:off x="7050" y="18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479"/>
                <p:cNvSpPr>
                  <a:spLocks noChangeAspect="1" noChangeShapeType="1"/>
                </p:cNvSpPr>
                <p:nvPr/>
              </p:nvSpPr>
              <p:spPr bwMode="auto">
                <a:xfrm flipV="1">
                  <a:off x="7050" y="175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480"/>
                <p:cNvSpPr>
                  <a:spLocks noChangeAspect="1" noChangeShapeType="1"/>
                </p:cNvSpPr>
                <p:nvPr/>
              </p:nvSpPr>
              <p:spPr bwMode="auto">
                <a:xfrm flipV="1">
                  <a:off x="7050" y="171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481"/>
                <p:cNvSpPr>
                  <a:spLocks noChangeAspect="1" noChangeShapeType="1"/>
                </p:cNvSpPr>
                <p:nvPr/>
              </p:nvSpPr>
              <p:spPr bwMode="auto">
                <a:xfrm flipV="1">
                  <a:off x="8166" y="68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482"/>
                <p:cNvSpPr>
                  <a:spLocks noChangeAspect="1" noChangeShapeType="1"/>
                </p:cNvSpPr>
                <p:nvPr/>
              </p:nvSpPr>
              <p:spPr bwMode="auto">
                <a:xfrm flipV="1">
                  <a:off x="8166" y="683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483"/>
                <p:cNvSpPr>
                  <a:spLocks noChangeAspect="1" noChangeShapeType="1"/>
                </p:cNvSpPr>
                <p:nvPr/>
              </p:nvSpPr>
              <p:spPr bwMode="auto">
                <a:xfrm flipV="1">
                  <a:off x="8166" y="679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Line 484"/>
                <p:cNvSpPr>
                  <a:spLocks noChangeAspect="1" noChangeShapeType="1"/>
                </p:cNvSpPr>
                <p:nvPr/>
              </p:nvSpPr>
              <p:spPr bwMode="auto">
                <a:xfrm flipV="1">
                  <a:off x="8166" y="67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2" name="Line 485"/>
                <p:cNvSpPr>
                  <a:spLocks noChangeAspect="1" noChangeShapeType="1"/>
                </p:cNvSpPr>
                <p:nvPr/>
              </p:nvSpPr>
              <p:spPr bwMode="auto">
                <a:xfrm flipV="1">
                  <a:off x="8166" y="67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3" name="Line 486"/>
                <p:cNvSpPr>
                  <a:spLocks noChangeAspect="1" noChangeShapeType="1"/>
                </p:cNvSpPr>
                <p:nvPr/>
              </p:nvSpPr>
              <p:spPr bwMode="auto">
                <a:xfrm flipV="1">
                  <a:off x="8166" y="66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4" name="Line 487"/>
                <p:cNvSpPr>
                  <a:spLocks noChangeAspect="1" noChangeShapeType="1"/>
                </p:cNvSpPr>
                <p:nvPr/>
              </p:nvSpPr>
              <p:spPr bwMode="auto">
                <a:xfrm flipV="1">
                  <a:off x="8166" y="66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5" name="Line 488"/>
                <p:cNvSpPr>
                  <a:spLocks noChangeAspect="1" noChangeShapeType="1"/>
                </p:cNvSpPr>
                <p:nvPr/>
              </p:nvSpPr>
              <p:spPr bwMode="auto">
                <a:xfrm flipV="1">
                  <a:off x="8166" y="65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 name="Line 489"/>
                <p:cNvSpPr>
                  <a:spLocks noChangeAspect="1" noChangeShapeType="1"/>
                </p:cNvSpPr>
                <p:nvPr/>
              </p:nvSpPr>
              <p:spPr bwMode="auto">
                <a:xfrm flipV="1">
                  <a:off x="8166" y="652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 name="Line 490"/>
                <p:cNvSpPr>
                  <a:spLocks noChangeAspect="1" noChangeShapeType="1"/>
                </p:cNvSpPr>
                <p:nvPr/>
              </p:nvSpPr>
              <p:spPr bwMode="auto">
                <a:xfrm flipV="1">
                  <a:off x="8166" y="64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 name="Line 491"/>
                <p:cNvSpPr>
                  <a:spLocks noChangeAspect="1" noChangeShapeType="1"/>
                </p:cNvSpPr>
                <p:nvPr/>
              </p:nvSpPr>
              <p:spPr bwMode="auto">
                <a:xfrm flipV="1">
                  <a:off x="8166" y="64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 name="Line 492"/>
                <p:cNvSpPr>
                  <a:spLocks noChangeAspect="1" noChangeShapeType="1"/>
                </p:cNvSpPr>
                <p:nvPr/>
              </p:nvSpPr>
              <p:spPr bwMode="auto">
                <a:xfrm flipV="1">
                  <a:off x="8166" y="63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 name="Line 493"/>
                <p:cNvSpPr>
                  <a:spLocks noChangeAspect="1" noChangeShapeType="1"/>
                </p:cNvSpPr>
                <p:nvPr/>
              </p:nvSpPr>
              <p:spPr bwMode="auto">
                <a:xfrm flipV="1">
                  <a:off x="8166" y="63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 name="Line 494"/>
                <p:cNvSpPr>
                  <a:spLocks noChangeAspect="1" noChangeShapeType="1"/>
                </p:cNvSpPr>
                <p:nvPr/>
              </p:nvSpPr>
              <p:spPr bwMode="auto">
                <a:xfrm flipV="1">
                  <a:off x="8166" y="63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 name="Line 495"/>
                <p:cNvSpPr>
                  <a:spLocks noChangeAspect="1" noChangeShapeType="1"/>
                </p:cNvSpPr>
                <p:nvPr/>
              </p:nvSpPr>
              <p:spPr bwMode="auto">
                <a:xfrm flipV="1">
                  <a:off x="8166" y="626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 name="Line 496"/>
                <p:cNvSpPr>
                  <a:spLocks noChangeAspect="1" noChangeShapeType="1"/>
                </p:cNvSpPr>
                <p:nvPr/>
              </p:nvSpPr>
              <p:spPr bwMode="auto">
                <a:xfrm flipV="1">
                  <a:off x="8166" y="621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 name="Line 497"/>
                <p:cNvSpPr>
                  <a:spLocks noChangeAspect="1" noChangeShapeType="1"/>
                </p:cNvSpPr>
                <p:nvPr/>
              </p:nvSpPr>
              <p:spPr bwMode="auto">
                <a:xfrm flipV="1">
                  <a:off x="8166" y="61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 name="Line 498"/>
                <p:cNvSpPr>
                  <a:spLocks noChangeAspect="1" noChangeShapeType="1"/>
                </p:cNvSpPr>
                <p:nvPr/>
              </p:nvSpPr>
              <p:spPr bwMode="auto">
                <a:xfrm flipV="1">
                  <a:off x="8166" y="61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 name="Line 499"/>
                <p:cNvSpPr>
                  <a:spLocks noChangeAspect="1" noChangeShapeType="1"/>
                </p:cNvSpPr>
                <p:nvPr/>
              </p:nvSpPr>
              <p:spPr bwMode="auto">
                <a:xfrm flipV="1">
                  <a:off x="8166" y="60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 name="Line 500"/>
                <p:cNvSpPr>
                  <a:spLocks noChangeAspect="1" noChangeShapeType="1"/>
                </p:cNvSpPr>
                <p:nvPr/>
              </p:nvSpPr>
              <p:spPr bwMode="auto">
                <a:xfrm flipV="1">
                  <a:off x="8166" y="60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 name="Line 501"/>
                <p:cNvSpPr>
                  <a:spLocks noChangeAspect="1" noChangeShapeType="1"/>
                </p:cNvSpPr>
                <p:nvPr/>
              </p:nvSpPr>
              <p:spPr bwMode="auto">
                <a:xfrm flipV="1">
                  <a:off x="8166" y="599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9" name="Line 502"/>
                <p:cNvSpPr>
                  <a:spLocks noChangeAspect="1" noChangeShapeType="1"/>
                </p:cNvSpPr>
                <p:nvPr/>
              </p:nvSpPr>
              <p:spPr bwMode="auto">
                <a:xfrm flipV="1">
                  <a:off x="8166" y="595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0" name="Line 503"/>
                <p:cNvSpPr>
                  <a:spLocks noChangeAspect="1" noChangeShapeType="1"/>
                </p:cNvSpPr>
                <p:nvPr/>
              </p:nvSpPr>
              <p:spPr bwMode="auto">
                <a:xfrm flipV="1">
                  <a:off x="8166" y="59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1" name="Line 504"/>
                <p:cNvSpPr>
                  <a:spLocks noChangeAspect="1" noChangeShapeType="1"/>
                </p:cNvSpPr>
                <p:nvPr/>
              </p:nvSpPr>
              <p:spPr bwMode="auto">
                <a:xfrm flipV="1">
                  <a:off x="8166" y="58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 name="Line 505"/>
                <p:cNvSpPr>
                  <a:spLocks noChangeAspect="1" noChangeShapeType="1"/>
                </p:cNvSpPr>
                <p:nvPr/>
              </p:nvSpPr>
              <p:spPr bwMode="auto">
                <a:xfrm flipV="1">
                  <a:off x="8166" y="58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 name="Line 506"/>
                <p:cNvSpPr>
                  <a:spLocks noChangeAspect="1" noChangeShapeType="1"/>
                </p:cNvSpPr>
                <p:nvPr/>
              </p:nvSpPr>
              <p:spPr bwMode="auto">
                <a:xfrm flipV="1">
                  <a:off x="8166" y="57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4" name="Line 507"/>
                <p:cNvSpPr>
                  <a:spLocks noChangeAspect="1" noChangeShapeType="1"/>
                </p:cNvSpPr>
                <p:nvPr/>
              </p:nvSpPr>
              <p:spPr bwMode="auto">
                <a:xfrm flipV="1">
                  <a:off x="8166" y="57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5" name="Line 508"/>
                <p:cNvSpPr>
                  <a:spLocks noChangeAspect="1" noChangeShapeType="1"/>
                </p:cNvSpPr>
                <p:nvPr/>
              </p:nvSpPr>
              <p:spPr bwMode="auto">
                <a:xfrm flipV="1">
                  <a:off x="8166" y="568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 name="Line 509"/>
                <p:cNvSpPr>
                  <a:spLocks noChangeAspect="1" noChangeShapeType="1"/>
                </p:cNvSpPr>
                <p:nvPr/>
              </p:nvSpPr>
              <p:spPr bwMode="auto">
                <a:xfrm flipV="1">
                  <a:off x="8166" y="56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7" name="Line 510"/>
                <p:cNvSpPr>
                  <a:spLocks noChangeAspect="1" noChangeShapeType="1"/>
                </p:cNvSpPr>
                <p:nvPr/>
              </p:nvSpPr>
              <p:spPr bwMode="auto">
                <a:xfrm flipV="1">
                  <a:off x="8166" y="55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8" name="Line 511"/>
                <p:cNvSpPr>
                  <a:spLocks noChangeAspect="1" noChangeShapeType="1"/>
                </p:cNvSpPr>
                <p:nvPr/>
              </p:nvSpPr>
              <p:spPr bwMode="auto">
                <a:xfrm flipV="1">
                  <a:off x="8166" y="55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9" name="Line 512"/>
                <p:cNvSpPr>
                  <a:spLocks noChangeAspect="1" noChangeShapeType="1"/>
                </p:cNvSpPr>
                <p:nvPr/>
              </p:nvSpPr>
              <p:spPr bwMode="auto">
                <a:xfrm flipV="1">
                  <a:off x="8166" y="55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 name="Line 513"/>
                <p:cNvSpPr>
                  <a:spLocks noChangeAspect="1" noChangeShapeType="1"/>
                </p:cNvSpPr>
                <p:nvPr/>
              </p:nvSpPr>
              <p:spPr bwMode="auto">
                <a:xfrm flipV="1">
                  <a:off x="8166" y="54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 name="Line 514"/>
                <p:cNvSpPr>
                  <a:spLocks noChangeAspect="1" noChangeShapeType="1"/>
                </p:cNvSpPr>
                <p:nvPr/>
              </p:nvSpPr>
              <p:spPr bwMode="auto">
                <a:xfrm flipV="1">
                  <a:off x="8166" y="542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2" name="Line 515"/>
                <p:cNvSpPr>
                  <a:spLocks noChangeAspect="1" noChangeShapeType="1"/>
                </p:cNvSpPr>
                <p:nvPr/>
              </p:nvSpPr>
              <p:spPr bwMode="auto">
                <a:xfrm flipV="1">
                  <a:off x="8166" y="537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 name="Line 516"/>
                <p:cNvSpPr>
                  <a:spLocks noChangeAspect="1" noChangeShapeType="1"/>
                </p:cNvSpPr>
                <p:nvPr/>
              </p:nvSpPr>
              <p:spPr bwMode="auto">
                <a:xfrm flipV="1">
                  <a:off x="8166" y="53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 name="Line 517"/>
                <p:cNvSpPr>
                  <a:spLocks noChangeAspect="1" noChangeShapeType="1"/>
                </p:cNvSpPr>
                <p:nvPr/>
              </p:nvSpPr>
              <p:spPr bwMode="auto">
                <a:xfrm flipV="1">
                  <a:off x="8166" y="52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5" name="Line 518"/>
                <p:cNvSpPr>
                  <a:spLocks noChangeAspect="1" noChangeShapeType="1"/>
                </p:cNvSpPr>
                <p:nvPr/>
              </p:nvSpPr>
              <p:spPr bwMode="auto">
                <a:xfrm flipV="1">
                  <a:off x="8166" y="52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6" name="Line 519"/>
                <p:cNvSpPr>
                  <a:spLocks noChangeAspect="1" noChangeShapeType="1"/>
                </p:cNvSpPr>
                <p:nvPr/>
              </p:nvSpPr>
              <p:spPr bwMode="auto">
                <a:xfrm flipV="1">
                  <a:off x="8166" y="52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 name="Line 520"/>
                <p:cNvSpPr>
                  <a:spLocks noChangeAspect="1" noChangeShapeType="1"/>
                </p:cNvSpPr>
                <p:nvPr/>
              </p:nvSpPr>
              <p:spPr bwMode="auto">
                <a:xfrm flipV="1">
                  <a:off x="8166" y="515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 name="Line 521"/>
                <p:cNvSpPr>
                  <a:spLocks noChangeAspect="1" noChangeShapeType="1"/>
                </p:cNvSpPr>
                <p:nvPr/>
              </p:nvSpPr>
              <p:spPr bwMode="auto">
                <a:xfrm flipV="1">
                  <a:off x="8166" y="5112"/>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9" name="Line 522"/>
                <p:cNvSpPr>
                  <a:spLocks noChangeAspect="1" noChangeShapeType="1"/>
                </p:cNvSpPr>
                <p:nvPr/>
              </p:nvSpPr>
              <p:spPr bwMode="auto">
                <a:xfrm flipV="1">
                  <a:off x="8166" y="506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0" name="Line 523"/>
                <p:cNvSpPr>
                  <a:spLocks noChangeAspect="1" noChangeShapeType="1"/>
                </p:cNvSpPr>
                <p:nvPr/>
              </p:nvSpPr>
              <p:spPr bwMode="auto">
                <a:xfrm flipV="1">
                  <a:off x="8166" y="502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1" name="Line 524"/>
                <p:cNvSpPr>
                  <a:spLocks noChangeAspect="1" noChangeShapeType="1"/>
                </p:cNvSpPr>
                <p:nvPr/>
              </p:nvSpPr>
              <p:spPr bwMode="auto">
                <a:xfrm flipV="1">
                  <a:off x="8166" y="498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2" name="Line 525"/>
                <p:cNvSpPr>
                  <a:spLocks noChangeAspect="1" noChangeShapeType="1"/>
                </p:cNvSpPr>
                <p:nvPr/>
              </p:nvSpPr>
              <p:spPr bwMode="auto">
                <a:xfrm flipV="1">
                  <a:off x="8166" y="493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3" name="Line 526"/>
                <p:cNvSpPr>
                  <a:spLocks noChangeAspect="1" noChangeShapeType="1"/>
                </p:cNvSpPr>
                <p:nvPr/>
              </p:nvSpPr>
              <p:spPr bwMode="auto">
                <a:xfrm flipV="1">
                  <a:off x="8166" y="489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4" name="Line 527"/>
                <p:cNvSpPr>
                  <a:spLocks noChangeAspect="1" noChangeShapeType="1"/>
                </p:cNvSpPr>
                <p:nvPr/>
              </p:nvSpPr>
              <p:spPr bwMode="auto">
                <a:xfrm flipV="1">
                  <a:off x="8166" y="4847"/>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5" name="Line 528"/>
                <p:cNvSpPr>
                  <a:spLocks noChangeAspect="1" noChangeShapeType="1"/>
                </p:cNvSpPr>
                <p:nvPr/>
              </p:nvSpPr>
              <p:spPr bwMode="auto">
                <a:xfrm flipV="1">
                  <a:off x="8166" y="480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6" name="Line 529"/>
                <p:cNvSpPr>
                  <a:spLocks noChangeAspect="1" noChangeShapeType="1"/>
                </p:cNvSpPr>
                <p:nvPr/>
              </p:nvSpPr>
              <p:spPr bwMode="auto">
                <a:xfrm flipV="1">
                  <a:off x="8166" y="475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 name="Line 530"/>
                <p:cNvSpPr>
                  <a:spLocks noChangeAspect="1" noChangeShapeType="1"/>
                </p:cNvSpPr>
                <p:nvPr/>
              </p:nvSpPr>
              <p:spPr bwMode="auto">
                <a:xfrm flipV="1">
                  <a:off x="8166" y="471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 name="Line 531"/>
                <p:cNvSpPr>
                  <a:spLocks noChangeAspect="1" noChangeShapeType="1"/>
                </p:cNvSpPr>
                <p:nvPr/>
              </p:nvSpPr>
              <p:spPr bwMode="auto">
                <a:xfrm flipV="1">
                  <a:off x="8166" y="467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9" name="Line 532"/>
                <p:cNvSpPr>
                  <a:spLocks noChangeAspect="1" noChangeShapeType="1"/>
                </p:cNvSpPr>
                <p:nvPr/>
              </p:nvSpPr>
              <p:spPr bwMode="auto">
                <a:xfrm flipV="1">
                  <a:off x="8166" y="462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0" name="Line 533"/>
                <p:cNvSpPr>
                  <a:spLocks noChangeAspect="1" noChangeShapeType="1"/>
                </p:cNvSpPr>
                <p:nvPr/>
              </p:nvSpPr>
              <p:spPr bwMode="auto">
                <a:xfrm flipV="1">
                  <a:off x="8166" y="458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1" name="Line 534"/>
                <p:cNvSpPr>
                  <a:spLocks noChangeAspect="1" noChangeShapeType="1"/>
                </p:cNvSpPr>
                <p:nvPr/>
              </p:nvSpPr>
              <p:spPr bwMode="auto">
                <a:xfrm flipV="1">
                  <a:off x="8166" y="453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2" name="Line 535"/>
                <p:cNvSpPr>
                  <a:spLocks noChangeAspect="1" noChangeShapeType="1"/>
                </p:cNvSpPr>
                <p:nvPr/>
              </p:nvSpPr>
              <p:spPr bwMode="auto">
                <a:xfrm flipV="1">
                  <a:off x="8166" y="449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3" name="Line 536"/>
                <p:cNvSpPr>
                  <a:spLocks noChangeAspect="1" noChangeShapeType="1"/>
                </p:cNvSpPr>
                <p:nvPr/>
              </p:nvSpPr>
              <p:spPr bwMode="auto">
                <a:xfrm flipV="1">
                  <a:off x="8166" y="445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537"/>
                <p:cNvSpPr>
                  <a:spLocks noChangeAspect="1" noChangeShapeType="1"/>
                </p:cNvSpPr>
                <p:nvPr/>
              </p:nvSpPr>
              <p:spPr bwMode="auto">
                <a:xfrm flipV="1">
                  <a:off x="8166" y="440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538"/>
                <p:cNvSpPr>
                  <a:spLocks noChangeAspect="1" noChangeShapeType="1"/>
                </p:cNvSpPr>
                <p:nvPr/>
              </p:nvSpPr>
              <p:spPr bwMode="auto">
                <a:xfrm flipV="1">
                  <a:off x="8166" y="436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539"/>
                <p:cNvSpPr>
                  <a:spLocks noChangeAspect="1" noChangeShapeType="1"/>
                </p:cNvSpPr>
                <p:nvPr/>
              </p:nvSpPr>
              <p:spPr bwMode="auto">
                <a:xfrm flipV="1">
                  <a:off x="8166" y="431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540"/>
                <p:cNvSpPr>
                  <a:spLocks noChangeAspect="1" noChangeShapeType="1"/>
                </p:cNvSpPr>
                <p:nvPr/>
              </p:nvSpPr>
              <p:spPr bwMode="auto">
                <a:xfrm flipV="1">
                  <a:off x="8166" y="4273"/>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 name="Line 541"/>
                <p:cNvSpPr>
                  <a:spLocks noChangeAspect="1" noChangeShapeType="1"/>
                </p:cNvSpPr>
                <p:nvPr/>
              </p:nvSpPr>
              <p:spPr bwMode="auto">
                <a:xfrm flipV="1">
                  <a:off x="8166" y="422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9" name="Line 542"/>
                <p:cNvSpPr>
                  <a:spLocks noChangeAspect="1" noChangeShapeType="1"/>
                </p:cNvSpPr>
                <p:nvPr/>
              </p:nvSpPr>
              <p:spPr bwMode="auto">
                <a:xfrm flipV="1">
                  <a:off x="8166" y="418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0" name="Line 543"/>
                <p:cNvSpPr>
                  <a:spLocks noChangeAspect="1" noChangeShapeType="1"/>
                </p:cNvSpPr>
                <p:nvPr/>
              </p:nvSpPr>
              <p:spPr bwMode="auto">
                <a:xfrm flipV="1">
                  <a:off x="8166" y="414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1" name="Line 544"/>
                <p:cNvSpPr>
                  <a:spLocks noChangeAspect="1" noChangeShapeType="1"/>
                </p:cNvSpPr>
                <p:nvPr/>
              </p:nvSpPr>
              <p:spPr bwMode="auto">
                <a:xfrm flipV="1">
                  <a:off x="8166" y="409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 name="Line 545"/>
                <p:cNvSpPr>
                  <a:spLocks noChangeAspect="1" noChangeShapeType="1"/>
                </p:cNvSpPr>
                <p:nvPr/>
              </p:nvSpPr>
              <p:spPr bwMode="auto">
                <a:xfrm flipV="1">
                  <a:off x="8166" y="405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 name="Line 546"/>
                <p:cNvSpPr>
                  <a:spLocks noChangeAspect="1" noChangeShapeType="1"/>
                </p:cNvSpPr>
                <p:nvPr/>
              </p:nvSpPr>
              <p:spPr bwMode="auto">
                <a:xfrm flipV="1">
                  <a:off x="8166" y="4008"/>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 name="Line 547"/>
                <p:cNvSpPr>
                  <a:spLocks noChangeAspect="1" noChangeShapeType="1"/>
                </p:cNvSpPr>
                <p:nvPr/>
              </p:nvSpPr>
              <p:spPr bwMode="auto">
                <a:xfrm flipV="1">
                  <a:off x="8166" y="396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 name="Line 548"/>
                <p:cNvSpPr>
                  <a:spLocks noChangeAspect="1" noChangeShapeType="1"/>
                </p:cNvSpPr>
                <p:nvPr/>
              </p:nvSpPr>
              <p:spPr bwMode="auto">
                <a:xfrm flipV="1">
                  <a:off x="8166" y="392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6" name="Line 549"/>
                <p:cNvSpPr>
                  <a:spLocks noChangeAspect="1" noChangeShapeType="1"/>
                </p:cNvSpPr>
                <p:nvPr/>
              </p:nvSpPr>
              <p:spPr bwMode="auto">
                <a:xfrm flipV="1">
                  <a:off x="8166" y="387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 name="Line 550"/>
                <p:cNvSpPr>
                  <a:spLocks noChangeAspect="1" noChangeShapeType="1"/>
                </p:cNvSpPr>
                <p:nvPr/>
              </p:nvSpPr>
              <p:spPr bwMode="auto">
                <a:xfrm flipV="1">
                  <a:off x="8166" y="383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 name="Line 551"/>
                <p:cNvSpPr>
                  <a:spLocks noChangeAspect="1" noChangeShapeType="1"/>
                </p:cNvSpPr>
                <p:nvPr/>
              </p:nvSpPr>
              <p:spPr bwMode="auto">
                <a:xfrm flipV="1">
                  <a:off x="8166" y="378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 name="Line 552"/>
                <p:cNvSpPr>
                  <a:spLocks noChangeAspect="1" noChangeShapeType="1"/>
                </p:cNvSpPr>
                <p:nvPr/>
              </p:nvSpPr>
              <p:spPr bwMode="auto">
                <a:xfrm flipV="1">
                  <a:off x="8166" y="374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 name="Line 553"/>
                <p:cNvSpPr>
                  <a:spLocks noChangeAspect="1" noChangeShapeType="1"/>
                </p:cNvSpPr>
                <p:nvPr/>
              </p:nvSpPr>
              <p:spPr bwMode="auto">
                <a:xfrm flipV="1">
                  <a:off x="8166" y="3699"/>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 name="Line 554"/>
                <p:cNvSpPr>
                  <a:spLocks noChangeAspect="1" noChangeShapeType="1"/>
                </p:cNvSpPr>
                <p:nvPr/>
              </p:nvSpPr>
              <p:spPr bwMode="auto">
                <a:xfrm flipV="1">
                  <a:off x="8166" y="365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 name="Line 555"/>
                <p:cNvSpPr>
                  <a:spLocks noChangeAspect="1" noChangeShapeType="1"/>
                </p:cNvSpPr>
                <p:nvPr/>
              </p:nvSpPr>
              <p:spPr bwMode="auto">
                <a:xfrm flipV="1">
                  <a:off x="8166" y="361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 name="Line 556"/>
                <p:cNvSpPr>
                  <a:spLocks noChangeAspect="1" noChangeShapeType="1"/>
                </p:cNvSpPr>
                <p:nvPr/>
              </p:nvSpPr>
              <p:spPr bwMode="auto">
                <a:xfrm flipV="1">
                  <a:off x="8166" y="356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 name="Line 557"/>
                <p:cNvSpPr>
                  <a:spLocks noChangeAspect="1" noChangeShapeType="1"/>
                </p:cNvSpPr>
                <p:nvPr/>
              </p:nvSpPr>
              <p:spPr bwMode="auto">
                <a:xfrm flipV="1">
                  <a:off x="8166" y="352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5" name="Line 558"/>
                <p:cNvSpPr>
                  <a:spLocks noChangeAspect="1" noChangeShapeType="1"/>
                </p:cNvSpPr>
                <p:nvPr/>
              </p:nvSpPr>
              <p:spPr bwMode="auto">
                <a:xfrm flipV="1">
                  <a:off x="8166" y="347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6" name="Line 559"/>
                <p:cNvSpPr>
                  <a:spLocks noChangeAspect="1" noChangeShapeType="1"/>
                </p:cNvSpPr>
                <p:nvPr/>
              </p:nvSpPr>
              <p:spPr bwMode="auto">
                <a:xfrm flipV="1">
                  <a:off x="8166" y="3434"/>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7" name="Line 560"/>
                <p:cNvSpPr>
                  <a:spLocks noChangeAspect="1" noChangeShapeType="1"/>
                </p:cNvSpPr>
                <p:nvPr/>
              </p:nvSpPr>
              <p:spPr bwMode="auto">
                <a:xfrm flipV="1">
                  <a:off x="8166" y="339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 name="Line 561"/>
                <p:cNvSpPr>
                  <a:spLocks noChangeAspect="1" noChangeShapeType="1"/>
                </p:cNvSpPr>
                <p:nvPr/>
              </p:nvSpPr>
              <p:spPr bwMode="auto">
                <a:xfrm flipV="1">
                  <a:off x="8166" y="334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9" name="Line 562"/>
                <p:cNvSpPr>
                  <a:spLocks noChangeAspect="1" noChangeShapeType="1"/>
                </p:cNvSpPr>
                <p:nvPr/>
              </p:nvSpPr>
              <p:spPr bwMode="auto">
                <a:xfrm flipV="1">
                  <a:off x="8166" y="330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0" name="Line 563"/>
                <p:cNvSpPr>
                  <a:spLocks noChangeAspect="1" noChangeShapeType="1"/>
                </p:cNvSpPr>
                <p:nvPr/>
              </p:nvSpPr>
              <p:spPr bwMode="auto">
                <a:xfrm flipV="1">
                  <a:off x="8166" y="325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1" name="Line 564"/>
                <p:cNvSpPr>
                  <a:spLocks noChangeAspect="1" noChangeShapeType="1"/>
                </p:cNvSpPr>
                <p:nvPr/>
              </p:nvSpPr>
              <p:spPr bwMode="auto">
                <a:xfrm flipV="1">
                  <a:off x="8166" y="321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 name="Line 565"/>
                <p:cNvSpPr>
                  <a:spLocks noChangeAspect="1" noChangeShapeType="1"/>
                </p:cNvSpPr>
                <p:nvPr/>
              </p:nvSpPr>
              <p:spPr bwMode="auto">
                <a:xfrm flipV="1">
                  <a:off x="8166" y="317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3" name="Line 566"/>
                <p:cNvSpPr>
                  <a:spLocks noChangeAspect="1" noChangeShapeType="1"/>
                </p:cNvSpPr>
                <p:nvPr/>
              </p:nvSpPr>
              <p:spPr bwMode="auto">
                <a:xfrm flipV="1">
                  <a:off x="8166" y="312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4" name="Line 567"/>
                <p:cNvSpPr>
                  <a:spLocks noChangeAspect="1" noChangeShapeType="1"/>
                </p:cNvSpPr>
                <p:nvPr/>
              </p:nvSpPr>
              <p:spPr bwMode="auto">
                <a:xfrm flipV="1">
                  <a:off x="8166" y="308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5" name="Line 568"/>
                <p:cNvSpPr>
                  <a:spLocks noChangeAspect="1" noChangeShapeType="1"/>
                </p:cNvSpPr>
                <p:nvPr/>
              </p:nvSpPr>
              <p:spPr bwMode="auto">
                <a:xfrm flipV="1">
                  <a:off x="8166" y="303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6" name="Line 569"/>
                <p:cNvSpPr>
                  <a:spLocks noChangeAspect="1" noChangeShapeType="1"/>
                </p:cNvSpPr>
                <p:nvPr/>
              </p:nvSpPr>
              <p:spPr bwMode="auto">
                <a:xfrm flipV="1">
                  <a:off x="8166" y="299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7" name="Line 570"/>
                <p:cNvSpPr>
                  <a:spLocks noChangeAspect="1" noChangeShapeType="1"/>
                </p:cNvSpPr>
                <p:nvPr/>
              </p:nvSpPr>
              <p:spPr bwMode="auto">
                <a:xfrm flipV="1">
                  <a:off x="8166" y="294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 name="Line 571"/>
                <p:cNvSpPr>
                  <a:spLocks noChangeAspect="1" noChangeShapeType="1"/>
                </p:cNvSpPr>
                <p:nvPr/>
              </p:nvSpPr>
              <p:spPr bwMode="auto">
                <a:xfrm flipV="1">
                  <a:off x="8166" y="290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 name="Line 572"/>
                <p:cNvSpPr>
                  <a:spLocks noChangeAspect="1" noChangeShapeType="1"/>
                </p:cNvSpPr>
                <p:nvPr/>
              </p:nvSpPr>
              <p:spPr bwMode="auto">
                <a:xfrm flipV="1">
                  <a:off x="8166" y="2860"/>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0" name="Line 573"/>
                <p:cNvSpPr>
                  <a:spLocks noChangeAspect="1" noChangeShapeType="1"/>
                </p:cNvSpPr>
                <p:nvPr/>
              </p:nvSpPr>
              <p:spPr bwMode="auto">
                <a:xfrm flipV="1">
                  <a:off x="8166" y="281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1" name="Line 574"/>
                <p:cNvSpPr>
                  <a:spLocks noChangeAspect="1" noChangeShapeType="1"/>
                </p:cNvSpPr>
                <p:nvPr/>
              </p:nvSpPr>
              <p:spPr bwMode="auto">
                <a:xfrm flipV="1">
                  <a:off x="8166" y="277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2" name="Line 575"/>
                <p:cNvSpPr>
                  <a:spLocks noChangeAspect="1" noChangeShapeType="1"/>
                </p:cNvSpPr>
                <p:nvPr/>
              </p:nvSpPr>
              <p:spPr bwMode="auto">
                <a:xfrm flipV="1">
                  <a:off x="8166" y="272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3" name="Line 576"/>
                <p:cNvSpPr>
                  <a:spLocks noChangeAspect="1" noChangeShapeType="1"/>
                </p:cNvSpPr>
                <p:nvPr/>
              </p:nvSpPr>
              <p:spPr bwMode="auto">
                <a:xfrm flipV="1">
                  <a:off x="8166" y="268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4" name="Line 577"/>
                <p:cNvSpPr>
                  <a:spLocks noChangeAspect="1" noChangeShapeType="1"/>
                </p:cNvSpPr>
                <p:nvPr/>
              </p:nvSpPr>
              <p:spPr bwMode="auto">
                <a:xfrm flipV="1">
                  <a:off x="8166" y="264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5" name="Line 578"/>
                <p:cNvSpPr>
                  <a:spLocks noChangeAspect="1" noChangeShapeType="1"/>
                </p:cNvSpPr>
                <p:nvPr/>
              </p:nvSpPr>
              <p:spPr bwMode="auto">
                <a:xfrm flipV="1">
                  <a:off x="8166" y="2595"/>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6" name="Line 579"/>
                <p:cNvSpPr>
                  <a:spLocks noChangeAspect="1" noChangeShapeType="1"/>
                </p:cNvSpPr>
                <p:nvPr/>
              </p:nvSpPr>
              <p:spPr bwMode="auto">
                <a:xfrm flipV="1">
                  <a:off x="8166" y="255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7" name="Line 580"/>
                <p:cNvSpPr>
                  <a:spLocks noChangeAspect="1" noChangeShapeType="1"/>
                </p:cNvSpPr>
                <p:nvPr/>
              </p:nvSpPr>
              <p:spPr bwMode="auto">
                <a:xfrm flipV="1">
                  <a:off x="8166" y="250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 name="Line 581"/>
                <p:cNvSpPr>
                  <a:spLocks noChangeAspect="1" noChangeShapeType="1"/>
                </p:cNvSpPr>
                <p:nvPr/>
              </p:nvSpPr>
              <p:spPr bwMode="auto">
                <a:xfrm flipV="1">
                  <a:off x="8166" y="246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9" name="Line 582"/>
                <p:cNvSpPr>
                  <a:spLocks noChangeAspect="1" noChangeShapeType="1"/>
                </p:cNvSpPr>
                <p:nvPr/>
              </p:nvSpPr>
              <p:spPr bwMode="auto">
                <a:xfrm flipV="1">
                  <a:off x="8166" y="241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0" name="Line 583"/>
                <p:cNvSpPr>
                  <a:spLocks noChangeAspect="1" noChangeShapeType="1"/>
                </p:cNvSpPr>
                <p:nvPr/>
              </p:nvSpPr>
              <p:spPr bwMode="auto">
                <a:xfrm flipV="1">
                  <a:off x="8166" y="237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1" name="Line 584"/>
                <p:cNvSpPr>
                  <a:spLocks noChangeAspect="1" noChangeShapeType="1"/>
                </p:cNvSpPr>
                <p:nvPr/>
              </p:nvSpPr>
              <p:spPr bwMode="auto">
                <a:xfrm flipV="1">
                  <a:off x="8166" y="233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2" name="Line 585"/>
                <p:cNvSpPr>
                  <a:spLocks noChangeAspect="1" noChangeShapeType="1"/>
                </p:cNvSpPr>
                <p:nvPr/>
              </p:nvSpPr>
              <p:spPr bwMode="auto">
                <a:xfrm flipV="1">
                  <a:off x="8166" y="228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3" name="Line 586"/>
                <p:cNvSpPr>
                  <a:spLocks noChangeAspect="1" noChangeShapeType="1"/>
                </p:cNvSpPr>
                <p:nvPr/>
              </p:nvSpPr>
              <p:spPr bwMode="auto">
                <a:xfrm flipV="1">
                  <a:off x="8166" y="224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4" name="Line 587"/>
                <p:cNvSpPr>
                  <a:spLocks noChangeAspect="1" noChangeShapeType="1"/>
                </p:cNvSpPr>
                <p:nvPr/>
              </p:nvSpPr>
              <p:spPr bwMode="auto">
                <a:xfrm flipV="1">
                  <a:off x="8166" y="2198"/>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5" name="Line 588"/>
                <p:cNvSpPr>
                  <a:spLocks noChangeAspect="1" noChangeShapeType="1"/>
                </p:cNvSpPr>
                <p:nvPr/>
              </p:nvSpPr>
              <p:spPr bwMode="auto">
                <a:xfrm flipV="1">
                  <a:off x="8166" y="2154"/>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6" name="Line 589"/>
                <p:cNvSpPr>
                  <a:spLocks noChangeAspect="1" noChangeShapeType="1"/>
                </p:cNvSpPr>
                <p:nvPr/>
              </p:nvSpPr>
              <p:spPr bwMode="auto">
                <a:xfrm flipV="1">
                  <a:off x="8166" y="2110"/>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7" name="Line 590"/>
                <p:cNvSpPr>
                  <a:spLocks noChangeAspect="1" noChangeShapeType="1"/>
                </p:cNvSpPr>
                <p:nvPr/>
              </p:nvSpPr>
              <p:spPr bwMode="auto">
                <a:xfrm flipV="1">
                  <a:off x="8166" y="2066"/>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 name="Line 591"/>
                <p:cNvSpPr>
                  <a:spLocks noChangeAspect="1" noChangeShapeType="1"/>
                </p:cNvSpPr>
                <p:nvPr/>
              </p:nvSpPr>
              <p:spPr bwMode="auto">
                <a:xfrm flipV="1">
                  <a:off x="8166" y="2021"/>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 name="Line 592"/>
                <p:cNvSpPr>
                  <a:spLocks noChangeAspect="1" noChangeShapeType="1"/>
                </p:cNvSpPr>
                <p:nvPr/>
              </p:nvSpPr>
              <p:spPr bwMode="auto">
                <a:xfrm flipV="1">
                  <a:off x="8166" y="1977"/>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 name="Line 593"/>
                <p:cNvSpPr>
                  <a:spLocks noChangeAspect="1" noChangeShapeType="1"/>
                </p:cNvSpPr>
                <p:nvPr/>
              </p:nvSpPr>
              <p:spPr bwMode="auto">
                <a:xfrm flipV="1">
                  <a:off x="8166" y="1933"/>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 name="Line 594"/>
                <p:cNvSpPr>
                  <a:spLocks noChangeAspect="1" noChangeShapeType="1"/>
                </p:cNvSpPr>
                <p:nvPr/>
              </p:nvSpPr>
              <p:spPr bwMode="auto">
                <a:xfrm flipV="1">
                  <a:off x="8166" y="1889"/>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2" name="Line 595"/>
                <p:cNvSpPr>
                  <a:spLocks noChangeAspect="1" noChangeShapeType="1"/>
                </p:cNvSpPr>
                <p:nvPr/>
              </p:nvSpPr>
              <p:spPr bwMode="auto">
                <a:xfrm flipV="1">
                  <a:off x="8166" y="1845"/>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3" name="Line 596"/>
                <p:cNvSpPr>
                  <a:spLocks noChangeAspect="1" noChangeShapeType="1"/>
                </p:cNvSpPr>
                <p:nvPr/>
              </p:nvSpPr>
              <p:spPr bwMode="auto">
                <a:xfrm flipV="1">
                  <a:off x="8166" y="1801"/>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4" name="Line 597"/>
                <p:cNvSpPr>
                  <a:spLocks noChangeAspect="1" noChangeShapeType="1"/>
                </p:cNvSpPr>
                <p:nvPr/>
              </p:nvSpPr>
              <p:spPr bwMode="auto">
                <a:xfrm flipV="1">
                  <a:off x="8166" y="1756"/>
                  <a:ext cx="1" cy="10"/>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 name="Line 598"/>
                <p:cNvSpPr>
                  <a:spLocks noChangeAspect="1" noChangeShapeType="1"/>
                </p:cNvSpPr>
                <p:nvPr/>
              </p:nvSpPr>
              <p:spPr bwMode="auto">
                <a:xfrm flipV="1">
                  <a:off x="8166" y="1712"/>
                  <a:ext cx="1" cy="9"/>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 name="Line 599"/>
                <p:cNvSpPr>
                  <a:spLocks noChangeAspect="1" noChangeShapeType="1"/>
                </p:cNvSpPr>
                <p:nvPr/>
              </p:nvSpPr>
              <p:spPr bwMode="auto">
                <a:xfrm>
                  <a:off x="314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 name="Line 600"/>
                <p:cNvSpPr>
                  <a:spLocks noChangeAspect="1" noChangeShapeType="1"/>
                </p:cNvSpPr>
                <p:nvPr/>
              </p:nvSpPr>
              <p:spPr bwMode="auto">
                <a:xfrm>
                  <a:off x="318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 name="Line 601"/>
                <p:cNvSpPr>
                  <a:spLocks noChangeAspect="1" noChangeShapeType="1"/>
                </p:cNvSpPr>
                <p:nvPr/>
              </p:nvSpPr>
              <p:spPr bwMode="auto">
                <a:xfrm>
                  <a:off x="322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 name="Line 602"/>
                <p:cNvSpPr>
                  <a:spLocks noChangeAspect="1" noChangeShapeType="1"/>
                </p:cNvSpPr>
                <p:nvPr/>
              </p:nvSpPr>
              <p:spPr bwMode="auto">
                <a:xfrm>
                  <a:off x="326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 name="Line 603"/>
                <p:cNvSpPr>
                  <a:spLocks noChangeAspect="1" noChangeShapeType="1"/>
                </p:cNvSpPr>
                <p:nvPr/>
              </p:nvSpPr>
              <p:spPr bwMode="auto">
                <a:xfrm>
                  <a:off x="329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 name="Line 604"/>
                <p:cNvSpPr>
                  <a:spLocks noChangeAspect="1" noChangeShapeType="1"/>
                </p:cNvSpPr>
                <p:nvPr/>
              </p:nvSpPr>
              <p:spPr bwMode="auto">
                <a:xfrm>
                  <a:off x="333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 name="Line 605"/>
                <p:cNvSpPr>
                  <a:spLocks noChangeAspect="1" noChangeShapeType="1"/>
                </p:cNvSpPr>
                <p:nvPr/>
              </p:nvSpPr>
              <p:spPr bwMode="auto">
                <a:xfrm>
                  <a:off x="337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 name="Line 606"/>
                <p:cNvSpPr>
                  <a:spLocks noChangeAspect="1" noChangeShapeType="1"/>
                </p:cNvSpPr>
                <p:nvPr/>
              </p:nvSpPr>
              <p:spPr bwMode="auto">
                <a:xfrm>
                  <a:off x="341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 name="Line 607"/>
                <p:cNvSpPr>
                  <a:spLocks noChangeAspect="1" noChangeShapeType="1"/>
                </p:cNvSpPr>
                <p:nvPr/>
              </p:nvSpPr>
              <p:spPr bwMode="auto">
                <a:xfrm>
                  <a:off x="345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 name="Line 608"/>
                <p:cNvSpPr>
                  <a:spLocks noChangeAspect="1" noChangeShapeType="1"/>
                </p:cNvSpPr>
                <p:nvPr/>
              </p:nvSpPr>
              <p:spPr bwMode="auto">
                <a:xfrm>
                  <a:off x="349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609"/>
              <p:cNvGrpSpPr>
                <a:grpSpLocks noChangeAspect="1"/>
              </p:cNvGrpSpPr>
              <p:nvPr/>
            </p:nvGrpSpPr>
            <p:grpSpPr bwMode="auto">
              <a:xfrm>
                <a:off x="3144" y="5470"/>
                <a:ext cx="6137" cy="947"/>
                <a:chOff x="3144" y="5470"/>
                <a:chExt cx="6137" cy="947"/>
              </a:xfrm>
            </p:grpSpPr>
            <p:sp>
              <p:nvSpPr>
                <p:cNvPr id="846" name="Line 610"/>
                <p:cNvSpPr>
                  <a:spLocks noChangeAspect="1" noChangeShapeType="1"/>
                </p:cNvSpPr>
                <p:nvPr/>
              </p:nvSpPr>
              <p:spPr bwMode="auto">
                <a:xfrm>
                  <a:off x="353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7" name="Line 611"/>
                <p:cNvSpPr>
                  <a:spLocks noChangeAspect="1" noChangeShapeType="1"/>
                </p:cNvSpPr>
                <p:nvPr/>
              </p:nvSpPr>
              <p:spPr bwMode="auto">
                <a:xfrm>
                  <a:off x="356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8" name="Line 612"/>
                <p:cNvSpPr>
                  <a:spLocks noChangeAspect="1" noChangeShapeType="1"/>
                </p:cNvSpPr>
                <p:nvPr/>
              </p:nvSpPr>
              <p:spPr bwMode="auto">
                <a:xfrm>
                  <a:off x="360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 name="Line 613"/>
                <p:cNvSpPr>
                  <a:spLocks noChangeAspect="1" noChangeShapeType="1"/>
                </p:cNvSpPr>
                <p:nvPr/>
              </p:nvSpPr>
              <p:spPr bwMode="auto">
                <a:xfrm>
                  <a:off x="3646" y="6416"/>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 name="Line 614"/>
                <p:cNvSpPr>
                  <a:spLocks noChangeAspect="1" noChangeShapeType="1"/>
                </p:cNvSpPr>
                <p:nvPr/>
              </p:nvSpPr>
              <p:spPr bwMode="auto">
                <a:xfrm>
                  <a:off x="368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 name="Line 615"/>
                <p:cNvSpPr>
                  <a:spLocks noChangeAspect="1" noChangeShapeType="1"/>
                </p:cNvSpPr>
                <p:nvPr/>
              </p:nvSpPr>
              <p:spPr bwMode="auto">
                <a:xfrm>
                  <a:off x="372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2" name="Line 616"/>
                <p:cNvSpPr>
                  <a:spLocks noChangeAspect="1" noChangeShapeType="1"/>
                </p:cNvSpPr>
                <p:nvPr/>
              </p:nvSpPr>
              <p:spPr bwMode="auto">
                <a:xfrm>
                  <a:off x="376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3" name="Line 617"/>
                <p:cNvSpPr>
                  <a:spLocks noChangeAspect="1" noChangeShapeType="1"/>
                </p:cNvSpPr>
                <p:nvPr/>
              </p:nvSpPr>
              <p:spPr bwMode="auto">
                <a:xfrm>
                  <a:off x="380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4" name="Line 618"/>
                <p:cNvSpPr>
                  <a:spLocks noChangeAspect="1" noChangeShapeType="1"/>
                </p:cNvSpPr>
                <p:nvPr/>
              </p:nvSpPr>
              <p:spPr bwMode="auto">
                <a:xfrm>
                  <a:off x="383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5" name="Line 619"/>
                <p:cNvSpPr>
                  <a:spLocks noChangeAspect="1" noChangeShapeType="1"/>
                </p:cNvSpPr>
                <p:nvPr/>
              </p:nvSpPr>
              <p:spPr bwMode="auto">
                <a:xfrm>
                  <a:off x="387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6" name="Line 620"/>
                <p:cNvSpPr>
                  <a:spLocks noChangeAspect="1" noChangeShapeType="1"/>
                </p:cNvSpPr>
                <p:nvPr/>
              </p:nvSpPr>
              <p:spPr bwMode="auto">
                <a:xfrm>
                  <a:off x="391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7" name="Line 621"/>
                <p:cNvSpPr>
                  <a:spLocks noChangeAspect="1" noChangeShapeType="1"/>
                </p:cNvSpPr>
                <p:nvPr/>
              </p:nvSpPr>
              <p:spPr bwMode="auto">
                <a:xfrm>
                  <a:off x="395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8" name="Line 622"/>
                <p:cNvSpPr>
                  <a:spLocks noChangeAspect="1" noChangeShapeType="1"/>
                </p:cNvSpPr>
                <p:nvPr/>
              </p:nvSpPr>
              <p:spPr bwMode="auto">
                <a:xfrm>
                  <a:off x="399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9" name="Line 623"/>
                <p:cNvSpPr>
                  <a:spLocks noChangeAspect="1" noChangeShapeType="1"/>
                </p:cNvSpPr>
                <p:nvPr/>
              </p:nvSpPr>
              <p:spPr bwMode="auto">
                <a:xfrm>
                  <a:off x="403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 name="Line 624"/>
                <p:cNvSpPr>
                  <a:spLocks noChangeAspect="1" noChangeShapeType="1"/>
                </p:cNvSpPr>
                <p:nvPr/>
              </p:nvSpPr>
              <p:spPr bwMode="auto">
                <a:xfrm>
                  <a:off x="407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1" name="Line 625"/>
                <p:cNvSpPr>
                  <a:spLocks noChangeAspect="1" noChangeShapeType="1"/>
                </p:cNvSpPr>
                <p:nvPr/>
              </p:nvSpPr>
              <p:spPr bwMode="auto">
                <a:xfrm>
                  <a:off x="4109" y="6416"/>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2" name="Line 626"/>
                <p:cNvSpPr>
                  <a:spLocks noChangeAspect="1" noChangeShapeType="1"/>
                </p:cNvSpPr>
                <p:nvPr/>
              </p:nvSpPr>
              <p:spPr bwMode="auto">
                <a:xfrm>
                  <a:off x="414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3" name="Line 627"/>
                <p:cNvSpPr>
                  <a:spLocks noChangeAspect="1" noChangeShapeType="1"/>
                </p:cNvSpPr>
                <p:nvPr/>
              </p:nvSpPr>
              <p:spPr bwMode="auto">
                <a:xfrm>
                  <a:off x="418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4" name="Line 628"/>
                <p:cNvSpPr>
                  <a:spLocks noChangeAspect="1" noChangeShapeType="1"/>
                </p:cNvSpPr>
                <p:nvPr/>
              </p:nvSpPr>
              <p:spPr bwMode="auto">
                <a:xfrm>
                  <a:off x="422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5" name="Line 629"/>
                <p:cNvSpPr>
                  <a:spLocks noChangeAspect="1" noChangeShapeType="1"/>
                </p:cNvSpPr>
                <p:nvPr/>
              </p:nvSpPr>
              <p:spPr bwMode="auto">
                <a:xfrm>
                  <a:off x="426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6" name="Line 630"/>
                <p:cNvSpPr>
                  <a:spLocks noChangeAspect="1" noChangeShapeType="1"/>
                </p:cNvSpPr>
                <p:nvPr/>
              </p:nvSpPr>
              <p:spPr bwMode="auto">
                <a:xfrm>
                  <a:off x="430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7" name="Line 631"/>
                <p:cNvSpPr>
                  <a:spLocks noChangeAspect="1" noChangeShapeType="1"/>
                </p:cNvSpPr>
                <p:nvPr/>
              </p:nvSpPr>
              <p:spPr bwMode="auto">
                <a:xfrm>
                  <a:off x="434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8" name="Line 632"/>
                <p:cNvSpPr>
                  <a:spLocks noChangeAspect="1" noChangeShapeType="1"/>
                </p:cNvSpPr>
                <p:nvPr/>
              </p:nvSpPr>
              <p:spPr bwMode="auto">
                <a:xfrm>
                  <a:off x="437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9" name="Line 633"/>
                <p:cNvSpPr>
                  <a:spLocks noChangeAspect="1" noChangeShapeType="1"/>
                </p:cNvSpPr>
                <p:nvPr/>
              </p:nvSpPr>
              <p:spPr bwMode="auto">
                <a:xfrm>
                  <a:off x="441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 name="Line 634"/>
                <p:cNvSpPr>
                  <a:spLocks noChangeAspect="1" noChangeShapeType="1"/>
                </p:cNvSpPr>
                <p:nvPr/>
              </p:nvSpPr>
              <p:spPr bwMode="auto">
                <a:xfrm>
                  <a:off x="445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 name="Line 635"/>
                <p:cNvSpPr>
                  <a:spLocks noChangeAspect="1" noChangeShapeType="1"/>
                </p:cNvSpPr>
                <p:nvPr/>
              </p:nvSpPr>
              <p:spPr bwMode="auto">
                <a:xfrm>
                  <a:off x="449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2" name="Line 636"/>
                <p:cNvSpPr>
                  <a:spLocks noChangeAspect="1" noChangeShapeType="1"/>
                </p:cNvSpPr>
                <p:nvPr/>
              </p:nvSpPr>
              <p:spPr bwMode="auto">
                <a:xfrm>
                  <a:off x="453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3" name="Line 637"/>
                <p:cNvSpPr>
                  <a:spLocks noChangeAspect="1" noChangeShapeType="1"/>
                </p:cNvSpPr>
                <p:nvPr/>
              </p:nvSpPr>
              <p:spPr bwMode="auto">
                <a:xfrm>
                  <a:off x="4572" y="6416"/>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4" name="Line 638"/>
                <p:cNvSpPr>
                  <a:spLocks noChangeAspect="1" noChangeShapeType="1"/>
                </p:cNvSpPr>
                <p:nvPr/>
              </p:nvSpPr>
              <p:spPr bwMode="auto">
                <a:xfrm>
                  <a:off x="461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5" name="Line 639"/>
                <p:cNvSpPr>
                  <a:spLocks noChangeAspect="1" noChangeShapeType="1"/>
                </p:cNvSpPr>
                <p:nvPr/>
              </p:nvSpPr>
              <p:spPr bwMode="auto">
                <a:xfrm>
                  <a:off x="464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6" name="Line 640"/>
                <p:cNvSpPr>
                  <a:spLocks noChangeAspect="1" noChangeShapeType="1"/>
                </p:cNvSpPr>
                <p:nvPr/>
              </p:nvSpPr>
              <p:spPr bwMode="auto">
                <a:xfrm>
                  <a:off x="468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 name="Line 641"/>
                <p:cNvSpPr>
                  <a:spLocks noChangeAspect="1" noChangeShapeType="1"/>
                </p:cNvSpPr>
                <p:nvPr/>
              </p:nvSpPr>
              <p:spPr bwMode="auto">
                <a:xfrm>
                  <a:off x="472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8" name="Line 642"/>
                <p:cNvSpPr>
                  <a:spLocks noChangeAspect="1" noChangeShapeType="1"/>
                </p:cNvSpPr>
                <p:nvPr/>
              </p:nvSpPr>
              <p:spPr bwMode="auto">
                <a:xfrm>
                  <a:off x="476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9" name="Line 643"/>
                <p:cNvSpPr>
                  <a:spLocks noChangeAspect="1" noChangeShapeType="1"/>
                </p:cNvSpPr>
                <p:nvPr/>
              </p:nvSpPr>
              <p:spPr bwMode="auto">
                <a:xfrm>
                  <a:off x="480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 name="Line 644"/>
                <p:cNvSpPr>
                  <a:spLocks noChangeAspect="1" noChangeShapeType="1"/>
                </p:cNvSpPr>
                <p:nvPr/>
              </p:nvSpPr>
              <p:spPr bwMode="auto">
                <a:xfrm>
                  <a:off x="484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 name="Line 645"/>
                <p:cNvSpPr>
                  <a:spLocks noChangeAspect="1" noChangeShapeType="1"/>
                </p:cNvSpPr>
                <p:nvPr/>
              </p:nvSpPr>
              <p:spPr bwMode="auto">
                <a:xfrm>
                  <a:off x="488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2" name="Line 646"/>
                <p:cNvSpPr>
                  <a:spLocks noChangeAspect="1" noChangeShapeType="1"/>
                </p:cNvSpPr>
                <p:nvPr/>
              </p:nvSpPr>
              <p:spPr bwMode="auto">
                <a:xfrm>
                  <a:off x="491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3" name="Line 647"/>
                <p:cNvSpPr>
                  <a:spLocks noChangeAspect="1" noChangeShapeType="1"/>
                </p:cNvSpPr>
                <p:nvPr/>
              </p:nvSpPr>
              <p:spPr bwMode="auto">
                <a:xfrm>
                  <a:off x="495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4" name="Line 648"/>
                <p:cNvSpPr>
                  <a:spLocks noChangeAspect="1" noChangeShapeType="1"/>
                </p:cNvSpPr>
                <p:nvPr/>
              </p:nvSpPr>
              <p:spPr bwMode="auto">
                <a:xfrm>
                  <a:off x="499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 name="Line 649"/>
                <p:cNvSpPr>
                  <a:spLocks noChangeAspect="1" noChangeShapeType="1"/>
                </p:cNvSpPr>
                <p:nvPr/>
              </p:nvSpPr>
              <p:spPr bwMode="auto">
                <a:xfrm>
                  <a:off x="5035" y="6416"/>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6" name="Line 650"/>
                <p:cNvSpPr>
                  <a:spLocks noChangeAspect="1" noChangeShapeType="1"/>
                </p:cNvSpPr>
                <p:nvPr/>
              </p:nvSpPr>
              <p:spPr bwMode="auto">
                <a:xfrm>
                  <a:off x="507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7" name="Line 651"/>
                <p:cNvSpPr>
                  <a:spLocks noChangeAspect="1" noChangeShapeType="1"/>
                </p:cNvSpPr>
                <p:nvPr/>
              </p:nvSpPr>
              <p:spPr bwMode="auto">
                <a:xfrm>
                  <a:off x="511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8" name="Line 652"/>
                <p:cNvSpPr>
                  <a:spLocks noChangeAspect="1" noChangeShapeType="1"/>
                </p:cNvSpPr>
                <p:nvPr/>
              </p:nvSpPr>
              <p:spPr bwMode="auto">
                <a:xfrm>
                  <a:off x="515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9" name="Line 653"/>
                <p:cNvSpPr>
                  <a:spLocks noChangeAspect="1" noChangeShapeType="1"/>
                </p:cNvSpPr>
                <p:nvPr/>
              </p:nvSpPr>
              <p:spPr bwMode="auto">
                <a:xfrm>
                  <a:off x="518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 name="Line 654"/>
                <p:cNvSpPr>
                  <a:spLocks noChangeAspect="1" noChangeShapeType="1"/>
                </p:cNvSpPr>
                <p:nvPr/>
              </p:nvSpPr>
              <p:spPr bwMode="auto">
                <a:xfrm>
                  <a:off x="522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 name="Line 655"/>
                <p:cNvSpPr>
                  <a:spLocks noChangeAspect="1" noChangeShapeType="1"/>
                </p:cNvSpPr>
                <p:nvPr/>
              </p:nvSpPr>
              <p:spPr bwMode="auto">
                <a:xfrm>
                  <a:off x="526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 name="Line 656"/>
                <p:cNvSpPr>
                  <a:spLocks noChangeAspect="1" noChangeShapeType="1"/>
                </p:cNvSpPr>
                <p:nvPr/>
              </p:nvSpPr>
              <p:spPr bwMode="auto">
                <a:xfrm>
                  <a:off x="530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3" name="Line 657"/>
                <p:cNvSpPr>
                  <a:spLocks noChangeAspect="1" noChangeShapeType="1"/>
                </p:cNvSpPr>
                <p:nvPr/>
              </p:nvSpPr>
              <p:spPr bwMode="auto">
                <a:xfrm>
                  <a:off x="534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4" name="Line 658"/>
                <p:cNvSpPr>
                  <a:spLocks noChangeAspect="1" noChangeShapeType="1"/>
                </p:cNvSpPr>
                <p:nvPr/>
              </p:nvSpPr>
              <p:spPr bwMode="auto">
                <a:xfrm>
                  <a:off x="538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5" name="Line 659"/>
                <p:cNvSpPr>
                  <a:spLocks noChangeAspect="1" noChangeShapeType="1"/>
                </p:cNvSpPr>
                <p:nvPr/>
              </p:nvSpPr>
              <p:spPr bwMode="auto">
                <a:xfrm>
                  <a:off x="542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6" name="Line 660"/>
                <p:cNvSpPr>
                  <a:spLocks noChangeAspect="1" noChangeShapeType="1"/>
                </p:cNvSpPr>
                <p:nvPr/>
              </p:nvSpPr>
              <p:spPr bwMode="auto">
                <a:xfrm>
                  <a:off x="545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7" name="Line 661"/>
                <p:cNvSpPr>
                  <a:spLocks noChangeAspect="1" noChangeShapeType="1"/>
                </p:cNvSpPr>
                <p:nvPr/>
              </p:nvSpPr>
              <p:spPr bwMode="auto">
                <a:xfrm>
                  <a:off x="5498" y="6416"/>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8" name="Line 662"/>
                <p:cNvSpPr>
                  <a:spLocks noChangeAspect="1" noChangeShapeType="1"/>
                </p:cNvSpPr>
                <p:nvPr/>
              </p:nvSpPr>
              <p:spPr bwMode="auto">
                <a:xfrm>
                  <a:off x="553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9" name="Line 663"/>
                <p:cNvSpPr>
                  <a:spLocks noChangeAspect="1" noChangeShapeType="1"/>
                </p:cNvSpPr>
                <p:nvPr/>
              </p:nvSpPr>
              <p:spPr bwMode="auto">
                <a:xfrm>
                  <a:off x="557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0" name="Line 664"/>
                <p:cNvSpPr>
                  <a:spLocks noChangeAspect="1" noChangeShapeType="1"/>
                </p:cNvSpPr>
                <p:nvPr/>
              </p:nvSpPr>
              <p:spPr bwMode="auto">
                <a:xfrm>
                  <a:off x="561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 name="Line 665"/>
                <p:cNvSpPr>
                  <a:spLocks noChangeAspect="1" noChangeShapeType="1"/>
                </p:cNvSpPr>
                <p:nvPr/>
              </p:nvSpPr>
              <p:spPr bwMode="auto">
                <a:xfrm>
                  <a:off x="565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 name="Line 666"/>
                <p:cNvSpPr>
                  <a:spLocks noChangeAspect="1" noChangeShapeType="1"/>
                </p:cNvSpPr>
                <p:nvPr/>
              </p:nvSpPr>
              <p:spPr bwMode="auto">
                <a:xfrm>
                  <a:off x="569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3" name="Line 667"/>
                <p:cNvSpPr>
                  <a:spLocks noChangeAspect="1" noChangeShapeType="1"/>
                </p:cNvSpPr>
                <p:nvPr/>
              </p:nvSpPr>
              <p:spPr bwMode="auto">
                <a:xfrm>
                  <a:off x="572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4" name="Line 668"/>
                <p:cNvSpPr>
                  <a:spLocks noChangeAspect="1" noChangeShapeType="1"/>
                </p:cNvSpPr>
                <p:nvPr/>
              </p:nvSpPr>
              <p:spPr bwMode="auto">
                <a:xfrm>
                  <a:off x="576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5" name="Line 669"/>
                <p:cNvSpPr>
                  <a:spLocks noChangeAspect="1" noChangeShapeType="1"/>
                </p:cNvSpPr>
                <p:nvPr/>
              </p:nvSpPr>
              <p:spPr bwMode="auto">
                <a:xfrm>
                  <a:off x="580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6" name="Line 670"/>
                <p:cNvSpPr>
                  <a:spLocks noChangeAspect="1" noChangeShapeType="1"/>
                </p:cNvSpPr>
                <p:nvPr/>
              </p:nvSpPr>
              <p:spPr bwMode="auto">
                <a:xfrm>
                  <a:off x="584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7" name="Line 671"/>
                <p:cNvSpPr>
                  <a:spLocks noChangeAspect="1" noChangeShapeType="1"/>
                </p:cNvSpPr>
                <p:nvPr/>
              </p:nvSpPr>
              <p:spPr bwMode="auto">
                <a:xfrm>
                  <a:off x="588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8" name="Line 672"/>
                <p:cNvSpPr>
                  <a:spLocks noChangeAspect="1" noChangeShapeType="1"/>
                </p:cNvSpPr>
                <p:nvPr/>
              </p:nvSpPr>
              <p:spPr bwMode="auto">
                <a:xfrm>
                  <a:off x="592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9" name="Line 673"/>
                <p:cNvSpPr>
                  <a:spLocks noChangeAspect="1" noChangeShapeType="1"/>
                </p:cNvSpPr>
                <p:nvPr/>
              </p:nvSpPr>
              <p:spPr bwMode="auto">
                <a:xfrm>
                  <a:off x="596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0" name="Line 674"/>
                <p:cNvSpPr>
                  <a:spLocks noChangeAspect="1" noChangeShapeType="1"/>
                </p:cNvSpPr>
                <p:nvPr/>
              </p:nvSpPr>
              <p:spPr bwMode="auto">
                <a:xfrm>
                  <a:off x="599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 name="Line 675"/>
                <p:cNvSpPr>
                  <a:spLocks noChangeAspect="1" noChangeShapeType="1"/>
                </p:cNvSpPr>
                <p:nvPr/>
              </p:nvSpPr>
              <p:spPr bwMode="auto">
                <a:xfrm>
                  <a:off x="603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 name="Line 676"/>
                <p:cNvSpPr>
                  <a:spLocks noChangeAspect="1" noChangeShapeType="1"/>
                </p:cNvSpPr>
                <p:nvPr/>
              </p:nvSpPr>
              <p:spPr bwMode="auto">
                <a:xfrm>
                  <a:off x="607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3" name="Line 677"/>
                <p:cNvSpPr>
                  <a:spLocks noChangeAspect="1" noChangeShapeType="1"/>
                </p:cNvSpPr>
                <p:nvPr/>
              </p:nvSpPr>
              <p:spPr bwMode="auto">
                <a:xfrm>
                  <a:off x="611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4" name="Line 678"/>
                <p:cNvSpPr>
                  <a:spLocks noChangeAspect="1" noChangeShapeType="1"/>
                </p:cNvSpPr>
                <p:nvPr/>
              </p:nvSpPr>
              <p:spPr bwMode="auto">
                <a:xfrm>
                  <a:off x="615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5" name="Line 679"/>
                <p:cNvSpPr>
                  <a:spLocks noChangeAspect="1" noChangeShapeType="1"/>
                </p:cNvSpPr>
                <p:nvPr/>
              </p:nvSpPr>
              <p:spPr bwMode="auto">
                <a:xfrm>
                  <a:off x="619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6" name="Line 680"/>
                <p:cNvSpPr>
                  <a:spLocks noChangeAspect="1" noChangeShapeType="1"/>
                </p:cNvSpPr>
                <p:nvPr/>
              </p:nvSpPr>
              <p:spPr bwMode="auto">
                <a:xfrm>
                  <a:off x="623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7" name="Line 681"/>
                <p:cNvSpPr>
                  <a:spLocks noChangeAspect="1" noChangeShapeType="1"/>
                </p:cNvSpPr>
                <p:nvPr/>
              </p:nvSpPr>
              <p:spPr bwMode="auto">
                <a:xfrm>
                  <a:off x="626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8" name="Line 682"/>
                <p:cNvSpPr>
                  <a:spLocks noChangeAspect="1" noChangeShapeType="1"/>
                </p:cNvSpPr>
                <p:nvPr/>
              </p:nvSpPr>
              <p:spPr bwMode="auto">
                <a:xfrm>
                  <a:off x="630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9" name="Line 683"/>
                <p:cNvSpPr>
                  <a:spLocks noChangeAspect="1" noChangeShapeType="1"/>
                </p:cNvSpPr>
                <p:nvPr/>
              </p:nvSpPr>
              <p:spPr bwMode="auto">
                <a:xfrm>
                  <a:off x="634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0" name="Line 684"/>
                <p:cNvSpPr>
                  <a:spLocks noChangeAspect="1" noChangeShapeType="1"/>
                </p:cNvSpPr>
                <p:nvPr/>
              </p:nvSpPr>
              <p:spPr bwMode="auto">
                <a:xfrm>
                  <a:off x="638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 name="Line 685"/>
                <p:cNvSpPr>
                  <a:spLocks noChangeAspect="1" noChangeShapeType="1"/>
                </p:cNvSpPr>
                <p:nvPr/>
              </p:nvSpPr>
              <p:spPr bwMode="auto">
                <a:xfrm>
                  <a:off x="642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 name="Line 686"/>
                <p:cNvSpPr>
                  <a:spLocks noChangeAspect="1" noChangeShapeType="1"/>
                </p:cNvSpPr>
                <p:nvPr/>
              </p:nvSpPr>
              <p:spPr bwMode="auto">
                <a:xfrm>
                  <a:off x="646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 name="Line 687"/>
                <p:cNvSpPr>
                  <a:spLocks noChangeAspect="1" noChangeShapeType="1"/>
                </p:cNvSpPr>
                <p:nvPr/>
              </p:nvSpPr>
              <p:spPr bwMode="auto">
                <a:xfrm>
                  <a:off x="650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 name="Line 688"/>
                <p:cNvSpPr>
                  <a:spLocks noChangeAspect="1" noChangeShapeType="1"/>
                </p:cNvSpPr>
                <p:nvPr/>
              </p:nvSpPr>
              <p:spPr bwMode="auto">
                <a:xfrm>
                  <a:off x="653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 name="Line 689"/>
                <p:cNvSpPr>
                  <a:spLocks noChangeAspect="1" noChangeShapeType="1"/>
                </p:cNvSpPr>
                <p:nvPr/>
              </p:nvSpPr>
              <p:spPr bwMode="auto">
                <a:xfrm>
                  <a:off x="657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 name="Line 690"/>
                <p:cNvSpPr>
                  <a:spLocks noChangeAspect="1" noChangeShapeType="1"/>
                </p:cNvSpPr>
                <p:nvPr/>
              </p:nvSpPr>
              <p:spPr bwMode="auto">
                <a:xfrm>
                  <a:off x="661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 name="Line 691"/>
                <p:cNvSpPr>
                  <a:spLocks noChangeAspect="1" noChangeShapeType="1"/>
                </p:cNvSpPr>
                <p:nvPr/>
              </p:nvSpPr>
              <p:spPr bwMode="auto">
                <a:xfrm>
                  <a:off x="665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 name="Line 692"/>
                <p:cNvSpPr>
                  <a:spLocks noChangeAspect="1" noChangeShapeType="1"/>
                </p:cNvSpPr>
                <p:nvPr/>
              </p:nvSpPr>
              <p:spPr bwMode="auto">
                <a:xfrm>
                  <a:off x="669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 name="Line 693"/>
                <p:cNvSpPr>
                  <a:spLocks noChangeAspect="1" noChangeShapeType="1"/>
                </p:cNvSpPr>
                <p:nvPr/>
              </p:nvSpPr>
              <p:spPr bwMode="auto">
                <a:xfrm>
                  <a:off x="673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 name="Line 694"/>
                <p:cNvSpPr>
                  <a:spLocks noChangeAspect="1" noChangeShapeType="1"/>
                </p:cNvSpPr>
                <p:nvPr/>
              </p:nvSpPr>
              <p:spPr bwMode="auto">
                <a:xfrm>
                  <a:off x="677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 name="Line 695"/>
                <p:cNvSpPr>
                  <a:spLocks noChangeAspect="1" noChangeShapeType="1"/>
                </p:cNvSpPr>
                <p:nvPr/>
              </p:nvSpPr>
              <p:spPr bwMode="auto">
                <a:xfrm>
                  <a:off x="680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 name="Line 696"/>
                <p:cNvSpPr>
                  <a:spLocks noChangeAspect="1" noChangeShapeType="1"/>
                </p:cNvSpPr>
                <p:nvPr/>
              </p:nvSpPr>
              <p:spPr bwMode="auto">
                <a:xfrm>
                  <a:off x="684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 name="Line 697"/>
                <p:cNvSpPr>
                  <a:spLocks noChangeAspect="1" noChangeShapeType="1"/>
                </p:cNvSpPr>
                <p:nvPr/>
              </p:nvSpPr>
              <p:spPr bwMode="auto">
                <a:xfrm>
                  <a:off x="688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4" name="Line 698"/>
                <p:cNvSpPr>
                  <a:spLocks noChangeAspect="1" noChangeShapeType="1"/>
                </p:cNvSpPr>
                <p:nvPr/>
              </p:nvSpPr>
              <p:spPr bwMode="auto">
                <a:xfrm>
                  <a:off x="692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 name="Line 699"/>
                <p:cNvSpPr>
                  <a:spLocks noChangeAspect="1" noChangeShapeType="1"/>
                </p:cNvSpPr>
                <p:nvPr/>
              </p:nvSpPr>
              <p:spPr bwMode="auto">
                <a:xfrm>
                  <a:off x="696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6" name="Line 700"/>
                <p:cNvSpPr>
                  <a:spLocks noChangeAspect="1" noChangeShapeType="1"/>
                </p:cNvSpPr>
                <p:nvPr/>
              </p:nvSpPr>
              <p:spPr bwMode="auto">
                <a:xfrm>
                  <a:off x="700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7" name="Line 701"/>
                <p:cNvSpPr>
                  <a:spLocks noChangeAspect="1" noChangeShapeType="1"/>
                </p:cNvSpPr>
                <p:nvPr/>
              </p:nvSpPr>
              <p:spPr bwMode="auto">
                <a:xfrm>
                  <a:off x="704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8" name="Line 702"/>
                <p:cNvSpPr>
                  <a:spLocks noChangeAspect="1" noChangeShapeType="1"/>
                </p:cNvSpPr>
                <p:nvPr/>
              </p:nvSpPr>
              <p:spPr bwMode="auto">
                <a:xfrm>
                  <a:off x="707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9" name="Line 703"/>
                <p:cNvSpPr>
                  <a:spLocks noChangeAspect="1" noChangeShapeType="1"/>
                </p:cNvSpPr>
                <p:nvPr/>
              </p:nvSpPr>
              <p:spPr bwMode="auto">
                <a:xfrm>
                  <a:off x="711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0" name="Line 704"/>
                <p:cNvSpPr>
                  <a:spLocks noChangeAspect="1" noChangeShapeType="1"/>
                </p:cNvSpPr>
                <p:nvPr/>
              </p:nvSpPr>
              <p:spPr bwMode="auto">
                <a:xfrm>
                  <a:off x="715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 name="Line 705"/>
                <p:cNvSpPr>
                  <a:spLocks noChangeAspect="1" noChangeShapeType="1"/>
                </p:cNvSpPr>
                <p:nvPr/>
              </p:nvSpPr>
              <p:spPr bwMode="auto">
                <a:xfrm>
                  <a:off x="719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 name="Line 706"/>
                <p:cNvSpPr>
                  <a:spLocks noChangeAspect="1" noChangeShapeType="1"/>
                </p:cNvSpPr>
                <p:nvPr/>
              </p:nvSpPr>
              <p:spPr bwMode="auto">
                <a:xfrm>
                  <a:off x="723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 name="Line 707"/>
                <p:cNvSpPr>
                  <a:spLocks noChangeAspect="1" noChangeShapeType="1"/>
                </p:cNvSpPr>
                <p:nvPr/>
              </p:nvSpPr>
              <p:spPr bwMode="auto">
                <a:xfrm>
                  <a:off x="727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 name="Line 708"/>
                <p:cNvSpPr>
                  <a:spLocks noChangeAspect="1" noChangeShapeType="1"/>
                </p:cNvSpPr>
                <p:nvPr/>
              </p:nvSpPr>
              <p:spPr bwMode="auto">
                <a:xfrm>
                  <a:off x="731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5" name="Line 709"/>
                <p:cNvSpPr>
                  <a:spLocks noChangeAspect="1" noChangeShapeType="1"/>
                </p:cNvSpPr>
                <p:nvPr/>
              </p:nvSpPr>
              <p:spPr bwMode="auto">
                <a:xfrm>
                  <a:off x="734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 name="Line 710"/>
                <p:cNvSpPr>
                  <a:spLocks noChangeAspect="1" noChangeShapeType="1"/>
                </p:cNvSpPr>
                <p:nvPr/>
              </p:nvSpPr>
              <p:spPr bwMode="auto">
                <a:xfrm>
                  <a:off x="738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 name="Line 711"/>
                <p:cNvSpPr>
                  <a:spLocks noChangeAspect="1" noChangeShapeType="1"/>
                </p:cNvSpPr>
                <p:nvPr/>
              </p:nvSpPr>
              <p:spPr bwMode="auto">
                <a:xfrm>
                  <a:off x="742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 name="Line 712"/>
                <p:cNvSpPr>
                  <a:spLocks noChangeAspect="1" noChangeShapeType="1"/>
                </p:cNvSpPr>
                <p:nvPr/>
              </p:nvSpPr>
              <p:spPr bwMode="auto">
                <a:xfrm>
                  <a:off x="746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 name="Line 713"/>
                <p:cNvSpPr>
                  <a:spLocks noChangeAspect="1" noChangeShapeType="1"/>
                </p:cNvSpPr>
                <p:nvPr/>
              </p:nvSpPr>
              <p:spPr bwMode="auto">
                <a:xfrm>
                  <a:off x="750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 name="Line 714"/>
                <p:cNvSpPr>
                  <a:spLocks noChangeAspect="1" noChangeShapeType="1"/>
                </p:cNvSpPr>
                <p:nvPr/>
              </p:nvSpPr>
              <p:spPr bwMode="auto">
                <a:xfrm>
                  <a:off x="754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 name="Line 715"/>
                <p:cNvSpPr>
                  <a:spLocks noChangeAspect="1" noChangeShapeType="1"/>
                </p:cNvSpPr>
                <p:nvPr/>
              </p:nvSpPr>
              <p:spPr bwMode="auto">
                <a:xfrm>
                  <a:off x="758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 name="Line 716"/>
                <p:cNvSpPr>
                  <a:spLocks noChangeAspect="1" noChangeShapeType="1"/>
                </p:cNvSpPr>
                <p:nvPr/>
              </p:nvSpPr>
              <p:spPr bwMode="auto">
                <a:xfrm>
                  <a:off x="762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 name="Line 717"/>
                <p:cNvSpPr>
                  <a:spLocks noChangeAspect="1" noChangeShapeType="1"/>
                </p:cNvSpPr>
                <p:nvPr/>
              </p:nvSpPr>
              <p:spPr bwMode="auto">
                <a:xfrm>
                  <a:off x="765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4" name="Line 718"/>
                <p:cNvSpPr>
                  <a:spLocks noChangeAspect="1" noChangeShapeType="1"/>
                </p:cNvSpPr>
                <p:nvPr/>
              </p:nvSpPr>
              <p:spPr bwMode="auto">
                <a:xfrm>
                  <a:off x="769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5" name="Line 719"/>
                <p:cNvSpPr>
                  <a:spLocks noChangeAspect="1" noChangeShapeType="1"/>
                </p:cNvSpPr>
                <p:nvPr/>
              </p:nvSpPr>
              <p:spPr bwMode="auto">
                <a:xfrm>
                  <a:off x="773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6" name="Line 720"/>
                <p:cNvSpPr>
                  <a:spLocks noChangeAspect="1" noChangeShapeType="1"/>
                </p:cNvSpPr>
                <p:nvPr/>
              </p:nvSpPr>
              <p:spPr bwMode="auto">
                <a:xfrm>
                  <a:off x="777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7" name="Line 721"/>
                <p:cNvSpPr>
                  <a:spLocks noChangeAspect="1" noChangeShapeType="1"/>
                </p:cNvSpPr>
                <p:nvPr/>
              </p:nvSpPr>
              <p:spPr bwMode="auto">
                <a:xfrm>
                  <a:off x="7812"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8" name="Line 722"/>
                <p:cNvSpPr>
                  <a:spLocks noChangeAspect="1" noChangeShapeType="1"/>
                </p:cNvSpPr>
                <p:nvPr/>
              </p:nvSpPr>
              <p:spPr bwMode="auto">
                <a:xfrm>
                  <a:off x="785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9" name="Line 723"/>
                <p:cNvSpPr>
                  <a:spLocks noChangeAspect="1" noChangeShapeType="1"/>
                </p:cNvSpPr>
                <p:nvPr/>
              </p:nvSpPr>
              <p:spPr bwMode="auto">
                <a:xfrm>
                  <a:off x="789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0" name="Line 724"/>
                <p:cNvSpPr>
                  <a:spLocks noChangeAspect="1" noChangeShapeType="1"/>
                </p:cNvSpPr>
                <p:nvPr/>
              </p:nvSpPr>
              <p:spPr bwMode="auto">
                <a:xfrm>
                  <a:off x="792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1" name="Line 725"/>
                <p:cNvSpPr>
                  <a:spLocks noChangeAspect="1" noChangeShapeType="1"/>
                </p:cNvSpPr>
                <p:nvPr/>
              </p:nvSpPr>
              <p:spPr bwMode="auto">
                <a:xfrm>
                  <a:off x="796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 name="Line 726"/>
                <p:cNvSpPr>
                  <a:spLocks noChangeAspect="1" noChangeShapeType="1"/>
                </p:cNvSpPr>
                <p:nvPr/>
              </p:nvSpPr>
              <p:spPr bwMode="auto">
                <a:xfrm>
                  <a:off x="800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 name="Line 727"/>
                <p:cNvSpPr>
                  <a:spLocks noChangeAspect="1" noChangeShapeType="1"/>
                </p:cNvSpPr>
                <p:nvPr/>
              </p:nvSpPr>
              <p:spPr bwMode="auto">
                <a:xfrm>
                  <a:off x="804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4" name="Line 728"/>
                <p:cNvSpPr>
                  <a:spLocks noChangeAspect="1" noChangeShapeType="1"/>
                </p:cNvSpPr>
                <p:nvPr/>
              </p:nvSpPr>
              <p:spPr bwMode="auto">
                <a:xfrm>
                  <a:off x="808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5" name="Line 729"/>
                <p:cNvSpPr>
                  <a:spLocks noChangeAspect="1" noChangeShapeType="1"/>
                </p:cNvSpPr>
                <p:nvPr/>
              </p:nvSpPr>
              <p:spPr bwMode="auto">
                <a:xfrm>
                  <a:off x="812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6" name="Line 730"/>
                <p:cNvSpPr>
                  <a:spLocks noChangeAspect="1" noChangeShapeType="1"/>
                </p:cNvSpPr>
                <p:nvPr/>
              </p:nvSpPr>
              <p:spPr bwMode="auto">
                <a:xfrm>
                  <a:off x="816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7" name="Line 731"/>
                <p:cNvSpPr>
                  <a:spLocks noChangeAspect="1" noChangeShapeType="1"/>
                </p:cNvSpPr>
                <p:nvPr/>
              </p:nvSpPr>
              <p:spPr bwMode="auto">
                <a:xfrm>
                  <a:off x="819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8" name="Line 732"/>
                <p:cNvSpPr>
                  <a:spLocks noChangeAspect="1" noChangeShapeType="1"/>
                </p:cNvSpPr>
                <p:nvPr/>
              </p:nvSpPr>
              <p:spPr bwMode="auto">
                <a:xfrm>
                  <a:off x="823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9" name="Line 733"/>
                <p:cNvSpPr>
                  <a:spLocks noChangeAspect="1" noChangeShapeType="1"/>
                </p:cNvSpPr>
                <p:nvPr/>
              </p:nvSpPr>
              <p:spPr bwMode="auto">
                <a:xfrm>
                  <a:off x="8275"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0" name="Line 734"/>
                <p:cNvSpPr>
                  <a:spLocks noChangeAspect="1" noChangeShapeType="1"/>
                </p:cNvSpPr>
                <p:nvPr/>
              </p:nvSpPr>
              <p:spPr bwMode="auto">
                <a:xfrm>
                  <a:off x="831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1" name="Line 735"/>
                <p:cNvSpPr>
                  <a:spLocks noChangeAspect="1" noChangeShapeType="1"/>
                </p:cNvSpPr>
                <p:nvPr/>
              </p:nvSpPr>
              <p:spPr bwMode="auto">
                <a:xfrm>
                  <a:off x="835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 name="Line 736"/>
                <p:cNvSpPr>
                  <a:spLocks noChangeAspect="1" noChangeShapeType="1"/>
                </p:cNvSpPr>
                <p:nvPr/>
              </p:nvSpPr>
              <p:spPr bwMode="auto">
                <a:xfrm>
                  <a:off x="839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 name="Line 737"/>
                <p:cNvSpPr>
                  <a:spLocks noChangeAspect="1" noChangeShapeType="1"/>
                </p:cNvSpPr>
                <p:nvPr/>
              </p:nvSpPr>
              <p:spPr bwMode="auto">
                <a:xfrm>
                  <a:off x="843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4" name="Line 738"/>
                <p:cNvSpPr>
                  <a:spLocks noChangeAspect="1" noChangeShapeType="1"/>
                </p:cNvSpPr>
                <p:nvPr/>
              </p:nvSpPr>
              <p:spPr bwMode="auto">
                <a:xfrm>
                  <a:off x="846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5" name="Line 739"/>
                <p:cNvSpPr>
                  <a:spLocks noChangeAspect="1" noChangeShapeType="1"/>
                </p:cNvSpPr>
                <p:nvPr/>
              </p:nvSpPr>
              <p:spPr bwMode="auto">
                <a:xfrm>
                  <a:off x="850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6" name="Line 740"/>
                <p:cNvSpPr>
                  <a:spLocks noChangeAspect="1" noChangeShapeType="1"/>
                </p:cNvSpPr>
                <p:nvPr/>
              </p:nvSpPr>
              <p:spPr bwMode="auto">
                <a:xfrm>
                  <a:off x="854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7" name="Line 741"/>
                <p:cNvSpPr>
                  <a:spLocks noChangeAspect="1" noChangeShapeType="1"/>
                </p:cNvSpPr>
                <p:nvPr/>
              </p:nvSpPr>
              <p:spPr bwMode="auto">
                <a:xfrm>
                  <a:off x="858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8" name="Line 742"/>
                <p:cNvSpPr>
                  <a:spLocks noChangeAspect="1" noChangeShapeType="1"/>
                </p:cNvSpPr>
                <p:nvPr/>
              </p:nvSpPr>
              <p:spPr bwMode="auto">
                <a:xfrm>
                  <a:off x="862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9" name="Line 743"/>
                <p:cNvSpPr>
                  <a:spLocks noChangeAspect="1" noChangeShapeType="1"/>
                </p:cNvSpPr>
                <p:nvPr/>
              </p:nvSpPr>
              <p:spPr bwMode="auto">
                <a:xfrm>
                  <a:off x="866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0" name="Line 744"/>
                <p:cNvSpPr>
                  <a:spLocks noChangeAspect="1" noChangeShapeType="1"/>
                </p:cNvSpPr>
                <p:nvPr/>
              </p:nvSpPr>
              <p:spPr bwMode="auto">
                <a:xfrm>
                  <a:off x="870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1" name="Line 745"/>
                <p:cNvSpPr>
                  <a:spLocks noChangeAspect="1" noChangeShapeType="1"/>
                </p:cNvSpPr>
                <p:nvPr/>
              </p:nvSpPr>
              <p:spPr bwMode="auto">
                <a:xfrm>
                  <a:off x="8738"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2" name="Line 746"/>
                <p:cNvSpPr>
                  <a:spLocks noChangeAspect="1" noChangeShapeType="1"/>
                </p:cNvSpPr>
                <p:nvPr/>
              </p:nvSpPr>
              <p:spPr bwMode="auto">
                <a:xfrm>
                  <a:off x="877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 name="Line 747"/>
                <p:cNvSpPr>
                  <a:spLocks noChangeAspect="1" noChangeShapeType="1"/>
                </p:cNvSpPr>
                <p:nvPr/>
              </p:nvSpPr>
              <p:spPr bwMode="auto">
                <a:xfrm>
                  <a:off x="881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4" name="Line 748"/>
                <p:cNvSpPr>
                  <a:spLocks noChangeAspect="1" noChangeShapeType="1"/>
                </p:cNvSpPr>
                <p:nvPr/>
              </p:nvSpPr>
              <p:spPr bwMode="auto">
                <a:xfrm>
                  <a:off x="885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5" name="Line 749"/>
                <p:cNvSpPr>
                  <a:spLocks noChangeAspect="1" noChangeShapeType="1"/>
                </p:cNvSpPr>
                <p:nvPr/>
              </p:nvSpPr>
              <p:spPr bwMode="auto">
                <a:xfrm>
                  <a:off x="889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6" name="Line 750"/>
                <p:cNvSpPr>
                  <a:spLocks noChangeAspect="1" noChangeShapeType="1"/>
                </p:cNvSpPr>
                <p:nvPr/>
              </p:nvSpPr>
              <p:spPr bwMode="auto">
                <a:xfrm>
                  <a:off x="893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7" name="Line 751"/>
                <p:cNvSpPr>
                  <a:spLocks noChangeAspect="1" noChangeShapeType="1"/>
                </p:cNvSpPr>
                <p:nvPr/>
              </p:nvSpPr>
              <p:spPr bwMode="auto">
                <a:xfrm>
                  <a:off x="897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8" name="Line 752"/>
                <p:cNvSpPr>
                  <a:spLocks noChangeAspect="1" noChangeShapeType="1"/>
                </p:cNvSpPr>
                <p:nvPr/>
              </p:nvSpPr>
              <p:spPr bwMode="auto">
                <a:xfrm>
                  <a:off x="9009"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9" name="Line 753"/>
                <p:cNvSpPr>
                  <a:spLocks noChangeAspect="1" noChangeShapeType="1"/>
                </p:cNvSpPr>
                <p:nvPr/>
              </p:nvSpPr>
              <p:spPr bwMode="auto">
                <a:xfrm>
                  <a:off x="9047"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0" name="Line 754"/>
                <p:cNvSpPr>
                  <a:spLocks noChangeAspect="1" noChangeShapeType="1"/>
                </p:cNvSpPr>
                <p:nvPr/>
              </p:nvSpPr>
              <p:spPr bwMode="auto">
                <a:xfrm>
                  <a:off x="9086"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1" name="Line 755"/>
                <p:cNvSpPr>
                  <a:spLocks noChangeAspect="1" noChangeShapeType="1"/>
                </p:cNvSpPr>
                <p:nvPr/>
              </p:nvSpPr>
              <p:spPr bwMode="auto">
                <a:xfrm>
                  <a:off x="9124"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2" name="Line 756"/>
                <p:cNvSpPr>
                  <a:spLocks noChangeAspect="1" noChangeShapeType="1"/>
                </p:cNvSpPr>
                <p:nvPr/>
              </p:nvSpPr>
              <p:spPr bwMode="auto">
                <a:xfrm>
                  <a:off x="9163"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 name="Line 757"/>
                <p:cNvSpPr>
                  <a:spLocks noChangeAspect="1" noChangeShapeType="1"/>
                </p:cNvSpPr>
                <p:nvPr/>
              </p:nvSpPr>
              <p:spPr bwMode="auto">
                <a:xfrm>
                  <a:off x="9201"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 name="Line 758"/>
                <p:cNvSpPr>
                  <a:spLocks noChangeAspect="1" noChangeShapeType="1"/>
                </p:cNvSpPr>
                <p:nvPr/>
              </p:nvSpPr>
              <p:spPr bwMode="auto">
                <a:xfrm>
                  <a:off x="9240" y="6416"/>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5" name="Line 759"/>
                <p:cNvSpPr>
                  <a:spLocks noChangeAspect="1" noChangeShapeType="1"/>
                </p:cNvSpPr>
                <p:nvPr/>
              </p:nvSpPr>
              <p:spPr bwMode="auto">
                <a:xfrm>
                  <a:off x="9279" y="6416"/>
                  <a:ext cx="2"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6" name="Line 760"/>
                <p:cNvSpPr>
                  <a:spLocks noChangeAspect="1" noChangeShapeType="1"/>
                </p:cNvSpPr>
                <p:nvPr/>
              </p:nvSpPr>
              <p:spPr bwMode="auto">
                <a:xfrm>
                  <a:off x="314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7" name="Line 761"/>
                <p:cNvSpPr>
                  <a:spLocks noChangeAspect="1" noChangeShapeType="1"/>
                </p:cNvSpPr>
                <p:nvPr/>
              </p:nvSpPr>
              <p:spPr bwMode="auto">
                <a:xfrm>
                  <a:off x="318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8" name="Line 762"/>
                <p:cNvSpPr>
                  <a:spLocks noChangeAspect="1" noChangeShapeType="1"/>
                </p:cNvSpPr>
                <p:nvPr/>
              </p:nvSpPr>
              <p:spPr bwMode="auto">
                <a:xfrm>
                  <a:off x="322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9" name="Line 763"/>
                <p:cNvSpPr>
                  <a:spLocks noChangeAspect="1" noChangeShapeType="1"/>
                </p:cNvSpPr>
                <p:nvPr/>
              </p:nvSpPr>
              <p:spPr bwMode="auto">
                <a:xfrm>
                  <a:off x="326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0" name="Line 764"/>
                <p:cNvSpPr>
                  <a:spLocks noChangeAspect="1" noChangeShapeType="1"/>
                </p:cNvSpPr>
                <p:nvPr/>
              </p:nvSpPr>
              <p:spPr bwMode="auto">
                <a:xfrm>
                  <a:off x="329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1" name="Line 765"/>
                <p:cNvSpPr>
                  <a:spLocks noChangeAspect="1" noChangeShapeType="1"/>
                </p:cNvSpPr>
                <p:nvPr/>
              </p:nvSpPr>
              <p:spPr bwMode="auto">
                <a:xfrm>
                  <a:off x="333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2" name="Line 766"/>
                <p:cNvSpPr>
                  <a:spLocks noChangeAspect="1" noChangeShapeType="1"/>
                </p:cNvSpPr>
                <p:nvPr/>
              </p:nvSpPr>
              <p:spPr bwMode="auto">
                <a:xfrm>
                  <a:off x="337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 name="Line 767"/>
                <p:cNvSpPr>
                  <a:spLocks noChangeAspect="1" noChangeShapeType="1"/>
                </p:cNvSpPr>
                <p:nvPr/>
              </p:nvSpPr>
              <p:spPr bwMode="auto">
                <a:xfrm>
                  <a:off x="341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 name="Line 768"/>
                <p:cNvSpPr>
                  <a:spLocks noChangeAspect="1" noChangeShapeType="1"/>
                </p:cNvSpPr>
                <p:nvPr/>
              </p:nvSpPr>
              <p:spPr bwMode="auto">
                <a:xfrm>
                  <a:off x="345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 name="Line 769"/>
                <p:cNvSpPr>
                  <a:spLocks noChangeAspect="1" noChangeShapeType="1"/>
                </p:cNvSpPr>
                <p:nvPr/>
              </p:nvSpPr>
              <p:spPr bwMode="auto">
                <a:xfrm>
                  <a:off x="349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 name="Line 770"/>
                <p:cNvSpPr>
                  <a:spLocks noChangeAspect="1" noChangeShapeType="1"/>
                </p:cNvSpPr>
                <p:nvPr/>
              </p:nvSpPr>
              <p:spPr bwMode="auto">
                <a:xfrm>
                  <a:off x="353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7" name="Line 771"/>
                <p:cNvSpPr>
                  <a:spLocks noChangeAspect="1" noChangeShapeType="1"/>
                </p:cNvSpPr>
                <p:nvPr/>
              </p:nvSpPr>
              <p:spPr bwMode="auto">
                <a:xfrm>
                  <a:off x="356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8" name="Line 772"/>
                <p:cNvSpPr>
                  <a:spLocks noChangeAspect="1" noChangeShapeType="1"/>
                </p:cNvSpPr>
                <p:nvPr/>
              </p:nvSpPr>
              <p:spPr bwMode="auto">
                <a:xfrm>
                  <a:off x="360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9" name="Line 773"/>
                <p:cNvSpPr>
                  <a:spLocks noChangeAspect="1" noChangeShapeType="1"/>
                </p:cNvSpPr>
                <p:nvPr/>
              </p:nvSpPr>
              <p:spPr bwMode="auto">
                <a:xfrm>
                  <a:off x="3646" y="5470"/>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0" name="Line 774"/>
                <p:cNvSpPr>
                  <a:spLocks noChangeAspect="1" noChangeShapeType="1"/>
                </p:cNvSpPr>
                <p:nvPr/>
              </p:nvSpPr>
              <p:spPr bwMode="auto">
                <a:xfrm>
                  <a:off x="368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1" name="Line 775"/>
                <p:cNvSpPr>
                  <a:spLocks noChangeAspect="1" noChangeShapeType="1"/>
                </p:cNvSpPr>
                <p:nvPr/>
              </p:nvSpPr>
              <p:spPr bwMode="auto">
                <a:xfrm>
                  <a:off x="372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2" name="Line 776"/>
                <p:cNvSpPr>
                  <a:spLocks noChangeAspect="1" noChangeShapeType="1"/>
                </p:cNvSpPr>
                <p:nvPr/>
              </p:nvSpPr>
              <p:spPr bwMode="auto">
                <a:xfrm>
                  <a:off x="376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 name="Line 777"/>
                <p:cNvSpPr>
                  <a:spLocks noChangeAspect="1" noChangeShapeType="1"/>
                </p:cNvSpPr>
                <p:nvPr/>
              </p:nvSpPr>
              <p:spPr bwMode="auto">
                <a:xfrm>
                  <a:off x="380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 name="Line 778"/>
                <p:cNvSpPr>
                  <a:spLocks noChangeAspect="1" noChangeShapeType="1"/>
                </p:cNvSpPr>
                <p:nvPr/>
              </p:nvSpPr>
              <p:spPr bwMode="auto">
                <a:xfrm>
                  <a:off x="383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 name="Line 779"/>
                <p:cNvSpPr>
                  <a:spLocks noChangeAspect="1" noChangeShapeType="1"/>
                </p:cNvSpPr>
                <p:nvPr/>
              </p:nvSpPr>
              <p:spPr bwMode="auto">
                <a:xfrm>
                  <a:off x="387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 name="Line 780"/>
                <p:cNvSpPr>
                  <a:spLocks noChangeAspect="1" noChangeShapeType="1"/>
                </p:cNvSpPr>
                <p:nvPr/>
              </p:nvSpPr>
              <p:spPr bwMode="auto">
                <a:xfrm>
                  <a:off x="391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 name="Line 781"/>
                <p:cNvSpPr>
                  <a:spLocks noChangeAspect="1" noChangeShapeType="1"/>
                </p:cNvSpPr>
                <p:nvPr/>
              </p:nvSpPr>
              <p:spPr bwMode="auto">
                <a:xfrm>
                  <a:off x="395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8" name="Line 782"/>
                <p:cNvSpPr>
                  <a:spLocks noChangeAspect="1" noChangeShapeType="1"/>
                </p:cNvSpPr>
                <p:nvPr/>
              </p:nvSpPr>
              <p:spPr bwMode="auto">
                <a:xfrm>
                  <a:off x="399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9" name="Line 783"/>
                <p:cNvSpPr>
                  <a:spLocks noChangeAspect="1" noChangeShapeType="1"/>
                </p:cNvSpPr>
                <p:nvPr/>
              </p:nvSpPr>
              <p:spPr bwMode="auto">
                <a:xfrm>
                  <a:off x="403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0" name="Line 784"/>
                <p:cNvSpPr>
                  <a:spLocks noChangeAspect="1" noChangeShapeType="1"/>
                </p:cNvSpPr>
                <p:nvPr/>
              </p:nvSpPr>
              <p:spPr bwMode="auto">
                <a:xfrm>
                  <a:off x="407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1" name="Line 785"/>
                <p:cNvSpPr>
                  <a:spLocks noChangeAspect="1" noChangeShapeType="1"/>
                </p:cNvSpPr>
                <p:nvPr/>
              </p:nvSpPr>
              <p:spPr bwMode="auto">
                <a:xfrm>
                  <a:off x="4109" y="5470"/>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2" name="Line 786"/>
                <p:cNvSpPr>
                  <a:spLocks noChangeAspect="1" noChangeShapeType="1"/>
                </p:cNvSpPr>
                <p:nvPr/>
              </p:nvSpPr>
              <p:spPr bwMode="auto">
                <a:xfrm>
                  <a:off x="414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3" name="Line 787"/>
                <p:cNvSpPr>
                  <a:spLocks noChangeAspect="1" noChangeShapeType="1"/>
                </p:cNvSpPr>
                <p:nvPr/>
              </p:nvSpPr>
              <p:spPr bwMode="auto">
                <a:xfrm>
                  <a:off x="418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 name="Line 788"/>
                <p:cNvSpPr>
                  <a:spLocks noChangeAspect="1" noChangeShapeType="1"/>
                </p:cNvSpPr>
                <p:nvPr/>
              </p:nvSpPr>
              <p:spPr bwMode="auto">
                <a:xfrm>
                  <a:off x="422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 name="Line 789"/>
                <p:cNvSpPr>
                  <a:spLocks noChangeAspect="1" noChangeShapeType="1"/>
                </p:cNvSpPr>
                <p:nvPr/>
              </p:nvSpPr>
              <p:spPr bwMode="auto">
                <a:xfrm>
                  <a:off x="426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 name="Line 790"/>
                <p:cNvSpPr>
                  <a:spLocks noChangeAspect="1" noChangeShapeType="1"/>
                </p:cNvSpPr>
                <p:nvPr/>
              </p:nvSpPr>
              <p:spPr bwMode="auto">
                <a:xfrm>
                  <a:off x="430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 name="Line 791"/>
                <p:cNvSpPr>
                  <a:spLocks noChangeAspect="1" noChangeShapeType="1"/>
                </p:cNvSpPr>
                <p:nvPr/>
              </p:nvSpPr>
              <p:spPr bwMode="auto">
                <a:xfrm>
                  <a:off x="434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792"/>
                <p:cNvSpPr>
                  <a:spLocks noChangeAspect="1" noChangeShapeType="1"/>
                </p:cNvSpPr>
                <p:nvPr/>
              </p:nvSpPr>
              <p:spPr bwMode="auto">
                <a:xfrm>
                  <a:off x="437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793"/>
                <p:cNvSpPr>
                  <a:spLocks noChangeAspect="1" noChangeShapeType="1"/>
                </p:cNvSpPr>
                <p:nvPr/>
              </p:nvSpPr>
              <p:spPr bwMode="auto">
                <a:xfrm>
                  <a:off x="441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Line 794"/>
                <p:cNvSpPr>
                  <a:spLocks noChangeAspect="1" noChangeShapeType="1"/>
                </p:cNvSpPr>
                <p:nvPr/>
              </p:nvSpPr>
              <p:spPr bwMode="auto">
                <a:xfrm>
                  <a:off x="445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795"/>
                <p:cNvSpPr>
                  <a:spLocks noChangeAspect="1" noChangeShapeType="1"/>
                </p:cNvSpPr>
                <p:nvPr/>
              </p:nvSpPr>
              <p:spPr bwMode="auto">
                <a:xfrm>
                  <a:off x="449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796"/>
                <p:cNvSpPr>
                  <a:spLocks noChangeAspect="1" noChangeShapeType="1"/>
                </p:cNvSpPr>
                <p:nvPr/>
              </p:nvSpPr>
              <p:spPr bwMode="auto">
                <a:xfrm>
                  <a:off x="453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797"/>
                <p:cNvSpPr>
                  <a:spLocks noChangeAspect="1" noChangeShapeType="1"/>
                </p:cNvSpPr>
                <p:nvPr/>
              </p:nvSpPr>
              <p:spPr bwMode="auto">
                <a:xfrm>
                  <a:off x="4572" y="5470"/>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798"/>
                <p:cNvSpPr>
                  <a:spLocks noChangeAspect="1" noChangeShapeType="1"/>
                </p:cNvSpPr>
                <p:nvPr/>
              </p:nvSpPr>
              <p:spPr bwMode="auto">
                <a:xfrm>
                  <a:off x="461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799"/>
                <p:cNvSpPr>
                  <a:spLocks noChangeAspect="1" noChangeShapeType="1"/>
                </p:cNvSpPr>
                <p:nvPr/>
              </p:nvSpPr>
              <p:spPr bwMode="auto">
                <a:xfrm>
                  <a:off x="464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800"/>
                <p:cNvSpPr>
                  <a:spLocks noChangeAspect="1" noChangeShapeType="1"/>
                </p:cNvSpPr>
                <p:nvPr/>
              </p:nvSpPr>
              <p:spPr bwMode="auto">
                <a:xfrm>
                  <a:off x="468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 name="Line 801"/>
                <p:cNvSpPr>
                  <a:spLocks noChangeAspect="1" noChangeShapeType="1"/>
                </p:cNvSpPr>
                <p:nvPr/>
              </p:nvSpPr>
              <p:spPr bwMode="auto">
                <a:xfrm>
                  <a:off x="472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802"/>
                <p:cNvSpPr>
                  <a:spLocks noChangeAspect="1" noChangeShapeType="1"/>
                </p:cNvSpPr>
                <p:nvPr/>
              </p:nvSpPr>
              <p:spPr bwMode="auto">
                <a:xfrm>
                  <a:off x="476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803"/>
                <p:cNvSpPr>
                  <a:spLocks noChangeAspect="1" noChangeShapeType="1"/>
                </p:cNvSpPr>
                <p:nvPr/>
              </p:nvSpPr>
              <p:spPr bwMode="auto">
                <a:xfrm>
                  <a:off x="480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804"/>
                <p:cNvSpPr>
                  <a:spLocks noChangeAspect="1" noChangeShapeType="1"/>
                </p:cNvSpPr>
                <p:nvPr/>
              </p:nvSpPr>
              <p:spPr bwMode="auto">
                <a:xfrm>
                  <a:off x="484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805"/>
                <p:cNvSpPr>
                  <a:spLocks noChangeAspect="1" noChangeShapeType="1"/>
                </p:cNvSpPr>
                <p:nvPr/>
              </p:nvSpPr>
              <p:spPr bwMode="auto">
                <a:xfrm>
                  <a:off x="488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2" name="Line 806"/>
                <p:cNvSpPr>
                  <a:spLocks noChangeAspect="1" noChangeShapeType="1"/>
                </p:cNvSpPr>
                <p:nvPr/>
              </p:nvSpPr>
              <p:spPr bwMode="auto">
                <a:xfrm>
                  <a:off x="491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807"/>
                <p:cNvSpPr>
                  <a:spLocks noChangeAspect="1" noChangeShapeType="1"/>
                </p:cNvSpPr>
                <p:nvPr/>
              </p:nvSpPr>
              <p:spPr bwMode="auto">
                <a:xfrm>
                  <a:off x="495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808"/>
                <p:cNvSpPr>
                  <a:spLocks noChangeAspect="1" noChangeShapeType="1"/>
                </p:cNvSpPr>
                <p:nvPr/>
              </p:nvSpPr>
              <p:spPr bwMode="auto">
                <a:xfrm>
                  <a:off x="499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809"/>
                <p:cNvSpPr>
                  <a:spLocks noChangeAspect="1" noChangeShapeType="1"/>
                </p:cNvSpPr>
                <p:nvPr/>
              </p:nvSpPr>
              <p:spPr bwMode="auto">
                <a:xfrm>
                  <a:off x="5035" y="5470"/>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810"/>
              <p:cNvGrpSpPr>
                <a:grpSpLocks noChangeAspect="1"/>
              </p:cNvGrpSpPr>
              <p:nvPr/>
            </p:nvGrpSpPr>
            <p:grpSpPr bwMode="auto">
              <a:xfrm>
                <a:off x="3144" y="4525"/>
                <a:ext cx="6137" cy="946"/>
                <a:chOff x="3144" y="4525"/>
                <a:chExt cx="6137" cy="946"/>
              </a:xfrm>
            </p:grpSpPr>
            <p:sp>
              <p:nvSpPr>
                <p:cNvPr id="646" name="Line 811"/>
                <p:cNvSpPr>
                  <a:spLocks noChangeAspect="1" noChangeShapeType="1"/>
                </p:cNvSpPr>
                <p:nvPr/>
              </p:nvSpPr>
              <p:spPr bwMode="auto">
                <a:xfrm>
                  <a:off x="507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7" name="Line 812"/>
                <p:cNvSpPr>
                  <a:spLocks noChangeAspect="1" noChangeShapeType="1"/>
                </p:cNvSpPr>
                <p:nvPr/>
              </p:nvSpPr>
              <p:spPr bwMode="auto">
                <a:xfrm>
                  <a:off x="511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 name="Line 813"/>
                <p:cNvSpPr>
                  <a:spLocks noChangeAspect="1" noChangeShapeType="1"/>
                </p:cNvSpPr>
                <p:nvPr/>
              </p:nvSpPr>
              <p:spPr bwMode="auto">
                <a:xfrm>
                  <a:off x="515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9" name="Line 814"/>
                <p:cNvSpPr>
                  <a:spLocks noChangeAspect="1" noChangeShapeType="1"/>
                </p:cNvSpPr>
                <p:nvPr/>
              </p:nvSpPr>
              <p:spPr bwMode="auto">
                <a:xfrm>
                  <a:off x="518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0" name="Line 815"/>
                <p:cNvSpPr>
                  <a:spLocks noChangeAspect="1" noChangeShapeType="1"/>
                </p:cNvSpPr>
                <p:nvPr/>
              </p:nvSpPr>
              <p:spPr bwMode="auto">
                <a:xfrm>
                  <a:off x="522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1" name="Line 816"/>
                <p:cNvSpPr>
                  <a:spLocks noChangeAspect="1" noChangeShapeType="1"/>
                </p:cNvSpPr>
                <p:nvPr/>
              </p:nvSpPr>
              <p:spPr bwMode="auto">
                <a:xfrm>
                  <a:off x="526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2" name="Line 817"/>
                <p:cNvSpPr>
                  <a:spLocks noChangeAspect="1" noChangeShapeType="1"/>
                </p:cNvSpPr>
                <p:nvPr/>
              </p:nvSpPr>
              <p:spPr bwMode="auto">
                <a:xfrm>
                  <a:off x="530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3" name="Line 818"/>
                <p:cNvSpPr>
                  <a:spLocks noChangeAspect="1" noChangeShapeType="1"/>
                </p:cNvSpPr>
                <p:nvPr/>
              </p:nvSpPr>
              <p:spPr bwMode="auto">
                <a:xfrm>
                  <a:off x="534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4" name="Line 819"/>
                <p:cNvSpPr>
                  <a:spLocks noChangeAspect="1" noChangeShapeType="1"/>
                </p:cNvSpPr>
                <p:nvPr/>
              </p:nvSpPr>
              <p:spPr bwMode="auto">
                <a:xfrm>
                  <a:off x="538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 name="Line 820"/>
                <p:cNvSpPr>
                  <a:spLocks noChangeAspect="1" noChangeShapeType="1"/>
                </p:cNvSpPr>
                <p:nvPr/>
              </p:nvSpPr>
              <p:spPr bwMode="auto">
                <a:xfrm>
                  <a:off x="542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 name="Line 821"/>
                <p:cNvSpPr>
                  <a:spLocks noChangeAspect="1" noChangeShapeType="1"/>
                </p:cNvSpPr>
                <p:nvPr/>
              </p:nvSpPr>
              <p:spPr bwMode="auto">
                <a:xfrm>
                  <a:off x="545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7" name="Line 822"/>
                <p:cNvSpPr>
                  <a:spLocks noChangeAspect="1" noChangeShapeType="1"/>
                </p:cNvSpPr>
                <p:nvPr/>
              </p:nvSpPr>
              <p:spPr bwMode="auto">
                <a:xfrm>
                  <a:off x="5498" y="5470"/>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8" name="Line 823"/>
                <p:cNvSpPr>
                  <a:spLocks noChangeAspect="1" noChangeShapeType="1"/>
                </p:cNvSpPr>
                <p:nvPr/>
              </p:nvSpPr>
              <p:spPr bwMode="auto">
                <a:xfrm>
                  <a:off x="553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9" name="Line 824"/>
                <p:cNvSpPr>
                  <a:spLocks noChangeAspect="1" noChangeShapeType="1"/>
                </p:cNvSpPr>
                <p:nvPr/>
              </p:nvSpPr>
              <p:spPr bwMode="auto">
                <a:xfrm>
                  <a:off x="557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0" name="Line 825"/>
                <p:cNvSpPr>
                  <a:spLocks noChangeAspect="1" noChangeShapeType="1"/>
                </p:cNvSpPr>
                <p:nvPr/>
              </p:nvSpPr>
              <p:spPr bwMode="auto">
                <a:xfrm>
                  <a:off x="561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1" name="Line 826"/>
                <p:cNvSpPr>
                  <a:spLocks noChangeAspect="1" noChangeShapeType="1"/>
                </p:cNvSpPr>
                <p:nvPr/>
              </p:nvSpPr>
              <p:spPr bwMode="auto">
                <a:xfrm>
                  <a:off x="565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2" name="Line 827"/>
                <p:cNvSpPr>
                  <a:spLocks noChangeAspect="1" noChangeShapeType="1"/>
                </p:cNvSpPr>
                <p:nvPr/>
              </p:nvSpPr>
              <p:spPr bwMode="auto">
                <a:xfrm>
                  <a:off x="569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3" name="Line 828"/>
                <p:cNvSpPr>
                  <a:spLocks noChangeAspect="1" noChangeShapeType="1"/>
                </p:cNvSpPr>
                <p:nvPr/>
              </p:nvSpPr>
              <p:spPr bwMode="auto">
                <a:xfrm>
                  <a:off x="572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4" name="Line 829"/>
                <p:cNvSpPr>
                  <a:spLocks noChangeAspect="1" noChangeShapeType="1"/>
                </p:cNvSpPr>
                <p:nvPr/>
              </p:nvSpPr>
              <p:spPr bwMode="auto">
                <a:xfrm>
                  <a:off x="576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 name="Line 830"/>
                <p:cNvSpPr>
                  <a:spLocks noChangeAspect="1" noChangeShapeType="1"/>
                </p:cNvSpPr>
                <p:nvPr/>
              </p:nvSpPr>
              <p:spPr bwMode="auto">
                <a:xfrm>
                  <a:off x="580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 name="Line 831"/>
                <p:cNvSpPr>
                  <a:spLocks noChangeAspect="1" noChangeShapeType="1"/>
                </p:cNvSpPr>
                <p:nvPr/>
              </p:nvSpPr>
              <p:spPr bwMode="auto">
                <a:xfrm>
                  <a:off x="584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7" name="Line 832"/>
                <p:cNvSpPr>
                  <a:spLocks noChangeAspect="1" noChangeShapeType="1"/>
                </p:cNvSpPr>
                <p:nvPr/>
              </p:nvSpPr>
              <p:spPr bwMode="auto">
                <a:xfrm>
                  <a:off x="588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8" name="Line 833"/>
                <p:cNvSpPr>
                  <a:spLocks noChangeAspect="1" noChangeShapeType="1"/>
                </p:cNvSpPr>
                <p:nvPr/>
              </p:nvSpPr>
              <p:spPr bwMode="auto">
                <a:xfrm>
                  <a:off x="592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9" name="Line 834"/>
                <p:cNvSpPr>
                  <a:spLocks noChangeAspect="1" noChangeShapeType="1"/>
                </p:cNvSpPr>
                <p:nvPr/>
              </p:nvSpPr>
              <p:spPr bwMode="auto">
                <a:xfrm>
                  <a:off x="596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0" name="Line 835"/>
                <p:cNvSpPr>
                  <a:spLocks noChangeAspect="1" noChangeShapeType="1"/>
                </p:cNvSpPr>
                <p:nvPr/>
              </p:nvSpPr>
              <p:spPr bwMode="auto">
                <a:xfrm>
                  <a:off x="599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1" name="Line 836"/>
                <p:cNvSpPr>
                  <a:spLocks noChangeAspect="1" noChangeShapeType="1"/>
                </p:cNvSpPr>
                <p:nvPr/>
              </p:nvSpPr>
              <p:spPr bwMode="auto">
                <a:xfrm>
                  <a:off x="603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2" name="Line 837"/>
                <p:cNvSpPr>
                  <a:spLocks noChangeAspect="1" noChangeShapeType="1"/>
                </p:cNvSpPr>
                <p:nvPr/>
              </p:nvSpPr>
              <p:spPr bwMode="auto">
                <a:xfrm>
                  <a:off x="607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3" name="Line 838"/>
                <p:cNvSpPr>
                  <a:spLocks noChangeAspect="1" noChangeShapeType="1"/>
                </p:cNvSpPr>
                <p:nvPr/>
              </p:nvSpPr>
              <p:spPr bwMode="auto">
                <a:xfrm>
                  <a:off x="611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4" name="Line 839"/>
                <p:cNvSpPr>
                  <a:spLocks noChangeAspect="1" noChangeShapeType="1"/>
                </p:cNvSpPr>
                <p:nvPr/>
              </p:nvSpPr>
              <p:spPr bwMode="auto">
                <a:xfrm>
                  <a:off x="615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 name="Line 840"/>
                <p:cNvSpPr>
                  <a:spLocks noChangeAspect="1" noChangeShapeType="1"/>
                </p:cNvSpPr>
                <p:nvPr/>
              </p:nvSpPr>
              <p:spPr bwMode="auto">
                <a:xfrm>
                  <a:off x="619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 name="Line 841"/>
                <p:cNvSpPr>
                  <a:spLocks noChangeAspect="1" noChangeShapeType="1"/>
                </p:cNvSpPr>
                <p:nvPr/>
              </p:nvSpPr>
              <p:spPr bwMode="auto">
                <a:xfrm>
                  <a:off x="623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 name="Line 842"/>
                <p:cNvSpPr>
                  <a:spLocks noChangeAspect="1" noChangeShapeType="1"/>
                </p:cNvSpPr>
                <p:nvPr/>
              </p:nvSpPr>
              <p:spPr bwMode="auto">
                <a:xfrm>
                  <a:off x="626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 name="Line 843"/>
                <p:cNvSpPr>
                  <a:spLocks noChangeAspect="1" noChangeShapeType="1"/>
                </p:cNvSpPr>
                <p:nvPr/>
              </p:nvSpPr>
              <p:spPr bwMode="auto">
                <a:xfrm>
                  <a:off x="630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 name="Line 844"/>
                <p:cNvSpPr>
                  <a:spLocks noChangeAspect="1" noChangeShapeType="1"/>
                </p:cNvSpPr>
                <p:nvPr/>
              </p:nvSpPr>
              <p:spPr bwMode="auto">
                <a:xfrm>
                  <a:off x="634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 name="Line 845"/>
                <p:cNvSpPr>
                  <a:spLocks noChangeAspect="1" noChangeShapeType="1"/>
                </p:cNvSpPr>
                <p:nvPr/>
              </p:nvSpPr>
              <p:spPr bwMode="auto">
                <a:xfrm>
                  <a:off x="638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1" name="Line 846"/>
                <p:cNvSpPr>
                  <a:spLocks noChangeAspect="1" noChangeShapeType="1"/>
                </p:cNvSpPr>
                <p:nvPr/>
              </p:nvSpPr>
              <p:spPr bwMode="auto">
                <a:xfrm>
                  <a:off x="642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2" name="Line 847"/>
                <p:cNvSpPr>
                  <a:spLocks noChangeAspect="1" noChangeShapeType="1"/>
                </p:cNvSpPr>
                <p:nvPr/>
              </p:nvSpPr>
              <p:spPr bwMode="auto">
                <a:xfrm>
                  <a:off x="646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 name="Line 848"/>
                <p:cNvSpPr>
                  <a:spLocks noChangeAspect="1" noChangeShapeType="1"/>
                </p:cNvSpPr>
                <p:nvPr/>
              </p:nvSpPr>
              <p:spPr bwMode="auto">
                <a:xfrm>
                  <a:off x="650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4" name="Line 849"/>
                <p:cNvSpPr>
                  <a:spLocks noChangeAspect="1" noChangeShapeType="1"/>
                </p:cNvSpPr>
                <p:nvPr/>
              </p:nvSpPr>
              <p:spPr bwMode="auto">
                <a:xfrm>
                  <a:off x="653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5" name="Line 850"/>
                <p:cNvSpPr>
                  <a:spLocks noChangeAspect="1" noChangeShapeType="1"/>
                </p:cNvSpPr>
                <p:nvPr/>
              </p:nvSpPr>
              <p:spPr bwMode="auto">
                <a:xfrm>
                  <a:off x="657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 name="Line 851"/>
                <p:cNvSpPr>
                  <a:spLocks noChangeAspect="1" noChangeShapeType="1"/>
                </p:cNvSpPr>
                <p:nvPr/>
              </p:nvSpPr>
              <p:spPr bwMode="auto">
                <a:xfrm>
                  <a:off x="661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 name="Line 852"/>
                <p:cNvSpPr>
                  <a:spLocks noChangeAspect="1" noChangeShapeType="1"/>
                </p:cNvSpPr>
                <p:nvPr/>
              </p:nvSpPr>
              <p:spPr bwMode="auto">
                <a:xfrm>
                  <a:off x="665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 name="Line 853"/>
                <p:cNvSpPr>
                  <a:spLocks noChangeAspect="1" noChangeShapeType="1"/>
                </p:cNvSpPr>
                <p:nvPr/>
              </p:nvSpPr>
              <p:spPr bwMode="auto">
                <a:xfrm>
                  <a:off x="669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9" name="Line 854"/>
                <p:cNvSpPr>
                  <a:spLocks noChangeAspect="1" noChangeShapeType="1"/>
                </p:cNvSpPr>
                <p:nvPr/>
              </p:nvSpPr>
              <p:spPr bwMode="auto">
                <a:xfrm>
                  <a:off x="673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0" name="Line 855"/>
                <p:cNvSpPr>
                  <a:spLocks noChangeAspect="1" noChangeShapeType="1"/>
                </p:cNvSpPr>
                <p:nvPr/>
              </p:nvSpPr>
              <p:spPr bwMode="auto">
                <a:xfrm>
                  <a:off x="677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1" name="Line 856"/>
                <p:cNvSpPr>
                  <a:spLocks noChangeAspect="1" noChangeShapeType="1"/>
                </p:cNvSpPr>
                <p:nvPr/>
              </p:nvSpPr>
              <p:spPr bwMode="auto">
                <a:xfrm>
                  <a:off x="680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 name="Line 857"/>
                <p:cNvSpPr>
                  <a:spLocks noChangeAspect="1" noChangeShapeType="1"/>
                </p:cNvSpPr>
                <p:nvPr/>
              </p:nvSpPr>
              <p:spPr bwMode="auto">
                <a:xfrm>
                  <a:off x="684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 name="Line 858"/>
                <p:cNvSpPr>
                  <a:spLocks noChangeAspect="1" noChangeShapeType="1"/>
                </p:cNvSpPr>
                <p:nvPr/>
              </p:nvSpPr>
              <p:spPr bwMode="auto">
                <a:xfrm>
                  <a:off x="688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4" name="Line 859"/>
                <p:cNvSpPr>
                  <a:spLocks noChangeAspect="1" noChangeShapeType="1"/>
                </p:cNvSpPr>
                <p:nvPr/>
              </p:nvSpPr>
              <p:spPr bwMode="auto">
                <a:xfrm>
                  <a:off x="692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5" name="Line 860"/>
                <p:cNvSpPr>
                  <a:spLocks noChangeAspect="1" noChangeShapeType="1"/>
                </p:cNvSpPr>
                <p:nvPr/>
              </p:nvSpPr>
              <p:spPr bwMode="auto">
                <a:xfrm>
                  <a:off x="696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 name="Line 861"/>
                <p:cNvSpPr>
                  <a:spLocks noChangeAspect="1" noChangeShapeType="1"/>
                </p:cNvSpPr>
                <p:nvPr/>
              </p:nvSpPr>
              <p:spPr bwMode="auto">
                <a:xfrm>
                  <a:off x="700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 name="Line 862"/>
                <p:cNvSpPr>
                  <a:spLocks noChangeAspect="1" noChangeShapeType="1"/>
                </p:cNvSpPr>
                <p:nvPr/>
              </p:nvSpPr>
              <p:spPr bwMode="auto">
                <a:xfrm>
                  <a:off x="704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8" name="Line 863"/>
                <p:cNvSpPr>
                  <a:spLocks noChangeAspect="1" noChangeShapeType="1"/>
                </p:cNvSpPr>
                <p:nvPr/>
              </p:nvSpPr>
              <p:spPr bwMode="auto">
                <a:xfrm>
                  <a:off x="707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9" name="Line 864"/>
                <p:cNvSpPr>
                  <a:spLocks noChangeAspect="1" noChangeShapeType="1"/>
                </p:cNvSpPr>
                <p:nvPr/>
              </p:nvSpPr>
              <p:spPr bwMode="auto">
                <a:xfrm>
                  <a:off x="711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 name="Line 865"/>
                <p:cNvSpPr>
                  <a:spLocks noChangeAspect="1" noChangeShapeType="1"/>
                </p:cNvSpPr>
                <p:nvPr/>
              </p:nvSpPr>
              <p:spPr bwMode="auto">
                <a:xfrm>
                  <a:off x="715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 name="Line 866"/>
                <p:cNvSpPr>
                  <a:spLocks noChangeAspect="1" noChangeShapeType="1"/>
                </p:cNvSpPr>
                <p:nvPr/>
              </p:nvSpPr>
              <p:spPr bwMode="auto">
                <a:xfrm>
                  <a:off x="719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2" name="Line 867"/>
                <p:cNvSpPr>
                  <a:spLocks noChangeAspect="1" noChangeShapeType="1"/>
                </p:cNvSpPr>
                <p:nvPr/>
              </p:nvSpPr>
              <p:spPr bwMode="auto">
                <a:xfrm>
                  <a:off x="723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 name="Line 868"/>
                <p:cNvSpPr>
                  <a:spLocks noChangeAspect="1" noChangeShapeType="1"/>
                </p:cNvSpPr>
                <p:nvPr/>
              </p:nvSpPr>
              <p:spPr bwMode="auto">
                <a:xfrm>
                  <a:off x="727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 name="Line 869"/>
                <p:cNvSpPr>
                  <a:spLocks noChangeAspect="1" noChangeShapeType="1"/>
                </p:cNvSpPr>
                <p:nvPr/>
              </p:nvSpPr>
              <p:spPr bwMode="auto">
                <a:xfrm>
                  <a:off x="731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5" name="Line 870"/>
                <p:cNvSpPr>
                  <a:spLocks noChangeAspect="1" noChangeShapeType="1"/>
                </p:cNvSpPr>
                <p:nvPr/>
              </p:nvSpPr>
              <p:spPr bwMode="auto">
                <a:xfrm>
                  <a:off x="734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 name="Line 871"/>
                <p:cNvSpPr>
                  <a:spLocks noChangeAspect="1" noChangeShapeType="1"/>
                </p:cNvSpPr>
                <p:nvPr/>
              </p:nvSpPr>
              <p:spPr bwMode="auto">
                <a:xfrm>
                  <a:off x="738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 name="Line 872"/>
                <p:cNvSpPr>
                  <a:spLocks noChangeAspect="1" noChangeShapeType="1"/>
                </p:cNvSpPr>
                <p:nvPr/>
              </p:nvSpPr>
              <p:spPr bwMode="auto">
                <a:xfrm>
                  <a:off x="742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 name="Line 873"/>
                <p:cNvSpPr>
                  <a:spLocks noChangeAspect="1" noChangeShapeType="1"/>
                </p:cNvSpPr>
                <p:nvPr/>
              </p:nvSpPr>
              <p:spPr bwMode="auto">
                <a:xfrm>
                  <a:off x="746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9" name="Line 874"/>
                <p:cNvSpPr>
                  <a:spLocks noChangeAspect="1" noChangeShapeType="1"/>
                </p:cNvSpPr>
                <p:nvPr/>
              </p:nvSpPr>
              <p:spPr bwMode="auto">
                <a:xfrm>
                  <a:off x="750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0" name="Line 875"/>
                <p:cNvSpPr>
                  <a:spLocks noChangeAspect="1" noChangeShapeType="1"/>
                </p:cNvSpPr>
                <p:nvPr/>
              </p:nvSpPr>
              <p:spPr bwMode="auto">
                <a:xfrm>
                  <a:off x="754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1" name="Line 876"/>
                <p:cNvSpPr>
                  <a:spLocks noChangeAspect="1" noChangeShapeType="1"/>
                </p:cNvSpPr>
                <p:nvPr/>
              </p:nvSpPr>
              <p:spPr bwMode="auto">
                <a:xfrm>
                  <a:off x="758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2" name="Line 877"/>
                <p:cNvSpPr>
                  <a:spLocks noChangeAspect="1" noChangeShapeType="1"/>
                </p:cNvSpPr>
                <p:nvPr/>
              </p:nvSpPr>
              <p:spPr bwMode="auto">
                <a:xfrm>
                  <a:off x="762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3" name="Line 878"/>
                <p:cNvSpPr>
                  <a:spLocks noChangeAspect="1" noChangeShapeType="1"/>
                </p:cNvSpPr>
                <p:nvPr/>
              </p:nvSpPr>
              <p:spPr bwMode="auto">
                <a:xfrm>
                  <a:off x="765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4" name="Line 879"/>
                <p:cNvSpPr>
                  <a:spLocks noChangeAspect="1" noChangeShapeType="1"/>
                </p:cNvSpPr>
                <p:nvPr/>
              </p:nvSpPr>
              <p:spPr bwMode="auto">
                <a:xfrm>
                  <a:off x="769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5" name="Line 880"/>
                <p:cNvSpPr>
                  <a:spLocks noChangeAspect="1" noChangeShapeType="1"/>
                </p:cNvSpPr>
                <p:nvPr/>
              </p:nvSpPr>
              <p:spPr bwMode="auto">
                <a:xfrm>
                  <a:off x="773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 name="Line 881"/>
                <p:cNvSpPr>
                  <a:spLocks noChangeAspect="1" noChangeShapeType="1"/>
                </p:cNvSpPr>
                <p:nvPr/>
              </p:nvSpPr>
              <p:spPr bwMode="auto">
                <a:xfrm>
                  <a:off x="777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 name="Line 882"/>
                <p:cNvSpPr>
                  <a:spLocks noChangeAspect="1" noChangeShapeType="1"/>
                </p:cNvSpPr>
                <p:nvPr/>
              </p:nvSpPr>
              <p:spPr bwMode="auto">
                <a:xfrm>
                  <a:off x="7812"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 name="Line 883"/>
                <p:cNvSpPr>
                  <a:spLocks noChangeAspect="1" noChangeShapeType="1"/>
                </p:cNvSpPr>
                <p:nvPr/>
              </p:nvSpPr>
              <p:spPr bwMode="auto">
                <a:xfrm>
                  <a:off x="785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 name="Line 884"/>
                <p:cNvSpPr>
                  <a:spLocks noChangeAspect="1" noChangeShapeType="1"/>
                </p:cNvSpPr>
                <p:nvPr/>
              </p:nvSpPr>
              <p:spPr bwMode="auto">
                <a:xfrm>
                  <a:off x="789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 name="Line 885"/>
                <p:cNvSpPr>
                  <a:spLocks noChangeAspect="1" noChangeShapeType="1"/>
                </p:cNvSpPr>
                <p:nvPr/>
              </p:nvSpPr>
              <p:spPr bwMode="auto">
                <a:xfrm>
                  <a:off x="792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 name="Line 886"/>
                <p:cNvSpPr>
                  <a:spLocks noChangeAspect="1" noChangeShapeType="1"/>
                </p:cNvSpPr>
                <p:nvPr/>
              </p:nvSpPr>
              <p:spPr bwMode="auto">
                <a:xfrm>
                  <a:off x="796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 name="Line 887"/>
                <p:cNvSpPr>
                  <a:spLocks noChangeAspect="1" noChangeShapeType="1"/>
                </p:cNvSpPr>
                <p:nvPr/>
              </p:nvSpPr>
              <p:spPr bwMode="auto">
                <a:xfrm>
                  <a:off x="800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 name="Line 888"/>
                <p:cNvSpPr>
                  <a:spLocks noChangeAspect="1" noChangeShapeType="1"/>
                </p:cNvSpPr>
                <p:nvPr/>
              </p:nvSpPr>
              <p:spPr bwMode="auto">
                <a:xfrm>
                  <a:off x="804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 name="Line 889"/>
                <p:cNvSpPr>
                  <a:spLocks noChangeAspect="1" noChangeShapeType="1"/>
                </p:cNvSpPr>
                <p:nvPr/>
              </p:nvSpPr>
              <p:spPr bwMode="auto">
                <a:xfrm>
                  <a:off x="808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 name="Line 890"/>
                <p:cNvSpPr>
                  <a:spLocks noChangeAspect="1" noChangeShapeType="1"/>
                </p:cNvSpPr>
                <p:nvPr/>
              </p:nvSpPr>
              <p:spPr bwMode="auto">
                <a:xfrm>
                  <a:off x="812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 name="Line 891"/>
                <p:cNvSpPr>
                  <a:spLocks noChangeAspect="1" noChangeShapeType="1"/>
                </p:cNvSpPr>
                <p:nvPr/>
              </p:nvSpPr>
              <p:spPr bwMode="auto">
                <a:xfrm>
                  <a:off x="816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 name="Line 892"/>
                <p:cNvSpPr>
                  <a:spLocks noChangeAspect="1" noChangeShapeType="1"/>
                </p:cNvSpPr>
                <p:nvPr/>
              </p:nvSpPr>
              <p:spPr bwMode="auto">
                <a:xfrm>
                  <a:off x="819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 name="Line 893"/>
                <p:cNvSpPr>
                  <a:spLocks noChangeAspect="1" noChangeShapeType="1"/>
                </p:cNvSpPr>
                <p:nvPr/>
              </p:nvSpPr>
              <p:spPr bwMode="auto">
                <a:xfrm>
                  <a:off x="823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 name="Line 894"/>
                <p:cNvSpPr>
                  <a:spLocks noChangeAspect="1" noChangeShapeType="1"/>
                </p:cNvSpPr>
                <p:nvPr/>
              </p:nvSpPr>
              <p:spPr bwMode="auto">
                <a:xfrm>
                  <a:off x="8275"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 name="Line 895"/>
                <p:cNvSpPr>
                  <a:spLocks noChangeAspect="1" noChangeShapeType="1"/>
                </p:cNvSpPr>
                <p:nvPr/>
              </p:nvSpPr>
              <p:spPr bwMode="auto">
                <a:xfrm>
                  <a:off x="831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1" name="Line 896"/>
                <p:cNvSpPr>
                  <a:spLocks noChangeAspect="1" noChangeShapeType="1"/>
                </p:cNvSpPr>
                <p:nvPr/>
              </p:nvSpPr>
              <p:spPr bwMode="auto">
                <a:xfrm>
                  <a:off x="835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2" name="Line 897"/>
                <p:cNvSpPr>
                  <a:spLocks noChangeAspect="1" noChangeShapeType="1"/>
                </p:cNvSpPr>
                <p:nvPr/>
              </p:nvSpPr>
              <p:spPr bwMode="auto">
                <a:xfrm>
                  <a:off x="839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3" name="Line 898"/>
                <p:cNvSpPr>
                  <a:spLocks noChangeAspect="1" noChangeShapeType="1"/>
                </p:cNvSpPr>
                <p:nvPr/>
              </p:nvSpPr>
              <p:spPr bwMode="auto">
                <a:xfrm>
                  <a:off x="843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4" name="Line 899"/>
                <p:cNvSpPr>
                  <a:spLocks noChangeAspect="1" noChangeShapeType="1"/>
                </p:cNvSpPr>
                <p:nvPr/>
              </p:nvSpPr>
              <p:spPr bwMode="auto">
                <a:xfrm>
                  <a:off x="846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5" name="Line 900"/>
                <p:cNvSpPr>
                  <a:spLocks noChangeAspect="1" noChangeShapeType="1"/>
                </p:cNvSpPr>
                <p:nvPr/>
              </p:nvSpPr>
              <p:spPr bwMode="auto">
                <a:xfrm>
                  <a:off x="850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6" name="Line 901"/>
                <p:cNvSpPr>
                  <a:spLocks noChangeAspect="1" noChangeShapeType="1"/>
                </p:cNvSpPr>
                <p:nvPr/>
              </p:nvSpPr>
              <p:spPr bwMode="auto">
                <a:xfrm>
                  <a:off x="854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 name="Line 902"/>
                <p:cNvSpPr>
                  <a:spLocks noChangeAspect="1" noChangeShapeType="1"/>
                </p:cNvSpPr>
                <p:nvPr/>
              </p:nvSpPr>
              <p:spPr bwMode="auto">
                <a:xfrm>
                  <a:off x="858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8" name="Line 903"/>
                <p:cNvSpPr>
                  <a:spLocks noChangeAspect="1" noChangeShapeType="1"/>
                </p:cNvSpPr>
                <p:nvPr/>
              </p:nvSpPr>
              <p:spPr bwMode="auto">
                <a:xfrm>
                  <a:off x="862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9" name="Line 904"/>
                <p:cNvSpPr>
                  <a:spLocks noChangeAspect="1" noChangeShapeType="1"/>
                </p:cNvSpPr>
                <p:nvPr/>
              </p:nvSpPr>
              <p:spPr bwMode="auto">
                <a:xfrm>
                  <a:off x="866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0" name="Line 905"/>
                <p:cNvSpPr>
                  <a:spLocks noChangeAspect="1" noChangeShapeType="1"/>
                </p:cNvSpPr>
                <p:nvPr/>
              </p:nvSpPr>
              <p:spPr bwMode="auto">
                <a:xfrm>
                  <a:off x="870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1" name="Line 906"/>
                <p:cNvSpPr>
                  <a:spLocks noChangeAspect="1" noChangeShapeType="1"/>
                </p:cNvSpPr>
                <p:nvPr/>
              </p:nvSpPr>
              <p:spPr bwMode="auto">
                <a:xfrm>
                  <a:off x="8738"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2" name="Line 907"/>
                <p:cNvSpPr>
                  <a:spLocks noChangeAspect="1" noChangeShapeType="1"/>
                </p:cNvSpPr>
                <p:nvPr/>
              </p:nvSpPr>
              <p:spPr bwMode="auto">
                <a:xfrm>
                  <a:off x="877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3" name="Line 908"/>
                <p:cNvSpPr>
                  <a:spLocks noChangeAspect="1" noChangeShapeType="1"/>
                </p:cNvSpPr>
                <p:nvPr/>
              </p:nvSpPr>
              <p:spPr bwMode="auto">
                <a:xfrm>
                  <a:off x="881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4" name="Line 909"/>
                <p:cNvSpPr>
                  <a:spLocks noChangeAspect="1" noChangeShapeType="1"/>
                </p:cNvSpPr>
                <p:nvPr/>
              </p:nvSpPr>
              <p:spPr bwMode="auto">
                <a:xfrm>
                  <a:off x="885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5" name="Line 910"/>
                <p:cNvSpPr>
                  <a:spLocks noChangeAspect="1" noChangeShapeType="1"/>
                </p:cNvSpPr>
                <p:nvPr/>
              </p:nvSpPr>
              <p:spPr bwMode="auto">
                <a:xfrm>
                  <a:off x="889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6" name="Line 911"/>
                <p:cNvSpPr>
                  <a:spLocks noChangeAspect="1" noChangeShapeType="1"/>
                </p:cNvSpPr>
                <p:nvPr/>
              </p:nvSpPr>
              <p:spPr bwMode="auto">
                <a:xfrm>
                  <a:off x="893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 name="Line 912"/>
                <p:cNvSpPr>
                  <a:spLocks noChangeAspect="1" noChangeShapeType="1"/>
                </p:cNvSpPr>
                <p:nvPr/>
              </p:nvSpPr>
              <p:spPr bwMode="auto">
                <a:xfrm>
                  <a:off x="897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8" name="Line 913"/>
                <p:cNvSpPr>
                  <a:spLocks noChangeAspect="1" noChangeShapeType="1"/>
                </p:cNvSpPr>
                <p:nvPr/>
              </p:nvSpPr>
              <p:spPr bwMode="auto">
                <a:xfrm>
                  <a:off x="9009"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9" name="Line 914"/>
                <p:cNvSpPr>
                  <a:spLocks noChangeAspect="1" noChangeShapeType="1"/>
                </p:cNvSpPr>
                <p:nvPr/>
              </p:nvSpPr>
              <p:spPr bwMode="auto">
                <a:xfrm>
                  <a:off x="9047"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0" name="Line 915"/>
                <p:cNvSpPr>
                  <a:spLocks noChangeAspect="1" noChangeShapeType="1"/>
                </p:cNvSpPr>
                <p:nvPr/>
              </p:nvSpPr>
              <p:spPr bwMode="auto">
                <a:xfrm>
                  <a:off x="9086"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1" name="Line 916"/>
                <p:cNvSpPr>
                  <a:spLocks noChangeAspect="1" noChangeShapeType="1"/>
                </p:cNvSpPr>
                <p:nvPr/>
              </p:nvSpPr>
              <p:spPr bwMode="auto">
                <a:xfrm>
                  <a:off x="9124"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2" name="Line 917"/>
                <p:cNvSpPr>
                  <a:spLocks noChangeAspect="1" noChangeShapeType="1"/>
                </p:cNvSpPr>
                <p:nvPr/>
              </p:nvSpPr>
              <p:spPr bwMode="auto">
                <a:xfrm>
                  <a:off x="9163"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3" name="Line 918"/>
                <p:cNvSpPr>
                  <a:spLocks noChangeAspect="1" noChangeShapeType="1"/>
                </p:cNvSpPr>
                <p:nvPr/>
              </p:nvSpPr>
              <p:spPr bwMode="auto">
                <a:xfrm>
                  <a:off x="9201"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4" name="Line 919"/>
                <p:cNvSpPr>
                  <a:spLocks noChangeAspect="1" noChangeShapeType="1"/>
                </p:cNvSpPr>
                <p:nvPr/>
              </p:nvSpPr>
              <p:spPr bwMode="auto">
                <a:xfrm>
                  <a:off x="9240" y="5470"/>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 name="Line 920"/>
                <p:cNvSpPr>
                  <a:spLocks noChangeAspect="1" noChangeShapeType="1"/>
                </p:cNvSpPr>
                <p:nvPr/>
              </p:nvSpPr>
              <p:spPr bwMode="auto">
                <a:xfrm>
                  <a:off x="9279" y="5470"/>
                  <a:ext cx="2"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6" name="Line 921"/>
                <p:cNvSpPr>
                  <a:spLocks noChangeAspect="1" noChangeShapeType="1"/>
                </p:cNvSpPr>
                <p:nvPr/>
              </p:nvSpPr>
              <p:spPr bwMode="auto">
                <a:xfrm>
                  <a:off x="314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 name="Line 922"/>
                <p:cNvSpPr>
                  <a:spLocks noChangeAspect="1" noChangeShapeType="1"/>
                </p:cNvSpPr>
                <p:nvPr/>
              </p:nvSpPr>
              <p:spPr bwMode="auto">
                <a:xfrm>
                  <a:off x="318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 name="Line 923"/>
                <p:cNvSpPr>
                  <a:spLocks noChangeAspect="1" noChangeShapeType="1"/>
                </p:cNvSpPr>
                <p:nvPr/>
              </p:nvSpPr>
              <p:spPr bwMode="auto">
                <a:xfrm>
                  <a:off x="322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9" name="Line 924"/>
                <p:cNvSpPr>
                  <a:spLocks noChangeAspect="1" noChangeShapeType="1"/>
                </p:cNvSpPr>
                <p:nvPr/>
              </p:nvSpPr>
              <p:spPr bwMode="auto">
                <a:xfrm>
                  <a:off x="326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0" name="Line 925"/>
                <p:cNvSpPr>
                  <a:spLocks noChangeAspect="1" noChangeShapeType="1"/>
                </p:cNvSpPr>
                <p:nvPr/>
              </p:nvSpPr>
              <p:spPr bwMode="auto">
                <a:xfrm>
                  <a:off x="329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1" name="Line 926"/>
                <p:cNvSpPr>
                  <a:spLocks noChangeAspect="1" noChangeShapeType="1"/>
                </p:cNvSpPr>
                <p:nvPr/>
              </p:nvSpPr>
              <p:spPr bwMode="auto">
                <a:xfrm>
                  <a:off x="333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2" name="Line 927"/>
                <p:cNvSpPr>
                  <a:spLocks noChangeAspect="1" noChangeShapeType="1"/>
                </p:cNvSpPr>
                <p:nvPr/>
              </p:nvSpPr>
              <p:spPr bwMode="auto">
                <a:xfrm>
                  <a:off x="337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3" name="Line 928"/>
                <p:cNvSpPr>
                  <a:spLocks noChangeAspect="1" noChangeShapeType="1"/>
                </p:cNvSpPr>
                <p:nvPr/>
              </p:nvSpPr>
              <p:spPr bwMode="auto">
                <a:xfrm>
                  <a:off x="341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4" name="Line 929"/>
                <p:cNvSpPr>
                  <a:spLocks noChangeAspect="1" noChangeShapeType="1"/>
                </p:cNvSpPr>
                <p:nvPr/>
              </p:nvSpPr>
              <p:spPr bwMode="auto">
                <a:xfrm>
                  <a:off x="345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5" name="Line 930"/>
                <p:cNvSpPr>
                  <a:spLocks noChangeAspect="1" noChangeShapeType="1"/>
                </p:cNvSpPr>
                <p:nvPr/>
              </p:nvSpPr>
              <p:spPr bwMode="auto">
                <a:xfrm>
                  <a:off x="349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6" name="Line 931"/>
                <p:cNvSpPr>
                  <a:spLocks noChangeAspect="1" noChangeShapeType="1"/>
                </p:cNvSpPr>
                <p:nvPr/>
              </p:nvSpPr>
              <p:spPr bwMode="auto">
                <a:xfrm>
                  <a:off x="353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7" name="Line 932"/>
                <p:cNvSpPr>
                  <a:spLocks noChangeAspect="1" noChangeShapeType="1"/>
                </p:cNvSpPr>
                <p:nvPr/>
              </p:nvSpPr>
              <p:spPr bwMode="auto">
                <a:xfrm>
                  <a:off x="356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 name="Line 933"/>
                <p:cNvSpPr>
                  <a:spLocks noChangeAspect="1" noChangeShapeType="1"/>
                </p:cNvSpPr>
                <p:nvPr/>
              </p:nvSpPr>
              <p:spPr bwMode="auto">
                <a:xfrm>
                  <a:off x="360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9" name="Line 934"/>
                <p:cNvSpPr>
                  <a:spLocks noChangeAspect="1" noChangeShapeType="1"/>
                </p:cNvSpPr>
                <p:nvPr/>
              </p:nvSpPr>
              <p:spPr bwMode="auto">
                <a:xfrm>
                  <a:off x="3646" y="452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0" name="Line 935"/>
                <p:cNvSpPr>
                  <a:spLocks noChangeAspect="1" noChangeShapeType="1"/>
                </p:cNvSpPr>
                <p:nvPr/>
              </p:nvSpPr>
              <p:spPr bwMode="auto">
                <a:xfrm>
                  <a:off x="368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1" name="Line 936"/>
                <p:cNvSpPr>
                  <a:spLocks noChangeAspect="1" noChangeShapeType="1"/>
                </p:cNvSpPr>
                <p:nvPr/>
              </p:nvSpPr>
              <p:spPr bwMode="auto">
                <a:xfrm>
                  <a:off x="372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2" name="Line 937"/>
                <p:cNvSpPr>
                  <a:spLocks noChangeAspect="1" noChangeShapeType="1"/>
                </p:cNvSpPr>
                <p:nvPr/>
              </p:nvSpPr>
              <p:spPr bwMode="auto">
                <a:xfrm>
                  <a:off x="376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3" name="Line 938"/>
                <p:cNvSpPr>
                  <a:spLocks noChangeAspect="1" noChangeShapeType="1"/>
                </p:cNvSpPr>
                <p:nvPr/>
              </p:nvSpPr>
              <p:spPr bwMode="auto">
                <a:xfrm>
                  <a:off x="380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4" name="Line 939"/>
                <p:cNvSpPr>
                  <a:spLocks noChangeAspect="1" noChangeShapeType="1"/>
                </p:cNvSpPr>
                <p:nvPr/>
              </p:nvSpPr>
              <p:spPr bwMode="auto">
                <a:xfrm>
                  <a:off x="383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5" name="Line 940"/>
                <p:cNvSpPr>
                  <a:spLocks noChangeAspect="1" noChangeShapeType="1"/>
                </p:cNvSpPr>
                <p:nvPr/>
              </p:nvSpPr>
              <p:spPr bwMode="auto">
                <a:xfrm>
                  <a:off x="387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6" name="Line 941"/>
                <p:cNvSpPr>
                  <a:spLocks noChangeAspect="1" noChangeShapeType="1"/>
                </p:cNvSpPr>
                <p:nvPr/>
              </p:nvSpPr>
              <p:spPr bwMode="auto">
                <a:xfrm>
                  <a:off x="391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7" name="Line 942"/>
                <p:cNvSpPr>
                  <a:spLocks noChangeAspect="1" noChangeShapeType="1"/>
                </p:cNvSpPr>
                <p:nvPr/>
              </p:nvSpPr>
              <p:spPr bwMode="auto">
                <a:xfrm>
                  <a:off x="395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 name="Line 943"/>
                <p:cNvSpPr>
                  <a:spLocks noChangeAspect="1" noChangeShapeType="1"/>
                </p:cNvSpPr>
                <p:nvPr/>
              </p:nvSpPr>
              <p:spPr bwMode="auto">
                <a:xfrm>
                  <a:off x="399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9" name="Line 944"/>
                <p:cNvSpPr>
                  <a:spLocks noChangeAspect="1" noChangeShapeType="1"/>
                </p:cNvSpPr>
                <p:nvPr/>
              </p:nvSpPr>
              <p:spPr bwMode="auto">
                <a:xfrm>
                  <a:off x="403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0" name="Line 945"/>
                <p:cNvSpPr>
                  <a:spLocks noChangeAspect="1" noChangeShapeType="1"/>
                </p:cNvSpPr>
                <p:nvPr/>
              </p:nvSpPr>
              <p:spPr bwMode="auto">
                <a:xfrm>
                  <a:off x="407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1" name="Line 946"/>
                <p:cNvSpPr>
                  <a:spLocks noChangeAspect="1" noChangeShapeType="1"/>
                </p:cNvSpPr>
                <p:nvPr/>
              </p:nvSpPr>
              <p:spPr bwMode="auto">
                <a:xfrm>
                  <a:off x="4109" y="452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 name="Line 947"/>
                <p:cNvSpPr>
                  <a:spLocks noChangeAspect="1" noChangeShapeType="1"/>
                </p:cNvSpPr>
                <p:nvPr/>
              </p:nvSpPr>
              <p:spPr bwMode="auto">
                <a:xfrm>
                  <a:off x="414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3" name="Line 948"/>
                <p:cNvSpPr>
                  <a:spLocks noChangeAspect="1" noChangeShapeType="1"/>
                </p:cNvSpPr>
                <p:nvPr/>
              </p:nvSpPr>
              <p:spPr bwMode="auto">
                <a:xfrm>
                  <a:off x="418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 name="Line 949"/>
                <p:cNvSpPr>
                  <a:spLocks noChangeAspect="1" noChangeShapeType="1"/>
                </p:cNvSpPr>
                <p:nvPr/>
              </p:nvSpPr>
              <p:spPr bwMode="auto">
                <a:xfrm>
                  <a:off x="422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5" name="Line 950"/>
                <p:cNvSpPr>
                  <a:spLocks noChangeAspect="1" noChangeShapeType="1"/>
                </p:cNvSpPr>
                <p:nvPr/>
              </p:nvSpPr>
              <p:spPr bwMode="auto">
                <a:xfrm>
                  <a:off x="426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6" name="Line 951"/>
                <p:cNvSpPr>
                  <a:spLocks noChangeAspect="1" noChangeShapeType="1"/>
                </p:cNvSpPr>
                <p:nvPr/>
              </p:nvSpPr>
              <p:spPr bwMode="auto">
                <a:xfrm>
                  <a:off x="430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7" name="Line 952"/>
                <p:cNvSpPr>
                  <a:spLocks noChangeAspect="1" noChangeShapeType="1"/>
                </p:cNvSpPr>
                <p:nvPr/>
              </p:nvSpPr>
              <p:spPr bwMode="auto">
                <a:xfrm>
                  <a:off x="434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 name="Line 953"/>
                <p:cNvSpPr>
                  <a:spLocks noChangeAspect="1" noChangeShapeType="1"/>
                </p:cNvSpPr>
                <p:nvPr/>
              </p:nvSpPr>
              <p:spPr bwMode="auto">
                <a:xfrm>
                  <a:off x="437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 name="Line 954"/>
                <p:cNvSpPr>
                  <a:spLocks noChangeAspect="1" noChangeShapeType="1"/>
                </p:cNvSpPr>
                <p:nvPr/>
              </p:nvSpPr>
              <p:spPr bwMode="auto">
                <a:xfrm>
                  <a:off x="441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 name="Line 955"/>
                <p:cNvSpPr>
                  <a:spLocks noChangeAspect="1" noChangeShapeType="1"/>
                </p:cNvSpPr>
                <p:nvPr/>
              </p:nvSpPr>
              <p:spPr bwMode="auto">
                <a:xfrm>
                  <a:off x="445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 name="Line 956"/>
                <p:cNvSpPr>
                  <a:spLocks noChangeAspect="1" noChangeShapeType="1"/>
                </p:cNvSpPr>
                <p:nvPr/>
              </p:nvSpPr>
              <p:spPr bwMode="auto">
                <a:xfrm>
                  <a:off x="449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2" name="Line 957"/>
                <p:cNvSpPr>
                  <a:spLocks noChangeAspect="1" noChangeShapeType="1"/>
                </p:cNvSpPr>
                <p:nvPr/>
              </p:nvSpPr>
              <p:spPr bwMode="auto">
                <a:xfrm>
                  <a:off x="453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3" name="Line 958"/>
                <p:cNvSpPr>
                  <a:spLocks noChangeAspect="1" noChangeShapeType="1"/>
                </p:cNvSpPr>
                <p:nvPr/>
              </p:nvSpPr>
              <p:spPr bwMode="auto">
                <a:xfrm>
                  <a:off x="4572" y="452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4" name="Line 959"/>
                <p:cNvSpPr>
                  <a:spLocks noChangeAspect="1" noChangeShapeType="1"/>
                </p:cNvSpPr>
                <p:nvPr/>
              </p:nvSpPr>
              <p:spPr bwMode="auto">
                <a:xfrm>
                  <a:off x="461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 name="Line 960"/>
                <p:cNvSpPr>
                  <a:spLocks noChangeAspect="1" noChangeShapeType="1"/>
                </p:cNvSpPr>
                <p:nvPr/>
              </p:nvSpPr>
              <p:spPr bwMode="auto">
                <a:xfrm>
                  <a:off x="464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6" name="Line 961"/>
                <p:cNvSpPr>
                  <a:spLocks noChangeAspect="1" noChangeShapeType="1"/>
                </p:cNvSpPr>
                <p:nvPr/>
              </p:nvSpPr>
              <p:spPr bwMode="auto">
                <a:xfrm>
                  <a:off x="468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7" name="Line 962"/>
                <p:cNvSpPr>
                  <a:spLocks noChangeAspect="1" noChangeShapeType="1"/>
                </p:cNvSpPr>
                <p:nvPr/>
              </p:nvSpPr>
              <p:spPr bwMode="auto">
                <a:xfrm>
                  <a:off x="472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 name="Line 963"/>
                <p:cNvSpPr>
                  <a:spLocks noChangeAspect="1" noChangeShapeType="1"/>
                </p:cNvSpPr>
                <p:nvPr/>
              </p:nvSpPr>
              <p:spPr bwMode="auto">
                <a:xfrm>
                  <a:off x="476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 name="Line 964"/>
                <p:cNvSpPr>
                  <a:spLocks noChangeAspect="1" noChangeShapeType="1"/>
                </p:cNvSpPr>
                <p:nvPr/>
              </p:nvSpPr>
              <p:spPr bwMode="auto">
                <a:xfrm>
                  <a:off x="480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0" name="Line 965"/>
                <p:cNvSpPr>
                  <a:spLocks noChangeAspect="1" noChangeShapeType="1"/>
                </p:cNvSpPr>
                <p:nvPr/>
              </p:nvSpPr>
              <p:spPr bwMode="auto">
                <a:xfrm>
                  <a:off x="484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1" name="Line 966"/>
                <p:cNvSpPr>
                  <a:spLocks noChangeAspect="1" noChangeShapeType="1"/>
                </p:cNvSpPr>
                <p:nvPr/>
              </p:nvSpPr>
              <p:spPr bwMode="auto">
                <a:xfrm>
                  <a:off x="488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2" name="Line 967"/>
                <p:cNvSpPr>
                  <a:spLocks noChangeAspect="1" noChangeShapeType="1"/>
                </p:cNvSpPr>
                <p:nvPr/>
              </p:nvSpPr>
              <p:spPr bwMode="auto">
                <a:xfrm>
                  <a:off x="491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3" name="Line 968"/>
                <p:cNvSpPr>
                  <a:spLocks noChangeAspect="1" noChangeShapeType="1"/>
                </p:cNvSpPr>
                <p:nvPr/>
              </p:nvSpPr>
              <p:spPr bwMode="auto">
                <a:xfrm>
                  <a:off x="495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4" name="Line 969"/>
                <p:cNvSpPr>
                  <a:spLocks noChangeAspect="1" noChangeShapeType="1"/>
                </p:cNvSpPr>
                <p:nvPr/>
              </p:nvSpPr>
              <p:spPr bwMode="auto">
                <a:xfrm>
                  <a:off x="499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5" name="Line 970"/>
                <p:cNvSpPr>
                  <a:spLocks noChangeAspect="1" noChangeShapeType="1"/>
                </p:cNvSpPr>
                <p:nvPr/>
              </p:nvSpPr>
              <p:spPr bwMode="auto">
                <a:xfrm>
                  <a:off x="5035" y="452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6" name="Line 971"/>
                <p:cNvSpPr>
                  <a:spLocks noChangeAspect="1" noChangeShapeType="1"/>
                </p:cNvSpPr>
                <p:nvPr/>
              </p:nvSpPr>
              <p:spPr bwMode="auto">
                <a:xfrm>
                  <a:off x="507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7" name="Line 972"/>
                <p:cNvSpPr>
                  <a:spLocks noChangeAspect="1" noChangeShapeType="1"/>
                </p:cNvSpPr>
                <p:nvPr/>
              </p:nvSpPr>
              <p:spPr bwMode="auto">
                <a:xfrm>
                  <a:off x="511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8" name="Line 973"/>
                <p:cNvSpPr>
                  <a:spLocks noChangeAspect="1" noChangeShapeType="1"/>
                </p:cNvSpPr>
                <p:nvPr/>
              </p:nvSpPr>
              <p:spPr bwMode="auto">
                <a:xfrm>
                  <a:off x="515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 name="Line 974"/>
                <p:cNvSpPr>
                  <a:spLocks noChangeAspect="1" noChangeShapeType="1"/>
                </p:cNvSpPr>
                <p:nvPr/>
              </p:nvSpPr>
              <p:spPr bwMode="auto">
                <a:xfrm>
                  <a:off x="518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0" name="Line 975"/>
                <p:cNvSpPr>
                  <a:spLocks noChangeAspect="1" noChangeShapeType="1"/>
                </p:cNvSpPr>
                <p:nvPr/>
              </p:nvSpPr>
              <p:spPr bwMode="auto">
                <a:xfrm>
                  <a:off x="522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1" name="Line 976"/>
                <p:cNvSpPr>
                  <a:spLocks noChangeAspect="1" noChangeShapeType="1"/>
                </p:cNvSpPr>
                <p:nvPr/>
              </p:nvSpPr>
              <p:spPr bwMode="auto">
                <a:xfrm>
                  <a:off x="526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2" name="Line 977"/>
                <p:cNvSpPr>
                  <a:spLocks noChangeAspect="1" noChangeShapeType="1"/>
                </p:cNvSpPr>
                <p:nvPr/>
              </p:nvSpPr>
              <p:spPr bwMode="auto">
                <a:xfrm>
                  <a:off x="530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3" name="Line 978"/>
                <p:cNvSpPr>
                  <a:spLocks noChangeAspect="1" noChangeShapeType="1"/>
                </p:cNvSpPr>
                <p:nvPr/>
              </p:nvSpPr>
              <p:spPr bwMode="auto">
                <a:xfrm>
                  <a:off x="534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4" name="Line 979"/>
                <p:cNvSpPr>
                  <a:spLocks noChangeAspect="1" noChangeShapeType="1"/>
                </p:cNvSpPr>
                <p:nvPr/>
              </p:nvSpPr>
              <p:spPr bwMode="auto">
                <a:xfrm>
                  <a:off x="538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5" name="Line 980"/>
                <p:cNvSpPr>
                  <a:spLocks noChangeAspect="1" noChangeShapeType="1"/>
                </p:cNvSpPr>
                <p:nvPr/>
              </p:nvSpPr>
              <p:spPr bwMode="auto">
                <a:xfrm>
                  <a:off x="542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6" name="Line 981"/>
                <p:cNvSpPr>
                  <a:spLocks noChangeAspect="1" noChangeShapeType="1"/>
                </p:cNvSpPr>
                <p:nvPr/>
              </p:nvSpPr>
              <p:spPr bwMode="auto">
                <a:xfrm>
                  <a:off x="545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7" name="Line 982"/>
                <p:cNvSpPr>
                  <a:spLocks noChangeAspect="1" noChangeShapeType="1"/>
                </p:cNvSpPr>
                <p:nvPr/>
              </p:nvSpPr>
              <p:spPr bwMode="auto">
                <a:xfrm>
                  <a:off x="5498" y="452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8" name="Line 983"/>
                <p:cNvSpPr>
                  <a:spLocks noChangeAspect="1" noChangeShapeType="1"/>
                </p:cNvSpPr>
                <p:nvPr/>
              </p:nvSpPr>
              <p:spPr bwMode="auto">
                <a:xfrm>
                  <a:off x="553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 name="Line 984"/>
                <p:cNvSpPr>
                  <a:spLocks noChangeAspect="1" noChangeShapeType="1"/>
                </p:cNvSpPr>
                <p:nvPr/>
              </p:nvSpPr>
              <p:spPr bwMode="auto">
                <a:xfrm>
                  <a:off x="557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 name="Line 985"/>
                <p:cNvSpPr>
                  <a:spLocks noChangeAspect="1" noChangeShapeType="1"/>
                </p:cNvSpPr>
                <p:nvPr/>
              </p:nvSpPr>
              <p:spPr bwMode="auto">
                <a:xfrm>
                  <a:off x="561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 name="Line 986"/>
                <p:cNvSpPr>
                  <a:spLocks noChangeAspect="1" noChangeShapeType="1"/>
                </p:cNvSpPr>
                <p:nvPr/>
              </p:nvSpPr>
              <p:spPr bwMode="auto">
                <a:xfrm>
                  <a:off x="565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 name="Line 987"/>
                <p:cNvSpPr>
                  <a:spLocks noChangeAspect="1" noChangeShapeType="1"/>
                </p:cNvSpPr>
                <p:nvPr/>
              </p:nvSpPr>
              <p:spPr bwMode="auto">
                <a:xfrm>
                  <a:off x="569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 name="Line 988"/>
                <p:cNvSpPr>
                  <a:spLocks noChangeAspect="1" noChangeShapeType="1"/>
                </p:cNvSpPr>
                <p:nvPr/>
              </p:nvSpPr>
              <p:spPr bwMode="auto">
                <a:xfrm>
                  <a:off x="572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 name="Line 989"/>
                <p:cNvSpPr>
                  <a:spLocks noChangeAspect="1" noChangeShapeType="1"/>
                </p:cNvSpPr>
                <p:nvPr/>
              </p:nvSpPr>
              <p:spPr bwMode="auto">
                <a:xfrm>
                  <a:off x="576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 name="Line 990"/>
                <p:cNvSpPr>
                  <a:spLocks noChangeAspect="1" noChangeShapeType="1"/>
                </p:cNvSpPr>
                <p:nvPr/>
              </p:nvSpPr>
              <p:spPr bwMode="auto">
                <a:xfrm>
                  <a:off x="580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 name="Line 991"/>
                <p:cNvSpPr>
                  <a:spLocks noChangeAspect="1" noChangeShapeType="1"/>
                </p:cNvSpPr>
                <p:nvPr/>
              </p:nvSpPr>
              <p:spPr bwMode="auto">
                <a:xfrm>
                  <a:off x="584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 name="Line 992"/>
                <p:cNvSpPr>
                  <a:spLocks noChangeAspect="1" noChangeShapeType="1"/>
                </p:cNvSpPr>
                <p:nvPr/>
              </p:nvSpPr>
              <p:spPr bwMode="auto">
                <a:xfrm>
                  <a:off x="588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 name="Line 993"/>
                <p:cNvSpPr>
                  <a:spLocks noChangeAspect="1" noChangeShapeType="1"/>
                </p:cNvSpPr>
                <p:nvPr/>
              </p:nvSpPr>
              <p:spPr bwMode="auto">
                <a:xfrm>
                  <a:off x="592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 name="Line 994"/>
                <p:cNvSpPr>
                  <a:spLocks noChangeAspect="1" noChangeShapeType="1"/>
                </p:cNvSpPr>
                <p:nvPr/>
              </p:nvSpPr>
              <p:spPr bwMode="auto">
                <a:xfrm>
                  <a:off x="596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 name="Line 995"/>
                <p:cNvSpPr>
                  <a:spLocks noChangeAspect="1" noChangeShapeType="1"/>
                </p:cNvSpPr>
                <p:nvPr/>
              </p:nvSpPr>
              <p:spPr bwMode="auto">
                <a:xfrm>
                  <a:off x="599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 name="Line 996"/>
                <p:cNvSpPr>
                  <a:spLocks noChangeAspect="1" noChangeShapeType="1"/>
                </p:cNvSpPr>
                <p:nvPr/>
              </p:nvSpPr>
              <p:spPr bwMode="auto">
                <a:xfrm>
                  <a:off x="603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 name="Line 997"/>
                <p:cNvSpPr>
                  <a:spLocks noChangeAspect="1" noChangeShapeType="1"/>
                </p:cNvSpPr>
                <p:nvPr/>
              </p:nvSpPr>
              <p:spPr bwMode="auto">
                <a:xfrm>
                  <a:off x="607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 name="Line 998"/>
                <p:cNvSpPr>
                  <a:spLocks noChangeAspect="1" noChangeShapeType="1"/>
                </p:cNvSpPr>
                <p:nvPr/>
              </p:nvSpPr>
              <p:spPr bwMode="auto">
                <a:xfrm>
                  <a:off x="611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4" name="Line 999"/>
                <p:cNvSpPr>
                  <a:spLocks noChangeAspect="1" noChangeShapeType="1"/>
                </p:cNvSpPr>
                <p:nvPr/>
              </p:nvSpPr>
              <p:spPr bwMode="auto">
                <a:xfrm>
                  <a:off x="615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5" name="Line 1000"/>
                <p:cNvSpPr>
                  <a:spLocks noChangeAspect="1" noChangeShapeType="1"/>
                </p:cNvSpPr>
                <p:nvPr/>
              </p:nvSpPr>
              <p:spPr bwMode="auto">
                <a:xfrm>
                  <a:off x="619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6" name="Line 1001"/>
                <p:cNvSpPr>
                  <a:spLocks noChangeAspect="1" noChangeShapeType="1"/>
                </p:cNvSpPr>
                <p:nvPr/>
              </p:nvSpPr>
              <p:spPr bwMode="auto">
                <a:xfrm>
                  <a:off x="623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7" name="Line 1002"/>
                <p:cNvSpPr>
                  <a:spLocks noChangeAspect="1" noChangeShapeType="1"/>
                </p:cNvSpPr>
                <p:nvPr/>
              </p:nvSpPr>
              <p:spPr bwMode="auto">
                <a:xfrm>
                  <a:off x="626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8" name="Line 1003"/>
                <p:cNvSpPr>
                  <a:spLocks noChangeAspect="1" noChangeShapeType="1"/>
                </p:cNvSpPr>
                <p:nvPr/>
              </p:nvSpPr>
              <p:spPr bwMode="auto">
                <a:xfrm>
                  <a:off x="630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 name="Line 1004"/>
                <p:cNvSpPr>
                  <a:spLocks noChangeAspect="1" noChangeShapeType="1"/>
                </p:cNvSpPr>
                <p:nvPr/>
              </p:nvSpPr>
              <p:spPr bwMode="auto">
                <a:xfrm>
                  <a:off x="634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 name="Line 1005"/>
                <p:cNvSpPr>
                  <a:spLocks noChangeAspect="1" noChangeShapeType="1"/>
                </p:cNvSpPr>
                <p:nvPr/>
              </p:nvSpPr>
              <p:spPr bwMode="auto">
                <a:xfrm>
                  <a:off x="638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1" name="Line 1006"/>
                <p:cNvSpPr>
                  <a:spLocks noChangeAspect="1" noChangeShapeType="1"/>
                </p:cNvSpPr>
                <p:nvPr/>
              </p:nvSpPr>
              <p:spPr bwMode="auto">
                <a:xfrm>
                  <a:off x="642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2" name="Line 1007"/>
                <p:cNvSpPr>
                  <a:spLocks noChangeAspect="1" noChangeShapeType="1"/>
                </p:cNvSpPr>
                <p:nvPr/>
              </p:nvSpPr>
              <p:spPr bwMode="auto">
                <a:xfrm>
                  <a:off x="646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3" name="Line 1008"/>
                <p:cNvSpPr>
                  <a:spLocks noChangeAspect="1" noChangeShapeType="1"/>
                </p:cNvSpPr>
                <p:nvPr/>
              </p:nvSpPr>
              <p:spPr bwMode="auto">
                <a:xfrm>
                  <a:off x="650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4" name="Line 1009"/>
                <p:cNvSpPr>
                  <a:spLocks noChangeAspect="1" noChangeShapeType="1"/>
                </p:cNvSpPr>
                <p:nvPr/>
              </p:nvSpPr>
              <p:spPr bwMode="auto">
                <a:xfrm>
                  <a:off x="653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5" name="Line 1010"/>
                <p:cNvSpPr>
                  <a:spLocks noChangeAspect="1" noChangeShapeType="1"/>
                </p:cNvSpPr>
                <p:nvPr/>
              </p:nvSpPr>
              <p:spPr bwMode="auto">
                <a:xfrm>
                  <a:off x="657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11"/>
              <p:cNvGrpSpPr>
                <a:grpSpLocks noChangeAspect="1"/>
              </p:cNvGrpSpPr>
              <p:nvPr/>
            </p:nvGrpSpPr>
            <p:grpSpPr bwMode="auto">
              <a:xfrm>
                <a:off x="3144" y="3579"/>
                <a:ext cx="6137" cy="947"/>
                <a:chOff x="3144" y="3579"/>
                <a:chExt cx="6137" cy="947"/>
              </a:xfrm>
            </p:grpSpPr>
            <p:sp>
              <p:nvSpPr>
                <p:cNvPr id="446" name="Line 1012"/>
                <p:cNvSpPr>
                  <a:spLocks noChangeAspect="1" noChangeShapeType="1"/>
                </p:cNvSpPr>
                <p:nvPr/>
              </p:nvSpPr>
              <p:spPr bwMode="auto">
                <a:xfrm>
                  <a:off x="661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7" name="Line 1013"/>
                <p:cNvSpPr>
                  <a:spLocks noChangeAspect="1" noChangeShapeType="1"/>
                </p:cNvSpPr>
                <p:nvPr/>
              </p:nvSpPr>
              <p:spPr bwMode="auto">
                <a:xfrm>
                  <a:off x="665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 name="Line 1014"/>
                <p:cNvSpPr>
                  <a:spLocks noChangeAspect="1" noChangeShapeType="1"/>
                </p:cNvSpPr>
                <p:nvPr/>
              </p:nvSpPr>
              <p:spPr bwMode="auto">
                <a:xfrm>
                  <a:off x="669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9" name="Line 1015"/>
                <p:cNvSpPr>
                  <a:spLocks noChangeAspect="1" noChangeShapeType="1"/>
                </p:cNvSpPr>
                <p:nvPr/>
              </p:nvSpPr>
              <p:spPr bwMode="auto">
                <a:xfrm>
                  <a:off x="673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 name="Line 1016"/>
                <p:cNvSpPr>
                  <a:spLocks noChangeAspect="1" noChangeShapeType="1"/>
                </p:cNvSpPr>
                <p:nvPr/>
              </p:nvSpPr>
              <p:spPr bwMode="auto">
                <a:xfrm>
                  <a:off x="677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 name="Line 1017"/>
                <p:cNvSpPr>
                  <a:spLocks noChangeAspect="1" noChangeShapeType="1"/>
                </p:cNvSpPr>
                <p:nvPr/>
              </p:nvSpPr>
              <p:spPr bwMode="auto">
                <a:xfrm>
                  <a:off x="680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 name="Line 1018"/>
                <p:cNvSpPr>
                  <a:spLocks noChangeAspect="1" noChangeShapeType="1"/>
                </p:cNvSpPr>
                <p:nvPr/>
              </p:nvSpPr>
              <p:spPr bwMode="auto">
                <a:xfrm>
                  <a:off x="684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3" name="Line 1019"/>
                <p:cNvSpPr>
                  <a:spLocks noChangeAspect="1" noChangeShapeType="1"/>
                </p:cNvSpPr>
                <p:nvPr/>
              </p:nvSpPr>
              <p:spPr bwMode="auto">
                <a:xfrm>
                  <a:off x="688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 name="Line 1020"/>
                <p:cNvSpPr>
                  <a:spLocks noChangeAspect="1" noChangeShapeType="1"/>
                </p:cNvSpPr>
                <p:nvPr/>
              </p:nvSpPr>
              <p:spPr bwMode="auto">
                <a:xfrm>
                  <a:off x="692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5" name="Line 1021"/>
                <p:cNvSpPr>
                  <a:spLocks noChangeAspect="1" noChangeShapeType="1"/>
                </p:cNvSpPr>
                <p:nvPr/>
              </p:nvSpPr>
              <p:spPr bwMode="auto">
                <a:xfrm>
                  <a:off x="696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6" name="Line 1022"/>
                <p:cNvSpPr>
                  <a:spLocks noChangeAspect="1" noChangeShapeType="1"/>
                </p:cNvSpPr>
                <p:nvPr/>
              </p:nvSpPr>
              <p:spPr bwMode="auto">
                <a:xfrm>
                  <a:off x="700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7" name="Line 1023"/>
                <p:cNvSpPr>
                  <a:spLocks noChangeAspect="1" noChangeShapeType="1"/>
                </p:cNvSpPr>
                <p:nvPr/>
              </p:nvSpPr>
              <p:spPr bwMode="auto">
                <a:xfrm>
                  <a:off x="704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 name="Line 1024"/>
                <p:cNvSpPr>
                  <a:spLocks noChangeAspect="1" noChangeShapeType="1"/>
                </p:cNvSpPr>
                <p:nvPr/>
              </p:nvSpPr>
              <p:spPr bwMode="auto">
                <a:xfrm>
                  <a:off x="707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9" name="Line 1025"/>
                <p:cNvSpPr>
                  <a:spLocks noChangeAspect="1" noChangeShapeType="1"/>
                </p:cNvSpPr>
                <p:nvPr/>
              </p:nvSpPr>
              <p:spPr bwMode="auto">
                <a:xfrm>
                  <a:off x="711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 name="Line 1026"/>
                <p:cNvSpPr>
                  <a:spLocks noChangeAspect="1" noChangeShapeType="1"/>
                </p:cNvSpPr>
                <p:nvPr/>
              </p:nvSpPr>
              <p:spPr bwMode="auto">
                <a:xfrm>
                  <a:off x="715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 name="Line 1027"/>
                <p:cNvSpPr>
                  <a:spLocks noChangeAspect="1" noChangeShapeType="1"/>
                </p:cNvSpPr>
                <p:nvPr/>
              </p:nvSpPr>
              <p:spPr bwMode="auto">
                <a:xfrm>
                  <a:off x="719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 name="Line 1028"/>
                <p:cNvSpPr>
                  <a:spLocks noChangeAspect="1" noChangeShapeType="1"/>
                </p:cNvSpPr>
                <p:nvPr/>
              </p:nvSpPr>
              <p:spPr bwMode="auto">
                <a:xfrm>
                  <a:off x="723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3" name="Line 1029"/>
                <p:cNvSpPr>
                  <a:spLocks noChangeAspect="1" noChangeShapeType="1"/>
                </p:cNvSpPr>
                <p:nvPr/>
              </p:nvSpPr>
              <p:spPr bwMode="auto">
                <a:xfrm>
                  <a:off x="727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4" name="Line 1030"/>
                <p:cNvSpPr>
                  <a:spLocks noChangeAspect="1" noChangeShapeType="1"/>
                </p:cNvSpPr>
                <p:nvPr/>
              </p:nvSpPr>
              <p:spPr bwMode="auto">
                <a:xfrm>
                  <a:off x="731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5" name="Line 1031"/>
                <p:cNvSpPr>
                  <a:spLocks noChangeAspect="1" noChangeShapeType="1"/>
                </p:cNvSpPr>
                <p:nvPr/>
              </p:nvSpPr>
              <p:spPr bwMode="auto">
                <a:xfrm>
                  <a:off x="734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 name="Line 1032"/>
                <p:cNvSpPr>
                  <a:spLocks noChangeAspect="1" noChangeShapeType="1"/>
                </p:cNvSpPr>
                <p:nvPr/>
              </p:nvSpPr>
              <p:spPr bwMode="auto">
                <a:xfrm>
                  <a:off x="738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7" name="Line 1033"/>
                <p:cNvSpPr>
                  <a:spLocks noChangeAspect="1" noChangeShapeType="1"/>
                </p:cNvSpPr>
                <p:nvPr/>
              </p:nvSpPr>
              <p:spPr bwMode="auto">
                <a:xfrm>
                  <a:off x="742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8" name="Line 1034"/>
                <p:cNvSpPr>
                  <a:spLocks noChangeAspect="1" noChangeShapeType="1"/>
                </p:cNvSpPr>
                <p:nvPr/>
              </p:nvSpPr>
              <p:spPr bwMode="auto">
                <a:xfrm>
                  <a:off x="746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9" name="Line 1035"/>
                <p:cNvSpPr>
                  <a:spLocks noChangeAspect="1" noChangeShapeType="1"/>
                </p:cNvSpPr>
                <p:nvPr/>
              </p:nvSpPr>
              <p:spPr bwMode="auto">
                <a:xfrm>
                  <a:off x="750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 name="Line 1036"/>
                <p:cNvSpPr>
                  <a:spLocks noChangeAspect="1" noChangeShapeType="1"/>
                </p:cNvSpPr>
                <p:nvPr/>
              </p:nvSpPr>
              <p:spPr bwMode="auto">
                <a:xfrm>
                  <a:off x="754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 name="Line 1037"/>
                <p:cNvSpPr>
                  <a:spLocks noChangeAspect="1" noChangeShapeType="1"/>
                </p:cNvSpPr>
                <p:nvPr/>
              </p:nvSpPr>
              <p:spPr bwMode="auto">
                <a:xfrm>
                  <a:off x="758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 name="Line 1038"/>
                <p:cNvSpPr>
                  <a:spLocks noChangeAspect="1" noChangeShapeType="1"/>
                </p:cNvSpPr>
                <p:nvPr/>
              </p:nvSpPr>
              <p:spPr bwMode="auto">
                <a:xfrm>
                  <a:off x="762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3" name="Line 1039"/>
                <p:cNvSpPr>
                  <a:spLocks noChangeAspect="1" noChangeShapeType="1"/>
                </p:cNvSpPr>
                <p:nvPr/>
              </p:nvSpPr>
              <p:spPr bwMode="auto">
                <a:xfrm>
                  <a:off x="765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 name="Line 1040"/>
                <p:cNvSpPr>
                  <a:spLocks noChangeAspect="1" noChangeShapeType="1"/>
                </p:cNvSpPr>
                <p:nvPr/>
              </p:nvSpPr>
              <p:spPr bwMode="auto">
                <a:xfrm>
                  <a:off x="769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5" name="Line 1041"/>
                <p:cNvSpPr>
                  <a:spLocks noChangeAspect="1" noChangeShapeType="1"/>
                </p:cNvSpPr>
                <p:nvPr/>
              </p:nvSpPr>
              <p:spPr bwMode="auto">
                <a:xfrm>
                  <a:off x="773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6" name="Line 1042"/>
                <p:cNvSpPr>
                  <a:spLocks noChangeAspect="1" noChangeShapeType="1"/>
                </p:cNvSpPr>
                <p:nvPr/>
              </p:nvSpPr>
              <p:spPr bwMode="auto">
                <a:xfrm>
                  <a:off x="777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7" name="Line 1043"/>
                <p:cNvSpPr>
                  <a:spLocks noChangeAspect="1" noChangeShapeType="1"/>
                </p:cNvSpPr>
                <p:nvPr/>
              </p:nvSpPr>
              <p:spPr bwMode="auto">
                <a:xfrm>
                  <a:off x="7812"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8" name="Line 1044"/>
                <p:cNvSpPr>
                  <a:spLocks noChangeAspect="1" noChangeShapeType="1"/>
                </p:cNvSpPr>
                <p:nvPr/>
              </p:nvSpPr>
              <p:spPr bwMode="auto">
                <a:xfrm>
                  <a:off x="785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9" name="Line 1045"/>
                <p:cNvSpPr>
                  <a:spLocks noChangeAspect="1" noChangeShapeType="1"/>
                </p:cNvSpPr>
                <p:nvPr/>
              </p:nvSpPr>
              <p:spPr bwMode="auto">
                <a:xfrm>
                  <a:off x="789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 name="Line 1046"/>
                <p:cNvSpPr>
                  <a:spLocks noChangeAspect="1" noChangeShapeType="1"/>
                </p:cNvSpPr>
                <p:nvPr/>
              </p:nvSpPr>
              <p:spPr bwMode="auto">
                <a:xfrm>
                  <a:off x="792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 name="Line 1047"/>
                <p:cNvSpPr>
                  <a:spLocks noChangeAspect="1" noChangeShapeType="1"/>
                </p:cNvSpPr>
                <p:nvPr/>
              </p:nvSpPr>
              <p:spPr bwMode="auto">
                <a:xfrm>
                  <a:off x="796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Line 1048"/>
                <p:cNvSpPr>
                  <a:spLocks noChangeAspect="1" noChangeShapeType="1"/>
                </p:cNvSpPr>
                <p:nvPr/>
              </p:nvSpPr>
              <p:spPr bwMode="auto">
                <a:xfrm>
                  <a:off x="800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 name="Line 1049"/>
                <p:cNvSpPr>
                  <a:spLocks noChangeAspect="1" noChangeShapeType="1"/>
                </p:cNvSpPr>
                <p:nvPr/>
              </p:nvSpPr>
              <p:spPr bwMode="auto">
                <a:xfrm>
                  <a:off x="804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 name="Line 1050"/>
                <p:cNvSpPr>
                  <a:spLocks noChangeAspect="1" noChangeShapeType="1"/>
                </p:cNvSpPr>
                <p:nvPr/>
              </p:nvSpPr>
              <p:spPr bwMode="auto">
                <a:xfrm>
                  <a:off x="808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5" name="Line 1051"/>
                <p:cNvSpPr>
                  <a:spLocks noChangeAspect="1" noChangeShapeType="1"/>
                </p:cNvSpPr>
                <p:nvPr/>
              </p:nvSpPr>
              <p:spPr bwMode="auto">
                <a:xfrm>
                  <a:off x="812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Line 1052"/>
                <p:cNvSpPr>
                  <a:spLocks noChangeAspect="1" noChangeShapeType="1"/>
                </p:cNvSpPr>
                <p:nvPr/>
              </p:nvSpPr>
              <p:spPr bwMode="auto">
                <a:xfrm>
                  <a:off x="816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7" name="Line 1053"/>
                <p:cNvSpPr>
                  <a:spLocks noChangeAspect="1" noChangeShapeType="1"/>
                </p:cNvSpPr>
                <p:nvPr/>
              </p:nvSpPr>
              <p:spPr bwMode="auto">
                <a:xfrm>
                  <a:off x="819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8" name="Line 1054"/>
                <p:cNvSpPr>
                  <a:spLocks noChangeAspect="1" noChangeShapeType="1"/>
                </p:cNvSpPr>
                <p:nvPr/>
              </p:nvSpPr>
              <p:spPr bwMode="auto">
                <a:xfrm>
                  <a:off x="823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9" name="Line 1055"/>
                <p:cNvSpPr>
                  <a:spLocks noChangeAspect="1" noChangeShapeType="1"/>
                </p:cNvSpPr>
                <p:nvPr/>
              </p:nvSpPr>
              <p:spPr bwMode="auto">
                <a:xfrm>
                  <a:off x="8275"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0" name="Line 1056"/>
                <p:cNvSpPr>
                  <a:spLocks noChangeAspect="1" noChangeShapeType="1"/>
                </p:cNvSpPr>
                <p:nvPr/>
              </p:nvSpPr>
              <p:spPr bwMode="auto">
                <a:xfrm>
                  <a:off x="831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Line 1057"/>
                <p:cNvSpPr>
                  <a:spLocks noChangeAspect="1" noChangeShapeType="1"/>
                </p:cNvSpPr>
                <p:nvPr/>
              </p:nvSpPr>
              <p:spPr bwMode="auto">
                <a:xfrm>
                  <a:off x="835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Line 1058"/>
                <p:cNvSpPr>
                  <a:spLocks noChangeAspect="1" noChangeShapeType="1"/>
                </p:cNvSpPr>
                <p:nvPr/>
              </p:nvSpPr>
              <p:spPr bwMode="auto">
                <a:xfrm>
                  <a:off x="839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 name="Line 1059"/>
                <p:cNvSpPr>
                  <a:spLocks noChangeAspect="1" noChangeShapeType="1"/>
                </p:cNvSpPr>
                <p:nvPr/>
              </p:nvSpPr>
              <p:spPr bwMode="auto">
                <a:xfrm>
                  <a:off x="843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 name="Line 1060"/>
                <p:cNvSpPr>
                  <a:spLocks noChangeAspect="1" noChangeShapeType="1"/>
                </p:cNvSpPr>
                <p:nvPr/>
              </p:nvSpPr>
              <p:spPr bwMode="auto">
                <a:xfrm>
                  <a:off x="846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5" name="Line 1061"/>
                <p:cNvSpPr>
                  <a:spLocks noChangeAspect="1" noChangeShapeType="1"/>
                </p:cNvSpPr>
                <p:nvPr/>
              </p:nvSpPr>
              <p:spPr bwMode="auto">
                <a:xfrm>
                  <a:off x="850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6" name="Line 1062"/>
                <p:cNvSpPr>
                  <a:spLocks noChangeAspect="1" noChangeShapeType="1"/>
                </p:cNvSpPr>
                <p:nvPr/>
              </p:nvSpPr>
              <p:spPr bwMode="auto">
                <a:xfrm>
                  <a:off x="854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7" name="Line 1063"/>
                <p:cNvSpPr>
                  <a:spLocks noChangeAspect="1" noChangeShapeType="1"/>
                </p:cNvSpPr>
                <p:nvPr/>
              </p:nvSpPr>
              <p:spPr bwMode="auto">
                <a:xfrm>
                  <a:off x="858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Line 1064"/>
                <p:cNvSpPr>
                  <a:spLocks noChangeAspect="1" noChangeShapeType="1"/>
                </p:cNvSpPr>
                <p:nvPr/>
              </p:nvSpPr>
              <p:spPr bwMode="auto">
                <a:xfrm>
                  <a:off x="862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9" name="Line 1065"/>
                <p:cNvSpPr>
                  <a:spLocks noChangeAspect="1" noChangeShapeType="1"/>
                </p:cNvSpPr>
                <p:nvPr/>
              </p:nvSpPr>
              <p:spPr bwMode="auto">
                <a:xfrm>
                  <a:off x="866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0" name="Line 1066"/>
                <p:cNvSpPr>
                  <a:spLocks noChangeAspect="1" noChangeShapeType="1"/>
                </p:cNvSpPr>
                <p:nvPr/>
              </p:nvSpPr>
              <p:spPr bwMode="auto">
                <a:xfrm>
                  <a:off x="870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 name="Line 1067"/>
                <p:cNvSpPr>
                  <a:spLocks noChangeAspect="1" noChangeShapeType="1"/>
                </p:cNvSpPr>
                <p:nvPr/>
              </p:nvSpPr>
              <p:spPr bwMode="auto">
                <a:xfrm>
                  <a:off x="8738"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 name="Line 1068"/>
                <p:cNvSpPr>
                  <a:spLocks noChangeAspect="1" noChangeShapeType="1"/>
                </p:cNvSpPr>
                <p:nvPr/>
              </p:nvSpPr>
              <p:spPr bwMode="auto">
                <a:xfrm>
                  <a:off x="877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3" name="Line 1069"/>
                <p:cNvSpPr>
                  <a:spLocks noChangeAspect="1" noChangeShapeType="1"/>
                </p:cNvSpPr>
                <p:nvPr/>
              </p:nvSpPr>
              <p:spPr bwMode="auto">
                <a:xfrm>
                  <a:off x="881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 name="Line 1070"/>
                <p:cNvSpPr>
                  <a:spLocks noChangeAspect="1" noChangeShapeType="1"/>
                </p:cNvSpPr>
                <p:nvPr/>
              </p:nvSpPr>
              <p:spPr bwMode="auto">
                <a:xfrm>
                  <a:off x="885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5" name="Line 1071"/>
                <p:cNvSpPr>
                  <a:spLocks noChangeAspect="1" noChangeShapeType="1"/>
                </p:cNvSpPr>
                <p:nvPr/>
              </p:nvSpPr>
              <p:spPr bwMode="auto">
                <a:xfrm>
                  <a:off x="889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 name="Line 1072"/>
                <p:cNvSpPr>
                  <a:spLocks noChangeAspect="1" noChangeShapeType="1"/>
                </p:cNvSpPr>
                <p:nvPr/>
              </p:nvSpPr>
              <p:spPr bwMode="auto">
                <a:xfrm>
                  <a:off x="893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 name="Line 1073"/>
                <p:cNvSpPr>
                  <a:spLocks noChangeAspect="1" noChangeShapeType="1"/>
                </p:cNvSpPr>
                <p:nvPr/>
              </p:nvSpPr>
              <p:spPr bwMode="auto">
                <a:xfrm>
                  <a:off x="897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 name="Line 1074"/>
                <p:cNvSpPr>
                  <a:spLocks noChangeAspect="1" noChangeShapeType="1"/>
                </p:cNvSpPr>
                <p:nvPr/>
              </p:nvSpPr>
              <p:spPr bwMode="auto">
                <a:xfrm>
                  <a:off x="9009"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 name="Line 1075"/>
                <p:cNvSpPr>
                  <a:spLocks noChangeAspect="1" noChangeShapeType="1"/>
                </p:cNvSpPr>
                <p:nvPr/>
              </p:nvSpPr>
              <p:spPr bwMode="auto">
                <a:xfrm>
                  <a:off x="9047"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 name="Line 1076"/>
                <p:cNvSpPr>
                  <a:spLocks noChangeAspect="1" noChangeShapeType="1"/>
                </p:cNvSpPr>
                <p:nvPr/>
              </p:nvSpPr>
              <p:spPr bwMode="auto">
                <a:xfrm>
                  <a:off x="9086"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1" name="Line 1077"/>
                <p:cNvSpPr>
                  <a:spLocks noChangeAspect="1" noChangeShapeType="1"/>
                </p:cNvSpPr>
                <p:nvPr/>
              </p:nvSpPr>
              <p:spPr bwMode="auto">
                <a:xfrm>
                  <a:off x="9124"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 name="Line 1078"/>
                <p:cNvSpPr>
                  <a:spLocks noChangeAspect="1" noChangeShapeType="1"/>
                </p:cNvSpPr>
                <p:nvPr/>
              </p:nvSpPr>
              <p:spPr bwMode="auto">
                <a:xfrm>
                  <a:off x="9163"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 name="Line 1079"/>
                <p:cNvSpPr>
                  <a:spLocks noChangeAspect="1" noChangeShapeType="1"/>
                </p:cNvSpPr>
                <p:nvPr/>
              </p:nvSpPr>
              <p:spPr bwMode="auto">
                <a:xfrm>
                  <a:off x="9201"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 name="Line 1080"/>
                <p:cNvSpPr>
                  <a:spLocks noChangeAspect="1" noChangeShapeType="1"/>
                </p:cNvSpPr>
                <p:nvPr/>
              </p:nvSpPr>
              <p:spPr bwMode="auto">
                <a:xfrm>
                  <a:off x="9240" y="452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 name="Line 1081"/>
                <p:cNvSpPr>
                  <a:spLocks noChangeAspect="1" noChangeShapeType="1"/>
                </p:cNvSpPr>
                <p:nvPr/>
              </p:nvSpPr>
              <p:spPr bwMode="auto">
                <a:xfrm>
                  <a:off x="9279" y="4525"/>
                  <a:ext cx="2"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 name="Line 1082"/>
                <p:cNvSpPr>
                  <a:spLocks noChangeAspect="1" noChangeShapeType="1"/>
                </p:cNvSpPr>
                <p:nvPr/>
              </p:nvSpPr>
              <p:spPr bwMode="auto">
                <a:xfrm>
                  <a:off x="314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 name="Line 1083"/>
                <p:cNvSpPr>
                  <a:spLocks noChangeAspect="1" noChangeShapeType="1"/>
                </p:cNvSpPr>
                <p:nvPr/>
              </p:nvSpPr>
              <p:spPr bwMode="auto">
                <a:xfrm>
                  <a:off x="318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 name="Line 1084"/>
                <p:cNvSpPr>
                  <a:spLocks noChangeAspect="1" noChangeShapeType="1"/>
                </p:cNvSpPr>
                <p:nvPr/>
              </p:nvSpPr>
              <p:spPr bwMode="auto">
                <a:xfrm>
                  <a:off x="322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 name="Line 1085"/>
                <p:cNvSpPr>
                  <a:spLocks noChangeAspect="1" noChangeShapeType="1"/>
                </p:cNvSpPr>
                <p:nvPr/>
              </p:nvSpPr>
              <p:spPr bwMode="auto">
                <a:xfrm>
                  <a:off x="326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 name="Line 1086"/>
                <p:cNvSpPr>
                  <a:spLocks noChangeAspect="1" noChangeShapeType="1"/>
                </p:cNvSpPr>
                <p:nvPr/>
              </p:nvSpPr>
              <p:spPr bwMode="auto">
                <a:xfrm>
                  <a:off x="329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 name="Line 1087"/>
                <p:cNvSpPr>
                  <a:spLocks noChangeAspect="1" noChangeShapeType="1"/>
                </p:cNvSpPr>
                <p:nvPr/>
              </p:nvSpPr>
              <p:spPr bwMode="auto">
                <a:xfrm>
                  <a:off x="333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 name="Line 1088"/>
                <p:cNvSpPr>
                  <a:spLocks noChangeAspect="1" noChangeShapeType="1"/>
                </p:cNvSpPr>
                <p:nvPr/>
              </p:nvSpPr>
              <p:spPr bwMode="auto">
                <a:xfrm>
                  <a:off x="337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 name="Line 1089"/>
                <p:cNvSpPr>
                  <a:spLocks noChangeAspect="1" noChangeShapeType="1"/>
                </p:cNvSpPr>
                <p:nvPr/>
              </p:nvSpPr>
              <p:spPr bwMode="auto">
                <a:xfrm>
                  <a:off x="341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 name="Line 1090"/>
                <p:cNvSpPr>
                  <a:spLocks noChangeAspect="1" noChangeShapeType="1"/>
                </p:cNvSpPr>
                <p:nvPr/>
              </p:nvSpPr>
              <p:spPr bwMode="auto">
                <a:xfrm>
                  <a:off x="345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 name="Line 1091"/>
                <p:cNvSpPr>
                  <a:spLocks noChangeAspect="1" noChangeShapeType="1"/>
                </p:cNvSpPr>
                <p:nvPr/>
              </p:nvSpPr>
              <p:spPr bwMode="auto">
                <a:xfrm>
                  <a:off x="349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 name="Line 1092"/>
                <p:cNvSpPr>
                  <a:spLocks noChangeAspect="1" noChangeShapeType="1"/>
                </p:cNvSpPr>
                <p:nvPr/>
              </p:nvSpPr>
              <p:spPr bwMode="auto">
                <a:xfrm>
                  <a:off x="353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7" name="Line 1093"/>
                <p:cNvSpPr>
                  <a:spLocks noChangeAspect="1" noChangeShapeType="1"/>
                </p:cNvSpPr>
                <p:nvPr/>
              </p:nvSpPr>
              <p:spPr bwMode="auto">
                <a:xfrm>
                  <a:off x="356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8" name="Line 1094"/>
                <p:cNvSpPr>
                  <a:spLocks noChangeAspect="1" noChangeShapeType="1"/>
                </p:cNvSpPr>
                <p:nvPr/>
              </p:nvSpPr>
              <p:spPr bwMode="auto">
                <a:xfrm>
                  <a:off x="360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9" name="Line 1095"/>
                <p:cNvSpPr>
                  <a:spLocks noChangeAspect="1" noChangeShapeType="1"/>
                </p:cNvSpPr>
                <p:nvPr/>
              </p:nvSpPr>
              <p:spPr bwMode="auto">
                <a:xfrm>
                  <a:off x="3646" y="3579"/>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 name="Line 1096"/>
                <p:cNvSpPr>
                  <a:spLocks noChangeAspect="1" noChangeShapeType="1"/>
                </p:cNvSpPr>
                <p:nvPr/>
              </p:nvSpPr>
              <p:spPr bwMode="auto">
                <a:xfrm>
                  <a:off x="368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1" name="Line 1097"/>
                <p:cNvSpPr>
                  <a:spLocks noChangeAspect="1" noChangeShapeType="1"/>
                </p:cNvSpPr>
                <p:nvPr/>
              </p:nvSpPr>
              <p:spPr bwMode="auto">
                <a:xfrm>
                  <a:off x="372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 name="Line 1098"/>
                <p:cNvSpPr>
                  <a:spLocks noChangeAspect="1" noChangeShapeType="1"/>
                </p:cNvSpPr>
                <p:nvPr/>
              </p:nvSpPr>
              <p:spPr bwMode="auto">
                <a:xfrm>
                  <a:off x="376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 name="Line 1099"/>
                <p:cNvSpPr>
                  <a:spLocks noChangeAspect="1" noChangeShapeType="1"/>
                </p:cNvSpPr>
                <p:nvPr/>
              </p:nvSpPr>
              <p:spPr bwMode="auto">
                <a:xfrm>
                  <a:off x="380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 name="Line 1100"/>
                <p:cNvSpPr>
                  <a:spLocks noChangeAspect="1" noChangeShapeType="1"/>
                </p:cNvSpPr>
                <p:nvPr/>
              </p:nvSpPr>
              <p:spPr bwMode="auto">
                <a:xfrm>
                  <a:off x="383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5" name="Line 1101"/>
                <p:cNvSpPr>
                  <a:spLocks noChangeAspect="1" noChangeShapeType="1"/>
                </p:cNvSpPr>
                <p:nvPr/>
              </p:nvSpPr>
              <p:spPr bwMode="auto">
                <a:xfrm>
                  <a:off x="387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 name="Line 1102"/>
                <p:cNvSpPr>
                  <a:spLocks noChangeAspect="1" noChangeShapeType="1"/>
                </p:cNvSpPr>
                <p:nvPr/>
              </p:nvSpPr>
              <p:spPr bwMode="auto">
                <a:xfrm>
                  <a:off x="391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7" name="Line 1103"/>
                <p:cNvSpPr>
                  <a:spLocks noChangeAspect="1" noChangeShapeType="1"/>
                </p:cNvSpPr>
                <p:nvPr/>
              </p:nvSpPr>
              <p:spPr bwMode="auto">
                <a:xfrm>
                  <a:off x="395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 name="Line 1104"/>
                <p:cNvSpPr>
                  <a:spLocks noChangeAspect="1" noChangeShapeType="1"/>
                </p:cNvSpPr>
                <p:nvPr/>
              </p:nvSpPr>
              <p:spPr bwMode="auto">
                <a:xfrm>
                  <a:off x="399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 name="Line 1105"/>
                <p:cNvSpPr>
                  <a:spLocks noChangeAspect="1" noChangeShapeType="1"/>
                </p:cNvSpPr>
                <p:nvPr/>
              </p:nvSpPr>
              <p:spPr bwMode="auto">
                <a:xfrm>
                  <a:off x="403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 name="Line 1106"/>
                <p:cNvSpPr>
                  <a:spLocks noChangeAspect="1" noChangeShapeType="1"/>
                </p:cNvSpPr>
                <p:nvPr/>
              </p:nvSpPr>
              <p:spPr bwMode="auto">
                <a:xfrm>
                  <a:off x="407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1" name="Line 1107"/>
                <p:cNvSpPr>
                  <a:spLocks noChangeAspect="1" noChangeShapeType="1"/>
                </p:cNvSpPr>
                <p:nvPr/>
              </p:nvSpPr>
              <p:spPr bwMode="auto">
                <a:xfrm>
                  <a:off x="4109" y="3579"/>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 name="Line 1108"/>
                <p:cNvSpPr>
                  <a:spLocks noChangeAspect="1" noChangeShapeType="1"/>
                </p:cNvSpPr>
                <p:nvPr/>
              </p:nvSpPr>
              <p:spPr bwMode="auto">
                <a:xfrm>
                  <a:off x="414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 name="Line 1109"/>
                <p:cNvSpPr>
                  <a:spLocks noChangeAspect="1" noChangeShapeType="1"/>
                </p:cNvSpPr>
                <p:nvPr/>
              </p:nvSpPr>
              <p:spPr bwMode="auto">
                <a:xfrm>
                  <a:off x="418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 name="Line 1110"/>
                <p:cNvSpPr>
                  <a:spLocks noChangeAspect="1" noChangeShapeType="1"/>
                </p:cNvSpPr>
                <p:nvPr/>
              </p:nvSpPr>
              <p:spPr bwMode="auto">
                <a:xfrm>
                  <a:off x="422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5" name="Line 1111"/>
                <p:cNvSpPr>
                  <a:spLocks noChangeAspect="1" noChangeShapeType="1"/>
                </p:cNvSpPr>
                <p:nvPr/>
              </p:nvSpPr>
              <p:spPr bwMode="auto">
                <a:xfrm>
                  <a:off x="426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 name="Line 1112"/>
                <p:cNvSpPr>
                  <a:spLocks noChangeAspect="1" noChangeShapeType="1"/>
                </p:cNvSpPr>
                <p:nvPr/>
              </p:nvSpPr>
              <p:spPr bwMode="auto">
                <a:xfrm>
                  <a:off x="430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 name="Line 1113"/>
                <p:cNvSpPr>
                  <a:spLocks noChangeAspect="1" noChangeShapeType="1"/>
                </p:cNvSpPr>
                <p:nvPr/>
              </p:nvSpPr>
              <p:spPr bwMode="auto">
                <a:xfrm>
                  <a:off x="434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 name="Line 1114"/>
                <p:cNvSpPr>
                  <a:spLocks noChangeAspect="1" noChangeShapeType="1"/>
                </p:cNvSpPr>
                <p:nvPr/>
              </p:nvSpPr>
              <p:spPr bwMode="auto">
                <a:xfrm>
                  <a:off x="437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 name="Line 1115"/>
                <p:cNvSpPr>
                  <a:spLocks noChangeAspect="1" noChangeShapeType="1"/>
                </p:cNvSpPr>
                <p:nvPr/>
              </p:nvSpPr>
              <p:spPr bwMode="auto">
                <a:xfrm>
                  <a:off x="441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 name="Line 1116"/>
                <p:cNvSpPr>
                  <a:spLocks noChangeAspect="1" noChangeShapeType="1"/>
                </p:cNvSpPr>
                <p:nvPr/>
              </p:nvSpPr>
              <p:spPr bwMode="auto">
                <a:xfrm>
                  <a:off x="445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1" name="Line 1117"/>
                <p:cNvSpPr>
                  <a:spLocks noChangeAspect="1" noChangeShapeType="1"/>
                </p:cNvSpPr>
                <p:nvPr/>
              </p:nvSpPr>
              <p:spPr bwMode="auto">
                <a:xfrm>
                  <a:off x="449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 name="Line 1118"/>
                <p:cNvSpPr>
                  <a:spLocks noChangeAspect="1" noChangeShapeType="1"/>
                </p:cNvSpPr>
                <p:nvPr/>
              </p:nvSpPr>
              <p:spPr bwMode="auto">
                <a:xfrm>
                  <a:off x="453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 name="Line 1119"/>
                <p:cNvSpPr>
                  <a:spLocks noChangeAspect="1" noChangeShapeType="1"/>
                </p:cNvSpPr>
                <p:nvPr/>
              </p:nvSpPr>
              <p:spPr bwMode="auto">
                <a:xfrm>
                  <a:off x="4572" y="3579"/>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 name="Line 1120"/>
                <p:cNvSpPr>
                  <a:spLocks noChangeAspect="1" noChangeShapeType="1"/>
                </p:cNvSpPr>
                <p:nvPr/>
              </p:nvSpPr>
              <p:spPr bwMode="auto">
                <a:xfrm>
                  <a:off x="461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5" name="Line 1121"/>
                <p:cNvSpPr>
                  <a:spLocks noChangeAspect="1" noChangeShapeType="1"/>
                </p:cNvSpPr>
                <p:nvPr/>
              </p:nvSpPr>
              <p:spPr bwMode="auto">
                <a:xfrm>
                  <a:off x="464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 name="Line 1122"/>
                <p:cNvSpPr>
                  <a:spLocks noChangeAspect="1" noChangeShapeType="1"/>
                </p:cNvSpPr>
                <p:nvPr/>
              </p:nvSpPr>
              <p:spPr bwMode="auto">
                <a:xfrm>
                  <a:off x="468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 name="Line 1123"/>
                <p:cNvSpPr>
                  <a:spLocks noChangeAspect="1" noChangeShapeType="1"/>
                </p:cNvSpPr>
                <p:nvPr/>
              </p:nvSpPr>
              <p:spPr bwMode="auto">
                <a:xfrm>
                  <a:off x="472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8" name="Line 1124"/>
                <p:cNvSpPr>
                  <a:spLocks noChangeAspect="1" noChangeShapeType="1"/>
                </p:cNvSpPr>
                <p:nvPr/>
              </p:nvSpPr>
              <p:spPr bwMode="auto">
                <a:xfrm>
                  <a:off x="476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9" name="Line 1125"/>
                <p:cNvSpPr>
                  <a:spLocks noChangeAspect="1" noChangeShapeType="1"/>
                </p:cNvSpPr>
                <p:nvPr/>
              </p:nvSpPr>
              <p:spPr bwMode="auto">
                <a:xfrm>
                  <a:off x="480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 name="Line 1126"/>
                <p:cNvSpPr>
                  <a:spLocks noChangeAspect="1" noChangeShapeType="1"/>
                </p:cNvSpPr>
                <p:nvPr/>
              </p:nvSpPr>
              <p:spPr bwMode="auto">
                <a:xfrm>
                  <a:off x="484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1" name="Line 1127"/>
                <p:cNvSpPr>
                  <a:spLocks noChangeAspect="1" noChangeShapeType="1"/>
                </p:cNvSpPr>
                <p:nvPr/>
              </p:nvSpPr>
              <p:spPr bwMode="auto">
                <a:xfrm>
                  <a:off x="488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 name="Line 1128"/>
                <p:cNvSpPr>
                  <a:spLocks noChangeAspect="1" noChangeShapeType="1"/>
                </p:cNvSpPr>
                <p:nvPr/>
              </p:nvSpPr>
              <p:spPr bwMode="auto">
                <a:xfrm>
                  <a:off x="491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 name="Line 1129"/>
                <p:cNvSpPr>
                  <a:spLocks noChangeAspect="1" noChangeShapeType="1"/>
                </p:cNvSpPr>
                <p:nvPr/>
              </p:nvSpPr>
              <p:spPr bwMode="auto">
                <a:xfrm>
                  <a:off x="495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 name="Line 1130"/>
                <p:cNvSpPr>
                  <a:spLocks noChangeAspect="1" noChangeShapeType="1"/>
                </p:cNvSpPr>
                <p:nvPr/>
              </p:nvSpPr>
              <p:spPr bwMode="auto">
                <a:xfrm>
                  <a:off x="499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 name="Line 1131"/>
                <p:cNvSpPr>
                  <a:spLocks noChangeAspect="1" noChangeShapeType="1"/>
                </p:cNvSpPr>
                <p:nvPr/>
              </p:nvSpPr>
              <p:spPr bwMode="auto">
                <a:xfrm>
                  <a:off x="5035" y="3579"/>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 name="Line 1132"/>
                <p:cNvSpPr>
                  <a:spLocks noChangeAspect="1" noChangeShapeType="1"/>
                </p:cNvSpPr>
                <p:nvPr/>
              </p:nvSpPr>
              <p:spPr bwMode="auto">
                <a:xfrm>
                  <a:off x="507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7" name="Line 1133"/>
                <p:cNvSpPr>
                  <a:spLocks noChangeAspect="1" noChangeShapeType="1"/>
                </p:cNvSpPr>
                <p:nvPr/>
              </p:nvSpPr>
              <p:spPr bwMode="auto">
                <a:xfrm>
                  <a:off x="511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 name="Line 1134"/>
                <p:cNvSpPr>
                  <a:spLocks noChangeAspect="1" noChangeShapeType="1"/>
                </p:cNvSpPr>
                <p:nvPr/>
              </p:nvSpPr>
              <p:spPr bwMode="auto">
                <a:xfrm>
                  <a:off x="515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9" name="Line 1135"/>
                <p:cNvSpPr>
                  <a:spLocks noChangeAspect="1" noChangeShapeType="1"/>
                </p:cNvSpPr>
                <p:nvPr/>
              </p:nvSpPr>
              <p:spPr bwMode="auto">
                <a:xfrm>
                  <a:off x="518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Line 1136"/>
                <p:cNvSpPr>
                  <a:spLocks noChangeAspect="1" noChangeShapeType="1"/>
                </p:cNvSpPr>
                <p:nvPr/>
              </p:nvSpPr>
              <p:spPr bwMode="auto">
                <a:xfrm>
                  <a:off x="522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 name="Line 1137"/>
                <p:cNvSpPr>
                  <a:spLocks noChangeAspect="1" noChangeShapeType="1"/>
                </p:cNvSpPr>
                <p:nvPr/>
              </p:nvSpPr>
              <p:spPr bwMode="auto">
                <a:xfrm>
                  <a:off x="526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Line 1138"/>
                <p:cNvSpPr>
                  <a:spLocks noChangeAspect="1" noChangeShapeType="1"/>
                </p:cNvSpPr>
                <p:nvPr/>
              </p:nvSpPr>
              <p:spPr bwMode="auto">
                <a:xfrm>
                  <a:off x="530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 name="Line 1139"/>
                <p:cNvSpPr>
                  <a:spLocks noChangeAspect="1" noChangeShapeType="1"/>
                </p:cNvSpPr>
                <p:nvPr/>
              </p:nvSpPr>
              <p:spPr bwMode="auto">
                <a:xfrm>
                  <a:off x="534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 name="Line 1140"/>
                <p:cNvSpPr>
                  <a:spLocks noChangeAspect="1" noChangeShapeType="1"/>
                </p:cNvSpPr>
                <p:nvPr/>
              </p:nvSpPr>
              <p:spPr bwMode="auto">
                <a:xfrm>
                  <a:off x="538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 name="Line 1141"/>
                <p:cNvSpPr>
                  <a:spLocks noChangeAspect="1" noChangeShapeType="1"/>
                </p:cNvSpPr>
                <p:nvPr/>
              </p:nvSpPr>
              <p:spPr bwMode="auto">
                <a:xfrm>
                  <a:off x="542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 name="Line 1142"/>
                <p:cNvSpPr>
                  <a:spLocks noChangeAspect="1" noChangeShapeType="1"/>
                </p:cNvSpPr>
                <p:nvPr/>
              </p:nvSpPr>
              <p:spPr bwMode="auto">
                <a:xfrm>
                  <a:off x="545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7" name="Line 1143"/>
                <p:cNvSpPr>
                  <a:spLocks noChangeAspect="1" noChangeShapeType="1"/>
                </p:cNvSpPr>
                <p:nvPr/>
              </p:nvSpPr>
              <p:spPr bwMode="auto">
                <a:xfrm>
                  <a:off x="5498" y="3579"/>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 name="Line 1144"/>
                <p:cNvSpPr>
                  <a:spLocks noChangeAspect="1" noChangeShapeType="1"/>
                </p:cNvSpPr>
                <p:nvPr/>
              </p:nvSpPr>
              <p:spPr bwMode="auto">
                <a:xfrm>
                  <a:off x="553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 name="Line 1145"/>
                <p:cNvSpPr>
                  <a:spLocks noChangeAspect="1" noChangeShapeType="1"/>
                </p:cNvSpPr>
                <p:nvPr/>
              </p:nvSpPr>
              <p:spPr bwMode="auto">
                <a:xfrm>
                  <a:off x="557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 name="Line 1146"/>
                <p:cNvSpPr>
                  <a:spLocks noChangeAspect="1" noChangeShapeType="1"/>
                </p:cNvSpPr>
                <p:nvPr/>
              </p:nvSpPr>
              <p:spPr bwMode="auto">
                <a:xfrm>
                  <a:off x="561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 name="Line 1147"/>
                <p:cNvSpPr>
                  <a:spLocks noChangeAspect="1" noChangeShapeType="1"/>
                </p:cNvSpPr>
                <p:nvPr/>
              </p:nvSpPr>
              <p:spPr bwMode="auto">
                <a:xfrm>
                  <a:off x="565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2" name="Line 1148"/>
                <p:cNvSpPr>
                  <a:spLocks noChangeAspect="1" noChangeShapeType="1"/>
                </p:cNvSpPr>
                <p:nvPr/>
              </p:nvSpPr>
              <p:spPr bwMode="auto">
                <a:xfrm>
                  <a:off x="569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 name="Line 1149"/>
                <p:cNvSpPr>
                  <a:spLocks noChangeAspect="1" noChangeShapeType="1"/>
                </p:cNvSpPr>
                <p:nvPr/>
              </p:nvSpPr>
              <p:spPr bwMode="auto">
                <a:xfrm>
                  <a:off x="572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 name="Line 1150"/>
                <p:cNvSpPr>
                  <a:spLocks noChangeAspect="1" noChangeShapeType="1"/>
                </p:cNvSpPr>
                <p:nvPr/>
              </p:nvSpPr>
              <p:spPr bwMode="auto">
                <a:xfrm>
                  <a:off x="576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 name="Line 1151"/>
                <p:cNvSpPr>
                  <a:spLocks noChangeAspect="1" noChangeShapeType="1"/>
                </p:cNvSpPr>
                <p:nvPr/>
              </p:nvSpPr>
              <p:spPr bwMode="auto">
                <a:xfrm>
                  <a:off x="580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 name="Line 1152"/>
                <p:cNvSpPr>
                  <a:spLocks noChangeAspect="1" noChangeShapeType="1"/>
                </p:cNvSpPr>
                <p:nvPr/>
              </p:nvSpPr>
              <p:spPr bwMode="auto">
                <a:xfrm>
                  <a:off x="584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 name="Line 1153"/>
                <p:cNvSpPr>
                  <a:spLocks noChangeAspect="1" noChangeShapeType="1"/>
                </p:cNvSpPr>
                <p:nvPr/>
              </p:nvSpPr>
              <p:spPr bwMode="auto">
                <a:xfrm>
                  <a:off x="588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 name="Line 1154"/>
                <p:cNvSpPr>
                  <a:spLocks noChangeAspect="1" noChangeShapeType="1"/>
                </p:cNvSpPr>
                <p:nvPr/>
              </p:nvSpPr>
              <p:spPr bwMode="auto">
                <a:xfrm>
                  <a:off x="592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 name="Line 1155"/>
                <p:cNvSpPr>
                  <a:spLocks noChangeAspect="1" noChangeShapeType="1"/>
                </p:cNvSpPr>
                <p:nvPr/>
              </p:nvSpPr>
              <p:spPr bwMode="auto">
                <a:xfrm>
                  <a:off x="596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 name="Line 1156"/>
                <p:cNvSpPr>
                  <a:spLocks noChangeAspect="1" noChangeShapeType="1"/>
                </p:cNvSpPr>
                <p:nvPr/>
              </p:nvSpPr>
              <p:spPr bwMode="auto">
                <a:xfrm>
                  <a:off x="599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1" name="Line 1157"/>
                <p:cNvSpPr>
                  <a:spLocks noChangeAspect="1" noChangeShapeType="1"/>
                </p:cNvSpPr>
                <p:nvPr/>
              </p:nvSpPr>
              <p:spPr bwMode="auto">
                <a:xfrm>
                  <a:off x="603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 name="Line 1158"/>
                <p:cNvSpPr>
                  <a:spLocks noChangeAspect="1" noChangeShapeType="1"/>
                </p:cNvSpPr>
                <p:nvPr/>
              </p:nvSpPr>
              <p:spPr bwMode="auto">
                <a:xfrm>
                  <a:off x="607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3" name="Line 1159"/>
                <p:cNvSpPr>
                  <a:spLocks noChangeAspect="1" noChangeShapeType="1"/>
                </p:cNvSpPr>
                <p:nvPr/>
              </p:nvSpPr>
              <p:spPr bwMode="auto">
                <a:xfrm>
                  <a:off x="611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 name="Line 1160"/>
                <p:cNvSpPr>
                  <a:spLocks noChangeAspect="1" noChangeShapeType="1"/>
                </p:cNvSpPr>
                <p:nvPr/>
              </p:nvSpPr>
              <p:spPr bwMode="auto">
                <a:xfrm>
                  <a:off x="615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 name="Line 1161"/>
                <p:cNvSpPr>
                  <a:spLocks noChangeAspect="1" noChangeShapeType="1"/>
                </p:cNvSpPr>
                <p:nvPr/>
              </p:nvSpPr>
              <p:spPr bwMode="auto">
                <a:xfrm>
                  <a:off x="619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 name="Line 1162"/>
                <p:cNvSpPr>
                  <a:spLocks noChangeAspect="1" noChangeShapeType="1"/>
                </p:cNvSpPr>
                <p:nvPr/>
              </p:nvSpPr>
              <p:spPr bwMode="auto">
                <a:xfrm>
                  <a:off x="623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 name="Line 1163"/>
                <p:cNvSpPr>
                  <a:spLocks noChangeAspect="1" noChangeShapeType="1"/>
                </p:cNvSpPr>
                <p:nvPr/>
              </p:nvSpPr>
              <p:spPr bwMode="auto">
                <a:xfrm>
                  <a:off x="626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Line 1164"/>
                <p:cNvSpPr>
                  <a:spLocks noChangeAspect="1" noChangeShapeType="1"/>
                </p:cNvSpPr>
                <p:nvPr/>
              </p:nvSpPr>
              <p:spPr bwMode="auto">
                <a:xfrm>
                  <a:off x="630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9" name="Line 1165"/>
                <p:cNvSpPr>
                  <a:spLocks noChangeAspect="1" noChangeShapeType="1"/>
                </p:cNvSpPr>
                <p:nvPr/>
              </p:nvSpPr>
              <p:spPr bwMode="auto">
                <a:xfrm>
                  <a:off x="634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0" name="Line 1166"/>
                <p:cNvSpPr>
                  <a:spLocks noChangeAspect="1" noChangeShapeType="1"/>
                </p:cNvSpPr>
                <p:nvPr/>
              </p:nvSpPr>
              <p:spPr bwMode="auto">
                <a:xfrm>
                  <a:off x="638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1" name="Line 1167"/>
                <p:cNvSpPr>
                  <a:spLocks noChangeAspect="1" noChangeShapeType="1"/>
                </p:cNvSpPr>
                <p:nvPr/>
              </p:nvSpPr>
              <p:spPr bwMode="auto">
                <a:xfrm>
                  <a:off x="642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2" name="Line 1168"/>
                <p:cNvSpPr>
                  <a:spLocks noChangeAspect="1" noChangeShapeType="1"/>
                </p:cNvSpPr>
                <p:nvPr/>
              </p:nvSpPr>
              <p:spPr bwMode="auto">
                <a:xfrm>
                  <a:off x="646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3" name="Line 1169"/>
                <p:cNvSpPr>
                  <a:spLocks noChangeAspect="1" noChangeShapeType="1"/>
                </p:cNvSpPr>
                <p:nvPr/>
              </p:nvSpPr>
              <p:spPr bwMode="auto">
                <a:xfrm>
                  <a:off x="650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 name="Line 1170"/>
                <p:cNvSpPr>
                  <a:spLocks noChangeAspect="1" noChangeShapeType="1"/>
                </p:cNvSpPr>
                <p:nvPr/>
              </p:nvSpPr>
              <p:spPr bwMode="auto">
                <a:xfrm>
                  <a:off x="653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5" name="Line 1171"/>
                <p:cNvSpPr>
                  <a:spLocks noChangeAspect="1" noChangeShapeType="1"/>
                </p:cNvSpPr>
                <p:nvPr/>
              </p:nvSpPr>
              <p:spPr bwMode="auto">
                <a:xfrm>
                  <a:off x="657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 name="Line 1172"/>
                <p:cNvSpPr>
                  <a:spLocks noChangeAspect="1" noChangeShapeType="1"/>
                </p:cNvSpPr>
                <p:nvPr/>
              </p:nvSpPr>
              <p:spPr bwMode="auto">
                <a:xfrm>
                  <a:off x="661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7" name="Line 1173"/>
                <p:cNvSpPr>
                  <a:spLocks noChangeAspect="1" noChangeShapeType="1"/>
                </p:cNvSpPr>
                <p:nvPr/>
              </p:nvSpPr>
              <p:spPr bwMode="auto">
                <a:xfrm>
                  <a:off x="665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 name="Line 1174"/>
                <p:cNvSpPr>
                  <a:spLocks noChangeAspect="1" noChangeShapeType="1"/>
                </p:cNvSpPr>
                <p:nvPr/>
              </p:nvSpPr>
              <p:spPr bwMode="auto">
                <a:xfrm>
                  <a:off x="669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9" name="Line 1175"/>
                <p:cNvSpPr>
                  <a:spLocks noChangeAspect="1" noChangeShapeType="1"/>
                </p:cNvSpPr>
                <p:nvPr/>
              </p:nvSpPr>
              <p:spPr bwMode="auto">
                <a:xfrm>
                  <a:off x="673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 name="Line 1176"/>
                <p:cNvSpPr>
                  <a:spLocks noChangeAspect="1" noChangeShapeType="1"/>
                </p:cNvSpPr>
                <p:nvPr/>
              </p:nvSpPr>
              <p:spPr bwMode="auto">
                <a:xfrm>
                  <a:off x="677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1" name="Line 1177"/>
                <p:cNvSpPr>
                  <a:spLocks noChangeAspect="1" noChangeShapeType="1"/>
                </p:cNvSpPr>
                <p:nvPr/>
              </p:nvSpPr>
              <p:spPr bwMode="auto">
                <a:xfrm>
                  <a:off x="680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 name="Line 1178"/>
                <p:cNvSpPr>
                  <a:spLocks noChangeAspect="1" noChangeShapeType="1"/>
                </p:cNvSpPr>
                <p:nvPr/>
              </p:nvSpPr>
              <p:spPr bwMode="auto">
                <a:xfrm>
                  <a:off x="684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3" name="Line 1179"/>
                <p:cNvSpPr>
                  <a:spLocks noChangeAspect="1" noChangeShapeType="1"/>
                </p:cNvSpPr>
                <p:nvPr/>
              </p:nvSpPr>
              <p:spPr bwMode="auto">
                <a:xfrm>
                  <a:off x="688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 name="Line 1180"/>
                <p:cNvSpPr>
                  <a:spLocks noChangeAspect="1" noChangeShapeType="1"/>
                </p:cNvSpPr>
                <p:nvPr/>
              </p:nvSpPr>
              <p:spPr bwMode="auto">
                <a:xfrm>
                  <a:off x="692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 name="Line 1181"/>
                <p:cNvSpPr>
                  <a:spLocks noChangeAspect="1" noChangeShapeType="1"/>
                </p:cNvSpPr>
                <p:nvPr/>
              </p:nvSpPr>
              <p:spPr bwMode="auto">
                <a:xfrm>
                  <a:off x="696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 name="Line 1182"/>
                <p:cNvSpPr>
                  <a:spLocks noChangeAspect="1" noChangeShapeType="1"/>
                </p:cNvSpPr>
                <p:nvPr/>
              </p:nvSpPr>
              <p:spPr bwMode="auto">
                <a:xfrm>
                  <a:off x="700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 name="Line 1183"/>
                <p:cNvSpPr>
                  <a:spLocks noChangeAspect="1" noChangeShapeType="1"/>
                </p:cNvSpPr>
                <p:nvPr/>
              </p:nvSpPr>
              <p:spPr bwMode="auto">
                <a:xfrm>
                  <a:off x="704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 name="Line 1184"/>
                <p:cNvSpPr>
                  <a:spLocks noChangeAspect="1" noChangeShapeType="1"/>
                </p:cNvSpPr>
                <p:nvPr/>
              </p:nvSpPr>
              <p:spPr bwMode="auto">
                <a:xfrm>
                  <a:off x="707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 name="Line 1185"/>
                <p:cNvSpPr>
                  <a:spLocks noChangeAspect="1" noChangeShapeType="1"/>
                </p:cNvSpPr>
                <p:nvPr/>
              </p:nvSpPr>
              <p:spPr bwMode="auto">
                <a:xfrm>
                  <a:off x="711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 name="Line 1186"/>
                <p:cNvSpPr>
                  <a:spLocks noChangeAspect="1" noChangeShapeType="1"/>
                </p:cNvSpPr>
                <p:nvPr/>
              </p:nvSpPr>
              <p:spPr bwMode="auto">
                <a:xfrm>
                  <a:off x="715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 name="Line 1187"/>
                <p:cNvSpPr>
                  <a:spLocks noChangeAspect="1" noChangeShapeType="1"/>
                </p:cNvSpPr>
                <p:nvPr/>
              </p:nvSpPr>
              <p:spPr bwMode="auto">
                <a:xfrm>
                  <a:off x="719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 name="Line 1188"/>
                <p:cNvSpPr>
                  <a:spLocks noChangeAspect="1" noChangeShapeType="1"/>
                </p:cNvSpPr>
                <p:nvPr/>
              </p:nvSpPr>
              <p:spPr bwMode="auto">
                <a:xfrm>
                  <a:off x="723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3" name="Line 1189"/>
                <p:cNvSpPr>
                  <a:spLocks noChangeAspect="1" noChangeShapeType="1"/>
                </p:cNvSpPr>
                <p:nvPr/>
              </p:nvSpPr>
              <p:spPr bwMode="auto">
                <a:xfrm>
                  <a:off x="727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 name="Line 1190"/>
                <p:cNvSpPr>
                  <a:spLocks noChangeAspect="1" noChangeShapeType="1"/>
                </p:cNvSpPr>
                <p:nvPr/>
              </p:nvSpPr>
              <p:spPr bwMode="auto">
                <a:xfrm>
                  <a:off x="731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 name="Line 1191"/>
                <p:cNvSpPr>
                  <a:spLocks noChangeAspect="1" noChangeShapeType="1"/>
                </p:cNvSpPr>
                <p:nvPr/>
              </p:nvSpPr>
              <p:spPr bwMode="auto">
                <a:xfrm>
                  <a:off x="734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 name="Line 1192"/>
                <p:cNvSpPr>
                  <a:spLocks noChangeAspect="1" noChangeShapeType="1"/>
                </p:cNvSpPr>
                <p:nvPr/>
              </p:nvSpPr>
              <p:spPr bwMode="auto">
                <a:xfrm>
                  <a:off x="738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7" name="Line 1193"/>
                <p:cNvSpPr>
                  <a:spLocks noChangeAspect="1" noChangeShapeType="1"/>
                </p:cNvSpPr>
                <p:nvPr/>
              </p:nvSpPr>
              <p:spPr bwMode="auto">
                <a:xfrm>
                  <a:off x="742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 name="Line 1194"/>
                <p:cNvSpPr>
                  <a:spLocks noChangeAspect="1" noChangeShapeType="1"/>
                </p:cNvSpPr>
                <p:nvPr/>
              </p:nvSpPr>
              <p:spPr bwMode="auto">
                <a:xfrm>
                  <a:off x="746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 name="Line 1195"/>
                <p:cNvSpPr>
                  <a:spLocks noChangeAspect="1" noChangeShapeType="1"/>
                </p:cNvSpPr>
                <p:nvPr/>
              </p:nvSpPr>
              <p:spPr bwMode="auto">
                <a:xfrm>
                  <a:off x="750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 name="Line 1196"/>
                <p:cNvSpPr>
                  <a:spLocks noChangeAspect="1" noChangeShapeType="1"/>
                </p:cNvSpPr>
                <p:nvPr/>
              </p:nvSpPr>
              <p:spPr bwMode="auto">
                <a:xfrm>
                  <a:off x="754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 name="Line 1197"/>
                <p:cNvSpPr>
                  <a:spLocks noChangeAspect="1" noChangeShapeType="1"/>
                </p:cNvSpPr>
                <p:nvPr/>
              </p:nvSpPr>
              <p:spPr bwMode="auto">
                <a:xfrm>
                  <a:off x="758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 name="Line 1198"/>
                <p:cNvSpPr>
                  <a:spLocks noChangeAspect="1" noChangeShapeType="1"/>
                </p:cNvSpPr>
                <p:nvPr/>
              </p:nvSpPr>
              <p:spPr bwMode="auto">
                <a:xfrm>
                  <a:off x="762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 name="Line 1199"/>
                <p:cNvSpPr>
                  <a:spLocks noChangeAspect="1" noChangeShapeType="1"/>
                </p:cNvSpPr>
                <p:nvPr/>
              </p:nvSpPr>
              <p:spPr bwMode="auto">
                <a:xfrm>
                  <a:off x="765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 name="Line 1200"/>
                <p:cNvSpPr>
                  <a:spLocks noChangeAspect="1" noChangeShapeType="1"/>
                </p:cNvSpPr>
                <p:nvPr/>
              </p:nvSpPr>
              <p:spPr bwMode="auto">
                <a:xfrm>
                  <a:off x="769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 name="Line 1201"/>
                <p:cNvSpPr>
                  <a:spLocks noChangeAspect="1" noChangeShapeType="1"/>
                </p:cNvSpPr>
                <p:nvPr/>
              </p:nvSpPr>
              <p:spPr bwMode="auto">
                <a:xfrm>
                  <a:off x="773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 name="Line 1202"/>
                <p:cNvSpPr>
                  <a:spLocks noChangeAspect="1" noChangeShapeType="1"/>
                </p:cNvSpPr>
                <p:nvPr/>
              </p:nvSpPr>
              <p:spPr bwMode="auto">
                <a:xfrm>
                  <a:off x="777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 name="Line 1203"/>
                <p:cNvSpPr>
                  <a:spLocks noChangeAspect="1" noChangeShapeType="1"/>
                </p:cNvSpPr>
                <p:nvPr/>
              </p:nvSpPr>
              <p:spPr bwMode="auto">
                <a:xfrm>
                  <a:off x="7812"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 name="Line 1204"/>
                <p:cNvSpPr>
                  <a:spLocks noChangeAspect="1" noChangeShapeType="1"/>
                </p:cNvSpPr>
                <p:nvPr/>
              </p:nvSpPr>
              <p:spPr bwMode="auto">
                <a:xfrm>
                  <a:off x="785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 name="Line 1205"/>
                <p:cNvSpPr>
                  <a:spLocks noChangeAspect="1" noChangeShapeType="1"/>
                </p:cNvSpPr>
                <p:nvPr/>
              </p:nvSpPr>
              <p:spPr bwMode="auto">
                <a:xfrm>
                  <a:off x="789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 name="Line 1206"/>
                <p:cNvSpPr>
                  <a:spLocks noChangeAspect="1" noChangeShapeType="1"/>
                </p:cNvSpPr>
                <p:nvPr/>
              </p:nvSpPr>
              <p:spPr bwMode="auto">
                <a:xfrm>
                  <a:off x="792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1" name="Line 1207"/>
                <p:cNvSpPr>
                  <a:spLocks noChangeAspect="1" noChangeShapeType="1"/>
                </p:cNvSpPr>
                <p:nvPr/>
              </p:nvSpPr>
              <p:spPr bwMode="auto">
                <a:xfrm>
                  <a:off x="796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2" name="Line 1208"/>
                <p:cNvSpPr>
                  <a:spLocks noChangeAspect="1" noChangeShapeType="1"/>
                </p:cNvSpPr>
                <p:nvPr/>
              </p:nvSpPr>
              <p:spPr bwMode="auto">
                <a:xfrm>
                  <a:off x="800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 name="Line 1209"/>
                <p:cNvSpPr>
                  <a:spLocks noChangeAspect="1" noChangeShapeType="1"/>
                </p:cNvSpPr>
                <p:nvPr/>
              </p:nvSpPr>
              <p:spPr bwMode="auto">
                <a:xfrm>
                  <a:off x="804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 name="Line 1210"/>
                <p:cNvSpPr>
                  <a:spLocks noChangeAspect="1" noChangeShapeType="1"/>
                </p:cNvSpPr>
                <p:nvPr/>
              </p:nvSpPr>
              <p:spPr bwMode="auto">
                <a:xfrm>
                  <a:off x="808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 name="Line 1211"/>
                <p:cNvSpPr>
                  <a:spLocks noChangeAspect="1" noChangeShapeType="1"/>
                </p:cNvSpPr>
                <p:nvPr/>
              </p:nvSpPr>
              <p:spPr bwMode="auto">
                <a:xfrm>
                  <a:off x="812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212"/>
              <p:cNvGrpSpPr>
                <a:grpSpLocks noChangeAspect="1"/>
              </p:cNvGrpSpPr>
              <p:nvPr/>
            </p:nvGrpSpPr>
            <p:grpSpPr bwMode="auto">
              <a:xfrm>
                <a:off x="2356" y="2476"/>
                <a:ext cx="6925" cy="4830"/>
                <a:chOff x="2356" y="2476"/>
                <a:chExt cx="6925" cy="4830"/>
              </a:xfrm>
            </p:grpSpPr>
            <p:sp>
              <p:nvSpPr>
                <p:cNvPr id="246" name="Line 1213"/>
                <p:cNvSpPr>
                  <a:spLocks noChangeAspect="1" noChangeShapeType="1"/>
                </p:cNvSpPr>
                <p:nvPr/>
              </p:nvSpPr>
              <p:spPr bwMode="auto">
                <a:xfrm>
                  <a:off x="816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Line 1214"/>
                <p:cNvSpPr>
                  <a:spLocks noChangeAspect="1" noChangeShapeType="1"/>
                </p:cNvSpPr>
                <p:nvPr/>
              </p:nvSpPr>
              <p:spPr bwMode="auto">
                <a:xfrm>
                  <a:off x="819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1215"/>
                <p:cNvSpPr>
                  <a:spLocks noChangeAspect="1" noChangeShapeType="1"/>
                </p:cNvSpPr>
                <p:nvPr/>
              </p:nvSpPr>
              <p:spPr bwMode="auto">
                <a:xfrm>
                  <a:off x="823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1216"/>
                <p:cNvSpPr>
                  <a:spLocks noChangeAspect="1" noChangeShapeType="1"/>
                </p:cNvSpPr>
                <p:nvPr/>
              </p:nvSpPr>
              <p:spPr bwMode="auto">
                <a:xfrm>
                  <a:off x="8275"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1217"/>
                <p:cNvSpPr>
                  <a:spLocks noChangeAspect="1" noChangeShapeType="1"/>
                </p:cNvSpPr>
                <p:nvPr/>
              </p:nvSpPr>
              <p:spPr bwMode="auto">
                <a:xfrm>
                  <a:off x="831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Line 1218"/>
                <p:cNvSpPr>
                  <a:spLocks noChangeAspect="1" noChangeShapeType="1"/>
                </p:cNvSpPr>
                <p:nvPr/>
              </p:nvSpPr>
              <p:spPr bwMode="auto">
                <a:xfrm>
                  <a:off x="835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 name="Line 1219"/>
                <p:cNvSpPr>
                  <a:spLocks noChangeAspect="1" noChangeShapeType="1"/>
                </p:cNvSpPr>
                <p:nvPr/>
              </p:nvSpPr>
              <p:spPr bwMode="auto">
                <a:xfrm>
                  <a:off x="839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1220"/>
                <p:cNvSpPr>
                  <a:spLocks noChangeAspect="1" noChangeShapeType="1"/>
                </p:cNvSpPr>
                <p:nvPr/>
              </p:nvSpPr>
              <p:spPr bwMode="auto">
                <a:xfrm>
                  <a:off x="843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1221"/>
                <p:cNvSpPr>
                  <a:spLocks noChangeAspect="1" noChangeShapeType="1"/>
                </p:cNvSpPr>
                <p:nvPr/>
              </p:nvSpPr>
              <p:spPr bwMode="auto">
                <a:xfrm>
                  <a:off x="846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1222"/>
                <p:cNvSpPr>
                  <a:spLocks noChangeAspect="1" noChangeShapeType="1"/>
                </p:cNvSpPr>
                <p:nvPr/>
              </p:nvSpPr>
              <p:spPr bwMode="auto">
                <a:xfrm>
                  <a:off x="850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1223"/>
                <p:cNvSpPr>
                  <a:spLocks noChangeAspect="1" noChangeShapeType="1"/>
                </p:cNvSpPr>
                <p:nvPr/>
              </p:nvSpPr>
              <p:spPr bwMode="auto">
                <a:xfrm>
                  <a:off x="854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1224"/>
                <p:cNvSpPr>
                  <a:spLocks noChangeAspect="1" noChangeShapeType="1"/>
                </p:cNvSpPr>
                <p:nvPr/>
              </p:nvSpPr>
              <p:spPr bwMode="auto">
                <a:xfrm>
                  <a:off x="858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225"/>
                <p:cNvSpPr>
                  <a:spLocks noChangeAspect="1" noChangeShapeType="1"/>
                </p:cNvSpPr>
                <p:nvPr/>
              </p:nvSpPr>
              <p:spPr bwMode="auto">
                <a:xfrm>
                  <a:off x="862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1226"/>
                <p:cNvSpPr>
                  <a:spLocks noChangeAspect="1" noChangeShapeType="1"/>
                </p:cNvSpPr>
                <p:nvPr/>
              </p:nvSpPr>
              <p:spPr bwMode="auto">
                <a:xfrm>
                  <a:off x="866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227"/>
                <p:cNvSpPr>
                  <a:spLocks noChangeAspect="1" noChangeShapeType="1"/>
                </p:cNvSpPr>
                <p:nvPr/>
              </p:nvSpPr>
              <p:spPr bwMode="auto">
                <a:xfrm>
                  <a:off x="870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1228"/>
                <p:cNvSpPr>
                  <a:spLocks noChangeAspect="1" noChangeShapeType="1"/>
                </p:cNvSpPr>
                <p:nvPr/>
              </p:nvSpPr>
              <p:spPr bwMode="auto">
                <a:xfrm>
                  <a:off x="8738"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1229"/>
                <p:cNvSpPr>
                  <a:spLocks noChangeAspect="1" noChangeShapeType="1"/>
                </p:cNvSpPr>
                <p:nvPr/>
              </p:nvSpPr>
              <p:spPr bwMode="auto">
                <a:xfrm>
                  <a:off x="877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1230"/>
                <p:cNvSpPr>
                  <a:spLocks noChangeAspect="1" noChangeShapeType="1"/>
                </p:cNvSpPr>
                <p:nvPr/>
              </p:nvSpPr>
              <p:spPr bwMode="auto">
                <a:xfrm>
                  <a:off x="881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1231"/>
                <p:cNvSpPr>
                  <a:spLocks noChangeAspect="1" noChangeShapeType="1"/>
                </p:cNvSpPr>
                <p:nvPr/>
              </p:nvSpPr>
              <p:spPr bwMode="auto">
                <a:xfrm>
                  <a:off x="885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1232"/>
                <p:cNvSpPr>
                  <a:spLocks noChangeAspect="1" noChangeShapeType="1"/>
                </p:cNvSpPr>
                <p:nvPr/>
              </p:nvSpPr>
              <p:spPr bwMode="auto">
                <a:xfrm>
                  <a:off x="889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1233"/>
                <p:cNvSpPr>
                  <a:spLocks noChangeAspect="1" noChangeShapeType="1"/>
                </p:cNvSpPr>
                <p:nvPr/>
              </p:nvSpPr>
              <p:spPr bwMode="auto">
                <a:xfrm>
                  <a:off x="893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1234"/>
                <p:cNvSpPr>
                  <a:spLocks noChangeAspect="1" noChangeShapeType="1"/>
                </p:cNvSpPr>
                <p:nvPr/>
              </p:nvSpPr>
              <p:spPr bwMode="auto">
                <a:xfrm>
                  <a:off x="897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235"/>
                <p:cNvSpPr>
                  <a:spLocks noChangeAspect="1" noChangeShapeType="1"/>
                </p:cNvSpPr>
                <p:nvPr/>
              </p:nvSpPr>
              <p:spPr bwMode="auto">
                <a:xfrm>
                  <a:off x="9009"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1236"/>
                <p:cNvSpPr>
                  <a:spLocks noChangeAspect="1" noChangeShapeType="1"/>
                </p:cNvSpPr>
                <p:nvPr/>
              </p:nvSpPr>
              <p:spPr bwMode="auto">
                <a:xfrm>
                  <a:off x="9047"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1237"/>
                <p:cNvSpPr>
                  <a:spLocks noChangeAspect="1" noChangeShapeType="1"/>
                </p:cNvSpPr>
                <p:nvPr/>
              </p:nvSpPr>
              <p:spPr bwMode="auto">
                <a:xfrm>
                  <a:off x="9086"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1238"/>
                <p:cNvSpPr>
                  <a:spLocks noChangeAspect="1" noChangeShapeType="1"/>
                </p:cNvSpPr>
                <p:nvPr/>
              </p:nvSpPr>
              <p:spPr bwMode="auto">
                <a:xfrm>
                  <a:off x="9124"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1239"/>
                <p:cNvSpPr>
                  <a:spLocks noChangeAspect="1" noChangeShapeType="1"/>
                </p:cNvSpPr>
                <p:nvPr/>
              </p:nvSpPr>
              <p:spPr bwMode="auto">
                <a:xfrm>
                  <a:off x="9163"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1240"/>
                <p:cNvSpPr>
                  <a:spLocks noChangeAspect="1" noChangeShapeType="1"/>
                </p:cNvSpPr>
                <p:nvPr/>
              </p:nvSpPr>
              <p:spPr bwMode="auto">
                <a:xfrm>
                  <a:off x="9201"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1241"/>
                <p:cNvSpPr>
                  <a:spLocks noChangeAspect="1" noChangeShapeType="1"/>
                </p:cNvSpPr>
                <p:nvPr/>
              </p:nvSpPr>
              <p:spPr bwMode="auto">
                <a:xfrm>
                  <a:off x="9240" y="3579"/>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1242"/>
                <p:cNvSpPr>
                  <a:spLocks noChangeAspect="1" noChangeShapeType="1"/>
                </p:cNvSpPr>
                <p:nvPr/>
              </p:nvSpPr>
              <p:spPr bwMode="auto">
                <a:xfrm>
                  <a:off x="9279" y="3579"/>
                  <a:ext cx="2"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1243"/>
                <p:cNvSpPr>
                  <a:spLocks noChangeAspect="1" noChangeShapeType="1"/>
                </p:cNvSpPr>
                <p:nvPr/>
              </p:nvSpPr>
              <p:spPr bwMode="auto">
                <a:xfrm>
                  <a:off x="314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1244"/>
                <p:cNvSpPr>
                  <a:spLocks noChangeAspect="1" noChangeShapeType="1"/>
                </p:cNvSpPr>
                <p:nvPr/>
              </p:nvSpPr>
              <p:spPr bwMode="auto">
                <a:xfrm>
                  <a:off x="318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1245"/>
                <p:cNvSpPr>
                  <a:spLocks noChangeAspect="1" noChangeShapeType="1"/>
                </p:cNvSpPr>
                <p:nvPr/>
              </p:nvSpPr>
              <p:spPr bwMode="auto">
                <a:xfrm>
                  <a:off x="322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1246"/>
                <p:cNvSpPr>
                  <a:spLocks noChangeAspect="1" noChangeShapeType="1"/>
                </p:cNvSpPr>
                <p:nvPr/>
              </p:nvSpPr>
              <p:spPr bwMode="auto">
                <a:xfrm>
                  <a:off x="326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1247"/>
                <p:cNvSpPr>
                  <a:spLocks noChangeAspect="1" noChangeShapeType="1"/>
                </p:cNvSpPr>
                <p:nvPr/>
              </p:nvSpPr>
              <p:spPr bwMode="auto">
                <a:xfrm>
                  <a:off x="329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1248"/>
                <p:cNvSpPr>
                  <a:spLocks noChangeAspect="1" noChangeShapeType="1"/>
                </p:cNvSpPr>
                <p:nvPr/>
              </p:nvSpPr>
              <p:spPr bwMode="auto">
                <a:xfrm>
                  <a:off x="333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1249"/>
                <p:cNvSpPr>
                  <a:spLocks noChangeAspect="1" noChangeShapeType="1"/>
                </p:cNvSpPr>
                <p:nvPr/>
              </p:nvSpPr>
              <p:spPr bwMode="auto">
                <a:xfrm>
                  <a:off x="337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1250"/>
                <p:cNvSpPr>
                  <a:spLocks noChangeAspect="1" noChangeShapeType="1"/>
                </p:cNvSpPr>
                <p:nvPr/>
              </p:nvSpPr>
              <p:spPr bwMode="auto">
                <a:xfrm>
                  <a:off x="341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251"/>
                <p:cNvSpPr>
                  <a:spLocks noChangeAspect="1" noChangeShapeType="1"/>
                </p:cNvSpPr>
                <p:nvPr/>
              </p:nvSpPr>
              <p:spPr bwMode="auto">
                <a:xfrm>
                  <a:off x="345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1252"/>
                <p:cNvSpPr>
                  <a:spLocks noChangeAspect="1" noChangeShapeType="1"/>
                </p:cNvSpPr>
                <p:nvPr/>
              </p:nvSpPr>
              <p:spPr bwMode="auto">
                <a:xfrm>
                  <a:off x="349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1253"/>
                <p:cNvSpPr>
                  <a:spLocks noChangeAspect="1" noChangeShapeType="1"/>
                </p:cNvSpPr>
                <p:nvPr/>
              </p:nvSpPr>
              <p:spPr bwMode="auto">
                <a:xfrm>
                  <a:off x="353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1254"/>
                <p:cNvSpPr>
                  <a:spLocks noChangeAspect="1" noChangeShapeType="1"/>
                </p:cNvSpPr>
                <p:nvPr/>
              </p:nvSpPr>
              <p:spPr bwMode="auto">
                <a:xfrm>
                  <a:off x="356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1255"/>
                <p:cNvSpPr>
                  <a:spLocks noChangeAspect="1" noChangeShapeType="1"/>
                </p:cNvSpPr>
                <p:nvPr/>
              </p:nvSpPr>
              <p:spPr bwMode="auto">
                <a:xfrm>
                  <a:off x="360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1256"/>
                <p:cNvSpPr>
                  <a:spLocks noChangeAspect="1" noChangeShapeType="1"/>
                </p:cNvSpPr>
                <p:nvPr/>
              </p:nvSpPr>
              <p:spPr bwMode="auto">
                <a:xfrm>
                  <a:off x="3646" y="263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1257"/>
                <p:cNvSpPr>
                  <a:spLocks noChangeAspect="1" noChangeShapeType="1"/>
                </p:cNvSpPr>
                <p:nvPr/>
              </p:nvSpPr>
              <p:spPr bwMode="auto">
                <a:xfrm>
                  <a:off x="368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1258"/>
                <p:cNvSpPr>
                  <a:spLocks noChangeAspect="1" noChangeShapeType="1"/>
                </p:cNvSpPr>
                <p:nvPr/>
              </p:nvSpPr>
              <p:spPr bwMode="auto">
                <a:xfrm>
                  <a:off x="372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1259"/>
                <p:cNvSpPr>
                  <a:spLocks noChangeAspect="1" noChangeShapeType="1"/>
                </p:cNvSpPr>
                <p:nvPr/>
              </p:nvSpPr>
              <p:spPr bwMode="auto">
                <a:xfrm>
                  <a:off x="376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1260"/>
                <p:cNvSpPr>
                  <a:spLocks noChangeAspect="1" noChangeShapeType="1"/>
                </p:cNvSpPr>
                <p:nvPr/>
              </p:nvSpPr>
              <p:spPr bwMode="auto">
                <a:xfrm>
                  <a:off x="380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1261"/>
                <p:cNvSpPr>
                  <a:spLocks noChangeAspect="1" noChangeShapeType="1"/>
                </p:cNvSpPr>
                <p:nvPr/>
              </p:nvSpPr>
              <p:spPr bwMode="auto">
                <a:xfrm>
                  <a:off x="383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1262"/>
                <p:cNvSpPr>
                  <a:spLocks noChangeAspect="1" noChangeShapeType="1"/>
                </p:cNvSpPr>
                <p:nvPr/>
              </p:nvSpPr>
              <p:spPr bwMode="auto">
                <a:xfrm>
                  <a:off x="387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1263"/>
                <p:cNvSpPr>
                  <a:spLocks noChangeAspect="1" noChangeShapeType="1"/>
                </p:cNvSpPr>
                <p:nvPr/>
              </p:nvSpPr>
              <p:spPr bwMode="auto">
                <a:xfrm>
                  <a:off x="391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1264"/>
                <p:cNvSpPr>
                  <a:spLocks noChangeAspect="1" noChangeShapeType="1"/>
                </p:cNvSpPr>
                <p:nvPr/>
              </p:nvSpPr>
              <p:spPr bwMode="auto">
                <a:xfrm>
                  <a:off x="395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1265"/>
                <p:cNvSpPr>
                  <a:spLocks noChangeAspect="1" noChangeShapeType="1"/>
                </p:cNvSpPr>
                <p:nvPr/>
              </p:nvSpPr>
              <p:spPr bwMode="auto">
                <a:xfrm>
                  <a:off x="399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1266"/>
                <p:cNvSpPr>
                  <a:spLocks noChangeAspect="1" noChangeShapeType="1"/>
                </p:cNvSpPr>
                <p:nvPr/>
              </p:nvSpPr>
              <p:spPr bwMode="auto">
                <a:xfrm>
                  <a:off x="403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267"/>
                <p:cNvSpPr>
                  <a:spLocks noChangeAspect="1" noChangeShapeType="1"/>
                </p:cNvSpPr>
                <p:nvPr/>
              </p:nvSpPr>
              <p:spPr bwMode="auto">
                <a:xfrm>
                  <a:off x="407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1268"/>
                <p:cNvSpPr>
                  <a:spLocks noChangeAspect="1" noChangeShapeType="1"/>
                </p:cNvSpPr>
                <p:nvPr/>
              </p:nvSpPr>
              <p:spPr bwMode="auto">
                <a:xfrm>
                  <a:off x="4109" y="263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1269"/>
                <p:cNvSpPr>
                  <a:spLocks noChangeAspect="1" noChangeShapeType="1"/>
                </p:cNvSpPr>
                <p:nvPr/>
              </p:nvSpPr>
              <p:spPr bwMode="auto">
                <a:xfrm>
                  <a:off x="414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1270"/>
                <p:cNvSpPr>
                  <a:spLocks noChangeAspect="1" noChangeShapeType="1"/>
                </p:cNvSpPr>
                <p:nvPr/>
              </p:nvSpPr>
              <p:spPr bwMode="auto">
                <a:xfrm>
                  <a:off x="418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1271"/>
                <p:cNvSpPr>
                  <a:spLocks noChangeAspect="1" noChangeShapeType="1"/>
                </p:cNvSpPr>
                <p:nvPr/>
              </p:nvSpPr>
              <p:spPr bwMode="auto">
                <a:xfrm>
                  <a:off x="422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1272"/>
                <p:cNvSpPr>
                  <a:spLocks noChangeAspect="1" noChangeShapeType="1"/>
                </p:cNvSpPr>
                <p:nvPr/>
              </p:nvSpPr>
              <p:spPr bwMode="auto">
                <a:xfrm>
                  <a:off x="426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1273"/>
                <p:cNvSpPr>
                  <a:spLocks noChangeAspect="1" noChangeShapeType="1"/>
                </p:cNvSpPr>
                <p:nvPr/>
              </p:nvSpPr>
              <p:spPr bwMode="auto">
                <a:xfrm>
                  <a:off x="430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Line 1274"/>
                <p:cNvSpPr>
                  <a:spLocks noChangeAspect="1" noChangeShapeType="1"/>
                </p:cNvSpPr>
                <p:nvPr/>
              </p:nvSpPr>
              <p:spPr bwMode="auto">
                <a:xfrm>
                  <a:off x="434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275"/>
                <p:cNvSpPr>
                  <a:spLocks noChangeAspect="1" noChangeShapeType="1"/>
                </p:cNvSpPr>
                <p:nvPr/>
              </p:nvSpPr>
              <p:spPr bwMode="auto">
                <a:xfrm>
                  <a:off x="437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1276"/>
                <p:cNvSpPr>
                  <a:spLocks noChangeAspect="1" noChangeShapeType="1"/>
                </p:cNvSpPr>
                <p:nvPr/>
              </p:nvSpPr>
              <p:spPr bwMode="auto">
                <a:xfrm>
                  <a:off x="441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1277"/>
                <p:cNvSpPr>
                  <a:spLocks noChangeAspect="1" noChangeShapeType="1"/>
                </p:cNvSpPr>
                <p:nvPr/>
              </p:nvSpPr>
              <p:spPr bwMode="auto">
                <a:xfrm>
                  <a:off x="445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Line 1278"/>
                <p:cNvSpPr>
                  <a:spLocks noChangeAspect="1" noChangeShapeType="1"/>
                </p:cNvSpPr>
                <p:nvPr/>
              </p:nvSpPr>
              <p:spPr bwMode="auto">
                <a:xfrm>
                  <a:off x="449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1279"/>
                <p:cNvSpPr>
                  <a:spLocks noChangeAspect="1" noChangeShapeType="1"/>
                </p:cNvSpPr>
                <p:nvPr/>
              </p:nvSpPr>
              <p:spPr bwMode="auto">
                <a:xfrm>
                  <a:off x="453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1280"/>
                <p:cNvSpPr>
                  <a:spLocks noChangeAspect="1" noChangeShapeType="1"/>
                </p:cNvSpPr>
                <p:nvPr/>
              </p:nvSpPr>
              <p:spPr bwMode="auto">
                <a:xfrm>
                  <a:off x="4572" y="263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1281"/>
                <p:cNvSpPr>
                  <a:spLocks noChangeAspect="1" noChangeShapeType="1"/>
                </p:cNvSpPr>
                <p:nvPr/>
              </p:nvSpPr>
              <p:spPr bwMode="auto">
                <a:xfrm>
                  <a:off x="461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1282"/>
                <p:cNvSpPr>
                  <a:spLocks noChangeAspect="1" noChangeShapeType="1"/>
                </p:cNvSpPr>
                <p:nvPr/>
              </p:nvSpPr>
              <p:spPr bwMode="auto">
                <a:xfrm>
                  <a:off x="464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1283"/>
                <p:cNvSpPr>
                  <a:spLocks noChangeAspect="1" noChangeShapeType="1"/>
                </p:cNvSpPr>
                <p:nvPr/>
              </p:nvSpPr>
              <p:spPr bwMode="auto">
                <a:xfrm>
                  <a:off x="468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Line 1284"/>
                <p:cNvSpPr>
                  <a:spLocks noChangeAspect="1" noChangeShapeType="1"/>
                </p:cNvSpPr>
                <p:nvPr/>
              </p:nvSpPr>
              <p:spPr bwMode="auto">
                <a:xfrm>
                  <a:off x="472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1285"/>
                <p:cNvSpPr>
                  <a:spLocks noChangeAspect="1" noChangeShapeType="1"/>
                </p:cNvSpPr>
                <p:nvPr/>
              </p:nvSpPr>
              <p:spPr bwMode="auto">
                <a:xfrm>
                  <a:off x="476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1286"/>
                <p:cNvSpPr>
                  <a:spLocks noChangeAspect="1" noChangeShapeType="1"/>
                </p:cNvSpPr>
                <p:nvPr/>
              </p:nvSpPr>
              <p:spPr bwMode="auto">
                <a:xfrm>
                  <a:off x="480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1287"/>
                <p:cNvSpPr>
                  <a:spLocks noChangeAspect="1" noChangeShapeType="1"/>
                </p:cNvSpPr>
                <p:nvPr/>
              </p:nvSpPr>
              <p:spPr bwMode="auto">
                <a:xfrm>
                  <a:off x="484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1288"/>
                <p:cNvSpPr>
                  <a:spLocks noChangeAspect="1" noChangeShapeType="1"/>
                </p:cNvSpPr>
                <p:nvPr/>
              </p:nvSpPr>
              <p:spPr bwMode="auto">
                <a:xfrm>
                  <a:off x="488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1289"/>
                <p:cNvSpPr>
                  <a:spLocks noChangeAspect="1" noChangeShapeType="1"/>
                </p:cNvSpPr>
                <p:nvPr/>
              </p:nvSpPr>
              <p:spPr bwMode="auto">
                <a:xfrm>
                  <a:off x="491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1290"/>
                <p:cNvSpPr>
                  <a:spLocks noChangeAspect="1" noChangeShapeType="1"/>
                </p:cNvSpPr>
                <p:nvPr/>
              </p:nvSpPr>
              <p:spPr bwMode="auto">
                <a:xfrm>
                  <a:off x="495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1291"/>
                <p:cNvSpPr>
                  <a:spLocks noChangeAspect="1" noChangeShapeType="1"/>
                </p:cNvSpPr>
                <p:nvPr/>
              </p:nvSpPr>
              <p:spPr bwMode="auto">
                <a:xfrm>
                  <a:off x="499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1292"/>
                <p:cNvSpPr>
                  <a:spLocks noChangeAspect="1" noChangeShapeType="1"/>
                </p:cNvSpPr>
                <p:nvPr/>
              </p:nvSpPr>
              <p:spPr bwMode="auto">
                <a:xfrm>
                  <a:off x="5035" y="263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 name="Line 1293"/>
                <p:cNvSpPr>
                  <a:spLocks noChangeAspect="1" noChangeShapeType="1"/>
                </p:cNvSpPr>
                <p:nvPr/>
              </p:nvSpPr>
              <p:spPr bwMode="auto">
                <a:xfrm>
                  <a:off x="507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Line 1294"/>
                <p:cNvSpPr>
                  <a:spLocks noChangeAspect="1" noChangeShapeType="1"/>
                </p:cNvSpPr>
                <p:nvPr/>
              </p:nvSpPr>
              <p:spPr bwMode="auto">
                <a:xfrm>
                  <a:off x="511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1295"/>
                <p:cNvSpPr>
                  <a:spLocks noChangeAspect="1" noChangeShapeType="1"/>
                </p:cNvSpPr>
                <p:nvPr/>
              </p:nvSpPr>
              <p:spPr bwMode="auto">
                <a:xfrm>
                  <a:off x="515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1296"/>
                <p:cNvSpPr>
                  <a:spLocks noChangeAspect="1" noChangeShapeType="1"/>
                </p:cNvSpPr>
                <p:nvPr/>
              </p:nvSpPr>
              <p:spPr bwMode="auto">
                <a:xfrm>
                  <a:off x="518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1297"/>
                <p:cNvSpPr>
                  <a:spLocks noChangeAspect="1" noChangeShapeType="1"/>
                </p:cNvSpPr>
                <p:nvPr/>
              </p:nvSpPr>
              <p:spPr bwMode="auto">
                <a:xfrm>
                  <a:off x="522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1298"/>
                <p:cNvSpPr>
                  <a:spLocks noChangeAspect="1" noChangeShapeType="1"/>
                </p:cNvSpPr>
                <p:nvPr/>
              </p:nvSpPr>
              <p:spPr bwMode="auto">
                <a:xfrm>
                  <a:off x="526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1299"/>
                <p:cNvSpPr>
                  <a:spLocks noChangeAspect="1" noChangeShapeType="1"/>
                </p:cNvSpPr>
                <p:nvPr/>
              </p:nvSpPr>
              <p:spPr bwMode="auto">
                <a:xfrm>
                  <a:off x="530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300"/>
                <p:cNvSpPr>
                  <a:spLocks noChangeAspect="1" noChangeShapeType="1"/>
                </p:cNvSpPr>
                <p:nvPr/>
              </p:nvSpPr>
              <p:spPr bwMode="auto">
                <a:xfrm>
                  <a:off x="534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1301"/>
                <p:cNvSpPr>
                  <a:spLocks noChangeAspect="1" noChangeShapeType="1"/>
                </p:cNvSpPr>
                <p:nvPr/>
              </p:nvSpPr>
              <p:spPr bwMode="auto">
                <a:xfrm>
                  <a:off x="538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1302"/>
                <p:cNvSpPr>
                  <a:spLocks noChangeAspect="1" noChangeShapeType="1"/>
                </p:cNvSpPr>
                <p:nvPr/>
              </p:nvSpPr>
              <p:spPr bwMode="auto">
                <a:xfrm>
                  <a:off x="542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1303"/>
                <p:cNvSpPr>
                  <a:spLocks noChangeAspect="1" noChangeShapeType="1"/>
                </p:cNvSpPr>
                <p:nvPr/>
              </p:nvSpPr>
              <p:spPr bwMode="auto">
                <a:xfrm>
                  <a:off x="545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Line 1304"/>
                <p:cNvSpPr>
                  <a:spLocks noChangeAspect="1" noChangeShapeType="1"/>
                </p:cNvSpPr>
                <p:nvPr/>
              </p:nvSpPr>
              <p:spPr bwMode="auto">
                <a:xfrm>
                  <a:off x="5498" y="2635"/>
                  <a:ext cx="7"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1305"/>
                <p:cNvSpPr>
                  <a:spLocks noChangeAspect="1" noChangeShapeType="1"/>
                </p:cNvSpPr>
                <p:nvPr/>
              </p:nvSpPr>
              <p:spPr bwMode="auto">
                <a:xfrm>
                  <a:off x="553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306"/>
                <p:cNvSpPr>
                  <a:spLocks noChangeAspect="1" noChangeShapeType="1"/>
                </p:cNvSpPr>
                <p:nvPr/>
              </p:nvSpPr>
              <p:spPr bwMode="auto">
                <a:xfrm>
                  <a:off x="557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1307"/>
                <p:cNvSpPr>
                  <a:spLocks noChangeAspect="1" noChangeShapeType="1"/>
                </p:cNvSpPr>
                <p:nvPr/>
              </p:nvSpPr>
              <p:spPr bwMode="auto">
                <a:xfrm>
                  <a:off x="561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1308"/>
                <p:cNvSpPr>
                  <a:spLocks noChangeAspect="1" noChangeShapeType="1"/>
                </p:cNvSpPr>
                <p:nvPr/>
              </p:nvSpPr>
              <p:spPr bwMode="auto">
                <a:xfrm>
                  <a:off x="565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1309"/>
                <p:cNvSpPr>
                  <a:spLocks noChangeAspect="1" noChangeShapeType="1"/>
                </p:cNvSpPr>
                <p:nvPr/>
              </p:nvSpPr>
              <p:spPr bwMode="auto">
                <a:xfrm>
                  <a:off x="569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310"/>
                <p:cNvSpPr>
                  <a:spLocks noChangeAspect="1" noChangeShapeType="1"/>
                </p:cNvSpPr>
                <p:nvPr/>
              </p:nvSpPr>
              <p:spPr bwMode="auto">
                <a:xfrm>
                  <a:off x="572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1311"/>
                <p:cNvSpPr>
                  <a:spLocks noChangeAspect="1" noChangeShapeType="1"/>
                </p:cNvSpPr>
                <p:nvPr/>
              </p:nvSpPr>
              <p:spPr bwMode="auto">
                <a:xfrm>
                  <a:off x="576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1312"/>
                <p:cNvSpPr>
                  <a:spLocks noChangeAspect="1" noChangeShapeType="1"/>
                </p:cNvSpPr>
                <p:nvPr/>
              </p:nvSpPr>
              <p:spPr bwMode="auto">
                <a:xfrm>
                  <a:off x="580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1313"/>
                <p:cNvSpPr>
                  <a:spLocks noChangeAspect="1" noChangeShapeType="1"/>
                </p:cNvSpPr>
                <p:nvPr/>
              </p:nvSpPr>
              <p:spPr bwMode="auto">
                <a:xfrm>
                  <a:off x="584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1314"/>
                <p:cNvSpPr>
                  <a:spLocks noChangeAspect="1" noChangeShapeType="1"/>
                </p:cNvSpPr>
                <p:nvPr/>
              </p:nvSpPr>
              <p:spPr bwMode="auto">
                <a:xfrm>
                  <a:off x="588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1315"/>
                <p:cNvSpPr>
                  <a:spLocks noChangeAspect="1" noChangeShapeType="1"/>
                </p:cNvSpPr>
                <p:nvPr/>
              </p:nvSpPr>
              <p:spPr bwMode="auto">
                <a:xfrm>
                  <a:off x="592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316"/>
                <p:cNvSpPr>
                  <a:spLocks noChangeAspect="1" noChangeShapeType="1"/>
                </p:cNvSpPr>
                <p:nvPr/>
              </p:nvSpPr>
              <p:spPr bwMode="auto">
                <a:xfrm>
                  <a:off x="596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1317"/>
                <p:cNvSpPr>
                  <a:spLocks noChangeAspect="1" noChangeShapeType="1"/>
                </p:cNvSpPr>
                <p:nvPr/>
              </p:nvSpPr>
              <p:spPr bwMode="auto">
                <a:xfrm>
                  <a:off x="599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1318"/>
                <p:cNvSpPr>
                  <a:spLocks noChangeAspect="1" noChangeShapeType="1"/>
                </p:cNvSpPr>
                <p:nvPr/>
              </p:nvSpPr>
              <p:spPr bwMode="auto">
                <a:xfrm>
                  <a:off x="603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1319"/>
                <p:cNvSpPr>
                  <a:spLocks noChangeAspect="1" noChangeShapeType="1"/>
                </p:cNvSpPr>
                <p:nvPr/>
              </p:nvSpPr>
              <p:spPr bwMode="auto">
                <a:xfrm>
                  <a:off x="607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1320"/>
                <p:cNvSpPr>
                  <a:spLocks noChangeAspect="1" noChangeShapeType="1"/>
                </p:cNvSpPr>
                <p:nvPr/>
              </p:nvSpPr>
              <p:spPr bwMode="auto">
                <a:xfrm>
                  <a:off x="611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1321"/>
                <p:cNvSpPr>
                  <a:spLocks noChangeAspect="1" noChangeShapeType="1"/>
                </p:cNvSpPr>
                <p:nvPr/>
              </p:nvSpPr>
              <p:spPr bwMode="auto">
                <a:xfrm>
                  <a:off x="615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1322"/>
                <p:cNvSpPr>
                  <a:spLocks noChangeAspect="1" noChangeShapeType="1"/>
                </p:cNvSpPr>
                <p:nvPr/>
              </p:nvSpPr>
              <p:spPr bwMode="auto">
                <a:xfrm>
                  <a:off x="619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1323"/>
                <p:cNvSpPr>
                  <a:spLocks noChangeAspect="1" noChangeShapeType="1"/>
                </p:cNvSpPr>
                <p:nvPr/>
              </p:nvSpPr>
              <p:spPr bwMode="auto">
                <a:xfrm>
                  <a:off x="623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1324"/>
                <p:cNvSpPr>
                  <a:spLocks noChangeAspect="1" noChangeShapeType="1"/>
                </p:cNvSpPr>
                <p:nvPr/>
              </p:nvSpPr>
              <p:spPr bwMode="auto">
                <a:xfrm>
                  <a:off x="626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 name="Line 1325"/>
                <p:cNvSpPr>
                  <a:spLocks noChangeAspect="1" noChangeShapeType="1"/>
                </p:cNvSpPr>
                <p:nvPr/>
              </p:nvSpPr>
              <p:spPr bwMode="auto">
                <a:xfrm>
                  <a:off x="630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Line 1326"/>
                <p:cNvSpPr>
                  <a:spLocks noChangeAspect="1" noChangeShapeType="1"/>
                </p:cNvSpPr>
                <p:nvPr/>
              </p:nvSpPr>
              <p:spPr bwMode="auto">
                <a:xfrm>
                  <a:off x="634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327"/>
                <p:cNvSpPr>
                  <a:spLocks noChangeAspect="1" noChangeShapeType="1"/>
                </p:cNvSpPr>
                <p:nvPr/>
              </p:nvSpPr>
              <p:spPr bwMode="auto">
                <a:xfrm>
                  <a:off x="638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1328"/>
                <p:cNvSpPr>
                  <a:spLocks noChangeAspect="1" noChangeShapeType="1"/>
                </p:cNvSpPr>
                <p:nvPr/>
              </p:nvSpPr>
              <p:spPr bwMode="auto">
                <a:xfrm>
                  <a:off x="642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1329"/>
                <p:cNvSpPr>
                  <a:spLocks noChangeAspect="1" noChangeShapeType="1"/>
                </p:cNvSpPr>
                <p:nvPr/>
              </p:nvSpPr>
              <p:spPr bwMode="auto">
                <a:xfrm>
                  <a:off x="646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Line 1330"/>
                <p:cNvSpPr>
                  <a:spLocks noChangeAspect="1" noChangeShapeType="1"/>
                </p:cNvSpPr>
                <p:nvPr/>
              </p:nvSpPr>
              <p:spPr bwMode="auto">
                <a:xfrm>
                  <a:off x="650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 name="Line 1331"/>
                <p:cNvSpPr>
                  <a:spLocks noChangeAspect="1" noChangeShapeType="1"/>
                </p:cNvSpPr>
                <p:nvPr/>
              </p:nvSpPr>
              <p:spPr bwMode="auto">
                <a:xfrm>
                  <a:off x="653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1332"/>
                <p:cNvSpPr>
                  <a:spLocks noChangeAspect="1" noChangeShapeType="1"/>
                </p:cNvSpPr>
                <p:nvPr/>
              </p:nvSpPr>
              <p:spPr bwMode="auto">
                <a:xfrm>
                  <a:off x="657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1333"/>
                <p:cNvSpPr>
                  <a:spLocks noChangeAspect="1" noChangeShapeType="1"/>
                </p:cNvSpPr>
                <p:nvPr/>
              </p:nvSpPr>
              <p:spPr bwMode="auto">
                <a:xfrm>
                  <a:off x="661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1334"/>
                <p:cNvSpPr>
                  <a:spLocks noChangeAspect="1" noChangeShapeType="1"/>
                </p:cNvSpPr>
                <p:nvPr/>
              </p:nvSpPr>
              <p:spPr bwMode="auto">
                <a:xfrm>
                  <a:off x="665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Line 1335"/>
                <p:cNvSpPr>
                  <a:spLocks noChangeAspect="1" noChangeShapeType="1"/>
                </p:cNvSpPr>
                <p:nvPr/>
              </p:nvSpPr>
              <p:spPr bwMode="auto">
                <a:xfrm>
                  <a:off x="669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Line 1336"/>
                <p:cNvSpPr>
                  <a:spLocks noChangeAspect="1" noChangeShapeType="1"/>
                </p:cNvSpPr>
                <p:nvPr/>
              </p:nvSpPr>
              <p:spPr bwMode="auto">
                <a:xfrm>
                  <a:off x="673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1337"/>
                <p:cNvSpPr>
                  <a:spLocks noChangeAspect="1" noChangeShapeType="1"/>
                </p:cNvSpPr>
                <p:nvPr/>
              </p:nvSpPr>
              <p:spPr bwMode="auto">
                <a:xfrm>
                  <a:off x="677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Line 1338"/>
                <p:cNvSpPr>
                  <a:spLocks noChangeAspect="1" noChangeShapeType="1"/>
                </p:cNvSpPr>
                <p:nvPr/>
              </p:nvSpPr>
              <p:spPr bwMode="auto">
                <a:xfrm>
                  <a:off x="680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 name="Line 1339"/>
                <p:cNvSpPr>
                  <a:spLocks noChangeAspect="1" noChangeShapeType="1"/>
                </p:cNvSpPr>
                <p:nvPr/>
              </p:nvSpPr>
              <p:spPr bwMode="auto">
                <a:xfrm>
                  <a:off x="684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Line 1340"/>
                <p:cNvSpPr>
                  <a:spLocks noChangeAspect="1" noChangeShapeType="1"/>
                </p:cNvSpPr>
                <p:nvPr/>
              </p:nvSpPr>
              <p:spPr bwMode="auto">
                <a:xfrm>
                  <a:off x="688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Line 1341"/>
                <p:cNvSpPr>
                  <a:spLocks noChangeAspect="1" noChangeShapeType="1"/>
                </p:cNvSpPr>
                <p:nvPr/>
              </p:nvSpPr>
              <p:spPr bwMode="auto">
                <a:xfrm>
                  <a:off x="692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 name="Line 1342"/>
                <p:cNvSpPr>
                  <a:spLocks noChangeAspect="1" noChangeShapeType="1"/>
                </p:cNvSpPr>
                <p:nvPr/>
              </p:nvSpPr>
              <p:spPr bwMode="auto">
                <a:xfrm>
                  <a:off x="696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Line 1343"/>
                <p:cNvSpPr>
                  <a:spLocks noChangeAspect="1" noChangeShapeType="1"/>
                </p:cNvSpPr>
                <p:nvPr/>
              </p:nvSpPr>
              <p:spPr bwMode="auto">
                <a:xfrm>
                  <a:off x="700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Line 1344"/>
                <p:cNvSpPr>
                  <a:spLocks noChangeAspect="1" noChangeShapeType="1"/>
                </p:cNvSpPr>
                <p:nvPr/>
              </p:nvSpPr>
              <p:spPr bwMode="auto">
                <a:xfrm>
                  <a:off x="704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Line 1345"/>
                <p:cNvSpPr>
                  <a:spLocks noChangeAspect="1" noChangeShapeType="1"/>
                </p:cNvSpPr>
                <p:nvPr/>
              </p:nvSpPr>
              <p:spPr bwMode="auto">
                <a:xfrm>
                  <a:off x="707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Line 1346"/>
                <p:cNvSpPr>
                  <a:spLocks noChangeAspect="1" noChangeShapeType="1"/>
                </p:cNvSpPr>
                <p:nvPr/>
              </p:nvSpPr>
              <p:spPr bwMode="auto">
                <a:xfrm>
                  <a:off x="711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 name="Line 1347"/>
                <p:cNvSpPr>
                  <a:spLocks noChangeAspect="1" noChangeShapeType="1"/>
                </p:cNvSpPr>
                <p:nvPr/>
              </p:nvSpPr>
              <p:spPr bwMode="auto">
                <a:xfrm>
                  <a:off x="715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 name="Line 1348"/>
                <p:cNvSpPr>
                  <a:spLocks noChangeAspect="1" noChangeShapeType="1"/>
                </p:cNvSpPr>
                <p:nvPr/>
              </p:nvSpPr>
              <p:spPr bwMode="auto">
                <a:xfrm>
                  <a:off x="719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 name="Line 1349"/>
                <p:cNvSpPr>
                  <a:spLocks noChangeAspect="1" noChangeShapeType="1"/>
                </p:cNvSpPr>
                <p:nvPr/>
              </p:nvSpPr>
              <p:spPr bwMode="auto">
                <a:xfrm>
                  <a:off x="723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Line 1350"/>
                <p:cNvSpPr>
                  <a:spLocks noChangeAspect="1" noChangeShapeType="1"/>
                </p:cNvSpPr>
                <p:nvPr/>
              </p:nvSpPr>
              <p:spPr bwMode="auto">
                <a:xfrm>
                  <a:off x="727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Line 1351"/>
                <p:cNvSpPr>
                  <a:spLocks noChangeAspect="1" noChangeShapeType="1"/>
                </p:cNvSpPr>
                <p:nvPr/>
              </p:nvSpPr>
              <p:spPr bwMode="auto">
                <a:xfrm>
                  <a:off x="731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 name="Line 1352"/>
                <p:cNvSpPr>
                  <a:spLocks noChangeAspect="1" noChangeShapeType="1"/>
                </p:cNvSpPr>
                <p:nvPr/>
              </p:nvSpPr>
              <p:spPr bwMode="auto">
                <a:xfrm>
                  <a:off x="734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Line 1353"/>
                <p:cNvSpPr>
                  <a:spLocks noChangeAspect="1" noChangeShapeType="1"/>
                </p:cNvSpPr>
                <p:nvPr/>
              </p:nvSpPr>
              <p:spPr bwMode="auto">
                <a:xfrm>
                  <a:off x="738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Line 1354"/>
                <p:cNvSpPr>
                  <a:spLocks noChangeAspect="1" noChangeShapeType="1"/>
                </p:cNvSpPr>
                <p:nvPr/>
              </p:nvSpPr>
              <p:spPr bwMode="auto">
                <a:xfrm>
                  <a:off x="742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Line 1355"/>
                <p:cNvSpPr>
                  <a:spLocks noChangeAspect="1" noChangeShapeType="1"/>
                </p:cNvSpPr>
                <p:nvPr/>
              </p:nvSpPr>
              <p:spPr bwMode="auto">
                <a:xfrm>
                  <a:off x="746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Line 1356"/>
                <p:cNvSpPr>
                  <a:spLocks noChangeAspect="1" noChangeShapeType="1"/>
                </p:cNvSpPr>
                <p:nvPr/>
              </p:nvSpPr>
              <p:spPr bwMode="auto">
                <a:xfrm>
                  <a:off x="750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 name="Line 1357"/>
                <p:cNvSpPr>
                  <a:spLocks noChangeAspect="1" noChangeShapeType="1"/>
                </p:cNvSpPr>
                <p:nvPr/>
              </p:nvSpPr>
              <p:spPr bwMode="auto">
                <a:xfrm>
                  <a:off x="754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Line 1358"/>
                <p:cNvSpPr>
                  <a:spLocks noChangeAspect="1" noChangeShapeType="1"/>
                </p:cNvSpPr>
                <p:nvPr/>
              </p:nvSpPr>
              <p:spPr bwMode="auto">
                <a:xfrm>
                  <a:off x="758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Line 1359"/>
                <p:cNvSpPr>
                  <a:spLocks noChangeAspect="1" noChangeShapeType="1"/>
                </p:cNvSpPr>
                <p:nvPr/>
              </p:nvSpPr>
              <p:spPr bwMode="auto">
                <a:xfrm>
                  <a:off x="762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Line 1360"/>
                <p:cNvSpPr>
                  <a:spLocks noChangeAspect="1" noChangeShapeType="1"/>
                </p:cNvSpPr>
                <p:nvPr/>
              </p:nvSpPr>
              <p:spPr bwMode="auto">
                <a:xfrm>
                  <a:off x="765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4" name="Line 1361"/>
                <p:cNvSpPr>
                  <a:spLocks noChangeAspect="1" noChangeShapeType="1"/>
                </p:cNvSpPr>
                <p:nvPr/>
              </p:nvSpPr>
              <p:spPr bwMode="auto">
                <a:xfrm>
                  <a:off x="769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5" name="Line 1362"/>
                <p:cNvSpPr>
                  <a:spLocks noChangeAspect="1" noChangeShapeType="1"/>
                </p:cNvSpPr>
                <p:nvPr/>
              </p:nvSpPr>
              <p:spPr bwMode="auto">
                <a:xfrm>
                  <a:off x="773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6" name="Line 1363"/>
                <p:cNvSpPr>
                  <a:spLocks noChangeAspect="1" noChangeShapeType="1"/>
                </p:cNvSpPr>
                <p:nvPr/>
              </p:nvSpPr>
              <p:spPr bwMode="auto">
                <a:xfrm>
                  <a:off x="777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7" name="Line 1364"/>
                <p:cNvSpPr>
                  <a:spLocks noChangeAspect="1" noChangeShapeType="1"/>
                </p:cNvSpPr>
                <p:nvPr/>
              </p:nvSpPr>
              <p:spPr bwMode="auto">
                <a:xfrm>
                  <a:off x="7812"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 name="Line 1365"/>
                <p:cNvSpPr>
                  <a:spLocks noChangeAspect="1" noChangeShapeType="1"/>
                </p:cNvSpPr>
                <p:nvPr/>
              </p:nvSpPr>
              <p:spPr bwMode="auto">
                <a:xfrm>
                  <a:off x="785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Line 1366"/>
                <p:cNvSpPr>
                  <a:spLocks noChangeAspect="1" noChangeShapeType="1"/>
                </p:cNvSpPr>
                <p:nvPr/>
              </p:nvSpPr>
              <p:spPr bwMode="auto">
                <a:xfrm>
                  <a:off x="789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 name="Line 1367"/>
                <p:cNvSpPr>
                  <a:spLocks noChangeAspect="1" noChangeShapeType="1"/>
                </p:cNvSpPr>
                <p:nvPr/>
              </p:nvSpPr>
              <p:spPr bwMode="auto">
                <a:xfrm>
                  <a:off x="792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 name="Line 1368"/>
                <p:cNvSpPr>
                  <a:spLocks noChangeAspect="1" noChangeShapeType="1"/>
                </p:cNvSpPr>
                <p:nvPr/>
              </p:nvSpPr>
              <p:spPr bwMode="auto">
                <a:xfrm>
                  <a:off x="796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 name="Line 1369"/>
                <p:cNvSpPr>
                  <a:spLocks noChangeAspect="1" noChangeShapeType="1"/>
                </p:cNvSpPr>
                <p:nvPr/>
              </p:nvSpPr>
              <p:spPr bwMode="auto">
                <a:xfrm>
                  <a:off x="800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3" name="Line 1370"/>
                <p:cNvSpPr>
                  <a:spLocks noChangeAspect="1" noChangeShapeType="1"/>
                </p:cNvSpPr>
                <p:nvPr/>
              </p:nvSpPr>
              <p:spPr bwMode="auto">
                <a:xfrm>
                  <a:off x="804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Line 1371"/>
                <p:cNvSpPr>
                  <a:spLocks noChangeAspect="1" noChangeShapeType="1"/>
                </p:cNvSpPr>
                <p:nvPr/>
              </p:nvSpPr>
              <p:spPr bwMode="auto">
                <a:xfrm>
                  <a:off x="808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5" name="Line 1372"/>
                <p:cNvSpPr>
                  <a:spLocks noChangeAspect="1" noChangeShapeType="1"/>
                </p:cNvSpPr>
                <p:nvPr/>
              </p:nvSpPr>
              <p:spPr bwMode="auto">
                <a:xfrm>
                  <a:off x="812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Line 1373"/>
                <p:cNvSpPr>
                  <a:spLocks noChangeAspect="1" noChangeShapeType="1"/>
                </p:cNvSpPr>
                <p:nvPr/>
              </p:nvSpPr>
              <p:spPr bwMode="auto">
                <a:xfrm>
                  <a:off x="816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7" name="Line 1374"/>
                <p:cNvSpPr>
                  <a:spLocks noChangeAspect="1" noChangeShapeType="1"/>
                </p:cNvSpPr>
                <p:nvPr/>
              </p:nvSpPr>
              <p:spPr bwMode="auto">
                <a:xfrm>
                  <a:off x="819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 name="Line 1375"/>
                <p:cNvSpPr>
                  <a:spLocks noChangeAspect="1" noChangeShapeType="1"/>
                </p:cNvSpPr>
                <p:nvPr/>
              </p:nvSpPr>
              <p:spPr bwMode="auto">
                <a:xfrm>
                  <a:off x="823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 name="Line 1376"/>
                <p:cNvSpPr>
                  <a:spLocks noChangeAspect="1" noChangeShapeType="1"/>
                </p:cNvSpPr>
                <p:nvPr/>
              </p:nvSpPr>
              <p:spPr bwMode="auto">
                <a:xfrm>
                  <a:off x="8275"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 name="Line 1377"/>
                <p:cNvSpPr>
                  <a:spLocks noChangeAspect="1" noChangeShapeType="1"/>
                </p:cNvSpPr>
                <p:nvPr/>
              </p:nvSpPr>
              <p:spPr bwMode="auto">
                <a:xfrm>
                  <a:off x="831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 name="Line 1378"/>
                <p:cNvSpPr>
                  <a:spLocks noChangeAspect="1" noChangeShapeType="1"/>
                </p:cNvSpPr>
                <p:nvPr/>
              </p:nvSpPr>
              <p:spPr bwMode="auto">
                <a:xfrm>
                  <a:off x="835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 name="Line 1379"/>
                <p:cNvSpPr>
                  <a:spLocks noChangeAspect="1" noChangeShapeType="1"/>
                </p:cNvSpPr>
                <p:nvPr/>
              </p:nvSpPr>
              <p:spPr bwMode="auto">
                <a:xfrm>
                  <a:off x="839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Line 1380"/>
                <p:cNvSpPr>
                  <a:spLocks noChangeAspect="1" noChangeShapeType="1"/>
                </p:cNvSpPr>
                <p:nvPr/>
              </p:nvSpPr>
              <p:spPr bwMode="auto">
                <a:xfrm>
                  <a:off x="843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 name="Line 1381"/>
                <p:cNvSpPr>
                  <a:spLocks noChangeAspect="1" noChangeShapeType="1"/>
                </p:cNvSpPr>
                <p:nvPr/>
              </p:nvSpPr>
              <p:spPr bwMode="auto">
                <a:xfrm>
                  <a:off x="846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 name="Line 1382"/>
                <p:cNvSpPr>
                  <a:spLocks noChangeAspect="1" noChangeShapeType="1"/>
                </p:cNvSpPr>
                <p:nvPr/>
              </p:nvSpPr>
              <p:spPr bwMode="auto">
                <a:xfrm>
                  <a:off x="850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 name="Line 1383"/>
                <p:cNvSpPr>
                  <a:spLocks noChangeAspect="1" noChangeShapeType="1"/>
                </p:cNvSpPr>
                <p:nvPr/>
              </p:nvSpPr>
              <p:spPr bwMode="auto">
                <a:xfrm>
                  <a:off x="854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Line 1384"/>
                <p:cNvSpPr>
                  <a:spLocks noChangeAspect="1" noChangeShapeType="1"/>
                </p:cNvSpPr>
                <p:nvPr/>
              </p:nvSpPr>
              <p:spPr bwMode="auto">
                <a:xfrm>
                  <a:off x="858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 name="Line 1385"/>
                <p:cNvSpPr>
                  <a:spLocks noChangeAspect="1" noChangeShapeType="1"/>
                </p:cNvSpPr>
                <p:nvPr/>
              </p:nvSpPr>
              <p:spPr bwMode="auto">
                <a:xfrm>
                  <a:off x="862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Line 1386"/>
                <p:cNvSpPr>
                  <a:spLocks noChangeAspect="1" noChangeShapeType="1"/>
                </p:cNvSpPr>
                <p:nvPr/>
              </p:nvSpPr>
              <p:spPr bwMode="auto">
                <a:xfrm>
                  <a:off x="866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 name="Line 1387"/>
                <p:cNvSpPr>
                  <a:spLocks noChangeAspect="1" noChangeShapeType="1"/>
                </p:cNvSpPr>
                <p:nvPr/>
              </p:nvSpPr>
              <p:spPr bwMode="auto">
                <a:xfrm>
                  <a:off x="870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 name="Line 1388"/>
                <p:cNvSpPr>
                  <a:spLocks noChangeAspect="1" noChangeShapeType="1"/>
                </p:cNvSpPr>
                <p:nvPr/>
              </p:nvSpPr>
              <p:spPr bwMode="auto">
                <a:xfrm>
                  <a:off x="8738"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2" name="Line 1389"/>
                <p:cNvSpPr>
                  <a:spLocks noChangeAspect="1" noChangeShapeType="1"/>
                </p:cNvSpPr>
                <p:nvPr/>
              </p:nvSpPr>
              <p:spPr bwMode="auto">
                <a:xfrm>
                  <a:off x="877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3" name="Line 1390"/>
                <p:cNvSpPr>
                  <a:spLocks noChangeAspect="1" noChangeShapeType="1"/>
                </p:cNvSpPr>
                <p:nvPr/>
              </p:nvSpPr>
              <p:spPr bwMode="auto">
                <a:xfrm>
                  <a:off x="881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 name="Line 1391"/>
                <p:cNvSpPr>
                  <a:spLocks noChangeAspect="1" noChangeShapeType="1"/>
                </p:cNvSpPr>
                <p:nvPr/>
              </p:nvSpPr>
              <p:spPr bwMode="auto">
                <a:xfrm>
                  <a:off x="885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Line 1392"/>
                <p:cNvSpPr>
                  <a:spLocks noChangeAspect="1" noChangeShapeType="1"/>
                </p:cNvSpPr>
                <p:nvPr/>
              </p:nvSpPr>
              <p:spPr bwMode="auto">
                <a:xfrm>
                  <a:off x="889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 name="Line 1393"/>
                <p:cNvSpPr>
                  <a:spLocks noChangeAspect="1" noChangeShapeType="1"/>
                </p:cNvSpPr>
                <p:nvPr/>
              </p:nvSpPr>
              <p:spPr bwMode="auto">
                <a:xfrm>
                  <a:off x="893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Line 1394"/>
                <p:cNvSpPr>
                  <a:spLocks noChangeAspect="1" noChangeShapeType="1"/>
                </p:cNvSpPr>
                <p:nvPr/>
              </p:nvSpPr>
              <p:spPr bwMode="auto">
                <a:xfrm>
                  <a:off x="897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Line 1395"/>
                <p:cNvSpPr>
                  <a:spLocks noChangeAspect="1" noChangeShapeType="1"/>
                </p:cNvSpPr>
                <p:nvPr/>
              </p:nvSpPr>
              <p:spPr bwMode="auto">
                <a:xfrm>
                  <a:off x="9009"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 name="Line 1396"/>
                <p:cNvSpPr>
                  <a:spLocks noChangeAspect="1" noChangeShapeType="1"/>
                </p:cNvSpPr>
                <p:nvPr/>
              </p:nvSpPr>
              <p:spPr bwMode="auto">
                <a:xfrm>
                  <a:off x="9047"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Line 1397"/>
                <p:cNvSpPr>
                  <a:spLocks noChangeAspect="1" noChangeShapeType="1"/>
                </p:cNvSpPr>
                <p:nvPr/>
              </p:nvSpPr>
              <p:spPr bwMode="auto">
                <a:xfrm>
                  <a:off x="9086"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 name="Line 1398"/>
                <p:cNvSpPr>
                  <a:spLocks noChangeAspect="1" noChangeShapeType="1"/>
                </p:cNvSpPr>
                <p:nvPr/>
              </p:nvSpPr>
              <p:spPr bwMode="auto">
                <a:xfrm>
                  <a:off x="9124"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Line 1399"/>
                <p:cNvSpPr>
                  <a:spLocks noChangeAspect="1" noChangeShapeType="1"/>
                </p:cNvSpPr>
                <p:nvPr/>
              </p:nvSpPr>
              <p:spPr bwMode="auto">
                <a:xfrm>
                  <a:off x="9163"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3" name="Line 1400"/>
                <p:cNvSpPr>
                  <a:spLocks noChangeAspect="1" noChangeShapeType="1"/>
                </p:cNvSpPr>
                <p:nvPr/>
              </p:nvSpPr>
              <p:spPr bwMode="auto">
                <a:xfrm>
                  <a:off x="9201"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 name="Line 1401"/>
                <p:cNvSpPr>
                  <a:spLocks noChangeAspect="1" noChangeShapeType="1"/>
                </p:cNvSpPr>
                <p:nvPr/>
              </p:nvSpPr>
              <p:spPr bwMode="auto">
                <a:xfrm>
                  <a:off x="9240" y="2635"/>
                  <a:ext cx="8"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 name="Line 1402"/>
                <p:cNvSpPr>
                  <a:spLocks noChangeAspect="1" noChangeShapeType="1"/>
                </p:cNvSpPr>
                <p:nvPr/>
              </p:nvSpPr>
              <p:spPr bwMode="auto">
                <a:xfrm>
                  <a:off x="9279" y="2635"/>
                  <a:ext cx="2" cy="1"/>
                </a:xfrm>
                <a:prstGeom prst="line">
                  <a:avLst/>
                </a:prstGeom>
                <a:noFill/>
                <a:ln w="444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6" name="Rectangle 1403"/>
                <p:cNvSpPr>
                  <a:spLocks noChangeAspect="1" noChangeArrowheads="1"/>
                </p:cNvSpPr>
                <p:nvPr/>
              </p:nvSpPr>
              <p:spPr bwMode="auto">
                <a:xfrm>
                  <a:off x="3508" y="7041"/>
                  <a:ext cx="33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100</a:t>
                  </a:r>
                  <a:endParaRPr lang="en-US" altLang="en-US" sz="750">
                    <a:latin typeface="Times New Roman" pitchFamily="18" charset="0"/>
                  </a:endParaRPr>
                </a:p>
              </p:txBody>
            </p:sp>
            <p:sp>
              <p:nvSpPr>
                <p:cNvPr id="437" name="Rectangle 1404"/>
                <p:cNvSpPr>
                  <a:spLocks noChangeAspect="1" noChangeArrowheads="1"/>
                </p:cNvSpPr>
                <p:nvPr/>
              </p:nvSpPr>
              <p:spPr bwMode="auto">
                <a:xfrm>
                  <a:off x="4626" y="7041"/>
                  <a:ext cx="33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150</a:t>
                  </a:r>
                  <a:endParaRPr lang="en-US" altLang="en-US" sz="750">
                    <a:latin typeface="Times New Roman" pitchFamily="18" charset="0"/>
                  </a:endParaRPr>
                </a:p>
              </p:txBody>
            </p:sp>
            <p:sp>
              <p:nvSpPr>
                <p:cNvPr id="438" name="Rectangle 1405"/>
                <p:cNvSpPr>
                  <a:spLocks noChangeAspect="1" noChangeArrowheads="1"/>
                </p:cNvSpPr>
                <p:nvPr/>
              </p:nvSpPr>
              <p:spPr bwMode="auto">
                <a:xfrm>
                  <a:off x="5743" y="7041"/>
                  <a:ext cx="33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200</a:t>
                  </a:r>
                  <a:endParaRPr lang="en-US" altLang="en-US" sz="750">
                    <a:latin typeface="Times New Roman" pitchFamily="18" charset="0"/>
                  </a:endParaRPr>
                </a:p>
              </p:txBody>
            </p:sp>
            <p:sp>
              <p:nvSpPr>
                <p:cNvPr id="439" name="Rectangle 1406"/>
                <p:cNvSpPr>
                  <a:spLocks noChangeAspect="1" noChangeArrowheads="1"/>
                </p:cNvSpPr>
                <p:nvPr/>
              </p:nvSpPr>
              <p:spPr bwMode="auto">
                <a:xfrm>
                  <a:off x="6861" y="7041"/>
                  <a:ext cx="33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250</a:t>
                  </a:r>
                  <a:endParaRPr lang="en-US" altLang="en-US" sz="750">
                    <a:latin typeface="Times New Roman" pitchFamily="18" charset="0"/>
                  </a:endParaRPr>
                </a:p>
              </p:txBody>
            </p:sp>
            <p:sp>
              <p:nvSpPr>
                <p:cNvPr id="440" name="Rectangle 1407"/>
                <p:cNvSpPr>
                  <a:spLocks noChangeAspect="1" noChangeArrowheads="1"/>
                </p:cNvSpPr>
                <p:nvPr/>
              </p:nvSpPr>
              <p:spPr bwMode="auto">
                <a:xfrm>
                  <a:off x="7975" y="7041"/>
                  <a:ext cx="33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300</a:t>
                  </a:r>
                  <a:endParaRPr lang="en-US" altLang="en-US" sz="750">
                    <a:latin typeface="Times New Roman" pitchFamily="18" charset="0"/>
                  </a:endParaRPr>
                </a:p>
              </p:txBody>
            </p:sp>
            <p:sp>
              <p:nvSpPr>
                <p:cNvPr id="441" name="Rectangle 1408"/>
                <p:cNvSpPr>
                  <a:spLocks noChangeAspect="1" noChangeArrowheads="1"/>
                </p:cNvSpPr>
                <p:nvPr/>
              </p:nvSpPr>
              <p:spPr bwMode="auto">
                <a:xfrm>
                  <a:off x="2863" y="6258"/>
                  <a:ext cx="16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50">
                      <a:solidFill>
                        <a:srgbClr val="000000"/>
                      </a:solidFill>
                      <a:latin typeface="Arial" pitchFamily="34" charset="0"/>
                    </a:rPr>
                    <a:t>0</a:t>
                  </a:r>
                  <a:endParaRPr lang="en-US" altLang="en-US" sz="900">
                    <a:latin typeface="Times New Roman" pitchFamily="18" charset="0"/>
                  </a:endParaRPr>
                </a:p>
              </p:txBody>
            </p:sp>
            <p:sp>
              <p:nvSpPr>
                <p:cNvPr id="442" name="Rectangle 1409"/>
                <p:cNvSpPr>
                  <a:spLocks noChangeAspect="1" noChangeArrowheads="1"/>
                </p:cNvSpPr>
                <p:nvPr/>
              </p:nvSpPr>
              <p:spPr bwMode="auto">
                <a:xfrm>
                  <a:off x="2484" y="5312"/>
                  <a:ext cx="45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5000</a:t>
                  </a:r>
                  <a:endParaRPr lang="en-US" altLang="en-US" sz="750">
                    <a:latin typeface="Times New Roman" pitchFamily="18" charset="0"/>
                  </a:endParaRPr>
                </a:p>
              </p:txBody>
            </p:sp>
            <p:sp>
              <p:nvSpPr>
                <p:cNvPr id="443" name="Rectangle 1410"/>
                <p:cNvSpPr>
                  <a:spLocks noChangeAspect="1" noChangeArrowheads="1"/>
                </p:cNvSpPr>
                <p:nvPr/>
              </p:nvSpPr>
              <p:spPr bwMode="auto">
                <a:xfrm>
                  <a:off x="2356" y="4363"/>
                  <a:ext cx="5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10000</a:t>
                  </a:r>
                  <a:endParaRPr lang="en-US" altLang="en-US" sz="750">
                    <a:latin typeface="Times New Roman" pitchFamily="18" charset="0"/>
                  </a:endParaRPr>
                </a:p>
              </p:txBody>
            </p:sp>
            <p:sp>
              <p:nvSpPr>
                <p:cNvPr id="444" name="Rectangle 1411"/>
                <p:cNvSpPr>
                  <a:spLocks noChangeAspect="1" noChangeArrowheads="1"/>
                </p:cNvSpPr>
                <p:nvPr/>
              </p:nvSpPr>
              <p:spPr bwMode="auto">
                <a:xfrm>
                  <a:off x="2356" y="3422"/>
                  <a:ext cx="5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15000</a:t>
                  </a:r>
                  <a:endParaRPr lang="en-US" altLang="en-US" sz="750">
                    <a:latin typeface="Times New Roman" pitchFamily="18" charset="0"/>
                  </a:endParaRPr>
                </a:p>
              </p:txBody>
            </p:sp>
            <p:sp>
              <p:nvSpPr>
                <p:cNvPr id="445" name="Rectangle 1412"/>
                <p:cNvSpPr>
                  <a:spLocks noChangeAspect="1" noChangeArrowheads="1"/>
                </p:cNvSpPr>
                <p:nvPr/>
              </p:nvSpPr>
              <p:spPr bwMode="auto">
                <a:xfrm>
                  <a:off x="2356" y="2476"/>
                  <a:ext cx="5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750">
                      <a:solidFill>
                        <a:srgbClr val="000000"/>
                      </a:solidFill>
                      <a:latin typeface="Arial" pitchFamily="34" charset="0"/>
                    </a:rPr>
                    <a:t>20000</a:t>
                  </a:r>
                  <a:endParaRPr lang="en-US" altLang="en-US" sz="750">
                    <a:latin typeface="Times New Roman" pitchFamily="18" charset="0"/>
                  </a:endParaRPr>
                </a:p>
              </p:txBody>
            </p:sp>
          </p:grpSp>
          <p:grpSp>
            <p:nvGrpSpPr>
              <p:cNvPr id="13" name="Group 1413"/>
              <p:cNvGrpSpPr>
                <a:grpSpLocks noChangeAspect="1"/>
              </p:cNvGrpSpPr>
              <p:nvPr/>
            </p:nvGrpSpPr>
            <p:grpSpPr bwMode="auto">
              <a:xfrm>
                <a:off x="3052" y="1689"/>
                <a:ext cx="6232" cy="5304"/>
                <a:chOff x="3052" y="1689"/>
                <a:chExt cx="6232" cy="5304"/>
              </a:xfrm>
            </p:grpSpPr>
            <p:sp>
              <p:nvSpPr>
                <p:cNvPr id="46" name="Line 1414"/>
                <p:cNvSpPr>
                  <a:spLocks noChangeAspect="1" noChangeShapeType="1"/>
                </p:cNvSpPr>
                <p:nvPr/>
              </p:nvSpPr>
              <p:spPr bwMode="auto">
                <a:xfrm flipV="1">
                  <a:off x="3144"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415"/>
                <p:cNvSpPr>
                  <a:spLocks noChangeAspect="1" noChangeShapeType="1"/>
                </p:cNvSpPr>
                <p:nvPr/>
              </p:nvSpPr>
              <p:spPr bwMode="auto">
                <a:xfrm flipV="1">
                  <a:off x="3701" y="6888"/>
                  <a:ext cx="1" cy="105"/>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416"/>
                <p:cNvSpPr>
                  <a:spLocks noChangeAspect="1" noChangeShapeType="1"/>
                </p:cNvSpPr>
                <p:nvPr/>
              </p:nvSpPr>
              <p:spPr bwMode="auto">
                <a:xfrm flipV="1">
                  <a:off x="4260"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417"/>
                <p:cNvSpPr>
                  <a:spLocks noChangeAspect="1" noChangeShapeType="1"/>
                </p:cNvSpPr>
                <p:nvPr/>
              </p:nvSpPr>
              <p:spPr bwMode="auto">
                <a:xfrm flipV="1">
                  <a:off x="4818" y="6888"/>
                  <a:ext cx="1" cy="105"/>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418"/>
                <p:cNvSpPr>
                  <a:spLocks noChangeAspect="1" noChangeShapeType="1"/>
                </p:cNvSpPr>
                <p:nvPr/>
              </p:nvSpPr>
              <p:spPr bwMode="auto">
                <a:xfrm flipV="1">
                  <a:off x="5376"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19"/>
                <p:cNvSpPr>
                  <a:spLocks noChangeAspect="1" noChangeShapeType="1"/>
                </p:cNvSpPr>
                <p:nvPr/>
              </p:nvSpPr>
              <p:spPr bwMode="auto">
                <a:xfrm flipV="1">
                  <a:off x="5934" y="6888"/>
                  <a:ext cx="1" cy="105"/>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420"/>
                <p:cNvSpPr>
                  <a:spLocks noChangeAspect="1" noChangeShapeType="1"/>
                </p:cNvSpPr>
                <p:nvPr/>
              </p:nvSpPr>
              <p:spPr bwMode="auto">
                <a:xfrm flipV="1">
                  <a:off x="6493"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421"/>
                <p:cNvSpPr>
                  <a:spLocks noChangeAspect="1" noChangeShapeType="1"/>
                </p:cNvSpPr>
                <p:nvPr/>
              </p:nvSpPr>
              <p:spPr bwMode="auto">
                <a:xfrm flipV="1">
                  <a:off x="7050" y="6888"/>
                  <a:ext cx="1" cy="105"/>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422"/>
                <p:cNvSpPr>
                  <a:spLocks noChangeAspect="1" noChangeShapeType="1"/>
                </p:cNvSpPr>
                <p:nvPr/>
              </p:nvSpPr>
              <p:spPr bwMode="auto">
                <a:xfrm flipV="1">
                  <a:off x="7609"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423"/>
                <p:cNvSpPr>
                  <a:spLocks noChangeAspect="1" noChangeShapeType="1"/>
                </p:cNvSpPr>
                <p:nvPr/>
              </p:nvSpPr>
              <p:spPr bwMode="auto">
                <a:xfrm flipV="1">
                  <a:off x="8166" y="6888"/>
                  <a:ext cx="1" cy="105"/>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424"/>
                <p:cNvSpPr>
                  <a:spLocks noChangeAspect="1" noChangeShapeType="1"/>
                </p:cNvSpPr>
                <p:nvPr/>
              </p:nvSpPr>
              <p:spPr bwMode="auto">
                <a:xfrm flipV="1">
                  <a:off x="8725" y="6888"/>
                  <a:ext cx="1" cy="53"/>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1425"/>
                <p:cNvSpPr>
                  <a:spLocks noChangeAspect="1" noChangeShapeType="1"/>
                </p:cNvSpPr>
                <p:nvPr/>
              </p:nvSpPr>
              <p:spPr bwMode="auto">
                <a:xfrm>
                  <a:off x="3144" y="6888"/>
                  <a:ext cx="6139"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1426"/>
                <p:cNvSpPr>
                  <a:spLocks noChangeAspect="1" noChangeShapeType="1"/>
                </p:cNvSpPr>
                <p:nvPr/>
              </p:nvSpPr>
              <p:spPr bwMode="auto">
                <a:xfrm>
                  <a:off x="3097" y="6888"/>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1427"/>
                <p:cNvSpPr>
                  <a:spLocks noChangeAspect="1" noChangeShapeType="1"/>
                </p:cNvSpPr>
                <p:nvPr/>
              </p:nvSpPr>
              <p:spPr bwMode="auto">
                <a:xfrm>
                  <a:off x="3052" y="6416"/>
                  <a:ext cx="92"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428"/>
                <p:cNvSpPr>
                  <a:spLocks noChangeAspect="1" noChangeShapeType="1"/>
                </p:cNvSpPr>
                <p:nvPr/>
              </p:nvSpPr>
              <p:spPr bwMode="auto">
                <a:xfrm>
                  <a:off x="3097" y="5942"/>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29"/>
                <p:cNvSpPr>
                  <a:spLocks noChangeAspect="1" noChangeShapeType="1"/>
                </p:cNvSpPr>
                <p:nvPr/>
              </p:nvSpPr>
              <p:spPr bwMode="auto">
                <a:xfrm>
                  <a:off x="3052" y="5470"/>
                  <a:ext cx="92"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430"/>
                <p:cNvSpPr>
                  <a:spLocks noChangeAspect="1" noChangeShapeType="1"/>
                </p:cNvSpPr>
                <p:nvPr/>
              </p:nvSpPr>
              <p:spPr bwMode="auto">
                <a:xfrm>
                  <a:off x="3097" y="4998"/>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431"/>
                <p:cNvSpPr>
                  <a:spLocks noChangeAspect="1" noChangeShapeType="1"/>
                </p:cNvSpPr>
                <p:nvPr/>
              </p:nvSpPr>
              <p:spPr bwMode="auto">
                <a:xfrm>
                  <a:off x="3052" y="4525"/>
                  <a:ext cx="92"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432"/>
                <p:cNvSpPr>
                  <a:spLocks noChangeAspect="1" noChangeShapeType="1"/>
                </p:cNvSpPr>
                <p:nvPr/>
              </p:nvSpPr>
              <p:spPr bwMode="auto">
                <a:xfrm>
                  <a:off x="3097" y="4053"/>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433"/>
                <p:cNvSpPr>
                  <a:spLocks noChangeAspect="1" noChangeShapeType="1"/>
                </p:cNvSpPr>
                <p:nvPr/>
              </p:nvSpPr>
              <p:spPr bwMode="auto">
                <a:xfrm>
                  <a:off x="3052" y="3579"/>
                  <a:ext cx="92"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434"/>
                <p:cNvSpPr>
                  <a:spLocks noChangeAspect="1" noChangeShapeType="1"/>
                </p:cNvSpPr>
                <p:nvPr/>
              </p:nvSpPr>
              <p:spPr bwMode="auto">
                <a:xfrm>
                  <a:off x="3097" y="3107"/>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435"/>
                <p:cNvSpPr>
                  <a:spLocks noChangeAspect="1" noChangeShapeType="1"/>
                </p:cNvSpPr>
                <p:nvPr/>
              </p:nvSpPr>
              <p:spPr bwMode="auto">
                <a:xfrm>
                  <a:off x="3052" y="2635"/>
                  <a:ext cx="92"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436"/>
                <p:cNvSpPr>
                  <a:spLocks noChangeAspect="1" noChangeShapeType="1"/>
                </p:cNvSpPr>
                <p:nvPr/>
              </p:nvSpPr>
              <p:spPr bwMode="auto">
                <a:xfrm>
                  <a:off x="3097" y="2161"/>
                  <a:ext cx="47"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Freeform 1437"/>
                <p:cNvSpPr>
                  <a:spLocks noChangeAspect="1"/>
                </p:cNvSpPr>
                <p:nvPr/>
              </p:nvSpPr>
              <p:spPr bwMode="auto">
                <a:xfrm>
                  <a:off x="3144" y="1689"/>
                  <a:ext cx="1" cy="5199"/>
                </a:xfrm>
                <a:custGeom>
                  <a:avLst/>
                  <a:gdLst>
                    <a:gd name="T0" fmla="*/ 3414 h 3414"/>
                    <a:gd name="T1" fmla="*/ 0 h 3414"/>
                    <a:gd name="T2" fmla="*/ 0 h 3414"/>
                  </a:gdLst>
                  <a:ahLst/>
                  <a:cxnLst>
                    <a:cxn ang="0">
                      <a:pos x="0" y="T0"/>
                    </a:cxn>
                    <a:cxn ang="0">
                      <a:pos x="0" y="T1"/>
                    </a:cxn>
                    <a:cxn ang="0">
                      <a:pos x="0" y="T2"/>
                    </a:cxn>
                  </a:cxnLst>
                  <a:rect l="0" t="0" r="r" b="b"/>
                  <a:pathLst>
                    <a:path h="3414">
                      <a:moveTo>
                        <a:pt x="0" y="3414"/>
                      </a:moveTo>
                      <a:lnTo>
                        <a:pt x="0" y="0"/>
                      </a:lnTo>
                      <a:lnTo>
                        <a:pt x="0" y="0"/>
                      </a:lnTo>
                    </a:path>
                  </a:pathLst>
                </a:custGeom>
                <a:noFill/>
                <a:ln w="1079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 name="Line 1438"/>
                <p:cNvSpPr>
                  <a:spLocks noChangeAspect="1" noChangeShapeType="1"/>
                </p:cNvSpPr>
                <p:nvPr/>
              </p:nvSpPr>
              <p:spPr bwMode="auto">
                <a:xfrm>
                  <a:off x="3701"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439"/>
                <p:cNvSpPr>
                  <a:spLocks noChangeAspect="1" noChangeShapeType="1"/>
                </p:cNvSpPr>
                <p:nvPr/>
              </p:nvSpPr>
              <p:spPr bwMode="auto">
                <a:xfrm>
                  <a:off x="4260"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440"/>
                <p:cNvSpPr>
                  <a:spLocks noChangeAspect="1" noChangeShapeType="1"/>
                </p:cNvSpPr>
                <p:nvPr/>
              </p:nvSpPr>
              <p:spPr bwMode="auto">
                <a:xfrm>
                  <a:off x="4818"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1441"/>
                <p:cNvSpPr>
                  <a:spLocks noChangeAspect="1" noChangeShapeType="1"/>
                </p:cNvSpPr>
                <p:nvPr/>
              </p:nvSpPr>
              <p:spPr bwMode="auto">
                <a:xfrm>
                  <a:off x="5376"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1442"/>
                <p:cNvSpPr>
                  <a:spLocks noChangeAspect="1" noChangeShapeType="1"/>
                </p:cNvSpPr>
                <p:nvPr/>
              </p:nvSpPr>
              <p:spPr bwMode="auto">
                <a:xfrm>
                  <a:off x="5934"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1443"/>
                <p:cNvSpPr>
                  <a:spLocks noChangeAspect="1" noChangeShapeType="1"/>
                </p:cNvSpPr>
                <p:nvPr/>
              </p:nvSpPr>
              <p:spPr bwMode="auto">
                <a:xfrm>
                  <a:off x="6493"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1444"/>
                <p:cNvSpPr>
                  <a:spLocks noChangeAspect="1" noChangeShapeType="1"/>
                </p:cNvSpPr>
                <p:nvPr/>
              </p:nvSpPr>
              <p:spPr bwMode="auto">
                <a:xfrm>
                  <a:off x="7050"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445"/>
                <p:cNvSpPr>
                  <a:spLocks noChangeAspect="1" noChangeShapeType="1"/>
                </p:cNvSpPr>
                <p:nvPr/>
              </p:nvSpPr>
              <p:spPr bwMode="auto">
                <a:xfrm>
                  <a:off x="7609"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446"/>
                <p:cNvSpPr>
                  <a:spLocks noChangeAspect="1" noChangeShapeType="1"/>
                </p:cNvSpPr>
                <p:nvPr/>
              </p:nvSpPr>
              <p:spPr bwMode="auto">
                <a:xfrm>
                  <a:off x="8166"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Line 1447"/>
                <p:cNvSpPr>
                  <a:spLocks noChangeAspect="1" noChangeShapeType="1"/>
                </p:cNvSpPr>
                <p:nvPr/>
              </p:nvSpPr>
              <p:spPr bwMode="auto">
                <a:xfrm>
                  <a:off x="8725"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448"/>
                <p:cNvSpPr>
                  <a:spLocks noChangeAspect="1" noChangeShapeType="1"/>
                </p:cNvSpPr>
                <p:nvPr/>
              </p:nvSpPr>
              <p:spPr bwMode="auto">
                <a:xfrm>
                  <a:off x="9283"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449"/>
                <p:cNvSpPr>
                  <a:spLocks noChangeAspect="1" noChangeShapeType="1"/>
                </p:cNvSpPr>
                <p:nvPr/>
              </p:nvSpPr>
              <p:spPr bwMode="auto">
                <a:xfrm>
                  <a:off x="3144" y="1689"/>
                  <a:ext cx="6139"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450"/>
                <p:cNvSpPr>
                  <a:spLocks noChangeAspect="1" noChangeShapeType="1"/>
                </p:cNvSpPr>
                <p:nvPr/>
              </p:nvSpPr>
              <p:spPr bwMode="auto">
                <a:xfrm>
                  <a:off x="9283" y="6888"/>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451"/>
                <p:cNvSpPr>
                  <a:spLocks noChangeAspect="1" noChangeShapeType="1"/>
                </p:cNvSpPr>
                <p:nvPr/>
              </p:nvSpPr>
              <p:spPr bwMode="auto">
                <a:xfrm>
                  <a:off x="9283" y="6416"/>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452"/>
                <p:cNvSpPr>
                  <a:spLocks noChangeAspect="1" noChangeShapeType="1"/>
                </p:cNvSpPr>
                <p:nvPr/>
              </p:nvSpPr>
              <p:spPr bwMode="auto">
                <a:xfrm>
                  <a:off x="9283" y="5942"/>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453"/>
                <p:cNvSpPr>
                  <a:spLocks noChangeAspect="1" noChangeShapeType="1"/>
                </p:cNvSpPr>
                <p:nvPr/>
              </p:nvSpPr>
              <p:spPr bwMode="auto">
                <a:xfrm>
                  <a:off x="9283" y="5470"/>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1454"/>
                <p:cNvSpPr>
                  <a:spLocks noChangeAspect="1" noChangeShapeType="1"/>
                </p:cNvSpPr>
                <p:nvPr/>
              </p:nvSpPr>
              <p:spPr bwMode="auto">
                <a:xfrm>
                  <a:off x="9283" y="4998"/>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455"/>
                <p:cNvSpPr>
                  <a:spLocks noChangeAspect="1" noChangeShapeType="1"/>
                </p:cNvSpPr>
                <p:nvPr/>
              </p:nvSpPr>
              <p:spPr bwMode="auto">
                <a:xfrm>
                  <a:off x="9283" y="4525"/>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1456"/>
                <p:cNvSpPr>
                  <a:spLocks noChangeAspect="1" noChangeShapeType="1"/>
                </p:cNvSpPr>
                <p:nvPr/>
              </p:nvSpPr>
              <p:spPr bwMode="auto">
                <a:xfrm>
                  <a:off x="9283" y="4053"/>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1457"/>
                <p:cNvSpPr>
                  <a:spLocks noChangeAspect="1" noChangeShapeType="1"/>
                </p:cNvSpPr>
                <p:nvPr/>
              </p:nvSpPr>
              <p:spPr bwMode="auto">
                <a:xfrm>
                  <a:off x="9283" y="357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1458"/>
                <p:cNvSpPr>
                  <a:spLocks noChangeAspect="1" noChangeShapeType="1"/>
                </p:cNvSpPr>
                <p:nvPr/>
              </p:nvSpPr>
              <p:spPr bwMode="auto">
                <a:xfrm>
                  <a:off x="9283" y="3107"/>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1459"/>
                <p:cNvSpPr>
                  <a:spLocks noChangeAspect="1" noChangeShapeType="1"/>
                </p:cNvSpPr>
                <p:nvPr/>
              </p:nvSpPr>
              <p:spPr bwMode="auto">
                <a:xfrm>
                  <a:off x="9283" y="2635"/>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460"/>
                <p:cNvSpPr>
                  <a:spLocks noChangeAspect="1" noChangeShapeType="1"/>
                </p:cNvSpPr>
                <p:nvPr/>
              </p:nvSpPr>
              <p:spPr bwMode="auto">
                <a:xfrm>
                  <a:off x="9283" y="2161"/>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461"/>
                <p:cNvSpPr>
                  <a:spLocks noChangeAspect="1" noChangeShapeType="1"/>
                </p:cNvSpPr>
                <p:nvPr/>
              </p:nvSpPr>
              <p:spPr bwMode="auto">
                <a:xfrm>
                  <a:off x="9283" y="1689"/>
                  <a:ext cx="1" cy="1"/>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1462"/>
                <p:cNvSpPr>
                  <a:spLocks noChangeAspect="1" noChangeShapeType="1"/>
                </p:cNvSpPr>
                <p:nvPr/>
              </p:nvSpPr>
              <p:spPr bwMode="auto">
                <a:xfrm flipV="1">
                  <a:off x="9283" y="1689"/>
                  <a:ext cx="1" cy="5199"/>
                </a:xfrm>
                <a:prstGeom prst="line">
                  <a:avLst/>
                </a:prstGeom>
                <a:noFill/>
                <a:ln w="1079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Freeform 1463"/>
                <p:cNvSpPr>
                  <a:spLocks noChangeAspect="1"/>
                </p:cNvSpPr>
                <p:nvPr/>
              </p:nvSpPr>
              <p:spPr bwMode="auto">
                <a:xfrm>
                  <a:off x="3701" y="2521"/>
                  <a:ext cx="4689" cy="3790"/>
                </a:xfrm>
                <a:custGeom>
                  <a:avLst/>
                  <a:gdLst>
                    <a:gd name="T0" fmla="*/ 4609 w 4689"/>
                    <a:gd name="T1" fmla="*/ 3598 h 3790"/>
                    <a:gd name="T2" fmla="*/ 4545 w 4689"/>
                    <a:gd name="T3" fmla="*/ 3581 h 3790"/>
                    <a:gd name="T4" fmla="*/ 4473 w 4689"/>
                    <a:gd name="T5" fmla="*/ 3560 h 3790"/>
                    <a:gd name="T6" fmla="*/ 4399 w 4689"/>
                    <a:gd name="T7" fmla="*/ 3534 h 3790"/>
                    <a:gd name="T8" fmla="*/ 4324 w 4689"/>
                    <a:gd name="T9" fmla="*/ 3505 h 3790"/>
                    <a:gd name="T10" fmla="*/ 4250 w 4689"/>
                    <a:gd name="T11" fmla="*/ 3472 h 3790"/>
                    <a:gd name="T12" fmla="*/ 4175 w 4689"/>
                    <a:gd name="T13" fmla="*/ 3432 h 3790"/>
                    <a:gd name="T14" fmla="*/ 4101 w 4689"/>
                    <a:gd name="T15" fmla="*/ 3383 h 3790"/>
                    <a:gd name="T16" fmla="*/ 4026 w 4689"/>
                    <a:gd name="T17" fmla="*/ 3325 h 3790"/>
                    <a:gd name="T18" fmla="*/ 3953 w 4689"/>
                    <a:gd name="T19" fmla="*/ 3254 h 3790"/>
                    <a:gd name="T20" fmla="*/ 3879 w 4689"/>
                    <a:gd name="T21" fmla="*/ 3159 h 3790"/>
                    <a:gd name="T22" fmla="*/ 3804 w 4689"/>
                    <a:gd name="T23" fmla="*/ 3038 h 3790"/>
                    <a:gd name="T24" fmla="*/ 3730 w 4689"/>
                    <a:gd name="T25" fmla="*/ 2870 h 3790"/>
                    <a:gd name="T26" fmla="*/ 3655 w 4689"/>
                    <a:gd name="T27" fmla="*/ 2620 h 3790"/>
                    <a:gd name="T28" fmla="*/ 3581 w 4689"/>
                    <a:gd name="T29" fmla="*/ 2240 h 3790"/>
                    <a:gd name="T30" fmla="*/ 3506 w 4689"/>
                    <a:gd name="T31" fmla="*/ 1705 h 3790"/>
                    <a:gd name="T32" fmla="*/ 3438 w 4689"/>
                    <a:gd name="T33" fmla="*/ 1108 h 3790"/>
                    <a:gd name="T34" fmla="*/ 3380 w 4689"/>
                    <a:gd name="T35" fmla="*/ 577 h 3790"/>
                    <a:gd name="T36" fmla="*/ 3338 w 4689"/>
                    <a:gd name="T37" fmla="*/ 225 h 3790"/>
                    <a:gd name="T38" fmla="*/ 3308 w 4689"/>
                    <a:gd name="T39" fmla="*/ 46 h 3790"/>
                    <a:gd name="T40" fmla="*/ 3285 w 4689"/>
                    <a:gd name="T41" fmla="*/ 1 h 3790"/>
                    <a:gd name="T42" fmla="*/ 3264 w 4689"/>
                    <a:gd name="T43" fmla="*/ 55 h 3790"/>
                    <a:gd name="T44" fmla="*/ 3241 w 4689"/>
                    <a:gd name="T45" fmla="*/ 215 h 3790"/>
                    <a:gd name="T46" fmla="*/ 3216 w 4689"/>
                    <a:gd name="T47" fmla="*/ 504 h 3790"/>
                    <a:gd name="T48" fmla="*/ 3189 w 4689"/>
                    <a:gd name="T49" fmla="*/ 926 h 3790"/>
                    <a:gd name="T50" fmla="*/ 3158 w 4689"/>
                    <a:gd name="T51" fmla="*/ 1414 h 3790"/>
                    <a:gd name="T52" fmla="*/ 3118 w 4689"/>
                    <a:gd name="T53" fmla="*/ 1873 h 3790"/>
                    <a:gd name="T54" fmla="*/ 3070 w 4689"/>
                    <a:gd name="T55" fmla="*/ 2221 h 3790"/>
                    <a:gd name="T56" fmla="*/ 3011 w 4689"/>
                    <a:gd name="T57" fmla="*/ 2468 h 3790"/>
                    <a:gd name="T58" fmla="*/ 2941 w 4689"/>
                    <a:gd name="T59" fmla="*/ 2648 h 3790"/>
                    <a:gd name="T60" fmla="*/ 2853 w 4689"/>
                    <a:gd name="T61" fmla="*/ 2794 h 3790"/>
                    <a:gd name="T62" fmla="*/ 2746 w 4689"/>
                    <a:gd name="T63" fmla="*/ 2922 h 3790"/>
                    <a:gd name="T64" fmla="*/ 2616 w 4689"/>
                    <a:gd name="T65" fmla="*/ 3041 h 3790"/>
                    <a:gd name="T66" fmla="*/ 2459 w 4689"/>
                    <a:gd name="T67" fmla="*/ 3162 h 3790"/>
                    <a:gd name="T68" fmla="*/ 2283 w 4689"/>
                    <a:gd name="T69" fmla="*/ 3278 h 3790"/>
                    <a:gd name="T70" fmla="*/ 2103 w 4689"/>
                    <a:gd name="T71" fmla="*/ 3377 h 3790"/>
                    <a:gd name="T72" fmla="*/ 1930 w 4689"/>
                    <a:gd name="T73" fmla="*/ 3452 h 3790"/>
                    <a:gd name="T74" fmla="*/ 1771 w 4689"/>
                    <a:gd name="T75" fmla="*/ 3505 h 3790"/>
                    <a:gd name="T76" fmla="*/ 1633 w 4689"/>
                    <a:gd name="T77" fmla="*/ 3545 h 3790"/>
                    <a:gd name="T78" fmla="*/ 1521 w 4689"/>
                    <a:gd name="T79" fmla="*/ 3575 h 3790"/>
                    <a:gd name="T80" fmla="*/ 1429 w 4689"/>
                    <a:gd name="T81" fmla="*/ 3599 h 3790"/>
                    <a:gd name="T82" fmla="*/ 1348 w 4689"/>
                    <a:gd name="T83" fmla="*/ 3619 h 3790"/>
                    <a:gd name="T84" fmla="*/ 1272 w 4689"/>
                    <a:gd name="T85" fmla="*/ 3634 h 3790"/>
                    <a:gd name="T86" fmla="*/ 1198 w 4689"/>
                    <a:gd name="T87" fmla="*/ 3648 h 3790"/>
                    <a:gd name="T88" fmla="*/ 1123 w 4689"/>
                    <a:gd name="T89" fmla="*/ 3662 h 3790"/>
                    <a:gd name="T90" fmla="*/ 1050 w 4689"/>
                    <a:gd name="T91" fmla="*/ 3677 h 3790"/>
                    <a:gd name="T92" fmla="*/ 976 w 4689"/>
                    <a:gd name="T93" fmla="*/ 3691 h 3790"/>
                    <a:gd name="T94" fmla="*/ 901 w 4689"/>
                    <a:gd name="T95" fmla="*/ 3705 h 3790"/>
                    <a:gd name="T96" fmla="*/ 828 w 4689"/>
                    <a:gd name="T97" fmla="*/ 3717 h 3790"/>
                    <a:gd name="T98" fmla="*/ 753 w 4689"/>
                    <a:gd name="T99" fmla="*/ 3727 h 3790"/>
                    <a:gd name="T100" fmla="*/ 679 w 4689"/>
                    <a:gd name="T101" fmla="*/ 3735 h 3790"/>
                    <a:gd name="T102" fmla="*/ 604 w 4689"/>
                    <a:gd name="T103" fmla="*/ 3744 h 3790"/>
                    <a:gd name="T104" fmla="*/ 530 w 4689"/>
                    <a:gd name="T105" fmla="*/ 3750 h 3790"/>
                    <a:gd name="T106" fmla="*/ 455 w 4689"/>
                    <a:gd name="T107" fmla="*/ 3756 h 3790"/>
                    <a:gd name="T108" fmla="*/ 381 w 4689"/>
                    <a:gd name="T109" fmla="*/ 3762 h 3790"/>
                    <a:gd name="T110" fmla="*/ 306 w 4689"/>
                    <a:gd name="T111" fmla="*/ 3768 h 3790"/>
                    <a:gd name="T112" fmla="*/ 232 w 4689"/>
                    <a:gd name="T113" fmla="*/ 3773 h 3790"/>
                    <a:gd name="T114" fmla="*/ 157 w 4689"/>
                    <a:gd name="T115" fmla="*/ 3779 h 3790"/>
                    <a:gd name="T116" fmla="*/ 92 w 4689"/>
                    <a:gd name="T117" fmla="*/ 3784 h 3790"/>
                    <a:gd name="T118" fmla="*/ 42 w 4689"/>
                    <a:gd name="T119" fmla="*/ 3787 h 3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89" h="3790">
                      <a:moveTo>
                        <a:pt x="4689" y="3619"/>
                      </a:moveTo>
                      <a:lnTo>
                        <a:pt x="4648" y="3609"/>
                      </a:lnTo>
                      <a:lnTo>
                        <a:pt x="4644" y="3607"/>
                      </a:lnTo>
                      <a:lnTo>
                        <a:pt x="4640" y="3607"/>
                      </a:lnTo>
                      <a:lnTo>
                        <a:pt x="4634" y="3606"/>
                      </a:lnTo>
                      <a:lnTo>
                        <a:pt x="4630" y="3604"/>
                      </a:lnTo>
                      <a:lnTo>
                        <a:pt x="4625" y="3602"/>
                      </a:lnTo>
                      <a:lnTo>
                        <a:pt x="4620" y="3601"/>
                      </a:lnTo>
                      <a:lnTo>
                        <a:pt x="4614" y="3599"/>
                      </a:lnTo>
                      <a:lnTo>
                        <a:pt x="4609" y="3598"/>
                      </a:lnTo>
                      <a:lnTo>
                        <a:pt x="4604" y="3596"/>
                      </a:lnTo>
                      <a:lnTo>
                        <a:pt x="4597" y="3595"/>
                      </a:lnTo>
                      <a:lnTo>
                        <a:pt x="4592" y="3593"/>
                      </a:lnTo>
                      <a:lnTo>
                        <a:pt x="4585" y="3592"/>
                      </a:lnTo>
                      <a:lnTo>
                        <a:pt x="4578" y="3590"/>
                      </a:lnTo>
                      <a:lnTo>
                        <a:pt x="4573" y="3589"/>
                      </a:lnTo>
                      <a:lnTo>
                        <a:pt x="4566" y="3587"/>
                      </a:lnTo>
                      <a:lnTo>
                        <a:pt x="4560" y="3584"/>
                      </a:lnTo>
                      <a:lnTo>
                        <a:pt x="4552" y="3583"/>
                      </a:lnTo>
                      <a:lnTo>
                        <a:pt x="4545" y="3581"/>
                      </a:lnTo>
                      <a:lnTo>
                        <a:pt x="4539" y="3580"/>
                      </a:lnTo>
                      <a:lnTo>
                        <a:pt x="4532" y="3577"/>
                      </a:lnTo>
                      <a:lnTo>
                        <a:pt x="4524" y="3575"/>
                      </a:lnTo>
                      <a:lnTo>
                        <a:pt x="4517" y="3574"/>
                      </a:lnTo>
                      <a:lnTo>
                        <a:pt x="4509" y="3571"/>
                      </a:lnTo>
                      <a:lnTo>
                        <a:pt x="4503" y="3569"/>
                      </a:lnTo>
                      <a:lnTo>
                        <a:pt x="4495" y="3566"/>
                      </a:lnTo>
                      <a:lnTo>
                        <a:pt x="4488" y="3564"/>
                      </a:lnTo>
                      <a:lnTo>
                        <a:pt x="4480" y="3561"/>
                      </a:lnTo>
                      <a:lnTo>
                        <a:pt x="4473" y="3560"/>
                      </a:lnTo>
                      <a:lnTo>
                        <a:pt x="4465" y="3557"/>
                      </a:lnTo>
                      <a:lnTo>
                        <a:pt x="4457" y="3555"/>
                      </a:lnTo>
                      <a:lnTo>
                        <a:pt x="4451" y="3552"/>
                      </a:lnTo>
                      <a:lnTo>
                        <a:pt x="4443" y="3549"/>
                      </a:lnTo>
                      <a:lnTo>
                        <a:pt x="4436" y="3548"/>
                      </a:lnTo>
                      <a:lnTo>
                        <a:pt x="4428" y="3545"/>
                      </a:lnTo>
                      <a:lnTo>
                        <a:pt x="4420" y="3543"/>
                      </a:lnTo>
                      <a:lnTo>
                        <a:pt x="4413" y="3540"/>
                      </a:lnTo>
                      <a:lnTo>
                        <a:pt x="4406" y="3537"/>
                      </a:lnTo>
                      <a:lnTo>
                        <a:pt x="4399" y="3534"/>
                      </a:lnTo>
                      <a:lnTo>
                        <a:pt x="4391" y="3532"/>
                      </a:lnTo>
                      <a:lnTo>
                        <a:pt x="4383" y="3529"/>
                      </a:lnTo>
                      <a:lnTo>
                        <a:pt x="4376" y="3526"/>
                      </a:lnTo>
                      <a:lnTo>
                        <a:pt x="4368" y="3523"/>
                      </a:lnTo>
                      <a:lnTo>
                        <a:pt x="4362" y="3520"/>
                      </a:lnTo>
                      <a:lnTo>
                        <a:pt x="4354" y="3517"/>
                      </a:lnTo>
                      <a:lnTo>
                        <a:pt x="4346" y="3514"/>
                      </a:lnTo>
                      <a:lnTo>
                        <a:pt x="4339" y="3511"/>
                      </a:lnTo>
                      <a:lnTo>
                        <a:pt x="4331" y="3508"/>
                      </a:lnTo>
                      <a:lnTo>
                        <a:pt x="4324" y="3505"/>
                      </a:lnTo>
                      <a:lnTo>
                        <a:pt x="4316" y="3502"/>
                      </a:lnTo>
                      <a:lnTo>
                        <a:pt x="4308" y="3499"/>
                      </a:lnTo>
                      <a:lnTo>
                        <a:pt x="4302" y="3496"/>
                      </a:lnTo>
                      <a:lnTo>
                        <a:pt x="4294" y="3493"/>
                      </a:lnTo>
                      <a:lnTo>
                        <a:pt x="4287" y="3490"/>
                      </a:lnTo>
                      <a:lnTo>
                        <a:pt x="4279" y="3487"/>
                      </a:lnTo>
                      <a:lnTo>
                        <a:pt x="4272" y="3482"/>
                      </a:lnTo>
                      <a:lnTo>
                        <a:pt x="4264" y="3479"/>
                      </a:lnTo>
                      <a:lnTo>
                        <a:pt x="4257" y="3476"/>
                      </a:lnTo>
                      <a:lnTo>
                        <a:pt x="4250" y="3472"/>
                      </a:lnTo>
                      <a:lnTo>
                        <a:pt x="4242" y="3468"/>
                      </a:lnTo>
                      <a:lnTo>
                        <a:pt x="4235" y="3464"/>
                      </a:lnTo>
                      <a:lnTo>
                        <a:pt x="4227" y="3461"/>
                      </a:lnTo>
                      <a:lnTo>
                        <a:pt x="4219" y="3456"/>
                      </a:lnTo>
                      <a:lnTo>
                        <a:pt x="4213" y="3453"/>
                      </a:lnTo>
                      <a:lnTo>
                        <a:pt x="4205" y="3449"/>
                      </a:lnTo>
                      <a:lnTo>
                        <a:pt x="4198" y="3444"/>
                      </a:lnTo>
                      <a:lnTo>
                        <a:pt x="4190" y="3441"/>
                      </a:lnTo>
                      <a:lnTo>
                        <a:pt x="4183" y="3437"/>
                      </a:lnTo>
                      <a:lnTo>
                        <a:pt x="4175" y="3432"/>
                      </a:lnTo>
                      <a:lnTo>
                        <a:pt x="4167" y="3427"/>
                      </a:lnTo>
                      <a:lnTo>
                        <a:pt x="4161" y="3423"/>
                      </a:lnTo>
                      <a:lnTo>
                        <a:pt x="4153" y="3418"/>
                      </a:lnTo>
                      <a:lnTo>
                        <a:pt x="4146" y="3414"/>
                      </a:lnTo>
                      <a:lnTo>
                        <a:pt x="4138" y="3409"/>
                      </a:lnTo>
                      <a:lnTo>
                        <a:pt x="4130" y="3405"/>
                      </a:lnTo>
                      <a:lnTo>
                        <a:pt x="4123" y="3398"/>
                      </a:lnTo>
                      <a:lnTo>
                        <a:pt x="4115" y="3394"/>
                      </a:lnTo>
                      <a:lnTo>
                        <a:pt x="4109" y="3389"/>
                      </a:lnTo>
                      <a:lnTo>
                        <a:pt x="4101" y="3383"/>
                      </a:lnTo>
                      <a:lnTo>
                        <a:pt x="4094" y="3379"/>
                      </a:lnTo>
                      <a:lnTo>
                        <a:pt x="4086" y="3373"/>
                      </a:lnTo>
                      <a:lnTo>
                        <a:pt x="4078" y="3366"/>
                      </a:lnTo>
                      <a:lnTo>
                        <a:pt x="4072" y="3362"/>
                      </a:lnTo>
                      <a:lnTo>
                        <a:pt x="4064" y="3356"/>
                      </a:lnTo>
                      <a:lnTo>
                        <a:pt x="4057" y="3350"/>
                      </a:lnTo>
                      <a:lnTo>
                        <a:pt x="4049" y="3344"/>
                      </a:lnTo>
                      <a:lnTo>
                        <a:pt x="4042" y="3338"/>
                      </a:lnTo>
                      <a:lnTo>
                        <a:pt x="4034" y="3331"/>
                      </a:lnTo>
                      <a:lnTo>
                        <a:pt x="4026" y="3325"/>
                      </a:lnTo>
                      <a:lnTo>
                        <a:pt x="4020" y="3318"/>
                      </a:lnTo>
                      <a:lnTo>
                        <a:pt x="4012" y="3312"/>
                      </a:lnTo>
                      <a:lnTo>
                        <a:pt x="4005" y="3306"/>
                      </a:lnTo>
                      <a:lnTo>
                        <a:pt x="3997" y="3298"/>
                      </a:lnTo>
                      <a:lnTo>
                        <a:pt x="3989" y="3292"/>
                      </a:lnTo>
                      <a:lnTo>
                        <a:pt x="3982" y="3284"/>
                      </a:lnTo>
                      <a:lnTo>
                        <a:pt x="3974" y="3277"/>
                      </a:lnTo>
                      <a:lnTo>
                        <a:pt x="3968" y="3269"/>
                      </a:lnTo>
                      <a:lnTo>
                        <a:pt x="3960" y="3261"/>
                      </a:lnTo>
                      <a:lnTo>
                        <a:pt x="3953" y="3254"/>
                      </a:lnTo>
                      <a:lnTo>
                        <a:pt x="3945" y="3245"/>
                      </a:lnTo>
                      <a:lnTo>
                        <a:pt x="3937" y="3237"/>
                      </a:lnTo>
                      <a:lnTo>
                        <a:pt x="3931" y="3228"/>
                      </a:lnTo>
                      <a:lnTo>
                        <a:pt x="3923" y="3219"/>
                      </a:lnTo>
                      <a:lnTo>
                        <a:pt x="3916" y="3210"/>
                      </a:lnTo>
                      <a:lnTo>
                        <a:pt x="3908" y="3201"/>
                      </a:lnTo>
                      <a:lnTo>
                        <a:pt x="3900" y="3191"/>
                      </a:lnTo>
                      <a:lnTo>
                        <a:pt x="3893" y="3181"/>
                      </a:lnTo>
                      <a:lnTo>
                        <a:pt x="3885" y="3170"/>
                      </a:lnTo>
                      <a:lnTo>
                        <a:pt x="3879" y="3159"/>
                      </a:lnTo>
                      <a:lnTo>
                        <a:pt x="3871" y="3149"/>
                      </a:lnTo>
                      <a:lnTo>
                        <a:pt x="3863" y="3138"/>
                      </a:lnTo>
                      <a:lnTo>
                        <a:pt x="3856" y="3127"/>
                      </a:lnTo>
                      <a:lnTo>
                        <a:pt x="3848" y="3115"/>
                      </a:lnTo>
                      <a:lnTo>
                        <a:pt x="3841" y="3103"/>
                      </a:lnTo>
                      <a:lnTo>
                        <a:pt x="3833" y="3091"/>
                      </a:lnTo>
                      <a:lnTo>
                        <a:pt x="3825" y="3077"/>
                      </a:lnTo>
                      <a:lnTo>
                        <a:pt x="3819" y="3065"/>
                      </a:lnTo>
                      <a:lnTo>
                        <a:pt x="3811" y="3051"/>
                      </a:lnTo>
                      <a:lnTo>
                        <a:pt x="3804" y="3038"/>
                      </a:lnTo>
                      <a:lnTo>
                        <a:pt x="3796" y="3022"/>
                      </a:lnTo>
                      <a:lnTo>
                        <a:pt x="3788" y="3007"/>
                      </a:lnTo>
                      <a:lnTo>
                        <a:pt x="3782" y="2992"/>
                      </a:lnTo>
                      <a:lnTo>
                        <a:pt x="3774" y="2977"/>
                      </a:lnTo>
                      <a:lnTo>
                        <a:pt x="3767" y="2961"/>
                      </a:lnTo>
                      <a:lnTo>
                        <a:pt x="3759" y="2943"/>
                      </a:lnTo>
                      <a:lnTo>
                        <a:pt x="3751" y="2926"/>
                      </a:lnTo>
                      <a:lnTo>
                        <a:pt x="3744" y="2908"/>
                      </a:lnTo>
                      <a:lnTo>
                        <a:pt x="3736" y="2890"/>
                      </a:lnTo>
                      <a:lnTo>
                        <a:pt x="3730" y="2870"/>
                      </a:lnTo>
                      <a:lnTo>
                        <a:pt x="3722" y="2849"/>
                      </a:lnTo>
                      <a:lnTo>
                        <a:pt x="3714" y="2827"/>
                      </a:lnTo>
                      <a:lnTo>
                        <a:pt x="3707" y="2806"/>
                      </a:lnTo>
                      <a:lnTo>
                        <a:pt x="3699" y="2782"/>
                      </a:lnTo>
                      <a:lnTo>
                        <a:pt x="3692" y="2757"/>
                      </a:lnTo>
                      <a:lnTo>
                        <a:pt x="3684" y="2733"/>
                      </a:lnTo>
                      <a:lnTo>
                        <a:pt x="3676" y="2706"/>
                      </a:lnTo>
                      <a:lnTo>
                        <a:pt x="3670" y="2678"/>
                      </a:lnTo>
                      <a:lnTo>
                        <a:pt x="3662" y="2649"/>
                      </a:lnTo>
                      <a:lnTo>
                        <a:pt x="3655" y="2620"/>
                      </a:lnTo>
                      <a:lnTo>
                        <a:pt x="3647" y="2588"/>
                      </a:lnTo>
                      <a:lnTo>
                        <a:pt x="3639" y="2555"/>
                      </a:lnTo>
                      <a:lnTo>
                        <a:pt x="3633" y="2521"/>
                      </a:lnTo>
                      <a:lnTo>
                        <a:pt x="3625" y="2486"/>
                      </a:lnTo>
                      <a:lnTo>
                        <a:pt x="3618" y="2448"/>
                      </a:lnTo>
                      <a:lnTo>
                        <a:pt x="3610" y="2410"/>
                      </a:lnTo>
                      <a:lnTo>
                        <a:pt x="3602" y="2371"/>
                      </a:lnTo>
                      <a:lnTo>
                        <a:pt x="3595" y="2328"/>
                      </a:lnTo>
                      <a:lnTo>
                        <a:pt x="3587" y="2285"/>
                      </a:lnTo>
                      <a:lnTo>
                        <a:pt x="3581" y="2240"/>
                      </a:lnTo>
                      <a:lnTo>
                        <a:pt x="3573" y="2194"/>
                      </a:lnTo>
                      <a:lnTo>
                        <a:pt x="3565" y="2145"/>
                      </a:lnTo>
                      <a:lnTo>
                        <a:pt x="3558" y="2094"/>
                      </a:lnTo>
                      <a:lnTo>
                        <a:pt x="3550" y="2042"/>
                      </a:lnTo>
                      <a:lnTo>
                        <a:pt x="3543" y="1988"/>
                      </a:lnTo>
                      <a:lnTo>
                        <a:pt x="3535" y="1934"/>
                      </a:lnTo>
                      <a:lnTo>
                        <a:pt x="3529" y="1879"/>
                      </a:lnTo>
                      <a:lnTo>
                        <a:pt x="3521" y="1822"/>
                      </a:lnTo>
                      <a:lnTo>
                        <a:pt x="3514" y="1765"/>
                      </a:lnTo>
                      <a:lnTo>
                        <a:pt x="3506" y="1705"/>
                      </a:lnTo>
                      <a:lnTo>
                        <a:pt x="3499" y="1646"/>
                      </a:lnTo>
                      <a:lnTo>
                        <a:pt x="3491" y="1586"/>
                      </a:lnTo>
                      <a:lnTo>
                        <a:pt x="3485" y="1527"/>
                      </a:lnTo>
                      <a:lnTo>
                        <a:pt x="3478" y="1466"/>
                      </a:lnTo>
                      <a:lnTo>
                        <a:pt x="3472" y="1407"/>
                      </a:lnTo>
                      <a:lnTo>
                        <a:pt x="3464" y="1346"/>
                      </a:lnTo>
                      <a:lnTo>
                        <a:pt x="3457" y="1287"/>
                      </a:lnTo>
                      <a:lnTo>
                        <a:pt x="3450" y="1226"/>
                      </a:lnTo>
                      <a:lnTo>
                        <a:pt x="3444" y="1166"/>
                      </a:lnTo>
                      <a:lnTo>
                        <a:pt x="3438" y="1108"/>
                      </a:lnTo>
                      <a:lnTo>
                        <a:pt x="3432" y="1049"/>
                      </a:lnTo>
                      <a:lnTo>
                        <a:pt x="3425" y="993"/>
                      </a:lnTo>
                      <a:lnTo>
                        <a:pt x="3420" y="936"/>
                      </a:lnTo>
                      <a:lnTo>
                        <a:pt x="3413" y="880"/>
                      </a:lnTo>
                      <a:lnTo>
                        <a:pt x="3408" y="827"/>
                      </a:lnTo>
                      <a:lnTo>
                        <a:pt x="3401" y="773"/>
                      </a:lnTo>
                      <a:lnTo>
                        <a:pt x="3396" y="722"/>
                      </a:lnTo>
                      <a:lnTo>
                        <a:pt x="3390" y="671"/>
                      </a:lnTo>
                      <a:lnTo>
                        <a:pt x="3385" y="624"/>
                      </a:lnTo>
                      <a:lnTo>
                        <a:pt x="3380" y="577"/>
                      </a:lnTo>
                      <a:lnTo>
                        <a:pt x="3376" y="533"/>
                      </a:lnTo>
                      <a:lnTo>
                        <a:pt x="3370" y="492"/>
                      </a:lnTo>
                      <a:lnTo>
                        <a:pt x="3366" y="451"/>
                      </a:lnTo>
                      <a:lnTo>
                        <a:pt x="3361" y="412"/>
                      </a:lnTo>
                      <a:lnTo>
                        <a:pt x="3357" y="377"/>
                      </a:lnTo>
                      <a:lnTo>
                        <a:pt x="3353" y="342"/>
                      </a:lnTo>
                      <a:lnTo>
                        <a:pt x="3349" y="310"/>
                      </a:lnTo>
                      <a:lnTo>
                        <a:pt x="3345" y="280"/>
                      </a:lnTo>
                      <a:lnTo>
                        <a:pt x="3341" y="251"/>
                      </a:lnTo>
                      <a:lnTo>
                        <a:pt x="3338" y="225"/>
                      </a:lnTo>
                      <a:lnTo>
                        <a:pt x="3335" y="199"/>
                      </a:lnTo>
                      <a:lnTo>
                        <a:pt x="3332" y="176"/>
                      </a:lnTo>
                      <a:lnTo>
                        <a:pt x="3328" y="155"/>
                      </a:lnTo>
                      <a:lnTo>
                        <a:pt x="3325" y="135"/>
                      </a:lnTo>
                      <a:lnTo>
                        <a:pt x="3323" y="116"/>
                      </a:lnTo>
                      <a:lnTo>
                        <a:pt x="3319" y="99"/>
                      </a:lnTo>
                      <a:lnTo>
                        <a:pt x="3316" y="84"/>
                      </a:lnTo>
                      <a:lnTo>
                        <a:pt x="3313" y="70"/>
                      </a:lnTo>
                      <a:lnTo>
                        <a:pt x="3311" y="58"/>
                      </a:lnTo>
                      <a:lnTo>
                        <a:pt x="3308" y="46"/>
                      </a:lnTo>
                      <a:lnTo>
                        <a:pt x="3305" y="36"/>
                      </a:lnTo>
                      <a:lnTo>
                        <a:pt x="3304" y="27"/>
                      </a:lnTo>
                      <a:lnTo>
                        <a:pt x="3301" y="21"/>
                      </a:lnTo>
                      <a:lnTo>
                        <a:pt x="3299" y="15"/>
                      </a:lnTo>
                      <a:lnTo>
                        <a:pt x="3296" y="9"/>
                      </a:lnTo>
                      <a:lnTo>
                        <a:pt x="3295" y="6"/>
                      </a:lnTo>
                      <a:lnTo>
                        <a:pt x="3292" y="3"/>
                      </a:lnTo>
                      <a:lnTo>
                        <a:pt x="3289" y="1"/>
                      </a:lnTo>
                      <a:lnTo>
                        <a:pt x="3288" y="0"/>
                      </a:lnTo>
                      <a:lnTo>
                        <a:pt x="3285" y="1"/>
                      </a:lnTo>
                      <a:lnTo>
                        <a:pt x="3283" y="1"/>
                      </a:lnTo>
                      <a:lnTo>
                        <a:pt x="3281" y="4"/>
                      </a:lnTo>
                      <a:lnTo>
                        <a:pt x="3279" y="7"/>
                      </a:lnTo>
                      <a:lnTo>
                        <a:pt x="3276" y="11"/>
                      </a:lnTo>
                      <a:lnTo>
                        <a:pt x="3275" y="15"/>
                      </a:lnTo>
                      <a:lnTo>
                        <a:pt x="3272" y="21"/>
                      </a:lnTo>
                      <a:lnTo>
                        <a:pt x="3271" y="29"/>
                      </a:lnTo>
                      <a:lnTo>
                        <a:pt x="3268" y="36"/>
                      </a:lnTo>
                      <a:lnTo>
                        <a:pt x="3265" y="44"/>
                      </a:lnTo>
                      <a:lnTo>
                        <a:pt x="3264" y="55"/>
                      </a:lnTo>
                      <a:lnTo>
                        <a:pt x="3261" y="65"/>
                      </a:lnTo>
                      <a:lnTo>
                        <a:pt x="3259" y="78"/>
                      </a:lnTo>
                      <a:lnTo>
                        <a:pt x="3257" y="91"/>
                      </a:lnTo>
                      <a:lnTo>
                        <a:pt x="3255" y="105"/>
                      </a:lnTo>
                      <a:lnTo>
                        <a:pt x="3252" y="120"/>
                      </a:lnTo>
                      <a:lnTo>
                        <a:pt x="3251" y="137"/>
                      </a:lnTo>
                      <a:lnTo>
                        <a:pt x="3248" y="155"/>
                      </a:lnTo>
                      <a:lnTo>
                        <a:pt x="3245" y="173"/>
                      </a:lnTo>
                      <a:lnTo>
                        <a:pt x="3243" y="193"/>
                      </a:lnTo>
                      <a:lnTo>
                        <a:pt x="3241" y="215"/>
                      </a:lnTo>
                      <a:lnTo>
                        <a:pt x="3239" y="237"/>
                      </a:lnTo>
                      <a:lnTo>
                        <a:pt x="3236" y="262"/>
                      </a:lnTo>
                      <a:lnTo>
                        <a:pt x="3233" y="288"/>
                      </a:lnTo>
                      <a:lnTo>
                        <a:pt x="3232" y="314"/>
                      </a:lnTo>
                      <a:lnTo>
                        <a:pt x="3229" y="342"/>
                      </a:lnTo>
                      <a:lnTo>
                        <a:pt x="3227" y="371"/>
                      </a:lnTo>
                      <a:lnTo>
                        <a:pt x="3224" y="402"/>
                      </a:lnTo>
                      <a:lnTo>
                        <a:pt x="3221" y="434"/>
                      </a:lnTo>
                      <a:lnTo>
                        <a:pt x="3219" y="467"/>
                      </a:lnTo>
                      <a:lnTo>
                        <a:pt x="3216" y="504"/>
                      </a:lnTo>
                      <a:lnTo>
                        <a:pt x="3213" y="540"/>
                      </a:lnTo>
                      <a:lnTo>
                        <a:pt x="3212" y="578"/>
                      </a:lnTo>
                      <a:lnTo>
                        <a:pt x="3209" y="618"/>
                      </a:lnTo>
                      <a:lnTo>
                        <a:pt x="3207" y="659"/>
                      </a:lnTo>
                      <a:lnTo>
                        <a:pt x="3203" y="700"/>
                      </a:lnTo>
                      <a:lnTo>
                        <a:pt x="3200" y="744"/>
                      </a:lnTo>
                      <a:lnTo>
                        <a:pt x="3197" y="789"/>
                      </a:lnTo>
                      <a:lnTo>
                        <a:pt x="3195" y="833"/>
                      </a:lnTo>
                      <a:lnTo>
                        <a:pt x="3192" y="880"/>
                      </a:lnTo>
                      <a:lnTo>
                        <a:pt x="3189" y="926"/>
                      </a:lnTo>
                      <a:lnTo>
                        <a:pt x="3187" y="973"/>
                      </a:lnTo>
                      <a:lnTo>
                        <a:pt x="3183" y="1022"/>
                      </a:lnTo>
                      <a:lnTo>
                        <a:pt x="3180" y="1070"/>
                      </a:lnTo>
                      <a:lnTo>
                        <a:pt x="3178" y="1119"/>
                      </a:lnTo>
                      <a:lnTo>
                        <a:pt x="3174" y="1168"/>
                      </a:lnTo>
                      <a:lnTo>
                        <a:pt x="3171" y="1218"/>
                      </a:lnTo>
                      <a:lnTo>
                        <a:pt x="3167" y="1267"/>
                      </a:lnTo>
                      <a:lnTo>
                        <a:pt x="3164" y="1315"/>
                      </a:lnTo>
                      <a:lnTo>
                        <a:pt x="3160" y="1366"/>
                      </a:lnTo>
                      <a:lnTo>
                        <a:pt x="3158" y="1414"/>
                      </a:lnTo>
                      <a:lnTo>
                        <a:pt x="3154" y="1463"/>
                      </a:lnTo>
                      <a:lnTo>
                        <a:pt x="3150" y="1512"/>
                      </a:lnTo>
                      <a:lnTo>
                        <a:pt x="3146" y="1559"/>
                      </a:lnTo>
                      <a:lnTo>
                        <a:pt x="3143" y="1606"/>
                      </a:lnTo>
                      <a:lnTo>
                        <a:pt x="3139" y="1653"/>
                      </a:lnTo>
                      <a:lnTo>
                        <a:pt x="3135" y="1699"/>
                      </a:lnTo>
                      <a:lnTo>
                        <a:pt x="3131" y="1743"/>
                      </a:lnTo>
                      <a:lnTo>
                        <a:pt x="3127" y="1787"/>
                      </a:lnTo>
                      <a:lnTo>
                        <a:pt x="3122" y="1830"/>
                      </a:lnTo>
                      <a:lnTo>
                        <a:pt x="3118" y="1873"/>
                      </a:lnTo>
                      <a:lnTo>
                        <a:pt x="3114" y="1914"/>
                      </a:lnTo>
                      <a:lnTo>
                        <a:pt x="3110" y="1952"/>
                      </a:lnTo>
                      <a:lnTo>
                        <a:pt x="3104" y="1990"/>
                      </a:lnTo>
                      <a:lnTo>
                        <a:pt x="3100" y="2027"/>
                      </a:lnTo>
                      <a:lnTo>
                        <a:pt x="3095" y="2062"/>
                      </a:lnTo>
                      <a:lnTo>
                        <a:pt x="3091" y="2097"/>
                      </a:lnTo>
                      <a:lnTo>
                        <a:pt x="3086" y="2130"/>
                      </a:lnTo>
                      <a:lnTo>
                        <a:pt x="3080" y="2161"/>
                      </a:lnTo>
                      <a:lnTo>
                        <a:pt x="3075" y="2192"/>
                      </a:lnTo>
                      <a:lnTo>
                        <a:pt x="3070" y="2221"/>
                      </a:lnTo>
                      <a:lnTo>
                        <a:pt x="3064" y="2250"/>
                      </a:lnTo>
                      <a:lnTo>
                        <a:pt x="3059" y="2278"/>
                      </a:lnTo>
                      <a:lnTo>
                        <a:pt x="3054" y="2305"/>
                      </a:lnTo>
                      <a:lnTo>
                        <a:pt x="3048" y="2331"/>
                      </a:lnTo>
                      <a:lnTo>
                        <a:pt x="3043" y="2355"/>
                      </a:lnTo>
                      <a:lnTo>
                        <a:pt x="3036" y="2380"/>
                      </a:lnTo>
                      <a:lnTo>
                        <a:pt x="3031" y="2403"/>
                      </a:lnTo>
                      <a:lnTo>
                        <a:pt x="3025" y="2425"/>
                      </a:lnTo>
                      <a:lnTo>
                        <a:pt x="3018" y="2447"/>
                      </a:lnTo>
                      <a:lnTo>
                        <a:pt x="3011" y="2468"/>
                      </a:lnTo>
                      <a:lnTo>
                        <a:pt x="3005" y="2489"/>
                      </a:lnTo>
                      <a:lnTo>
                        <a:pt x="2998" y="2509"/>
                      </a:lnTo>
                      <a:lnTo>
                        <a:pt x="2991" y="2527"/>
                      </a:lnTo>
                      <a:lnTo>
                        <a:pt x="2985" y="2546"/>
                      </a:lnTo>
                      <a:lnTo>
                        <a:pt x="2978" y="2564"/>
                      </a:lnTo>
                      <a:lnTo>
                        <a:pt x="2970" y="2582"/>
                      </a:lnTo>
                      <a:lnTo>
                        <a:pt x="2963" y="2599"/>
                      </a:lnTo>
                      <a:lnTo>
                        <a:pt x="2955" y="2616"/>
                      </a:lnTo>
                      <a:lnTo>
                        <a:pt x="2949" y="2633"/>
                      </a:lnTo>
                      <a:lnTo>
                        <a:pt x="2941" y="2648"/>
                      </a:lnTo>
                      <a:lnTo>
                        <a:pt x="2933" y="2665"/>
                      </a:lnTo>
                      <a:lnTo>
                        <a:pt x="2925" y="2680"/>
                      </a:lnTo>
                      <a:lnTo>
                        <a:pt x="2915" y="2695"/>
                      </a:lnTo>
                      <a:lnTo>
                        <a:pt x="2907" y="2709"/>
                      </a:lnTo>
                      <a:lnTo>
                        <a:pt x="2899" y="2724"/>
                      </a:lnTo>
                      <a:lnTo>
                        <a:pt x="2890" y="2739"/>
                      </a:lnTo>
                      <a:lnTo>
                        <a:pt x="2881" y="2753"/>
                      </a:lnTo>
                      <a:lnTo>
                        <a:pt x="2872" y="2767"/>
                      </a:lnTo>
                      <a:lnTo>
                        <a:pt x="2862" y="2780"/>
                      </a:lnTo>
                      <a:lnTo>
                        <a:pt x="2853" y="2794"/>
                      </a:lnTo>
                      <a:lnTo>
                        <a:pt x="2844" y="2808"/>
                      </a:lnTo>
                      <a:lnTo>
                        <a:pt x="2834" y="2820"/>
                      </a:lnTo>
                      <a:lnTo>
                        <a:pt x="2824" y="2834"/>
                      </a:lnTo>
                      <a:lnTo>
                        <a:pt x="2813" y="2846"/>
                      </a:lnTo>
                      <a:lnTo>
                        <a:pt x="2802" y="2859"/>
                      </a:lnTo>
                      <a:lnTo>
                        <a:pt x="2792" y="2872"/>
                      </a:lnTo>
                      <a:lnTo>
                        <a:pt x="2781" y="2884"/>
                      </a:lnTo>
                      <a:lnTo>
                        <a:pt x="2770" y="2896"/>
                      </a:lnTo>
                      <a:lnTo>
                        <a:pt x="2758" y="2910"/>
                      </a:lnTo>
                      <a:lnTo>
                        <a:pt x="2746" y="2922"/>
                      </a:lnTo>
                      <a:lnTo>
                        <a:pt x="2734" y="2934"/>
                      </a:lnTo>
                      <a:lnTo>
                        <a:pt x="2722" y="2946"/>
                      </a:lnTo>
                      <a:lnTo>
                        <a:pt x="2711" y="2957"/>
                      </a:lnTo>
                      <a:lnTo>
                        <a:pt x="2697" y="2969"/>
                      </a:lnTo>
                      <a:lnTo>
                        <a:pt x="2685" y="2981"/>
                      </a:lnTo>
                      <a:lnTo>
                        <a:pt x="2672" y="2993"/>
                      </a:lnTo>
                      <a:lnTo>
                        <a:pt x="2659" y="3006"/>
                      </a:lnTo>
                      <a:lnTo>
                        <a:pt x="2644" y="3018"/>
                      </a:lnTo>
                      <a:lnTo>
                        <a:pt x="2631" y="3030"/>
                      </a:lnTo>
                      <a:lnTo>
                        <a:pt x="2616" y="3041"/>
                      </a:lnTo>
                      <a:lnTo>
                        <a:pt x="2601" y="3053"/>
                      </a:lnTo>
                      <a:lnTo>
                        <a:pt x="2587" y="3065"/>
                      </a:lnTo>
                      <a:lnTo>
                        <a:pt x="2571" y="3077"/>
                      </a:lnTo>
                      <a:lnTo>
                        <a:pt x="2556" y="3089"/>
                      </a:lnTo>
                      <a:lnTo>
                        <a:pt x="2540" y="3102"/>
                      </a:lnTo>
                      <a:lnTo>
                        <a:pt x="2524" y="3114"/>
                      </a:lnTo>
                      <a:lnTo>
                        <a:pt x="2508" y="3126"/>
                      </a:lnTo>
                      <a:lnTo>
                        <a:pt x="2492" y="3138"/>
                      </a:lnTo>
                      <a:lnTo>
                        <a:pt x="2475" y="3150"/>
                      </a:lnTo>
                      <a:lnTo>
                        <a:pt x="2459" y="3162"/>
                      </a:lnTo>
                      <a:lnTo>
                        <a:pt x="2442" y="3175"/>
                      </a:lnTo>
                      <a:lnTo>
                        <a:pt x="2424" y="3185"/>
                      </a:lnTo>
                      <a:lnTo>
                        <a:pt x="2407" y="3197"/>
                      </a:lnTo>
                      <a:lnTo>
                        <a:pt x="2390" y="3210"/>
                      </a:lnTo>
                      <a:lnTo>
                        <a:pt x="2373" y="3222"/>
                      </a:lnTo>
                      <a:lnTo>
                        <a:pt x="2355" y="3232"/>
                      </a:lnTo>
                      <a:lnTo>
                        <a:pt x="2337" y="3245"/>
                      </a:lnTo>
                      <a:lnTo>
                        <a:pt x="2319" y="3255"/>
                      </a:lnTo>
                      <a:lnTo>
                        <a:pt x="2301" y="3266"/>
                      </a:lnTo>
                      <a:lnTo>
                        <a:pt x="2283" y="3278"/>
                      </a:lnTo>
                      <a:lnTo>
                        <a:pt x="2265" y="3289"/>
                      </a:lnTo>
                      <a:lnTo>
                        <a:pt x="2248" y="3299"/>
                      </a:lnTo>
                      <a:lnTo>
                        <a:pt x="2229" y="3310"/>
                      </a:lnTo>
                      <a:lnTo>
                        <a:pt x="2212" y="3319"/>
                      </a:lnTo>
                      <a:lnTo>
                        <a:pt x="2193" y="3330"/>
                      </a:lnTo>
                      <a:lnTo>
                        <a:pt x="2174" y="3341"/>
                      </a:lnTo>
                      <a:lnTo>
                        <a:pt x="2157" y="3350"/>
                      </a:lnTo>
                      <a:lnTo>
                        <a:pt x="2138" y="3359"/>
                      </a:lnTo>
                      <a:lnTo>
                        <a:pt x="2121" y="3368"/>
                      </a:lnTo>
                      <a:lnTo>
                        <a:pt x="2103" y="3377"/>
                      </a:lnTo>
                      <a:lnTo>
                        <a:pt x="2085" y="3386"/>
                      </a:lnTo>
                      <a:lnTo>
                        <a:pt x="2068" y="3394"/>
                      </a:lnTo>
                      <a:lnTo>
                        <a:pt x="2049" y="3403"/>
                      </a:lnTo>
                      <a:lnTo>
                        <a:pt x="2032" y="3411"/>
                      </a:lnTo>
                      <a:lnTo>
                        <a:pt x="2015" y="3418"/>
                      </a:lnTo>
                      <a:lnTo>
                        <a:pt x="1997" y="3424"/>
                      </a:lnTo>
                      <a:lnTo>
                        <a:pt x="1980" y="3432"/>
                      </a:lnTo>
                      <a:lnTo>
                        <a:pt x="1963" y="3440"/>
                      </a:lnTo>
                      <a:lnTo>
                        <a:pt x="1947" y="3446"/>
                      </a:lnTo>
                      <a:lnTo>
                        <a:pt x="1930" y="3452"/>
                      </a:lnTo>
                      <a:lnTo>
                        <a:pt x="1912" y="3458"/>
                      </a:lnTo>
                      <a:lnTo>
                        <a:pt x="1896" y="3464"/>
                      </a:lnTo>
                      <a:lnTo>
                        <a:pt x="1880" y="3470"/>
                      </a:lnTo>
                      <a:lnTo>
                        <a:pt x="1864" y="3476"/>
                      </a:lnTo>
                      <a:lnTo>
                        <a:pt x="1848" y="3481"/>
                      </a:lnTo>
                      <a:lnTo>
                        <a:pt x="1832" y="3487"/>
                      </a:lnTo>
                      <a:lnTo>
                        <a:pt x="1816" y="3491"/>
                      </a:lnTo>
                      <a:lnTo>
                        <a:pt x="1800" y="3496"/>
                      </a:lnTo>
                      <a:lnTo>
                        <a:pt x="1786" y="3500"/>
                      </a:lnTo>
                      <a:lnTo>
                        <a:pt x="1771" y="3505"/>
                      </a:lnTo>
                      <a:lnTo>
                        <a:pt x="1755" y="3510"/>
                      </a:lnTo>
                      <a:lnTo>
                        <a:pt x="1741" y="3514"/>
                      </a:lnTo>
                      <a:lnTo>
                        <a:pt x="1727" y="3519"/>
                      </a:lnTo>
                      <a:lnTo>
                        <a:pt x="1713" y="3522"/>
                      </a:lnTo>
                      <a:lnTo>
                        <a:pt x="1698" y="3526"/>
                      </a:lnTo>
                      <a:lnTo>
                        <a:pt x="1685" y="3529"/>
                      </a:lnTo>
                      <a:lnTo>
                        <a:pt x="1671" y="3534"/>
                      </a:lnTo>
                      <a:lnTo>
                        <a:pt x="1658" y="3537"/>
                      </a:lnTo>
                      <a:lnTo>
                        <a:pt x="1645" y="3542"/>
                      </a:lnTo>
                      <a:lnTo>
                        <a:pt x="1633" y="3545"/>
                      </a:lnTo>
                      <a:lnTo>
                        <a:pt x="1621" y="3548"/>
                      </a:lnTo>
                      <a:lnTo>
                        <a:pt x="1609" y="3551"/>
                      </a:lnTo>
                      <a:lnTo>
                        <a:pt x="1597" y="3554"/>
                      </a:lnTo>
                      <a:lnTo>
                        <a:pt x="1585" y="3557"/>
                      </a:lnTo>
                      <a:lnTo>
                        <a:pt x="1573" y="3560"/>
                      </a:lnTo>
                      <a:lnTo>
                        <a:pt x="1562" y="3563"/>
                      </a:lnTo>
                      <a:lnTo>
                        <a:pt x="1552" y="3566"/>
                      </a:lnTo>
                      <a:lnTo>
                        <a:pt x="1541" y="3569"/>
                      </a:lnTo>
                      <a:lnTo>
                        <a:pt x="1530" y="3572"/>
                      </a:lnTo>
                      <a:lnTo>
                        <a:pt x="1521" y="3575"/>
                      </a:lnTo>
                      <a:lnTo>
                        <a:pt x="1510" y="3577"/>
                      </a:lnTo>
                      <a:lnTo>
                        <a:pt x="1501" y="3580"/>
                      </a:lnTo>
                      <a:lnTo>
                        <a:pt x="1492" y="3583"/>
                      </a:lnTo>
                      <a:lnTo>
                        <a:pt x="1483" y="3586"/>
                      </a:lnTo>
                      <a:lnTo>
                        <a:pt x="1473" y="3587"/>
                      </a:lnTo>
                      <a:lnTo>
                        <a:pt x="1464" y="3590"/>
                      </a:lnTo>
                      <a:lnTo>
                        <a:pt x="1455" y="3592"/>
                      </a:lnTo>
                      <a:lnTo>
                        <a:pt x="1445" y="3595"/>
                      </a:lnTo>
                      <a:lnTo>
                        <a:pt x="1437" y="3596"/>
                      </a:lnTo>
                      <a:lnTo>
                        <a:pt x="1429" y="3599"/>
                      </a:lnTo>
                      <a:lnTo>
                        <a:pt x="1420" y="3601"/>
                      </a:lnTo>
                      <a:lnTo>
                        <a:pt x="1412" y="3602"/>
                      </a:lnTo>
                      <a:lnTo>
                        <a:pt x="1404" y="3606"/>
                      </a:lnTo>
                      <a:lnTo>
                        <a:pt x="1396" y="3607"/>
                      </a:lnTo>
                      <a:lnTo>
                        <a:pt x="1388" y="3609"/>
                      </a:lnTo>
                      <a:lnTo>
                        <a:pt x="1380" y="3612"/>
                      </a:lnTo>
                      <a:lnTo>
                        <a:pt x="1372" y="3613"/>
                      </a:lnTo>
                      <a:lnTo>
                        <a:pt x="1364" y="3615"/>
                      </a:lnTo>
                      <a:lnTo>
                        <a:pt x="1356" y="3616"/>
                      </a:lnTo>
                      <a:lnTo>
                        <a:pt x="1348" y="3619"/>
                      </a:lnTo>
                      <a:lnTo>
                        <a:pt x="1341" y="3621"/>
                      </a:lnTo>
                      <a:lnTo>
                        <a:pt x="1334" y="3622"/>
                      </a:lnTo>
                      <a:lnTo>
                        <a:pt x="1326" y="3624"/>
                      </a:lnTo>
                      <a:lnTo>
                        <a:pt x="1318" y="3625"/>
                      </a:lnTo>
                      <a:lnTo>
                        <a:pt x="1310" y="3627"/>
                      </a:lnTo>
                      <a:lnTo>
                        <a:pt x="1303" y="3628"/>
                      </a:lnTo>
                      <a:lnTo>
                        <a:pt x="1295" y="3630"/>
                      </a:lnTo>
                      <a:lnTo>
                        <a:pt x="1287" y="3631"/>
                      </a:lnTo>
                      <a:lnTo>
                        <a:pt x="1280" y="3633"/>
                      </a:lnTo>
                      <a:lnTo>
                        <a:pt x="1272" y="3634"/>
                      </a:lnTo>
                      <a:lnTo>
                        <a:pt x="1264" y="3636"/>
                      </a:lnTo>
                      <a:lnTo>
                        <a:pt x="1258" y="3638"/>
                      </a:lnTo>
                      <a:lnTo>
                        <a:pt x="1250" y="3639"/>
                      </a:lnTo>
                      <a:lnTo>
                        <a:pt x="1243" y="3641"/>
                      </a:lnTo>
                      <a:lnTo>
                        <a:pt x="1235" y="3642"/>
                      </a:lnTo>
                      <a:lnTo>
                        <a:pt x="1227" y="3644"/>
                      </a:lnTo>
                      <a:lnTo>
                        <a:pt x="1220" y="3645"/>
                      </a:lnTo>
                      <a:lnTo>
                        <a:pt x="1212" y="3647"/>
                      </a:lnTo>
                      <a:lnTo>
                        <a:pt x="1206" y="3647"/>
                      </a:lnTo>
                      <a:lnTo>
                        <a:pt x="1198" y="3648"/>
                      </a:lnTo>
                      <a:lnTo>
                        <a:pt x="1190" y="3650"/>
                      </a:lnTo>
                      <a:lnTo>
                        <a:pt x="1183" y="3651"/>
                      </a:lnTo>
                      <a:lnTo>
                        <a:pt x="1175" y="3653"/>
                      </a:lnTo>
                      <a:lnTo>
                        <a:pt x="1169" y="3654"/>
                      </a:lnTo>
                      <a:lnTo>
                        <a:pt x="1161" y="3656"/>
                      </a:lnTo>
                      <a:lnTo>
                        <a:pt x="1154" y="3657"/>
                      </a:lnTo>
                      <a:lnTo>
                        <a:pt x="1146" y="3659"/>
                      </a:lnTo>
                      <a:lnTo>
                        <a:pt x="1138" y="3659"/>
                      </a:lnTo>
                      <a:lnTo>
                        <a:pt x="1131" y="3660"/>
                      </a:lnTo>
                      <a:lnTo>
                        <a:pt x="1123" y="3662"/>
                      </a:lnTo>
                      <a:lnTo>
                        <a:pt x="1117" y="3663"/>
                      </a:lnTo>
                      <a:lnTo>
                        <a:pt x="1109" y="3665"/>
                      </a:lnTo>
                      <a:lnTo>
                        <a:pt x="1102" y="3666"/>
                      </a:lnTo>
                      <a:lnTo>
                        <a:pt x="1094" y="3668"/>
                      </a:lnTo>
                      <a:lnTo>
                        <a:pt x="1087" y="3669"/>
                      </a:lnTo>
                      <a:lnTo>
                        <a:pt x="1079" y="3671"/>
                      </a:lnTo>
                      <a:lnTo>
                        <a:pt x="1073" y="3673"/>
                      </a:lnTo>
                      <a:lnTo>
                        <a:pt x="1065" y="3674"/>
                      </a:lnTo>
                      <a:lnTo>
                        <a:pt x="1057" y="3676"/>
                      </a:lnTo>
                      <a:lnTo>
                        <a:pt x="1050" y="3677"/>
                      </a:lnTo>
                      <a:lnTo>
                        <a:pt x="1042" y="3679"/>
                      </a:lnTo>
                      <a:lnTo>
                        <a:pt x="1035" y="3680"/>
                      </a:lnTo>
                      <a:lnTo>
                        <a:pt x="1028" y="3682"/>
                      </a:lnTo>
                      <a:lnTo>
                        <a:pt x="1021" y="3682"/>
                      </a:lnTo>
                      <a:lnTo>
                        <a:pt x="1013" y="3683"/>
                      </a:lnTo>
                      <a:lnTo>
                        <a:pt x="1005" y="3685"/>
                      </a:lnTo>
                      <a:lnTo>
                        <a:pt x="998" y="3686"/>
                      </a:lnTo>
                      <a:lnTo>
                        <a:pt x="990" y="3688"/>
                      </a:lnTo>
                      <a:lnTo>
                        <a:pt x="984" y="3689"/>
                      </a:lnTo>
                      <a:lnTo>
                        <a:pt x="976" y="3691"/>
                      </a:lnTo>
                      <a:lnTo>
                        <a:pt x="969" y="3692"/>
                      </a:lnTo>
                      <a:lnTo>
                        <a:pt x="961" y="3694"/>
                      </a:lnTo>
                      <a:lnTo>
                        <a:pt x="953" y="3695"/>
                      </a:lnTo>
                      <a:lnTo>
                        <a:pt x="946" y="3697"/>
                      </a:lnTo>
                      <a:lnTo>
                        <a:pt x="938" y="3698"/>
                      </a:lnTo>
                      <a:lnTo>
                        <a:pt x="932" y="3700"/>
                      </a:lnTo>
                      <a:lnTo>
                        <a:pt x="924" y="3701"/>
                      </a:lnTo>
                      <a:lnTo>
                        <a:pt x="917" y="3701"/>
                      </a:lnTo>
                      <a:lnTo>
                        <a:pt x="909" y="3703"/>
                      </a:lnTo>
                      <a:lnTo>
                        <a:pt x="901" y="3705"/>
                      </a:lnTo>
                      <a:lnTo>
                        <a:pt x="894" y="3706"/>
                      </a:lnTo>
                      <a:lnTo>
                        <a:pt x="886" y="3708"/>
                      </a:lnTo>
                      <a:lnTo>
                        <a:pt x="880" y="3709"/>
                      </a:lnTo>
                      <a:lnTo>
                        <a:pt x="872" y="3709"/>
                      </a:lnTo>
                      <a:lnTo>
                        <a:pt x="864" y="3711"/>
                      </a:lnTo>
                      <a:lnTo>
                        <a:pt x="857" y="3712"/>
                      </a:lnTo>
                      <a:lnTo>
                        <a:pt x="849" y="3714"/>
                      </a:lnTo>
                      <a:lnTo>
                        <a:pt x="843" y="3715"/>
                      </a:lnTo>
                      <a:lnTo>
                        <a:pt x="835" y="3715"/>
                      </a:lnTo>
                      <a:lnTo>
                        <a:pt x="828" y="3717"/>
                      </a:lnTo>
                      <a:lnTo>
                        <a:pt x="820" y="3718"/>
                      </a:lnTo>
                      <a:lnTo>
                        <a:pt x="812" y="3718"/>
                      </a:lnTo>
                      <a:lnTo>
                        <a:pt x="805" y="3720"/>
                      </a:lnTo>
                      <a:lnTo>
                        <a:pt x="797" y="3721"/>
                      </a:lnTo>
                      <a:lnTo>
                        <a:pt x="791" y="3721"/>
                      </a:lnTo>
                      <a:lnTo>
                        <a:pt x="783" y="3723"/>
                      </a:lnTo>
                      <a:lnTo>
                        <a:pt x="775" y="3724"/>
                      </a:lnTo>
                      <a:lnTo>
                        <a:pt x="768" y="3724"/>
                      </a:lnTo>
                      <a:lnTo>
                        <a:pt x="760" y="3726"/>
                      </a:lnTo>
                      <a:lnTo>
                        <a:pt x="753" y="3727"/>
                      </a:lnTo>
                      <a:lnTo>
                        <a:pt x="745" y="3727"/>
                      </a:lnTo>
                      <a:lnTo>
                        <a:pt x="737" y="3729"/>
                      </a:lnTo>
                      <a:lnTo>
                        <a:pt x="731" y="3730"/>
                      </a:lnTo>
                      <a:lnTo>
                        <a:pt x="723" y="3730"/>
                      </a:lnTo>
                      <a:lnTo>
                        <a:pt x="716" y="3732"/>
                      </a:lnTo>
                      <a:lnTo>
                        <a:pt x="708" y="3732"/>
                      </a:lnTo>
                      <a:lnTo>
                        <a:pt x="700" y="3733"/>
                      </a:lnTo>
                      <a:lnTo>
                        <a:pt x="694" y="3733"/>
                      </a:lnTo>
                      <a:lnTo>
                        <a:pt x="686" y="3735"/>
                      </a:lnTo>
                      <a:lnTo>
                        <a:pt x="679" y="3735"/>
                      </a:lnTo>
                      <a:lnTo>
                        <a:pt x="671" y="3736"/>
                      </a:lnTo>
                      <a:lnTo>
                        <a:pt x="663" y="3738"/>
                      </a:lnTo>
                      <a:lnTo>
                        <a:pt x="656" y="3738"/>
                      </a:lnTo>
                      <a:lnTo>
                        <a:pt x="648" y="3740"/>
                      </a:lnTo>
                      <a:lnTo>
                        <a:pt x="642" y="3740"/>
                      </a:lnTo>
                      <a:lnTo>
                        <a:pt x="634" y="3741"/>
                      </a:lnTo>
                      <a:lnTo>
                        <a:pt x="626" y="3741"/>
                      </a:lnTo>
                      <a:lnTo>
                        <a:pt x="619" y="3743"/>
                      </a:lnTo>
                      <a:lnTo>
                        <a:pt x="611" y="3743"/>
                      </a:lnTo>
                      <a:lnTo>
                        <a:pt x="604" y="3744"/>
                      </a:lnTo>
                      <a:lnTo>
                        <a:pt x="596" y="3744"/>
                      </a:lnTo>
                      <a:lnTo>
                        <a:pt x="588" y="3744"/>
                      </a:lnTo>
                      <a:lnTo>
                        <a:pt x="582" y="3746"/>
                      </a:lnTo>
                      <a:lnTo>
                        <a:pt x="574" y="3746"/>
                      </a:lnTo>
                      <a:lnTo>
                        <a:pt x="567" y="3747"/>
                      </a:lnTo>
                      <a:lnTo>
                        <a:pt x="559" y="3747"/>
                      </a:lnTo>
                      <a:lnTo>
                        <a:pt x="551" y="3749"/>
                      </a:lnTo>
                      <a:lnTo>
                        <a:pt x="545" y="3749"/>
                      </a:lnTo>
                      <a:lnTo>
                        <a:pt x="537" y="3750"/>
                      </a:lnTo>
                      <a:lnTo>
                        <a:pt x="530" y="3750"/>
                      </a:lnTo>
                      <a:lnTo>
                        <a:pt x="522" y="3752"/>
                      </a:lnTo>
                      <a:lnTo>
                        <a:pt x="514" y="3752"/>
                      </a:lnTo>
                      <a:lnTo>
                        <a:pt x="507" y="3752"/>
                      </a:lnTo>
                      <a:lnTo>
                        <a:pt x="499" y="3753"/>
                      </a:lnTo>
                      <a:lnTo>
                        <a:pt x="493" y="3753"/>
                      </a:lnTo>
                      <a:lnTo>
                        <a:pt x="485" y="3755"/>
                      </a:lnTo>
                      <a:lnTo>
                        <a:pt x="477" y="3755"/>
                      </a:lnTo>
                      <a:lnTo>
                        <a:pt x="470" y="3755"/>
                      </a:lnTo>
                      <a:lnTo>
                        <a:pt x="462" y="3756"/>
                      </a:lnTo>
                      <a:lnTo>
                        <a:pt x="455" y="3756"/>
                      </a:lnTo>
                      <a:lnTo>
                        <a:pt x="447" y="3758"/>
                      </a:lnTo>
                      <a:lnTo>
                        <a:pt x="439" y="3758"/>
                      </a:lnTo>
                      <a:lnTo>
                        <a:pt x="433" y="3758"/>
                      </a:lnTo>
                      <a:lnTo>
                        <a:pt x="425" y="3759"/>
                      </a:lnTo>
                      <a:lnTo>
                        <a:pt x="418" y="3759"/>
                      </a:lnTo>
                      <a:lnTo>
                        <a:pt x="410" y="3761"/>
                      </a:lnTo>
                      <a:lnTo>
                        <a:pt x="402" y="3761"/>
                      </a:lnTo>
                      <a:lnTo>
                        <a:pt x="396" y="3761"/>
                      </a:lnTo>
                      <a:lnTo>
                        <a:pt x="388" y="3762"/>
                      </a:lnTo>
                      <a:lnTo>
                        <a:pt x="381" y="3762"/>
                      </a:lnTo>
                      <a:lnTo>
                        <a:pt x="373" y="3764"/>
                      </a:lnTo>
                      <a:lnTo>
                        <a:pt x="365" y="3764"/>
                      </a:lnTo>
                      <a:lnTo>
                        <a:pt x="358" y="3764"/>
                      </a:lnTo>
                      <a:lnTo>
                        <a:pt x="350" y="3765"/>
                      </a:lnTo>
                      <a:lnTo>
                        <a:pt x="344" y="3765"/>
                      </a:lnTo>
                      <a:lnTo>
                        <a:pt x="336" y="3765"/>
                      </a:lnTo>
                      <a:lnTo>
                        <a:pt x="328" y="3767"/>
                      </a:lnTo>
                      <a:lnTo>
                        <a:pt x="321" y="3767"/>
                      </a:lnTo>
                      <a:lnTo>
                        <a:pt x="313" y="3768"/>
                      </a:lnTo>
                      <a:lnTo>
                        <a:pt x="306" y="3768"/>
                      </a:lnTo>
                      <a:lnTo>
                        <a:pt x="298" y="3768"/>
                      </a:lnTo>
                      <a:lnTo>
                        <a:pt x="290" y="3770"/>
                      </a:lnTo>
                      <a:lnTo>
                        <a:pt x="284" y="3770"/>
                      </a:lnTo>
                      <a:lnTo>
                        <a:pt x="276" y="3770"/>
                      </a:lnTo>
                      <a:lnTo>
                        <a:pt x="269" y="3772"/>
                      </a:lnTo>
                      <a:lnTo>
                        <a:pt x="261" y="3772"/>
                      </a:lnTo>
                      <a:lnTo>
                        <a:pt x="253" y="3772"/>
                      </a:lnTo>
                      <a:lnTo>
                        <a:pt x="247" y="3773"/>
                      </a:lnTo>
                      <a:lnTo>
                        <a:pt x="239" y="3773"/>
                      </a:lnTo>
                      <a:lnTo>
                        <a:pt x="232" y="3773"/>
                      </a:lnTo>
                      <a:lnTo>
                        <a:pt x="224" y="3775"/>
                      </a:lnTo>
                      <a:lnTo>
                        <a:pt x="216" y="3775"/>
                      </a:lnTo>
                      <a:lnTo>
                        <a:pt x="209" y="3776"/>
                      </a:lnTo>
                      <a:lnTo>
                        <a:pt x="201" y="3776"/>
                      </a:lnTo>
                      <a:lnTo>
                        <a:pt x="195" y="3776"/>
                      </a:lnTo>
                      <a:lnTo>
                        <a:pt x="187" y="3778"/>
                      </a:lnTo>
                      <a:lnTo>
                        <a:pt x="180" y="3778"/>
                      </a:lnTo>
                      <a:lnTo>
                        <a:pt x="172" y="3778"/>
                      </a:lnTo>
                      <a:lnTo>
                        <a:pt x="165" y="3779"/>
                      </a:lnTo>
                      <a:lnTo>
                        <a:pt x="157" y="3779"/>
                      </a:lnTo>
                      <a:lnTo>
                        <a:pt x="151" y="3779"/>
                      </a:lnTo>
                      <a:lnTo>
                        <a:pt x="144" y="3781"/>
                      </a:lnTo>
                      <a:lnTo>
                        <a:pt x="137" y="3781"/>
                      </a:lnTo>
                      <a:lnTo>
                        <a:pt x="129" y="3781"/>
                      </a:lnTo>
                      <a:lnTo>
                        <a:pt x="123" y="3781"/>
                      </a:lnTo>
                      <a:lnTo>
                        <a:pt x="117" y="3782"/>
                      </a:lnTo>
                      <a:lnTo>
                        <a:pt x="111" y="3782"/>
                      </a:lnTo>
                      <a:lnTo>
                        <a:pt x="104" y="3782"/>
                      </a:lnTo>
                      <a:lnTo>
                        <a:pt x="98" y="3784"/>
                      </a:lnTo>
                      <a:lnTo>
                        <a:pt x="92" y="3784"/>
                      </a:lnTo>
                      <a:lnTo>
                        <a:pt x="86" y="3784"/>
                      </a:lnTo>
                      <a:lnTo>
                        <a:pt x="80" y="3784"/>
                      </a:lnTo>
                      <a:lnTo>
                        <a:pt x="75" y="3785"/>
                      </a:lnTo>
                      <a:lnTo>
                        <a:pt x="70" y="3785"/>
                      </a:lnTo>
                      <a:lnTo>
                        <a:pt x="64" y="3785"/>
                      </a:lnTo>
                      <a:lnTo>
                        <a:pt x="59" y="3785"/>
                      </a:lnTo>
                      <a:lnTo>
                        <a:pt x="55" y="3787"/>
                      </a:lnTo>
                      <a:lnTo>
                        <a:pt x="50" y="3787"/>
                      </a:lnTo>
                      <a:lnTo>
                        <a:pt x="46" y="3787"/>
                      </a:lnTo>
                      <a:lnTo>
                        <a:pt x="42" y="3787"/>
                      </a:lnTo>
                      <a:lnTo>
                        <a:pt x="38" y="3787"/>
                      </a:lnTo>
                      <a:lnTo>
                        <a:pt x="0" y="3790"/>
                      </a:lnTo>
                    </a:path>
                  </a:pathLst>
                </a:custGeom>
                <a:noFill/>
                <a:ln w="4445">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Oval 1464"/>
                <p:cNvSpPr>
                  <a:spLocks noChangeAspect="1" noChangeArrowheads="1"/>
                </p:cNvSpPr>
                <p:nvPr/>
              </p:nvSpPr>
              <p:spPr bwMode="auto">
                <a:xfrm>
                  <a:off x="8349" y="6093"/>
                  <a:ext cx="82" cy="94"/>
                </a:xfrm>
                <a:prstGeom prst="ellipse">
                  <a:avLst/>
                </a:prstGeom>
                <a:solidFill>
                  <a:srgbClr val="FFFFFF"/>
                </a:solidFill>
                <a:ln w="20955">
                  <a:solidFill>
                    <a:srgbClr val="000080"/>
                  </a:solidFill>
                  <a:round/>
                  <a:headEnd/>
                  <a:tailEnd/>
                </a:ln>
              </p:spPr>
              <p:txBody>
                <a:bodyPr/>
                <a:lstStyle/>
                <a:p>
                  <a:endParaRPr lang="en-US"/>
                </a:p>
              </p:txBody>
            </p:sp>
            <p:sp>
              <p:nvSpPr>
                <p:cNvPr id="97" name="Oval 1465"/>
                <p:cNvSpPr>
                  <a:spLocks noChangeAspect="1" noChangeArrowheads="1"/>
                </p:cNvSpPr>
                <p:nvPr/>
              </p:nvSpPr>
              <p:spPr bwMode="auto">
                <a:xfrm>
                  <a:off x="8125" y="6035"/>
                  <a:ext cx="83" cy="95"/>
                </a:xfrm>
                <a:prstGeom prst="ellipse">
                  <a:avLst/>
                </a:prstGeom>
                <a:solidFill>
                  <a:srgbClr val="FFFFFF"/>
                </a:solidFill>
                <a:ln w="20955">
                  <a:solidFill>
                    <a:srgbClr val="000080"/>
                  </a:solidFill>
                  <a:round/>
                  <a:headEnd/>
                  <a:tailEnd/>
                </a:ln>
              </p:spPr>
              <p:txBody>
                <a:bodyPr/>
                <a:lstStyle/>
                <a:p>
                  <a:endParaRPr lang="en-US"/>
                </a:p>
              </p:txBody>
            </p:sp>
            <p:sp>
              <p:nvSpPr>
                <p:cNvPr id="98" name="Oval 1466"/>
                <p:cNvSpPr>
                  <a:spLocks noChangeAspect="1" noChangeArrowheads="1"/>
                </p:cNvSpPr>
                <p:nvPr/>
              </p:nvSpPr>
              <p:spPr bwMode="auto">
                <a:xfrm>
                  <a:off x="7902" y="5951"/>
                  <a:ext cx="82" cy="95"/>
                </a:xfrm>
                <a:prstGeom prst="ellipse">
                  <a:avLst/>
                </a:prstGeom>
                <a:solidFill>
                  <a:srgbClr val="FFFFFF"/>
                </a:solidFill>
                <a:ln w="20955">
                  <a:solidFill>
                    <a:srgbClr val="000080"/>
                  </a:solidFill>
                  <a:round/>
                  <a:headEnd/>
                  <a:tailEnd/>
                </a:ln>
              </p:spPr>
              <p:txBody>
                <a:bodyPr/>
                <a:lstStyle/>
                <a:p>
                  <a:endParaRPr lang="en-US"/>
                </a:p>
              </p:txBody>
            </p:sp>
            <p:sp>
              <p:nvSpPr>
                <p:cNvPr id="99" name="Oval 1467"/>
                <p:cNvSpPr>
                  <a:spLocks noChangeAspect="1" noChangeArrowheads="1"/>
                </p:cNvSpPr>
                <p:nvPr/>
              </p:nvSpPr>
              <p:spPr bwMode="auto">
                <a:xfrm>
                  <a:off x="7679" y="5811"/>
                  <a:ext cx="83" cy="95"/>
                </a:xfrm>
                <a:prstGeom prst="ellipse">
                  <a:avLst/>
                </a:prstGeom>
                <a:solidFill>
                  <a:srgbClr val="FFFFFF"/>
                </a:solidFill>
                <a:ln w="20955">
                  <a:solidFill>
                    <a:srgbClr val="000080"/>
                  </a:solidFill>
                  <a:round/>
                  <a:headEnd/>
                  <a:tailEnd/>
                </a:ln>
              </p:spPr>
              <p:txBody>
                <a:bodyPr/>
                <a:lstStyle/>
                <a:p>
                  <a:endParaRPr lang="en-US"/>
                </a:p>
              </p:txBody>
            </p:sp>
            <p:sp>
              <p:nvSpPr>
                <p:cNvPr id="100" name="Oval 1468"/>
                <p:cNvSpPr>
                  <a:spLocks noChangeAspect="1" noChangeArrowheads="1"/>
                </p:cNvSpPr>
                <p:nvPr/>
              </p:nvSpPr>
              <p:spPr bwMode="auto">
                <a:xfrm>
                  <a:off x="7456" y="5557"/>
                  <a:ext cx="82" cy="94"/>
                </a:xfrm>
                <a:prstGeom prst="ellipse">
                  <a:avLst/>
                </a:prstGeom>
                <a:solidFill>
                  <a:srgbClr val="FFFFFF"/>
                </a:solidFill>
                <a:ln w="20955">
                  <a:solidFill>
                    <a:srgbClr val="000080"/>
                  </a:solidFill>
                  <a:round/>
                  <a:headEnd/>
                  <a:tailEnd/>
                </a:ln>
              </p:spPr>
              <p:txBody>
                <a:bodyPr/>
                <a:lstStyle/>
                <a:p>
                  <a:endParaRPr lang="en-US"/>
                </a:p>
              </p:txBody>
            </p:sp>
            <p:sp>
              <p:nvSpPr>
                <p:cNvPr id="101" name="Oval 1469"/>
                <p:cNvSpPr>
                  <a:spLocks noChangeAspect="1" noChangeArrowheads="1"/>
                </p:cNvSpPr>
                <p:nvPr/>
              </p:nvSpPr>
              <p:spPr bwMode="auto">
                <a:xfrm>
                  <a:off x="7232" y="4939"/>
                  <a:ext cx="83" cy="94"/>
                </a:xfrm>
                <a:prstGeom prst="ellipse">
                  <a:avLst/>
                </a:prstGeom>
                <a:solidFill>
                  <a:srgbClr val="FFFFFF"/>
                </a:solidFill>
                <a:ln w="20955">
                  <a:solidFill>
                    <a:srgbClr val="000080"/>
                  </a:solidFill>
                  <a:round/>
                  <a:headEnd/>
                  <a:tailEnd/>
                </a:ln>
              </p:spPr>
              <p:txBody>
                <a:bodyPr/>
                <a:lstStyle/>
                <a:p>
                  <a:endParaRPr lang="en-US"/>
                </a:p>
              </p:txBody>
            </p:sp>
            <p:sp>
              <p:nvSpPr>
                <p:cNvPr id="102" name="Oval 1470"/>
                <p:cNvSpPr>
                  <a:spLocks noChangeAspect="1" noChangeArrowheads="1"/>
                </p:cNvSpPr>
                <p:nvPr/>
              </p:nvSpPr>
              <p:spPr bwMode="auto">
                <a:xfrm>
                  <a:off x="7009" y="2690"/>
                  <a:ext cx="82" cy="94"/>
                </a:xfrm>
                <a:prstGeom prst="ellipse">
                  <a:avLst/>
                </a:prstGeom>
                <a:solidFill>
                  <a:srgbClr val="FFFFFF"/>
                </a:solidFill>
                <a:ln w="20955">
                  <a:solidFill>
                    <a:srgbClr val="000080"/>
                  </a:solidFill>
                  <a:round/>
                  <a:headEnd/>
                  <a:tailEnd/>
                </a:ln>
              </p:spPr>
              <p:txBody>
                <a:bodyPr/>
                <a:lstStyle/>
                <a:p>
                  <a:endParaRPr lang="en-US"/>
                </a:p>
              </p:txBody>
            </p:sp>
            <p:sp>
              <p:nvSpPr>
                <p:cNvPr id="103" name="Oval 1471"/>
                <p:cNvSpPr>
                  <a:spLocks noChangeAspect="1" noChangeArrowheads="1"/>
                </p:cNvSpPr>
                <p:nvPr/>
              </p:nvSpPr>
              <p:spPr bwMode="auto">
                <a:xfrm>
                  <a:off x="6942" y="2344"/>
                  <a:ext cx="83" cy="95"/>
                </a:xfrm>
                <a:prstGeom prst="ellipse">
                  <a:avLst/>
                </a:prstGeom>
                <a:solidFill>
                  <a:srgbClr val="FFFFFF"/>
                </a:solidFill>
                <a:ln w="20955">
                  <a:solidFill>
                    <a:srgbClr val="000080"/>
                  </a:solidFill>
                  <a:round/>
                  <a:headEnd/>
                  <a:tailEnd/>
                </a:ln>
              </p:spPr>
              <p:txBody>
                <a:bodyPr/>
                <a:lstStyle/>
                <a:p>
                  <a:endParaRPr lang="en-US"/>
                </a:p>
              </p:txBody>
            </p:sp>
            <p:sp>
              <p:nvSpPr>
                <p:cNvPr id="104" name="Oval 1472"/>
                <p:cNvSpPr>
                  <a:spLocks noChangeAspect="1" noChangeArrowheads="1"/>
                </p:cNvSpPr>
                <p:nvPr/>
              </p:nvSpPr>
              <p:spPr bwMode="auto">
                <a:xfrm>
                  <a:off x="6879" y="2787"/>
                  <a:ext cx="82" cy="95"/>
                </a:xfrm>
                <a:prstGeom prst="ellipse">
                  <a:avLst/>
                </a:prstGeom>
                <a:solidFill>
                  <a:srgbClr val="FFFFFF"/>
                </a:solidFill>
                <a:ln w="20955">
                  <a:solidFill>
                    <a:srgbClr val="000080"/>
                  </a:solidFill>
                  <a:round/>
                  <a:headEnd/>
                  <a:tailEnd/>
                </a:ln>
              </p:spPr>
              <p:txBody>
                <a:bodyPr/>
                <a:lstStyle/>
                <a:p>
                  <a:endParaRPr lang="en-US"/>
                </a:p>
              </p:txBody>
            </p:sp>
            <p:sp>
              <p:nvSpPr>
                <p:cNvPr id="105" name="Oval 1473"/>
                <p:cNvSpPr>
                  <a:spLocks noChangeAspect="1" noChangeArrowheads="1"/>
                </p:cNvSpPr>
                <p:nvPr/>
              </p:nvSpPr>
              <p:spPr bwMode="auto">
                <a:xfrm>
                  <a:off x="6787" y="4589"/>
                  <a:ext cx="82" cy="94"/>
                </a:xfrm>
                <a:prstGeom prst="ellipse">
                  <a:avLst/>
                </a:prstGeom>
                <a:solidFill>
                  <a:srgbClr val="FFFFFF"/>
                </a:solidFill>
                <a:ln w="20955">
                  <a:solidFill>
                    <a:srgbClr val="000080"/>
                  </a:solidFill>
                  <a:round/>
                  <a:headEnd/>
                  <a:tailEnd/>
                </a:ln>
              </p:spPr>
              <p:txBody>
                <a:bodyPr/>
                <a:lstStyle/>
                <a:p>
                  <a:endParaRPr lang="en-US"/>
                </a:p>
              </p:txBody>
            </p:sp>
            <p:sp>
              <p:nvSpPr>
                <p:cNvPr id="106" name="Oval 1474"/>
                <p:cNvSpPr>
                  <a:spLocks noChangeAspect="1" noChangeArrowheads="1"/>
                </p:cNvSpPr>
                <p:nvPr/>
              </p:nvSpPr>
              <p:spPr bwMode="auto">
                <a:xfrm>
                  <a:off x="6615" y="5179"/>
                  <a:ext cx="83" cy="95"/>
                </a:xfrm>
                <a:prstGeom prst="ellipse">
                  <a:avLst/>
                </a:prstGeom>
                <a:solidFill>
                  <a:srgbClr val="FFFFFF"/>
                </a:solidFill>
                <a:ln w="20955">
                  <a:solidFill>
                    <a:srgbClr val="000080"/>
                  </a:solidFill>
                  <a:round/>
                  <a:headEnd/>
                  <a:tailEnd/>
                </a:ln>
              </p:spPr>
              <p:txBody>
                <a:bodyPr/>
                <a:lstStyle/>
                <a:p>
                  <a:endParaRPr lang="en-US"/>
                </a:p>
              </p:txBody>
            </p:sp>
            <p:sp>
              <p:nvSpPr>
                <p:cNvPr id="107" name="Oval 1475"/>
                <p:cNvSpPr>
                  <a:spLocks noChangeAspect="1" noChangeArrowheads="1"/>
                </p:cNvSpPr>
                <p:nvPr/>
              </p:nvSpPr>
              <p:spPr bwMode="auto">
                <a:xfrm>
                  <a:off x="6305" y="5521"/>
                  <a:ext cx="83" cy="94"/>
                </a:xfrm>
                <a:prstGeom prst="ellipse">
                  <a:avLst/>
                </a:prstGeom>
                <a:solidFill>
                  <a:srgbClr val="FFFFFF"/>
                </a:solidFill>
                <a:ln w="20955">
                  <a:solidFill>
                    <a:srgbClr val="000080"/>
                  </a:solidFill>
                  <a:round/>
                  <a:headEnd/>
                  <a:tailEnd/>
                </a:ln>
              </p:spPr>
              <p:txBody>
                <a:bodyPr/>
                <a:lstStyle/>
                <a:p>
                  <a:endParaRPr lang="en-US"/>
                </a:p>
              </p:txBody>
            </p:sp>
            <p:sp>
              <p:nvSpPr>
                <p:cNvPr id="108" name="Oval 1476"/>
                <p:cNvSpPr>
                  <a:spLocks noChangeAspect="1" noChangeArrowheads="1"/>
                </p:cNvSpPr>
                <p:nvPr/>
              </p:nvSpPr>
              <p:spPr bwMode="auto">
                <a:xfrm>
                  <a:off x="5732" y="5901"/>
                  <a:ext cx="82" cy="95"/>
                </a:xfrm>
                <a:prstGeom prst="ellipse">
                  <a:avLst/>
                </a:prstGeom>
                <a:solidFill>
                  <a:srgbClr val="FFFFFF"/>
                </a:solidFill>
                <a:ln w="20955">
                  <a:solidFill>
                    <a:srgbClr val="000080"/>
                  </a:solidFill>
                  <a:round/>
                  <a:headEnd/>
                  <a:tailEnd/>
                </a:ln>
              </p:spPr>
              <p:txBody>
                <a:bodyPr/>
                <a:lstStyle/>
                <a:p>
                  <a:endParaRPr lang="en-US"/>
                </a:p>
              </p:txBody>
            </p:sp>
            <p:sp>
              <p:nvSpPr>
                <p:cNvPr id="109" name="Oval 1477"/>
                <p:cNvSpPr>
                  <a:spLocks noChangeAspect="1" noChangeArrowheads="1"/>
                </p:cNvSpPr>
                <p:nvPr/>
              </p:nvSpPr>
              <p:spPr bwMode="auto">
                <a:xfrm>
                  <a:off x="5238" y="6032"/>
                  <a:ext cx="83" cy="95"/>
                </a:xfrm>
                <a:prstGeom prst="ellipse">
                  <a:avLst/>
                </a:prstGeom>
                <a:solidFill>
                  <a:srgbClr val="FFFFFF"/>
                </a:solidFill>
                <a:ln w="20955">
                  <a:solidFill>
                    <a:srgbClr val="000080"/>
                  </a:solidFill>
                  <a:round/>
                  <a:headEnd/>
                  <a:tailEnd/>
                </a:ln>
              </p:spPr>
              <p:txBody>
                <a:bodyPr/>
                <a:lstStyle/>
                <a:p>
                  <a:endParaRPr lang="en-US"/>
                </a:p>
              </p:txBody>
            </p:sp>
            <p:sp>
              <p:nvSpPr>
                <p:cNvPr id="110" name="Oval 1478"/>
                <p:cNvSpPr>
                  <a:spLocks noChangeAspect="1" noChangeArrowheads="1"/>
                </p:cNvSpPr>
                <p:nvPr/>
              </p:nvSpPr>
              <p:spPr bwMode="auto">
                <a:xfrm>
                  <a:off x="4997" y="6099"/>
                  <a:ext cx="83" cy="95"/>
                </a:xfrm>
                <a:prstGeom prst="ellipse">
                  <a:avLst/>
                </a:prstGeom>
                <a:solidFill>
                  <a:srgbClr val="FFFFFF"/>
                </a:solidFill>
                <a:ln w="20955">
                  <a:solidFill>
                    <a:srgbClr val="000080"/>
                  </a:solidFill>
                  <a:round/>
                  <a:headEnd/>
                  <a:tailEnd/>
                </a:ln>
              </p:spPr>
              <p:txBody>
                <a:bodyPr/>
                <a:lstStyle/>
                <a:p>
                  <a:endParaRPr lang="en-US"/>
                </a:p>
              </p:txBody>
            </p:sp>
            <p:sp>
              <p:nvSpPr>
                <p:cNvPr id="111" name="Oval 1479"/>
                <p:cNvSpPr>
                  <a:spLocks noChangeAspect="1" noChangeArrowheads="1"/>
                </p:cNvSpPr>
                <p:nvPr/>
              </p:nvSpPr>
              <p:spPr bwMode="auto">
                <a:xfrm>
                  <a:off x="4776" y="6136"/>
                  <a:ext cx="83" cy="94"/>
                </a:xfrm>
                <a:prstGeom prst="ellipse">
                  <a:avLst/>
                </a:prstGeom>
                <a:solidFill>
                  <a:srgbClr val="FFFFFF"/>
                </a:solidFill>
                <a:ln w="20955">
                  <a:solidFill>
                    <a:srgbClr val="000080"/>
                  </a:solidFill>
                  <a:round/>
                  <a:headEnd/>
                  <a:tailEnd/>
                </a:ln>
              </p:spPr>
              <p:txBody>
                <a:bodyPr/>
                <a:lstStyle/>
                <a:p>
                  <a:endParaRPr lang="en-US"/>
                </a:p>
              </p:txBody>
            </p:sp>
            <p:sp>
              <p:nvSpPr>
                <p:cNvPr id="112" name="Oval 1480"/>
                <p:cNvSpPr>
                  <a:spLocks noChangeAspect="1" noChangeArrowheads="1"/>
                </p:cNvSpPr>
                <p:nvPr/>
              </p:nvSpPr>
              <p:spPr bwMode="auto">
                <a:xfrm>
                  <a:off x="4554" y="6183"/>
                  <a:ext cx="83" cy="94"/>
                </a:xfrm>
                <a:prstGeom prst="ellipse">
                  <a:avLst/>
                </a:prstGeom>
                <a:solidFill>
                  <a:srgbClr val="FFFFFF"/>
                </a:solidFill>
                <a:ln w="20955">
                  <a:solidFill>
                    <a:srgbClr val="000080"/>
                  </a:solidFill>
                  <a:round/>
                  <a:headEnd/>
                  <a:tailEnd/>
                </a:ln>
              </p:spPr>
              <p:txBody>
                <a:bodyPr/>
                <a:lstStyle/>
                <a:p>
                  <a:endParaRPr lang="en-US"/>
                </a:p>
              </p:txBody>
            </p:sp>
            <p:sp>
              <p:nvSpPr>
                <p:cNvPr id="113" name="Oval 1481"/>
                <p:cNvSpPr>
                  <a:spLocks noChangeAspect="1" noChangeArrowheads="1"/>
                </p:cNvSpPr>
                <p:nvPr/>
              </p:nvSpPr>
              <p:spPr bwMode="auto">
                <a:xfrm>
                  <a:off x="4331" y="6212"/>
                  <a:ext cx="82" cy="94"/>
                </a:xfrm>
                <a:prstGeom prst="ellipse">
                  <a:avLst/>
                </a:prstGeom>
                <a:solidFill>
                  <a:srgbClr val="FFFFFF"/>
                </a:solidFill>
                <a:ln w="20955">
                  <a:solidFill>
                    <a:srgbClr val="000080"/>
                  </a:solidFill>
                  <a:round/>
                  <a:headEnd/>
                  <a:tailEnd/>
                </a:ln>
              </p:spPr>
              <p:txBody>
                <a:bodyPr/>
                <a:lstStyle/>
                <a:p>
                  <a:endParaRPr lang="en-US"/>
                </a:p>
              </p:txBody>
            </p:sp>
            <p:sp>
              <p:nvSpPr>
                <p:cNvPr id="114" name="Oval 1482"/>
                <p:cNvSpPr>
                  <a:spLocks noChangeAspect="1" noChangeArrowheads="1"/>
                </p:cNvSpPr>
                <p:nvPr/>
              </p:nvSpPr>
              <p:spPr bwMode="auto">
                <a:xfrm>
                  <a:off x="4107" y="6232"/>
                  <a:ext cx="83" cy="94"/>
                </a:xfrm>
                <a:prstGeom prst="ellipse">
                  <a:avLst/>
                </a:prstGeom>
                <a:solidFill>
                  <a:srgbClr val="FFFFFF"/>
                </a:solidFill>
                <a:ln w="20955">
                  <a:solidFill>
                    <a:srgbClr val="000080"/>
                  </a:solidFill>
                  <a:round/>
                  <a:headEnd/>
                  <a:tailEnd/>
                </a:ln>
              </p:spPr>
              <p:txBody>
                <a:bodyPr/>
                <a:lstStyle/>
                <a:p>
                  <a:endParaRPr lang="en-US"/>
                </a:p>
              </p:txBody>
            </p:sp>
            <p:sp>
              <p:nvSpPr>
                <p:cNvPr id="115" name="Oval 1483"/>
                <p:cNvSpPr>
                  <a:spLocks noChangeAspect="1" noChangeArrowheads="1"/>
                </p:cNvSpPr>
                <p:nvPr/>
              </p:nvSpPr>
              <p:spPr bwMode="auto">
                <a:xfrm>
                  <a:off x="3884" y="6248"/>
                  <a:ext cx="82" cy="95"/>
                </a:xfrm>
                <a:prstGeom prst="ellipse">
                  <a:avLst/>
                </a:prstGeom>
                <a:solidFill>
                  <a:srgbClr val="FFFFFF"/>
                </a:solidFill>
                <a:ln w="20955">
                  <a:solidFill>
                    <a:srgbClr val="000080"/>
                  </a:solidFill>
                  <a:round/>
                  <a:headEnd/>
                  <a:tailEnd/>
                </a:ln>
              </p:spPr>
              <p:txBody>
                <a:bodyPr/>
                <a:lstStyle/>
                <a:p>
                  <a:endParaRPr lang="en-US"/>
                </a:p>
              </p:txBody>
            </p:sp>
            <p:sp>
              <p:nvSpPr>
                <p:cNvPr id="116" name="Oval 1484"/>
                <p:cNvSpPr>
                  <a:spLocks noChangeAspect="1" noChangeArrowheads="1"/>
                </p:cNvSpPr>
                <p:nvPr/>
              </p:nvSpPr>
              <p:spPr bwMode="auto">
                <a:xfrm>
                  <a:off x="3660" y="6264"/>
                  <a:ext cx="83" cy="94"/>
                </a:xfrm>
                <a:prstGeom prst="ellipse">
                  <a:avLst/>
                </a:prstGeom>
                <a:solidFill>
                  <a:srgbClr val="FFFFFF"/>
                </a:solidFill>
                <a:ln w="20955">
                  <a:solidFill>
                    <a:srgbClr val="000080"/>
                  </a:solidFill>
                  <a:round/>
                  <a:headEnd/>
                  <a:tailEnd/>
                </a:ln>
              </p:spPr>
              <p:txBody>
                <a:bodyPr/>
                <a:lstStyle/>
                <a:p>
                  <a:endParaRPr lang="en-US"/>
                </a:p>
              </p:txBody>
            </p:sp>
            <p:sp>
              <p:nvSpPr>
                <p:cNvPr id="117" name="Line 1485"/>
                <p:cNvSpPr>
                  <a:spLocks noChangeAspect="1" noChangeShapeType="1"/>
                </p:cNvSpPr>
                <p:nvPr/>
              </p:nvSpPr>
              <p:spPr bwMode="auto">
                <a:xfrm>
                  <a:off x="6277" y="4831"/>
                  <a:ext cx="1" cy="4"/>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1486"/>
                <p:cNvSpPr>
                  <a:spLocks noChangeAspect="1" noChangeShapeType="1"/>
                </p:cNvSpPr>
                <p:nvPr/>
              </p:nvSpPr>
              <p:spPr bwMode="auto">
                <a:xfrm>
                  <a:off x="6112" y="4605"/>
                  <a:ext cx="2" cy="1"/>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487"/>
                <p:cNvSpPr>
                  <a:spLocks noChangeAspect="1" noChangeShapeType="1"/>
                </p:cNvSpPr>
                <p:nvPr/>
              </p:nvSpPr>
              <p:spPr bwMode="auto">
                <a:xfrm>
                  <a:off x="5988" y="4462"/>
                  <a:ext cx="26" cy="25"/>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488"/>
                <p:cNvSpPr>
                  <a:spLocks noChangeAspect="1" noChangeShapeType="1"/>
                </p:cNvSpPr>
                <p:nvPr/>
              </p:nvSpPr>
              <p:spPr bwMode="auto">
                <a:xfrm flipV="1">
                  <a:off x="5321" y="4554"/>
                  <a:ext cx="111" cy="106"/>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489"/>
                <p:cNvSpPr>
                  <a:spLocks noChangeAspect="1" noChangeShapeType="1"/>
                </p:cNvSpPr>
                <p:nvPr/>
              </p:nvSpPr>
              <p:spPr bwMode="auto">
                <a:xfrm flipV="1">
                  <a:off x="5094" y="4768"/>
                  <a:ext cx="117" cy="124"/>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490"/>
                <p:cNvSpPr>
                  <a:spLocks noChangeAspect="1" noChangeShapeType="1"/>
                </p:cNvSpPr>
                <p:nvPr/>
              </p:nvSpPr>
              <p:spPr bwMode="auto">
                <a:xfrm flipV="1">
                  <a:off x="4874" y="4998"/>
                  <a:ext cx="111" cy="101"/>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491"/>
                <p:cNvSpPr>
                  <a:spLocks noChangeAspect="1" noChangeShapeType="1"/>
                </p:cNvSpPr>
                <p:nvPr/>
              </p:nvSpPr>
              <p:spPr bwMode="auto">
                <a:xfrm flipV="1">
                  <a:off x="4654" y="5196"/>
                  <a:ext cx="105" cy="87"/>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492"/>
                <p:cNvSpPr>
                  <a:spLocks noChangeAspect="1" noChangeShapeType="1"/>
                </p:cNvSpPr>
                <p:nvPr/>
              </p:nvSpPr>
              <p:spPr bwMode="auto">
                <a:xfrm flipV="1">
                  <a:off x="4432" y="5376"/>
                  <a:ext cx="104" cy="82"/>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Line 1493"/>
                <p:cNvSpPr>
                  <a:spLocks noChangeAspect="1" noChangeShapeType="1"/>
                </p:cNvSpPr>
                <p:nvPr/>
              </p:nvSpPr>
              <p:spPr bwMode="auto">
                <a:xfrm flipV="1">
                  <a:off x="4214" y="5537"/>
                  <a:ext cx="93" cy="49"/>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494"/>
                <p:cNvSpPr>
                  <a:spLocks noChangeAspect="1" noChangeShapeType="1"/>
                </p:cNvSpPr>
                <p:nvPr/>
              </p:nvSpPr>
              <p:spPr bwMode="auto">
                <a:xfrm flipV="1">
                  <a:off x="3990" y="5655"/>
                  <a:ext cx="93" cy="53"/>
                </a:xfrm>
                <a:prstGeom prst="line">
                  <a:avLst/>
                </a:prstGeom>
                <a:noFill/>
                <a:ln w="4445">
                  <a:solidFill>
                    <a:srgbClr val="8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Freeform 1495"/>
                <p:cNvSpPr>
                  <a:spLocks noChangeAspect="1"/>
                </p:cNvSpPr>
                <p:nvPr/>
              </p:nvSpPr>
              <p:spPr bwMode="auto">
                <a:xfrm>
                  <a:off x="8397" y="601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28" name="Freeform 1496"/>
                <p:cNvSpPr>
                  <a:spLocks noChangeAspect="1"/>
                </p:cNvSpPr>
                <p:nvPr/>
              </p:nvSpPr>
              <p:spPr bwMode="auto">
                <a:xfrm>
                  <a:off x="8374" y="6011"/>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29" name="Freeform 1497"/>
                <p:cNvSpPr>
                  <a:spLocks noChangeAspect="1"/>
                </p:cNvSpPr>
                <p:nvPr/>
              </p:nvSpPr>
              <p:spPr bwMode="auto">
                <a:xfrm>
                  <a:off x="8341" y="600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0" name="Freeform 1498"/>
                <p:cNvSpPr>
                  <a:spLocks noChangeAspect="1"/>
                </p:cNvSpPr>
                <p:nvPr/>
              </p:nvSpPr>
              <p:spPr bwMode="auto">
                <a:xfrm>
                  <a:off x="8307" y="6002"/>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31" name="Freeform 1499"/>
                <p:cNvSpPr>
                  <a:spLocks noChangeAspect="1"/>
                </p:cNvSpPr>
                <p:nvPr/>
              </p:nvSpPr>
              <p:spPr bwMode="auto">
                <a:xfrm>
                  <a:off x="8274" y="599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2" name="Freeform 1500"/>
                <p:cNvSpPr>
                  <a:spLocks noChangeAspect="1"/>
                </p:cNvSpPr>
                <p:nvPr/>
              </p:nvSpPr>
              <p:spPr bwMode="auto">
                <a:xfrm>
                  <a:off x="8240" y="5993"/>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3" name="Freeform 1501"/>
                <p:cNvSpPr>
                  <a:spLocks noChangeAspect="1"/>
                </p:cNvSpPr>
                <p:nvPr/>
              </p:nvSpPr>
              <p:spPr bwMode="auto">
                <a:xfrm>
                  <a:off x="8206" y="5986"/>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34" name="Freeform 1502"/>
                <p:cNvSpPr>
                  <a:spLocks noChangeAspect="1"/>
                </p:cNvSpPr>
                <p:nvPr/>
              </p:nvSpPr>
              <p:spPr bwMode="auto">
                <a:xfrm>
                  <a:off x="8173" y="598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5" name="Freeform 1503"/>
                <p:cNvSpPr>
                  <a:spLocks noChangeAspect="1"/>
                </p:cNvSpPr>
                <p:nvPr/>
              </p:nvSpPr>
              <p:spPr bwMode="auto">
                <a:xfrm>
                  <a:off x="8107" y="597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6" name="Freeform 1504"/>
                <p:cNvSpPr>
                  <a:spLocks noChangeAspect="1"/>
                </p:cNvSpPr>
                <p:nvPr/>
              </p:nvSpPr>
              <p:spPr bwMode="auto">
                <a:xfrm>
                  <a:off x="8073" y="596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7" name="Freeform 1505"/>
                <p:cNvSpPr>
                  <a:spLocks noChangeAspect="1"/>
                </p:cNvSpPr>
                <p:nvPr/>
              </p:nvSpPr>
              <p:spPr bwMode="auto">
                <a:xfrm>
                  <a:off x="8028" y="595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8" name="Freeform 1506"/>
                <p:cNvSpPr>
                  <a:spLocks noChangeAspect="1"/>
                </p:cNvSpPr>
                <p:nvPr/>
              </p:nvSpPr>
              <p:spPr bwMode="auto">
                <a:xfrm>
                  <a:off x="7995" y="5951"/>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39" name="Freeform 1507"/>
                <p:cNvSpPr>
                  <a:spLocks noChangeAspect="1"/>
                </p:cNvSpPr>
                <p:nvPr/>
              </p:nvSpPr>
              <p:spPr bwMode="auto">
                <a:xfrm>
                  <a:off x="7972" y="5945"/>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0" name="Freeform 1508"/>
                <p:cNvSpPr>
                  <a:spLocks noChangeAspect="1"/>
                </p:cNvSpPr>
                <p:nvPr/>
              </p:nvSpPr>
              <p:spPr bwMode="auto">
                <a:xfrm>
                  <a:off x="7939" y="593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1" name="Freeform 1509"/>
                <p:cNvSpPr>
                  <a:spLocks noChangeAspect="1"/>
                </p:cNvSpPr>
                <p:nvPr/>
              </p:nvSpPr>
              <p:spPr bwMode="auto">
                <a:xfrm>
                  <a:off x="7894" y="593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2" name="Freeform 1510"/>
                <p:cNvSpPr>
                  <a:spLocks noChangeAspect="1"/>
                </p:cNvSpPr>
                <p:nvPr/>
              </p:nvSpPr>
              <p:spPr bwMode="auto">
                <a:xfrm>
                  <a:off x="7872" y="5924"/>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43" name="Freeform 1511"/>
                <p:cNvSpPr>
                  <a:spLocks noChangeAspect="1"/>
                </p:cNvSpPr>
                <p:nvPr/>
              </p:nvSpPr>
              <p:spPr bwMode="auto">
                <a:xfrm>
                  <a:off x="7838" y="591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4" name="Freeform 1512"/>
                <p:cNvSpPr>
                  <a:spLocks noChangeAspect="1"/>
                </p:cNvSpPr>
                <p:nvPr/>
              </p:nvSpPr>
              <p:spPr bwMode="auto">
                <a:xfrm>
                  <a:off x="7794" y="590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5" name="Freeform 1513"/>
                <p:cNvSpPr>
                  <a:spLocks noChangeAspect="1"/>
                </p:cNvSpPr>
                <p:nvPr/>
              </p:nvSpPr>
              <p:spPr bwMode="auto">
                <a:xfrm>
                  <a:off x="7761" y="590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6" name="Freeform 1514"/>
                <p:cNvSpPr>
                  <a:spLocks noChangeAspect="1"/>
                </p:cNvSpPr>
                <p:nvPr/>
              </p:nvSpPr>
              <p:spPr bwMode="auto">
                <a:xfrm>
                  <a:off x="7726" y="589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7" name="Freeform 1515"/>
                <p:cNvSpPr>
                  <a:spLocks noChangeAspect="1"/>
                </p:cNvSpPr>
                <p:nvPr/>
              </p:nvSpPr>
              <p:spPr bwMode="auto">
                <a:xfrm>
                  <a:off x="7705" y="588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8" name="Freeform 1516"/>
                <p:cNvSpPr>
                  <a:spLocks noChangeAspect="1"/>
                </p:cNvSpPr>
                <p:nvPr/>
              </p:nvSpPr>
              <p:spPr bwMode="auto">
                <a:xfrm>
                  <a:off x="7693" y="5881"/>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49" name="Freeform 1517"/>
                <p:cNvSpPr>
                  <a:spLocks noChangeAspect="1"/>
                </p:cNvSpPr>
                <p:nvPr/>
              </p:nvSpPr>
              <p:spPr bwMode="auto">
                <a:xfrm>
                  <a:off x="7671" y="5877"/>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50" name="Freeform 1518"/>
                <p:cNvSpPr>
                  <a:spLocks noChangeAspect="1"/>
                </p:cNvSpPr>
                <p:nvPr/>
              </p:nvSpPr>
              <p:spPr bwMode="auto">
                <a:xfrm>
                  <a:off x="7637" y="586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1" name="Freeform 1519"/>
                <p:cNvSpPr>
                  <a:spLocks noChangeAspect="1"/>
                </p:cNvSpPr>
                <p:nvPr/>
              </p:nvSpPr>
              <p:spPr bwMode="auto">
                <a:xfrm>
                  <a:off x="7616" y="586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2" name="Freeform 1520"/>
                <p:cNvSpPr>
                  <a:spLocks noChangeAspect="1"/>
                </p:cNvSpPr>
                <p:nvPr/>
              </p:nvSpPr>
              <p:spPr bwMode="auto">
                <a:xfrm>
                  <a:off x="7593" y="585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3" name="Freeform 1521"/>
                <p:cNvSpPr>
                  <a:spLocks noChangeAspect="1"/>
                </p:cNvSpPr>
                <p:nvPr/>
              </p:nvSpPr>
              <p:spPr bwMode="auto">
                <a:xfrm>
                  <a:off x="7570" y="5848"/>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54" name="Freeform 1522"/>
                <p:cNvSpPr>
                  <a:spLocks noChangeAspect="1"/>
                </p:cNvSpPr>
                <p:nvPr/>
              </p:nvSpPr>
              <p:spPr bwMode="auto">
                <a:xfrm>
                  <a:off x="7548" y="584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5" name="Freeform 1523"/>
                <p:cNvSpPr>
                  <a:spLocks noChangeAspect="1"/>
                </p:cNvSpPr>
                <p:nvPr/>
              </p:nvSpPr>
              <p:spPr bwMode="auto">
                <a:xfrm>
                  <a:off x="7525" y="583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6" name="Freeform 1524"/>
                <p:cNvSpPr>
                  <a:spLocks noChangeAspect="1"/>
                </p:cNvSpPr>
                <p:nvPr/>
              </p:nvSpPr>
              <p:spPr bwMode="auto">
                <a:xfrm>
                  <a:off x="7514" y="5830"/>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57" name="Freeform 1525"/>
                <p:cNvSpPr>
                  <a:spLocks noChangeAspect="1"/>
                </p:cNvSpPr>
                <p:nvPr/>
              </p:nvSpPr>
              <p:spPr bwMode="auto">
                <a:xfrm>
                  <a:off x="7492" y="5824"/>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8" name="Freeform 1526"/>
                <p:cNvSpPr>
                  <a:spLocks noChangeAspect="1"/>
                </p:cNvSpPr>
                <p:nvPr/>
              </p:nvSpPr>
              <p:spPr bwMode="auto">
                <a:xfrm>
                  <a:off x="7448" y="580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9" name="Freeform 1527"/>
                <p:cNvSpPr>
                  <a:spLocks noChangeAspect="1"/>
                </p:cNvSpPr>
                <p:nvPr/>
              </p:nvSpPr>
              <p:spPr bwMode="auto">
                <a:xfrm>
                  <a:off x="7425" y="5801"/>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60" name="Freeform 1528"/>
                <p:cNvSpPr>
                  <a:spLocks noChangeAspect="1"/>
                </p:cNvSpPr>
                <p:nvPr/>
              </p:nvSpPr>
              <p:spPr bwMode="auto">
                <a:xfrm>
                  <a:off x="7415" y="5795"/>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1" name="Freeform 1529"/>
                <p:cNvSpPr>
                  <a:spLocks noChangeAspect="1"/>
                </p:cNvSpPr>
                <p:nvPr/>
              </p:nvSpPr>
              <p:spPr bwMode="auto">
                <a:xfrm>
                  <a:off x="7392" y="578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2" name="Freeform 1530"/>
                <p:cNvSpPr>
                  <a:spLocks noChangeAspect="1"/>
                </p:cNvSpPr>
                <p:nvPr/>
              </p:nvSpPr>
              <p:spPr bwMode="auto">
                <a:xfrm>
                  <a:off x="7369" y="5781"/>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63" name="Freeform 1531"/>
                <p:cNvSpPr>
                  <a:spLocks noChangeAspect="1"/>
                </p:cNvSpPr>
                <p:nvPr/>
              </p:nvSpPr>
              <p:spPr bwMode="auto">
                <a:xfrm>
                  <a:off x="7359" y="577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4" name="Freeform 1532"/>
                <p:cNvSpPr>
                  <a:spLocks noChangeAspect="1"/>
                </p:cNvSpPr>
                <p:nvPr/>
              </p:nvSpPr>
              <p:spPr bwMode="auto">
                <a:xfrm>
                  <a:off x="7336" y="576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5" name="Freeform 1533"/>
                <p:cNvSpPr>
                  <a:spLocks noChangeAspect="1"/>
                </p:cNvSpPr>
                <p:nvPr/>
              </p:nvSpPr>
              <p:spPr bwMode="auto">
                <a:xfrm>
                  <a:off x="7324" y="576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6" name="Freeform 1534"/>
                <p:cNvSpPr>
                  <a:spLocks noChangeAspect="1"/>
                </p:cNvSpPr>
                <p:nvPr/>
              </p:nvSpPr>
              <p:spPr bwMode="auto">
                <a:xfrm>
                  <a:off x="7303" y="575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7" name="Freeform 1535"/>
                <p:cNvSpPr>
                  <a:spLocks noChangeAspect="1"/>
                </p:cNvSpPr>
                <p:nvPr/>
              </p:nvSpPr>
              <p:spPr bwMode="auto">
                <a:xfrm>
                  <a:off x="7291" y="574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8" name="Freeform 1536"/>
                <p:cNvSpPr>
                  <a:spLocks noChangeAspect="1"/>
                </p:cNvSpPr>
                <p:nvPr/>
              </p:nvSpPr>
              <p:spPr bwMode="auto">
                <a:xfrm>
                  <a:off x="7286" y="574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69" name="Freeform 1537"/>
                <p:cNvSpPr>
                  <a:spLocks noChangeAspect="1"/>
                </p:cNvSpPr>
                <p:nvPr/>
              </p:nvSpPr>
              <p:spPr bwMode="auto">
                <a:xfrm>
                  <a:off x="7247" y="572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0" name="Freeform 1538"/>
                <p:cNvSpPr>
                  <a:spLocks noChangeAspect="1"/>
                </p:cNvSpPr>
                <p:nvPr/>
              </p:nvSpPr>
              <p:spPr bwMode="auto">
                <a:xfrm>
                  <a:off x="7224" y="5715"/>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71" name="Freeform 1539"/>
                <p:cNvSpPr>
                  <a:spLocks noChangeAspect="1"/>
                </p:cNvSpPr>
                <p:nvPr/>
              </p:nvSpPr>
              <p:spPr bwMode="auto">
                <a:xfrm>
                  <a:off x="7214" y="570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2" name="Freeform 1540"/>
                <p:cNvSpPr>
                  <a:spLocks noChangeAspect="1"/>
                </p:cNvSpPr>
                <p:nvPr/>
              </p:nvSpPr>
              <p:spPr bwMode="auto">
                <a:xfrm>
                  <a:off x="7191" y="570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3" name="Freeform 1541"/>
                <p:cNvSpPr>
                  <a:spLocks noChangeAspect="1"/>
                </p:cNvSpPr>
                <p:nvPr/>
              </p:nvSpPr>
              <p:spPr bwMode="auto">
                <a:xfrm>
                  <a:off x="7158" y="568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4" name="Freeform 1542"/>
                <p:cNvSpPr>
                  <a:spLocks noChangeAspect="1"/>
                </p:cNvSpPr>
                <p:nvPr/>
              </p:nvSpPr>
              <p:spPr bwMode="auto">
                <a:xfrm>
                  <a:off x="7146" y="567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5" name="Freeform 1543"/>
                <p:cNvSpPr>
                  <a:spLocks noChangeAspect="1"/>
                </p:cNvSpPr>
                <p:nvPr/>
              </p:nvSpPr>
              <p:spPr bwMode="auto">
                <a:xfrm>
                  <a:off x="7135" y="5668"/>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76" name="Freeform 1544"/>
                <p:cNvSpPr>
                  <a:spLocks noChangeAspect="1"/>
                </p:cNvSpPr>
                <p:nvPr/>
              </p:nvSpPr>
              <p:spPr bwMode="auto">
                <a:xfrm>
                  <a:off x="7123" y="5659"/>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77" name="Freeform 1545"/>
                <p:cNvSpPr>
                  <a:spLocks noChangeAspect="1"/>
                </p:cNvSpPr>
                <p:nvPr/>
              </p:nvSpPr>
              <p:spPr bwMode="auto">
                <a:xfrm>
                  <a:off x="7113" y="565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8" name="Freeform 1546"/>
                <p:cNvSpPr>
                  <a:spLocks noChangeAspect="1"/>
                </p:cNvSpPr>
                <p:nvPr/>
              </p:nvSpPr>
              <p:spPr bwMode="auto">
                <a:xfrm>
                  <a:off x="7090" y="564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79" name="Freeform 1547"/>
                <p:cNvSpPr>
                  <a:spLocks noChangeAspect="1"/>
                </p:cNvSpPr>
                <p:nvPr/>
              </p:nvSpPr>
              <p:spPr bwMode="auto">
                <a:xfrm>
                  <a:off x="7079" y="5636"/>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80" name="Freeform 1548"/>
                <p:cNvSpPr>
                  <a:spLocks noChangeAspect="1"/>
                </p:cNvSpPr>
                <p:nvPr/>
              </p:nvSpPr>
              <p:spPr bwMode="auto">
                <a:xfrm>
                  <a:off x="7069" y="563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1" name="Freeform 1549"/>
                <p:cNvSpPr>
                  <a:spLocks noChangeAspect="1"/>
                </p:cNvSpPr>
                <p:nvPr/>
              </p:nvSpPr>
              <p:spPr bwMode="auto">
                <a:xfrm>
                  <a:off x="7046" y="561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2" name="Freeform 1550"/>
                <p:cNvSpPr>
                  <a:spLocks noChangeAspect="1"/>
                </p:cNvSpPr>
                <p:nvPr/>
              </p:nvSpPr>
              <p:spPr bwMode="auto">
                <a:xfrm>
                  <a:off x="7041" y="561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3" name="Freeform 1551"/>
                <p:cNvSpPr>
                  <a:spLocks noChangeAspect="1"/>
                </p:cNvSpPr>
                <p:nvPr/>
              </p:nvSpPr>
              <p:spPr bwMode="auto">
                <a:xfrm>
                  <a:off x="7034" y="560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4" name="Freeform 1552"/>
                <p:cNvSpPr>
                  <a:spLocks noChangeAspect="1"/>
                </p:cNvSpPr>
                <p:nvPr/>
              </p:nvSpPr>
              <p:spPr bwMode="auto">
                <a:xfrm>
                  <a:off x="7029" y="560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5" name="Freeform 1553"/>
                <p:cNvSpPr>
                  <a:spLocks noChangeAspect="1"/>
                </p:cNvSpPr>
                <p:nvPr/>
              </p:nvSpPr>
              <p:spPr bwMode="auto">
                <a:xfrm>
                  <a:off x="7024" y="559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6" name="Freeform 1554"/>
                <p:cNvSpPr>
                  <a:spLocks noChangeAspect="1"/>
                </p:cNvSpPr>
                <p:nvPr/>
              </p:nvSpPr>
              <p:spPr bwMode="auto">
                <a:xfrm>
                  <a:off x="7001" y="5588"/>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7" name="Freeform 1555"/>
                <p:cNvSpPr>
                  <a:spLocks noChangeAspect="1"/>
                </p:cNvSpPr>
                <p:nvPr/>
              </p:nvSpPr>
              <p:spPr bwMode="auto">
                <a:xfrm>
                  <a:off x="6978" y="5571"/>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88" name="Freeform 1556"/>
                <p:cNvSpPr>
                  <a:spLocks noChangeAspect="1"/>
                </p:cNvSpPr>
                <p:nvPr/>
              </p:nvSpPr>
              <p:spPr bwMode="auto">
                <a:xfrm>
                  <a:off x="6968" y="5565"/>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89" name="Freeform 1557"/>
                <p:cNvSpPr>
                  <a:spLocks noChangeAspect="1"/>
                </p:cNvSpPr>
                <p:nvPr/>
              </p:nvSpPr>
              <p:spPr bwMode="auto">
                <a:xfrm>
                  <a:off x="6957" y="5556"/>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0" name="Freeform 1558"/>
                <p:cNvSpPr>
                  <a:spLocks noChangeAspect="1"/>
                </p:cNvSpPr>
                <p:nvPr/>
              </p:nvSpPr>
              <p:spPr bwMode="auto">
                <a:xfrm>
                  <a:off x="6945" y="554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1" name="Freeform 1559"/>
                <p:cNvSpPr>
                  <a:spLocks noChangeAspect="1"/>
                </p:cNvSpPr>
                <p:nvPr/>
              </p:nvSpPr>
              <p:spPr bwMode="auto">
                <a:xfrm>
                  <a:off x="6934" y="5536"/>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92" name="Freeform 1560"/>
                <p:cNvSpPr>
                  <a:spLocks noChangeAspect="1"/>
                </p:cNvSpPr>
                <p:nvPr/>
              </p:nvSpPr>
              <p:spPr bwMode="auto">
                <a:xfrm>
                  <a:off x="6922" y="5530"/>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193" name="Freeform 1561"/>
                <p:cNvSpPr>
                  <a:spLocks noChangeAspect="1"/>
                </p:cNvSpPr>
                <p:nvPr/>
              </p:nvSpPr>
              <p:spPr bwMode="auto">
                <a:xfrm>
                  <a:off x="6917" y="5524"/>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4" name="Freeform 1562"/>
                <p:cNvSpPr>
                  <a:spLocks noChangeAspect="1"/>
                </p:cNvSpPr>
                <p:nvPr/>
              </p:nvSpPr>
              <p:spPr bwMode="auto">
                <a:xfrm>
                  <a:off x="6912" y="551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5" name="Freeform 1563"/>
                <p:cNvSpPr>
                  <a:spLocks noChangeAspect="1"/>
                </p:cNvSpPr>
                <p:nvPr/>
              </p:nvSpPr>
              <p:spPr bwMode="auto">
                <a:xfrm>
                  <a:off x="6901" y="550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6" name="Freeform 1564"/>
                <p:cNvSpPr>
                  <a:spLocks noChangeAspect="1"/>
                </p:cNvSpPr>
                <p:nvPr/>
              </p:nvSpPr>
              <p:spPr bwMode="auto">
                <a:xfrm>
                  <a:off x="6879" y="549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7" name="Freeform 1565"/>
                <p:cNvSpPr>
                  <a:spLocks noChangeAspect="1"/>
                </p:cNvSpPr>
                <p:nvPr/>
              </p:nvSpPr>
              <p:spPr bwMode="auto">
                <a:xfrm>
                  <a:off x="6856" y="547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8" name="Freeform 1566"/>
                <p:cNvSpPr>
                  <a:spLocks noChangeAspect="1"/>
                </p:cNvSpPr>
                <p:nvPr/>
              </p:nvSpPr>
              <p:spPr bwMode="auto">
                <a:xfrm>
                  <a:off x="6845" y="546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99" name="Freeform 1567"/>
                <p:cNvSpPr>
                  <a:spLocks noChangeAspect="1"/>
                </p:cNvSpPr>
                <p:nvPr/>
              </p:nvSpPr>
              <p:spPr bwMode="auto">
                <a:xfrm>
                  <a:off x="6833" y="5455"/>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00" name="Freeform 1568"/>
                <p:cNvSpPr>
                  <a:spLocks noChangeAspect="1"/>
                </p:cNvSpPr>
                <p:nvPr/>
              </p:nvSpPr>
              <p:spPr bwMode="auto">
                <a:xfrm>
                  <a:off x="6828" y="544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1" name="Freeform 1569"/>
                <p:cNvSpPr>
                  <a:spLocks noChangeAspect="1"/>
                </p:cNvSpPr>
                <p:nvPr/>
              </p:nvSpPr>
              <p:spPr bwMode="auto">
                <a:xfrm>
                  <a:off x="6823" y="5441"/>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2" name="Freeform 1570"/>
                <p:cNvSpPr>
                  <a:spLocks noChangeAspect="1"/>
                </p:cNvSpPr>
                <p:nvPr/>
              </p:nvSpPr>
              <p:spPr bwMode="auto">
                <a:xfrm>
                  <a:off x="6800" y="542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3" name="Freeform 1571"/>
                <p:cNvSpPr>
                  <a:spLocks noChangeAspect="1"/>
                </p:cNvSpPr>
                <p:nvPr/>
              </p:nvSpPr>
              <p:spPr bwMode="auto">
                <a:xfrm>
                  <a:off x="6789" y="5417"/>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04" name="Freeform 1572"/>
                <p:cNvSpPr>
                  <a:spLocks noChangeAspect="1"/>
                </p:cNvSpPr>
                <p:nvPr/>
              </p:nvSpPr>
              <p:spPr bwMode="auto">
                <a:xfrm>
                  <a:off x="6777" y="5408"/>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05" name="Freeform 1573"/>
                <p:cNvSpPr>
                  <a:spLocks noChangeAspect="1"/>
                </p:cNvSpPr>
                <p:nvPr/>
              </p:nvSpPr>
              <p:spPr bwMode="auto">
                <a:xfrm>
                  <a:off x="6767" y="539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6" name="Freeform 1574"/>
                <p:cNvSpPr>
                  <a:spLocks noChangeAspect="1"/>
                </p:cNvSpPr>
                <p:nvPr/>
              </p:nvSpPr>
              <p:spPr bwMode="auto">
                <a:xfrm>
                  <a:off x="6756" y="5390"/>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7" name="Freeform 1575"/>
                <p:cNvSpPr>
                  <a:spLocks noChangeAspect="1"/>
                </p:cNvSpPr>
                <p:nvPr/>
              </p:nvSpPr>
              <p:spPr bwMode="auto">
                <a:xfrm>
                  <a:off x="6749" y="5382"/>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08" name="Freeform 1576"/>
                <p:cNvSpPr>
                  <a:spLocks noChangeAspect="1"/>
                </p:cNvSpPr>
                <p:nvPr/>
              </p:nvSpPr>
              <p:spPr bwMode="auto">
                <a:xfrm>
                  <a:off x="6739" y="537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09" name="Freeform 1577"/>
                <p:cNvSpPr>
                  <a:spLocks noChangeAspect="1"/>
                </p:cNvSpPr>
                <p:nvPr/>
              </p:nvSpPr>
              <p:spPr bwMode="auto">
                <a:xfrm>
                  <a:off x="6733" y="5367"/>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10" name="Freeform 1578"/>
                <p:cNvSpPr>
                  <a:spLocks noChangeAspect="1"/>
                </p:cNvSpPr>
                <p:nvPr/>
              </p:nvSpPr>
              <p:spPr bwMode="auto">
                <a:xfrm>
                  <a:off x="6728" y="535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1" name="Freeform 1579"/>
                <p:cNvSpPr>
                  <a:spLocks noChangeAspect="1"/>
                </p:cNvSpPr>
                <p:nvPr/>
              </p:nvSpPr>
              <p:spPr bwMode="auto">
                <a:xfrm>
                  <a:off x="6716" y="5351"/>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2" name="Freeform 1580"/>
                <p:cNvSpPr>
                  <a:spLocks noChangeAspect="1"/>
                </p:cNvSpPr>
                <p:nvPr/>
              </p:nvSpPr>
              <p:spPr bwMode="auto">
                <a:xfrm>
                  <a:off x="6711" y="534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3" name="Freeform 1581"/>
                <p:cNvSpPr>
                  <a:spLocks noChangeAspect="1"/>
                </p:cNvSpPr>
                <p:nvPr/>
              </p:nvSpPr>
              <p:spPr bwMode="auto">
                <a:xfrm>
                  <a:off x="6700" y="5335"/>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4" name="Freeform 1582"/>
                <p:cNvSpPr>
                  <a:spLocks noChangeAspect="1"/>
                </p:cNvSpPr>
                <p:nvPr/>
              </p:nvSpPr>
              <p:spPr bwMode="auto">
                <a:xfrm>
                  <a:off x="6694" y="532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5" name="Freeform 1583"/>
                <p:cNvSpPr>
                  <a:spLocks noChangeAspect="1"/>
                </p:cNvSpPr>
                <p:nvPr/>
              </p:nvSpPr>
              <p:spPr bwMode="auto">
                <a:xfrm>
                  <a:off x="6684" y="531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6" name="Freeform 1584"/>
                <p:cNvSpPr>
                  <a:spLocks noChangeAspect="1"/>
                </p:cNvSpPr>
                <p:nvPr/>
              </p:nvSpPr>
              <p:spPr bwMode="auto">
                <a:xfrm>
                  <a:off x="6678" y="530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7" name="Freeform 1585"/>
                <p:cNvSpPr>
                  <a:spLocks noChangeAspect="1"/>
                </p:cNvSpPr>
                <p:nvPr/>
              </p:nvSpPr>
              <p:spPr bwMode="auto">
                <a:xfrm>
                  <a:off x="6672" y="5304"/>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18" name="Freeform 1586"/>
                <p:cNvSpPr>
                  <a:spLocks noChangeAspect="1"/>
                </p:cNvSpPr>
                <p:nvPr/>
              </p:nvSpPr>
              <p:spPr bwMode="auto">
                <a:xfrm>
                  <a:off x="6667" y="531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19" name="Freeform 1587"/>
                <p:cNvSpPr>
                  <a:spLocks noChangeAspect="1"/>
                </p:cNvSpPr>
                <p:nvPr/>
              </p:nvSpPr>
              <p:spPr bwMode="auto">
                <a:xfrm>
                  <a:off x="6660" y="5291"/>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20" name="Freeform 1588"/>
                <p:cNvSpPr>
                  <a:spLocks noChangeAspect="1"/>
                </p:cNvSpPr>
                <p:nvPr/>
              </p:nvSpPr>
              <p:spPr bwMode="auto">
                <a:xfrm>
                  <a:off x="6650" y="528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1" name="Freeform 1589"/>
                <p:cNvSpPr>
                  <a:spLocks noChangeAspect="1"/>
                </p:cNvSpPr>
                <p:nvPr/>
              </p:nvSpPr>
              <p:spPr bwMode="auto">
                <a:xfrm>
                  <a:off x="6639" y="527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2" name="Freeform 1590"/>
                <p:cNvSpPr>
                  <a:spLocks noChangeAspect="1"/>
                </p:cNvSpPr>
                <p:nvPr/>
              </p:nvSpPr>
              <p:spPr bwMode="auto">
                <a:xfrm>
                  <a:off x="6627" y="525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3" name="Freeform 1591"/>
                <p:cNvSpPr>
                  <a:spLocks noChangeAspect="1"/>
                </p:cNvSpPr>
                <p:nvPr/>
              </p:nvSpPr>
              <p:spPr bwMode="auto">
                <a:xfrm>
                  <a:off x="6594" y="523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4" name="Freeform 1592"/>
                <p:cNvSpPr>
                  <a:spLocks noChangeAspect="1"/>
                </p:cNvSpPr>
                <p:nvPr/>
              </p:nvSpPr>
              <p:spPr bwMode="auto">
                <a:xfrm>
                  <a:off x="6588" y="5219"/>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25" name="Freeform 1593"/>
                <p:cNvSpPr>
                  <a:spLocks noChangeAspect="1"/>
                </p:cNvSpPr>
                <p:nvPr/>
              </p:nvSpPr>
              <p:spPr bwMode="auto">
                <a:xfrm>
                  <a:off x="6555" y="517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6" name="Freeform 1594"/>
                <p:cNvSpPr>
                  <a:spLocks noChangeAspect="1"/>
                </p:cNvSpPr>
                <p:nvPr/>
              </p:nvSpPr>
              <p:spPr bwMode="auto">
                <a:xfrm>
                  <a:off x="6515" y="5131"/>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27" name="Freeform 1595"/>
                <p:cNvSpPr>
                  <a:spLocks noChangeAspect="1"/>
                </p:cNvSpPr>
                <p:nvPr/>
              </p:nvSpPr>
              <p:spPr bwMode="auto">
                <a:xfrm>
                  <a:off x="6482" y="509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8" name="Freeform 1596"/>
                <p:cNvSpPr>
                  <a:spLocks noChangeAspect="1"/>
                </p:cNvSpPr>
                <p:nvPr/>
              </p:nvSpPr>
              <p:spPr bwMode="auto">
                <a:xfrm>
                  <a:off x="6416" y="5012"/>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29" name="Freeform 1597"/>
                <p:cNvSpPr>
                  <a:spLocks noChangeAspect="1"/>
                </p:cNvSpPr>
                <p:nvPr/>
              </p:nvSpPr>
              <p:spPr bwMode="auto">
                <a:xfrm>
                  <a:off x="6332" y="490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0" name="Freeform 1598"/>
                <p:cNvSpPr>
                  <a:spLocks noChangeAspect="1"/>
                </p:cNvSpPr>
                <p:nvPr/>
              </p:nvSpPr>
              <p:spPr bwMode="auto">
                <a:xfrm>
                  <a:off x="6276" y="483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1" name="Freeform 1599"/>
                <p:cNvSpPr>
                  <a:spLocks noChangeAspect="1"/>
                </p:cNvSpPr>
                <p:nvPr/>
              </p:nvSpPr>
              <p:spPr bwMode="auto">
                <a:xfrm>
                  <a:off x="6181" y="4704"/>
                  <a:ext cx="97" cy="96"/>
                </a:xfrm>
                <a:custGeom>
                  <a:avLst/>
                  <a:gdLst>
                    <a:gd name="T0" fmla="*/ 50 w 97"/>
                    <a:gd name="T1" fmla="*/ 0 h 96"/>
                    <a:gd name="T2" fmla="*/ 97 w 97"/>
                    <a:gd name="T3" fmla="*/ 96 h 96"/>
                    <a:gd name="T4" fmla="*/ 0 w 97"/>
                    <a:gd name="T5" fmla="*/ 96 h 96"/>
                    <a:gd name="T6" fmla="*/ 50 w 97"/>
                    <a:gd name="T7" fmla="*/ 0 h 96"/>
                  </a:gdLst>
                  <a:ahLst/>
                  <a:cxnLst>
                    <a:cxn ang="0">
                      <a:pos x="T0" y="T1"/>
                    </a:cxn>
                    <a:cxn ang="0">
                      <a:pos x="T2" y="T3"/>
                    </a:cxn>
                    <a:cxn ang="0">
                      <a:pos x="T4" y="T5"/>
                    </a:cxn>
                    <a:cxn ang="0">
                      <a:pos x="T6" y="T7"/>
                    </a:cxn>
                  </a:cxnLst>
                  <a:rect l="0" t="0" r="r" b="b"/>
                  <a:pathLst>
                    <a:path w="97" h="96">
                      <a:moveTo>
                        <a:pt x="50" y="0"/>
                      </a:moveTo>
                      <a:lnTo>
                        <a:pt x="97"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32" name="Freeform 1600"/>
                <p:cNvSpPr>
                  <a:spLocks noChangeAspect="1"/>
                </p:cNvSpPr>
                <p:nvPr/>
              </p:nvSpPr>
              <p:spPr bwMode="auto">
                <a:xfrm>
                  <a:off x="6108" y="4607"/>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3" name="Freeform 1601"/>
                <p:cNvSpPr>
                  <a:spLocks noChangeAspect="1"/>
                </p:cNvSpPr>
                <p:nvPr/>
              </p:nvSpPr>
              <p:spPr bwMode="auto">
                <a:xfrm>
                  <a:off x="6019" y="447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4" name="Freeform 1602"/>
                <p:cNvSpPr>
                  <a:spLocks noChangeAspect="1"/>
                </p:cNvSpPr>
                <p:nvPr/>
              </p:nvSpPr>
              <p:spPr bwMode="auto">
                <a:xfrm>
                  <a:off x="5885" y="4345"/>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5" name="Freeform 1603"/>
                <p:cNvSpPr>
                  <a:spLocks noChangeAspect="1"/>
                </p:cNvSpPr>
                <p:nvPr/>
              </p:nvSpPr>
              <p:spPr bwMode="auto">
                <a:xfrm>
                  <a:off x="5773" y="428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6" name="Freeform 1604"/>
                <p:cNvSpPr>
                  <a:spLocks noChangeAspect="1"/>
                </p:cNvSpPr>
                <p:nvPr/>
              </p:nvSpPr>
              <p:spPr bwMode="auto">
                <a:xfrm>
                  <a:off x="5696" y="4283"/>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7" name="Freeform 1605"/>
                <p:cNvSpPr>
                  <a:spLocks noChangeAspect="1"/>
                </p:cNvSpPr>
                <p:nvPr/>
              </p:nvSpPr>
              <p:spPr bwMode="auto">
                <a:xfrm>
                  <a:off x="5661" y="428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8" name="Freeform 1606"/>
                <p:cNvSpPr>
                  <a:spLocks noChangeAspect="1"/>
                </p:cNvSpPr>
                <p:nvPr/>
              </p:nvSpPr>
              <p:spPr bwMode="auto">
                <a:xfrm>
                  <a:off x="5544" y="435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39" name="Freeform 1607"/>
                <p:cNvSpPr>
                  <a:spLocks noChangeAspect="1"/>
                </p:cNvSpPr>
                <p:nvPr/>
              </p:nvSpPr>
              <p:spPr bwMode="auto">
                <a:xfrm>
                  <a:off x="5439" y="4438"/>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40" name="Freeform 1608"/>
                <p:cNvSpPr>
                  <a:spLocks noChangeAspect="1"/>
                </p:cNvSpPr>
                <p:nvPr/>
              </p:nvSpPr>
              <p:spPr bwMode="auto">
                <a:xfrm>
                  <a:off x="5215" y="4648"/>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41" name="Freeform 1609"/>
                <p:cNvSpPr>
                  <a:spLocks noChangeAspect="1"/>
                </p:cNvSpPr>
                <p:nvPr/>
              </p:nvSpPr>
              <p:spPr bwMode="auto">
                <a:xfrm>
                  <a:off x="4992" y="4884"/>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42" name="Freeform 1610"/>
                <p:cNvSpPr>
                  <a:spLocks noChangeAspect="1"/>
                </p:cNvSpPr>
                <p:nvPr/>
              </p:nvSpPr>
              <p:spPr bwMode="auto">
                <a:xfrm>
                  <a:off x="4768" y="5085"/>
                  <a:ext cx="98" cy="96"/>
                </a:xfrm>
                <a:custGeom>
                  <a:avLst/>
                  <a:gdLst>
                    <a:gd name="T0" fmla="*/ 50 w 98"/>
                    <a:gd name="T1" fmla="*/ 0 h 96"/>
                    <a:gd name="T2" fmla="*/ 98 w 98"/>
                    <a:gd name="T3" fmla="*/ 96 h 96"/>
                    <a:gd name="T4" fmla="*/ 0 w 98"/>
                    <a:gd name="T5" fmla="*/ 96 h 96"/>
                    <a:gd name="T6" fmla="*/ 50 w 98"/>
                    <a:gd name="T7" fmla="*/ 0 h 96"/>
                  </a:gdLst>
                  <a:ahLst/>
                  <a:cxnLst>
                    <a:cxn ang="0">
                      <a:pos x="T0" y="T1"/>
                    </a:cxn>
                    <a:cxn ang="0">
                      <a:pos x="T2" y="T3"/>
                    </a:cxn>
                    <a:cxn ang="0">
                      <a:pos x="T4" y="T5"/>
                    </a:cxn>
                    <a:cxn ang="0">
                      <a:pos x="T6" y="T7"/>
                    </a:cxn>
                  </a:cxnLst>
                  <a:rect l="0" t="0" r="r" b="b"/>
                  <a:pathLst>
                    <a:path w="98" h="96">
                      <a:moveTo>
                        <a:pt x="50" y="0"/>
                      </a:moveTo>
                      <a:lnTo>
                        <a:pt x="98" y="96"/>
                      </a:lnTo>
                      <a:lnTo>
                        <a:pt x="0" y="96"/>
                      </a:lnTo>
                      <a:lnTo>
                        <a:pt x="50" y="0"/>
                      </a:lnTo>
                      <a:close/>
                    </a:path>
                  </a:pathLst>
                </a:custGeom>
                <a:solidFill>
                  <a:srgbClr val="FFFFFF"/>
                </a:solidFill>
                <a:ln w="17145">
                  <a:solidFill>
                    <a:srgbClr val="800080"/>
                  </a:solidFill>
                  <a:prstDash val="solid"/>
                  <a:round/>
                  <a:headEnd/>
                  <a:tailEnd/>
                </a:ln>
              </p:spPr>
              <p:txBody>
                <a:bodyPr/>
                <a:lstStyle/>
                <a:p>
                  <a:endParaRPr lang="en-US"/>
                </a:p>
              </p:txBody>
            </p:sp>
            <p:sp>
              <p:nvSpPr>
                <p:cNvPr id="243" name="Freeform 1611"/>
                <p:cNvSpPr>
                  <a:spLocks noChangeAspect="1"/>
                </p:cNvSpPr>
                <p:nvPr/>
              </p:nvSpPr>
              <p:spPr bwMode="auto">
                <a:xfrm>
                  <a:off x="4546" y="5266"/>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44" name="Freeform 1612"/>
                <p:cNvSpPr>
                  <a:spLocks noChangeAspect="1"/>
                </p:cNvSpPr>
                <p:nvPr/>
              </p:nvSpPr>
              <p:spPr bwMode="auto">
                <a:xfrm>
                  <a:off x="4323" y="5440"/>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245" name="Freeform 1613"/>
                <p:cNvSpPr>
                  <a:spLocks noChangeAspect="1"/>
                </p:cNvSpPr>
                <p:nvPr/>
              </p:nvSpPr>
              <p:spPr bwMode="auto">
                <a:xfrm>
                  <a:off x="4099" y="5556"/>
                  <a:ext cx="97" cy="95"/>
                </a:xfrm>
                <a:custGeom>
                  <a:avLst/>
                  <a:gdLst>
                    <a:gd name="T0" fmla="*/ 49 w 97"/>
                    <a:gd name="T1" fmla="*/ 0 h 95"/>
                    <a:gd name="T2" fmla="*/ 97 w 97"/>
                    <a:gd name="T3" fmla="*/ 95 h 95"/>
                    <a:gd name="T4" fmla="*/ 0 w 97"/>
                    <a:gd name="T5" fmla="*/ 95 h 95"/>
                    <a:gd name="T6" fmla="*/ 49 w 97"/>
                    <a:gd name="T7" fmla="*/ 0 h 95"/>
                  </a:gdLst>
                  <a:ahLst/>
                  <a:cxnLst>
                    <a:cxn ang="0">
                      <a:pos x="T0" y="T1"/>
                    </a:cxn>
                    <a:cxn ang="0">
                      <a:pos x="T2" y="T3"/>
                    </a:cxn>
                    <a:cxn ang="0">
                      <a:pos x="T4" y="T5"/>
                    </a:cxn>
                    <a:cxn ang="0">
                      <a:pos x="T6" y="T7"/>
                    </a:cxn>
                  </a:cxnLst>
                  <a:rect l="0" t="0" r="r" b="b"/>
                  <a:pathLst>
                    <a:path w="97" h="95">
                      <a:moveTo>
                        <a:pt x="49" y="0"/>
                      </a:moveTo>
                      <a:lnTo>
                        <a:pt x="97" y="95"/>
                      </a:lnTo>
                      <a:lnTo>
                        <a:pt x="0" y="95"/>
                      </a:lnTo>
                      <a:lnTo>
                        <a:pt x="49" y="0"/>
                      </a:lnTo>
                      <a:close/>
                    </a:path>
                  </a:pathLst>
                </a:custGeom>
                <a:solidFill>
                  <a:srgbClr val="FFFFFF"/>
                </a:solidFill>
                <a:ln w="17145">
                  <a:solidFill>
                    <a:srgbClr val="800080"/>
                  </a:solidFill>
                  <a:prstDash val="solid"/>
                  <a:round/>
                  <a:headEnd/>
                  <a:tailEnd/>
                </a:ln>
              </p:spPr>
              <p:txBody>
                <a:bodyPr/>
                <a:lstStyle/>
                <a:p>
                  <a:endParaRPr lang="en-US"/>
                </a:p>
              </p:txBody>
            </p:sp>
          </p:grpSp>
          <p:sp>
            <p:nvSpPr>
              <p:cNvPr id="14" name="Freeform 1614"/>
              <p:cNvSpPr>
                <a:spLocks noChangeAspect="1"/>
              </p:cNvSpPr>
              <p:nvPr/>
            </p:nvSpPr>
            <p:spPr bwMode="auto">
              <a:xfrm>
                <a:off x="3876" y="5679"/>
                <a:ext cx="97" cy="96"/>
              </a:xfrm>
              <a:custGeom>
                <a:avLst/>
                <a:gdLst>
                  <a:gd name="T0" fmla="*/ 49 w 97"/>
                  <a:gd name="T1" fmla="*/ 0 h 96"/>
                  <a:gd name="T2" fmla="*/ 97 w 97"/>
                  <a:gd name="T3" fmla="*/ 96 h 96"/>
                  <a:gd name="T4" fmla="*/ 0 w 97"/>
                  <a:gd name="T5" fmla="*/ 96 h 96"/>
                  <a:gd name="T6" fmla="*/ 49 w 97"/>
                  <a:gd name="T7" fmla="*/ 0 h 96"/>
                </a:gdLst>
                <a:ahLst/>
                <a:cxnLst>
                  <a:cxn ang="0">
                    <a:pos x="T0" y="T1"/>
                  </a:cxn>
                  <a:cxn ang="0">
                    <a:pos x="T2" y="T3"/>
                  </a:cxn>
                  <a:cxn ang="0">
                    <a:pos x="T4" y="T5"/>
                  </a:cxn>
                  <a:cxn ang="0">
                    <a:pos x="T6" y="T7"/>
                  </a:cxn>
                </a:cxnLst>
                <a:rect l="0" t="0" r="r" b="b"/>
                <a:pathLst>
                  <a:path w="97" h="96">
                    <a:moveTo>
                      <a:pt x="49" y="0"/>
                    </a:moveTo>
                    <a:lnTo>
                      <a:pt x="97" y="96"/>
                    </a:lnTo>
                    <a:lnTo>
                      <a:pt x="0" y="96"/>
                    </a:lnTo>
                    <a:lnTo>
                      <a:pt x="49" y="0"/>
                    </a:lnTo>
                    <a:close/>
                  </a:path>
                </a:pathLst>
              </a:custGeom>
              <a:solidFill>
                <a:srgbClr val="FFFFFF"/>
              </a:solidFill>
              <a:ln w="17145">
                <a:solidFill>
                  <a:srgbClr val="800080"/>
                </a:solidFill>
                <a:prstDash val="solid"/>
                <a:round/>
                <a:headEnd/>
                <a:tailEnd/>
              </a:ln>
            </p:spPr>
            <p:txBody>
              <a:bodyPr/>
              <a:lstStyle/>
              <a:p>
                <a:endParaRPr lang="en-US"/>
              </a:p>
            </p:txBody>
          </p:sp>
          <p:sp>
            <p:nvSpPr>
              <p:cNvPr id="15" name="Freeform 1615"/>
              <p:cNvSpPr>
                <a:spLocks noChangeAspect="1"/>
              </p:cNvSpPr>
              <p:nvPr/>
            </p:nvSpPr>
            <p:spPr bwMode="auto">
              <a:xfrm>
                <a:off x="3701" y="4933"/>
                <a:ext cx="4421" cy="1157"/>
              </a:xfrm>
              <a:custGeom>
                <a:avLst/>
                <a:gdLst>
                  <a:gd name="T0" fmla="*/ 4358 w 4421"/>
                  <a:gd name="T1" fmla="*/ 1149 h 1157"/>
                  <a:gd name="T2" fmla="*/ 4304 w 4421"/>
                  <a:gd name="T3" fmla="*/ 1142 h 1157"/>
                  <a:gd name="T4" fmla="*/ 4242 w 4421"/>
                  <a:gd name="T5" fmla="*/ 1133 h 1157"/>
                  <a:gd name="T6" fmla="*/ 4173 w 4421"/>
                  <a:gd name="T7" fmla="*/ 1122 h 1157"/>
                  <a:gd name="T8" fmla="*/ 4101 w 4421"/>
                  <a:gd name="T9" fmla="*/ 1110 h 1157"/>
                  <a:gd name="T10" fmla="*/ 4026 w 4421"/>
                  <a:gd name="T11" fmla="*/ 1096 h 1157"/>
                  <a:gd name="T12" fmla="*/ 3953 w 4421"/>
                  <a:gd name="T13" fmla="*/ 1081 h 1157"/>
                  <a:gd name="T14" fmla="*/ 3879 w 4421"/>
                  <a:gd name="T15" fmla="*/ 1066 h 1157"/>
                  <a:gd name="T16" fmla="*/ 3804 w 4421"/>
                  <a:gd name="T17" fmla="*/ 1049 h 1157"/>
                  <a:gd name="T18" fmla="*/ 3730 w 4421"/>
                  <a:gd name="T19" fmla="*/ 1031 h 1157"/>
                  <a:gd name="T20" fmla="*/ 3655 w 4421"/>
                  <a:gd name="T21" fmla="*/ 1011 h 1157"/>
                  <a:gd name="T22" fmla="*/ 3581 w 4421"/>
                  <a:gd name="T23" fmla="*/ 988 h 1157"/>
                  <a:gd name="T24" fmla="*/ 3506 w 4421"/>
                  <a:gd name="T25" fmla="*/ 965 h 1157"/>
                  <a:gd name="T26" fmla="*/ 3432 w 4421"/>
                  <a:gd name="T27" fmla="*/ 939 h 1157"/>
                  <a:gd name="T28" fmla="*/ 3357 w 4421"/>
                  <a:gd name="T29" fmla="*/ 912 h 1157"/>
                  <a:gd name="T30" fmla="*/ 3283 w 4421"/>
                  <a:gd name="T31" fmla="*/ 884 h 1157"/>
                  <a:gd name="T32" fmla="*/ 3208 w 4421"/>
                  <a:gd name="T33" fmla="*/ 852 h 1157"/>
                  <a:gd name="T34" fmla="*/ 3134 w 4421"/>
                  <a:gd name="T35" fmla="*/ 819 h 1157"/>
                  <a:gd name="T36" fmla="*/ 3059 w 4421"/>
                  <a:gd name="T37" fmla="*/ 781 h 1157"/>
                  <a:gd name="T38" fmla="*/ 2985 w 4421"/>
                  <a:gd name="T39" fmla="*/ 740 h 1157"/>
                  <a:gd name="T40" fmla="*/ 2910 w 4421"/>
                  <a:gd name="T41" fmla="*/ 697 h 1157"/>
                  <a:gd name="T42" fmla="*/ 2837 w 4421"/>
                  <a:gd name="T43" fmla="*/ 655 h 1157"/>
                  <a:gd name="T44" fmla="*/ 2762 w 4421"/>
                  <a:gd name="T45" fmla="*/ 610 h 1157"/>
                  <a:gd name="T46" fmla="*/ 2688 w 4421"/>
                  <a:gd name="T47" fmla="*/ 565 h 1157"/>
                  <a:gd name="T48" fmla="*/ 2613 w 4421"/>
                  <a:gd name="T49" fmla="*/ 516 h 1157"/>
                  <a:gd name="T50" fmla="*/ 2539 w 4421"/>
                  <a:gd name="T51" fmla="*/ 464 h 1157"/>
                  <a:gd name="T52" fmla="*/ 2464 w 4421"/>
                  <a:gd name="T53" fmla="*/ 409 h 1157"/>
                  <a:gd name="T54" fmla="*/ 2390 w 4421"/>
                  <a:gd name="T55" fmla="*/ 352 h 1157"/>
                  <a:gd name="T56" fmla="*/ 2315 w 4421"/>
                  <a:gd name="T57" fmla="*/ 292 h 1157"/>
                  <a:gd name="T58" fmla="*/ 2241 w 4421"/>
                  <a:gd name="T59" fmla="*/ 233 h 1157"/>
                  <a:gd name="T60" fmla="*/ 2166 w 4421"/>
                  <a:gd name="T61" fmla="*/ 178 h 1157"/>
                  <a:gd name="T62" fmla="*/ 2092 w 4421"/>
                  <a:gd name="T63" fmla="*/ 128 h 1157"/>
                  <a:gd name="T64" fmla="*/ 2017 w 4421"/>
                  <a:gd name="T65" fmla="*/ 82 h 1157"/>
                  <a:gd name="T66" fmla="*/ 1943 w 4421"/>
                  <a:gd name="T67" fmla="*/ 47 h 1157"/>
                  <a:gd name="T68" fmla="*/ 1868 w 4421"/>
                  <a:gd name="T69" fmla="*/ 20 h 1157"/>
                  <a:gd name="T70" fmla="*/ 1794 w 4421"/>
                  <a:gd name="T71" fmla="*/ 4 h 1157"/>
                  <a:gd name="T72" fmla="*/ 1721 w 4421"/>
                  <a:gd name="T73" fmla="*/ 1 h 1157"/>
                  <a:gd name="T74" fmla="*/ 1646 w 4421"/>
                  <a:gd name="T75" fmla="*/ 12 h 1157"/>
                  <a:gd name="T76" fmla="*/ 1572 w 4421"/>
                  <a:gd name="T77" fmla="*/ 35 h 1157"/>
                  <a:gd name="T78" fmla="*/ 1497 w 4421"/>
                  <a:gd name="T79" fmla="*/ 73 h 1157"/>
                  <a:gd name="T80" fmla="*/ 1423 w 4421"/>
                  <a:gd name="T81" fmla="*/ 122 h 1157"/>
                  <a:gd name="T82" fmla="*/ 1348 w 4421"/>
                  <a:gd name="T83" fmla="*/ 181 h 1157"/>
                  <a:gd name="T84" fmla="*/ 1274 w 4421"/>
                  <a:gd name="T85" fmla="*/ 249 h 1157"/>
                  <a:gd name="T86" fmla="*/ 1199 w 4421"/>
                  <a:gd name="T87" fmla="*/ 321 h 1157"/>
                  <a:gd name="T88" fmla="*/ 1125 w 4421"/>
                  <a:gd name="T89" fmla="*/ 393 h 1157"/>
                  <a:gd name="T90" fmla="*/ 1050 w 4421"/>
                  <a:gd name="T91" fmla="*/ 460 h 1157"/>
                  <a:gd name="T92" fmla="*/ 976 w 4421"/>
                  <a:gd name="T93" fmla="*/ 522 h 1157"/>
                  <a:gd name="T94" fmla="*/ 901 w 4421"/>
                  <a:gd name="T95" fmla="*/ 580 h 1157"/>
                  <a:gd name="T96" fmla="*/ 828 w 4421"/>
                  <a:gd name="T97" fmla="*/ 635 h 1157"/>
                  <a:gd name="T98" fmla="*/ 753 w 4421"/>
                  <a:gd name="T99" fmla="*/ 683 h 1157"/>
                  <a:gd name="T100" fmla="*/ 679 w 4421"/>
                  <a:gd name="T101" fmla="*/ 728 h 1157"/>
                  <a:gd name="T102" fmla="*/ 604 w 4421"/>
                  <a:gd name="T103" fmla="*/ 767 h 1157"/>
                  <a:gd name="T104" fmla="*/ 530 w 4421"/>
                  <a:gd name="T105" fmla="*/ 804 h 1157"/>
                  <a:gd name="T106" fmla="*/ 455 w 4421"/>
                  <a:gd name="T107" fmla="*/ 837 h 1157"/>
                  <a:gd name="T108" fmla="*/ 381 w 4421"/>
                  <a:gd name="T109" fmla="*/ 871 h 1157"/>
                  <a:gd name="T110" fmla="*/ 306 w 4421"/>
                  <a:gd name="T111" fmla="*/ 903 h 1157"/>
                  <a:gd name="T112" fmla="*/ 232 w 4421"/>
                  <a:gd name="T113" fmla="*/ 933 h 1157"/>
                  <a:gd name="T114" fmla="*/ 157 w 4421"/>
                  <a:gd name="T115" fmla="*/ 959 h 1157"/>
                  <a:gd name="T116" fmla="*/ 92 w 4421"/>
                  <a:gd name="T117" fmla="*/ 980 h 1157"/>
                  <a:gd name="T118" fmla="*/ 42 w 4421"/>
                  <a:gd name="T119" fmla="*/ 99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21" h="1157">
                    <a:moveTo>
                      <a:pt x="4421" y="1157"/>
                    </a:moveTo>
                    <a:lnTo>
                      <a:pt x="4388" y="1152"/>
                    </a:lnTo>
                    <a:lnTo>
                      <a:pt x="4386" y="1152"/>
                    </a:lnTo>
                    <a:lnTo>
                      <a:pt x="4382" y="1152"/>
                    </a:lnTo>
                    <a:lnTo>
                      <a:pt x="4378" y="1151"/>
                    </a:lnTo>
                    <a:lnTo>
                      <a:pt x="4374" y="1151"/>
                    </a:lnTo>
                    <a:lnTo>
                      <a:pt x="4370" y="1151"/>
                    </a:lnTo>
                    <a:lnTo>
                      <a:pt x="4366" y="1149"/>
                    </a:lnTo>
                    <a:lnTo>
                      <a:pt x="4362" y="1149"/>
                    </a:lnTo>
                    <a:lnTo>
                      <a:pt x="4358" y="1149"/>
                    </a:lnTo>
                    <a:lnTo>
                      <a:pt x="4352" y="1148"/>
                    </a:lnTo>
                    <a:lnTo>
                      <a:pt x="4348" y="1148"/>
                    </a:lnTo>
                    <a:lnTo>
                      <a:pt x="4343" y="1146"/>
                    </a:lnTo>
                    <a:lnTo>
                      <a:pt x="4338" y="1146"/>
                    </a:lnTo>
                    <a:lnTo>
                      <a:pt x="4332" y="1145"/>
                    </a:lnTo>
                    <a:lnTo>
                      <a:pt x="4327" y="1145"/>
                    </a:lnTo>
                    <a:lnTo>
                      <a:pt x="4322" y="1143"/>
                    </a:lnTo>
                    <a:lnTo>
                      <a:pt x="4316" y="1143"/>
                    </a:lnTo>
                    <a:lnTo>
                      <a:pt x="4310" y="1142"/>
                    </a:lnTo>
                    <a:lnTo>
                      <a:pt x="4304" y="1142"/>
                    </a:lnTo>
                    <a:lnTo>
                      <a:pt x="4299" y="1140"/>
                    </a:lnTo>
                    <a:lnTo>
                      <a:pt x="4292" y="1140"/>
                    </a:lnTo>
                    <a:lnTo>
                      <a:pt x="4286" y="1139"/>
                    </a:lnTo>
                    <a:lnTo>
                      <a:pt x="4280" y="1139"/>
                    </a:lnTo>
                    <a:lnTo>
                      <a:pt x="4274" y="1137"/>
                    </a:lnTo>
                    <a:lnTo>
                      <a:pt x="4267" y="1137"/>
                    </a:lnTo>
                    <a:lnTo>
                      <a:pt x="4260" y="1136"/>
                    </a:lnTo>
                    <a:lnTo>
                      <a:pt x="4255" y="1134"/>
                    </a:lnTo>
                    <a:lnTo>
                      <a:pt x="4249" y="1134"/>
                    </a:lnTo>
                    <a:lnTo>
                      <a:pt x="4242" y="1133"/>
                    </a:lnTo>
                    <a:lnTo>
                      <a:pt x="4235" y="1131"/>
                    </a:lnTo>
                    <a:lnTo>
                      <a:pt x="4229" y="1131"/>
                    </a:lnTo>
                    <a:lnTo>
                      <a:pt x="4222" y="1130"/>
                    </a:lnTo>
                    <a:lnTo>
                      <a:pt x="4214" y="1128"/>
                    </a:lnTo>
                    <a:lnTo>
                      <a:pt x="4207" y="1128"/>
                    </a:lnTo>
                    <a:lnTo>
                      <a:pt x="4201" y="1127"/>
                    </a:lnTo>
                    <a:lnTo>
                      <a:pt x="4194" y="1125"/>
                    </a:lnTo>
                    <a:lnTo>
                      <a:pt x="4187" y="1123"/>
                    </a:lnTo>
                    <a:lnTo>
                      <a:pt x="4179" y="1123"/>
                    </a:lnTo>
                    <a:lnTo>
                      <a:pt x="4173" y="1122"/>
                    </a:lnTo>
                    <a:lnTo>
                      <a:pt x="4166" y="1120"/>
                    </a:lnTo>
                    <a:lnTo>
                      <a:pt x="4158" y="1119"/>
                    </a:lnTo>
                    <a:lnTo>
                      <a:pt x="4151" y="1119"/>
                    </a:lnTo>
                    <a:lnTo>
                      <a:pt x="4145" y="1117"/>
                    </a:lnTo>
                    <a:lnTo>
                      <a:pt x="4137" y="1116"/>
                    </a:lnTo>
                    <a:lnTo>
                      <a:pt x="4130" y="1114"/>
                    </a:lnTo>
                    <a:lnTo>
                      <a:pt x="4122" y="1113"/>
                    </a:lnTo>
                    <a:lnTo>
                      <a:pt x="4115" y="1113"/>
                    </a:lnTo>
                    <a:lnTo>
                      <a:pt x="4107" y="1111"/>
                    </a:lnTo>
                    <a:lnTo>
                      <a:pt x="4101" y="1110"/>
                    </a:lnTo>
                    <a:lnTo>
                      <a:pt x="4093" y="1108"/>
                    </a:lnTo>
                    <a:lnTo>
                      <a:pt x="4086" y="1107"/>
                    </a:lnTo>
                    <a:lnTo>
                      <a:pt x="4078" y="1105"/>
                    </a:lnTo>
                    <a:lnTo>
                      <a:pt x="4072" y="1104"/>
                    </a:lnTo>
                    <a:lnTo>
                      <a:pt x="4064" y="1102"/>
                    </a:lnTo>
                    <a:lnTo>
                      <a:pt x="4057" y="1102"/>
                    </a:lnTo>
                    <a:lnTo>
                      <a:pt x="4049" y="1101"/>
                    </a:lnTo>
                    <a:lnTo>
                      <a:pt x="4042" y="1099"/>
                    </a:lnTo>
                    <a:lnTo>
                      <a:pt x="4034" y="1098"/>
                    </a:lnTo>
                    <a:lnTo>
                      <a:pt x="4026" y="1096"/>
                    </a:lnTo>
                    <a:lnTo>
                      <a:pt x="4020" y="1095"/>
                    </a:lnTo>
                    <a:lnTo>
                      <a:pt x="4012" y="1093"/>
                    </a:lnTo>
                    <a:lnTo>
                      <a:pt x="4005" y="1092"/>
                    </a:lnTo>
                    <a:lnTo>
                      <a:pt x="3997" y="1090"/>
                    </a:lnTo>
                    <a:lnTo>
                      <a:pt x="3989" y="1088"/>
                    </a:lnTo>
                    <a:lnTo>
                      <a:pt x="3982" y="1087"/>
                    </a:lnTo>
                    <a:lnTo>
                      <a:pt x="3974" y="1085"/>
                    </a:lnTo>
                    <a:lnTo>
                      <a:pt x="3968" y="1084"/>
                    </a:lnTo>
                    <a:lnTo>
                      <a:pt x="3960" y="1082"/>
                    </a:lnTo>
                    <a:lnTo>
                      <a:pt x="3953" y="1081"/>
                    </a:lnTo>
                    <a:lnTo>
                      <a:pt x="3945" y="1079"/>
                    </a:lnTo>
                    <a:lnTo>
                      <a:pt x="3937" y="1078"/>
                    </a:lnTo>
                    <a:lnTo>
                      <a:pt x="3931" y="1076"/>
                    </a:lnTo>
                    <a:lnTo>
                      <a:pt x="3923" y="1075"/>
                    </a:lnTo>
                    <a:lnTo>
                      <a:pt x="3916" y="1073"/>
                    </a:lnTo>
                    <a:lnTo>
                      <a:pt x="3908" y="1072"/>
                    </a:lnTo>
                    <a:lnTo>
                      <a:pt x="3900" y="1070"/>
                    </a:lnTo>
                    <a:lnTo>
                      <a:pt x="3893" y="1069"/>
                    </a:lnTo>
                    <a:lnTo>
                      <a:pt x="3885" y="1067"/>
                    </a:lnTo>
                    <a:lnTo>
                      <a:pt x="3879" y="1066"/>
                    </a:lnTo>
                    <a:lnTo>
                      <a:pt x="3871" y="1064"/>
                    </a:lnTo>
                    <a:lnTo>
                      <a:pt x="3863" y="1063"/>
                    </a:lnTo>
                    <a:lnTo>
                      <a:pt x="3856" y="1061"/>
                    </a:lnTo>
                    <a:lnTo>
                      <a:pt x="3848" y="1060"/>
                    </a:lnTo>
                    <a:lnTo>
                      <a:pt x="3841" y="1058"/>
                    </a:lnTo>
                    <a:lnTo>
                      <a:pt x="3833" y="1055"/>
                    </a:lnTo>
                    <a:lnTo>
                      <a:pt x="3825" y="1053"/>
                    </a:lnTo>
                    <a:lnTo>
                      <a:pt x="3819" y="1052"/>
                    </a:lnTo>
                    <a:lnTo>
                      <a:pt x="3811" y="1050"/>
                    </a:lnTo>
                    <a:lnTo>
                      <a:pt x="3804" y="1049"/>
                    </a:lnTo>
                    <a:lnTo>
                      <a:pt x="3796" y="1047"/>
                    </a:lnTo>
                    <a:lnTo>
                      <a:pt x="3788" y="1044"/>
                    </a:lnTo>
                    <a:lnTo>
                      <a:pt x="3782" y="1043"/>
                    </a:lnTo>
                    <a:lnTo>
                      <a:pt x="3774" y="1041"/>
                    </a:lnTo>
                    <a:lnTo>
                      <a:pt x="3767" y="1040"/>
                    </a:lnTo>
                    <a:lnTo>
                      <a:pt x="3759" y="1038"/>
                    </a:lnTo>
                    <a:lnTo>
                      <a:pt x="3751" y="1037"/>
                    </a:lnTo>
                    <a:lnTo>
                      <a:pt x="3744" y="1034"/>
                    </a:lnTo>
                    <a:lnTo>
                      <a:pt x="3736" y="1032"/>
                    </a:lnTo>
                    <a:lnTo>
                      <a:pt x="3730" y="1031"/>
                    </a:lnTo>
                    <a:lnTo>
                      <a:pt x="3722" y="1029"/>
                    </a:lnTo>
                    <a:lnTo>
                      <a:pt x="3714" y="1026"/>
                    </a:lnTo>
                    <a:lnTo>
                      <a:pt x="3707" y="1025"/>
                    </a:lnTo>
                    <a:lnTo>
                      <a:pt x="3699" y="1023"/>
                    </a:lnTo>
                    <a:lnTo>
                      <a:pt x="3692" y="1020"/>
                    </a:lnTo>
                    <a:lnTo>
                      <a:pt x="3684" y="1018"/>
                    </a:lnTo>
                    <a:lnTo>
                      <a:pt x="3676" y="1017"/>
                    </a:lnTo>
                    <a:lnTo>
                      <a:pt x="3670" y="1014"/>
                    </a:lnTo>
                    <a:lnTo>
                      <a:pt x="3662" y="1012"/>
                    </a:lnTo>
                    <a:lnTo>
                      <a:pt x="3655" y="1011"/>
                    </a:lnTo>
                    <a:lnTo>
                      <a:pt x="3647" y="1008"/>
                    </a:lnTo>
                    <a:lnTo>
                      <a:pt x="3639" y="1006"/>
                    </a:lnTo>
                    <a:lnTo>
                      <a:pt x="3633" y="1005"/>
                    </a:lnTo>
                    <a:lnTo>
                      <a:pt x="3625" y="1002"/>
                    </a:lnTo>
                    <a:lnTo>
                      <a:pt x="3618" y="1000"/>
                    </a:lnTo>
                    <a:lnTo>
                      <a:pt x="3610" y="997"/>
                    </a:lnTo>
                    <a:lnTo>
                      <a:pt x="3602" y="996"/>
                    </a:lnTo>
                    <a:lnTo>
                      <a:pt x="3595" y="993"/>
                    </a:lnTo>
                    <a:lnTo>
                      <a:pt x="3587" y="991"/>
                    </a:lnTo>
                    <a:lnTo>
                      <a:pt x="3581" y="988"/>
                    </a:lnTo>
                    <a:lnTo>
                      <a:pt x="3573" y="986"/>
                    </a:lnTo>
                    <a:lnTo>
                      <a:pt x="3565" y="983"/>
                    </a:lnTo>
                    <a:lnTo>
                      <a:pt x="3558" y="982"/>
                    </a:lnTo>
                    <a:lnTo>
                      <a:pt x="3550" y="979"/>
                    </a:lnTo>
                    <a:lnTo>
                      <a:pt x="3543" y="977"/>
                    </a:lnTo>
                    <a:lnTo>
                      <a:pt x="3535" y="974"/>
                    </a:lnTo>
                    <a:lnTo>
                      <a:pt x="3527" y="973"/>
                    </a:lnTo>
                    <a:lnTo>
                      <a:pt x="3521" y="970"/>
                    </a:lnTo>
                    <a:lnTo>
                      <a:pt x="3513" y="968"/>
                    </a:lnTo>
                    <a:lnTo>
                      <a:pt x="3506" y="965"/>
                    </a:lnTo>
                    <a:lnTo>
                      <a:pt x="3498" y="962"/>
                    </a:lnTo>
                    <a:lnTo>
                      <a:pt x="3490" y="961"/>
                    </a:lnTo>
                    <a:lnTo>
                      <a:pt x="3484" y="958"/>
                    </a:lnTo>
                    <a:lnTo>
                      <a:pt x="3476" y="954"/>
                    </a:lnTo>
                    <a:lnTo>
                      <a:pt x="3469" y="953"/>
                    </a:lnTo>
                    <a:lnTo>
                      <a:pt x="3461" y="950"/>
                    </a:lnTo>
                    <a:lnTo>
                      <a:pt x="3453" y="947"/>
                    </a:lnTo>
                    <a:lnTo>
                      <a:pt x="3446" y="945"/>
                    </a:lnTo>
                    <a:lnTo>
                      <a:pt x="3438" y="942"/>
                    </a:lnTo>
                    <a:lnTo>
                      <a:pt x="3432" y="939"/>
                    </a:lnTo>
                    <a:lnTo>
                      <a:pt x="3424" y="938"/>
                    </a:lnTo>
                    <a:lnTo>
                      <a:pt x="3416" y="935"/>
                    </a:lnTo>
                    <a:lnTo>
                      <a:pt x="3409" y="932"/>
                    </a:lnTo>
                    <a:lnTo>
                      <a:pt x="3401" y="929"/>
                    </a:lnTo>
                    <a:lnTo>
                      <a:pt x="3394" y="927"/>
                    </a:lnTo>
                    <a:lnTo>
                      <a:pt x="3386" y="924"/>
                    </a:lnTo>
                    <a:lnTo>
                      <a:pt x="3378" y="921"/>
                    </a:lnTo>
                    <a:lnTo>
                      <a:pt x="3372" y="918"/>
                    </a:lnTo>
                    <a:lnTo>
                      <a:pt x="3364" y="915"/>
                    </a:lnTo>
                    <a:lnTo>
                      <a:pt x="3357" y="912"/>
                    </a:lnTo>
                    <a:lnTo>
                      <a:pt x="3349" y="910"/>
                    </a:lnTo>
                    <a:lnTo>
                      <a:pt x="3341" y="907"/>
                    </a:lnTo>
                    <a:lnTo>
                      <a:pt x="3335" y="904"/>
                    </a:lnTo>
                    <a:lnTo>
                      <a:pt x="3327" y="901"/>
                    </a:lnTo>
                    <a:lnTo>
                      <a:pt x="3320" y="898"/>
                    </a:lnTo>
                    <a:lnTo>
                      <a:pt x="3312" y="895"/>
                    </a:lnTo>
                    <a:lnTo>
                      <a:pt x="3304" y="892"/>
                    </a:lnTo>
                    <a:lnTo>
                      <a:pt x="3297" y="891"/>
                    </a:lnTo>
                    <a:lnTo>
                      <a:pt x="3289" y="887"/>
                    </a:lnTo>
                    <a:lnTo>
                      <a:pt x="3283" y="884"/>
                    </a:lnTo>
                    <a:lnTo>
                      <a:pt x="3275" y="881"/>
                    </a:lnTo>
                    <a:lnTo>
                      <a:pt x="3267" y="878"/>
                    </a:lnTo>
                    <a:lnTo>
                      <a:pt x="3260" y="875"/>
                    </a:lnTo>
                    <a:lnTo>
                      <a:pt x="3252" y="872"/>
                    </a:lnTo>
                    <a:lnTo>
                      <a:pt x="3245" y="869"/>
                    </a:lnTo>
                    <a:lnTo>
                      <a:pt x="3237" y="866"/>
                    </a:lnTo>
                    <a:lnTo>
                      <a:pt x="3229" y="863"/>
                    </a:lnTo>
                    <a:lnTo>
                      <a:pt x="3223" y="860"/>
                    </a:lnTo>
                    <a:lnTo>
                      <a:pt x="3215" y="857"/>
                    </a:lnTo>
                    <a:lnTo>
                      <a:pt x="3208" y="852"/>
                    </a:lnTo>
                    <a:lnTo>
                      <a:pt x="3200" y="849"/>
                    </a:lnTo>
                    <a:lnTo>
                      <a:pt x="3192" y="846"/>
                    </a:lnTo>
                    <a:lnTo>
                      <a:pt x="3185" y="843"/>
                    </a:lnTo>
                    <a:lnTo>
                      <a:pt x="3178" y="840"/>
                    </a:lnTo>
                    <a:lnTo>
                      <a:pt x="3171" y="837"/>
                    </a:lnTo>
                    <a:lnTo>
                      <a:pt x="3163" y="833"/>
                    </a:lnTo>
                    <a:lnTo>
                      <a:pt x="3156" y="830"/>
                    </a:lnTo>
                    <a:lnTo>
                      <a:pt x="3148" y="827"/>
                    </a:lnTo>
                    <a:lnTo>
                      <a:pt x="3140" y="822"/>
                    </a:lnTo>
                    <a:lnTo>
                      <a:pt x="3134" y="819"/>
                    </a:lnTo>
                    <a:lnTo>
                      <a:pt x="3126" y="816"/>
                    </a:lnTo>
                    <a:lnTo>
                      <a:pt x="3119" y="811"/>
                    </a:lnTo>
                    <a:lnTo>
                      <a:pt x="3111" y="808"/>
                    </a:lnTo>
                    <a:lnTo>
                      <a:pt x="3103" y="804"/>
                    </a:lnTo>
                    <a:lnTo>
                      <a:pt x="3096" y="801"/>
                    </a:lnTo>
                    <a:lnTo>
                      <a:pt x="3088" y="796"/>
                    </a:lnTo>
                    <a:lnTo>
                      <a:pt x="3082" y="793"/>
                    </a:lnTo>
                    <a:lnTo>
                      <a:pt x="3074" y="789"/>
                    </a:lnTo>
                    <a:lnTo>
                      <a:pt x="3067" y="785"/>
                    </a:lnTo>
                    <a:lnTo>
                      <a:pt x="3059" y="781"/>
                    </a:lnTo>
                    <a:lnTo>
                      <a:pt x="3051" y="776"/>
                    </a:lnTo>
                    <a:lnTo>
                      <a:pt x="3044" y="773"/>
                    </a:lnTo>
                    <a:lnTo>
                      <a:pt x="3036" y="769"/>
                    </a:lnTo>
                    <a:lnTo>
                      <a:pt x="3030" y="764"/>
                    </a:lnTo>
                    <a:lnTo>
                      <a:pt x="3022" y="761"/>
                    </a:lnTo>
                    <a:lnTo>
                      <a:pt x="3015" y="757"/>
                    </a:lnTo>
                    <a:lnTo>
                      <a:pt x="3007" y="752"/>
                    </a:lnTo>
                    <a:lnTo>
                      <a:pt x="2999" y="749"/>
                    </a:lnTo>
                    <a:lnTo>
                      <a:pt x="2993" y="744"/>
                    </a:lnTo>
                    <a:lnTo>
                      <a:pt x="2985" y="740"/>
                    </a:lnTo>
                    <a:lnTo>
                      <a:pt x="2978" y="735"/>
                    </a:lnTo>
                    <a:lnTo>
                      <a:pt x="2970" y="731"/>
                    </a:lnTo>
                    <a:lnTo>
                      <a:pt x="2962" y="728"/>
                    </a:lnTo>
                    <a:lnTo>
                      <a:pt x="2955" y="723"/>
                    </a:lnTo>
                    <a:lnTo>
                      <a:pt x="2947" y="718"/>
                    </a:lnTo>
                    <a:lnTo>
                      <a:pt x="2941" y="714"/>
                    </a:lnTo>
                    <a:lnTo>
                      <a:pt x="2933" y="709"/>
                    </a:lnTo>
                    <a:lnTo>
                      <a:pt x="2926" y="706"/>
                    </a:lnTo>
                    <a:lnTo>
                      <a:pt x="2918" y="702"/>
                    </a:lnTo>
                    <a:lnTo>
                      <a:pt x="2910" y="697"/>
                    </a:lnTo>
                    <a:lnTo>
                      <a:pt x="2903" y="693"/>
                    </a:lnTo>
                    <a:lnTo>
                      <a:pt x="2895" y="688"/>
                    </a:lnTo>
                    <a:lnTo>
                      <a:pt x="2889" y="685"/>
                    </a:lnTo>
                    <a:lnTo>
                      <a:pt x="2881" y="680"/>
                    </a:lnTo>
                    <a:lnTo>
                      <a:pt x="2873" y="676"/>
                    </a:lnTo>
                    <a:lnTo>
                      <a:pt x="2866" y="671"/>
                    </a:lnTo>
                    <a:lnTo>
                      <a:pt x="2858" y="667"/>
                    </a:lnTo>
                    <a:lnTo>
                      <a:pt x="2852" y="662"/>
                    </a:lnTo>
                    <a:lnTo>
                      <a:pt x="2844" y="659"/>
                    </a:lnTo>
                    <a:lnTo>
                      <a:pt x="2837" y="655"/>
                    </a:lnTo>
                    <a:lnTo>
                      <a:pt x="2829" y="650"/>
                    </a:lnTo>
                    <a:lnTo>
                      <a:pt x="2821" y="645"/>
                    </a:lnTo>
                    <a:lnTo>
                      <a:pt x="2814" y="641"/>
                    </a:lnTo>
                    <a:lnTo>
                      <a:pt x="2806" y="636"/>
                    </a:lnTo>
                    <a:lnTo>
                      <a:pt x="2800" y="633"/>
                    </a:lnTo>
                    <a:lnTo>
                      <a:pt x="2792" y="629"/>
                    </a:lnTo>
                    <a:lnTo>
                      <a:pt x="2784" y="624"/>
                    </a:lnTo>
                    <a:lnTo>
                      <a:pt x="2777" y="619"/>
                    </a:lnTo>
                    <a:lnTo>
                      <a:pt x="2769" y="615"/>
                    </a:lnTo>
                    <a:lnTo>
                      <a:pt x="2762" y="610"/>
                    </a:lnTo>
                    <a:lnTo>
                      <a:pt x="2754" y="606"/>
                    </a:lnTo>
                    <a:lnTo>
                      <a:pt x="2746" y="601"/>
                    </a:lnTo>
                    <a:lnTo>
                      <a:pt x="2740" y="597"/>
                    </a:lnTo>
                    <a:lnTo>
                      <a:pt x="2732" y="592"/>
                    </a:lnTo>
                    <a:lnTo>
                      <a:pt x="2725" y="588"/>
                    </a:lnTo>
                    <a:lnTo>
                      <a:pt x="2717" y="583"/>
                    </a:lnTo>
                    <a:lnTo>
                      <a:pt x="2709" y="578"/>
                    </a:lnTo>
                    <a:lnTo>
                      <a:pt x="2703" y="574"/>
                    </a:lnTo>
                    <a:lnTo>
                      <a:pt x="2695" y="569"/>
                    </a:lnTo>
                    <a:lnTo>
                      <a:pt x="2688" y="565"/>
                    </a:lnTo>
                    <a:lnTo>
                      <a:pt x="2680" y="560"/>
                    </a:lnTo>
                    <a:lnTo>
                      <a:pt x="2672" y="556"/>
                    </a:lnTo>
                    <a:lnTo>
                      <a:pt x="2665" y="551"/>
                    </a:lnTo>
                    <a:lnTo>
                      <a:pt x="2657" y="546"/>
                    </a:lnTo>
                    <a:lnTo>
                      <a:pt x="2651" y="540"/>
                    </a:lnTo>
                    <a:lnTo>
                      <a:pt x="2643" y="536"/>
                    </a:lnTo>
                    <a:lnTo>
                      <a:pt x="2635" y="531"/>
                    </a:lnTo>
                    <a:lnTo>
                      <a:pt x="2628" y="527"/>
                    </a:lnTo>
                    <a:lnTo>
                      <a:pt x="2620" y="522"/>
                    </a:lnTo>
                    <a:lnTo>
                      <a:pt x="2613" y="516"/>
                    </a:lnTo>
                    <a:lnTo>
                      <a:pt x="2605" y="511"/>
                    </a:lnTo>
                    <a:lnTo>
                      <a:pt x="2597" y="507"/>
                    </a:lnTo>
                    <a:lnTo>
                      <a:pt x="2591" y="501"/>
                    </a:lnTo>
                    <a:lnTo>
                      <a:pt x="2583" y="496"/>
                    </a:lnTo>
                    <a:lnTo>
                      <a:pt x="2576" y="492"/>
                    </a:lnTo>
                    <a:lnTo>
                      <a:pt x="2568" y="485"/>
                    </a:lnTo>
                    <a:lnTo>
                      <a:pt x="2560" y="481"/>
                    </a:lnTo>
                    <a:lnTo>
                      <a:pt x="2554" y="475"/>
                    </a:lnTo>
                    <a:lnTo>
                      <a:pt x="2546" y="470"/>
                    </a:lnTo>
                    <a:lnTo>
                      <a:pt x="2539" y="464"/>
                    </a:lnTo>
                    <a:lnTo>
                      <a:pt x="2531" y="460"/>
                    </a:lnTo>
                    <a:lnTo>
                      <a:pt x="2523" y="454"/>
                    </a:lnTo>
                    <a:lnTo>
                      <a:pt x="2516" y="449"/>
                    </a:lnTo>
                    <a:lnTo>
                      <a:pt x="2508" y="443"/>
                    </a:lnTo>
                    <a:lnTo>
                      <a:pt x="2502" y="438"/>
                    </a:lnTo>
                    <a:lnTo>
                      <a:pt x="2494" y="432"/>
                    </a:lnTo>
                    <a:lnTo>
                      <a:pt x="2486" y="426"/>
                    </a:lnTo>
                    <a:lnTo>
                      <a:pt x="2479" y="422"/>
                    </a:lnTo>
                    <a:lnTo>
                      <a:pt x="2471" y="415"/>
                    </a:lnTo>
                    <a:lnTo>
                      <a:pt x="2464" y="409"/>
                    </a:lnTo>
                    <a:lnTo>
                      <a:pt x="2456" y="405"/>
                    </a:lnTo>
                    <a:lnTo>
                      <a:pt x="2448" y="399"/>
                    </a:lnTo>
                    <a:lnTo>
                      <a:pt x="2442" y="393"/>
                    </a:lnTo>
                    <a:lnTo>
                      <a:pt x="2434" y="387"/>
                    </a:lnTo>
                    <a:lnTo>
                      <a:pt x="2427" y="380"/>
                    </a:lnTo>
                    <a:lnTo>
                      <a:pt x="2419" y="374"/>
                    </a:lnTo>
                    <a:lnTo>
                      <a:pt x="2411" y="370"/>
                    </a:lnTo>
                    <a:lnTo>
                      <a:pt x="2405" y="364"/>
                    </a:lnTo>
                    <a:lnTo>
                      <a:pt x="2397" y="358"/>
                    </a:lnTo>
                    <a:lnTo>
                      <a:pt x="2390" y="352"/>
                    </a:lnTo>
                    <a:lnTo>
                      <a:pt x="2382" y="345"/>
                    </a:lnTo>
                    <a:lnTo>
                      <a:pt x="2374" y="339"/>
                    </a:lnTo>
                    <a:lnTo>
                      <a:pt x="2367" y="333"/>
                    </a:lnTo>
                    <a:lnTo>
                      <a:pt x="2359" y="327"/>
                    </a:lnTo>
                    <a:lnTo>
                      <a:pt x="2353" y="321"/>
                    </a:lnTo>
                    <a:lnTo>
                      <a:pt x="2345" y="316"/>
                    </a:lnTo>
                    <a:lnTo>
                      <a:pt x="2337" y="310"/>
                    </a:lnTo>
                    <a:lnTo>
                      <a:pt x="2330" y="304"/>
                    </a:lnTo>
                    <a:lnTo>
                      <a:pt x="2322" y="298"/>
                    </a:lnTo>
                    <a:lnTo>
                      <a:pt x="2315" y="292"/>
                    </a:lnTo>
                    <a:lnTo>
                      <a:pt x="2307" y="286"/>
                    </a:lnTo>
                    <a:lnTo>
                      <a:pt x="2299" y="280"/>
                    </a:lnTo>
                    <a:lnTo>
                      <a:pt x="2293" y="274"/>
                    </a:lnTo>
                    <a:lnTo>
                      <a:pt x="2285" y="268"/>
                    </a:lnTo>
                    <a:lnTo>
                      <a:pt x="2278" y="262"/>
                    </a:lnTo>
                    <a:lnTo>
                      <a:pt x="2270" y="257"/>
                    </a:lnTo>
                    <a:lnTo>
                      <a:pt x="2262" y="251"/>
                    </a:lnTo>
                    <a:lnTo>
                      <a:pt x="2256" y="245"/>
                    </a:lnTo>
                    <a:lnTo>
                      <a:pt x="2248" y="239"/>
                    </a:lnTo>
                    <a:lnTo>
                      <a:pt x="2241" y="233"/>
                    </a:lnTo>
                    <a:lnTo>
                      <a:pt x="2233" y="228"/>
                    </a:lnTo>
                    <a:lnTo>
                      <a:pt x="2225" y="222"/>
                    </a:lnTo>
                    <a:lnTo>
                      <a:pt x="2218" y="216"/>
                    </a:lnTo>
                    <a:lnTo>
                      <a:pt x="2210" y="210"/>
                    </a:lnTo>
                    <a:lnTo>
                      <a:pt x="2204" y="205"/>
                    </a:lnTo>
                    <a:lnTo>
                      <a:pt x="2196" y="199"/>
                    </a:lnTo>
                    <a:lnTo>
                      <a:pt x="2188" y="193"/>
                    </a:lnTo>
                    <a:lnTo>
                      <a:pt x="2181" y="189"/>
                    </a:lnTo>
                    <a:lnTo>
                      <a:pt x="2173" y="182"/>
                    </a:lnTo>
                    <a:lnTo>
                      <a:pt x="2166" y="178"/>
                    </a:lnTo>
                    <a:lnTo>
                      <a:pt x="2158" y="172"/>
                    </a:lnTo>
                    <a:lnTo>
                      <a:pt x="2150" y="167"/>
                    </a:lnTo>
                    <a:lnTo>
                      <a:pt x="2144" y="161"/>
                    </a:lnTo>
                    <a:lnTo>
                      <a:pt x="2136" y="157"/>
                    </a:lnTo>
                    <a:lnTo>
                      <a:pt x="2129" y="152"/>
                    </a:lnTo>
                    <a:lnTo>
                      <a:pt x="2121" y="146"/>
                    </a:lnTo>
                    <a:lnTo>
                      <a:pt x="2113" y="141"/>
                    </a:lnTo>
                    <a:lnTo>
                      <a:pt x="2106" y="137"/>
                    </a:lnTo>
                    <a:lnTo>
                      <a:pt x="2099" y="132"/>
                    </a:lnTo>
                    <a:lnTo>
                      <a:pt x="2092" y="128"/>
                    </a:lnTo>
                    <a:lnTo>
                      <a:pt x="2084" y="122"/>
                    </a:lnTo>
                    <a:lnTo>
                      <a:pt x="2076" y="117"/>
                    </a:lnTo>
                    <a:lnTo>
                      <a:pt x="2069" y="112"/>
                    </a:lnTo>
                    <a:lnTo>
                      <a:pt x="2061" y="108"/>
                    </a:lnTo>
                    <a:lnTo>
                      <a:pt x="2055" y="103"/>
                    </a:lnTo>
                    <a:lnTo>
                      <a:pt x="2047" y="100"/>
                    </a:lnTo>
                    <a:lnTo>
                      <a:pt x="2040" y="96"/>
                    </a:lnTo>
                    <a:lnTo>
                      <a:pt x="2032" y="91"/>
                    </a:lnTo>
                    <a:lnTo>
                      <a:pt x="2024" y="87"/>
                    </a:lnTo>
                    <a:lnTo>
                      <a:pt x="2017" y="82"/>
                    </a:lnTo>
                    <a:lnTo>
                      <a:pt x="2009" y="79"/>
                    </a:lnTo>
                    <a:lnTo>
                      <a:pt x="2003" y="74"/>
                    </a:lnTo>
                    <a:lnTo>
                      <a:pt x="1995" y="71"/>
                    </a:lnTo>
                    <a:lnTo>
                      <a:pt x="1987" y="67"/>
                    </a:lnTo>
                    <a:lnTo>
                      <a:pt x="1980" y="64"/>
                    </a:lnTo>
                    <a:lnTo>
                      <a:pt x="1972" y="59"/>
                    </a:lnTo>
                    <a:lnTo>
                      <a:pt x="1965" y="56"/>
                    </a:lnTo>
                    <a:lnTo>
                      <a:pt x="1957" y="53"/>
                    </a:lnTo>
                    <a:lnTo>
                      <a:pt x="1951" y="50"/>
                    </a:lnTo>
                    <a:lnTo>
                      <a:pt x="1943" y="47"/>
                    </a:lnTo>
                    <a:lnTo>
                      <a:pt x="1935" y="42"/>
                    </a:lnTo>
                    <a:lnTo>
                      <a:pt x="1928" y="39"/>
                    </a:lnTo>
                    <a:lnTo>
                      <a:pt x="1920" y="38"/>
                    </a:lnTo>
                    <a:lnTo>
                      <a:pt x="1914" y="35"/>
                    </a:lnTo>
                    <a:lnTo>
                      <a:pt x="1906" y="32"/>
                    </a:lnTo>
                    <a:lnTo>
                      <a:pt x="1899" y="29"/>
                    </a:lnTo>
                    <a:lnTo>
                      <a:pt x="1891" y="26"/>
                    </a:lnTo>
                    <a:lnTo>
                      <a:pt x="1883" y="24"/>
                    </a:lnTo>
                    <a:lnTo>
                      <a:pt x="1876" y="21"/>
                    </a:lnTo>
                    <a:lnTo>
                      <a:pt x="1868" y="20"/>
                    </a:lnTo>
                    <a:lnTo>
                      <a:pt x="1862" y="17"/>
                    </a:lnTo>
                    <a:lnTo>
                      <a:pt x="1854" y="15"/>
                    </a:lnTo>
                    <a:lnTo>
                      <a:pt x="1846" y="13"/>
                    </a:lnTo>
                    <a:lnTo>
                      <a:pt x="1839" y="12"/>
                    </a:lnTo>
                    <a:lnTo>
                      <a:pt x="1831" y="10"/>
                    </a:lnTo>
                    <a:lnTo>
                      <a:pt x="1824" y="9"/>
                    </a:lnTo>
                    <a:lnTo>
                      <a:pt x="1816" y="7"/>
                    </a:lnTo>
                    <a:lnTo>
                      <a:pt x="1810" y="6"/>
                    </a:lnTo>
                    <a:lnTo>
                      <a:pt x="1802" y="4"/>
                    </a:lnTo>
                    <a:lnTo>
                      <a:pt x="1794" y="4"/>
                    </a:lnTo>
                    <a:lnTo>
                      <a:pt x="1787" y="3"/>
                    </a:lnTo>
                    <a:lnTo>
                      <a:pt x="1779" y="3"/>
                    </a:lnTo>
                    <a:lnTo>
                      <a:pt x="1773" y="1"/>
                    </a:lnTo>
                    <a:lnTo>
                      <a:pt x="1765" y="1"/>
                    </a:lnTo>
                    <a:lnTo>
                      <a:pt x="1757" y="1"/>
                    </a:lnTo>
                    <a:lnTo>
                      <a:pt x="1750" y="0"/>
                    </a:lnTo>
                    <a:lnTo>
                      <a:pt x="1742" y="0"/>
                    </a:lnTo>
                    <a:lnTo>
                      <a:pt x="1735" y="0"/>
                    </a:lnTo>
                    <a:lnTo>
                      <a:pt x="1727" y="1"/>
                    </a:lnTo>
                    <a:lnTo>
                      <a:pt x="1721" y="1"/>
                    </a:lnTo>
                    <a:lnTo>
                      <a:pt x="1713" y="1"/>
                    </a:lnTo>
                    <a:lnTo>
                      <a:pt x="1705" y="1"/>
                    </a:lnTo>
                    <a:lnTo>
                      <a:pt x="1698" y="3"/>
                    </a:lnTo>
                    <a:lnTo>
                      <a:pt x="1690" y="3"/>
                    </a:lnTo>
                    <a:lnTo>
                      <a:pt x="1683" y="4"/>
                    </a:lnTo>
                    <a:lnTo>
                      <a:pt x="1675" y="6"/>
                    </a:lnTo>
                    <a:lnTo>
                      <a:pt x="1667" y="7"/>
                    </a:lnTo>
                    <a:lnTo>
                      <a:pt x="1661" y="9"/>
                    </a:lnTo>
                    <a:lnTo>
                      <a:pt x="1653" y="10"/>
                    </a:lnTo>
                    <a:lnTo>
                      <a:pt x="1646" y="12"/>
                    </a:lnTo>
                    <a:lnTo>
                      <a:pt x="1638" y="13"/>
                    </a:lnTo>
                    <a:lnTo>
                      <a:pt x="1630" y="15"/>
                    </a:lnTo>
                    <a:lnTo>
                      <a:pt x="1624" y="17"/>
                    </a:lnTo>
                    <a:lnTo>
                      <a:pt x="1616" y="20"/>
                    </a:lnTo>
                    <a:lnTo>
                      <a:pt x="1609" y="21"/>
                    </a:lnTo>
                    <a:lnTo>
                      <a:pt x="1601" y="24"/>
                    </a:lnTo>
                    <a:lnTo>
                      <a:pt x="1593" y="27"/>
                    </a:lnTo>
                    <a:lnTo>
                      <a:pt x="1586" y="29"/>
                    </a:lnTo>
                    <a:lnTo>
                      <a:pt x="1578" y="32"/>
                    </a:lnTo>
                    <a:lnTo>
                      <a:pt x="1572" y="35"/>
                    </a:lnTo>
                    <a:lnTo>
                      <a:pt x="1564" y="38"/>
                    </a:lnTo>
                    <a:lnTo>
                      <a:pt x="1556" y="41"/>
                    </a:lnTo>
                    <a:lnTo>
                      <a:pt x="1549" y="45"/>
                    </a:lnTo>
                    <a:lnTo>
                      <a:pt x="1541" y="48"/>
                    </a:lnTo>
                    <a:lnTo>
                      <a:pt x="1534" y="52"/>
                    </a:lnTo>
                    <a:lnTo>
                      <a:pt x="1526" y="56"/>
                    </a:lnTo>
                    <a:lnTo>
                      <a:pt x="1518" y="59"/>
                    </a:lnTo>
                    <a:lnTo>
                      <a:pt x="1512" y="64"/>
                    </a:lnTo>
                    <a:lnTo>
                      <a:pt x="1504" y="68"/>
                    </a:lnTo>
                    <a:lnTo>
                      <a:pt x="1497" y="73"/>
                    </a:lnTo>
                    <a:lnTo>
                      <a:pt x="1489" y="77"/>
                    </a:lnTo>
                    <a:lnTo>
                      <a:pt x="1481" y="82"/>
                    </a:lnTo>
                    <a:lnTo>
                      <a:pt x="1475" y="87"/>
                    </a:lnTo>
                    <a:lnTo>
                      <a:pt x="1467" y="91"/>
                    </a:lnTo>
                    <a:lnTo>
                      <a:pt x="1460" y="96"/>
                    </a:lnTo>
                    <a:lnTo>
                      <a:pt x="1452" y="100"/>
                    </a:lnTo>
                    <a:lnTo>
                      <a:pt x="1444" y="106"/>
                    </a:lnTo>
                    <a:lnTo>
                      <a:pt x="1437" y="111"/>
                    </a:lnTo>
                    <a:lnTo>
                      <a:pt x="1429" y="115"/>
                    </a:lnTo>
                    <a:lnTo>
                      <a:pt x="1423" y="122"/>
                    </a:lnTo>
                    <a:lnTo>
                      <a:pt x="1415" y="128"/>
                    </a:lnTo>
                    <a:lnTo>
                      <a:pt x="1407" y="132"/>
                    </a:lnTo>
                    <a:lnTo>
                      <a:pt x="1400" y="138"/>
                    </a:lnTo>
                    <a:lnTo>
                      <a:pt x="1392" y="144"/>
                    </a:lnTo>
                    <a:lnTo>
                      <a:pt x="1385" y="151"/>
                    </a:lnTo>
                    <a:lnTo>
                      <a:pt x="1377" y="157"/>
                    </a:lnTo>
                    <a:lnTo>
                      <a:pt x="1369" y="163"/>
                    </a:lnTo>
                    <a:lnTo>
                      <a:pt x="1363" y="169"/>
                    </a:lnTo>
                    <a:lnTo>
                      <a:pt x="1355" y="175"/>
                    </a:lnTo>
                    <a:lnTo>
                      <a:pt x="1348" y="181"/>
                    </a:lnTo>
                    <a:lnTo>
                      <a:pt x="1340" y="187"/>
                    </a:lnTo>
                    <a:lnTo>
                      <a:pt x="1332" y="195"/>
                    </a:lnTo>
                    <a:lnTo>
                      <a:pt x="1326" y="201"/>
                    </a:lnTo>
                    <a:lnTo>
                      <a:pt x="1318" y="207"/>
                    </a:lnTo>
                    <a:lnTo>
                      <a:pt x="1311" y="214"/>
                    </a:lnTo>
                    <a:lnTo>
                      <a:pt x="1303" y="221"/>
                    </a:lnTo>
                    <a:lnTo>
                      <a:pt x="1295" y="228"/>
                    </a:lnTo>
                    <a:lnTo>
                      <a:pt x="1288" y="234"/>
                    </a:lnTo>
                    <a:lnTo>
                      <a:pt x="1280" y="242"/>
                    </a:lnTo>
                    <a:lnTo>
                      <a:pt x="1274" y="249"/>
                    </a:lnTo>
                    <a:lnTo>
                      <a:pt x="1266" y="256"/>
                    </a:lnTo>
                    <a:lnTo>
                      <a:pt x="1258" y="263"/>
                    </a:lnTo>
                    <a:lnTo>
                      <a:pt x="1251" y="271"/>
                    </a:lnTo>
                    <a:lnTo>
                      <a:pt x="1243" y="277"/>
                    </a:lnTo>
                    <a:lnTo>
                      <a:pt x="1236" y="285"/>
                    </a:lnTo>
                    <a:lnTo>
                      <a:pt x="1228" y="292"/>
                    </a:lnTo>
                    <a:lnTo>
                      <a:pt x="1220" y="300"/>
                    </a:lnTo>
                    <a:lnTo>
                      <a:pt x="1214" y="306"/>
                    </a:lnTo>
                    <a:lnTo>
                      <a:pt x="1206" y="313"/>
                    </a:lnTo>
                    <a:lnTo>
                      <a:pt x="1199" y="321"/>
                    </a:lnTo>
                    <a:lnTo>
                      <a:pt x="1191" y="329"/>
                    </a:lnTo>
                    <a:lnTo>
                      <a:pt x="1183" y="335"/>
                    </a:lnTo>
                    <a:lnTo>
                      <a:pt x="1177" y="342"/>
                    </a:lnTo>
                    <a:lnTo>
                      <a:pt x="1169" y="350"/>
                    </a:lnTo>
                    <a:lnTo>
                      <a:pt x="1162" y="358"/>
                    </a:lnTo>
                    <a:lnTo>
                      <a:pt x="1154" y="364"/>
                    </a:lnTo>
                    <a:lnTo>
                      <a:pt x="1147" y="371"/>
                    </a:lnTo>
                    <a:lnTo>
                      <a:pt x="1139" y="379"/>
                    </a:lnTo>
                    <a:lnTo>
                      <a:pt x="1131" y="385"/>
                    </a:lnTo>
                    <a:lnTo>
                      <a:pt x="1125" y="393"/>
                    </a:lnTo>
                    <a:lnTo>
                      <a:pt x="1117" y="400"/>
                    </a:lnTo>
                    <a:lnTo>
                      <a:pt x="1110" y="406"/>
                    </a:lnTo>
                    <a:lnTo>
                      <a:pt x="1102" y="414"/>
                    </a:lnTo>
                    <a:lnTo>
                      <a:pt x="1094" y="420"/>
                    </a:lnTo>
                    <a:lnTo>
                      <a:pt x="1087" y="428"/>
                    </a:lnTo>
                    <a:lnTo>
                      <a:pt x="1079" y="434"/>
                    </a:lnTo>
                    <a:lnTo>
                      <a:pt x="1073" y="440"/>
                    </a:lnTo>
                    <a:lnTo>
                      <a:pt x="1065" y="447"/>
                    </a:lnTo>
                    <a:lnTo>
                      <a:pt x="1058" y="454"/>
                    </a:lnTo>
                    <a:lnTo>
                      <a:pt x="1050" y="460"/>
                    </a:lnTo>
                    <a:lnTo>
                      <a:pt x="1042" y="467"/>
                    </a:lnTo>
                    <a:lnTo>
                      <a:pt x="1035" y="473"/>
                    </a:lnTo>
                    <a:lnTo>
                      <a:pt x="1028" y="479"/>
                    </a:lnTo>
                    <a:lnTo>
                      <a:pt x="1021" y="485"/>
                    </a:lnTo>
                    <a:lnTo>
                      <a:pt x="1013" y="492"/>
                    </a:lnTo>
                    <a:lnTo>
                      <a:pt x="1006" y="498"/>
                    </a:lnTo>
                    <a:lnTo>
                      <a:pt x="998" y="504"/>
                    </a:lnTo>
                    <a:lnTo>
                      <a:pt x="990" y="510"/>
                    </a:lnTo>
                    <a:lnTo>
                      <a:pt x="984" y="516"/>
                    </a:lnTo>
                    <a:lnTo>
                      <a:pt x="976" y="522"/>
                    </a:lnTo>
                    <a:lnTo>
                      <a:pt x="969" y="528"/>
                    </a:lnTo>
                    <a:lnTo>
                      <a:pt x="961" y="534"/>
                    </a:lnTo>
                    <a:lnTo>
                      <a:pt x="953" y="540"/>
                    </a:lnTo>
                    <a:lnTo>
                      <a:pt x="946" y="546"/>
                    </a:lnTo>
                    <a:lnTo>
                      <a:pt x="938" y="552"/>
                    </a:lnTo>
                    <a:lnTo>
                      <a:pt x="932" y="557"/>
                    </a:lnTo>
                    <a:lnTo>
                      <a:pt x="924" y="563"/>
                    </a:lnTo>
                    <a:lnTo>
                      <a:pt x="917" y="569"/>
                    </a:lnTo>
                    <a:lnTo>
                      <a:pt x="909" y="575"/>
                    </a:lnTo>
                    <a:lnTo>
                      <a:pt x="901" y="580"/>
                    </a:lnTo>
                    <a:lnTo>
                      <a:pt x="894" y="586"/>
                    </a:lnTo>
                    <a:lnTo>
                      <a:pt x="886" y="592"/>
                    </a:lnTo>
                    <a:lnTo>
                      <a:pt x="880" y="597"/>
                    </a:lnTo>
                    <a:lnTo>
                      <a:pt x="872" y="603"/>
                    </a:lnTo>
                    <a:lnTo>
                      <a:pt x="864" y="607"/>
                    </a:lnTo>
                    <a:lnTo>
                      <a:pt x="857" y="613"/>
                    </a:lnTo>
                    <a:lnTo>
                      <a:pt x="849" y="618"/>
                    </a:lnTo>
                    <a:lnTo>
                      <a:pt x="843" y="624"/>
                    </a:lnTo>
                    <a:lnTo>
                      <a:pt x="835" y="629"/>
                    </a:lnTo>
                    <a:lnTo>
                      <a:pt x="828" y="635"/>
                    </a:lnTo>
                    <a:lnTo>
                      <a:pt x="820" y="639"/>
                    </a:lnTo>
                    <a:lnTo>
                      <a:pt x="812" y="644"/>
                    </a:lnTo>
                    <a:lnTo>
                      <a:pt x="805" y="650"/>
                    </a:lnTo>
                    <a:lnTo>
                      <a:pt x="797" y="655"/>
                    </a:lnTo>
                    <a:lnTo>
                      <a:pt x="791" y="659"/>
                    </a:lnTo>
                    <a:lnTo>
                      <a:pt x="783" y="664"/>
                    </a:lnTo>
                    <a:lnTo>
                      <a:pt x="775" y="670"/>
                    </a:lnTo>
                    <a:lnTo>
                      <a:pt x="768" y="674"/>
                    </a:lnTo>
                    <a:lnTo>
                      <a:pt x="760" y="679"/>
                    </a:lnTo>
                    <a:lnTo>
                      <a:pt x="753" y="683"/>
                    </a:lnTo>
                    <a:lnTo>
                      <a:pt x="745" y="688"/>
                    </a:lnTo>
                    <a:lnTo>
                      <a:pt x="737" y="693"/>
                    </a:lnTo>
                    <a:lnTo>
                      <a:pt x="731" y="697"/>
                    </a:lnTo>
                    <a:lnTo>
                      <a:pt x="723" y="702"/>
                    </a:lnTo>
                    <a:lnTo>
                      <a:pt x="716" y="706"/>
                    </a:lnTo>
                    <a:lnTo>
                      <a:pt x="708" y="711"/>
                    </a:lnTo>
                    <a:lnTo>
                      <a:pt x="700" y="715"/>
                    </a:lnTo>
                    <a:lnTo>
                      <a:pt x="694" y="720"/>
                    </a:lnTo>
                    <a:lnTo>
                      <a:pt x="686" y="723"/>
                    </a:lnTo>
                    <a:lnTo>
                      <a:pt x="679" y="728"/>
                    </a:lnTo>
                    <a:lnTo>
                      <a:pt x="671" y="732"/>
                    </a:lnTo>
                    <a:lnTo>
                      <a:pt x="663" y="737"/>
                    </a:lnTo>
                    <a:lnTo>
                      <a:pt x="656" y="740"/>
                    </a:lnTo>
                    <a:lnTo>
                      <a:pt x="648" y="744"/>
                    </a:lnTo>
                    <a:lnTo>
                      <a:pt x="642" y="749"/>
                    </a:lnTo>
                    <a:lnTo>
                      <a:pt x="634" y="752"/>
                    </a:lnTo>
                    <a:lnTo>
                      <a:pt x="626" y="757"/>
                    </a:lnTo>
                    <a:lnTo>
                      <a:pt x="619" y="760"/>
                    </a:lnTo>
                    <a:lnTo>
                      <a:pt x="611" y="764"/>
                    </a:lnTo>
                    <a:lnTo>
                      <a:pt x="604" y="767"/>
                    </a:lnTo>
                    <a:lnTo>
                      <a:pt x="596" y="772"/>
                    </a:lnTo>
                    <a:lnTo>
                      <a:pt x="588" y="775"/>
                    </a:lnTo>
                    <a:lnTo>
                      <a:pt x="582" y="779"/>
                    </a:lnTo>
                    <a:lnTo>
                      <a:pt x="574" y="782"/>
                    </a:lnTo>
                    <a:lnTo>
                      <a:pt x="567" y="785"/>
                    </a:lnTo>
                    <a:lnTo>
                      <a:pt x="559" y="790"/>
                    </a:lnTo>
                    <a:lnTo>
                      <a:pt x="551" y="793"/>
                    </a:lnTo>
                    <a:lnTo>
                      <a:pt x="545" y="796"/>
                    </a:lnTo>
                    <a:lnTo>
                      <a:pt x="537" y="801"/>
                    </a:lnTo>
                    <a:lnTo>
                      <a:pt x="530" y="804"/>
                    </a:lnTo>
                    <a:lnTo>
                      <a:pt x="522" y="807"/>
                    </a:lnTo>
                    <a:lnTo>
                      <a:pt x="514" y="811"/>
                    </a:lnTo>
                    <a:lnTo>
                      <a:pt x="507" y="814"/>
                    </a:lnTo>
                    <a:lnTo>
                      <a:pt x="499" y="817"/>
                    </a:lnTo>
                    <a:lnTo>
                      <a:pt x="493" y="820"/>
                    </a:lnTo>
                    <a:lnTo>
                      <a:pt x="485" y="825"/>
                    </a:lnTo>
                    <a:lnTo>
                      <a:pt x="477" y="828"/>
                    </a:lnTo>
                    <a:lnTo>
                      <a:pt x="470" y="831"/>
                    </a:lnTo>
                    <a:lnTo>
                      <a:pt x="462" y="834"/>
                    </a:lnTo>
                    <a:lnTo>
                      <a:pt x="455" y="837"/>
                    </a:lnTo>
                    <a:lnTo>
                      <a:pt x="447" y="842"/>
                    </a:lnTo>
                    <a:lnTo>
                      <a:pt x="439" y="845"/>
                    </a:lnTo>
                    <a:lnTo>
                      <a:pt x="433" y="848"/>
                    </a:lnTo>
                    <a:lnTo>
                      <a:pt x="425" y="851"/>
                    </a:lnTo>
                    <a:lnTo>
                      <a:pt x="418" y="854"/>
                    </a:lnTo>
                    <a:lnTo>
                      <a:pt x="410" y="859"/>
                    </a:lnTo>
                    <a:lnTo>
                      <a:pt x="402" y="862"/>
                    </a:lnTo>
                    <a:lnTo>
                      <a:pt x="396" y="865"/>
                    </a:lnTo>
                    <a:lnTo>
                      <a:pt x="388" y="868"/>
                    </a:lnTo>
                    <a:lnTo>
                      <a:pt x="381" y="871"/>
                    </a:lnTo>
                    <a:lnTo>
                      <a:pt x="373" y="874"/>
                    </a:lnTo>
                    <a:lnTo>
                      <a:pt x="365" y="878"/>
                    </a:lnTo>
                    <a:lnTo>
                      <a:pt x="358" y="881"/>
                    </a:lnTo>
                    <a:lnTo>
                      <a:pt x="350" y="884"/>
                    </a:lnTo>
                    <a:lnTo>
                      <a:pt x="344" y="887"/>
                    </a:lnTo>
                    <a:lnTo>
                      <a:pt x="336" y="891"/>
                    </a:lnTo>
                    <a:lnTo>
                      <a:pt x="328" y="894"/>
                    </a:lnTo>
                    <a:lnTo>
                      <a:pt x="321" y="897"/>
                    </a:lnTo>
                    <a:lnTo>
                      <a:pt x="313" y="900"/>
                    </a:lnTo>
                    <a:lnTo>
                      <a:pt x="306" y="903"/>
                    </a:lnTo>
                    <a:lnTo>
                      <a:pt x="298" y="906"/>
                    </a:lnTo>
                    <a:lnTo>
                      <a:pt x="290" y="909"/>
                    </a:lnTo>
                    <a:lnTo>
                      <a:pt x="284" y="912"/>
                    </a:lnTo>
                    <a:lnTo>
                      <a:pt x="276" y="915"/>
                    </a:lnTo>
                    <a:lnTo>
                      <a:pt x="269" y="918"/>
                    </a:lnTo>
                    <a:lnTo>
                      <a:pt x="261" y="921"/>
                    </a:lnTo>
                    <a:lnTo>
                      <a:pt x="253" y="924"/>
                    </a:lnTo>
                    <a:lnTo>
                      <a:pt x="247" y="927"/>
                    </a:lnTo>
                    <a:lnTo>
                      <a:pt x="239" y="930"/>
                    </a:lnTo>
                    <a:lnTo>
                      <a:pt x="232" y="933"/>
                    </a:lnTo>
                    <a:lnTo>
                      <a:pt x="224" y="936"/>
                    </a:lnTo>
                    <a:lnTo>
                      <a:pt x="216" y="938"/>
                    </a:lnTo>
                    <a:lnTo>
                      <a:pt x="209" y="941"/>
                    </a:lnTo>
                    <a:lnTo>
                      <a:pt x="201" y="944"/>
                    </a:lnTo>
                    <a:lnTo>
                      <a:pt x="195" y="947"/>
                    </a:lnTo>
                    <a:lnTo>
                      <a:pt x="187" y="948"/>
                    </a:lnTo>
                    <a:lnTo>
                      <a:pt x="180" y="951"/>
                    </a:lnTo>
                    <a:lnTo>
                      <a:pt x="172" y="954"/>
                    </a:lnTo>
                    <a:lnTo>
                      <a:pt x="165" y="956"/>
                    </a:lnTo>
                    <a:lnTo>
                      <a:pt x="157" y="959"/>
                    </a:lnTo>
                    <a:lnTo>
                      <a:pt x="151" y="961"/>
                    </a:lnTo>
                    <a:lnTo>
                      <a:pt x="144" y="964"/>
                    </a:lnTo>
                    <a:lnTo>
                      <a:pt x="137" y="965"/>
                    </a:lnTo>
                    <a:lnTo>
                      <a:pt x="129" y="968"/>
                    </a:lnTo>
                    <a:lnTo>
                      <a:pt x="123" y="970"/>
                    </a:lnTo>
                    <a:lnTo>
                      <a:pt x="117" y="973"/>
                    </a:lnTo>
                    <a:lnTo>
                      <a:pt x="111" y="974"/>
                    </a:lnTo>
                    <a:lnTo>
                      <a:pt x="104" y="976"/>
                    </a:lnTo>
                    <a:lnTo>
                      <a:pt x="98" y="979"/>
                    </a:lnTo>
                    <a:lnTo>
                      <a:pt x="92" y="980"/>
                    </a:lnTo>
                    <a:lnTo>
                      <a:pt x="86" y="982"/>
                    </a:lnTo>
                    <a:lnTo>
                      <a:pt x="80" y="983"/>
                    </a:lnTo>
                    <a:lnTo>
                      <a:pt x="75" y="985"/>
                    </a:lnTo>
                    <a:lnTo>
                      <a:pt x="70" y="986"/>
                    </a:lnTo>
                    <a:lnTo>
                      <a:pt x="64" y="988"/>
                    </a:lnTo>
                    <a:lnTo>
                      <a:pt x="59" y="990"/>
                    </a:lnTo>
                    <a:lnTo>
                      <a:pt x="55" y="991"/>
                    </a:lnTo>
                    <a:lnTo>
                      <a:pt x="50" y="993"/>
                    </a:lnTo>
                    <a:lnTo>
                      <a:pt x="46" y="994"/>
                    </a:lnTo>
                    <a:lnTo>
                      <a:pt x="42" y="996"/>
                    </a:lnTo>
                    <a:lnTo>
                      <a:pt x="38" y="997"/>
                    </a:lnTo>
                    <a:lnTo>
                      <a:pt x="0" y="1008"/>
                    </a:lnTo>
                  </a:path>
                </a:pathLst>
              </a:custGeom>
              <a:noFill/>
              <a:ln w="444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Rectangle 1616"/>
              <p:cNvSpPr>
                <a:spLocks noChangeAspect="1" noChangeArrowheads="1"/>
              </p:cNvSpPr>
              <p:nvPr/>
            </p:nvSpPr>
            <p:spPr bwMode="auto">
              <a:xfrm>
                <a:off x="8088" y="6050"/>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17" name="Rectangle 1617"/>
              <p:cNvSpPr>
                <a:spLocks noChangeAspect="1" noChangeArrowheads="1"/>
              </p:cNvSpPr>
              <p:nvPr/>
            </p:nvSpPr>
            <p:spPr bwMode="auto">
              <a:xfrm>
                <a:off x="7908" y="6028"/>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18" name="Rectangle 1618"/>
              <p:cNvSpPr>
                <a:spLocks noChangeAspect="1" noChangeArrowheads="1"/>
              </p:cNvSpPr>
              <p:nvPr/>
            </p:nvSpPr>
            <p:spPr bwMode="auto">
              <a:xfrm>
                <a:off x="7686" y="5989"/>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19" name="Rectangle 1619"/>
              <p:cNvSpPr>
                <a:spLocks noChangeAspect="1" noChangeArrowheads="1"/>
              </p:cNvSpPr>
              <p:nvPr/>
            </p:nvSpPr>
            <p:spPr bwMode="auto">
              <a:xfrm>
                <a:off x="7463" y="5942"/>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0" name="Rectangle 1620"/>
              <p:cNvSpPr>
                <a:spLocks noChangeAspect="1" noChangeArrowheads="1"/>
              </p:cNvSpPr>
              <p:nvPr/>
            </p:nvSpPr>
            <p:spPr bwMode="auto">
              <a:xfrm>
                <a:off x="7239" y="5883"/>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1" name="Rectangle 1621"/>
              <p:cNvSpPr>
                <a:spLocks noChangeAspect="1" noChangeArrowheads="1"/>
              </p:cNvSpPr>
              <p:nvPr/>
            </p:nvSpPr>
            <p:spPr bwMode="auto">
              <a:xfrm>
                <a:off x="7016" y="5805"/>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2" name="Rectangle 1622"/>
              <p:cNvSpPr>
                <a:spLocks noChangeAspect="1" noChangeArrowheads="1"/>
              </p:cNvSpPr>
              <p:nvPr/>
            </p:nvSpPr>
            <p:spPr bwMode="auto">
              <a:xfrm>
                <a:off x="6792" y="5715"/>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23" name="Rectangle 1623"/>
              <p:cNvSpPr>
                <a:spLocks noChangeAspect="1" noChangeArrowheads="1"/>
              </p:cNvSpPr>
              <p:nvPr/>
            </p:nvSpPr>
            <p:spPr bwMode="auto">
              <a:xfrm>
                <a:off x="6570" y="5586"/>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4" name="Rectangle 1624"/>
              <p:cNvSpPr>
                <a:spLocks noChangeAspect="1" noChangeArrowheads="1"/>
              </p:cNvSpPr>
              <p:nvPr/>
            </p:nvSpPr>
            <p:spPr bwMode="auto">
              <a:xfrm>
                <a:off x="6346" y="5458"/>
                <a:ext cx="70" cy="79"/>
              </a:xfrm>
              <a:prstGeom prst="rect">
                <a:avLst/>
              </a:prstGeom>
              <a:solidFill>
                <a:srgbClr val="FFFFFF"/>
              </a:solidFill>
              <a:ln w="14605">
                <a:solidFill>
                  <a:srgbClr val="008000"/>
                </a:solidFill>
                <a:miter lim="800000"/>
                <a:headEnd/>
                <a:tailEnd/>
              </a:ln>
            </p:spPr>
            <p:txBody>
              <a:bodyPr/>
              <a:lstStyle/>
              <a:p>
                <a:endParaRPr lang="en-US"/>
              </a:p>
            </p:txBody>
          </p:sp>
          <p:sp>
            <p:nvSpPr>
              <p:cNvPr id="25" name="Rectangle 1625"/>
              <p:cNvSpPr>
                <a:spLocks noChangeAspect="1" noChangeArrowheads="1"/>
              </p:cNvSpPr>
              <p:nvPr/>
            </p:nvSpPr>
            <p:spPr bwMode="auto">
              <a:xfrm>
                <a:off x="6123" y="5303"/>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6" name="Rectangle 1626"/>
              <p:cNvSpPr>
                <a:spLocks noChangeAspect="1" noChangeArrowheads="1"/>
              </p:cNvSpPr>
              <p:nvPr/>
            </p:nvSpPr>
            <p:spPr bwMode="auto">
              <a:xfrm>
                <a:off x="5899" y="5115"/>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27" name="Rectangle 1627"/>
              <p:cNvSpPr>
                <a:spLocks noChangeAspect="1" noChangeArrowheads="1"/>
              </p:cNvSpPr>
              <p:nvPr/>
            </p:nvSpPr>
            <p:spPr bwMode="auto">
              <a:xfrm>
                <a:off x="5676" y="4960"/>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28" name="Rectangle 1628"/>
              <p:cNvSpPr>
                <a:spLocks noChangeAspect="1" noChangeArrowheads="1"/>
              </p:cNvSpPr>
              <p:nvPr/>
            </p:nvSpPr>
            <p:spPr bwMode="auto">
              <a:xfrm>
                <a:off x="5454" y="4876"/>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29" name="Rectangle 1629"/>
              <p:cNvSpPr>
                <a:spLocks noChangeAspect="1" noChangeArrowheads="1"/>
              </p:cNvSpPr>
              <p:nvPr/>
            </p:nvSpPr>
            <p:spPr bwMode="auto">
              <a:xfrm>
                <a:off x="5230" y="4911"/>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30" name="Rectangle 1630"/>
              <p:cNvSpPr>
                <a:spLocks noChangeAspect="1" noChangeArrowheads="1"/>
              </p:cNvSpPr>
              <p:nvPr/>
            </p:nvSpPr>
            <p:spPr bwMode="auto">
              <a:xfrm>
                <a:off x="5007" y="5068"/>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31" name="Rectangle 1631"/>
              <p:cNvSpPr>
                <a:spLocks noChangeAspect="1" noChangeArrowheads="1"/>
              </p:cNvSpPr>
              <p:nvPr/>
            </p:nvSpPr>
            <p:spPr bwMode="auto">
              <a:xfrm>
                <a:off x="4783" y="5301"/>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32" name="Rectangle 1632"/>
              <p:cNvSpPr>
                <a:spLocks noChangeAspect="1" noChangeArrowheads="1"/>
              </p:cNvSpPr>
              <p:nvPr/>
            </p:nvSpPr>
            <p:spPr bwMode="auto">
              <a:xfrm>
                <a:off x="4561" y="5485"/>
                <a:ext cx="69" cy="80"/>
              </a:xfrm>
              <a:prstGeom prst="rect">
                <a:avLst/>
              </a:prstGeom>
              <a:solidFill>
                <a:srgbClr val="FFFFFF"/>
              </a:solidFill>
              <a:ln w="14605">
                <a:solidFill>
                  <a:srgbClr val="008000"/>
                </a:solidFill>
                <a:miter lim="800000"/>
                <a:headEnd/>
                <a:tailEnd/>
              </a:ln>
            </p:spPr>
            <p:txBody>
              <a:bodyPr/>
              <a:lstStyle/>
              <a:p>
                <a:endParaRPr lang="en-US"/>
              </a:p>
            </p:txBody>
          </p:sp>
          <p:sp>
            <p:nvSpPr>
              <p:cNvPr id="33" name="Rectangle 1633"/>
              <p:cNvSpPr>
                <a:spLocks noChangeAspect="1" noChangeArrowheads="1"/>
              </p:cNvSpPr>
              <p:nvPr/>
            </p:nvSpPr>
            <p:spPr bwMode="auto">
              <a:xfrm>
                <a:off x="4337" y="5633"/>
                <a:ext cx="70" cy="79"/>
              </a:xfrm>
              <a:prstGeom prst="rect">
                <a:avLst/>
              </a:prstGeom>
              <a:solidFill>
                <a:srgbClr val="FFFFFF"/>
              </a:solidFill>
              <a:ln w="14605">
                <a:solidFill>
                  <a:srgbClr val="008000"/>
                </a:solidFill>
                <a:miter lim="800000"/>
                <a:headEnd/>
                <a:tailEnd/>
              </a:ln>
            </p:spPr>
            <p:txBody>
              <a:bodyPr/>
              <a:lstStyle/>
              <a:p>
                <a:endParaRPr lang="en-US"/>
              </a:p>
            </p:txBody>
          </p:sp>
          <p:sp>
            <p:nvSpPr>
              <p:cNvPr id="34" name="Rectangle 1634"/>
              <p:cNvSpPr>
                <a:spLocks noChangeAspect="1" noChangeArrowheads="1"/>
              </p:cNvSpPr>
              <p:nvPr/>
            </p:nvSpPr>
            <p:spPr bwMode="auto">
              <a:xfrm>
                <a:off x="4114" y="5735"/>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35" name="Rectangle 1635"/>
              <p:cNvSpPr>
                <a:spLocks noChangeAspect="1" noChangeArrowheads="1"/>
              </p:cNvSpPr>
              <p:nvPr/>
            </p:nvSpPr>
            <p:spPr bwMode="auto">
              <a:xfrm>
                <a:off x="3890" y="5834"/>
                <a:ext cx="70" cy="79"/>
              </a:xfrm>
              <a:prstGeom prst="rect">
                <a:avLst/>
              </a:prstGeom>
              <a:solidFill>
                <a:srgbClr val="FFFFFF"/>
              </a:solidFill>
              <a:ln w="14605">
                <a:solidFill>
                  <a:srgbClr val="008000"/>
                </a:solidFill>
                <a:miter lim="800000"/>
                <a:headEnd/>
                <a:tailEnd/>
              </a:ln>
            </p:spPr>
            <p:txBody>
              <a:bodyPr/>
              <a:lstStyle/>
              <a:p>
                <a:endParaRPr lang="en-US"/>
              </a:p>
            </p:txBody>
          </p:sp>
          <p:sp>
            <p:nvSpPr>
              <p:cNvPr id="36" name="Rectangle 1636"/>
              <p:cNvSpPr>
                <a:spLocks noChangeAspect="1" noChangeArrowheads="1"/>
              </p:cNvSpPr>
              <p:nvPr/>
            </p:nvSpPr>
            <p:spPr bwMode="auto">
              <a:xfrm>
                <a:off x="3667" y="5901"/>
                <a:ext cx="69" cy="79"/>
              </a:xfrm>
              <a:prstGeom prst="rect">
                <a:avLst/>
              </a:prstGeom>
              <a:solidFill>
                <a:srgbClr val="FFFFFF"/>
              </a:solidFill>
              <a:ln w="14605">
                <a:solidFill>
                  <a:srgbClr val="008000"/>
                </a:solidFill>
                <a:miter lim="800000"/>
                <a:headEnd/>
                <a:tailEnd/>
              </a:ln>
            </p:spPr>
            <p:txBody>
              <a:bodyPr/>
              <a:lstStyle/>
              <a:p>
                <a:endParaRPr lang="en-US"/>
              </a:p>
            </p:txBody>
          </p:sp>
          <p:sp>
            <p:nvSpPr>
              <p:cNvPr id="37" name="Line 1637"/>
              <p:cNvSpPr>
                <a:spLocks noChangeAspect="1" noChangeShapeType="1"/>
              </p:cNvSpPr>
              <p:nvPr/>
            </p:nvSpPr>
            <p:spPr bwMode="auto">
              <a:xfrm flipH="1" flipV="1">
                <a:off x="4993" y="5161"/>
                <a:ext cx="355" cy="303"/>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638"/>
              <p:cNvSpPr>
                <a:spLocks noChangeAspect="1" noChangeShapeType="1"/>
              </p:cNvSpPr>
              <p:nvPr/>
            </p:nvSpPr>
            <p:spPr bwMode="auto">
              <a:xfrm flipH="1">
                <a:off x="6553" y="4857"/>
                <a:ext cx="126" cy="211"/>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639"/>
              <p:cNvSpPr>
                <a:spLocks noChangeAspect="1" noChangeShapeType="1"/>
              </p:cNvSpPr>
              <p:nvPr/>
            </p:nvSpPr>
            <p:spPr bwMode="auto">
              <a:xfrm flipH="1">
                <a:off x="7517" y="4857"/>
                <a:ext cx="127" cy="303"/>
              </a:xfrm>
              <a:prstGeom prst="line">
                <a:avLst/>
              </a:prstGeom>
              <a:noFill/>
              <a:ln w="762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Rectangle 1640"/>
              <p:cNvSpPr>
                <a:spLocks noChangeAspect="1" noChangeArrowheads="1"/>
              </p:cNvSpPr>
              <p:nvPr/>
            </p:nvSpPr>
            <p:spPr bwMode="auto">
              <a:xfrm>
                <a:off x="4420" y="4585"/>
                <a:ext cx="351"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50">
                    <a:solidFill>
                      <a:srgbClr val="000000"/>
                    </a:solidFill>
                    <a:latin typeface="Arial" pitchFamily="34" charset="0"/>
                  </a:rPr>
                  <a:t>(3)</a:t>
                </a:r>
                <a:endParaRPr lang="en-US" altLang="en-US" sz="900">
                  <a:latin typeface="Times New Roman" pitchFamily="18" charset="0"/>
                </a:endParaRPr>
              </a:p>
            </p:txBody>
          </p:sp>
          <p:sp>
            <p:nvSpPr>
              <p:cNvPr id="41" name="Rectangle 1641"/>
              <p:cNvSpPr>
                <a:spLocks noChangeAspect="1" noChangeArrowheads="1"/>
              </p:cNvSpPr>
              <p:nvPr/>
            </p:nvSpPr>
            <p:spPr bwMode="auto">
              <a:xfrm>
                <a:off x="6321" y="4536"/>
                <a:ext cx="351"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50">
                    <a:solidFill>
                      <a:srgbClr val="000000"/>
                    </a:solidFill>
                    <a:latin typeface="Arial" pitchFamily="34" charset="0"/>
                  </a:rPr>
                  <a:t>(2)</a:t>
                </a:r>
                <a:endParaRPr lang="en-US" altLang="en-US" sz="900">
                  <a:latin typeface="Times New Roman" pitchFamily="18" charset="0"/>
                </a:endParaRPr>
              </a:p>
            </p:txBody>
          </p:sp>
          <p:sp>
            <p:nvSpPr>
              <p:cNvPr id="42" name="Rectangle 1642"/>
              <p:cNvSpPr>
                <a:spLocks noChangeAspect="1" noChangeArrowheads="1"/>
              </p:cNvSpPr>
              <p:nvPr/>
            </p:nvSpPr>
            <p:spPr bwMode="auto">
              <a:xfrm>
                <a:off x="7403" y="4522"/>
                <a:ext cx="351"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50">
                    <a:solidFill>
                      <a:srgbClr val="000000"/>
                    </a:solidFill>
                    <a:latin typeface="Arial" pitchFamily="34" charset="0"/>
                  </a:rPr>
                  <a:t>(1)</a:t>
                </a:r>
                <a:endParaRPr lang="en-US" altLang="en-US" sz="900">
                  <a:latin typeface="Times New Roman" pitchFamily="18" charset="0"/>
                </a:endParaRPr>
              </a:p>
            </p:txBody>
          </p:sp>
          <p:sp>
            <p:nvSpPr>
              <p:cNvPr id="43" name="Rectangle 1643"/>
              <p:cNvSpPr>
                <a:spLocks noChangeAspect="1" noChangeArrowheads="1"/>
              </p:cNvSpPr>
              <p:nvPr/>
            </p:nvSpPr>
            <p:spPr bwMode="auto">
              <a:xfrm>
                <a:off x="8787" y="7029"/>
                <a:ext cx="45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a:solidFill>
                      <a:srgbClr val="000000"/>
                    </a:solidFill>
                    <a:latin typeface="Arial" pitchFamily="34" charset="0"/>
                  </a:rPr>
                  <a:t>T, K</a:t>
                </a:r>
                <a:endParaRPr lang="en-US" altLang="en-US" sz="900">
                  <a:latin typeface="Times New Roman" pitchFamily="18" charset="0"/>
                </a:endParaRPr>
              </a:p>
            </p:txBody>
          </p:sp>
          <p:sp>
            <p:nvSpPr>
              <p:cNvPr id="44" name="Rectangle 1644"/>
              <p:cNvSpPr>
                <a:spLocks noChangeAspect="1" noChangeArrowheads="1"/>
              </p:cNvSpPr>
              <p:nvPr/>
            </p:nvSpPr>
            <p:spPr bwMode="auto">
              <a:xfrm>
                <a:off x="2446" y="1749"/>
                <a:ext cx="6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900">
                    <a:solidFill>
                      <a:srgbClr val="000000"/>
                    </a:solidFill>
                    <a:latin typeface="Arial" pitchFamily="34" charset="0"/>
                  </a:rPr>
                  <a:t>C, pF</a:t>
                </a:r>
                <a:endParaRPr lang="en-US" altLang="en-US" sz="900">
                  <a:latin typeface="Times New Roman" pitchFamily="18" charset="0"/>
                </a:endParaRPr>
              </a:p>
            </p:txBody>
          </p:sp>
          <p:sp>
            <p:nvSpPr>
              <p:cNvPr id="45" name="Rectangle 1645"/>
              <p:cNvSpPr>
                <a:spLocks noChangeAspect="1" noChangeArrowheads="1"/>
              </p:cNvSpPr>
              <p:nvPr/>
            </p:nvSpPr>
            <p:spPr bwMode="auto">
              <a:xfrm rot="16200000">
                <a:off x="9520" y="4270"/>
                <a:ext cx="85"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050">
                    <a:solidFill>
                      <a:srgbClr val="000000"/>
                    </a:solidFill>
                    <a:latin typeface="Arial" pitchFamily="34" charset="0"/>
                  </a:rPr>
                  <a:t> </a:t>
                </a:r>
                <a:endParaRPr lang="en-US" altLang="en-US" sz="900">
                  <a:latin typeface="Times New Roman" pitchFamily="18" charset="0"/>
                </a:endParaRPr>
              </a:p>
            </p:txBody>
          </p:sp>
        </p:grpSp>
        <p:sp>
          <p:nvSpPr>
            <p:cNvPr id="1652" name="TextBox 1651"/>
            <p:cNvSpPr txBox="1"/>
            <p:nvPr/>
          </p:nvSpPr>
          <p:spPr>
            <a:xfrm>
              <a:off x="71500" y="941827"/>
              <a:ext cx="743481" cy="492443"/>
            </a:xfrm>
            <a:prstGeom prst="rect">
              <a:avLst/>
            </a:prstGeom>
            <a:noFill/>
          </p:spPr>
          <p:txBody>
            <a:bodyPr wrap="square" rtlCol="0">
              <a:spAutoFit/>
            </a:bodyPr>
            <a:lstStyle/>
            <a:p>
              <a:r>
                <a:rPr lang="en-US" dirty="0"/>
                <a:t>~</a:t>
              </a:r>
              <a:r>
                <a:rPr lang="el-GR" dirty="0">
                  <a:latin typeface="Arial" panose="020B0604020202020204" pitchFamily="34" charset="0"/>
                  <a:cs typeface="Arial" panose="020B0604020202020204" pitchFamily="34" charset="0"/>
                </a:rPr>
                <a:t>ε</a:t>
              </a:r>
              <a:endParaRPr lang="en-US" dirty="0"/>
            </a:p>
          </p:txBody>
        </p:sp>
      </p:grpSp>
      <p:sp>
        <p:nvSpPr>
          <p:cNvPr id="1654" name="TextBox 1653"/>
          <p:cNvSpPr txBox="1"/>
          <p:nvPr/>
        </p:nvSpPr>
        <p:spPr>
          <a:xfrm>
            <a:off x="936248" y="4083676"/>
            <a:ext cx="7776212" cy="830997"/>
          </a:xfrm>
          <a:prstGeom prst="rect">
            <a:avLst/>
          </a:prstGeom>
          <a:noFill/>
        </p:spPr>
        <p:txBody>
          <a:bodyPr wrap="square" rtlCol="0">
            <a:spAutoFit/>
          </a:bodyPr>
          <a:lstStyle/>
          <a:p>
            <a:r>
              <a:rPr lang="en-US" sz="1200" dirty="0">
                <a:solidFill>
                  <a:srgbClr val="0070C0"/>
                </a:solidFill>
              </a:rPr>
              <a:t>Dielectric constant of BST based ferroelectrics strongly is dependent on temperature. With the low linear ceramic content in BST, Curie temperature is ~250K shifting to the ~170K range with linear ceramic content increase. For the BST(M) material with its dielectric constant ~150 at room temperature, </a:t>
            </a:r>
            <a:r>
              <a:rPr lang="el-GR" sz="1200" dirty="0">
                <a:solidFill>
                  <a:srgbClr val="0070C0"/>
                </a:solidFill>
              </a:rPr>
              <a:t>Δε</a:t>
            </a:r>
            <a:r>
              <a:rPr lang="en-US" sz="1200" dirty="0">
                <a:solidFill>
                  <a:srgbClr val="0070C0"/>
                </a:solidFill>
              </a:rPr>
              <a:t>(T)/</a:t>
            </a:r>
            <a:r>
              <a:rPr lang="el-GR" sz="1200" dirty="0">
                <a:solidFill>
                  <a:srgbClr val="0070C0"/>
                </a:solidFill>
              </a:rPr>
              <a:t>ε</a:t>
            </a:r>
            <a:r>
              <a:rPr lang="en-US" sz="1200" dirty="0">
                <a:solidFill>
                  <a:srgbClr val="0070C0"/>
                </a:solidFill>
              </a:rPr>
              <a:t>~1%/</a:t>
            </a:r>
            <a:r>
              <a:rPr lang="en-US" sz="1200" baseline="30000" dirty="0">
                <a:solidFill>
                  <a:srgbClr val="0070C0"/>
                </a:solidFill>
              </a:rPr>
              <a:t>0</a:t>
            </a:r>
            <a:r>
              <a:rPr lang="en-US" sz="1200" dirty="0">
                <a:solidFill>
                  <a:srgbClr val="0070C0"/>
                </a:solidFill>
              </a:rPr>
              <a:t>K or </a:t>
            </a:r>
            <a:r>
              <a:rPr lang="el-GR" sz="1200" dirty="0">
                <a:solidFill>
                  <a:srgbClr val="0070C0"/>
                </a:solidFill>
              </a:rPr>
              <a:t> Δε</a:t>
            </a:r>
            <a:r>
              <a:rPr lang="en-US" sz="1200" dirty="0">
                <a:solidFill>
                  <a:srgbClr val="0070C0"/>
                </a:solidFill>
              </a:rPr>
              <a:t>/T=1.2/</a:t>
            </a:r>
            <a:r>
              <a:rPr lang="en-US" sz="1200" baseline="30000" dirty="0">
                <a:solidFill>
                  <a:srgbClr val="0070C0"/>
                </a:solidFill>
              </a:rPr>
              <a:t>0</a:t>
            </a:r>
            <a:r>
              <a:rPr lang="en-US" sz="1200" dirty="0">
                <a:solidFill>
                  <a:srgbClr val="0070C0"/>
                </a:solidFill>
              </a:rPr>
              <a:t>K. </a:t>
            </a:r>
            <a:r>
              <a:rPr lang="en-US" sz="1200" b="1" dirty="0">
                <a:solidFill>
                  <a:srgbClr val="0070C0"/>
                </a:solidFill>
              </a:rPr>
              <a:t>Optimal operations for BST (M) has to be in the 10</a:t>
            </a:r>
            <a:r>
              <a:rPr lang="en-US" sz="1200" b="1" baseline="30000" dirty="0">
                <a:solidFill>
                  <a:srgbClr val="0070C0"/>
                </a:solidFill>
              </a:rPr>
              <a:t>0</a:t>
            </a:r>
            <a:r>
              <a:rPr lang="en-US" sz="1200" b="1" dirty="0">
                <a:solidFill>
                  <a:srgbClr val="0070C0"/>
                </a:solidFill>
              </a:rPr>
              <a:t>C-50</a:t>
            </a:r>
            <a:r>
              <a:rPr lang="en-US" sz="1200" b="1" baseline="30000" dirty="0">
                <a:solidFill>
                  <a:srgbClr val="0070C0"/>
                </a:solidFill>
              </a:rPr>
              <a:t>0</a:t>
            </a:r>
            <a:r>
              <a:rPr lang="en-US" sz="1200" b="1" dirty="0">
                <a:solidFill>
                  <a:srgbClr val="0070C0"/>
                </a:solidFill>
              </a:rPr>
              <a:t>C temperature range. </a:t>
            </a:r>
          </a:p>
        </p:txBody>
      </p:sp>
      <p:sp>
        <p:nvSpPr>
          <p:cNvPr id="1656" name="TextBox 1655"/>
          <p:cNvSpPr txBox="1"/>
          <p:nvPr/>
        </p:nvSpPr>
        <p:spPr>
          <a:xfrm>
            <a:off x="2669709" y="1079022"/>
            <a:ext cx="1113306" cy="461665"/>
          </a:xfrm>
          <a:prstGeom prst="rect">
            <a:avLst/>
          </a:prstGeom>
          <a:noFill/>
        </p:spPr>
        <p:txBody>
          <a:bodyPr wrap="square" rtlCol="0">
            <a:spAutoFit/>
          </a:bodyPr>
          <a:lstStyle/>
          <a:p>
            <a:r>
              <a:rPr lang="en-US" sz="1200" dirty="0"/>
              <a:t>BST ferroelectric</a:t>
            </a:r>
          </a:p>
        </p:txBody>
      </p:sp>
      <p:sp>
        <p:nvSpPr>
          <p:cNvPr id="1657" name="TextBox 1656"/>
          <p:cNvSpPr txBox="1"/>
          <p:nvPr/>
        </p:nvSpPr>
        <p:spPr>
          <a:xfrm>
            <a:off x="832314" y="1536003"/>
            <a:ext cx="1379605" cy="646331"/>
          </a:xfrm>
          <a:prstGeom prst="rect">
            <a:avLst/>
          </a:prstGeom>
          <a:noFill/>
        </p:spPr>
        <p:txBody>
          <a:bodyPr wrap="square" rtlCol="0">
            <a:spAutoFit/>
          </a:bodyPr>
          <a:lstStyle/>
          <a:p>
            <a:r>
              <a:rPr lang="en-US" sz="1200" dirty="0"/>
              <a:t>BST with Mg oxide increasing content</a:t>
            </a:r>
          </a:p>
        </p:txBody>
      </p:sp>
      <p:cxnSp>
        <p:nvCxnSpPr>
          <p:cNvPr id="1659" name="Straight Arrow Connector 1658"/>
          <p:cNvCxnSpPr/>
          <p:nvPr/>
        </p:nvCxnSpPr>
        <p:spPr>
          <a:xfrm>
            <a:off x="1608406" y="2009781"/>
            <a:ext cx="314803" cy="10801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60" name="Straight Arrow Connector 1659"/>
          <p:cNvCxnSpPr>
            <a:cxnSpLocks/>
            <a:endCxn id="28" idx="0"/>
          </p:cNvCxnSpPr>
          <p:nvPr/>
        </p:nvCxnSpPr>
        <p:spPr>
          <a:xfrm>
            <a:off x="1578291" y="2013860"/>
            <a:ext cx="224221" cy="38702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62" name="Straight Arrow Connector 1661"/>
          <p:cNvCxnSpPr/>
          <p:nvPr/>
        </p:nvCxnSpPr>
        <p:spPr>
          <a:xfrm flipH="1">
            <a:off x="2532426" y="1344311"/>
            <a:ext cx="265985" cy="666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46" name="Picture 16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9990" y="2309197"/>
            <a:ext cx="685863" cy="654688"/>
          </a:xfrm>
          <a:prstGeom prst="rect">
            <a:avLst/>
          </a:prstGeom>
        </p:spPr>
      </p:pic>
    </p:spTree>
    <p:extLst>
      <p:ext uri="{BB962C8B-B14F-4D97-AF65-F5344CB8AC3E}">
        <p14:creationId xmlns:p14="http://schemas.microsoft.com/office/powerpoint/2010/main" val="377243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9961" b="24663"/>
          <a:stretch>
            <a:fillRect/>
          </a:stretch>
        </p:blipFill>
        <p:spPr bwMode="auto">
          <a:xfrm>
            <a:off x="467544" y="1024838"/>
            <a:ext cx="5643627" cy="329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9"/>
          <p:cNvSpPr txBox="1">
            <a:spLocks noChangeArrowheads="1"/>
          </p:cNvSpPr>
          <p:nvPr/>
        </p:nvSpPr>
        <p:spPr bwMode="auto">
          <a:xfrm>
            <a:off x="1578908" y="4310349"/>
            <a:ext cx="4158462" cy="5078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sz="900" dirty="0">
                <a:solidFill>
                  <a:srgbClr val="000099"/>
                </a:solidFill>
              </a:rPr>
              <a:t>record low values of dielectric constant and loss tangent at relatively high tunability level required for high power bulk tuner operating in air (&lt; 30 kV/cm) and in vacuum ( up to 80 kV/cm).</a:t>
            </a:r>
          </a:p>
        </p:txBody>
      </p:sp>
      <p:sp>
        <p:nvSpPr>
          <p:cNvPr id="29700" name="TextBox 10"/>
          <p:cNvSpPr txBox="1">
            <a:spLocks noChangeArrowheads="1"/>
          </p:cNvSpPr>
          <p:nvPr/>
        </p:nvSpPr>
        <p:spPr bwMode="auto">
          <a:xfrm>
            <a:off x="5313011" y="1943993"/>
            <a:ext cx="83709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sz="1800" dirty="0"/>
              <a:t>Q*f</a:t>
            </a:r>
          </a:p>
        </p:txBody>
      </p:sp>
      <p:sp>
        <p:nvSpPr>
          <p:cNvPr id="29701" name="TextBox 11"/>
          <p:cNvSpPr txBox="1">
            <a:spLocks noChangeArrowheads="1"/>
          </p:cNvSpPr>
          <p:nvPr/>
        </p:nvSpPr>
        <p:spPr bwMode="auto">
          <a:xfrm>
            <a:off x="71500" y="-18394"/>
            <a:ext cx="83169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zh-CN" sz="3200" dirty="0">
                <a:solidFill>
                  <a:schemeClr val="tx2">
                    <a:lumMod val="75000"/>
                  </a:schemeClr>
                </a:solidFill>
                <a:latin typeface="Times New Roman" panose="02020603050405020304" pitchFamily="18" charset="0"/>
                <a:cs typeface="Times New Roman" panose="02020603050405020304" pitchFamily="18" charset="0"/>
              </a:rPr>
              <a:t>Progress on BST(M)  Material Development</a:t>
            </a:r>
          </a:p>
        </p:txBody>
      </p:sp>
      <p:sp>
        <p:nvSpPr>
          <p:cNvPr id="29704" name="TextBox 8"/>
          <p:cNvSpPr txBox="1">
            <a:spLocks noChangeArrowheads="1"/>
          </p:cNvSpPr>
          <p:nvPr/>
        </p:nvSpPr>
        <p:spPr bwMode="auto">
          <a:xfrm>
            <a:off x="471785" y="4256343"/>
            <a:ext cx="9717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sz="1200" dirty="0">
                <a:solidFill>
                  <a:srgbClr val="000099"/>
                </a:solidFill>
              </a:rPr>
              <a:t>BST(M),  </a:t>
            </a:r>
            <a:r>
              <a:rPr lang="el-GR" sz="1200" dirty="0">
                <a:solidFill>
                  <a:srgbClr val="000099"/>
                </a:solidFill>
              </a:rPr>
              <a:t>ε</a:t>
            </a:r>
            <a:r>
              <a:rPr lang="en-US" sz="1200" dirty="0">
                <a:solidFill>
                  <a:srgbClr val="000099"/>
                </a:solidFill>
              </a:rPr>
              <a:t>~50-150</a:t>
            </a:r>
          </a:p>
        </p:txBody>
      </p:sp>
      <p:sp>
        <p:nvSpPr>
          <p:cNvPr id="2" name="Slide Number Placeholder 1"/>
          <p:cNvSpPr>
            <a:spLocks noGrp="1"/>
          </p:cNvSpPr>
          <p:nvPr>
            <p:ph type="sldNum" sz="quarter" idx="12"/>
          </p:nvPr>
        </p:nvSpPr>
        <p:spPr/>
        <p:txBody>
          <a:bodyPr/>
          <a:lstStyle/>
          <a:p>
            <a:pPr>
              <a:defRPr/>
            </a:pPr>
            <a:fld id="{4F43F41F-BAAB-4D00-8258-1DCC3218B7B8}" type="slidenum">
              <a:rPr lang="en-US" smtClean="0"/>
              <a:pPr>
                <a:defRPr/>
              </a:pPr>
              <a:t>8</a:t>
            </a:fld>
            <a:endParaRPr lang="en-US"/>
          </a:p>
        </p:txBody>
      </p:sp>
      <p:cxnSp>
        <p:nvCxnSpPr>
          <p:cNvPr id="11" name="Straight Arrow Connector 10"/>
          <p:cNvCxnSpPr>
            <a:stCxn id="29699" idx="1"/>
          </p:cNvCxnSpPr>
          <p:nvPr/>
        </p:nvCxnSpPr>
        <p:spPr>
          <a:xfrm flipH="1" flipV="1">
            <a:off x="1389888" y="4364355"/>
            <a:ext cx="189020" cy="1999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2" name="Picture 1" descr="rods.jpg"/>
          <p:cNvPicPr>
            <a:picLocks noChangeAspect="1" noChangeArrowheads="1"/>
          </p:cNvPicPr>
          <p:nvPr/>
        </p:nvPicPr>
        <p:blipFill>
          <a:blip r:embed="rId3" cstate="print"/>
          <a:srcRect/>
          <a:stretch>
            <a:fillRect/>
          </a:stretch>
        </p:blipFill>
        <p:spPr bwMode="auto">
          <a:xfrm>
            <a:off x="7882972" y="1667702"/>
            <a:ext cx="1183838" cy="867982"/>
          </a:xfrm>
          <a:prstGeom prst="rect">
            <a:avLst/>
          </a:prstGeom>
          <a:noFill/>
          <a:ln w="9525">
            <a:noFill/>
            <a:miter lim="800000"/>
            <a:headEnd/>
            <a:tailEnd/>
          </a:ln>
        </p:spPr>
      </p:pic>
      <p:pic>
        <p:nvPicPr>
          <p:cNvPr id="13" name="Рисунок 23" descr="new rings picture.jpg"/>
          <p:cNvPicPr/>
          <p:nvPr/>
        </p:nvPicPr>
        <p:blipFill>
          <a:blip r:embed="rId4" cstate="print"/>
          <a:srcRect/>
          <a:stretch>
            <a:fillRect/>
          </a:stretch>
        </p:blipFill>
        <p:spPr bwMode="auto">
          <a:xfrm>
            <a:off x="7882972" y="2589690"/>
            <a:ext cx="1226261" cy="848411"/>
          </a:xfrm>
          <a:prstGeom prst="rect">
            <a:avLst/>
          </a:prstGeom>
          <a:noFill/>
          <a:ln w="9525">
            <a:noFill/>
            <a:miter lim="800000"/>
            <a:headEnd/>
            <a:tailEnd/>
          </a:ln>
        </p:spPr>
      </p:pic>
      <p:pic>
        <p:nvPicPr>
          <p:cNvPr id="14" name="Picture 11" descr="P1010019"/>
          <p:cNvPicPr>
            <a:picLocks noChangeAspect="1" noChangeArrowheads="1"/>
          </p:cNvPicPr>
          <p:nvPr/>
        </p:nvPicPr>
        <p:blipFill>
          <a:blip r:embed="rId5" cstate="print"/>
          <a:srcRect/>
          <a:stretch>
            <a:fillRect/>
          </a:stretch>
        </p:blipFill>
        <p:spPr bwMode="auto">
          <a:xfrm>
            <a:off x="6679974" y="1698433"/>
            <a:ext cx="1187751" cy="789552"/>
          </a:xfrm>
          <a:prstGeom prst="rect">
            <a:avLst/>
          </a:prstGeom>
          <a:noFill/>
          <a:ln w="9525">
            <a:noFill/>
            <a:miter lim="800000"/>
            <a:headEnd/>
            <a:tailEnd/>
          </a:ln>
        </p:spPr>
      </p:pic>
      <p:sp>
        <p:nvSpPr>
          <p:cNvPr id="16" name="TextBox 15"/>
          <p:cNvSpPr txBox="1"/>
          <p:nvPr/>
        </p:nvSpPr>
        <p:spPr>
          <a:xfrm>
            <a:off x="558749" y="798241"/>
            <a:ext cx="5461215" cy="276999"/>
          </a:xfrm>
          <a:prstGeom prst="rect">
            <a:avLst/>
          </a:prstGeom>
          <a:noFill/>
        </p:spPr>
        <p:txBody>
          <a:bodyPr wrap="square" rtlCol="0">
            <a:spAutoFit/>
          </a:bodyPr>
          <a:lstStyle/>
          <a:p>
            <a:pPr algn="just"/>
            <a:r>
              <a:rPr lang="en-US" sz="1200" dirty="0"/>
              <a:t>(</a:t>
            </a:r>
            <a:r>
              <a:rPr lang="en-US" sz="1200" dirty="0" err="1"/>
              <a:t>Ba,Sr</a:t>
            </a:r>
            <a:r>
              <a:rPr lang="en-US" sz="1200" dirty="0"/>
              <a:t>)TiO</a:t>
            </a:r>
            <a:r>
              <a:rPr lang="en-US" sz="1200" baseline="-25000" dirty="0"/>
              <a:t>4</a:t>
            </a:r>
            <a:r>
              <a:rPr lang="en-US" sz="1200" dirty="0"/>
              <a:t>+Mg oxides in various </a:t>
            </a:r>
            <a:r>
              <a:rPr lang="en-US" sz="1200" dirty="0" err="1"/>
              <a:t>proportionsat</a:t>
            </a:r>
            <a:r>
              <a:rPr lang="en-US" sz="1200" dirty="0"/>
              <a:t> room temperature</a:t>
            </a:r>
          </a:p>
        </p:txBody>
      </p:sp>
      <p:sp>
        <p:nvSpPr>
          <p:cNvPr id="5" name="TextBox 4"/>
          <p:cNvSpPr txBox="1"/>
          <p:nvPr/>
        </p:nvSpPr>
        <p:spPr>
          <a:xfrm>
            <a:off x="6522023" y="2905147"/>
            <a:ext cx="1380238" cy="461665"/>
          </a:xfrm>
          <a:prstGeom prst="rect">
            <a:avLst/>
          </a:prstGeom>
          <a:noFill/>
        </p:spPr>
        <p:txBody>
          <a:bodyPr wrap="square" rtlCol="0">
            <a:spAutoFit/>
          </a:bodyPr>
          <a:lstStyle/>
          <a:p>
            <a:pPr algn="ctr"/>
            <a:r>
              <a:rPr lang="en-US" sz="1200" dirty="0" err="1"/>
              <a:t>K</a:t>
            </a:r>
            <a:r>
              <a:rPr lang="en-US" sz="1200" baseline="-25000" dirty="0" err="1"/>
              <a:t>dc</a:t>
            </a:r>
            <a:r>
              <a:rPr lang="en-US" sz="1200" baseline="-25000" dirty="0"/>
              <a:t> </a:t>
            </a:r>
            <a:r>
              <a:rPr lang="en-US" sz="1200" dirty="0"/>
              <a:t>=</a:t>
            </a:r>
            <a:r>
              <a:rPr lang="el-GR" sz="1200" dirty="0"/>
              <a:t>ε</a:t>
            </a:r>
            <a:r>
              <a:rPr lang="en-US" sz="1200" dirty="0"/>
              <a:t>(V=0)/</a:t>
            </a:r>
            <a:r>
              <a:rPr lang="el-GR" sz="1200" dirty="0"/>
              <a:t>ε</a:t>
            </a:r>
            <a:r>
              <a:rPr lang="en-US" sz="1200" dirty="0"/>
              <a:t>(V</a:t>
            </a:r>
            <a:r>
              <a:rPr lang="en-US" sz="1200" baseline="-25000" dirty="0"/>
              <a:t>0</a:t>
            </a:r>
            <a:r>
              <a:rPr lang="en-US" sz="1200" dirty="0"/>
              <a:t>)</a:t>
            </a:r>
          </a:p>
          <a:p>
            <a:pPr algn="ctr"/>
            <a:r>
              <a:rPr lang="en-US" sz="1200" dirty="0"/>
              <a:t>tunability</a:t>
            </a:r>
          </a:p>
        </p:txBody>
      </p:sp>
      <p:sp>
        <p:nvSpPr>
          <p:cNvPr id="6" name="TextBox 5"/>
          <p:cNvSpPr txBox="1"/>
          <p:nvPr/>
        </p:nvSpPr>
        <p:spPr>
          <a:xfrm>
            <a:off x="6565718" y="3445067"/>
            <a:ext cx="1930337" cy="1077218"/>
          </a:xfrm>
          <a:prstGeom prst="rect">
            <a:avLst/>
          </a:prstGeom>
          <a:noFill/>
        </p:spPr>
        <p:txBody>
          <a:bodyPr wrap="none" rtlCol="0">
            <a:spAutoFit/>
          </a:bodyPr>
          <a:lstStyle/>
          <a:p>
            <a:r>
              <a:rPr lang="en-US" sz="1600" dirty="0"/>
              <a:t>Q×f – </a:t>
            </a:r>
            <a:r>
              <a:rPr lang="en-US" sz="1600" dirty="0" err="1"/>
              <a:t>FoM</a:t>
            </a:r>
            <a:r>
              <a:rPr lang="en-US" sz="1600" dirty="0"/>
              <a:t>, GHz</a:t>
            </a:r>
          </a:p>
          <a:p>
            <a:r>
              <a:rPr lang="en-US" sz="1600" dirty="0"/>
              <a:t>Q×f=f (GHz)/tan</a:t>
            </a:r>
            <a:r>
              <a:rPr lang="el-GR" sz="1600" dirty="0">
                <a:latin typeface="Arial" panose="020B0604020202020204" pitchFamily="34" charset="0"/>
                <a:cs typeface="Arial" panose="020B0604020202020204" pitchFamily="34" charset="0"/>
              </a:rPr>
              <a:t>δ</a:t>
            </a:r>
            <a:endParaRPr lang="en-US" sz="1600" dirty="0">
              <a:latin typeface="Arial" panose="020B0604020202020204" pitchFamily="34" charset="0"/>
              <a:cs typeface="Arial" panose="020B0604020202020204" pitchFamily="34" charset="0"/>
            </a:endParaRPr>
          </a:p>
          <a:p>
            <a:r>
              <a:rPr lang="en-US" sz="1600" dirty="0"/>
              <a:t>Q×f ~ const. at</a:t>
            </a:r>
          </a:p>
          <a:p>
            <a:r>
              <a:rPr lang="en-US" sz="1600" dirty="0"/>
              <a:t>50 MHz – 100 GHz</a:t>
            </a:r>
          </a:p>
        </p:txBody>
      </p:sp>
      <p:cxnSp>
        <p:nvCxnSpPr>
          <p:cNvPr id="8" name="Straight Connector 7"/>
          <p:cNvCxnSpPr/>
          <p:nvPr/>
        </p:nvCxnSpPr>
        <p:spPr>
          <a:xfrm>
            <a:off x="1578718" y="1772067"/>
            <a:ext cx="0" cy="226825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347167" y="3560388"/>
            <a:ext cx="1656121" cy="458215"/>
            <a:chOff x="1583414" y="4644516"/>
            <a:chExt cx="2208161" cy="610953"/>
          </a:xfrm>
        </p:grpSpPr>
        <p:sp>
          <p:nvSpPr>
            <p:cNvPr id="4" name="Oval 3"/>
            <p:cNvSpPr/>
            <p:nvPr/>
          </p:nvSpPr>
          <p:spPr>
            <a:xfrm>
              <a:off x="1583414" y="4644516"/>
              <a:ext cx="57606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63383" y="4886137"/>
              <a:ext cx="1728192" cy="369332"/>
            </a:xfrm>
            <a:prstGeom prst="rect">
              <a:avLst/>
            </a:prstGeom>
            <a:noFill/>
          </p:spPr>
          <p:txBody>
            <a:bodyPr wrap="square" rtlCol="0">
              <a:spAutoFit/>
            </a:bodyPr>
            <a:lstStyle/>
            <a:p>
              <a:r>
                <a:rPr lang="en-US" sz="1200" dirty="0">
                  <a:solidFill>
                    <a:srgbClr val="FF0000"/>
                  </a:solidFill>
                </a:rPr>
                <a:t>8% at 15kV/cm</a:t>
              </a:r>
            </a:p>
          </p:txBody>
        </p:sp>
      </p:grpSp>
      <p:grpSp>
        <p:nvGrpSpPr>
          <p:cNvPr id="20" name="Group 19"/>
          <p:cNvGrpSpPr/>
          <p:nvPr/>
        </p:nvGrpSpPr>
        <p:grpSpPr>
          <a:xfrm>
            <a:off x="1443512" y="2204115"/>
            <a:ext cx="1863588" cy="831935"/>
            <a:chOff x="1691172" y="2888940"/>
            <a:chExt cx="2484784" cy="1109246"/>
          </a:xfrm>
        </p:grpSpPr>
        <p:sp>
          <p:nvSpPr>
            <p:cNvPr id="17" name="Oval 16"/>
            <p:cNvSpPr/>
            <p:nvPr/>
          </p:nvSpPr>
          <p:spPr>
            <a:xfrm>
              <a:off x="1691172" y="3248980"/>
              <a:ext cx="360548" cy="749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862643" y="2888940"/>
              <a:ext cx="2313313" cy="369332"/>
            </a:xfrm>
            <a:prstGeom prst="rect">
              <a:avLst/>
            </a:prstGeom>
            <a:noFill/>
          </p:spPr>
          <p:txBody>
            <a:bodyPr wrap="square" rtlCol="0">
              <a:spAutoFit/>
            </a:bodyPr>
            <a:lstStyle/>
            <a:p>
              <a:r>
                <a:rPr lang="en-US" sz="1200" dirty="0">
                  <a:solidFill>
                    <a:srgbClr val="FF0000"/>
                  </a:solidFill>
                </a:rPr>
                <a:t>tan</a:t>
              </a:r>
              <a:r>
                <a:rPr lang="el-GR" sz="1200" dirty="0">
                  <a:solidFill>
                    <a:srgbClr val="FF0000"/>
                  </a:solidFill>
                </a:rPr>
                <a:t>δ</a:t>
              </a:r>
              <a:r>
                <a:rPr lang="en-US" sz="1200" dirty="0">
                  <a:solidFill>
                    <a:srgbClr val="FF0000"/>
                  </a:solidFill>
                </a:rPr>
                <a:t>=4×10</a:t>
              </a:r>
              <a:r>
                <a:rPr lang="en-US" sz="1200" baseline="30000" dirty="0">
                  <a:solidFill>
                    <a:srgbClr val="FF0000"/>
                  </a:solidFill>
                </a:rPr>
                <a:t>-4 </a:t>
              </a:r>
              <a:r>
                <a:rPr lang="en-US" sz="1200" dirty="0">
                  <a:solidFill>
                    <a:srgbClr val="FF0000"/>
                  </a:solidFill>
                </a:rPr>
                <a:t>400 MHz</a:t>
              </a:r>
            </a:p>
          </p:txBody>
        </p:sp>
      </p:grpSp>
    </p:spTree>
    <p:extLst>
      <p:ext uri="{BB962C8B-B14F-4D97-AF65-F5344CB8AC3E}">
        <p14:creationId xmlns:p14="http://schemas.microsoft.com/office/powerpoint/2010/main" val="31501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7"/>
          <p:cNvSpPr>
            <a:spLocks noChangeArrowheads="1"/>
          </p:cNvSpPr>
          <p:nvPr/>
        </p:nvSpPr>
        <p:spPr bwMode="auto">
          <a:xfrm>
            <a:off x="0" y="-13122"/>
            <a:ext cx="5805115"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CN" sz="3200" dirty="0">
                <a:solidFill>
                  <a:schemeClr val="tx2">
                    <a:lumMod val="75000"/>
                  </a:schemeClr>
                </a:solidFill>
                <a:latin typeface="Times New Roman" panose="02020603050405020304" pitchFamily="18" charset="0"/>
                <a:cs typeface="Times New Roman" panose="02020603050405020304" pitchFamily="18" charset="0"/>
              </a:rPr>
              <a:t>Ferroelectric ceramic properties</a:t>
            </a:r>
          </a:p>
        </p:txBody>
      </p:sp>
      <p:sp>
        <p:nvSpPr>
          <p:cNvPr id="2" name="Slide Number Placeholder 1"/>
          <p:cNvSpPr>
            <a:spLocks noGrp="1"/>
          </p:cNvSpPr>
          <p:nvPr>
            <p:ph type="sldNum" sz="quarter" idx="12"/>
          </p:nvPr>
        </p:nvSpPr>
        <p:spPr/>
        <p:txBody>
          <a:bodyPr/>
          <a:lstStyle/>
          <a:p>
            <a:pPr>
              <a:defRPr/>
            </a:pPr>
            <a:fld id="{4F43F41F-BAAB-4D00-8258-1DCC3218B7B8}" type="slidenum">
              <a:rPr lang="en-US" smtClean="0"/>
              <a:pPr>
                <a:defRPr/>
              </a:pPr>
              <a:t>9</a:t>
            </a:fld>
            <a:endParaRPr lang="en-US"/>
          </a:p>
        </p:txBody>
      </p:sp>
      <p:graphicFrame>
        <p:nvGraphicFramePr>
          <p:cNvPr id="6" name="Table 5"/>
          <p:cNvGraphicFramePr>
            <a:graphicFrameLocks noGrp="1"/>
          </p:cNvGraphicFramePr>
          <p:nvPr/>
        </p:nvGraphicFramePr>
        <p:xfrm>
          <a:off x="1547664" y="1113589"/>
          <a:ext cx="5859652" cy="3445865"/>
        </p:xfrm>
        <a:graphic>
          <a:graphicData uri="http://schemas.openxmlformats.org/drawingml/2006/table">
            <a:tbl>
              <a:tblPr firstRow="1" bandRow="1">
                <a:tableStyleId>{5C22544A-7EE6-4342-B048-85BDC9FD1C3A}</a:tableStyleId>
              </a:tblPr>
              <a:tblGrid>
                <a:gridCol w="2929826">
                  <a:extLst>
                    <a:ext uri="{9D8B030D-6E8A-4147-A177-3AD203B41FA5}">
                      <a16:colId xmlns:a16="http://schemas.microsoft.com/office/drawing/2014/main" val="20000"/>
                    </a:ext>
                  </a:extLst>
                </a:gridCol>
                <a:gridCol w="2929826">
                  <a:extLst>
                    <a:ext uri="{9D8B030D-6E8A-4147-A177-3AD203B41FA5}">
                      <a16:colId xmlns:a16="http://schemas.microsoft.com/office/drawing/2014/main" val="20001"/>
                    </a:ext>
                  </a:extLst>
                </a:gridCol>
              </a:tblGrid>
              <a:tr h="413145">
                <a:tc>
                  <a:txBody>
                    <a:bodyPr/>
                    <a:lstStyle/>
                    <a:p>
                      <a:r>
                        <a:rPr lang="en-US" sz="1800" dirty="0">
                          <a:latin typeface="Times New Roman" pitchFamily="18" charset="0"/>
                          <a:cs typeface="Times New Roman" pitchFamily="18" charset="0"/>
                        </a:rPr>
                        <a:t>Parameters</a:t>
                      </a:r>
                    </a:p>
                  </a:txBody>
                  <a:tcPr marL="68580" marR="68580" marT="34290" marB="34290"/>
                </a:tc>
                <a:tc>
                  <a:txBody>
                    <a:bodyPr/>
                    <a:lstStyle/>
                    <a:p>
                      <a:r>
                        <a:rPr lang="en-US" sz="1800" dirty="0">
                          <a:latin typeface="Times New Roman" pitchFamily="18" charset="0"/>
                          <a:cs typeface="Times New Roman" pitchFamily="18" charset="0"/>
                        </a:rPr>
                        <a:t>Value</a:t>
                      </a:r>
                    </a:p>
                  </a:txBody>
                  <a:tcPr marL="68580" marR="68580" marT="34290" marB="34290"/>
                </a:tc>
                <a:extLst>
                  <a:ext uri="{0D108BD9-81ED-4DB2-BD59-A6C34878D82A}">
                    <a16:rowId xmlns:a16="http://schemas.microsoft.com/office/drawing/2014/main" val="10000"/>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dielectric constant, </a:t>
                      </a:r>
                      <a:r>
                        <a:rPr kumimoji="0" lang="en-US" sz="1400" b="0" i="1" u="none" strike="noStrike" cap="none" normalizeH="0" baseline="0" dirty="0">
                          <a:ln>
                            <a:noFill/>
                          </a:ln>
                          <a:solidFill>
                            <a:srgbClr val="0033CC"/>
                          </a:solidFill>
                          <a:effectLst/>
                          <a:latin typeface="Arial" pitchFamily="34" charset="0"/>
                          <a:cs typeface="Times New Roman" pitchFamily="18" charset="0"/>
                          <a:sym typeface="Symbol" pitchFamily="18" charset="2"/>
                        </a:rPr>
                        <a:t></a:t>
                      </a: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 ~150</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1"/>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33CC"/>
                          </a:solidFill>
                          <a:effectLst/>
                          <a:latin typeface="Arial" pitchFamily="34" charset="0"/>
                          <a:cs typeface="Times New Roman" pitchFamily="18" charset="0"/>
                        </a:rPr>
                        <a:t>tunability, </a:t>
                      </a:r>
                      <a:r>
                        <a:rPr kumimoji="0" lang="en-US" sz="1400" b="0" i="1" u="none" strike="noStrike" cap="none" normalizeH="0" baseline="0" dirty="0">
                          <a:ln>
                            <a:noFill/>
                          </a:ln>
                          <a:solidFill>
                            <a:srgbClr val="0033CC"/>
                          </a:solidFill>
                          <a:effectLst/>
                          <a:latin typeface="Arial" pitchFamily="34" charset="0"/>
                          <a:cs typeface="Times New Roman" pitchFamily="18" charset="0"/>
                          <a:sym typeface="Symbol" pitchFamily="18" charset="2"/>
                        </a:rPr>
                        <a:t>/</a:t>
                      </a: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~10% at 15kV</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a:t>
                      </a:r>
                      <a:r>
                        <a:rPr kumimoji="0" lang="en-US" sz="1400" b="0" i="0" u="none" strike="noStrike" cap="none" normalizeH="0" baseline="0" dirty="0">
                          <a:ln>
                            <a:noFill/>
                          </a:ln>
                          <a:solidFill>
                            <a:srgbClr val="0033CC"/>
                          </a:solidFill>
                          <a:effectLst/>
                          <a:latin typeface="Arial" pitchFamily="34" charset="0"/>
                          <a:cs typeface="Times New Roman" pitchFamily="18" charset="0"/>
                        </a:rPr>
                        <a:t>cm</a:t>
                      </a:r>
                      <a:r>
                        <a:rPr kumimoji="0" lang="en-US" sz="1400" b="0" i="0" u="none" strike="noStrike" cap="none" normalizeH="0" baseline="30000" dirty="0">
                          <a:ln>
                            <a:noFill/>
                          </a:ln>
                          <a:solidFill>
                            <a:srgbClr val="0033CC"/>
                          </a:solidFill>
                          <a:effectLst/>
                          <a:latin typeface="Arial" pitchFamily="34" charset="0"/>
                          <a:cs typeface="Times New Roman" pitchFamily="18" charset="0"/>
                          <a:sym typeface="Symbol" pitchFamily="18" charset="2"/>
                        </a:rPr>
                        <a:t>-1</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 of the bias field</a:t>
                      </a:r>
                    </a:p>
                  </a:txBody>
                  <a:tcPr marL="68573" marR="68573" marT="34288" marB="34288" horzOverflow="overflow"/>
                </a:tc>
                <a:extLst>
                  <a:ext uri="{0D108BD9-81ED-4DB2-BD59-A6C34878D82A}">
                    <a16:rowId xmlns:a16="http://schemas.microsoft.com/office/drawing/2014/main" val="10002"/>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response time</a:t>
                      </a:r>
                      <a:endParaRPr kumimoji="0" lang="en-US" sz="1400" b="0" i="0" u="none" strike="noStrike" cap="none" normalizeH="0" baseline="0">
                        <a:ln>
                          <a:noFill/>
                        </a:ln>
                        <a:solidFill>
                          <a:srgbClr val="0033CC"/>
                        </a:solidFill>
                        <a:effectLst/>
                        <a:latin typeface="Arial" pitchFamily="34" charset="0"/>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 10 - 100 ns </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3"/>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tan</a:t>
                      </a:r>
                      <a:r>
                        <a:rPr kumimoji="0" lang="el-GR" sz="1400" b="0" i="0" u="none" strike="noStrike" cap="none" normalizeH="0" baseline="0" dirty="0">
                          <a:ln>
                            <a:noFill/>
                          </a:ln>
                          <a:solidFill>
                            <a:srgbClr val="0033CC"/>
                          </a:solidFill>
                          <a:effectLst/>
                          <a:latin typeface="Arial" pitchFamily="34" charset="0"/>
                          <a:cs typeface="Times New Roman" pitchFamily="18" charset="0"/>
                        </a:rPr>
                        <a:t>δ</a:t>
                      </a:r>
                      <a:r>
                        <a:rPr kumimoji="0" lang="en-US" sz="1400" b="0" i="0" u="none" strike="noStrike" cap="none" normalizeH="0" baseline="0" dirty="0">
                          <a:ln>
                            <a:noFill/>
                          </a:ln>
                          <a:solidFill>
                            <a:srgbClr val="0033CC"/>
                          </a:solidFill>
                          <a:effectLst/>
                          <a:latin typeface="Arial" pitchFamily="34" charset="0"/>
                          <a:cs typeface="Times New Roman" pitchFamily="18" charset="0"/>
                        </a:rPr>
                        <a:t> at 1 GHz and 400 MHz</a:t>
                      </a:r>
                      <a:endParaRPr kumimoji="0" lang="en-US" sz="1400" b="0" i="1" u="none" strike="noStrike" cap="none" normalizeH="0" baseline="0" dirty="0">
                        <a:ln>
                          <a:noFill/>
                        </a:ln>
                        <a:solidFill>
                          <a:srgbClr val="0033CC"/>
                        </a:solidFill>
                        <a:effectLst/>
                        <a:latin typeface="Arial" pitchFamily="34" charset="0"/>
                        <a:cs typeface="Times New Roman" pitchFamily="18" charset="0"/>
                        <a:sym typeface="Symbol" pitchFamily="18" charset="2"/>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~1</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a:t>
                      </a:r>
                      <a:r>
                        <a:rPr kumimoji="0" lang="en-US" sz="1400" b="0" i="0" u="none" strike="noStrike" cap="none" normalizeH="0" baseline="0" dirty="0">
                          <a:ln>
                            <a:noFill/>
                          </a:ln>
                          <a:solidFill>
                            <a:srgbClr val="0033CC"/>
                          </a:solidFill>
                          <a:effectLst/>
                          <a:latin typeface="Arial" pitchFamily="34" charset="0"/>
                          <a:cs typeface="Times New Roman" pitchFamily="18" charset="0"/>
                        </a:rPr>
                        <a:t>10</a:t>
                      </a:r>
                      <a:r>
                        <a:rPr kumimoji="0" lang="en-US" sz="1400" b="0" i="0" u="none" strike="noStrike" cap="none" normalizeH="0" baseline="30000" dirty="0">
                          <a:ln>
                            <a:noFill/>
                          </a:ln>
                          <a:solidFill>
                            <a:srgbClr val="0033CC"/>
                          </a:solidFill>
                          <a:effectLst/>
                          <a:latin typeface="Arial" pitchFamily="34" charset="0"/>
                          <a:cs typeface="Times New Roman" pitchFamily="18" charset="0"/>
                          <a:sym typeface="Symbol" pitchFamily="18" charset="2"/>
                        </a:rPr>
                        <a:t>-3</a:t>
                      </a:r>
                      <a:r>
                        <a:rPr kumimoji="0" lang="en-US" sz="1400" b="0" i="0" u="none" strike="noStrike" cap="none" normalizeH="0" baseline="-25000" dirty="0">
                          <a:ln>
                            <a:noFill/>
                          </a:ln>
                          <a:solidFill>
                            <a:srgbClr val="0033CC"/>
                          </a:solidFill>
                          <a:effectLst/>
                          <a:latin typeface="Arial" pitchFamily="34" charset="0"/>
                          <a:cs typeface="Times New Roman" pitchFamily="18" charset="0"/>
                          <a:sym typeface="Symbol" pitchFamily="18" charset="2"/>
                        </a:rPr>
                        <a:t> </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and ~4</a:t>
                      </a:r>
                      <a:r>
                        <a:rPr kumimoji="0" lang="en-US" sz="1400" b="0" i="0" u="none" strike="noStrike" cap="none" normalizeH="0" baseline="0" dirty="0">
                          <a:ln>
                            <a:noFill/>
                          </a:ln>
                          <a:solidFill>
                            <a:srgbClr val="0033CC"/>
                          </a:solidFill>
                          <a:effectLst/>
                          <a:latin typeface="Arial" pitchFamily="34" charset="0"/>
                          <a:cs typeface="Times New Roman" pitchFamily="18" charset="0"/>
                        </a:rPr>
                        <a:t>10</a:t>
                      </a:r>
                      <a:r>
                        <a:rPr kumimoji="0" lang="en-US" sz="1400" b="0" i="0" u="none" strike="noStrike" cap="none" normalizeH="0" baseline="30000" dirty="0">
                          <a:ln>
                            <a:noFill/>
                          </a:ln>
                          <a:solidFill>
                            <a:srgbClr val="0033CC"/>
                          </a:solidFill>
                          <a:effectLst/>
                          <a:latin typeface="Arial" pitchFamily="34" charset="0"/>
                          <a:cs typeface="Times New Roman" pitchFamily="18" charset="0"/>
                          <a:sym typeface="Symbol" pitchFamily="18" charset="2"/>
                        </a:rPr>
                        <a:t>-4</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 correspondingly</a:t>
                      </a:r>
                      <a:r>
                        <a:rPr kumimoji="0" lang="en-US" sz="1400" b="0" i="0" u="none" strike="noStrike" cap="none" normalizeH="0" baseline="-25000" dirty="0">
                          <a:ln>
                            <a:noFill/>
                          </a:ln>
                          <a:solidFill>
                            <a:srgbClr val="0033CC"/>
                          </a:solidFill>
                          <a:effectLst/>
                          <a:latin typeface="Arial" pitchFamily="34" charset="0"/>
                          <a:cs typeface="Times New Roman" pitchFamily="18" charset="0"/>
                          <a:sym typeface="Symbol" pitchFamily="18" charset="2"/>
                        </a:rPr>
                        <a:t> </a:t>
                      </a:r>
                      <a:endPar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endParaRPr>
                    </a:p>
                  </a:txBody>
                  <a:tcPr marL="68573" marR="68573" marT="34288" marB="34288" horzOverflow="overflow"/>
                </a:tc>
                <a:extLst>
                  <a:ext uri="{0D108BD9-81ED-4DB2-BD59-A6C34878D82A}">
                    <a16:rowId xmlns:a16="http://schemas.microsoft.com/office/drawing/2014/main" val="10004"/>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breakdown limit</a:t>
                      </a:r>
                      <a:endParaRPr kumimoji="0" lang="en-US" sz="1400" b="0" i="0" u="none" strike="noStrike" cap="none" normalizeH="0" baseline="0">
                        <a:ln>
                          <a:noFill/>
                        </a:ln>
                        <a:solidFill>
                          <a:srgbClr val="0033CC"/>
                        </a:solidFill>
                        <a:effectLst/>
                        <a:latin typeface="Arial" pitchFamily="34" charset="0"/>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200 kV/cm</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5"/>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thermal conductivity, </a:t>
                      </a:r>
                      <a:r>
                        <a:rPr kumimoji="0" lang="en-US" sz="1400" b="0" i="1" u="none" strike="noStrike" cap="none" normalizeH="0" baseline="0">
                          <a:ln>
                            <a:noFill/>
                          </a:ln>
                          <a:solidFill>
                            <a:srgbClr val="0033CC"/>
                          </a:solidFill>
                          <a:effectLst/>
                          <a:latin typeface="Arial" pitchFamily="34" charset="0"/>
                          <a:cs typeface="Times New Roman" pitchFamily="18" charset="0"/>
                        </a:rPr>
                        <a:t>K</a:t>
                      </a:r>
                      <a:endParaRPr kumimoji="0" lang="en-US" sz="1400" b="0" i="0" u="none" strike="noStrike" cap="none" normalizeH="0" baseline="0">
                        <a:ln>
                          <a:noFill/>
                        </a:ln>
                        <a:solidFill>
                          <a:srgbClr val="0033CC"/>
                        </a:solidFill>
                        <a:effectLst/>
                        <a:latin typeface="Arial" pitchFamily="34" charset="0"/>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7.02 W/m-K</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6"/>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specific heat, </a:t>
                      </a:r>
                      <a:r>
                        <a:rPr kumimoji="0" lang="en-US" sz="1400" b="0" i="1" u="none" strike="noStrike" cap="none" normalizeH="0" baseline="0">
                          <a:ln>
                            <a:noFill/>
                          </a:ln>
                          <a:solidFill>
                            <a:srgbClr val="0033CC"/>
                          </a:solidFill>
                          <a:effectLst/>
                          <a:latin typeface="Arial" pitchFamily="34" charset="0"/>
                          <a:cs typeface="Times New Roman" pitchFamily="18" charset="0"/>
                        </a:rPr>
                        <a:t>C</a:t>
                      </a:r>
                      <a:endParaRPr kumimoji="0" lang="en-US" sz="1400" b="0" i="0" u="none" strike="noStrike" cap="none" normalizeH="0" baseline="0">
                        <a:ln>
                          <a:noFill/>
                        </a:ln>
                        <a:solidFill>
                          <a:srgbClr val="0033CC"/>
                        </a:solidFill>
                        <a:effectLst/>
                        <a:latin typeface="Arial" pitchFamily="34" charset="0"/>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0.605 kJ/kg-K</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7"/>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density, </a:t>
                      </a:r>
                      <a:r>
                        <a:rPr kumimoji="0" lang="en-US" sz="1400" b="0" i="1" u="none" strike="noStrike" cap="none" normalizeH="0" baseline="0">
                          <a:ln>
                            <a:noFill/>
                          </a:ln>
                          <a:solidFill>
                            <a:srgbClr val="0033CC"/>
                          </a:solidFill>
                          <a:effectLst/>
                          <a:latin typeface="Arial" pitchFamily="34" charset="0"/>
                          <a:cs typeface="Times New Roman" pitchFamily="18" charset="0"/>
                          <a:sym typeface="Symbol" pitchFamily="18" charset="2"/>
                        </a:rPr>
                        <a:t></a:t>
                      </a: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4.86 g/cm</a:t>
                      </a:r>
                      <a:r>
                        <a:rPr kumimoji="0" lang="en-US" sz="1400" b="0" i="0" u="none" strike="noStrike" cap="none" normalizeH="0" baseline="30000" dirty="0">
                          <a:ln>
                            <a:noFill/>
                          </a:ln>
                          <a:solidFill>
                            <a:srgbClr val="0033CC"/>
                          </a:solidFill>
                          <a:effectLst/>
                          <a:latin typeface="Arial" pitchFamily="34" charset="0"/>
                          <a:cs typeface="Times New Roman" pitchFamily="18" charset="0"/>
                        </a:rPr>
                        <a:t>3</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08"/>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coefficient of thermal expansion</a:t>
                      </a:r>
                      <a:endParaRPr kumimoji="0" lang="en-US" sz="1400" b="0" i="0" u="none" strike="noStrike" cap="none" normalizeH="0" baseline="0">
                        <a:ln>
                          <a:noFill/>
                        </a:ln>
                        <a:solidFill>
                          <a:srgbClr val="0033CC"/>
                        </a:solidFill>
                        <a:effectLst/>
                        <a:latin typeface="Arial" pitchFamily="34" charset="0"/>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10.1</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a:t>
                      </a:r>
                      <a:r>
                        <a:rPr kumimoji="0" lang="en-US" sz="1400" b="0" i="0" u="none" strike="noStrike" cap="none" normalizeH="0" baseline="0" dirty="0">
                          <a:ln>
                            <a:noFill/>
                          </a:ln>
                          <a:solidFill>
                            <a:srgbClr val="0033CC"/>
                          </a:solidFill>
                          <a:effectLst/>
                          <a:latin typeface="Arial" pitchFamily="34" charset="0"/>
                          <a:cs typeface="Times New Roman" pitchFamily="18" charset="0"/>
                        </a:rPr>
                        <a:t>10</a:t>
                      </a:r>
                      <a:r>
                        <a:rPr kumimoji="0" lang="en-US" sz="1400" b="0" i="0" u="none" strike="noStrike" cap="none" normalizeH="0" baseline="30000" dirty="0">
                          <a:ln>
                            <a:noFill/>
                          </a:ln>
                          <a:solidFill>
                            <a:srgbClr val="0033CC"/>
                          </a:solidFill>
                          <a:effectLst/>
                          <a:latin typeface="Arial" pitchFamily="34" charset="0"/>
                          <a:cs typeface="Times New Roman" pitchFamily="18" charset="0"/>
                          <a:sym typeface="Symbol" pitchFamily="18" charset="2"/>
                        </a:rPr>
                        <a:t>-6</a:t>
                      </a:r>
                      <a:r>
                        <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rPr>
                        <a:t> K</a:t>
                      </a:r>
                      <a:r>
                        <a:rPr kumimoji="0" lang="en-US" sz="1400" b="0" i="0" u="none" strike="noStrike" cap="none" normalizeH="0" baseline="30000" dirty="0">
                          <a:ln>
                            <a:noFill/>
                          </a:ln>
                          <a:solidFill>
                            <a:srgbClr val="0033CC"/>
                          </a:solidFill>
                          <a:effectLst/>
                          <a:latin typeface="Arial" pitchFamily="34" charset="0"/>
                          <a:cs typeface="Times New Roman" pitchFamily="18" charset="0"/>
                          <a:sym typeface="Symbol" pitchFamily="18" charset="2"/>
                        </a:rPr>
                        <a:t>-1</a:t>
                      </a:r>
                      <a:endParaRPr kumimoji="0" lang="en-US" sz="1400" b="0" i="0" u="none" strike="noStrike" cap="none" normalizeH="0" baseline="0" dirty="0">
                        <a:ln>
                          <a:noFill/>
                        </a:ln>
                        <a:solidFill>
                          <a:srgbClr val="0033CC"/>
                        </a:solidFill>
                        <a:effectLst/>
                        <a:latin typeface="Arial" pitchFamily="34" charset="0"/>
                        <a:cs typeface="Times New Roman" pitchFamily="18" charset="0"/>
                        <a:sym typeface="Symbol" pitchFamily="18" charset="2"/>
                      </a:endParaRPr>
                    </a:p>
                  </a:txBody>
                  <a:tcPr marL="68573" marR="68573" marT="34288" marB="34288" horzOverflow="overflow"/>
                </a:tc>
                <a:extLst>
                  <a:ext uri="{0D108BD9-81ED-4DB2-BD59-A6C34878D82A}">
                    <a16:rowId xmlns:a16="http://schemas.microsoft.com/office/drawing/2014/main" val="10009"/>
                  </a:ext>
                </a:extLst>
              </a:tr>
              <a:tr h="278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33CC"/>
                          </a:solidFill>
                          <a:effectLst/>
                          <a:latin typeface="Arial" pitchFamily="34" charset="0"/>
                          <a:cs typeface="Times New Roman" pitchFamily="18" charset="0"/>
                        </a:rPr>
                        <a:t>temperature tolerance, </a:t>
                      </a:r>
                      <a:r>
                        <a:rPr kumimoji="0" lang="en-US" sz="1400" b="0" i="0" u="none" strike="noStrike" cap="none" normalizeH="0" baseline="0">
                          <a:ln>
                            <a:noFill/>
                          </a:ln>
                          <a:solidFill>
                            <a:srgbClr val="0033CC"/>
                          </a:solidFill>
                          <a:effectLst/>
                          <a:latin typeface="Arial" pitchFamily="34" charset="0"/>
                          <a:cs typeface="Times New Roman" pitchFamily="18" charset="0"/>
                          <a:sym typeface="Symbol" pitchFamily="18" charset="2"/>
                        </a:rPr>
                        <a:t></a:t>
                      </a:r>
                      <a:r>
                        <a:rPr kumimoji="0" lang="en-US" sz="1400" b="0" i="0" u="none" strike="noStrike" cap="none" normalizeH="0" baseline="0">
                          <a:ln>
                            <a:noFill/>
                          </a:ln>
                          <a:solidFill>
                            <a:srgbClr val="0033CC"/>
                          </a:solidFill>
                          <a:effectLst/>
                          <a:latin typeface="Arial" pitchFamily="34" charset="0"/>
                          <a:cs typeface="Times New Roman" pitchFamily="18" charset="0"/>
                        </a:rPr>
                        <a:t>T</a:t>
                      </a:r>
                      <a:endParaRPr kumimoji="0" lang="en-US" sz="1400" b="0" i="0" u="none" strike="noStrike" cap="none" normalizeH="0" baseline="0">
                        <a:ln>
                          <a:noFill/>
                        </a:ln>
                        <a:solidFill>
                          <a:srgbClr val="0033CC"/>
                        </a:solidFill>
                        <a:effectLst/>
                        <a:latin typeface="Arial" pitchFamily="34" charset="0"/>
                        <a:cs typeface="Times New Roman" pitchFamily="18" charset="0"/>
                        <a:sym typeface="Symbol" pitchFamily="18" charset="2"/>
                      </a:endParaRPr>
                    </a:p>
                  </a:txBody>
                  <a:tcPr marL="68573" marR="68573" marT="34288" marB="3428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33CC"/>
                          </a:solidFill>
                          <a:effectLst/>
                          <a:latin typeface="Arial" pitchFamily="34" charset="0"/>
                          <a:cs typeface="Times New Roman" pitchFamily="18" charset="0"/>
                        </a:rPr>
                        <a:t>(1-2) K</a:t>
                      </a:r>
                      <a:r>
                        <a:rPr kumimoji="0" lang="en-US" sz="1400" b="0" i="0" u="none" strike="noStrike" cap="none" normalizeH="0" baseline="30000" dirty="0">
                          <a:ln>
                            <a:noFill/>
                          </a:ln>
                          <a:solidFill>
                            <a:srgbClr val="0033CC"/>
                          </a:solidFill>
                          <a:effectLst/>
                          <a:latin typeface="Arial" pitchFamily="34" charset="0"/>
                          <a:cs typeface="Times New Roman" pitchFamily="18" charset="0"/>
                        </a:rPr>
                        <a:t>-1</a:t>
                      </a:r>
                      <a:endParaRPr kumimoji="0" lang="en-US" sz="1400" b="0" i="0" u="none" strike="noStrike" cap="none" normalizeH="0" baseline="0" dirty="0">
                        <a:ln>
                          <a:noFill/>
                        </a:ln>
                        <a:solidFill>
                          <a:srgbClr val="0033CC"/>
                        </a:solidFill>
                        <a:effectLst/>
                        <a:latin typeface="Arial" pitchFamily="34" charset="0"/>
                      </a:endParaRPr>
                    </a:p>
                  </a:txBody>
                  <a:tcPr marL="68573" marR="68573" marT="34288" marB="34288" horzOverflow="overflow"/>
                </a:tc>
                <a:extLst>
                  <a:ext uri="{0D108BD9-81ED-4DB2-BD59-A6C34878D82A}">
                    <a16:rowId xmlns:a16="http://schemas.microsoft.com/office/drawing/2014/main" val="10010"/>
                  </a:ext>
                </a:extLst>
              </a:tr>
            </a:tbl>
          </a:graphicData>
        </a:graphic>
      </p:graphicFrame>
      <p:sp>
        <p:nvSpPr>
          <p:cNvPr id="3" name="Oval 2"/>
          <p:cNvSpPr/>
          <p:nvPr/>
        </p:nvSpPr>
        <p:spPr>
          <a:xfrm>
            <a:off x="4382979" y="2058693"/>
            <a:ext cx="1188132" cy="351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510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11485</TotalTime>
  <Words>1694</Words>
  <Application>Microsoft Office PowerPoint</Application>
  <PresentationFormat>On-screen Show (16:9)</PresentationFormat>
  <Paragraphs>183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Tahoma</vt:lpstr>
      <vt:lpstr>Times New Roman</vt:lpstr>
      <vt:lpstr>Wingdings</vt:lpstr>
      <vt:lpstr>1_Office Theme</vt:lpstr>
      <vt:lpstr>Ultrafast Ferroelectric Based Tuning for EIC Applications</vt:lpstr>
      <vt:lpstr>PowerPoint Presentation</vt:lpstr>
      <vt:lpstr>Key Euclid Technologies</vt:lpstr>
      <vt:lpstr>Low Loss “Smart” Ceramic for RF</vt:lpstr>
      <vt:lpstr>PowerPoint Presentation</vt:lpstr>
      <vt:lpstr>PowerPoint Presentation</vt:lpstr>
      <vt:lpstr>PowerPoint Presentation</vt:lpstr>
      <vt:lpstr>PowerPoint Presentation</vt:lpstr>
      <vt:lpstr>PowerPoint Presentation</vt:lpstr>
      <vt:lpstr>PowerPoint Presentation</vt:lpstr>
      <vt:lpstr>Ferroelectric Based High Power Tuner for SRF Cavities</vt:lpstr>
      <vt:lpstr>Preliminary Test Results, CERN, 2020</vt:lpstr>
      <vt:lpstr>PowerPoint Presentation</vt:lpstr>
      <vt:lpstr>PowerPoint Presentation</vt:lpstr>
      <vt:lpstr>PowerPoint Presentation</vt:lpstr>
      <vt:lpstr>PowerPoint Presentation</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demonstration of wakefield effects in a THz planar diamond accelerating structure</dc:title>
  <dc:creator>Antipov, Sergey P.</dc:creator>
  <cp:lastModifiedBy>Office Five Subscription</cp:lastModifiedBy>
  <cp:revision>702</cp:revision>
  <cp:lastPrinted>2012-04-19T21:06:49Z</cp:lastPrinted>
  <dcterms:created xsi:type="dcterms:W3CDTF">2006-08-16T00:00:00Z</dcterms:created>
  <dcterms:modified xsi:type="dcterms:W3CDTF">2021-10-27T14:55:06Z</dcterms:modified>
</cp:coreProperties>
</file>