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4"/>
  </p:notesMasterIdLst>
  <p:handoutMasterIdLst>
    <p:handoutMasterId r:id="rId15"/>
  </p:handoutMasterIdLst>
  <p:sldIdLst>
    <p:sldId id="537" r:id="rId2"/>
    <p:sldId id="1795" r:id="rId3"/>
    <p:sldId id="1791" r:id="rId4"/>
    <p:sldId id="1794" r:id="rId5"/>
    <p:sldId id="1797" r:id="rId6"/>
    <p:sldId id="1803" r:id="rId7"/>
    <p:sldId id="1798" r:id="rId8"/>
    <p:sldId id="1800" r:id="rId9"/>
    <p:sldId id="1799" r:id="rId10"/>
    <p:sldId id="1802" r:id="rId11"/>
    <p:sldId id="1804" r:id="rId12"/>
    <p:sldId id="179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Laxdal" initials="RL" lastIdx="12" clrIdx="0">
    <p:extLst>
      <p:ext uri="{19B8F6BF-5375-455C-9EA6-DF929625EA0E}">
        <p15:presenceInfo xmlns:p15="http://schemas.microsoft.com/office/powerpoint/2012/main" userId="S::lax@triumf.ca::64c737b3-87cf-410d-aa6b-4807a52003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C2FA"/>
    <a:srgbClr val="04ADE2"/>
    <a:srgbClr val="05B9F1"/>
    <a:srgbClr val="04B3EA"/>
    <a:srgbClr val="3AB9F2"/>
    <a:srgbClr val="039BE7"/>
    <a:srgbClr val="FFFFFF"/>
    <a:srgbClr val="B2B2B2"/>
    <a:srgbClr val="04B9F2"/>
    <a:srgbClr val="04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8B6E16-0A9C-4436-96D9-D14D8065FB63}" v="290" dt="2021-10-28T03:20:07.024"/>
    <p1510:client id="{40992D1F-32F1-4BDD-8126-68C0CC2009AF}" v="478" dt="2021-10-27T23:47:53.134"/>
    <p1510:client id="{51A98D41-6079-57D5-0DF7-B1D0D7B452E7}" v="1" dt="2021-10-27T22:51:40.529"/>
    <p1510:client id="{9239B849-D4E5-9460-4CFA-BB08945874BF}" v="3" dt="2021-10-28T03:19:38.533"/>
    <p1510:client id="{EE35EE25-983C-B8C2-488F-FC1E6DB76365}" v="1" dt="2021-10-28T13:18:34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7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2021-10-28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2021-10-28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ol Room 1">
    <p:bg>
      <p:bgPr>
        <a:blipFill dpi="0" rotWithShape="1">
          <a:blip r:embed="rId2">
            <a:lum/>
          </a:blip>
          <a:srcRect/>
          <a:stretch>
            <a:fillRect l="52000" t="1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580413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B1B79-5956-4E84-9500-79CB1C04FC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655AC9-1413-4E49-84D6-EC822D5472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178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237773" y="1381583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rgbClr val="0096FF"/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rgbClr val="0096FF"/>
              </a:solidFill>
              <a:latin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94807" y="698270"/>
            <a:ext cx="9258993" cy="6761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1551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0717073" y="6319111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rgbClr val="0096FF"/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rgbClr val="0096FF"/>
              </a:solidFill>
              <a:latin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94807" y="698270"/>
            <a:ext cx="9258993" cy="6761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6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2021-10-28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2021-10-28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2021-10-28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827" r:id="rId20"/>
    <p:sldLayoutId id="2147483825" r:id="rId21"/>
    <p:sldLayoutId id="2147483826" r:id="rId22"/>
    <p:sldLayoutId id="2147483790" r:id="rId23"/>
    <p:sldLayoutId id="2147483791" r:id="rId24"/>
    <p:sldLayoutId id="2147483793" r:id="rId25"/>
    <p:sldLayoutId id="2147483794" r:id="rId26"/>
    <p:sldLayoutId id="2147483795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813" r:id="rId43"/>
    <p:sldLayoutId id="2147483796" r:id="rId44"/>
    <p:sldLayoutId id="2147483821" r:id="rId45"/>
    <p:sldLayoutId id="2147483823" r:id="rId46"/>
    <p:sldLayoutId id="2147483819" r:id="rId47"/>
    <p:sldLayoutId id="2147483820" r:id="rId48"/>
    <p:sldLayoutId id="2147483814" r:id="rId49"/>
    <p:sldLayoutId id="2147483815" r:id="rId50"/>
    <p:sldLayoutId id="2147483816" r:id="rId51"/>
    <p:sldLayoutId id="2147483824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C9611-6B87-4DD6-802C-6616C0922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743" y="1413941"/>
            <a:ext cx="3853132" cy="2082023"/>
          </a:xfrm>
        </p:spPr>
        <p:txBody>
          <a:bodyPr>
            <a:normAutofit fontScale="90000"/>
          </a:bodyPr>
          <a:lstStyle/>
          <a:p>
            <a:r>
              <a:rPr lang="en-US" dirty="0"/>
              <a:t>Impressions from the 2021 EIC Accelerator Partnership Workshop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E852D-5052-41EF-9A1B-0DE7A5133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743" y="4114799"/>
            <a:ext cx="3938833" cy="1491344"/>
          </a:xfrm>
        </p:spPr>
        <p:txBody>
          <a:bodyPr>
            <a:normAutofit/>
          </a:bodyPr>
          <a:lstStyle/>
          <a:p>
            <a:r>
              <a:rPr lang="en-CA" sz="2000" dirty="0"/>
              <a:t>Oliver Kester</a:t>
            </a:r>
          </a:p>
          <a:p>
            <a:r>
              <a:rPr lang="en-CA" sz="2000" dirty="0"/>
              <a:t>Associate Laboratory Director – Accelerators</a:t>
            </a:r>
          </a:p>
          <a:p>
            <a:r>
              <a:rPr lang="en-CA" sz="2000" dirty="0"/>
              <a:t>TRIUMF, Canada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643A185-26AB-47A9-900B-98D6D44F10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4875" y="0"/>
            <a:ext cx="7684655" cy="6312499"/>
          </a:xfrm>
          <a:prstGeom prst="rect">
            <a:avLst/>
          </a:prstGeo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A6CC22BF-754F-4DA1-B907-C3F6B6F4F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391" y="4370975"/>
            <a:ext cx="3380139" cy="24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0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761E-0C24-4087-B3CB-0B33FD27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195" y="337731"/>
            <a:ext cx="9258993" cy="676102"/>
          </a:xfrm>
        </p:spPr>
        <p:txBody>
          <a:bodyPr/>
          <a:lstStyle/>
          <a:p>
            <a:r>
              <a:rPr lang="en-US" dirty="0"/>
              <a:t>Lot’s of lessons from </a:t>
            </a:r>
            <a:r>
              <a:rPr lang="en-US" dirty="0" err="1"/>
              <a:t>SuperKEKB</a:t>
            </a:r>
            <a:br>
              <a:rPr lang="en-US" dirty="0"/>
            </a:br>
            <a:r>
              <a:rPr lang="en-US" dirty="0"/>
              <a:t>(to learn!)</a:t>
            </a:r>
            <a:endParaRPr lang="en-CA" dirty="0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F9B03ECE-071A-4728-B54D-16D27F0A6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6" t="8889" r="9207" b="8572"/>
          <a:stretch/>
        </p:blipFill>
        <p:spPr>
          <a:xfrm>
            <a:off x="10935022" y="53394"/>
            <a:ext cx="1172963" cy="1244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D0AE91-E6EF-43AA-9C84-EE29F58CA4F1}"/>
              </a:ext>
            </a:extLst>
          </p:cNvPr>
          <p:cNvSpPr txBox="1"/>
          <p:nvPr/>
        </p:nvSpPr>
        <p:spPr>
          <a:xfrm>
            <a:off x="523875" y="1831890"/>
            <a:ext cx="1135931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Collimator beam power and damages</a:t>
            </a:r>
            <a:br>
              <a:rPr lang="en-CA" sz="2000" dirty="0"/>
            </a:br>
            <a:r>
              <a:rPr lang="en-CA" dirty="0"/>
              <a:t>Narrow aperture to reduce beam background at detector, but limit on max. bunch current</a:t>
            </a:r>
            <a:endParaRPr lang="en-CA" sz="20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Beam-beam blow-up</a:t>
            </a:r>
            <a:br>
              <a:rPr lang="en-CA" sz="2000" dirty="0"/>
            </a:br>
            <a:r>
              <a:rPr lang="en-CA" dirty="0"/>
              <a:t>chromatic</a:t>
            </a:r>
            <a:r>
              <a:rPr lang="en-CA" sz="2000" dirty="0"/>
              <a:t> </a:t>
            </a:r>
            <a:r>
              <a:rPr lang="en-CA" dirty="0"/>
              <a:t>coupling, multi bunch effects, head-tail?</a:t>
            </a:r>
            <a:br>
              <a:rPr lang="en-CA" dirty="0"/>
            </a:br>
            <a:r>
              <a:rPr lang="en-CA" dirty="0"/>
              <a:t>I wonder why are the long range beam-beam wire correctors explored at CERN not in discussion for EIC?</a:t>
            </a:r>
            <a:endParaRPr lang="en-CA" sz="20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Quality and amount of beam injected from the linac (quite common)</a:t>
            </a:r>
            <a:br>
              <a:rPr lang="en-CA" sz="2000" dirty="0"/>
            </a:br>
            <a:r>
              <a:rPr lang="en-CA" dirty="0"/>
              <a:t>strict on parameter fluctuation of beam from the linac (energy spread, pointing stability, beam current …)</a:t>
            </a:r>
            <a:endParaRPr lang="en-CA" sz="20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Feedback gain of bunch feedback system – can inject noise and might cause dipole motion of the beam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Beam background at the detector Belle II</a:t>
            </a:r>
            <a:br>
              <a:rPr lang="en-CA" sz="2000" dirty="0"/>
            </a:br>
            <a:r>
              <a:rPr lang="en-CA" dirty="0"/>
              <a:t>Movable collimators – cut beam tails, tungsten shielding to stop showers from the final focus quads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Beam losses (or aborts) by pressure bursts – dynamic vacuum effects, collision of the circulating beam with dust particles, etc.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CA" sz="2000" dirty="0"/>
          </a:p>
          <a:p>
            <a:pPr>
              <a:buClr>
                <a:srgbClr val="00B0F0"/>
              </a:buClr>
            </a:pPr>
            <a:r>
              <a:rPr lang="en-CA" sz="2000" dirty="0"/>
              <a:t>And more ….</a:t>
            </a:r>
          </a:p>
        </p:txBody>
      </p:sp>
    </p:spTree>
    <p:extLst>
      <p:ext uri="{BB962C8B-B14F-4D97-AF65-F5344CB8AC3E}">
        <p14:creationId xmlns:p14="http://schemas.microsoft.com/office/powerpoint/2010/main" val="150564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42D2-9DDD-41D9-989E-F6E7BF09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overall impression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4C2C5-6692-4C21-9E07-8C0168D306F6}"/>
              </a:ext>
            </a:extLst>
          </p:cNvPr>
          <p:cNvSpPr txBox="1"/>
          <p:nvPr/>
        </p:nvSpPr>
        <p:spPr>
          <a:xfrm>
            <a:off x="637310" y="1709508"/>
            <a:ext cx="10596418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selected focused areas are all very important for the EIC project and the project team is really benefitting from presentation from experts from other labs.</a:t>
            </a:r>
          </a:p>
          <a:p>
            <a:pPr marL="342900" indent="-3429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follow up on collaboration on these topic will be very useful and timely for CD2. </a:t>
            </a:r>
          </a:p>
          <a:p>
            <a:pPr marL="342900" indent="-3429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</a:rPr>
              <a:t>I’m f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ascinated by the advances in the </a:t>
            </a:r>
            <a:r>
              <a:rPr lang="en-CA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different areas, 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community is not afraid to explore new ideas!</a:t>
            </a:r>
          </a:p>
          <a:p>
            <a:pPr marL="342900" indent="-3429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Yes, there are a lot of challenges, but there are many labs working on solutions to overcome these challenges and support the EIC project.</a:t>
            </a:r>
          </a:p>
          <a:p>
            <a:pPr marL="342900" indent="-3429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want to congratulate BNL and </a:t>
            </a:r>
            <a:r>
              <a:rPr lang="en-C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Jlab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the significant advances and the strong collaboration that has been established to realize this outstanding nuclear physics facility.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AD2C44B-6C12-437E-BDD7-8CB594C84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6" t="8889" r="9207" b="8572"/>
          <a:stretch/>
        </p:blipFill>
        <p:spPr>
          <a:xfrm>
            <a:off x="10935022" y="53394"/>
            <a:ext cx="1172963" cy="12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79F5CC-D2CF-4F27-A341-FBF0AD48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Merci!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BC448-E997-45DB-9DE3-1DA7CA03F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TRIUMF 2021 EIC Accelerator Partnership Workshop</a:t>
            </a:r>
            <a:endParaRPr lang="en-CA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48AC1FA-2AFB-4F1B-A0C7-7DBFF3584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000" y="342900"/>
            <a:ext cx="5003310" cy="588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4" descr="Canada - Wikipedia">
            <a:extLst>
              <a:ext uri="{FF2B5EF4-FFF2-40B4-BE49-F238E27FC236}">
                <a16:creationId xmlns:a16="http://schemas.microsoft.com/office/drawing/2014/main" id="{449EB4D6-F542-49B4-B330-7948D0FFE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5" t="6546" r="30113" b="6546"/>
          <a:stretch/>
        </p:blipFill>
        <p:spPr bwMode="auto">
          <a:xfrm>
            <a:off x="7185026" y="1540328"/>
            <a:ext cx="1241336" cy="13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6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761E-0C24-4087-B3CB-0B33FD27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864" y="337731"/>
            <a:ext cx="9161022" cy="676102"/>
          </a:xfrm>
        </p:spPr>
        <p:txBody>
          <a:bodyPr/>
          <a:lstStyle/>
          <a:p>
            <a:r>
              <a:rPr lang="en-US" dirty="0"/>
              <a:t>The Electron Ion Collider </a:t>
            </a:r>
            <a:br>
              <a:rPr lang="en-US" dirty="0"/>
            </a:br>
            <a:r>
              <a:rPr lang="en-US" dirty="0"/>
              <a:t>– leading edge of Accelerator Technology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E13FB-93BE-4CB0-9AA8-4D7C5095CCF7}"/>
              </a:ext>
            </a:extLst>
          </p:cNvPr>
          <p:cNvSpPr txBox="1"/>
          <p:nvPr/>
        </p:nvSpPr>
        <p:spPr>
          <a:xfrm>
            <a:off x="416378" y="1734343"/>
            <a:ext cx="113592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6454775" algn="r"/>
              </a:tabLst>
            </a:pPr>
            <a:r>
              <a:rPr lang="en-US" sz="2400" dirty="0"/>
              <a:t>EIC is a very complex machine and requires a collaborative approach to identify</a:t>
            </a:r>
            <a:br>
              <a:rPr lang="en-US" sz="2400" dirty="0"/>
            </a:br>
            <a:r>
              <a:rPr lang="en-US" sz="2400" dirty="0"/>
              <a:t>and overcome the technical challenges</a:t>
            </a:r>
          </a:p>
          <a:p>
            <a:pPr>
              <a:spcBef>
                <a:spcPts val="600"/>
              </a:spcBef>
              <a:tabLst>
                <a:tab pos="6454775" algn="r"/>
              </a:tabLst>
            </a:pPr>
            <a:r>
              <a:rPr lang="en-US" sz="2400" dirty="0"/>
              <a:t>BNL and </a:t>
            </a:r>
            <a:r>
              <a:rPr lang="en-US" sz="2400" dirty="0" err="1"/>
              <a:t>JLab</a:t>
            </a:r>
            <a:r>
              <a:rPr lang="en-US" sz="2400" dirty="0"/>
              <a:t> seek engagement of international and domestic partners in these efforts </a:t>
            </a:r>
            <a:r>
              <a:rPr lang="en-US" sz="2400" dirty="0">
                <a:sym typeface="Wingdings" panose="05000000000000000000" pitchFamily="2" charset="2"/>
              </a:rPr>
              <a:t> this workshop!</a:t>
            </a:r>
            <a:endParaRPr lang="en-US" sz="2400" dirty="0"/>
          </a:p>
          <a:p>
            <a:pPr>
              <a:spcBef>
                <a:spcPts val="600"/>
              </a:spcBef>
              <a:tabLst>
                <a:tab pos="6454775" algn="r"/>
              </a:tabLst>
            </a:pPr>
            <a:r>
              <a:rPr lang="en-US" sz="2400" dirty="0"/>
              <a:t>Challenges:</a:t>
            </a:r>
          </a:p>
          <a:p>
            <a:pPr marL="342900" indent="-3429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6454775" algn="r"/>
              </a:tabLst>
            </a:pPr>
            <a:r>
              <a:rPr lang="en-US" sz="2000" dirty="0"/>
              <a:t>High Luminosity: L= 10</a:t>
            </a:r>
            <a:r>
              <a:rPr lang="en-US" sz="2000" baseline="30000" dirty="0"/>
              <a:t>33</a:t>
            </a:r>
            <a:r>
              <a:rPr lang="en-US" sz="2000" dirty="0"/>
              <a:t> – 10</a:t>
            </a:r>
            <a:r>
              <a:rPr lang="en-US" sz="2000" baseline="30000" dirty="0"/>
              <a:t>34</a:t>
            </a:r>
            <a:r>
              <a:rPr lang="en-US" sz="2000" dirty="0"/>
              <a:t>cm</a:t>
            </a:r>
            <a:r>
              <a:rPr lang="en-US" sz="2000" baseline="30000" dirty="0"/>
              <a:t>-2</a:t>
            </a:r>
            <a:r>
              <a:rPr lang="en-US" sz="2000" dirty="0"/>
              <a:t>sec</a:t>
            </a:r>
            <a:r>
              <a:rPr lang="en-US" sz="2000" baseline="30000" dirty="0"/>
              <a:t>-1</a:t>
            </a:r>
            <a:r>
              <a:rPr lang="en-US" sz="2000" dirty="0"/>
              <a:t> over large energy range</a:t>
            </a:r>
            <a:br>
              <a:rPr lang="en-US" sz="2000" dirty="0"/>
            </a:br>
            <a:r>
              <a:rPr lang="en-US" sz="2000" dirty="0">
                <a:sym typeface="Wingdings" panose="05000000000000000000" pitchFamily="2" charset="2"/>
              </a:rPr>
              <a:t>  </a:t>
            </a:r>
            <a:r>
              <a:rPr lang="en-US" sz="2000" dirty="0"/>
              <a:t>Many bunches, large beam currents, small emittance</a:t>
            </a:r>
          </a:p>
          <a:p>
            <a:pPr marL="342900" indent="-3429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6454775" algn="r"/>
              </a:tabLst>
            </a:pPr>
            <a:r>
              <a:rPr lang="en-US" sz="2000" dirty="0"/>
              <a:t>Highly Polarized Beams:  70%</a:t>
            </a:r>
          </a:p>
          <a:p>
            <a:pPr marL="342900" indent="-3429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6454775" algn="r"/>
              </a:tabLst>
            </a:pPr>
            <a:r>
              <a:rPr lang="en-US" sz="2000" dirty="0"/>
              <a:t>Large Center of Mass Energy Range: </a:t>
            </a:r>
            <a:r>
              <a:rPr lang="en-US" sz="2000" dirty="0" err="1"/>
              <a:t>E</a:t>
            </a:r>
            <a:r>
              <a:rPr lang="en-US" sz="2000" baseline="-25000" dirty="0" err="1"/>
              <a:t>cm</a:t>
            </a:r>
            <a:r>
              <a:rPr lang="en-US" sz="2000" dirty="0"/>
              <a:t> = 20 – 140 GeV</a:t>
            </a:r>
          </a:p>
          <a:p>
            <a:pPr marL="342900" indent="-3429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6454775" algn="r"/>
              </a:tabLst>
            </a:pPr>
            <a:r>
              <a:rPr lang="en-US" sz="2000" dirty="0"/>
              <a:t>Large Ion Species Range:  protons – Uranium</a:t>
            </a:r>
          </a:p>
          <a:p>
            <a:pPr marL="342900" indent="-3429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6454775" algn="r"/>
              </a:tabLst>
            </a:pPr>
            <a:r>
              <a:rPr lang="en-US" sz="2000" dirty="0"/>
              <a:t>Large Detector Acceptance and Good Background Conditions</a:t>
            </a:r>
          </a:p>
          <a:p>
            <a:pPr marL="342900" indent="-3429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6454775" algn="r"/>
              </a:tabLst>
            </a:pPr>
            <a:r>
              <a:rPr lang="en-US" sz="2000" dirty="0"/>
              <a:t>Accommodate a Second Interaction Region </a:t>
            </a:r>
            <a:r>
              <a:rPr lang="en-US" sz="2000" dirty="0">
                <a:sym typeface="Wingdings" panose="05000000000000000000" pitchFamily="2" charset="2"/>
              </a:rPr>
              <a:t> Collaboration investigates an IR based on Nb</a:t>
            </a:r>
            <a:r>
              <a:rPr lang="en-US" sz="2000" baseline="-25000" dirty="0">
                <a:sym typeface="Wingdings" panose="05000000000000000000" pitchFamily="2" charset="2"/>
              </a:rPr>
              <a:t>3</a:t>
            </a:r>
            <a:r>
              <a:rPr lang="en-US" sz="2000" dirty="0">
                <a:sym typeface="Wingdings" panose="05000000000000000000" pitchFamily="2" charset="2"/>
              </a:rPr>
              <a:t>Sn</a:t>
            </a:r>
            <a:endParaRPr lang="en-CA" sz="2000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1D998A0-98DD-4609-A131-F4E66159B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6" t="8889" r="9207" b="8572"/>
          <a:stretch/>
        </p:blipFill>
        <p:spPr>
          <a:xfrm>
            <a:off x="10935022" y="53394"/>
            <a:ext cx="1172963" cy="12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2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29BC-1687-4ECB-8D74-46A31CA0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843" y="402707"/>
            <a:ext cx="8065193" cy="676102"/>
          </a:xfrm>
        </p:spPr>
        <p:txBody>
          <a:bodyPr/>
          <a:lstStyle/>
          <a:p>
            <a:r>
              <a:rPr lang="en-US" dirty="0"/>
              <a:t>2021 EIC Accelerator Partnership Workshop participation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47766-4967-4EE8-B2B3-9D4000F20E22}"/>
              </a:ext>
            </a:extLst>
          </p:cNvPr>
          <p:cNvSpPr txBox="1"/>
          <p:nvPr/>
        </p:nvSpPr>
        <p:spPr>
          <a:xfrm>
            <a:off x="444500" y="1669367"/>
            <a:ext cx="11518900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800" dirty="0"/>
              <a:t>The workshop saw 284 registered participants from 23 countries</a:t>
            </a:r>
            <a:br>
              <a:rPr lang="en-CA" sz="2800" dirty="0"/>
            </a:br>
            <a:r>
              <a:rPr lang="en-CA" sz="2400" dirty="0"/>
              <a:t>Between 60 and 100 participants in each session</a:t>
            </a:r>
            <a:endParaRPr lang="en-CA" sz="2800" dirty="0"/>
          </a:p>
          <a:p>
            <a:pPr marL="342900" indent="-3429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800" dirty="0"/>
              <a:t>Topics we explored (contribution from):</a:t>
            </a:r>
            <a:endParaRPr lang="en-CA" sz="2400" dirty="0"/>
          </a:p>
          <a:p>
            <a:pPr marL="719138" indent="-360363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IR SC magnets and spin rotators 			(BNL, KEK, </a:t>
            </a:r>
            <a:r>
              <a:rPr lang="en-CA" sz="2000" dirty="0" err="1"/>
              <a:t>Jlab</a:t>
            </a:r>
            <a:r>
              <a:rPr lang="en-CA" sz="2000" dirty="0"/>
              <a:t>, INFN, CERN)</a:t>
            </a:r>
          </a:p>
          <a:p>
            <a:pPr marL="719138" indent="-360363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Second IR based on Nb</a:t>
            </a:r>
            <a:r>
              <a:rPr lang="en-CA" sz="2000" baseline="-25000" dirty="0"/>
              <a:t>3</a:t>
            </a:r>
            <a:r>
              <a:rPr lang="en-CA" sz="2000" dirty="0"/>
              <a:t>Sn option 		(</a:t>
            </a:r>
            <a:r>
              <a:rPr lang="en-CA" sz="2000" dirty="0" err="1"/>
              <a:t>Jlab</a:t>
            </a:r>
            <a:r>
              <a:rPr lang="en-CA" sz="2000" dirty="0"/>
              <a:t>, CERN, FNAL, LBNL)</a:t>
            </a:r>
          </a:p>
          <a:p>
            <a:pPr marL="719138" indent="-360363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HSR and ESR vacuum system 			(BNL, CERN, INFN, KEK, ANL, MAX-IV,CNPEM)</a:t>
            </a:r>
          </a:p>
          <a:p>
            <a:pPr marL="719138" indent="-360363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Lessons from </a:t>
            </a:r>
            <a:r>
              <a:rPr lang="en-CA" sz="2000" dirty="0" err="1"/>
              <a:t>SuperKEKB</a:t>
            </a:r>
            <a:r>
              <a:rPr lang="en-CA" sz="2000" dirty="0"/>
              <a:t>				(KEK and U of Hawaii)</a:t>
            </a:r>
          </a:p>
          <a:p>
            <a:pPr marL="719138" indent="-360363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Crab Cavities 				(</a:t>
            </a:r>
            <a:r>
              <a:rPr lang="en-CA" sz="2000" dirty="0" err="1"/>
              <a:t>Jlab</a:t>
            </a:r>
            <a:r>
              <a:rPr lang="en-CA" sz="2000" dirty="0"/>
              <a:t>, ODU, TRIUMF, BNL, CERN, STFC, U of Uppsala, FNAL)</a:t>
            </a:r>
          </a:p>
          <a:p>
            <a:pPr marL="719138" indent="-360363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ESR high current elements				(CERN, BNL, ESRF)</a:t>
            </a:r>
          </a:p>
          <a:p>
            <a:pPr marL="719138" indent="-360363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ESR SRF and CM 					(BNL, SLAC, Stanford U, CERN, ESS, Euclid </a:t>
            </a:r>
            <a:r>
              <a:rPr lang="en-CA" sz="2000" dirty="0" err="1"/>
              <a:t>Techlabs</a:t>
            </a:r>
            <a:r>
              <a:rPr lang="en-CA" sz="2000" dirty="0"/>
              <a:t>)</a:t>
            </a:r>
          </a:p>
          <a:p>
            <a:pPr marL="719138" indent="-360363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CA" sz="2000" dirty="0"/>
              <a:t>Machine Detector Interface (MDI),</a:t>
            </a:r>
            <a:br>
              <a:rPr lang="en-CA" sz="2000" dirty="0"/>
            </a:br>
            <a:r>
              <a:rPr lang="en-CA" sz="2000" dirty="0"/>
              <a:t>First and Second IR						(BNL, </a:t>
            </a:r>
            <a:r>
              <a:rPr lang="en-CA" sz="2000" dirty="0" err="1"/>
              <a:t>Jlab</a:t>
            </a:r>
            <a:r>
              <a:rPr lang="en-CA" sz="2000" dirty="0"/>
              <a:t>, U of Hawaii, PAL, LBNL)</a:t>
            </a:r>
            <a:endParaRPr lang="en-CA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464CDF7F-4CDD-45BB-81B5-D3478519D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6" t="8889" r="9207" b="8572"/>
          <a:stretch/>
        </p:blipFill>
        <p:spPr>
          <a:xfrm>
            <a:off x="10935022" y="53394"/>
            <a:ext cx="1172963" cy="12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2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761E-0C24-4087-B3CB-0B33FD27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317" y="398713"/>
            <a:ext cx="8129848" cy="676102"/>
          </a:xfrm>
        </p:spPr>
        <p:txBody>
          <a:bodyPr/>
          <a:lstStyle/>
          <a:p>
            <a:r>
              <a:rPr lang="en-US" dirty="0"/>
              <a:t>Impressions from the sessions:</a:t>
            </a:r>
            <a:br>
              <a:rPr lang="en-US" dirty="0"/>
            </a:br>
            <a:r>
              <a:rPr lang="en-US" dirty="0"/>
              <a:t>IR SC magnets </a:t>
            </a:r>
            <a:endParaRPr lang="en-CA" dirty="0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F9B03ECE-071A-4728-B54D-16D27F0A6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6" t="8889" r="9207" b="8572"/>
          <a:stretch/>
        </p:blipFill>
        <p:spPr>
          <a:xfrm>
            <a:off x="10935022" y="53394"/>
            <a:ext cx="1172963" cy="1244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A26A76-1273-45B5-8112-7BADD654D685}"/>
              </a:ext>
            </a:extLst>
          </p:cNvPr>
          <p:cNvSpPr txBox="1"/>
          <p:nvPr/>
        </p:nvSpPr>
        <p:spPr>
          <a:xfrm>
            <a:off x="354739" y="1503111"/>
            <a:ext cx="113569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IR1 has challenging geometric constraints – SC IR magnets and spin rotator solenoids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magnets in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NbTi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forward direction 2K, rear direction 4K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Beams share magnet aperture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combined function magnets, large aperture  space constraints require 2K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CCT (Canted Cosine Theta) winding pattern resolves several issues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reduced conductor stress, excellent field quality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need to be proven mechanically (quit some experience at LBNL)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IR2 – Nb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Sn magnets, which allow higher gradients, shorter L*, higher luminosity – compact IR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driving development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of Nb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Sn magnets and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lessons learned from the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US program on Nb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Sn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magnets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Just to visualize the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complexity of an IR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SuperKEKB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4E35A-E6D9-4121-AEB8-8129D1F4D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835" y="3551303"/>
            <a:ext cx="8769423" cy="32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761E-0C24-4087-B3CB-0B33FD27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510" y="337731"/>
            <a:ext cx="9258993" cy="676102"/>
          </a:xfrm>
        </p:spPr>
        <p:txBody>
          <a:bodyPr/>
          <a:lstStyle/>
          <a:p>
            <a:r>
              <a:rPr lang="en-US" dirty="0"/>
              <a:t>Impressions from the sessions:</a:t>
            </a:r>
            <a:br>
              <a:rPr lang="en-US" dirty="0"/>
            </a:br>
            <a:r>
              <a:rPr lang="en-US" dirty="0"/>
              <a:t>HSR and ESR vacuum systems and high current systems </a:t>
            </a:r>
            <a:endParaRPr lang="en-CA" dirty="0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F9B03ECE-071A-4728-B54D-16D27F0A6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6" t="8889" r="9207" b="8572"/>
          <a:stretch/>
        </p:blipFill>
        <p:spPr>
          <a:xfrm>
            <a:off x="10935022" y="53394"/>
            <a:ext cx="1172963" cy="1244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DD1917-F481-416C-A694-4BBA1A20B63A}"/>
              </a:ext>
            </a:extLst>
          </p:cNvPr>
          <p:cNvSpPr txBox="1"/>
          <p:nvPr/>
        </p:nvSpPr>
        <p:spPr>
          <a:xfrm>
            <a:off x="655783" y="2156935"/>
            <a:ext cx="110466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Electron cloud and vacuum stability (e- ionize residual gas and are a second source of ion flux to the wall - desorption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Electron and photo stimulated desorption – lower on porous substrate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C-coating in cold sections, significant coating experience at CERN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investigation of resistive wall impedance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Dealing with synchrotron radiation (9 MW)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 intensity, short bunches and short bunch spacing – large resistive wall heating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Vacuum upgrade of the hadron ring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Impedance modeling is essential, important lessons from synchrotron light sources (ESRF, MAX-IV,…)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impedance minimization in close collaboration with mechanical engineers essential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Careful design beam screens with minimal impact on the apertures – combined with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cryosorbers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or NEG in warm sections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Interesting the contribution from SLAC about the pre-injector (high achievable gradients, distributed coupling structure and enhancement of rf-parameters for cryogenics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temperatures)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4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CB5E-513A-4D9A-9F5C-0B5DEB07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93" y="393470"/>
            <a:ext cx="9258993" cy="676102"/>
          </a:xfrm>
        </p:spPr>
        <p:txBody>
          <a:bodyPr/>
          <a:lstStyle/>
          <a:p>
            <a:r>
              <a:rPr lang="en-US" dirty="0"/>
              <a:t>The EIC rf-systems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4239B-9B13-4F4E-8417-C3ACC4E9E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893" y="895350"/>
            <a:ext cx="9220200" cy="5962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B1100-DF5B-482D-B485-DE83D57604EC}"/>
              </a:ext>
            </a:extLst>
          </p:cNvPr>
          <p:cNvSpPr txBox="1"/>
          <p:nvPr/>
        </p:nvSpPr>
        <p:spPr>
          <a:xfrm>
            <a:off x="250371" y="2305615"/>
            <a:ext cx="21927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Significant portfolio of different systems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Normal and super-conducting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73368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761E-0C24-4087-B3CB-0B33FD27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Impressions from the sessions:</a:t>
            </a:r>
            <a:br>
              <a:rPr lang="en-US" dirty="0"/>
            </a:br>
            <a:r>
              <a:rPr lang="en-US" dirty="0"/>
              <a:t>EIC crab cavities</a:t>
            </a:r>
            <a:endParaRPr lang="en-CA" dirty="0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F9B03ECE-071A-4728-B54D-16D27F0A6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6" t="8889" r="9207" b="8572"/>
          <a:stretch/>
        </p:blipFill>
        <p:spPr>
          <a:xfrm>
            <a:off x="10935022" y="53394"/>
            <a:ext cx="1172963" cy="1244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B76544-4A1D-482A-9CF4-E9B31F950DCB}"/>
              </a:ext>
            </a:extLst>
          </p:cNvPr>
          <p:cNvSpPr txBox="1"/>
          <p:nvPr/>
        </p:nvSpPr>
        <p:spPr>
          <a:xfrm>
            <a:off x="5629274" y="1943047"/>
            <a:ext cx="6097712" cy="44937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00B0F0"/>
              </a:buClr>
              <a:buFont typeface="Wingdings"/>
              <a:buChar char="§"/>
            </a:pPr>
            <a:r>
              <a:rPr lang="en-US" sz="2000" dirty="0"/>
              <a:t>The Crab Cavity performance is critical to the success of the EIC</a:t>
            </a:r>
            <a:endParaRPr lang="en-US" dirty="0"/>
          </a:p>
          <a:p>
            <a:pPr marL="742950" lvl="1" indent="-285750">
              <a:lnSpc>
                <a:spcPct val="120000"/>
              </a:lnSpc>
              <a:buClr>
                <a:srgbClr val="00B0F0"/>
              </a:buClr>
              <a:buFont typeface="Wingdings"/>
              <a:buChar char="§"/>
            </a:pPr>
            <a:r>
              <a:rPr lang="en-US" dirty="0"/>
              <a:t>Large crossing angle</a:t>
            </a:r>
            <a:endParaRPr lang="en-US" dirty="0">
              <a:cs typeface="Arial" panose="020B0604020202020204"/>
            </a:endParaRPr>
          </a:p>
          <a:p>
            <a:pPr marL="742950" lvl="1" indent="-285750">
              <a:lnSpc>
                <a:spcPct val="120000"/>
              </a:lnSpc>
              <a:buClr>
                <a:srgbClr val="00B0F0"/>
              </a:buClr>
              <a:buFont typeface="Wingdings"/>
              <a:buChar char="§"/>
            </a:pPr>
            <a:r>
              <a:rPr lang="en-US" dirty="0"/>
              <a:t>Luminosity impact ~ order of magnitude</a:t>
            </a:r>
            <a:endParaRPr lang="en-US" sz="1800" dirty="0">
              <a:cs typeface="Arial" panose="020B0604020202020204"/>
            </a:endParaRPr>
          </a:p>
          <a:p>
            <a:pPr marL="342900" indent="-342900">
              <a:lnSpc>
                <a:spcPct val="120000"/>
              </a:lnSpc>
              <a:buClr>
                <a:srgbClr val="00B0F0"/>
              </a:buClr>
              <a:buFont typeface="Wingdings"/>
              <a:buChar char="§"/>
            </a:pPr>
            <a:r>
              <a:rPr lang="en-US" sz="2000" dirty="0"/>
              <a:t>The requirements are challenging</a:t>
            </a:r>
            <a:endParaRPr lang="en-US" sz="2000" dirty="0">
              <a:cs typeface="Arial" panose="020B0604020202020204"/>
            </a:endParaRPr>
          </a:p>
          <a:p>
            <a:pPr marL="742950" lvl="1" indent="-285750">
              <a:lnSpc>
                <a:spcPct val="120000"/>
              </a:lnSpc>
              <a:buClr>
                <a:srgbClr val="00B0F0"/>
              </a:buClr>
              <a:buFont typeface="Wingdings"/>
              <a:buChar char="§"/>
            </a:pPr>
            <a:r>
              <a:rPr lang="en-US" dirty="0"/>
              <a:t>Significant deflecting voltage ~34 MV</a:t>
            </a:r>
            <a:endParaRPr lang="en-US" dirty="0">
              <a:cs typeface="Arial" panose="020B0604020202020204"/>
            </a:endParaRPr>
          </a:p>
          <a:p>
            <a:pPr marL="742950" lvl="1" indent="-285750">
              <a:lnSpc>
                <a:spcPct val="120000"/>
              </a:lnSpc>
              <a:buClr>
                <a:srgbClr val="00B0F0"/>
              </a:buClr>
              <a:buFont typeface="Wingdings"/>
              <a:buChar char="§"/>
            </a:pPr>
            <a:r>
              <a:rPr lang="en-US" dirty="0"/>
              <a:t>Tight impedance budgets</a:t>
            </a:r>
            <a:endParaRPr lang="en-US" dirty="0">
              <a:cs typeface="Arial" panose="020B0604020202020204"/>
            </a:endParaRPr>
          </a:p>
          <a:p>
            <a:pPr marL="742950" lvl="1" indent="-285750">
              <a:lnSpc>
                <a:spcPct val="120000"/>
              </a:lnSpc>
              <a:buClr>
                <a:srgbClr val="00B0F0"/>
              </a:buClr>
              <a:buFont typeface="Wingdings"/>
              <a:buChar char="§"/>
            </a:pPr>
            <a:r>
              <a:rPr lang="en-US" dirty="0"/>
              <a:t>RF control requirements are beyond anything done - Phase noise should be 2 orders of magnitude lower than that of LHC. </a:t>
            </a:r>
            <a:endParaRPr lang="en-US" dirty="0">
              <a:cs typeface="Arial" panose="020B0604020202020204"/>
            </a:endParaRPr>
          </a:p>
          <a:p>
            <a:pPr marL="285750" indent="-285750">
              <a:lnSpc>
                <a:spcPct val="120000"/>
              </a:lnSpc>
              <a:buClr>
                <a:srgbClr val="00B0F0"/>
              </a:buClr>
              <a:buFont typeface="Wingdings"/>
              <a:buChar char="§"/>
            </a:pPr>
            <a:r>
              <a:rPr lang="en-US" dirty="0"/>
              <a:t>Hi-</a:t>
            </a:r>
            <a:r>
              <a:rPr lang="en-US" dirty="0" err="1"/>
              <a:t>Lumi</a:t>
            </a:r>
            <a:r>
              <a:rPr lang="en-US" dirty="0"/>
              <a:t> provides a good example of how to engage the international community in a challenging Crab cavity project</a:t>
            </a:r>
            <a:endParaRPr lang="en-US" dirty="0">
              <a:cs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E2985-D28E-4156-9C00-23B57138D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9" t="9043" r="4043" b="15830"/>
          <a:stretch/>
        </p:blipFill>
        <p:spPr bwMode="auto">
          <a:xfrm>
            <a:off x="1294199" y="2019248"/>
            <a:ext cx="3366647" cy="179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AD4A9D-0FDE-4462-86E7-4373D3CE9822}"/>
              </a:ext>
            </a:extLst>
          </p:cNvPr>
          <p:cNvSpPr txBox="1"/>
          <p:nvPr/>
        </p:nvSpPr>
        <p:spPr>
          <a:xfrm>
            <a:off x="670497" y="390867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</a:rPr>
              <a:t>Jacketed 197 MHz Crab Cavity Variant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C26C88-6550-4F4A-825C-3AFAAC87D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08" y="4543573"/>
            <a:ext cx="4547096" cy="1060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20236A-B102-4E95-B98C-C59854FB6E6F}"/>
              </a:ext>
            </a:extLst>
          </p:cNvPr>
          <p:cNvSpPr txBox="1"/>
          <p:nvPr/>
        </p:nvSpPr>
        <p:spPr>
          <a:xfrm>
            <a:off x="1179470" y="5765539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</a:rPr>
              <a:t>394 MHz Crab Cavity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670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761E-0C24-4087-B3CB-0B33FD27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76" y="360478"/>
            <a:ext cx="7921980" cy="676102"/>
          </a:xfrm>
        </p:spPr>
        <p:txBody>
          <a:bodyPr/>
          <a:lstStyle/>
          <a:p>
            <a:r>
              <a:rPr lang="en-US" dirty="0"/>
              <a:t>Impressions from the sessions:</a:t>
            </a:r>
            <a:br>
              <a:rPr lang="en-US" dirty="0"/>
            </a:br>
            <a:r>
              <a:rPr lang="en-US" dirty="0"/>
              <a:t>SRF and cryomodules</a:t>
            </a:r>
            <a:endParaRPr lang="en-CA" dirty="0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F9B03ECE-071A-4728-B54D-16D27F0A6C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16" t="8889" r="9207" b="8572"/>
          <a:stretch/>
        </p:blipFill>
        <p:spPr>
          <a:xfrm>
            <a:off x="10935022" y="53394"/>
            <a:ext cx="1172963" cy="1244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B07F0-0A80-4BAC-82AC-54CEA91F4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151" y="1312131"/>
            <a:ext cx="2166298" cy="1281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37F17-99FC-457D-BD3C-641BB2A30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660" y="1443474"/>
            <a:ext cx="2166298" cy="1281726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F01893FC-ECAB-4CFE-B60C-0DF0BBAB97FE}"/>
              </a:ext>
            </a:extLst>
          </p:cNvPr>
          <p:cNvSpPr txBox="1"/>
          <p:nvPr/>
        </p:nvSpPr>
        <p:spPr>
          <a:xfrm>
            <a:off x="7265585" y="2688575"/>
            <a:ext cx="18732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rgbClr val="30519D"/>
                </a:solidFill>
              </a:rPr>
              <a:t>HSR - 591 MHz 5-Cell Cavity</a:t>
            </a:r>
          </a:p>
          <a:p>
            <a:r>
              <a:rPr lang="en-US" altLang="zh-CN" sz="1050" dirty="0">
                <a:solidFill>
                  <a:srgbClr val="30519D"/>
                </a:solidFill>
              </a:rPr>
              <a:t>Bunch Compression</a:t>
            </a:r>
            <a:endParaRPr lang="en-US" sz="1050" dirty="0">
              <a:solidFill>
                <a:srgbClr val="30519D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E6D562-F26A-4AAD-84A2-20970AECA2F3}"/>
              </a:ext>
            </a:extLst>
          </p:cNvPr>
          <p:cNvGrpSpPr/>
          <p:nvPr/>
        </p:nvGrpSpPr>
        <p:grpSpPr>
          <a:xfrm>
            <a:off x="9753585" y="4168072"/>
            <a:ext cx="2525200" cy="1593557"/>
            <a:chOff x="4468243" y="2577842"/>
            <a:chExt cx="2525200" cy="15935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4470CE-E145-424E-8A01-63612511A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8243" y="2577842"/>
              <a:ext cx="2214854" cy="1593557"/>
            </a:xfrm>
            <a:prstGeom prst="rect">
              <a:avLst/>
            </a:prstGeom>
          </p:spPr>
        </p:pic>
        <p:sp>
          <p:nvSpPr>
            <p:cNvPr id="15" name="TextBox 45">
              <a:extLst>
                <a:ext uri="{FF2B5EF4-FFF2-40B4-BE49-F238E27FC236}">
                  <a16:creationId xmlns:a16="http://schemas.microsoft.com/office/drawing/2014/main" id="{8FD69356-734B-4DCC-8656-606CBF37237C}"/>
                </a:ext>
              </a:extLst>
            </p:cNvPr>
            <p:cNvSpPr txBox="1"/>
            <p:nvPr/>
          </p:nvSpPr>
          <p:spPr>
            <a:xfrm>
              <a:off x="5339918" y="3916897"/>
              <a:ext cx="16535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dirty="0">
                  <a:solidFill>
                    <a:srgbClr val="30519D"/>
                  </a:solidFill>
                </a:rPr>
                <a:t>Crab Cavities – HSR &amp; ESR</a:t>
              </a:r>
              <a:endParaRPr lang="en-US" sz="1050" dirty="0">
                <a:solidFill>
                  <a:srgbClr val="30519D"/>
                </a:solidFill>
              </a:endParaRPr>
            </a:p>
          </p:txBody>
        </p:sp>
      </p:grpSp>
      <p:sp>
        <p:nvSpPr>
          <p:cNvPr id="8" name="TextBox 47">
            <a:extLst>
              <a:ext uri="{FF2B5EF4-FFF2-40B4-BE49-F238E27FC236}">
                <a16:creationId xmlns:a16="http://schemas.microsoft.com/office/drawing/2014/main" id="{FD0FBED5-45E9-4573-8EEE-C54D8AE7562A}"/>
              </a:ext>
            </a:extLst>
          </p:cNvPr>
          <p:cNvSpPr txBox="1"/>
          <p:nvPr/>
        </p:nvSpPr>
        <p:spPr>
          <a:xfrm>
            <a:off x="7542017" y="6496251"/>
            <a:ext cx="17013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rgbClr val="30519D"/>
                </a:solidFill>
              </a:rPr>
              <a:t>591 MHz ESR 1-Cell Cavity</a:t>
            </a:r>
            <a:endParaRPr lang="en-US" sz="1050" dirty="0">
              <a:solidFill>
                <a:srgbClr val="30519D"/>
              </a:solidFill>
            </a:endParaRPr>
          </a:p>
        </p:txBody>
      </p:sp>
      <p:sp>
        <p:nvSpPr>
          <p:cNvPr id="9" name="TextBox 48">
            <a:extLst>
              <a:ext uri="{FF2B5EF4-FFF2-40B4-BE49-F238E27FC236}">
                <a16:creationId xmlns:a16="http://schemas.microsoft.com/office/drawing/2014/main" id="{8D655CDE-B1B8-4078-8CF4-8022AC7403DB}"/>
              </a:ext>
            </a:extLst>
          </p:cNvPr>
          <p:cNvSpPr txBox="1"/>
          <p:nvPr/>
        </p:nvSpPr>
        <p:spPr>
          <a:xfrm>
            <a:off x="9926542" y="2669578"/>
            <a:ext cx="18732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rgbClr val="30519D"/>
                </a:solidFill>
              </a:rPr>
              <a:t>SHC- 591 MHz 5-Cell and</a:t>
            </a:r>
          </a:p>
          <a:p>
            <a:r>
              <a:rPr lang="en-US" altLang="zh-CN" sz="1050" dirty="0">
                <a:solidFill>
                  <a:srgbClr val="30519D"/>
                </a:solidFill>
              </a:rPr>
              <a:t>1773 MHz 5-Cell ERL Cavities</a:t>
            </a:r>
            <a:endParaRPr lang="en-US" sz="1050" dirty="0">
              <a:solidFill>
                <a:srgbClr val="30519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6E439B-A4E6-4525-9AB6-3FB4607B0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661" y="5012006"/>
            <a:ext cx="2214853" cy="1441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6A8935-A876-4E9A-9DF8-AD2D794DD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138" y="3263263"/>
            <a:ext cx="2166298" cy="1281726"/>
          </a:xfrm>
          <a:prstGeom prst="rect">
            <a:avLst/>
          </a:prstGeom>
        </p:spPr>
      </p:pic>
      <p:sp>
        <p:nvSpPr>
          <p:cNvPr id="12" name="TextBox 58">
            <a:extLst>
              <a:ext uri="{FF2B5EF4-FFF2-40B4-BE49-F238E27FC236}">
                <a16:creationId xmlns:a16="http://schemas.microsoft.com/office/drawing/2014/main" id="{A29748BC-2E3E-4609-B0FF-6D9633AE330A}"/>
              </a:ext>
            </a:extLst>
          </p:cNvPr>
          <p:cNvSpPr txBox="1"/>
          <p:nvPr/>
        </p:nvSpPr>
        <p:spPr>
          <a:xfrm>
            <a:off x="8145745" y="4579214"/>
            <a:ext cx="21121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rgbClr val="30519D"/>
                </a:solidFill>
              </a:rPr>
              <a:t>RCS - 591 MHz 5-Cell Cavity </a:t>
            </a:r>
          </a:p>
          <a:p>
            <a:r>
              <a:rPr lang="en-US" altLang="zh-CN" sz="1050" dirty="0">
                <a:solidFill>
                  <a:srgbClr val="30519D"/>
                </a:solidFill>
              </a:rPr>
              <a:t>Acceleration Cavity</a:t>
            </a:r>
            <a:endParaRPr lang="en-US" sz="1050" dirty="0">
              <a:solidFill>
                <a:srgbClr val="30519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D63E30-6BDC-40D4-A24B-477171D62364}"/>
              </a:ext>
            </a:extLst>
          </p:cNvPr>
          <p:cNvSpPr txBox="1"/>
          <p:nvPr/>
        </p:nvSpPr>
        <p:spPr>
          <a:xfrm>
            <a:off x="329452" y="1636523"/>
            <a:ext cx="6445342" cy="48597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342900" indent="-342900">
              <a:lnSpc>
                <a:spcPct val="120000"/>
              </a:lnSpc>
              <a:buClr>
                <a:srgbClr val="00B0F0"/>
              </a:buClr>
              <a:buFont typeface="Wingdings"/>
              <a:buChar char="§"/>
              <a:defRPr sz="2000"/>
            </a:lvl1pPr>
            <a:lvl2pPr marL="742950" lvl="1" indent="-285750">
              <a:lnSpc>
                <a:spcPct val="120000"/>
              </a:lnSpc>
              <a:buClr>
                <a:srgbClr val="00B0F0"/>
              </a:buClr>
              <a:buFont typeface="Wingdings"/>
              <a:buChar char="§"/>
            </a:lvl2pPr>
          </a:lstStyle>
          <a:p>
            <a:r>
              <a:rPr lang="en-US" dirty="0"/>
              <a:t>EIC requires multiple new SRF systems (cavity, power, and control). Many opportunities for new and exciting work.</a:t>
            </a:r>
          </a:p>
          <a:p>
            <a:r>
              <a:rPr lang="en-US" dirty="0"/>
              <a:t>Goal of early work based at BNL and </a:t>
            </a:r>
            <a:r>
              <a:rPr lang="en-US" dirty="0" err="1"/>
              <a:t>JLab</a:t>
            </a:r>
            <a:r>
              <a:rPr lang="en-US" dirty="0"/>
              <a:t> is to develop understanding of systems and reduce risk. </a:t>
            </a:r>
          </a:p>
          <a:p>
            <a:r>
              <a:rPr lang="en-US" dirty="0"/>
              <a:t>Requirements and designs are mature but not final. The beam and machine physics are still being optimized. SRF systems may need to be updated as the design is finalized.</a:t>
            </a:r>
          </a:p>
          <a:p>
            <a:r>
              <a:rPr lang="en-US" dirty="0"/>
              <a:t>Need to leverage common designs where possible.</a:t>
            </a:r>
          </a:p>
          <a:p>
            <a:r>
              <a:rPr lang="en-US" dirty="0"/>
              <a:t>Challenges in cryomodule  footprint, High power rf, Fundamental power couplers, LLRF and HOM dampers</a:t>
            </a:r>
          </a:p>
        </p:txBody>
      </p:sp>
    </p:spTree>
    <p:extLst>
      <p:ext uri="{BB962C8B-B14F-4D97-AF65-F5344CB8AC3E}">
        <p14:creationId xmlns:p14="http://schemas.microsoft.com/office/powerpoint/2010/main" val="154896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761E-0C24-4087-B3CB-0B33FD27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Impressions from the sessions:</a:t>
            </a:r>
            <a:br>
              <a:rPr lang="en-US"/>
            </a:br>
            <a:r>
              <a:rPr lang="en-US"/>
              <a:t>Machine Detector Interface</a:t>
            </a:r>
            <a:endParaRPr lang="en-CA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F9B03ECE-071A-4728-B54D-16D27F0A6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6" t="8889" r="9207" b="8572"/>
          <a:stretch/>
        </p:blipFill>
        <p:spPr>
          <a:xfrm>
            <a:off x="10935022" y="53394"/>
            <a:ext cx="1172963" cy="1244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9DD363-A222-42CA-BB90-CC9E437053CB}"/>
              </a:ext>
            </a:extLst>
          </p:cNvPr>
          <p:cNvSpPr txBox="1"/>
          <p:nvPr/>
        </p:nvSpPr>
        <p:spPr>
          <a:xfrm>
            <a:off x="618837" y="2222448"/>
            <a:ext cx="1048327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400" dirty="0"/>
              <a:t>The EIC will feature powerful beams: 10x the stored energy of RHIC, 2x </a:t>
            </a:r>
            <a:r>
              <a:rPr lang="en-US" sz="2400" dirty="0" err="1"/>
              <a:t>SuperKEKB</a:t>
            </a:r>
            <a:r>
              <a:rPr lang="en-US" sz="2400" dirty="0"/>
              <a:t> target stored energy with 1/2 the bunches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Collimators are even more critical - accomplish 2 main missions:</a:t>
            </a:r>
            <a:br>
              <a:rPr lang="en-US" sz="2400" dirty="0"/>
            </a:br>
            <a:r>
              <a:rPr lang="en-US" sz="2400" dirty="0"/>
              <a:t>a) Beam cleaning to reduce radiation &amp; backgrounds form lost particles and</a:t>
            </a:r>
            <a:br>
              <a:rPr lang="en-US" sz="2400" dirty="0"/>
            </a:br>
            <a:r>
              <a:rPr lang="en-US" sz="2400" dirty="0"/>
              <a:t>b) machine protection from accidental beam loses (CCs, kickers, instabilities, …)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Synchrotron Radiation management - Heat extraction (ANSYS simulation)</a:t>
            </a:r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5-7 collimators in both rings + absorbers and masks</a:t>
            </a:r>
            <a:br>
              <a:rPr lang="en-US" sz="2400" dirty="0"/>
            </a:br>
            <a:r>
              <a:rPr lang="en-US" sz="2400" dirty="0"/>
              <a:t>Simulation studies with FLUKA and tracking codes</a:t>
            </a:r>
          </a:p>
        </p:txBody>
      </p:sp>
    </p:spTree>
    <p:extLst>
      <p:ext uri="{BB962C8B-B14F-4D97-AF65-F5344CB8AC3E}">
        <p14:creationId xmlns:p14="http://schemas.microsoft.com/office/powerpoint/2010/main" val="383201199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(1)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(1)</Template>
  <TotalTime>6711</TotalTime>
  <Words>1288</Words>
  <Application>Microsoft Office PowerPoint</Application>
  <PresentationFormat>Widescreen</PresentationFormat>
  <Paragraphs>94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PowerPoint Template (1)</vt:lpstr>
      <vt:lpstr>Impressions from the 2021 EIC Accelerator Partnership Workshop</vt:lpstr>
      <vt:lpstr>The Electron Ion Collider  – leading edge of Accelerator Technology</vt:lpstr>
      <vt:lpstr>2021 EIC Accelerator Partnership Workshop participation</vt:lpstr>
      <vt:lpstr>Impressions from the sessions: IR SC magnets </vt:lpstr>
      <vt:lpstr>Impressions from the sessions: HSR and ESR vacuum systems and high current systems </vt:lpstr>
      <vt:lpstr>The EIC rf-systems</vt:lpstr>
      <vt:lpstr>Impressions from the sessions: EIC crab cavities</vt:lpstr>
      <vt:lpstr>Impressions from the sessions: SRF and cryomodules</vt:lpstr>
      <vt:lpstr>Impressions from the sessions: Machine Detector Interface</vt:lpstr>
      <vt:lpstr>Lot’s of lessons from SuperKEKB (to learn!)</vt:lpstr>
      <vt:lpstr>My overall impression</vt:lpstr>
      <vt:lpstr>Thank you!  Merci!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Canadian contribution to HiLumi (and outlook to accelerator R&amp;D)</dc:title>
  <dc:creator>Robert Laxdal</dc:creator>
  <cp:lastModifiedBy>Oliver Kester</cp:lastModifiedBy>
  <cp:revision>174</cp:revision>
  <dcterms:created xsi:type="dcterms:W3CDTF">2018-10-10T23:48:01Z</dcterms:created>
  <dcterms:modified xsi:type="dcterms:W3CDTF">2021-10-28T14:29:44Z</dcterms:modified>
</cp:coreProperties>
</file>