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2" r:id="rId5"/>
  </p:sldMasterIdLst>
  <p:notesMasterIdLst>
    <p:notesMasterId r:id="rId21"/>
  </p:notesMasterIdLst>
  <p:sldIdLst>
    <p:sldId id="256" r:id="rId6"/>
    <p:sldId id="3847" r:id="rId7"/>
    <p:sldId id="3841" r:id="rId8"/>
    <p:sldId id="3609" r:id="rId9"/>
    <p:sldId id="3665" r:id="rId10"/>
    <p:sldId id="3812" r:id="rId11"/>
    <p:sldId id="3844" r:id="rId12"/>
    <p:sldId id="449" r:id="rId13"/>
    <p:sldId id="346" r:id="rId14"/>
    <p:sldId id="279" r:id="rId15"/>
    <p:sldId id="3777" r:id="rId16"/>
    <p:sldId id="3840" r:id="rId17"/>
    <p:sldId id="3846" r:id="rId18"/>
    <p:sldId id="3834" r:id="rId19"/>
    <p:sldId id="384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19D"/>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23BFB-898B-C44D-B532-344F97462280}" v="22" dt="2021-10-28T12:48:10.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10" autoAdjust="0"/>
    <p:restoredTop sz="94646"/>
  </p:normalViewPr>
  <p:slideViewPr>
    <p:cSldViewPr snapToGrid="0" snapToObjects="1">
      <p:cViewPr varScale="1">
        <p:scale>
          <a:sx n="177" d="100"/>
          <a:sy n="177" d="100"/>
        </p:scale>
        <p:origin x="1144" y="176"/>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2255C-AFDB-4D22-8373-2F4CFC10746D}" type="datetimeFigureOut">
              <a:rPr lang="en-US" smtClean="0"/>
              <a:t>10/27/21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E146D-72E3-4D17-8794-005420F3EB37}" type="slidenum">
              <a:rPr lang="en-US" smtClean="0"/>
              <a:t>‹#›</a:t>
            </a:fld>
            <a:endParaRPr lang="en-US" dirty="0"/>
          </a:p>
        </p:txBody>
      </p:sp>
    </p:spTree>
    <p:extLst>
      <p:ext uri="{BB962C8B-B14F-4D97-AF65-F5344CB8AC3E}">
        <p14:creationId xmlns:p14="http://schemas.microsoft.com/office/powerpoint/2010/main" val="958571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B7A38-86DD-4622-844E-2813CF5B6E06}" type="slidenum">
              <a:rPr lang="en-US" smtClean="0"/>
              <a:t>4</a:t>
            </a:fld>
            <a:endParaRPr lang="en-US"/>
          </a:p>
        </p:txBody>
      </p:sp>
    </p:spTree>
    <p:extLst>
      <p:ext uri="{BB962C8B-B14F-4D97-AF65-F5344CB8AC3E}">
        <p14:creationId xmlns:p14="http://schemas.microsoft.com/office/powerpoint/2010/main" val="135235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4B7A38-86DD-4622-844E-2813CF5B6E06}" type="slidenum">
              <a:rPr lang="en-US" smtClean="0"/>
              <a:t>5</a:t>
            </a:fld>
            <a:endParaRPr lang="en-US" dirty="0"/>
          </a:p>
        </p:txBody>
      </p:sp>
    </p:spTree>
    <p:extLst>
      <p:ext uri="{BB962C8B-B14F-4D97-AF65-F5344CB8AC3E}">
        <p14:creationId xmlns:p14="http://schemas.microsoft.com/office/powerpoint/2010/main" val="170657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hasCustomPrompt="1"/>
          </p:nvPr>
        </p:nvSpPr>
        <p:spPr>
          <a:xfrm>
            <a:off x="2976664" y="2790092"/>
            <a:ext cx="5821505"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dirty="0"/>
              <a:t>Talk Title</a:t>
            </a:r>
          </a:p>
        </p:txBody>
      </p:sp>
      <p:sp>
        <p:nvSpPr>
          <p:cNvPr id="3" name="Subtitle 2"/>
          <p:cNvSpPr>
            <a:spLocks noGrp="1"/>
          </p:cNvSpPr>
          <p:nvPr>
            <p:ph type="subTitle" idx="1" hasCustomPrompt="1"/>
          </p:nvPr>
        </p:nvSpPr>
        <p:spPr>
          <a:xfrm>
            <a:off x="3508443" y="4642339"/>
            <a:ext cx="5289726" cy="580292"/>
          </a:xfrm>
        </p:spPr>
        <p:txBody>
          <a:bodyPr/>
          <a:lstStyle>
            <a:lvl1pPr marL="0" indent="0" algn="r">
              <a:buNone/>
              <a:defRPr sz="20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,Title</a:t>
            </a:r>
          </a:p>
          <a:p>
            <a:r>
              <a:rPr lang="en-US" dirty="0"/>
              <a:t>Event</a:t>
            </a:r>
          </a:p>
          <a:p>
            <a:r>
              <a:rPr lang="en-US" dirty="0"/>
              <a:t>Dates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400192"/>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62006"/>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37BB8497-B546-48BE-A940-AF33201932CD}" type="slidenum">
              <a:rPr lang="en-US" altLang="en-US" smtClean="0"/>
              <a:t>‹#›</a:t>
            </a:fld>
            <a:endParaRPr lang="en-US" altLang="en-US" dirty="0"/>
          </a:p>
        </p:txBody>
      </p:sp>
    </p:spTree>
    <p:extLst>
      <p:ext uri="{BB962C8B-B14F-4D97-AF65-F5344CB8AC3E}">
        <p14:creationId xmlns:p14="http://schemas.microsoft.com/office/powerpoint/2010/main" val="620739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3A3CA3A-1697-47FD-938C-24E1B4E771CA}" type="slidenum">
              <a:rPr lang="en-US" altLang="en-US"/>
              <a:pPr/>
              <a:t>‹#›</a:t>
            </a:fld>
            <a:endParaRPr lang="en-US" altLang="en-US" dirty="0"/>
          </a:p>
        </p:txBody>
      </p:sp>
    </p:spTree>
    <p:extLst>
      <p:ext uri="{BB962C8B-B14F-4D97-AF65-F5344CB8AC3E}">
        <p14:creationId xmlns:p14="http://schemas.microsoft.com/office/powerpoint/2010/main" val="3041178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CFF9DF93-0019-4D19-8890-5A45249F0D8E}" type="slidenum">
              <a:rPr lang="en-US" altLang="en-US"/>
              <a:pPr/>
              <a:t>‹#›</a:t>
            </a:fld>
            <a:endParaRPr lang="en-US" altLang="en-US" dirty="0"/>
          </a:p>
        </p:txBody>
      </p:sp>
    </p:spTree>
    <p:extLst>
      <p:ext uri="{BB962C8B-B14F-4D97-AF65-F5344CB8AC3E}">
        <p14:creationId xmlns:p14="http://schemas.microsoft.com/office/powerpoint/2010/main" val="215167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6C808665-AEFB-4D06-A8CB-BF8CC88A4ED4}" type="slidenum">
              <a:rPr lang="en-US" altLang="en-US"/>
              <a:pPr/>
              <a:t>‹#›</a:t>
            </a:fld>
            <a:endParaRPr lang="en-US" altLang="en-US" dirty="0"/>
          </a:p>
        </p:txBody>
      </p:sp>
    </p:spTree>
    <p:extLst>
      <p:ext uri="{BB962C8B-B14F-4D97-AF65-F5344CB8AC3E}">
        <p14:creationId xmlns:p14="http://schemas.microsoft.com/office/powerpoint/2010/main" val="2111266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1D9B3540-47D5-47BB-93D6-77DED9516F7A}" type="slidenum">
              <a:rPr lang="en-US" altLang="en-US"/>
              <a:pPr/>
              <a:t>‹#›</a:t>
            </a:fld>
            <a:endParaRPr lang="en-US" altLang="en-US" dirty="0"/>
          </a:p>
        </p:txBody>
      </p:sp>
    </p:spTree>
    <p:extLst>
      <p:ext uri="{BB962C8B-B14F-4D97-AF65-F5344CB8AC3E}">
        <p14:creationId xmlns:p14="http://schemas.microsoft.com/office/powerpoint/2010/main" val="1035269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1E059D82-5F65-4211-8649-3D664F7CEC4D}" type="slidenum">
              <a:rPr lang="en-US" altLang="en-US"/>
              <a:pPr/>
              <a:t>‹#›</a:t>
            </a:fld>
            <a:endParaRPr lang="en-US" altLang="en-US" dirty="0"/>
          </a:p>
        </p:txBody>
      </p:sp>
    </p:spTree>
    <p:extLst>
      <p:ext uri="{BB962C8B-B14F-4D97-AF65-F5344CB8AC3E}">
        <p14:creationId xmlns:p14="http://schemas.microsoft.com/office/powerpoint/2010/main" val="865739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z="900"/>
            </a:lvl1pPr>
          </a:lstStyle>
          <a:p>
            <a:fld id="{55ED4BEF-079B-4BD9-A6E1-B94A87832F46}" type="slidenum">
              <a:rPr lang="en-US" altLang="en-US" smtClean="0"/>
              <a:pPr/>
              <a:t>‹#›</a:t>
            </a:fld>
            <a:endParaRPr lang="en-US" altLang="en-US" dirty="0"/>
          </a:p>
        </p:txBody>
      </p:sp>
    </p:spTree>
    <p:extLst>
      <p:ext uri="{BB962C8B-B14F-4D97-AF65-F5344CB8AC3E}">
        <p14:creationId xmlns:p14="http://schemas.microsoft.com/office/powerpoint/2010/main" val="429431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AB4F50A-F02B-4AE1-A408-0E6536DF5583}" type="slidenum">
              <a:rPr lang="en-US" altLang="en-US"/>
              <a:pPr/>
              <a:t>‹#›</a:t>
            </a:fld>
            <a:endParaRPr lang="en-US" altLang="en-US" dirty="0"/>
          </a:p>
        </p:txBody>
      </p:sp>
    </p:spTree>
    <p:extLst>
      <p:ext uri="{BB962C8B-B14F-4D97-AF65-F5344CB8AC3E}">
        <p14:creationId xmlns:p14="http://schemas.microsoft.com/office/powerpoint/2010/main" val="1521617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30519D"/>
                </a:solidFill>
                <a:latin typeface="Arial" charset="0"/>
                <a:ea typeface="Arial" charset="0"/>
                <a:cs typeface="Arial" charset="0"/>
              </a:defRPr>
            </a:lvl1pPr>
          </a:lstStyle>
          <a:p>
            <a:r>
              <a:rPr lang="en-US" dirty="0"/>
              <a:t>Heading</a:t>
            </a:r>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endParaRPr lang="en-US" dirty="0"/>
          </a:p>
        </p:txBody>
      </p:sp>
      <p:sp>
        <p:nvSpPr>
          <p:cNvPr id="6" name="Slide Number Placeholder 5"/>
          <p:cNvSpPr>
            <a:spLocks noGrp="1"/>
          </p:cNvSpPr>
          <p:nvPr>
            <p:ph type="sldNum" sz="quarter" idx="12"/>
          </p:nvPr>
        </p:nvSpPr>
        <p:spPr>
          <a:xfrm>
            <a:off x="3543300" y="6362006"/>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A3311D6-D660-414B-B769-1DB56E8089D2}" type="slidenum">
              <a:rPr lang="en-US" altLang="en-US"/>
              <a:pPr/>
              <a:t>‹#›</a:t>
            </a:fld>
            <a:endParaRPr lang="en-US" altLang="en-US" dirty="0"/>
          </a:p>
        </p:txBody>
      </p:sp>
    </p:spTree>
    <p:extLst>
      <p:ext uri="{BB962C8B-B14F-4D97-AF65-F5344CB8AC3E}">
        <p14:creationId xmlns:p14="http://schemas.microsoft.com/office/powerpoint/2010/main" val="2205343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F8D21BA-E1CF-4CC3-9099-7CEE6B2599D9}" type="slidenum">
              <a:rPr lang="en-US" altLang="en-US"/>
              <a:pPr/>
              <a:t>‹#›</a:t>
            </a:fld>
            <a:endParaRPr lang="en-US" altLang="en-US" dirty="0"/>
          </a:p>
        </p:txBody>
      </p:sp>
    </p:spTree>
    <p:extLst>
      <p:ext uri="{BB962C8B-B14F-4D97-AF65-F5344CB8AC3E}">
        <p14:creationId xmlns:p14="http://schemas.microsoft.com/office/powerpoint/2010/main" val="3346579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944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194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D84EE72-CE68-4854-A23E-03B66D3D4BE8}" type="slidenum">
              <a:rPr lang="en-US" altLang="en-US"/>
              <a:pPr/>
              <a:t>‹#›</a:t>
            </a:fld>
            <a:endParaRPr lang="en-US" altLang="en-US" dirty="0"/>
          </a:p>
        </p:txBody>
      </p:sp>
    </p:spTree>
    <p:extLst>
      <p:ext uri="{BB962C8B-B14F-4D97-AF65-F5344CB8AC3E}">
        <p14:creationId xmlns:p14="http://schemas.microsoft.com/office/powerpoint/2010/main" val="306668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3538538" y="6356351"/>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3543300" y="6356351"/>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3543300" y="6349480"/>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3543300" y="6310311"/>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543300" y="6356351"/>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3543300" y="6330691"/>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3543300" y="6336954"/>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C4BE9006-42DF-4C65-9314-FEB6DE8658B3}" type="datetime1">
              <a:rPr lang="en-US" smtClean="0"/>
              <a:t>10/27/21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14"/>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bwMode="auto">
          <a:xfrm>
            <a:off x="457200" y="1270000"/>
            <a:ext cx="8229600"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p:cNvSpPr>
            <a:spLocks noGrp="1" noChangeArrowheads="1"/>
          </p:cNvSpPr>
          <p:nvPr>
            <p:ph type="sldNum" sz="quarter" idx="4"/>
          </p:nvPr>
        </p:nvSpPr>
        <p:spPr bwMode="auto">
          <a:xfrm>
            <a:off x="8766175" y="6619875"/>
            <a:ext cx="37782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lvl1pPr>
          </a:lstStyle>
          <a:p>
            <a:fld id="{6CBBFB81-04AC-46FB-8B9A-A2600AF19209}" type="slidenum">
              <a:rPr lang="en-US" altLang="en-US"/>
              <a:pPr/>
              <a:t>‹#›</a:t>
            </a:fld>
            <a:endParaRPr lang="en-US" altLang="en-US" dirty="0"/>
          </a:p>
        </p:txBody>
      </p:sp>
    </p:spTree>
    <p:extLst>
      <p:ext uri="{BB962C8B-B14F-4D97-AF65-F5344CB8AC3E}">
        <p14:creationId xmlns:p14="http://schemas.microsoft.com/office/powerpoint/2010/main" val="25011883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fontAlgn="base">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2pPr>
      <a:lvl3pPr algn="ctr"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3pPr>
      <a:lvl4pPr algn="ctr"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4pPr>
      <a:lvl5pPr algn="ctr"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pitchFamily="34" charset="0"/>
        </a:defRPr>
      </a:lvl9pPr>
    </p:titleStyle>
    <p:bodyStyle>
      <a:lvl1pPr marL="228600" indent="-228600" algn="l" rtl="0" fontAlgn="base">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45E5-B96D-4C8D-947E-45F782E4165F}"/>
              </a:ext>
            </a:extLst>
          </p:cNvPr>
          <p:cNvSpPr>
            <a:spLocks noGrp="1"/>
          </p:cNvSpPr>
          <p:nvPr>
            <p:ph type="ctrTitle"/>
          </p:nvPr>
        </p:nvSpPr>
        <p:spPr>
          <a:xfrm>
            <a:off x="3330854" y="2163114"/>
            <a:ext cx="5378911" cy="1774948"/>
          </a:xfrm>
        </p:spPr>
        <p:txBody>
          <a:bodyPr>
            <a:normAutofit/>
          </a:bodyPr>
          <a:lstStyle/>
          <a:p>
            <a:r>
              <a:rPr lang="en-US" dirty="0"/>
              <a:t>EIC Collaboration Path Forward</a:t>
            </a:r>
            <a:br>
              <a:rPr lang="en-US" dirty="0"/>
            </a:br>
            <a:endParaRPr lang="en-US" sz="2200" dirty="0"/>
          </a:p>
        </p:txBody>
      </p:sp>
      <p:sp>
        <p:nvSpPr>
          <p:cNvPr id="3" name="Subtitle 2">
            <a:extLst>
              <a:ext uri="{FF2B5EF4-FFF2-40B4-BE49-F238E27FC236}">
                <a16:creationId xmlns:a16="http://schemas.microsoft.com/office/drawing/2014/main" id="{35F1F55E-30EE-4C1A-8892-83A289C0D6EE}"/>
              </a:ext>
            </a:extLst>
          </p:cNvPr>
          <p:cNvSpPr>
            <a:spLocks noGrp="1"/>
          </p:cNvSpPr>
          <p:nvPr>
            <p:ph type="subTitle" idx="1"/>
          </p:nvPr>
        </p:nvSpPr>
        <p:spPr>
          <a:xfrm>
            <a:off x="3478859" y="3807412"/>
            <a:ext cx="5230906" cy="1774948"/>
          </a:xfrm>
        </p:spPr>
        <p:txBody>
          <a:bodyPr>
            <a:normAutofit/>
          </a:bodyPr>
          <a:lstStyle/>
          <a:p>
            <a:r>
              <a:rPr lang="en-US" dirty="0"/>
              <a:t>Jim Yeck, EIC Project Director</a:t>
            </a:r>
          </a:p>
          <a:p>
            <a:pPr>
              <a:spcBef>
                <a:spcPts val="1800"/>
              </a:spcBef>
            </a:pPr>
            <a:endParaRPr lang="en-US" dirty="0"/>
          </a:p>
          <a:p>
            <a:r>
              <a:rPr lang="en-US" dirty="0"/>
              <a:t>EIC Accelerator Partnership Workshop</a:t>
            </a:r>
            <a:endParaRPr lang="en-US" sz="1400" dirty="0"/>
          </a:p>
          <a:p>
            <a:r>
              <a:rPr lang="en-US" sz="1400" dirty="0"/>
              <a:t>October 28, 2021</a:t>
            </a:r>
          </a:p>
        </p:txBody>
      </p:sp>
    </p:spTree>
    <p:extLst>
      <p:ext uri="{BB962C8B-B14F-4D97-AF65-F5344CB8AC3E}">
        <p14:creationId xmlns:p14="http://schemas.microsoft.com/office/powerpoint/2010/main" val="109204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6B002A-A8E5-4C2D-9653-825CA520A4D7}"/>
              </a:ext>
            </a:extLst>
          </p:cNvPr>
          <p:cNvSpPr>
            <a:spLocks noGrp="1"/>
          </p:cNvSpPr>
          <p:nvPr>
            <p:ph type="sldNum" sz="quarter" idx="12"/>
          </p:nvPr>
        </p:nvSpPr>
        <p:spPr/>
        <p:txBody>
          <a:bodyPr/>
          <a:lstStyle/>
          <a:p>
            <a:fld id="{893C5830-40F3-F04E-B2E3-10E6672BA8FF}" type="slidenum">
              <a:rPr lang="en-US" smtClean="0"/>
              <a:pPr/>
              <a:t>10</a:t>
            </a:fld>
            <a:endParaRPr lang="en-US"/>
          </a:p>
        </p:txBody>
      </p:sp>
      <p:sp>
        <p:nvSpPr>
          <p:cNvPr id="5" name="Title 1">
            <a:extLst>
              <a:ext uri="{FF2B5EF4-FFF2-40B4-BE49-F238E27FC236}">
                <a16:creationId xmlns:a16="http://schemas.microsoft.com/office/drawing/2014/main" id="{49C99A30-F3CB-4CEC-9094-27AAFFF79900}"/>
              </a:ext>
            </a:extLst>
          </p:cNvPr>
          <p:cNvSpPr>
            <a:spLocks noGrp="1"/>
          </p:cNvSpPr>
          <p:nvPr>
            <p:ph type="title"/>
          </p:nvPr>
        </p:nvSpPr>
        <p:spPr>
          <a:xfrm>
            <a:off x="460120" y="327723"/>
            <a:ext cx="7495880" cy="556198"/>
          </a:xfrm>
        </p:spPr>
        <p:txBody>
          <a:bodyPr>
            <a:normAutofit fontScale="90000"/>
          </a:bodyPr>
          <a:lstStyle/>
          <a:p>
            <a:r>
              <a:rPr lang="en-US" sz="4000" dirty="0"/>
              <a:t>TJNAF Roles and Responsibilities</a:t>
            </a:r>
          </a:p>
        </p:txBody>
      </p:sp>
      <p:pic>
        <p:nvPicPr>
          <p:cNvPr id="8" name="Picture 7">
            <a:extLst>
              <a:ext uri="{FF2B5EF4-FFF2-40B4-BE49-F238E27FC236}">
                <a16:creationId xmlns:a16="http://schemas.microsoft.com/office/drawing/2014/main" id="{BCEB9E09-F88E-4A67-82EF-7A589EF8B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2" y="971701"/>
            <a:ext cx="9144000" cy="5162939"/>
          </a:xfrm>
          <a:prstGeom prst="rect">
            <a:avLst/>
          </a:prstGeom>
        </p:spPr>
      </p:pic>
      <p:grpSp>
        <p:nvGrpSpPr>
          <p:cNvPr id="53" name="Group 52">
            <a:extLst>
              <a:ext uri="{FF2B5EF4-FFF2-40B4-BE49-F238E27FC236}">
                <a16:creationId xmlns:a16="http://schemas.microsoft.com/office/drawing/2014/main" id="{0F3355A1-2D57-48D8-8E5B-B59A60AE3A03}"/>
              </a:ext>
            </a:extLst>
          </p:cNvPr>
          <p:cNvGrpSpPr/>
          <p:nvPr/>
        </p:nvGrpSpPr>
        <p:grpSpPr>
          <a:xfrm>
            <a:off x="34124" y="1630577"/>
            <a:ext cx="9069128" cy="4246205"/>
            <a:chOff x="34124" y="1745777"/>
            <a:chExt cx="9069128" cy="4246205"/>
          </a:xfrm>
        </p:grpSpPr>
        <p:grpSp>
          <p:nvGrpSpPr>
            <p:cNvPr id="52" name="Group 51">
              <a:extLst>
                <a:ext uri="{FF2B5EF4-FFF2-40B4-BE49-F238E27FC236}">
                  <a16:creationId xmlns:a16="http://schemas.microsoft.com/office/drawing/2014/main" id="{3E034ADF-159A-47BB-8D9F-A3BBD3965703}"/>
                </a:ext>
              </a:extLst>
            </p:cNvPr>
            <p:cNvGrpSpPr/>
            <p:nvPr/>
          </p:nvGrpSpPr>
          <p:grpSpPr>
            <a:xfrm>
              <a:off x="34124" y="1745777"/>
              <a:ext cx="9069128" cy="4131695"/>
              <a:chOff x="34124" y="1745777"/>
              <a:chExt cx="9069128" cy="4131695"/>
            </a:xfrm>
          </p:grpSpPr>
          <p:grpSp>
            <p:nvGrpSpPr>
              <p:cNvPr id="51" name="Group 50">
                <a:extLst>
                  <a:ext uri="{FF2B5EF4-FFF2-40B4-BE49-F238E27FC236}">
                    <a16:creationId xmlns:a16="http://schemas.microsoft.com/office/drawing/2014/main" id="{6C57D261-C6F0-474B-B7F0-4A990BE5E55C}"/>
                  </a:ext>
                </a:extLst>
              </p:cNvPr>
              <p:cNvGrpSpPr/>
              <p:nvPr/>
            </p:nvGrpSpPr>
            <p:grpSpPr>
              <a:xfrm>
                <a:off x="34124" y="1745777"/>
                <a:ext cx="9069128" cy="4131695"/>
                <a:chOff x="34124" y="1745777"/>
                <a:chExt cx="9069128" cy="4131695"/>
              </a:xfrm>
            </p:grpSpPr>
            <p:grpSp>
              <p:nvGrpSpPr>
                <p:cNvPr id="50" name="Group 49">
                  <a:extLst>
                    <a:ext uri="{FF2B5EF4-FFF2-40B4-BE49-F238E27FC236}">
                      <a16:creationId xmlns:a16="http://schemas.microsoft.com/office/drawing/2014/main" id="{1F66A29E-A2CA-4FB4-985A-A1E6827CC926}"/>
                    </a:ext>
                  </a:extLst>
                </p:cNvPr>
                <p:cNvGrpSpPr/>
                <p:nvPr/>
              </p:nvGrpSpPr>
              <p:grpSpPr>
                <a:xfrm>
                  <a:off x="34124" y="1745777"/>
                  <a:ext cx="9069128" cy="2568521"/>
                  <a:chOff x="34124" y="1745777"/>
                  <a:chExt cx="9069128" cy="2568521"/>
                </a:xfrm>
              </p:grpSpPr>
              <p:grpSp>
                <p:nvGrpSpPr>
                  <p:cNvPr id="49" name="Group 48">
                    <a:extLst>
                      <a:ext uri="{FF2B5EF4-FFF2-40B4-BE49-F238E27FC236}">
                        <a16:creationId xmlns:a16="http://schemas.microsoft.com/office/drawing/2014/main" id="{C6846CF1-9204-4D89-B142-9B59C7CC4C1D}"/>
                      </a:ext>
                    </a:extLst>
                  </p:cNvPr>
                  <p:cNvGrpSpPr/>
                  <p:nvPr/>
                </p:nvGrpSpPr>
                <p:grpSpPr>
                  <a:xfrm>
                    <a:off x="34124" y="1745777"/>
                    <a:ext cx="9069128" cy="1584505"/>
                    <a:chOff x="34124" y="1745777"/>
                    <a:chExt cx="9069128" cy="1584505"/>
                  </a:xfrm>
                </p:grpSpPr>
                <p:sp>
                  <p:nvSpPr>
                    <p:cNvPr id="9" name="Rectangle 8">
                      <a:extLst>
                        <a:ext uri="{FF2B5EF4-FFF2-40B4-BE49-F238E27FC236}">
                          <a16:creationId xmlns:a16="http://schemas.microsoft.com/office/drawing/2014/main" id="{AB125FFD-3CFE-4C8D-90CF-52B2777C4C05}"/>
                        </a:ext>
                      </a:extLst>
                    </p:cNvPr>
                    <p:cNvSpPr/>
                    <p:nvPr/>
                  </p:nvSpPr>
                  <p:spPr>
                    <a:xfrm>
                      <a:off x="3108594" y="1745777"/>
                      <a:ext cx="2123738" cy="103333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2889913D-7F23-44D1-AD2B-E2E1FA3A716F}"/>
                        </a:ext>
                      </a:extLst>
                    </p:cNvPr>
                    <p:cNvSpPr/>
                    <p:nvPr/>
                  </p:nvSpPr>
                  <p:spPr>
                    <a:xfrm>
                      <a:off x="34124" y="2991954"/>
                      <a:ext cx="677295" cy="33832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080A3208-EB19-483D-8137-2DF987631B80}"/>
                        </a:ext>
                      </a:extLst>
                    </p:cNvPr>
                    <p:cNvSpPr/>
                    <p:nvPr/>
                  </p:nvSpPr>
                  <p:spPr>
                    <a:xfrm>
                      <a:off x="769175" y="2991954"/>
                      <a:ext cx="677296" cy="33832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B13EEC6D-133F-4CF5-802B-74BB2B5A216C}"/>
                        </a:ext>
                      </a:extLst>
                    </p:cNvPr>
                    <p:cNvSpPr/>
                    <p:nvPr/>
                  </p:nvSpPr>
                  <p:spPr>
                    <a:xfrm>
                      <a:off x="2216567" y="2991954"/>
                      <a:ext cx="676656" cy="33832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883F77A-611E-4F30-8E3D-FAF9C6937946}"/>
                        </a:ext>
                      </a:extLst>
                    </p:cNvPr>
                    <p:cNvSpPr/>
                    <p:nvPr/>
                  </p:nvSpPr>
                  <p:spPr>
                    <a:xfrm>
                      <a:off x="3665787" y="2982174"/>
                      <a:ext cx="694944" cy="33832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7EE8963-5191-4C9F-9C79-5E2AD8A6B238}"/>
                        </a:ext>
                      </a:extLst>
                    </p:cNvPr>
                    <p:cNvSpPr/>
                    <p:nvPr/>
                  </p:nvSpPr>
                  <p:spPr>
                    <a:xfrm>
                      <a:off x="5117429" y="2982174"/>
                      <a:ext cx="685800" cy="33832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8771CC0C-BA94-406F-8BE7-90E8EBC10AFA}"/>
                        </a:ext>
                      </a:extLst>
                    </p:cNvPr>
                    <p:cNvSpPr/>
                    <p:nvPr/>
                  </p:nvSpPr>
                  <p:spPr>
                    <a:xfrm>
                      <a:off x="5864099" y="2982157"/>
                      <a:ext cx="676656" cy="33832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C5AF58AB-5D8D-4674-B6FA-B10801880CB7}"/>
                        </a:ext>
                      </a:extLst>
                    </p:cNvPr>
                    <p:cNvSpPr/>
                    <p:nvPr/>
                  </p:nvSpPr>
                  <p:spPr>
                    <a:xfrm>
                      <a:off x="6778115" y="2990974"/>
                      <a:ext cx="676656" cy="33832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48AD3106-A80D-44A0-A5BF-3BC806587335}"/>
                        </a:ext>
                      </a:extLst>
                    </p:cNvPr>
                    <p:cNvSpPr/>
                    <p:nvPr/>
                  </p:nvSpPr>
                  <p:spPr>
                    <a:xfrm>
                      <a:off x="8426596" y="2982157"/>
                      <a:ext cx="676656" cy="33832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sp>
                <p:nvSpPr>
                  <p:cNvPr id="18" name="Rectangle 17">
                    <a:extLst>
                      <a:ext uri="{FF2B5EF4-FFF2-40B4-BE49-F238E27FC236}">
                        <a16:creationId xmlns:a16="http://schemas.microsoft.com/office/drawing/2014/main" id="{17207A45-5A42-459A-9DF3-B9F0F054EBF2}"/>
                      </a:ext>
                    </a:extLst>
                  </p:cNvPr>
                  <p:cNvSpPr/>
                  <p:nvPr/>
                </p:nvSpPr>
                <p:spPr>
                  <a:xfrm>
                    <a:off x="128403" y="3384341"/>
                    <a:ext cx="548640" cy="290056"/>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3FFF207A-FC38-4C15-AA33-DC0FB09BE699}"/>
                      </a:ext>
                    </a:extLst>
                  </p:cNvPr>
                  <p:cNvSpPr/>
                  <p:nvPr/>
                </p:nvSpPr>
                <p:spPr>
                  <a:xfrm>
                    <a:off x="129596" y="3716882"/>
                    <a:ext cx="548640" cy="256032"/>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3CFF6FBB-289A-47FD-9494-723F18977B10}"/>
                      </a:ext>
                    </a:extLst>
                  </p:cNvPr>
                  <p:cNvSpPr/>
                  <p:nvPr/>
                </p:nvSpPr>
                <p:spPr>
                  <a:xfrm>
                    <a:off x="128403" y="4026076"/>
                    <a:ext cx="548640" cy="275460"/>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9A5A262-7BD3-4AB8-AEBE-607CDA9AD126}"/>
                      </a:ext>
                    </a:extLst>
                  </p:cNvPr>
                  <p:cNvSpPr/>
                  <p:nvPr/>
                </p:nvSpPr>
                <p:spPr>
                  <a:xfrm>
                    <a:off x="858711" y="3387718"/>
                    <a:ext cx="557784" cy="283464"/>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13D1B6D5-965A-4F7D-B31B-0544DC4E7E84}"/>
                      </a:ext>
                    </a:extLst>
                  </p:cNvPr>
                  <p:cNvSpPr/>
                  <p:nvPr/>
                </p:nvSpPr>
                <p:spPr>
                  <a:xfrm>
                    <a:off x="859393" y="3709464"/>
                    <a:ext cx="548640" cy="290056"/>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0B96577-29B4-44D1-8C8E-04260481F98A}"/>
                      </a:ext>
                    </a:extLst>
                  </p:cNvPr>
                  <p:cNvSpPr/>
                  <p:nvPr/>
                </p:nvSpPr>
                <p:spPr>
                  <a:xfrm>
                    <a:off x="2326341" y="3386399"/>
                    <a:ext cx="548640" cy="283464"/>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AE221E56-0C49-4A30-B3B6-5D0603E5C47D}"/>
                      </a:ext>
                    </a:extLst>
                  </p:cNvPr>
                  <p:cNvSpPr/>
                  <p:nvPr/>
                </p:nvSpPr>
                <p:spPr>
                  <a:xfrm>
                    <a:off x="2321792" y="4030834"/>
                    <a:ext cx="548640" cy="283464"/>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sp>
              <p:nvSpPr>
                <p:cNvPr id="25" name="Rectangle 24">
                  <a:extLst>
                    <a:ext uri="{FF2B5EF4-FFF2-40B4-BE49-F238E27FC236}">
                      <a16:creationId xmlns:a16="http://schemas.microsoft.com/office/drawing/2014/main" id="{46F2C88F-0ABE-4887-9900-FD1A96B3646F}"/>
                    </a:ext>
                  </a:extLst>
                </p:cNvPr>
                <p:cNvSpPr/>
                <p:nvPr/>
              </p:nvSpPr>
              <p:spPr>
                <a:xfrm>
                  <a:off x="3774491" y="3386399"/>
                  <a:ext cx="548640" cy="283464"/>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47963CB5-D828-4C81-A2FB-52F8DB63D635}"/>
                    </a:ext>
                  </a:extLst>
                </p:cNvPr>
                <p:cNvSpPr/>
                <p:nvPr/>
              </p:nvSpPr>
              <p:spPr>
                <a:xfrm>
                  <a:off x="3779040" y="4340553"/>
                  <a:ext cx="548640" cy="283464"/>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8A18C166-9C25-4641-81BD-4CDD7C53BA92}"/>
                    </a:ext>
                  </a:extLst>
                </p:cNvPr>
                <p:cNvSpPr/>
                <p:nvPr/>
              </p:nvSpPr>
              <p:spPr>
                <a:xfrm>
                  <a:off x="3052397" y="5594008"/>
                  <a:ext cx="548640" cy="283464"/>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87B88E14-59BA-4C55-91C6-06A45A7C7E8B}"/>
                    </a:ext>
                  </a:extLst>
                </p:cNvPr>
                <p:cNvSpPr/>
                <p:nvPr/>
              </p:nvSpPr>
              <p:spPr>
                <a:xfrm>
                  <a:off x="5154153" y="3360511"/>
                  <a:ext cx="548640" cy="329184"/>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89253A02-DBB8-4D17-8C1A-3F5322E07960}"/>
                    </a:ext>
                  </a:extLst>
                </p:cNvPr>
                <p:cNvSpPr/>
                <p:nvPr/>
              </p:nvSpPr>
              <p:spPr>
                <a:xfrm>
                  <a:off x="5154153" y="3728898"/>
                  <a:ext cx="548640" cy="246888"/>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923A84D0-2FFE-4DEA-8258-88783A402D8B}"/>
                    </a:ext>
                  </a:extLst>
                </p:cNvPr>
                <p:cNvSpPr/>
                <p:nvPr/>
              </p:nvSpPr>
              <p:spPr>
                <a:xfrm>
                  <a:off x="5154153" y="4030625"/>
                  <a:ext cx="548640" cy="246888"/>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B6376CD6-63C0-4639-A73A-3805214E2E37}"/>
                    </a:ext>
                  </a:extLst>
                </p:cNvPr>
                <p:cNvSpPr/>
                <p:nvPr/>
              </p:nvSpPr>
              <p:spPr>
                <a:xfrm>
                  <a:off x="5154153" y="4342217"/>
                  <a:ext cx="548640" cy="246888"/>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32" name="Rectangle 31">
                  <a:extLst>
                    <a:ext uri="{FF2B5EF4-FFF2-40B4-BE49-F238E27FC236}">
                      <a16:creationId xmlns:a16="http://schemas.microsoft.com/office/drawing/2014/main" id="{6C31B00D-C423-4338-94CF-397D995A902C}"/>
                    </a:ext>
                  </a:extLst>
                </p:cNvPr>
                <p:cNvSpPr/>
                <p:nvPr/>
              </p:nvSpPr>
              <p:spPr>
                <a:xfrm>
                  <a:off x="5154153" y="5612695"/>
                  <a:ext cx="548640"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FBA31A84-5A64-4A5F-BCC4-02D398863574}"/>
                    </a:ext>
                  </a:extLst>
                </p:cNvPr>
                <p:cNvSpPr/>
                <p:nvPr/>
              </p:nvSpPr>
              <p:spPr>
                <a:xfrm>
                  <a:off x="5886009" y="3417132"/>
                  <a:ext cx="557784"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AD81F981-2BE0-427A-87E0-116746D9E329}"/>
                    </a:ext>
                  </a:extLst>
                </p:cNvPr>
                <p:cNvSpPr/>
                <p:nvPr/>
              </p:nvSpPr>
              <p:spPr>
                <a:xfrm>
                  <a:off x="5886009" y="3724464"/>
                  <a:ext cx="557784"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8ED96ED8-5927-42E3-9BC1-9143290BAC8D}"/>
                    </a:ext>
                  </a:extLst>
                </p:cNvPr>
                <p:cNvSpPr/>
                <p:nvPr/>
              </p:nvSpPr>
              <p:spPr>
                <a:xfrm>
                  <a:off x="5886009" y="4339433"/>
                  <a:ext cx="557784" cy="274320"/>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sp>
            <p:nvSpPr>
              <p:cNvPr id="36" name="Rectangle 35">
                <a:extLst>
                  <a:ext uri="{FF2B5EF4-FFF2-40B4-BE49-F238E27FC236}">
                    <a16:creationId xmlns:a16="http://schemas.microsoft.com/office/drawing/2014/main" id="{4D632F45-B282-4618-96BF-57239C84E7F7}"/>
                  </a:ext>
                </a:extLst>
              </p:cNvPr>
              <p:cNvSpPr/>
              <p:nvPr/>
            </p:nvSpPr>
            <p:spPr>
              <a:xfrm>
                <a:off x="6513211" y="3393758"/>
                <a:ext cx="557784"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82721390-D8A5-4BE7-B587-FFBCA2820A0F}"/>
                  </a:ext>
                </a:extLst>
              </p:cNvPr>
              <p:cNvSpPr/>
              <p:nvPr/>
            </p:nvSpPr>
            <p:spPr>
              <a:xfrm>
                <a:off x="6513211" y="3701127"/>
                <a:ext cx="557784" cy="274320"/>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8" name="Rectangle 37">
                <a:extLst>
                  <a:ext uri="{FF2B5EF4-FFF2-40B4-BE49-F238E27FC236}">
                    <a16:creationId xmlns:a16="http://schemas.microsoft.com/office/drawing/2014/main" id="{EBE76646-327D-4BE1-8613-E3F7B2A2AFF2}"/>
                  </a:ext>
                </a:extLst>
              </p:cNvPr>
              <p:cNvSpPr/>
              <p:nvPr/>
            </p:nvSpPr>
            <p:spPr>
              <a:xfrm>
                <a:off x="6513211" y="4032413"/>
                <a:ext cx="557784"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39" name="Rectangle 38">
                <a:extLst>
                  <a:ext uri="{FF2B5EF4-FFF2-40B4-BE49-F238E27FC236}">
                    <a16:creationId xmlns:a16="http://schemas.microsoft.com/office/drawing/2014/main" id="{DFCE1FE5-2703-4710-B64D-94C76ABB581C}"/>
                  </a:ext>
                </a:extLst>
              </p:cNvPr>
              <p:cNvSpPr/>
              <p:nvPr/>
            </p:nvSpPr>
            <p:spPr>
              <a:xfrm>
                <a:off x="6513211" y="4336901"/>
                <a:ext cx="557784"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0" name="Rectangle 39">
                <a:extLst>
                  <a:ext uri="{FF2B5EF4-FFF2-40B4-BE49-F238E27FC236}">
                    <a16:creationId xmlns:a16="http://schemas.microsoft.com/office/drawing/2014/main" id="{2BD3608B-B8F9-4FC9-9B4F-59D9DECA81BC}"/>
                  </a:ext>
                </a:extLst>
              </p:cNvPr>
              <p:cNvSpPr/>
              <p:nvPr/>
            </p:nvSpPr>
            <p:spPr>
              <a:xfrm>
                <a:off x="6513211" y="5289756"/>
                <a:ext cx="557784"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1" name="Rectangle 40">
                <a:extLst>
                  <a:ext uri="{FF2B5EF4-FFF2-40B4-BE49-F238E27FC236}">
                    <a16:creationId xmlns:a16="http://schemas.microsoft.com/office/drawing/2014/main" id="{CA5AD7DE-38A7-4382-8432-4B4C56E42B4E}"/>
                  </a:ext>
                </a:extLst>
              </p:cNvPr>
              <p:cNvSpPr/>
              <p:nvPr/>
            </p:nvSpPr>
            <p:spPr>
              <a:xfrm>
                <a:off x="7175879" y="3393758"/>
                <a:ext cx="557784"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5CAD5C6B-8E38-42D7-B3B4-886BE693FCAA}"/>
                  </a:ext>
                </a:extLst>
              </p:cNvPr>
              <p:cNvSpPr/>
              <p:nvPr/>
            </p:nvSpPr>
            <p:spPr>
              <a:xfrm>
                <a:off x="7175879" y="3703173"/>
                <a:ext cx="557784"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id="{A7D30487-E286-4114-8AF3-B19C3176A8C1}"/>
                  </a:ext>
                </a:extLst>
              </p:cNvPr>
              <p:cNvSpPr/>
              <p:nvPr/>
            </p:nvSpPr>
            <p:spPr>
              <a:xfrm>
                <a:off x="7175879" y="4350102"/>
                <a:ext cx="557784" cy="257663"/>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4" name="Rectangle 43">
                <a:extLst>
                  <a:ext uri="{FF2B5EF4-FFF2-40B4-BE49-F238E27FC236}">
                    <a16:creationId xmlns:a16="http://schemas.microsoft.com/office/drawing/2014/main" id="{60B609BA-A930-4F6A-9059-6DA558B3DD89}"/>
                  </a:ext>
                </a:extLst>
              </p:cNvPr>
              <p:cNvSpPr/>
              <p:nvPr/>
            </p:nvSpPr>
            <p:spPr>
              <a:xfrm>
                <a:off x="7175879" y="4971651"/>
                <a:ext cx="557784" cy="274320"/>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246D9C7E-1D3F-4BF7-A072-9A0938EBD3BE}"/>
                  </a:ext>
                </a:extLst>
              </p:cNvPr>
              <p:cNvSpPr/>
              <p:nvPr/>
            </p:nvSpPr>
            <p:spPr>
              <a:xfrm>
                <a:off x="8463287" y="3398574"/>
                <a:ext cx="557784" cy="274320"/>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6" name="Rectangle 45">
                <a:extLst>
                  <a:ext uri="{FF2B5EF4-FFF2-40B4-BE49-F238E27FC236}">
                    <a16:creationId xmlns:a16="http://schemas.microsoft.com/office/drawing/2014/main" id="{DEDB1D22-7544-4A18-ACFE-244771AB3E8A}"/>
                  </a:ext>
                </a:extLst>
              </p:cNvPr>
              <p:cNvSpPr/>
              <p:nvPr/>
            </p:nvSpPr>
            <p:spPr>
              <a:xfrm>
                <a:off x="8463287" y="3721588"/>
                <a:ext cx="557784" cy="256032"/>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7" name="Rectangle 46">
                <a:extLst>
                  <a:ext uri="{FF2B5EF4-FFF2-40B4-BE49-F238E27FC236}">
                    <a16:creationId xmlns:a16="http://schemas.microsoft.com/office/drawing/2014/main" id="{C92D69BD-262A-4CA9-B9A6-2F196B09F686}"/>
                  </a:ext>
                </a:extLst>
              </p:cNvPr>
              <p:cNvSpPr/>
              <p:nvPr/>
            </p:nvSpPr>
            <p:spPr>
              <a:xfrm>
                <a:off x="8463287" y="4035406"/>
                <a:ext cx="557784" cy="256032"/>
              </a:xfrm>
              <a:prstGeom prst="rect">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sp>
          <p:nvSpPr>
            <p:cNvPr id="48" name="TextBox 47">
              <a:extLst>
                <a:ext uri="{FF2B5EF4-FFF2-40B4-BE49-F238E27FC236}">
                  <a16:creationId xmlns:a16="http://schemas.microsoft.com/office/drawing/2014/main" id="{5C3CE593-F4F4-47BE-A9D0-8FC9932D3441}"/>
                </a:ext>
              </a:extLst>
            </p:cNvPr>
            <p:cNvSpPr txBox="1"/>
            <p:nvPr/>
          </p:nvSpPr>
          <p:spPr>
            <a:xfrm>
              <a:off x="82362" y="5437984"/>
              <a:ext cx="2804381" cy="553998"/>
            </a:xfrm>
            <a:prstGeom prst="rect">
              <a:avLst/>
            </a:prstGeom>
            <a:solidFill>
              <a:schemeClr val="bg1"/>
            </a:solidFill>
            <a:ln w="28575">
              <a:solidFill>
                <a:schemeClr val="accent2">
                  <a:lumMod val="75000"/>
                </a:schemeClr>
              </a:solidFill>
            </a:ln>
          </p:spPr>
          <p:txBody>
            <a:bodyPr wrap="square" rtlCol="0">
              <a:spAutoFit/>
            </a:bodyPr>
            <a:lstStyle/>
            <a:p>
              <a:pPr marL="342900" indent="-342900">
                <a:buFont typeface="Arial" panose="020B0604020202020204" pitchFamily="34" charset="0"/>
                <a:buChar char="•"/>
              </a:pPr>
              <a:r>
                <a:rPr lang="en-US" sz="1500" b="1" dirty="0">
                  <a:solidFill>
                    <a:srgbClr val="30519D"/>
                  </a:solidFill>
                </a:rPr>
                <a:t>Responsibilities tied to expertise</a:t>
              </a:r>
            </a:p>
          </p:txBody>
        </p:sp>
      </p:grpSp>
    </p:spTree>
    <p:extLst>
      <p:ext uri="{BB962C8B-B14F-4D97-AF65-F5344CB8AC3E}">
        <p14:creationId xmlns:p14="http://schemas.microsoft.com/office/powerpoint/2010/main" val="819363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EC00-5C32-4AA3-BACD-C3C206E522DA}"/>
              </a:ext>
            </a:extLst>
          </p:cNvPr>
          <p:cNvSpPr>
            <a:spLocks noGrp="1"/>
          </p:cNvSpPr>
          <p:nvPr>
            <p:ph type="title"/>
          </p:nvPr>
        </p:nvSpPr>
        <p:spPr/>
        <p:txBody>
          <a:bodyPr/>
          <a:lstStyle/>
          <a:p>
            <a:r>
              <a:rPr lang="en-US" dirty="0"/>
              <a:t>EIC Partnerships</a:t>
            </a:r>
          </a:p>
        </p:txBody>
      </p:sp>
      <p:sp>
        <p:nvSpPr>
          <p:cNvPr id="3" name="Content Placeholder 2">
            <a:extLst>
              <a:ext uri="{FF2B5EF4-FFF2-40B4-BE49-F238E27FC236}">
                <a16:creationId xmlns:a16="http://schemas.microsoft.com/office/drawing/2014/main" id="{518099A9-3B37-44B3-9B40-5D68283629E7}"/>
              </a:ext>
            </a:extLst>
          </p:cNvPr>
          <p:cNvSpPr>
            <a:spLocks noGrp="1"/>
          </p:cNvSpPr>
          <p:nvPr>
            <p:ph idx="1"/>
          </p:nvPr>
        </p:nvSpPr>
        <p:spPr>
          <a:xfrm>
            <a:off x="628650" y="1583573"/>
            <a:ext cx="8208504" cy="4618133"/>
          </a:xfrm>
        </p:spPr>
        <p:txBody>
          <a:bodyPr>
            <a:normAutofit/>
          </a:bodyPr>
          <a:lstStyle/>
          <a:p>
            <a:r>
              <a:rPr lang="en-US" dirty="0"/>
              <a:t>International and Domestic Partners</a:t>
            </a:r>
          </a:p>
          <a:p>
            <a:pPr lvl="1">
              <a:lnSpc>
                <a:spcPct val="100000"/>
              </a:lnSpc>
            </a:pPr>
            <a:r>
              <a:rPr lang="en-US" sz="1800" dirty="0"/>
              <a:t>International and domestic partners are being pursued.  Bi-lateral meetings with potential partners are underway to discuss opportunities in the accelerator and experimental areas.</a:t>
            </a:r>
          </a:p>
          <a:p>
            <a:pPr lvl="1"/>
            <a:r>
              <a:rPr lang="en-US" sz="1800" dirty="0"/>
              <a:t>Accelerator Partnership (Assuming ~5% In-kind, pursuing 10% goal).</a:t>
            </a:r>
          </a:p>
          <a:p>
            <a:pPr lvl="2"/>
            <a:r>
              <a:rPr lang="en-US" sz="1800" dirty="0"/>
              <a:t>In-kind contributions to the accelerator design and hardware are being pursued and were discussed at the “EIC Accelerator Partnership Workshop” this week</a:t>
            </a:r>
          </a:p>
          <a:p>
            <a:pPr lvl="2"/>
            <a:r>
              <a:rPr lang="en-US" sz="1800" dirty="0"/>
              <a:t>BNL and TJNAF will also engage U.S. domestic partners</a:t>
            </a:r>
          </a:p>
          <a:p>
            <a:pPr lvl="1"/>
            <a:r>
              <a:rPr lang="en-US" sz="1800" dirty="0"/>
              <a:t>Experimental Program Partnership Activities (Assuming ~30% In-kind)</a:t>
            </a:r>
          </a:p>
          <a:p>
            <a:pPr lvl="2">
              <a:lnSpc>
                <a:spcPct val="120000"/>
              </a:lnSpc>
              <a:spcBef>
                <a:spcPts val="0"/>
              </a:spcBef>
            </a:pPr>
            <a:r>
              <a:rPr lang="en-US" sz="1800" dirty="0"/>
              <a:t>Expressions of Interest (EoI) submitted in 2020</a:t>
            </a:r>
          </a:p>
          <a:p>
            <a:pPr lvl="2">
              <a:lnSpc>
                <a:spcPct val="120000"/>
              </a:lnSpc>
              <a:spcBef>
                <a:spcPts val="0"/>
              </a:spcBef>
            </a:pPr>
            <a:r>
              <a:rPr lang="en-US" sz="1800" dirty="0"/>
              <a:t>Call for Collaboration Proposals for Detector(s) - March 2021</a:t>
            </a:r>
          </a:p>
          <a:p>
            <a:pPr lvl="2">
              <a:lnSpc>
                <a:spcPct val="120000"/>
              </a:lnSpc>
              <a:spcBef>
                <a:spcPts val="0"/>
              </a:spcBef>
            </a:pPr>
            <a:r>
              <a:rPr lang="en-US" sz="1800" dirty="0"/>
              <a:t>Collaboration Proposals Due – December 2021</a:t>
            </a:r>
          </a:p>
          <a:p>
            <a:pPr lvl="2">
              <a:lnSpc>
                <a:spcPct val="120000"/>
              </a:lnSpc>
              <a:spcBef>
                <a:spcPts val="0"/>
              </a:spcBef>
            </a:pPr>
            <a:r>
              <a:rPr lang="en-US" sz="1800" dirty="0"/>
              <a:t>EIC Project Detector Defined – March 2022</a:t>
            </a:r>
          </a:p>
        </p:txBody>
      </p:sp>
      <p:sp>
        <p:nvSpPr>
          <p:cNvPr id="4" name="Slide Number Placeholder 3">
            <a:extLst>
              <a:ext uri="{FF2B5EF4-FFF2-40B4-BE49-F238E27FC236}">
                <a16:creationId xmlns:a16="http://schemas.microsoft.com/office/drawing/2014/main" id="{97E5A522-44F5-4379-B397-D2918834F703}"/>
              </a:ext>
            </a:extLst>
          </p:cNvPr>
          <p:cNvSpPr>
            <a:spLocks noGrp="1"/>
          </p:cNvSpPr>
          <p:nvPr>
            <p:ph type="sldNum" sz="quarter" idx="12"/>
          </p:nvPr>
        </p:nvSpPr>
        <p:spPr/>
        <p:txBody>
          <a:bodyPr/>
          <a:lstStyle/>
          <a:p>
            <a:fld id="{893C5830-40F3-F04E-B2E3-10E6672BA8FF}" type="slidenum">
              <a:rPr lang="en-US" smtClean="0"/>
              <a:pPr/>
              <a:t>11</a:t>
            </a:fld>
            <a:endParaRPr lang="en-US" dirty="0"/>
          </a:p>
        </p:txBody>
      </p:sp>
    </p:spTree>
    <p:extLst>
      <p:ext uri="{BB962C8B-B14F-4D97-AF65-F5344CB8AC3E}">
        <p14:creationId xmlns:p14="http://schemas.microsoft.com/office/powerpoint/2010/main" val="102550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A85F-6D2D-4066-9C0A-225A6D6761FA}"/>
              </a:ext>
            </a:extLst>
          </p:cNvPr>
          <p:cNvSpPr>
            <a:spLocks noGrp="1"/>
          </p:cNvSpPr>
          <p:nvPr>
            <p:ph type="title"/>
          </p:nvPr>
        </p:nvSpPr>
        <p:spPr>
          <a:xfrm>
            <a:off x="628650" y="55415"/>
            <a:ext cx="7886700" cy="1325563"/>
          </a:xfrm>
        </p:spPr>
        <p:txBody>
          <a:bodyPr/>
          <a:lstStyle/>
          <a:p>
            <a:r>
              <a:rPr lang="en-US" dirty="0"/>
              <a:t>EIC Project Organization</a:t>
            </a:r>
          </a:p>
        </p:txBody>
      </p:sp>
      <p:sp>
        <p:nvSpPr>
          <p:cNvPr id="4" name="Slide Number Placeholder 3">
            <a:extLst>
              <a:ext uri="{FF2B5EF4-FFF2-40B4-BE49-F238E27FC236}">
                <a16:creationId xmlns:a16="http://schemas.microsoft.com/office/drawing/2014/main" id="{7C74672B-03B8-40E5-A71E-42D85494154B}"/>
              </a:ext>
            </a:extLst>
          </p:cNvPr>
          <p:cNvSpPr>
            <a:spLocks noGrp="1"/>
          </p:cNvSpPr>
          <p:nvPr>
            <p:ph type="sldNum" sz="quarter" idx="12"/>
          </p:nvPr>
        </p:nvSpPr>
        <p:spPr>
          <a:xfrm>
            <a:off x="3543300" y="6362006"/>
            <a:ext cx="2057400" cy="365125"/>
          </a:xfrm>
        </p:spPr>
        <p:txBody>
          <a:bodyPr/>
          <a:lstStyle/>
          <a:p>
            <a:fld id="{893C5830-40F3-F04E-B2E3-10E6672BA8FF}" type="slidenum">
              <a:rPr lang="en-US" smtClean="0"/>
              <a:pPr/>
              <a:t>12</a:t>
            </a:fld>
            <a:endParaRPr lang="en-US" dirty="0"/>
          </a:p>
        </p:txBody>
      </p:sp>
      <p:pic>
        <p:nvPicPr>
          <p:cNvPr id="12" name="Picture 11" descr="A screenshot of a computer&#10;&#10;Description automatically generated with medium confidence">
            <a:extLst>
              <a:ext uri="{FF2B5EF4-FFF2-40B4-BE49-F238E27FC236}">
                <a16:creationId xmlns:a16="http://schemas.microsoft.com/office/drawing/2014/main" id="{F75B5B28-9038-FE49-B7B9-422F27D2240F}"/>
              </a:ext>
            </a:extLst>
          </p:cNvPr>
          <p:cNvPicPr>
            <a:picLocks noChangeAspect="1"/>
          </p:cNvPicPr>
          <p:nvPr/>
        </p:nvPicPr>
        <p:blipFill>
          <a:blip r:embed="rId2"/>
          <a:stretch>
            <a:fillRect/>
          </a:stretch>
        </p:blipFill>
        <p:spPr>
          <a:xfrm>
            <a:off x="0" y="1053048"/>
            <a:ext cx="9144000" cy="5308958"/>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CA61B3B0-ECAD-274A-9B2D-E57BAD859CD7}"/>
              </a:ext>
            </a:extLst>
          </p:cNvPr>
          <p:cNvPicPr>
            <a:picLocks noChangeAspect="1"/>
          </p:cNvPicPr>
          <p:nvPr/>
        </p:nvPicPr>
        <p:blipFill>
          <a:blip r:embed="rId3"/>
          <a:stretch>
            <a:fillRect/>
          </a:stretch>
        </p:blipFill>
        <p:spPr>
          <a:xfrm>
            <a:off x="0" y="1565271"/>
            <a:ext cx="9144000" cy="3727457"/>
          </a:xfrm>
          <a:prstGeom prst="rect">
            <a:avLst/>
          </a:prstGeom>
        </p:spPr>
      </p:pic>
      <p:sp>
        <p:nvSpPr>
          <p:cNvPr id="16" name="Oval 15">
            <a:extLst>
              <a:ext uri="{FF2B5EF4-FFF2-40B4-BE49-F238E27FC236}">
                <a16:creationId xmlns:a16="http://schemas.microsoft.com/office/drawing/2014/main" id="{9EB9E106-CE44-A049-B27E-AF462AAF1B09}"/>
              </a:ext>
            </a:extLst>
          </p:cNvPr>
          <p:cNvSpPr/>
          <p:nvPr/>
        </p:nvSpPr>
        <p:spPr>
          <a:xfrm>
            <a:off x="72000" y="4392000"/>
            <a:ext cx="1900800" cy="1137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68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095A8-7C41-284D-87C0-C6D3A517921F}"/>
              </a:ext>
            </a:extLst>
          </p:cNvPr>
          <p:cNvSpPr>
            <a:spLocks noGrp="1"/>
          </p:cNvSpPr>
          <p:nvPr>
            <p:ph type="title"/>
          </p:nvPr>
        </p:nvSpPr>
        <p:spPr/>
        <p:txBody>
          <a:bodyPr/>
          <a:lstStyle/>
          <a:p>
            <a:r>
              <a:rPr lang="en-US" dirty="0"/>
              <a:t>EIC Governance</a:t>
            </a:r>
          </a:p>
        </p:txBody>
      </p:sp>
      <p:sp>
        <p:nvSpPr>
          <p:cNvPr id="3" name="Content Placeholder 2">
            <a:extLst>
              <a:ext uri="{FF2B5EF4-FFF2-40B4-BE49-F238E27FC236}">
                <a16:creationId xmlns:a16="http://schemas.microsoft.com/office/drawing/2014/main" id="{02DCA60F-F5F7-4B49-91FB-1FA87C68AFBB}"/>
              </a:ext>
            </a:extLst>
          </p:cNvPr>
          <p:cNvSpPr>
            <a:spLocks noGrp="1"/>
          </p:cNvSpPr>
          <p:nvPr>
            <p:ph idx="1"/>
          </p:nvPr>
        </p:nvSpPr>
        <p:spPr>
          <a:xfrm>
            <a:off x="628650" y="1580825"/>
            <a:ext cx="8155350" cy="4351338"/>
          </a:xfrm>
        </p:spPr>
        <p:txBody>
          <a:bodyPr>
            <a:normAutofit fontScale="92500" lnSpcReduction="20000"/>
          </a:bodyPr>
          <a:lstStyle/>
          <a:p>
            <a:r>
              <a:rPr lang="en-US" sz="2400" dirty="0"/>
              <a:t>EIC is a DOE project, with traditional DOE accountability structure</a:t>
            </a:r>
          </a:p>
          <a:p>
            <a:r>
              <a:rPr lang="en-US" sz="2400" dirty="0"/>
              <a:t>The DOE and BNL/</a:t>
            </a:r>
            <a:r>
              <a:rPr lang="en-US" sz="2400" dirty="0" err="1"/>
              <a:t>JLab</a:t>
            </a:r>
            <a:r>
              <a:rPr lang="en-US" sz="2400" dirty="0"/>
              <a:t> vision is a facility for the world and fully international in character</a:t>
            </a:r>
          </a:p>
          <a:p>
            <a:r>
              <a:rPr lang="en-US" sz="2400" dirty="0"/>
              <a:t>DOE continues meetings and discussion with international funding agencies on cooperation and collaboration and is pursuing government to government agreements</a:t>
            </a:r>
          </a:p>
          <a:p>
            <a:r>
              <a:rPr lang="en-US" sz="2400" dirty="0"/>
              <a:t>BNL established an EIC Council (BNL and </a:t>
            </a:r>
            <a:r>
              <a:rPr lang="en-US" sz="2400" dirty="0" err="1"/>
              <a:t>JLab</a:t>
            </a:r>
            <a:r>
              <a:rPr lang="en-US" sz="2400" dirty="0"/>
              <a:t> Directors as founding members) and ready to include potential partners</a:t>
            </a:r>
          </a:p>
          <a:p>
            <a:r>
              <a:rPr lang="en-US" sz="2400" dirty="0"/>
              <a:t>The governance of the experimental program requires input from the EIC Users Group, detector collaborations, host labs, and funding agencies.  There are many benefits to the CERN RRB model.</a:t>
            </a:r>
          </a:p>
          <a:p>
            <a:r>
              <a:rPr lang="en-US" sz="2400" dirty="0"/>
              <a:t>We hope to establish the governance model in the next year.</a:t>
            </a:r>
          </a:p>
        </p:txBody>
      </p:sp>
      <p:sp>
        <p:nvSpPr>
          <p:cNvPr id="4" name="Slide Number Placeholder 3">
            <a:extLst>
              <a:ext uri="{FF2B5EF4-FFF2-40B4-BE49-F238E27FC236}">
                <a16:creationId xmlns:a16="http://schemas.microsoft.com/office/drawing/2014/main" id="{0371B9E0-FE29-A940-821E-2138FA0AAF1D}"/>
              </a:ext>
            </a:extLst>
          </p:cNvPr>
          <p:cNvSpPr>
            <a:spLocks noGrp="1"/>
          </p:cNvSpPr>
          <p:nvPr>
            <p:ph type="sldNum" sz="quarter" idx="12"/>
          </p:nvPr>
        </p:nvSpPr>
        <p:spPr/>
        <p:txBody>
          <a:bodyPr/>
          <a:lstStyle/>
          <a:p>
            <a:fld id="{893C5830-40F3-F04E-B2E3-10E6672BA8FF}" type="slidenum">
              <a:rPr lang="en-US" smtClean="0"/>
              <a:pPr/>
              <a:t>13</a:t>
            </a:fld>
            <a:endParaRPr lang="en-US" dirty="0"/>
          </a:p>
        </p:txBody>
      </p:sp>
    </p:spTree>
    <p:extLst>
      <p:ext uri="{BB962C8B-B14F-4D97-AF65-F5344CB8AC3E}">
        <p14:creationId xmlns:p14="http://schemas.microsoft.com/office/powerpoint/2010/main" val="2633393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55E8-95D1-4C2F-9828-2975BA780D74}"/>
              </a:ext>
            </a:extLst>
          </p:cNvPr>
          <p:cNvSpPr>
            <a:spLocks noGrp="1"/>
          </p:cNvSpPr>
          <p:nvPr>
            <p:ph type="title"/>
          </p:nvPr>
        </p:nvSpPr>
        <p:spPr/>
        <p:txBody>
          <a:bodyPr/>
          <a:lstStyle/>
          <a:p>
            <a:r>
              <a:rPr lang="en-US" dirty="0"/>
              <a:t>EIC Council</a:t>
            </a:r>
          </a:p>
        </p:txBody>
      </p:sp>
      <p:sp>
        <p:nvSpPr>
          <p:cNvPr id="4" name="Slide Number Placeholder 3">
            <a:extLst>
              <a:ext uri="{FF2B5EF4-FFF2-40B4-BE49-F238E27FC236}">
                <a16:creationId xmlns:a16="http://schemas.microsoft.com/office/drawing/2014/main" id="{52F81F1A-4E1E-4DD9-90FF-E5538564C5D1}"/>
              </a:ext>
            </a:extLst>
          </p:cNvPr>
          <p:cNvSpPr>
            <a:spLocks noGrp="1"/>
          </p:cNvSpPr>
          <p:nvPr>
            <p:ph type="sldNum" sz="quarter" idx="12"/>
          </p:nvPr>
        </p:nvSpPr>
        <p:spPr/>
        <p:txBody>
          <a:bodyPr/>
          <a:lstStyle/>
          <a:p>
            <a:fld id="{893C5830-40F3-F04E-B2E3-10E6672BA8FF}" type="slidenum">
              <a:rPr lang="en-US" smtClean="0"/>
              <a:pPr/>
              <a:t>14</a:t>
            </a:fld>
            <a:endParaRPr lang="en-US" dirty="0"/>
          </a:p>
        </p:txBody>
      </p:sp>
      <p:graphicFrame>
        <p:nvGraphicFramePr>
          <p:cNvPr id="7" name="Content Placeholder 4">
            <a:extLst>
              <a:ext uri="{FF2B5EF4-FFF2-40B4-BE49-F238E27FC236}">
                <a16:creationId xmlns:a16="http://schemas.microsoft.com/office/drawing/2014/main" id="{B554497E-D0BA-4E75-AB15-0D0C0C50DE0F}"/>
              </a:ext>
            </a:extLst>
          </p:cNvPr>
          <p:cNvGraphicFramePr>
            <a:graphicFrameLocks noGrp="1"/>
          </p:cNvGraphicFramePr>
          <p:nvPr>
            <p:ph idx="1"/>
            <p:extLst>
              <p:ext uri="{D42A27DB-BD31-4B8C-83A1-F6EECF244321}">
                <p14:modId xmlns:p14="http://schemas.microsoft.com/office/powerpoint/2010/main" val="2583961123"/>
              </p:ext>
            </p:extLst>
          </p:nvPr>
        </p:nvGraphicFramePr>
        <p:xfrm>
          <a:off x="628650" y="1669649"/>
          <a:ext cx="8119350" cy="2250440"/>
        </p:xfrm>
        <a:graphic>
          <a:graphicData uri="http://schemas.openxmlformats.org/drawingml/2006/table">
            <a:tbl>
              <a:tblPr firstRow="1" bandRow="1">
                <a:tableStyleId>{5C22544A-7EE6-4342-B048-85BDC9FD1C3A}</a:tableStyleId>
              </a:tblPr>
              <a:tblGrid>
                <a:gridCol w="2798550">
                  <a:extLst>
                    <a:ext uri="{9D8B030D-6E8A-4147-A177-3AD203B41FA5}">
                      <a16:colId xmlns:a16="http://schemas.microsoft.com/office/drawing/2014/main" val="1085889824"/>
                    </a:ext>
                  </a:extLst>
                </a:gridCol>
                <a:gridCol w="5320800">
                  <a:extLst>
                    <a:ext uri="{9D8B030D-6E8A-4147-A177-3AD203B41FA5}">
                      <a16:colId xmlns:a16="http://schemas.microsoft.com/office/drawing/2014/main" val="2888796988"/>
                    </a:ext>
                  </a:extLst>
                </a:gridCol>
              </a:tblGrid>
              <a:tr h="370840">
                <a:tc>
                  <a:txBody>
                    <a:bodyPr/>
                    <a:lstStyle/>
                    <a:p>
                      <a:r>
                        <a:rPr lang="en-US" sz="2000" dirty="0"/>
                        <a:t>Name</a:t>
                      </a:r>
                    </a:p>
                  </a:txBody>
                  <a:tcPr/>
                </a:tc>
                <a:tc>
                  <a:txBody>
                    <a:bodyPr/>
                    <a:lstStyle/>
                    <a:p>
                      <a:r>
                        <a:rPr lang="en-US" sz="2000" dirty="0"/>
                        <a:t>Affiliation</a:t>
                      </a:r>
                    </a:p>
                  </a:txBody>
                  <a:tcPr/>
                </a:tc>
                <a:extLst>
                  <a:ext uri="{0D108BD9-81ED-4DB2-BD59-A6C34878D82A}">
                    <a16:rowId xmlns:a16="http://schemas.microsoft.com/office/drawing/2014/main" val="3943521508"/>
                  </a:ext>
                </a:extLst>
              </a:tr>
              <a:tr h="370840">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Doon Gibbs</a:t>
                      </a:r>
                    </a:p>
                  </a:txBody>
                  <a:tcPr marL="4763" marR="4763" marT="4763"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Brookhaven National Laboratory</a:t>
                      </a:r>
                    </a:p>
                  </a:txBody>
                  <a:tcPr marL="4763" marR="4763" marT="4763" marB="0" anchor="b"/>
                </a:tc>
                <a:extLst>
                  <a:ext uri="{0D108BD9-81ED-4DB2-BD59-A6C34878D82A}">
                    <a16:rowId xmlns:a16="http://schemas.microsoft.com/office/drawing/2014/main" val="3067528680"/>
                  </a:ext>
                </a:extLst>
              </a:tr>
              <a:tr h="370840">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Stuart Henderson</a:t>
                      </a:r>
                    </a:p>
                  </a:txBody>
                  <a:tcPr marL="4763" marR="4763" marT="4763" marB="0" anchor="b"/>
                </a:tc>
                <a:tc>
                  <a:txBody>
                    <a:bodyPr/>
                    <a:lstStyle/>
                    <a:p>
                      <a:pPr algn="l" fontAlgn="b"/>
                      <a:r>
                        <a:rPr lang="en-US" sz="2000" b="0" i="0" u="none" strike="noStrike" dirty="0">
                          <a:solidFill>
                            <a:srgbClr val="000000"/>
                          </a:solidFill>
                          <a:effectLst/>
                          <a:latin typeface="Arial" panose="020B0604020202020204" pitchFamily="34" charset="0"/>
                          <a:cs typeface="Arial" panose="020B0604020202020204" pitchFamily="34" charset="0"/>
                        </a:rPr>
                        <a:t>Thomas Jefferson National Accelerator Facility</a:t>
                      </a:r>
                    </a:p>
                  </a:txBody>
                  <a:tcPr marL="4763" marR="4763" marT="4763" marB="0" anchor="b"/>
                </a:tc>
                <a:extLst>
                  <a:ext uri="{0D108BD9-81ED-4DB2-BD59-A6C34878D82A}">
                    <a16:rowId xmlns:a16="http://schemas.microsoft.com/office/drawing/2014/main" val="640541457"/>
                  </a:ext>
                </a:extLst>
              </a:tr>
              <a:tr h="370840">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2541952012"/>
                  </a:ext>
                </a:extLst>
              </a:tr>
              <a:tr h="370840">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2131375886"/>
                  </a:ext>
                </a:extLst>
              </a:tr>
              <a:tr h="370840">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l" fontAlgn="b"/>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extLst>
                  <a:ext uri="{0D108BD9-81ED-4DB2-BD59-A6C34878D82A}">
                    <a16:rowId xmlns:a16="http://schemas.microsoft.com/office/drawing/2014/main" val="1335298632"/>
                  </a:ext>
                </a:extLst>
              </a:tr>
            </a:tbl>
          </a:graphicData>
        </a:graphic>
      </p:graphicFrame>
      <p:sp>
        <p:nvSpPr>
          <p:cNvPr id="8" name="TextBox 7">
            <a:extLst>
              <a:ext uri="{FF2B5EF4-FFF2-40B4-BE49-F238E27FC236}">
                <a16:creationId xmlns:a16="http://schemas.microsoft.com/office/drawing/2014/main" id="{0E274F3F-5886-4E19-A846-50D7C3FC5D3E}"/>
              </a:ext>
            </a:extLst>
          </p:cNvPr>
          <p:cNvSpPr txBox="1"/>
          <p:nvPr/>
        </p:nvSpPr>
        <p:spPr>
          <a:xfrm>
            <a:off x="1403999" y="5557320"/>
            <a:ext cx="5777415" cy="584775"/>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EIC Council meets nominally twice per year</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Meetings:  26 April 2021, 1 December 2020, 25 June 2020</a:t>
            </a:r>
          </a:p>
        </p:txBody>
      </p:sp>
      <p:sp>
        <p:nvSpPr>
          <p:cNvPr id="3" name="TextBox 2">
            <a:extLst>
              <a:ext uri="{FF2B5EF4-FFF2-40B4-BE49-F238E27FC236}">
                <a16:creationId xmlns:a16="http://schemas.microsoft.com/office/drawing/2014/main" id="{764295A4-5DD9-5F4D-BD87-9F11E83FFD4F}"/>
              </a:ext>
            </a:extLst>
          </p:cNvPr>
          <p:cNvSpPr txBox="1"/>
          <p:nvPr/>
        </p:nvSpPr>
        <p:spPr>
          <a:xfrm>
            <a:off x="1324799" y="4079992"/>
            <a:ext cx="6494400" cy="1477328"/>
          </a:xfrm>
          <a:prstGeom prst="rect">
            <a:avLst/>
          </a:prstGeom>
          <a:noFill/>
        </p:spPr>
        <p:txBody>
          <a:bodyPr wrap="square" rtlCol="0">
            <a:spAutoFit/>
          </a:bodyPr>
          <a:lstStyle/>
          <a:p>
            <a:r>
              <a:rPr lang="en-US" dirty="0"/>
              <a:t>The purpose of the EIC Council is to address issues affecting scope and/or resource allocation for the EIC project at BNL and at Partner institutions.  The EIC Council advises the BNL Director on areas such as organization, scope, schedule, collaboration, and international engagement.</a:t>
            </a:r>
          </a:p>
        </p:txBody>
      </p:sp>
    </p:spTree>
    <p:extLst>
      <p:ext uri="{BB962C8B-B14F-4D97-AF65-F5344CB8AC3E}">
        <p14:creationId xmlns:p14="http://schemas.microsoft.com/office/powerpoint/2010/main" val="68594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2B4FE-CD67-7F4C-8EAF-AEFC17CD1C0A}"/>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AEA9DCA5-4405-DC44-93CE-A1F212716097}"/>
              </a:ext>
            </a:extLst>
          </p:cNvPr>
          <p:cNvSpPr>
            <a:spLocks noGrp="1"/>
          </p:cNvSpPr>
          <p:nvPr>
            <p:ph idx="1"/>
          </p:nvPr>
        </p:nvSpPr>
        <p:spPr>
          <a:xfrm>
            <a:off x="628650" y="1569600"/>
            <a:ext cx="8277750" cy="4780799"/>
          </a:xfrm>
        </p:spPr>
        <p:txBody>
          <a:bodyPr>
            <a:normAutofit fontScale="85000" lnSpcReduction="20000"/>
          </a:bodyPr>
          <a:lstStyle/>
          <a:p>
            <a:r>
              <a:rPr lang="en-US" dirty="0"/>
              <a:t>Continued development of the EIC accelerator collaboration to promote a coordinated effort to design and build the EIC.  This approach is a strength of the accelerator science and technology community.</a:t>
            </a:r>
          </a:p>
          <a:p>
            <a:r>
              <a:rPr lang="en-US" dirty="0"/>
              <a:t>Increased technical exchanges among EIC accelerator collaborators to ensure that EIC benefits from the world-wide interest and expertise</a:t>
            </a:r>
          </a:p>
          <a:p>
            <a:r>
              <a:rPr lang="en-US" dirty="0"/>
              <a:t>Lab to Lab visits (in person, virtual as needed) to discuss specifics on potential in-kind contributions.</a:t>
            </a:r>
          </a:p>
          <a:p>
            <a:r>
              <a:rPr lang="en-US" dirty="0"/>
              <a:t>Transparency on potential possibilities for EIC in-kind and on progress.  We need an existence proof.</a:t>
            </a:r>
          </a:p>
          <a:p>
            <a:r>
              <a:rPr lang="en-US" dirty="0"/>
              <a:t>EIC Accelerator Collaboration and Partnership Workshop in one year, ~October 2022.</a:t>
            </a:r>
          </a:p>
          <a:p>
            <a:pPr marL="0" indent="0">
              <a:buNone/>
            </a:pPr>
            <a:endParaRPr lang="en-US" sz="900" dirty="0"/>
          </a:p>
          <a:p>
            <a:pPr marL="0" indent="0" algn="ctr">
              <a:buNone/>
            </a:pPr>
            <a:r>
              <a:rPr lang="en-US" dirty="0"/>
              <a:t>Thank you for joining the effort to design and build the EIC!</a:t>
            </a:r>
          </a:p>
        </p:txBody>
      </p:sp>
      <p:sp>
        <p:nvSpPr>
          <p:cNvPr id="4" name="Slide Number Placeholder 3">
            <a:extLst>
              <a:ext uri="{FF2B5EF4-FFF2-40B4-BE49-F238E27FC236}">
                <a16:creationId xmlns:a16="http://schemas.microsoft.com/office/drawing/2014/main" id="{5F5191D3-6EC7-984C-AE0C-6A0AFC80C40D}"/>
              </a:ext>
            </a:extLst>
          </p:cNvPr>
          <p:cNvSpPr>
            <a:spLocks noGrp="1"/>
          </p:cNvSpPr>
          <p:nvPr>
            <p:ph type="sldNum" sz="quarter" idx="12"/>
          </p:nvPr>
        </p:nvSpPr>
        <p:spPr/>
        <p:txBody>
          <a:bodyPr/>
          <a:lstStyle/>
          <a:p>
            <a:fld id="{893C5830-40F3-F04E-B2E3-10E6672BA8FF}" type="slidenum">
              <a:rPr lang="en-US" smtClean="0"/>
              <a:pPr/>
              <a:t>15</a:t>
            </a:fld>
            <a:endParaRPr lang="en-US" dirty="0"/>
          </a:p>
        </p:txBody>
      </p:sp>
    </p:spTree>
    <p:extLst>
      <p:ext uri="{BB962C8B-B14F-4D97-AF65-F5344CB8AC3E}">
        <p14:creationId xmlns:p14="http://schemas.microsoft.com/office/powerpoint/2010/main" val="2559282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8E33-30B8-C04A-AD97-28BB06F0E90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4352A3C5-9218-4347-A8E8-7E53EAB318F9}"/>
              </a:ext>
            </a:extLst>
          </p:cNvPr>
          <p:cNvSpPr>
            <a:spLocks noGrp="1"/>
          </p:cNvSpPr>
          <p:nvPr>
            <p:ph idx="1"/>
          </p:nvPr>
        </p:nvSpPr>
        <p:spPr/>
        <p:txBody>
          <a:bodyPr/>
          <a:lstStyle/>
          <a:p>
            <a:r>
              <a:rPr lang="en-US" dirty="0"/>
              <a:t>Schedule</a:t>
            </a:r>
          </a:p>
          <a:p>
            <a:r>
              <a:rPr lang="en-US" dirty="0"/>
              <a:t>Organization and Partnership</a:t>
            </a:r>
          </a:p>
          <a:p>
            <a:r>
              <a:rPr lang="en-US" dirty="0"/>
              <a:t>Cooperation and Collaboration</a:t>
            </a:r>
          </a:p>
          <a:p>
            <a:r>
              <a:rPr lang="en-US" dirty="0"/>
              <a:t>Next Steps</a:t>
            </a:r>
          </a:p>
          <a:p>
            <a:endParaRPr lang="en-US" dirty="0"/>
          </a:p>
        </p:txBody>
      </p:sp>
      <p:sp>
        <p:nvSpPr>
          <p:cNvPr id="4" name="Slide Number Placeholder 3">
            <a:extLst>
              <a:ext uri="{FF2B5EF4-FFF2-40B4-BE49-F238E27FC236}">
                <a16:creationId xmlns:a16="http://schemas.microsoft.com/office/drawing/2014/main" id="{09FE42B8-A052-CD4C-AAD6-5D29B2EC1D41}"/>
              </a:ext>
            </a:extLst>
          </p:cNvPr>
          <p:cNvSpPr>
            <a:spLocks noGrp="1"/>
          </p:cNvSpPr>
          <p:nvPr>
            <p:ph type="sldNum" sz="quarter" idx="12"/>
          </p:nvPr>
        </p:nvSpPr>
        <p:spPr/>
        <p:txBody>
          <a:bodyPr/>
          <a:lstStyle/>
          <a:p>
            <a:fld id="{893C5830-40F3-F04E-B2E3-10E6672BA8FF}" type="slidenum">
              <a:rPr lang="en-US" smtClean="0"/>
              <a:pPr/>
              <a:t>2</a:t>
            </a:fld>
            <a:endParaRPr lang="en-US" dirty="0"/>
          </a:p>
        </p:txBody>
      </p:sp>
    </p:spTree>
    <p:extLst>
      <p:ext uri="{BB962C8B-B14F-4D97-AF65-F5344CB8AC3E}">
        <p14:creationId xmlns:p14="http://schemas.microsoft.com/office/powerpoint/2010/main" val="194852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6397B-D584-0248-A78E-45175EB3F14F}"/>
              </a:ext>
            </a:extLst>
          </p:cNvPr>
          <p:cNvSpPr>
            <a:spLocks noGrp="1"/>
          </p:cNvSpPr>
          <p:nvPr>
            <p:ph type="title"/>
          </p:nvPr>
        </p:nvSpPr>
        <p:spPr>
          <a:xfrm>
            <a:off x="446400" y="34809"/>
            <a:ext cx="8308800" cy="1325563"/>
          </a:xfrm>
        </p:spPr>
        <p:txBody>
          <a:bodyPr/>
          <a:lstStyle/>
          <a:p>
            <a:r>
              <a:rPr lang="en-US" dirty="0"/>
              <a:t>DOE Project Planning Process*</a:t>
            </a:r>
          </a:p>
        </p:txBody>
      </p:sp>
      <p:sp>
        <p:nvSpPr>
          <p:cNvPr id="3" name="Content Placeholder 2">
            <a:extLst>
              <a:ext uri="{FF2B5EF4-FFF2-40B4-BE49-F238E27FC236}">
                <a16:creationId xmlns:a16="http://schemas.microsoft.com/office/drawing/2014/main" id="{9F99B7E2-9396-5048-8229-F724B80A8A6A}"/>
              </a:ext>
            </a:extLst>
          </p:cNvPr>
          <p:cNvSpPr>
            <a:spLocks noGrp="1"/>
          </p:cNvSpPr>
          <p:nvPr>
            <p:ph idx="1"/>
          </p:nvPr>
        </p:nvSpPr>
        <p:spPr>
          <a:xfrm>
            <a:off x="619650" y="1688825"/>
            <a:ext cx="7886700" cy="4351338"/>
          </a:xfrm>
        </p:spPr>
        <p:txBody>
          <a:bodyPr/>
          <a:lstStyle/>
          <a:p>
            <a:endParaRPr lang="en-US"/>
          </a:p>
        </p:txBody>
      </p:sp>
      <p:sp>
        <p:nvSpPr>
          <p:cNvPr id="4" name="Slide Number Placeholder 3">
            <a:extLst>
              <a:ext uri="{FF2B5EF4-FFF2-40B4-BE49-F238E27FC236}">
                <a16:creationId xmlns:a16="http://schemas.microsoft.com/office/drawing/2014/main" id="{8ECE2E08-0AB0-D348-9C1D-CBB6FE587D1A}"/>
              </a:ext>
            </a:extLst>
          </p:cNvPr>
          <p:cNvSpPr>
            <a:spLocks noGrp="1"/>
          </p:cNvSpPr>
          <p:nvPr>
            <p:ph type="sldNum" sz="quarter" idx="12"/>
          </p:nvPr>
        </p:nvSpPr>
        <p:spPr/>
        <p:txBody>
          <a:bodyPr/>
          <a:lstStyle/>
          <a:p>
            <a:fld id="{893C5830-40F3-F04E-B2E3-10E6672BA8FF}" type="slidenum">
              <a:rPr lang="en-US" smtClean="0"/>
              <a:pPr/>
              <a:t>3</a:t>
            </a:fld>
            <a:endParaRPr lang="en-US" dirty="0"/>
          </a:p>
        </p:txBody>
      </p:sp>
      <p:sp>
        <p:nvSpPr>
          <p:cNvPr id="5" name="Rectangle 4">
            <a:extLst>
              <a:ext uri="{FF2B5EF4-FFF2-40B4-BE49-F238E27FC236}">
                <a16:creationId xmlns:a16="http://schemas.microsoft.com/office/drawing/2014/main" id="{B41EB2E8-A44A-AB4E-AE17-3D2E77DC4355}"/>
              </a:ext>
            </a:extLst>
          </p:cNvPr>
          <p:cNvSpPr/>
          <p:nvPr/>
        </p:nvSpPr>
        <p:spPr>
          <a:xfrm>
            <a:off x="446400" y="1281003"/>
            <a:ext cx="8308800" cy="47429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ine 43">
            <a:extLst>
              <a:ext uri="{FF2B5EF4-FFF2-40B4-BE49-F238E27FC236}">
                <a16:creationId xmlns:a16="http://schemas.microsoft.com/office/drawing/2014/main" id="{1748167E-C3CB-1041-9881-F62726F86890}"/>
              </a:ext>
            </a:extLst>
          </p:cNvPr>
          <p:cNvSpPr>
            <a:spLocks noChangeShapeType="1"/>
          </p:cNvSpPr>
          <p:nvPr/>
        </p:nvSpPr>
        <p:spPr bwMode="auto">
          <a:xfrm>
            <a:off x="1476600" y="5410946"/>
            <a:ext cx="6473952" cy="0"/>
          </a:xfrm>
          <a:prstGeom prst="line">
            <a:avLst/>
          </a:prstGeom>
          <a:noFill/>
          <a:ln w="9525">
            <a:solidFill>
              <a:schemeClr val="tx1"/>
            </a:solidFill>
            <a:round/>
            <a:headEnd type="none" w="med" len="med"/>
            <a:tailEnd type="arrow"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7" name="Line 42">
            <a:extLst>
              <a:ext uri="{FF2B5EF4-FFF2-40B4-BE49-F238E27FC236}">
                <a16:creationId xmlns:a16="http://schemas.microsoft.com/office/drawing/2014/main" id="{ACD6414F-ED62-C748-9DA4-EDABD2BDB0BE}"/>
              </a:ext>
            </a:extLst>
          </p:cNvPr>
          <p:cNvSpPr>
            <a:spLocks noChangeShapeType="1"/>
          </p:cNvSpPr>
          <p:nvPr/>
        </p:nvSpPr>
        <p:spPr bwMode="auto">
          <a:xfrm flipH="1">
            <a:off x="3305400" y="1626868"/>
            <a:ext cx="0" cy="387179"/>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8" name="Line 42">
            <a:extLst>
              <a:ext uri="{FF2B5EF4-FFF2-40B4-BE49-F238E27FC236}">
                <a16:creationId xmlns:a16="http://schemas.microsoft.com/office/drawing/2014/main" id="{555C29EA-1B9F-264C-AB35-AF3381771409}"/>
              </a:ext>
            </a:extLst>
          </p:cNvPr>
          <p:cNvSpPr>
            <a:spLocks noChangeShapeType="1"/>
          </p:cNvSpPr>
          <p:nvPr/>
        </p:nvSpPr>
        <p:spPr bwMode="auto">
          <a:xfrm flipH="1">
            <a:off x="6874608" y="1631394"/>
            <a:ext cx="0" cy="387179"/>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9" name="Text Box 9">
            <a:extLst>
              <a:ext uri="{FF2B5EF4-FFF2-40B4-BE49-F238E27FC236}">
                <a16:creationId xmlns:a16="http://schemas.microsoft.com/office/drawing/2014/main" id="{ECDB5C60-47F3-4442-8374-9102B35C81CC}"/>
              </a:ext>
            </a:extLst>
          </p:cNvPr>
          <p:cNvSpPr txBox="1">
            <a:spLocks noChangeArrowheads="1"/>
          </p:cNvSpPr>
          <p:nvPr/>
        </p:nvSpPr>
        <p:spPr bwMode="auto">
          <a:xfrm>
            <a:off x="833475" y="3189478"/>
            <a:ext cx="671979" cy="338554"/>
          </a:xfrm>
          <a:prstGeom prst="rect">
            <a:avLst/>
          </a:prstGeom>
          <a:noFill/>
          <a:ln w="12700" cap="sq">
            <a:noFill/>
            <a:miter lim="800000"/>
            <a:headEnd type="none" w="sm" len="sm"/>
            <a:tailEnd type="none" w="sm" len="sm"/>
          </a:ln>
        </p:spPr>
        <p:txBody>
          <a:bodyPr wrap="none">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1" u="none" strike="noStrike" kern="1200" cap="none" spc="0" normalizeH="0" baseline="0" noProof="0" dirty="0">
                <a:ln>
                  <a:noFill/>
                </a:ln>
                <a:solidFill>
                  <a:srgbClr val="000000"/>
                </a:solidFill>
                <a:effectLst/>
                <a:uLnTx/>
                <a:uFillTx/>
                <a:latin typeface="Arial" charset="0"/>
                <a:ea typeface="+mn-ea"/>
                <a:cs typeface="+mn-cs"/>
              </a:rPr>
              <a:t>Critical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1" u="none" strike="noStrike" kern="1200" cap="none" spc="0" normalizeH="0" baseline="0" noProof="0" dirty="0">
                <a:ln>
                  <a:noFill/>
                </a:ln>
                <a:solidFill>
                  <a:srgbClr val="000000"/>
                </a:solidFill>
                <a:effectLst/>
                <a:uLnTx/>
                <a:uFillTx/>
                <a:latin typeface="Arial" charset="0"/>
                <a:ea typeface="+mn-ea"/>
                <a:cs typeface="+mn-cs"/>
              </a:rPr>
              <a:t>Decisions</a:t>
            </a:r>
            <a:endParaRPr kumimoji="0" lang="en-US" sz="8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Line 20">
            <a:extLst>
              <a:ext uri="{FF2B5EF4-FFF2-40B4-BE49-F238E27FC236}">
                <a16:creationId xmlns:a16="http://schemas.microsoft.com/office/drawing/2014/main" id="{D7420E27-B83F-2A4E-BBED-4B4801B00B91}"/>
              </a:ext>
            </a:extLst>
          </p:cNvPr>
          <p:cNvSpPr>
            <a:spLocks noChangeShapeType="1"/>
          </p:cNvSpPr>
          <p:nvPr/>
        </p:nvSpPr>
        <p:spPr bwMode="auto">
          <a:xfrm flipV="1">
            <a:off x="2086200" y="2593067"/>
            <a:ext cx="0" cy="536094"/>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1" name="Line 21">
            <a:extLst>
              <a:ext uri="{FF2B5EF4-FFF2-40B4-BE49-F238E27FC236}">
                <a16:creationId xmlns:a16="http://schemas.microsoft.com/office/drawing/2014/main" id="{4D5A47F8-BEAA-744C-93F9-20AE95A9063B}"/>
              </a:ext>
            </a:extLst>
          </p:cNvPr>
          <p:cNvSpPr>
            <a:spLocks noChangeShapeType="1"/>
          </p:cNvSpPr>
          <p:nvPr/>
        </p:nvSpPr>
        <p:spPr bwMode="auto">
          <a:xfrm flipV="1">
            <a:off x="3305400" y="2593067"/>
            <a:ext cx="0" cy="536094"/>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2" name="Line 22">
            <a:extLst>
              <a:ext uri="{FF2B5EF4-FFF2-40B4-BE49-F238E27FC236}">
                <a16:creationId xmlns:a16="http://schemas.microsoft.com/office/drawing/2014/main" id="{6AF941AC-5E85-6C44-90B6-9444579AA165}"/>
              </a:ext>
            </a:extLst>
          </p:cNvPr>
          <p:cNvSpPr>
            <a:spLocks noChangeShapeType="1"/>
          </p:cNvSpPr>
          <p:nvPr/>
        </p:nvSpPr>
        <p:spPr bwMode="auto">
          <a:xfrm flipV="1">
            <a:off x="4352331" y="2593067"/>
            <a:ext cx="0" cy="536094"/>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3" name="Line 23">
            <a:extLst>
              <a:ext uri="{FF2B5EF4-FFF2-40B4-BE49-F238E27FC236}">
                <a16:creationId xmlns:a16="http://schemas.microsoft.com/office/drawing/2014/main" id="{CA1F0465-A406-124C-80B7-C1C8647CD093}"/>
              </a:ext>
            </a:extLst>
          </p:cNvPr>
          <p:cNvSpPr>
            <a:spLocks noChangeShapeType="1"/>
          </p:cNvSpPr>
          <p:nvPr/>
        </p:nvSpPr>
        <p:spPr bwMode="auto">
          <a:xfrm flipV="1">
            <a:off x="5362800" y="2595987"/>
            <a:ext cx="0" cy="536094"/>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4" name="Line 24">
            <a:extLst>
              <a:ext uri="{FF2B5EF4-FFF2-40B4-BE49-F238E27FC236}">
                <a16:creationId xmlns:a16="http://schemas.microsoft.com/office/drawing/2014/main" id="{30091E54-0758-7A4C-B463-AECEA327D4B6}"/>
              </a:ext>
            </a:extLst>
          </p:cNvPr>
          <p:cNvSpPr>
            <a:spLocks noChangeShapeType="1"/>
          </p:cNvSpPr>
          <p:nvPr/>
        </p:nvSpPr>
        <p:spPr bwMode="auto">
          <a:xfrm flipV="1">
            <a:off x="6883752" y="2593067"/>
            <a:ext cx="0" cy="536094"/>
          </a:xfrm>
          <a:prstGeom prst="line">
            <a:avLst/>
          </a:prstGeom>
          <a:noFill/>
          <a:ln w="9525">
            <a:solidFill>
              <a:schemeClr val="tx1"/>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5" name="Text Box 25">
            <a:extLst>
              <a:ext uri="{FF2B5EF4-FFF2-40B4-BE49-F238E27FC236}">
                <a16:creationId xmlns:a16="http://schemas.microsoft.com/office/drawing/2014/main" id="{85F8C07B-E538-6649-A5F5-83B25B926241}"/>
              </a:ext>
            </a:extLst>
          </p:cNvPr>
          <p:cNvSpPr txBox="1">
            <a:spLocks noChangeArrowheads="1"/>
          </p:cNvSpPr>
          <p:nvPr/>
        </p:nvSpPr>
        <p:spPr bwMode="auto">
          <a:xfrm>
            <a:off x="1629000" y="4722915"/>
            <a:ext cx="1190972" cy="338554"/>
          </a:xfrm>
          <a:prstGeom prst="rect">
            <a:avLst/>
          </a:prstGeom>
          <a:noFill/>
          <a:ln w="12700" cap="sq">
            <a:noFill/>
            <a:miter lim="800000"/>
            <a:headEnd type="none" w="sm" len="sm"/>
            <a:tailEnd type="none" w="sm" len="sm"/>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C00000"/>
                </a:solidFill>
                <a:effectLst/>
                <a:uLnTx/>
                <a:uFillTx/>
                <a:latin typeface="Arial" charset="0"/>
                <a:ea typeface="+mn-ea"/>
                <a:cs typeface="+mn-cs"/>
              </a:rPr>
              <a:t>Request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C00000"/>
                </a:solidFill>
                <a:effectLst/>
                <a:uLnTx/>
                <a:uFillTx/>
                <a:latin typeface="Arial" charset="0"/>
                <a:ea typeface="+mn-ea"/>
                <a:cs typeface="+mn-cs"/>
              </a:rPr>
              <a:t>PED Funds</a:t>
            </a:r>
          </a:p>
        </p:txBody>
      </p:sp>
      <p:sp>
        <p:nvSpPr>
          <p:cNvPr id="16" name="AutoShape 3">
            <a:extLst>
              <a:ext uri="{FF2B5EF4-FFF2-40B4-BE49-F238E27FC236}">
                <a16:creationId xmlns:a16="http://schemas.microsoft.com/office/drawing/2014/main" id="{F738DCFB-4AD4-184D-A386-C8ADF3699149}"/>
              </a:ext>
            </a:extLst>
          </p:cNvPr>
          <p:cNvSpPr>
            <a:spLocks noChangeArrowheads="1"/>
          </p:cNvSpPr>
          <p:nvPr/>
        </p:nvSpPr>
        <p:spPr bwMode="auto">
          <a:xfrm>
            <a:off x="1857601" y="2054930"/>
            <a:ext cx="1676400" cy="506311"/>
          </a:xfrm>
          <a:prstGeom prst="chevron">
            <a:avLst>
              <a:gd name="adj" fmla="val 124444"/>
            </a:avLst>
          </a:prstGeom>
          <a:solidFill>
            <a:srgbClr val="00FFFF">
              <a:alpha val="49803"/>
            </a:srgbClr>
          </a:solidFill>
          <a:ln w="19050" cap="sq">
            <a:solidFill>
              <a:srgbClr val="000000"/>
            </a:solidFill>
            <a:miter lim="800000"/>
            <a:headEnd type="none" w="sm" len="sm"/>
            <a:tailEnd type="none" w="sm" len="sm"/>
          </a:ln>
        </p:spPr>
        <p:txBody>
          <a:bodyPr wrap="none" anchor="ct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800" b="1" i="0" u="none" strike="noStrike" kern="1200" cap="none" spc="0" normalizeH="0" baseline="0" noProof="0" dirty="0">
                <a:ln>
                  <a:noFill/>
                </a:ln>
                <a:solidFill>
                  <a:srgbClr val="000000"/>
                </a:solidFill>
                <a:effectLst/>
                <a:uLnTx/>
                <a:uFillTx/>
                <a:latin typeface="Arial" charset="0"/>
                <a:ea typeface="+mn-ea"/>
                <a:cs typeface="+mn-cs"/>
              </a:rPr>
              <a:t>Definition</a:t>
            </a:r>
          </a:p>
        </p:txBody>
      </p:sp>
      <p:sp>
        <p:nvSpPr>
          <p:cNvPr id="17" name="AutoShape 13">
            <a:extLst>
              <a:ext uri="{FF2B5EF4-FFF2-40B4-BE49-F238E27FC236}">
                <a16:creationId xmlns:a16="http://schemas.microsoft.com/office/drawing/2014/main" id="{2C2CE769-F167-6A4B-99E7-FADC8837C049}"/>
              </a:ext>
            </a:extLst>
          </p:cNvPr>
          <p:cNvSpPr>
            <a:spLocks noChangeArrowheads="1"/>
          </p:cNvSpPr>
          <p:nvPr/>
        </p:nvSpPr>
        <p:spPr bwMode="auto">
          <a:xfrm>
            <a:off x="1111422" y="2054930"/>
            <a:ext cx="1203378" cy="506311"/>
          </a:xfrm>
          <a:prstGeom prst="homePlate">
            <a:avLst>
              <a:gd name="adj" fmla="val 119005"/>
            </a:avLst>
          </a:prstGeom>
          <a:solidFill>
            <a:srgbClr val="00FFFF">
              <a:alpha val="49803"/>
            </a:srgbClr>
          </a:solidFill>
          <a:ln w="19050" cap="sq">
            <a:solidFill>
              <a:srgbClr val="000000"/>
            </a:solidFill>
            <a:miter lim="800000"/>
            <a:headEnd type="none" w="sm" len="sm"/>
            <a:tailEnd type="none" w="sm" len="sm"/>
          </a:ln>
        </p:spPr>
        <p:txBody>
          <a:bodyPr wrap="none" anchor="ct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Initiation</a:t>
            </a:r>
          </a:p>
        </p:txBody>
      </p:sp>
      <p:sp>
        <p:nvSpPr>
          <p:cNvPr id="18" name="AutoShape 18">
            <a:extLst>
              <a:ext uri="{FF2B5EF4-FFF2-40B4-BE49-F238E27FC236}">
                <a16:creationId xmlns:a16="http://schemas.microsoft.com/office/drawing/2014/main" id="{39072B13-FE31-B646-B25F-063006C4F72F}"/>
              </a:ext>
            </a:extLst>
          </p:cNvPr>
          <p:cNvSpPr>
            <a:spLocks noChangeArrowheads="1"/>
          </p:cNvSpPr>
          <p:nvPr/>
        </p:nvSpPr>
        <p:spPr bwMode="auto">
          <a:xfrm>
            <a:off x="3076800" y="2054930"/>
            <a:ext cx="3810000" cy="506311"/>
          </a:xfrm>
          <a:prstGeom prst="chevron">
            <a:avLst>
              <a:gd name="adj" fmla="val 127599"/>
            </a:avLst>
          </a:prstGeom>
          <a:solidFill>
            <a:srgbClr val="FF9966">
              <a:alpha val="49803"/>
            </a:srgbClr>
          </a:solidFill>
          <a:ln w="19050" cap="sq">
            <a:solidFill>
              <a:srgbClr val="000000"/>
            </a:solidFill>
            <a:miter lim="800000"/>
            <a:headEnd type="none" w="sm" len="sm"/>
            <a:tailEnd type="none" w="sm" len="sm"/>
          </a:ln>
        </p:spPr>
        <p:txBody>
          <a:bodyPr wrap="none" anchor="ct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Execution</a:t>
            </a:r>
          </a:p>
        </p:txBody>
      </p:sp>
      <p:sp>
        <p:nvSpPr>
          <p:cNvPr id="19" name="AutoShape 3">
            <a:extLst>
              <a:ext uri="{FF2B5EF4-FFF2-40B4-BE49-F238E27FC236}">
                <a16:creationId xmlns:a16="http://schemas.microsoft.com/office/drawing/2014/main" id="{8175CBE9-645C-5D43-9DB4-44FEFEBE24F4}"/>
              </a:ext>
            </a:extLst>
          </p:cNvPr>
          <p:cNvSpPr>
            <a:spLocks noChangeArrowheads="1"/>
          </p:cNvSpPr>
          <p:nvPr/>
        </p:nvSpPr>
        <p:spPr bwMode="auto">
          <a:xfrm>
            <a:off x="6405336" y="2054930"/>
            <a:ext cx="1624463" cy="506311"/>
          </a:xfrm>
          <a:prstGeom prst="chevron">
            <a:avLst>
              <a:gd name="adj" fmla="val 124444"/>
            </a:avLst>
          </a:prstGeom>
          <a:solidFill>
            <a:srgbClr val="00FFFF">
              <a:alpha val="49803"/>
            </a:srgbClr>
          </a:solidFill>
          <a:ln w="19050" cap="sq">
            <a:solidFill>
              <a:srgbClr val="000000"/>
            </a:solidFill>
            <a:miter lim="800000"/>
            <a:headEnd type="none" w="sm" len="sm"/>
            <a:tailEnd type="none" w="sm" len="sm"/>
          </a:ln>
        </p:spPr>
        <p:txBody>
          <a:bodyPr wrap="none" anchor="ct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         </a:t>
            </a:r>
            <a:r>
              <a:rPr kumimoji="0" lang="en-US" sz="800" b="1" i="0" u="none" strike="noStrike" kern="1200" cap="none" spc="0" normalizeH="0" baseline="0" noProof="0" dirty="0">
                <a:ln>
                  <a:noFill/>
                </a:ln>
                <a:solidFill>
                  <a:srgbClr val="000000"/>
                </a:solidFill>
                <a:effectLst/>
                <a:uLnTx/>
                <a:uFillTx/>
                <a:latin typeface="Arial" charset="0"/>
                <a:ea typeface="+mn-ea"/>
                <a:cs typeface="+mn-cs"/>
              </a:rPr>
              <a:t>  Closeout</a:t>
            </a:r>
          </a:p>
        </p:txBody>
      </p:sp>
      <p:sp>
        <p:nvSpPr>
          <p:cNvPr id="20" name="Line 43">
            <a:extLst>
              <a:ext uri="{FF2B5EF4-FFF2-40B4-BE49-F238E27FC236}">
                <a16:creationId xmlns:a16="http://schemas.microsoft.com/office/drawing/2014/main" id="{C402EBC7-5D80-F547-85A4-B74940C1504E}"/>
              </a:ext>
            </a:extLst>
          </p:cNvPr>
          <p:cNvSpPr>
            <a:spLocks noChangeShapeType="1"/>
          </p:cNvSpPr>
          <p:nvPr/>
        </p:nvSpPr>
        <p:spPr bwMode="auto">
          <a:xfrm>
            <a:off x="3381600" y="1739581"/>
            <a:ext cx="1929384" cy="0"/>
          </a:xfrm>
          <a:prstGeom prst="line">
            <a:avLst/>
          </a:prstGeom>
          <a:noFill/>
          <a:ln w="9525">
            <a:solidFill>
              <a:schemeClr val="tx1"/>
            </a:solidFill>
            <a:round/>
            <a:headEnd type="triangle" w="med" len="me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21" name="Line 43">
            <a:extLst>
              <a:ext uri="{FF2B5EF4-FFF2-40B4-BE49-F238E27FC236}">
                <a16:creationId xmlns:a16="http://schemas.microsoft.com/office/drawing/2014/main" id="{123AFC71-3F41-AC41-A4D7-31B7BC16E562}"/>
              </a:ext>
            </a:extLst>
          </p:cNvPr>
          <p:cNvSpPr>
            <a:spLocks noChangeShapeType="1"/>
          </p:cNvSpPr>
          <p:nvPr/>
        </p:nvSpPr>
        <p:spPr bwMode="auto">
          <a:xfrm flipV="1">
            <a:off x="1400400" y="1739577"/>
            <a:ext cx="1883664" cy="1"/>
          </a:xfrm>
          <a:prstGeom prst="line">
            <a:avLst/>
          </a:prstGeom>
          <a:noFill/>
          <a:ln w="9525">
            <a:solidFill>
              <a:schemeClr val="tx1"/>
            </a:solidFill>
            <a:round/>
            <a:headEnd type="triangle" w="med" len="me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22" name="Text Box 30">
            <a:extLst>
              <a:ext uri="{FF2B5EF4-FFF2-40B4-BE49-F238E27FC236}">
                <a16:creationId xmlns:a16="http://schemas.microsoft.com/office/drawing/2014/main" id="{D9271A66-C757-2549-ACD4-685860E96DC1}"/>
              </a:ext>
            </a:extLst>
          </p:cNvPr>
          <p:cNvSpPr txBox="1">
            <a:spLocks noChangeArrowheads="1"/>
          </p:cNvSpPr>
          <p:nvPr/>
        </p:nvSpPr>
        <p:spPr bwMode="auto">
          <a:xfrm>
            <a:off x="2127434" y="1556495"/>
            <a:ext cx="676985" cy="353943"/>
          </a:xfrm>
          <a:prstGeom prst="rect">
            <a:avLst/>
          </a:prstGeom>
          <a:solidFill>
            <a:schemeClr val="bg1"/>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C00000"/>
                </a:solidFill>
                <a:effectLst/>
                <a:uLnTx/>
                <a:uFillTx/>
                <a:latin typeface="Arial" charset="0"/>
                <a:ea typeface="+mn-ea"/>
                <a:cs typeface="+mn-cs"/>
              </a:rPr>
              <a:t>Operating</a:t>
            </a:r>
            <a:r>
              <a:rPr kumimoji="0" lang="en-US" sz="900" b="0" i="0" u="none" strike="noStrike" kern="1200" cap="none" spc="0" normalizeH="0" baseline="0" noProof="0" dirty="0">
                <a:ln>
                  <a:noFill/>
                </a:ln>
                <a:solidFill>
                  <a:srgbClr val="C00000"/>
                </a:solidFill>
                <a:effectLst/>
                <a:uLnTx/>
                <a:uFillTx/>
                <a:latin typeface="Arial" charset="0"/>
                <a:ea typeface="+mn-ea"/>
                <a:cs typeface="+mn-cs"/>
              </a:rPr>
              <a:t>*</a:t>
            </a:r>
            <a:r>
              <a:rPr kumimoji="0" lang="en-US" sz="800" b="0" i="0" u="none" strike="noStrike" kern="1200" cap="none" spc="0" normalizeH="0" baseline="0" noProof="0" dirty="0">
                <a:ln>
                  <a:noFill/>
                </a:ln>
                <a:solidFill>
                  <a:srgbClr val="C00000"/>
                </a:solidFill>
                <a:effectLst/>
                <a:uLnTx/>
                <a:uFillTx/>
                <a:latin typeface="Arial" charset="0"/>
                <a:ea typeface="+mn-ea"/>
                <a:cs typeface="+mn-cs"/>
              </a:rPr>
              <a:t> Funds</a:t>
            </a:r>
          </a:p>
        </p:txBody>
      </p:sp>
      <p:sp>
        <p:nvSpPr>
          <p:cNvPr id="23" name="Line 42">
            <a:extLst>
              <a:ext uri="{FF2B5EF4-FFF2-40B4-BE49-F238E27FC236}">
                <a16:creationId xmlns:a16="http://schemas.microsoft.com/office/drawing/2014/main" id="{00C0BE43-F266-2E4B-BB9C-446F80F6E1D7}"/>
              </a:ext>
            </a:extLst>
          </p:cNvPr>
          <p:cNvSpPr>
            <a:spLocks noChangeShapeType="1"/>
          </p:cNvSpPr>
          <p:nvPr/>
        </p:nvSpPr>
        <p:spPr bwMode="auto">
          <a:xfrm flipH="1">
            <a:off x="1396431" y="1626864"/>
            <a:ext cx="0" cy="387179"/>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24" name="Line 42">
            <a:extLst>
              <a:ext uri="{FF2B5EF4-FFF2-40B4-BE49-F238E27FC236}">
                <a16:creationId xmlns:a16="http://schemas.microsoft.com/office/drawing/2014/main" id="{7CC4E664-077C-2145-B286-F4E410842266}"/>
              </a:ext>
            </a:extLst>
          </p:cNvPr>
          <p:cNvSpPr>
            <a:spLocks noChangeShapeType="1"/>
          </p:cNvSpPr>
          <p:nvPr/>
        </p:nvSpPr>
        <p:spPr bwMode="auto">
          <a:xfrm>
            <a:off x="8027599" y="1626863"/>
            <a:ext cx="2201" cy="645308"/>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25" name="Line 43">
            <a:extLst>
              <a:ext uri="{FF2B5EF4-FFF2-40B4-BE49-F238E27FC236}">
                <a16:creationId xmlns:a16="http://schemas.microsoft.com/office/drawing/2014/main" id="{49DBB5A3-1763-1743-8DC9-EAB66AAC6554}"/>
              </a:ext>
            </a:extLst>
          </p:cNvPr>
          <p:cNvSpPr>
            <a:spLocks noChangeShapeType="1"/>
          </p:cNvSpPr>
          <p:nvPr/>
        </p:nvSpPr>
        <p:spPr bwMode="auto">
          <a:xfrm flipV="1">
            <a:off x="6902606" y="1739571"/>
            <a:ext cx="1050994" cy="5"/>
          </a:xfrm>
          <a:prstGeom prst="line">
            <a:avLst/>
          </a:prstGeom>
          <a:noFill/>
          <a:ln w="9525">
            <a:solidFill>
              <a:schemeClr val="tx1"/>
            </a:solidFill>
            <a:round/>
            <a:headEnd type="triangle" w="med" len="me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26" name="Text Box 30">
            <a:extLst>
              <a:ext uri="{FF2B5EF4-FFF2-40B4-BE49-F238E27FC236}">
                <a16:creationId xmlns:a16="http://schemas.microsoft.com/office/drawing/2014/main" id="{CDEA7A80-A5DC-1440-BC07-F585CEE8BDBB}"/>
              </a:ext>
            </a:extLst>
          </p:cNvPr>
          <p:cNvSpPr txBox="1">
            <a:spLocks noChangeArrowheads="1"/>
          </p:cNvSpPr>
          <p:nvPr/>
        </p:nvSpPr>
        <p:spPr bwMode="auto">
          <a:xfrm>
            <a:off x="7124215" y="1563499"/>
            <a:ext cx="676985" cy="338554"/>
          </a:xfrm>
          <a:prstGeom prst="rect">
            <a:avLst/>
          </a:prstGeom>
          <a:solidFill>
            <a:schemeClr val="bg1"/>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C00000"/>
                </a:solidFill>
                <a:effectLst/>
                <a:uLnTx/>
                <a:uFillTx/>
                <a:latin typeface="Arial" charset="0"/>
                <a:ea typeface="+mn-ea"/>
                <a:cs typeface="+mn-cs"/>
              </a:rPr>
              <a:t>Operating Funds</a:t>
            </a:r>
          </a:p>
        </p:txBody>
      </p:sp>
      <p:sp>
        <p:nvSpPr>
          <p:cNvPr id="27" name="Line 43">
            <a:extLst>
              <a:ext uri="{FF2B5EF4-FFF2-40B4-BE49-F238E27FC236}">
                <a16:creationId xmlns:a16="http://schemas.microsoft.com/office/drawing/2014/main" id="{061BD6C5-482C-9A45-9E64-BF90A03E7BC3}"/>
              </a:ext>
            </a:extLst>
          </p:cNvPr>
          <p:cNvSpPr>
            <a:spLocks noChangeShapeType="1"/>
          </p:cNvSpPr>
          <p:nvPr/>
        </p:nvSpPr>
        <p:spPr bwMode="auto">
          <a:xfrm>
            <a:off x="5362800" y="1739581"/>
            <a:ext cx="1412763" cy="0"/>
          </a:xfrm>
          <a:prstGeom prst="line">
            <a:avLst/>
          </a:prstGeom>
          <a:noFill/>
          <a:ln w="9525">
            <a:solidFill>
              <a:schemeClr val="tx1"/>
            </a:solidFill>
            <a:round/>
            <a:headEnd type="triangle" w="med" len="me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28" name="Text Box 11">
            <a:extLst>
              <a:ext uri="{FF2B5EF4-FFF2-40B4-BE49-F238E27FC236}">
                <a16:creationId xmlns:a16="http://schemas.microsoft.com/office/drawing/2014/main" id="{9BD25BF6-ABF4-6540-B453-B80BCE708A2B}"/>
              </a:ext>
            </a:extLst>
          </p:cNvPr>
          <p:cNvSpPr txBox="1">
            <a:spLocks noChangeArrowheads="1"/>
          </p:cNvSpPr>
          <p:nvPr/>
        </p:nvSpPr>
        <p:spPr bwMode="auto">
          <a:xfrm>
            <a:off x="4089872" y="1554451"/>
            <a:ext cx="564471" cy="338554"/>
          </a:xfrm>
          <a:prstGeom prst="rect">
            <a:avLst/>
          </a:prstGeom>
          <a:solidFill>
            <a:schemeClr val="bg1"/>
          </a:solid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C00000"/>
                </a:solidFill>
                <a:effectLst/>
                <a:uLnTx/>
                <a:uFillTx/>
                <a:latin typeface="Arial" charset="0"/>
                <a:ea typeface="+mn-ea"/>
                <a:cs typeface="+mn-cs"/>
              </a:rPr>
              <a:t>PED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C00000"/>
                </a:solidFill>
                <a:effectLst/>
                <a:uLnTx/>
                <a:uFillTx/>
                <a:latin typeface="Arial" charset="0"/>
                <a:ea typeface="+mn-ea"/>
                <a:cs typeface="+mn-cs"/>
              </a:rPr>
              <a:t>Funds</a:t>
            </a:r>
          </a:p>
        </p:txBody>
      </p:sp>
      <p:sp>
        <p:nvSpPr>
          <p:cNvPr id="29" name="Text Box 11">
            <a:extLst>
              <a:ext uri="{FF2B5EF4-FFF2-40B4-BE49-F238E27FC236}">
                <a16:creationId xmlns:a16="http://schemas.microsoft.com/office/drawing/2014/main" id="{46BD5FA3-6D39-D147-AAD7-F63813B62975}"/>
              </a:ext>
            </a:extLst>
          </p:cNvPr>
          <p:cNvSpPr txBox="1">
            <a:spLocks noChangeArrowheads="1"/>
          </p:cNvSpPr>
          <p:nvPr/>
        </p:nvSpPr>
        <p:spPr bwMode="auto">
          <a:xfrm>
            <a:off x="5734308" y="1561455"/>
            <a:ext cx="771492" cy="461665"/>
          </a:xfrm>
          <a:prstGeom prst="rect">
            <a:avLst/>
          </a:prstGeom>
          <a:solidFill>
            <a:schemeClr val="bg1"/>
          </a:solid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C00000"/>
                </a:solidFill>
                <a:effectLst/>
                <a:uLnTx/>
                <a:uFillTx/>
                <a:latin typeface="Arial" charset="0"/>
                <a:ea typeface="+mn-ea"/>
                <a:cs typeface="+mn-cs"/>
              </a:rPr>
              <a:t>Construction </a:t>
            </a:r>
            <a:r>
              <a:rPr kumimoji="0" lang="en-US" sz="800" b="1" i="0" u="none" strike="noStrike" kern="1200" cap="none" spc="0" normalizeH="0" baseline="0" noProof="0" dirty="0">
                <a:ln>
                  <a:noFill/>
                </a:ln>
                <a:solidFill>
                  <a:srgbClr val="C00000"/>
                </a:solidFill>
                <a:effectLst/>
                <a:uLnTx/>
                <a:uFillTx/>
                <a:latin typeface="Arial" charset="0"/>
                <a:ea typeface="+mn-ea"/>
                <a:cs typeface="+mn-cs"/>
              </a:rPr>
              <a:t>&amp; PED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C00000"/>
                </a:solidFill>
                <a:effectLst/>
                <a:uLnTx/>
                <a:uFillTx/>
                <a:latin typeface="Arial" charset="0"/>
                <a:ea typeface="+mn-ea"/>
                <a:cs typeface="+mn-cs"/>
              </a:rPr>
              <a:t>Funds</a:t>
            </a:r>
          </a:p>
        </p:txBody>
      </p:sp>
      <p:sp>
        <p:nvSpPr>
          <p:cNvPr id="30" name="Text Box 30">
            <a:extLst>
              <a:ext uri="{FF2B5EF4-FFF2-40B4-BE49-F238E27FC236}">
                <a16:creationId xmlns:a16="http://schemas.microsoft.com/office/drawing/2014/main" id="{8C4F5024-EDA8-CC4C-BB2F-D43642E0BEF0}"/>
              </a:ext>
            </a:extLst>
          </p:cNvPr>
          <p:cNvSpPr txBox="1">
            <a:spLocks noChangeArrowheads="1"/>
          </p:cNvSpPr>
          <p:nvPr/>
        </p:nvSpPr>
        <p:spPr bwMode="auto">
          <a:xfrm>
            <a:off x="6692533" y="1394432"/>
            <a:ext cx="287980" cy="307777"/>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Arial" charset="0"/>
                <a:ea typeface="+mn-ea"/>
                <a:cs typeface="+mn-cs"/>
              </a:rPr>
              <a:t>*</a:t>
            </a:r>
          </a:p>
        </p:txBody>
      </p:sp>
      <p:sp>
        <p:nvSpPr>
          <p:cNvPr id="31" name="Line 42">
            <a:extLst>
              <a:ext uri="{FF2B5EF4-FFF2-40B4-BE49-F238E27FC236}">
                <a16:creationId xmlns:a16="http://schemas.microsoft.com/office/drawing/2014/main" id="{E6ABED3D-1C90-EE47-82EB-1CDEF74A8258}"/>
              </a:ext>
            </a:extLst>
          </p:cNvPr>
          <p:cNvSpPr>
            <a:spLocks noChangeShapeType="1"/>
          </p:cNvSpPr>
          <p:nvPr/>
        </p:nvSpPr>
        <p:spPr bwMode="auto">
          <a:xfrm flipH="1">
            <a:off x="3305400" y="5258546"/>
            <a:ext cx="0" cy="304800"/>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32" name="Line 42">
            <a:extLst>
              <a:ext uri="{FF2B5EF4-FFF2-40B4-BE49-F238E27FC236}">
                <a16:creationId xmlns:a16="http://schemas.microsoft.com/office/drawing/2014/main" id="{8ECBCDF6-E57C-4548-A393-F3EAAC9AAF5A}"/>
              </a:ext>
            </a:extLst>
          </p:cNvPr>
          <p:cNvSpPr>
            <a:spLocks noChangeShapeType="1"/>
          </p:cNvSpPr>
          <p:nvPr/>
        </p:nvSpPr>
        <p:spPr bwMode="auto">
          <a:xfrm flipH="1">
            <a:off x="4219800" y="5258546"/>
            <a:ext cx="0" cy="304800"/>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33" name="Line 42">
            <a:extLst>
              <a:ext uri="{FF2B5EF4-FFF2-40B4-BE49-F238E27FC236}">
                <a16:creationId xmlns:a16="http://schemas.microsoft.com/office/drawing/2014/main" id="{3E65C185-5B66-DB46-8CD4-6A464A14F60A}"/>
              </a:ext>
            </a:extLst>
          </p:cNvPr>
          <p:cNvSpPr>
            <a:spLocks noChangeShapeType="1"/>
          </p:cNvSpPr>
          <p:nvPr/>
        </p:nvSpPr>
        <p:spPr bwMode="auto">
          <a:xfrm flipH="1">
            <a:off x="5134200" y="5258546"/>
            <a:ext cx="0" cy="304800"/>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34" name="Line 42">
            <a:extLst>
              <a:ext uri="{FF2B5EF4-FFF2-40B4-BE49-F238E27FC236}">
                <a16:creationId xmlns:a16="http://schemas.microsoft.com/office/drawing/2014/main" id="{7B13F825-8E19-3145-A4CC-E65C02E5D75D}"/>
              </a:ext>
            </a:extLst>
          </p:cNvPr>
          <p:cNvSpPr>
            <a:spLocks noChangeShapeType="1"/>
          </p:cNvSpPr>
          <p:nvPr/>
        </p:nvSpPr>
        <p:spPr bwMode="auto">
          <a:xfrm flipH="1">
            <a:off x="6048600" y="5258546"/>
            <a:ext cx="0" cy="304800"/>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35" name="Line 42">
            <a:extLst>
              <a:ext uri="{FF2B5EF4-FFF2-40B4-BE49-F238E27FC236}">
                <a16:creationId xmlns:a16="http://schemas.microsoft.com/office/drawing/2014/main" id="{F75DF345-7C02-6046-A522-68F8B745F6AF}"/>
              </a:ext>
            </a:extLst>
          </p:cNvPr>
          <p:cNvSpPr>
            <a:spLocks noChangeShapeType="1"/>
          </p:cNvSpPr>
          <p:nvPr/>
        </p:nvSpPr>
        <p:spPr bwMode="auto">
          <a:xfrm flipH="1">
            <a:off x="6963000" y="5258546"/>
            <a:ext cx="0" cy="304800"/>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36" name="Line 42">
            <a:extLst>
              <a:ext uri="{FF2B5EF4-FFF2-40B4-BE49-F238E27FC236}">
                <a16:creationId xmlns:a16="http://schemas.microsoft.com/office/drawing/2014/main" id="{A440E6B0-BE83-594F-908D-E3E7DD28D123}"/>
              </a:ext>
            </a:extLst>
          </p:cNvPr>
          <p:cNvSpPr>
            <a:spLocks noChangeShapeType="1"/>
          </p:cNvSpPr>
          <p:nvPr/>
        </p:nvSpPr>
        <p:spPr bwMode="auto">
          <a:xfrm flipH="1">
            <a:off x="7877400" y="5258546"/>
            <a:ext cx="0" cy="304800"/>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37" name="Line 42">
            <a:extLst>
              <a:ext uri="{FF2B5EF4-FFF2-40B4-BE49-F238E27FC236}">
                <a16:creationId xmlns:a16="http://schemas.microsoft.com/office/drawing/2014/main" id="{79C334A0-F1BB-1F47-BFDC-889F4BE164F2}"/>
              </a:ext>
            </a:extLst>
          </p:cNvPr>
          <p:cNvSpPr>
            <a:spLocks noChangeShapeType="1"/>
          </p:cNvSpPr>
          <p:nvPr/>
        </p:nvSpPr>
        <p:spPr bwMode="auto">
          <a:xfrm flipH="1">
            <a:off x="2391000" y="5258546"/>
            <a:ext cx="0" cy="304800"/>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Vrinda" pitchFamily="2" charset="0"/>
              <a:ea typeface="+mn-ea"/>
              <a:cs typeface="+mn-cs"/>
            </a:endParaRPr>
          </a:p>
        </p:txBody>
      </p:sp>
      <p:cxnSp>
        <p:nvCxnSpPr>
          <p:cNvPr id="38" name="Straight Connector 37">
            <a:extLst>
              <a:ext uri="{FF2B5EF4-FFF2-40B4-BE49-F238E27FC236}">
                <a16:creationId xmlns:a16="http://schemas.microsoft.com/office/drawing/2014/main" id="{39933A2B-F75F-FD4B-B8F2-6849FCA17823}"/>
              </a:ext>
            </a:extLst>
          </p:cNvPr>
          <p:cNvCxnSpPr/>
          <p:nvPr/>
        </p:nvCxnSpPr>
        <p:spPr>
          <a:xfrm rot="5400000">
            <a:off x="2429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B498586-37E2-A847-BC3E-C93315F6ECDA}"/>
              </a:ext>
            </a:extLst>
          </p:cNvPr>
          <p:cNvCxnSpPr/>
          <p:nvPr/>
        </p:nvCxnSpPr>
        <p:spPr>
          <a:xfrm rot="5400000">
            <a:off x="2581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6F4B4B0-7208-DC46-9C96-A87C61786397}"/>
              </a:ext>
            </a:extLst>
          </p:cNvPr>
          <p:cNvCxnSpPr/>
          <p:nvPr/>
        </p:nvCxnSpPr>
        <p:spPr>
          <a:xfrm rot="5400000">
            <a:off x="2505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9A43FD1-9E4E-1F46-A7A4-1AC117A1500E}"/>
              </a:ext>
            </a:extLst>
          </p:cNvPr>
          <p:cNvCxnSpPr/>
          <p:nvPr/>
        </p:nvCxnSpPr>
        <p:spPr>
          <a:xfrm rot="5400000">
            <a:off x="2657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65119F-AB5B-D641-8576-9835C50F870C}"/>
              </a:ext>
            </a:extLst>
          </p:cNvPr>
          <p:cNvCxnSpPr/>
          <p:nvPr/>
        </p:nvCxnSpPr>
        <p:spPr>
          <a:xfrm rot="5400000">
            <a:off x="2733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697AE8D-092F-0B49-9C39-2C73108812BF}"/>
              </a:ext>
            </a:extLst>
          </p:cNvPr>
          <p:cNvCxnSpPr/>
          <p:nvPr/>
        </p:nvCxnSpPr>
        <p:spPr>
          <a:xfrm rot="5400000">
            <a:off x="2886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AE42CB4-6D3A-0340-8EE2-786EACBA4637}"/>
              </a:ext>
            </a:extLst>
          </p:cNvPr>
          <p:cNvCxnSpPr/>
          <p:nvPr/>
        </p:nvCxnSpPr>
        <p:spPr>
          <a:xfrm rot="5400000">
            <a:off x="2810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7C0D7F5-8B59-6A48-AAC3-68E2D81E6ABE}"/>
              </a:ext>
            </a:extLst>
          </p:cNvPr>
          <p:cNvCxnSpPr/>
          <p:nvPr/>
        </p:nvCxnSpPr>
        <p:spPr>
          <a:xfrm rot="5400000">
            <a:off x="2962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F359BED-BB41-1D41-9AD2-BC78D5FE726C}"/>
              </a:ext>
            </a:extLst>
          </p:cNvPr>
          <p:cNvCxnSpPr/>
          <p:nvPr/>
        </p:nvCxnSpPr>
        <p:spPr>
          <a:xfrm rot="5400000">
            <a:off x="2962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B748D7E-ADE4-1949-A1D7-893DC2B3B8C6}"/>
              </a:ext>
            </a:extLst>
          </p:cNvPr>
          <p:cNvCxnSpPr/>
          <p:nvPr/>
        </p:nvCxnSpPr>
        <p:spPr>
          <a:xfrm rot="5400000">
            <a:off x="3114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06718F3-1BAE-1141-9F9F-373420179847}"/>
              </a:ext>
            </a:extLst>
          </p:cNvPr>
          <p:cNvCxnSpPr/>
          <p:nvPr/>
        </p:nvCxnSpPr>
        <p:spPr>
          <a:xfrm rot="5400000">
            <a:off x="3038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CFCBEF8-40FA-2D46-A95E-2B18463AB6FA}"/>
              </a:ext>
            </a:extLst>
          </p:cNvPr>
          <p:cNvCxnSpPr/>
          <p:nvPr/>
        </p:nvCxnSpPr>
        <p:spPr>
          <a:xfrm rot="5400000">
            <a:off x="3191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30886CB-9F3D-7E45-9018-BB6A115F7278}"/>
              </a:ext>
            </a:extLst>
          </p:cNvPr>
          <p:cNvSpPr txBox="1"/>
          <p:nvPr/>
        </p:nvSpPr>
        <p:spPr>
          <a:xfrm>
            <a:off x="1248000" y="5546469"/>
            <a:ext cx="4572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2019</a:t>
            </a:r>
          </a:p>
        </p:txBody>
      </p:sp>
      <p:sp>
        <p:nvSpPr>
          <p:cNvPr id="51" name="TextBox 50">
            <a:extLst>
              <a:ext uri="{FF2B5EF4-FFF2-40B4-BE49-F238E27FC236}">
                <a16:creationId xmlns:a16="http://schemas.microsoft.com/office/drawing/2014/main" id="{3FA50ABF-E6CC-DA4F-9D9C-4DE5D7FD8050}"/>
              </a:ext>
            </a:extLst>
          </p:cNvPr>
          <p:cNvSpPr txBox="1"/>
          <p:nvPr/>
        </p:nvSpPr>
        <p:spPr>
          <a:xfrm>
            <a:off x="2174592" y="5563346"/>
            <a:ext cx="521208"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2020</a:t>
            </a:r>
          </a:p>
        </p:txBody>
      </p:sp>
      <p:sp>
        <p:nvSpPr>
          <p:cNvPr id="52" name="TextBox 51">
            <a:extLst>
              <a:ext uri="{FF2B5EF4-FFF2-40B4-BE49-F238E27FC236}">
                <a16:creationId xmlns:a16="http://schemas.microsoft.com/office/drawing/2014/main" id="{43840895-FB79-654F-8487-A25629601EF9}"/>
              </a:ext>
            </a:extLst>
          </p:cNvPr>
          <p:cNvSpPr txBox="1"/>
          <p:nvPr/>
        </p:nvSpPr>
        <p:spPr>
          <a:xfrm>
            <a:off x="3076800" y="5563346"/>
            <a:ext cx="4572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2021</a:t>
            </a:r>
          </a:p>
        </p:txBody>
      </p:sp>
      <p:sp>
        <p:nvSpPr>
          <p:cNvPr id="53" name="TextBox 52">
            <a:extLst>
              <a:ext uri="{FF2B5EF4-FFF2-40B4-BE49-F238E27FC236}">
                <a16:creationId xmlns:a16="http://schemas.microsoft.com/office/drawing/2014/main" id="{504F2498-6213-EC45-AC43-8D35496E1CA7}"/>
              </a:ext>
            </a:extLst>
          </p:cNvPr>
          <p:cNvSpPr txBox="1"/>
          <p:nvPr/>
        </p:nvSpPr>
        <p:spPr>
          <a:xfrm>
            <a:off x="3991200" y="5563346"/>
            <a:ext cx="4572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2022</a:t>
            </a:r>
          </a:p>
        </p:txBody>
      </p:sp>
      <p:sp>
        <p:nvSpPr>
          <p:cNvPr id="54" name="TextBox 53">
            <a:extLst>
              <a:ext uri="{FF2B5EF4-FFF2-40B4-BE49-F238E27FC236}">
                <a16:creationId xmlns:a16="http://schemas.microsoft.com/office/drawing/2014/main" id="{791240E6-36C0-FF4D-B97C-24731A1C15C2}"/>
              </a:ext>
            </a:extLst>
          </p:cNvPr>
          <p:cNvSpPr txBox="1"/>
          <p:nvPr/>
        </p:nvSpPr>
        <p:spPr>
          <a:xfrm>
            <a:off x="5820000" y="5540754"/>
            <a:ext cx="4572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2024</a:t>
            </a:r>
          </a:p>
        </p:txBody>
      </p:sp>
      <p:sp>
        <p:nvSpPr>
          <p:cNvPr id="55" name="TextBox 54">
            <a:extLst>
              <a:ext uri="{FF2B5EF4-FFF2-40B4-BE49-F238E27FC236}">
                <a16:creationId xmlns:a16="http://schemas.microsoft.com/office/drawing/2014/main" id="{FB56A32A-D2D9-704B-BBDE-BEAD8D5736DA}"/>
              </a:ext>
            </a:extLst>
          </p:cNvPr>
          <p:cNvSpPr txBox="1"/>
          <p:nvPr/>
        </p:nvSpPr>
        <p:spPr>
          <a:xfrm>
            <a:off x="4905600" y="5540754"/>
            <a:ext cx="4572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2023</a:t>
            </a:r>
          </a:p>
        </p:txBody>
      </p:sp>
      <p:cxnSp>
        <p:nvCxnSpPr>
          <p:cNvPr id="56" name="Straight Connector 55">
            <a:extLst>
              <a:ext uri="{FF2B5EF4-FFF2-40B4-BE49-F238E27FC236}">
                <a16:creationId xmlns:a16="http://schemas.microsoft.com/office/drawing/2014/main" id="{3B40644F-581A-AD4C-97C6-3319C6A633C0}"/>
              </a:ext>
            </a:extLst>
          </p:cNvPr>
          <p:cNvCxnSpPr/>
          <p:nvPr/>
        </p:nvCxnSpPr>
        <p:spPr>
          <a:xfrm rot="5400000">
            <a:off x="3343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B291890-F9DF-8C49-A452-6E09AF37ED23}"/>
              </a:ext>
            </a:extLst>
          </p:cNvPr>
          <p:cNvCxnSpPr/>
          <p:nvPr/>
        </p:nvCxnSpPr>
        <p:spPr>
          <a:xfrm rot="5400000">
            <a:off x="3495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56D1819-2D75-4541-965B-28AB06A5B7A3}"/>
              </a:ext>
            </a:extLst>
          </p:cNvPr>
          <p:cNvCxnSpPr/>
          <p:nvPr/>
        </p:nvCxnSpPr>
        <p:spPr>
          <a:xfrm rot="5400000">
            <a:off x="3419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665B767-D1FB-F248-8154-81A2365FAE68}"/>
              </a:ext>
            </a:extLst>
          </p:cNvPr>
          <p:cNvCxnSpPr/>
          <p:nvPr/>
        </p:nvCxnSpPr>
        <p:spPr>
          <a:xfrm rot="5400000">
            <a:off x="3572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1E8B41A-511B-9A4A-9D80-9A5078FF5D1F}"/>
              </a:ext>
            </a:extLst>
          </p:cNvPr>
          <p:cNvCxnSpPr/>
          <p:nvPr/>
        </p:nvCxnSpPr>
        <p:spPr>
          <a:xfrm rot="5400000">
            <a:off x="3648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8A1BBA3-541A-8F46-9A9F-C86AE1601AC8}"/>
              </a:ext>
            </a:extLst>
          </p:cNvPr>
          <p:cNvCxnSpPr/>
          <p:nvPr/>
        </p:nvCxnSpPr>
        <p:spPr>
          <a:xfrm rot="5400000">
            <a:off x="3800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22CE237-02D8-F746-ACCA-FF2CD9276325}"/>
              </a:ext>
            </a:extLst>
          </p:cNvPr>
          <p:cNvCxnSpPr/>
          <p:nvPr/>
        </p:nvCxnSpPr>
        <p:spPr>
          <a:xfrm rot="5400000">
            <a:off x="3724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38E4771-BE30-B444-AB77-A79A2342033A}"/>
              </a:ext>
            </a:extLst>
          </p:cNvPr>
          <p:cNvCxnSpPr/>
          <p:nvPr/>
        </p:nvCxnSpPr>
        <p:spPr>
          <a:xfrm rot="5400000">
            <a:off x="3876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195C3EB-7E50-C045-822C-CCC995AE008D}"/>
              </a:ext>
            </a:extLst>
          </p:cNvPr>
          <p:cNvCxnSpPr/>
          <p:nvPr/>
        </p:nvCxnSpPr>
        <p:spPr>
          <a:xfrm rot="5400000">
            <a:off x="3876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CB3B4202-A63C-4B45-AA1F-6DDD28B0C46D}"/>
              </a:ext>
            </a:extLst>
          </p:cNvPr>
          <p:cNvCxnSpPr/>
          <p:nvPr/>
        </p:nvCxnSpPr>
        <p:spPr>
          <a:xfrm rot="5400000">
            <a:off x="4029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EFFACBC-4263-B64B-8096-6B892A9C5FC4}"/>
              </a:ext>
            </a:extLst>
          </p:cNvPr>
          <p:cNvCxnSpPr/>
          <p:nvPr/>
        </p:nvCxnSpPr>
        <p:spPr>
          <a:xfrm rot="5400000">
            <a:off x="3953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B651DBF-D3F7-F143-A981-4A6B4849E222}"/>
              </a:ext>
            </a:extLst>
          </p:cNvPr>
          <p:cNvCxnSpPr/>
          <p:nvPr/>
        </p:nvCxnSpPr>
        <p:spPr>
          <a:xfrm rot="5400000">
            <a:off x="4105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C9165C8-A30A-5C42-B18F-D8096EFD6E2C}"/>
              </a:ext>
            </a:extLst>
          </p:cNvPr>
          <p:cNvCxnSpPr/>
          <p:nvPr/>
        </p:nvCxnSpPr>
        <p:spPr>
          <a:xfrm rot="5400000">
            <a:off x="4257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32CE84F-9C61-904E-945C-2AF16E2084EB}"/>
              </a:ext>
            </a:extLst>
          </p:cNvPr>
          <p:cNvCxnSpPr/>
          <p:nvPr/>
        </p:nvCxnSpPr>
        <p:spPr>
          <a:xfrm rot="5400000">
            <a:off x="4410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0097C058-5583-0541-A081-851C42C5BA57}"/>
              </a:ext>
            </a:extLst>
          </p:cNvPr>
          <p:cNvCxnSpPr/>
          <p:nvPr/>
        </p:nvCxnSpPr>
        <p:spPr>
          <a:xfrm rot="5400000">
            <a:off x="4334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4200917-42C7-844E-AD68-3662CABE45DB}"/>
              </a:ext>
            </a:extLst>
          </p:cNvPr>
          <p:cNvCxnSpPr/>
          <p:nvPr/>
        </p:nvCxnSpPr>
        <p:spPr>
          <a:xfrm rot="5400000">
            <a:off x="4486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7A06766-6A3F-1E4D-BD97-781F53D47B60}"/>
              </a:ext>
            </a:extLst>
          </p:cNvPr>
          <p:cNvCxnSpPr/>
          <p:nvPr/>
        </p:nvCxnSpPr>
        <p:spPr>
          <a:xfrm rot="5400000">
            <a:off x="4562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F0B1DC7-4ACC-5340-9F84-77320C8D7794}"/>
              </a:ext>
            </a:extLst>
          </p:cNvPr>
          <p:cNvCxnSpPr/>
          <p:nvPr/>
        </p:nvCxnSpPr>
        <p:spPr>
          <a:xfrm rot="5400000">
            <a:off x="4715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7447652-FC11-804B-9A7F-864F606B7DCF}"/>
              </a:ext>
            </a:extLst>
          </p:cNvPr>
          <p:cNvCxnSpPr/>
          <p:nvPr/>
        </p:nvCxnSpPr>
        <p:spPr>
          <a:xfrm rot="5400000">
            <a:off x="4638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2FF352E-5985-9543-B3FC-A2A104A80995}"/>
              </a:ext>
            </a:extLst>
          </p:cNvPr>
          <p:cNvCxnSpPr/>
          <p:nvPr/>
        </p:nvCxnSpPr>
        <p:spPr>
          <a:xfrm rot="5400000">
            <a:off x="4791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80A3C4C-B411-5941-BE00-496169B11220}"/>
              </a:ext>
            </a:extLst>
          </p:cNvPr>
          <p:cNvCxnSpPr/>
          <p:nvPr/>
        </p:nvCxnSpPr>
        <p:spPr>
          <a:xfrm rot="5400000">
            <a:off x="4791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1A2E5C5-B658-2F49-BC42-0668597E1BDE}"/>
              </a:ext>
            </a:extLst>
          </p:cNvPr>
          <p:cNvCxnSpPr/>
          <p:nvPr/>
        </p:nvCxnSpPr>
        <p:spPr>
          <a:xfrm rot="5400000">
            <a:off x="4943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AAD9756-89AB-CE45-8766-44F5FC905DE2}"/>
              </a:ext>
            </a:extLst>
          </p:cNvPr>
          <p:cNvCxnSpPr/>
          <p:nvPr/>
        </p:nvCxnSpPr>
        <p:spPr>
          <a:xfrm rot="5400000">
            <a:off x="4867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E8275CE-AD07-6F46-85C0-31B177B662EA}"/>
              </a:ext>
            </a:extLst>
          </p:cNvPr>
          <p:cNvCxnSpPr/>
          <p:nvPr/>
        </p:nvCxnSpPr>
        <p:spPr>
          <a:xfrm rot="5400000">
            <a:off x="5019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4EC92D9-6734-CD45-9E10-8EC6BCD22F5B}"/>
              </a:ext>
            </a:extLst>
          </p:cNvPr>
          <p:cNvCxnSpPr/>
          <p:nvPr/>
        </p:nvCxnSpPr>
        <p:spPr>
          <a:xfrm rot="5400000">
            <a:off x="5172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0C7ACFD-F6E9-0745-ABB2-03FEAA15C0DC}"/>
              </a:ext>
            </a:extLst>
          </p:cNvPr>
          <p:cNvCxnSpPr/>
          <p:nvPr/>
        </p:nvCxnSpPr>
        <p:spPr>
          <a:xfrm rot="5400000">
            <a:off x="5324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AA8CE9A-1115-E14B-A042-B4E581391873}"/>
              </a:ext>
            </a:extLst>
          </p:cNvPr>
          <p:cNvCxnSpPr/>
          <p:nvPr/>
        </p:nvCxnSpPr>
        <p:spPr>
          <a:xfrm rot="5400000">
            <a:off x="5248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69F29A5-287A-8B4E-BD27-3FF31DBE5BC2}"/>
              </a:ext>
            </a:extLst>
          </p:cNvPr>
          <p:cNvCxnSpPr/>
          <p:nvPr/>
        </p:nvCxnSpPr>
        <p:spPr>
          <a:xfrm rot="5400000">
            <a:off x="5400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1E10839-380D-B745-871D-7D5EE06C842F}"/>
              </a:ext>
            </a:extLst>
          </p:cNvPr>
          <p:cNvCxnSpPr/>
          <p:nvPr/>
        </p:nvCxnSpPr>
        <p:spPr>
          <a:xfrm rot="5400000">
            <a:off x="5477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D052113-DBF3-9045-B5DB-895EBD89A515}"/>
              </a:ext>
            </a:extLst>
          </p:cNvPr>
          <p:cNvCxnSpPr/>
          <p:nvPr/>
        </p:nvCxnSpPr>
        <p:spPr>
          <a:xfrm rot="5400000">
            <a:off x="5629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3F5948B-BD5C-9B41-B656-DD56C397BCC7}"/>
              </a:ext>
            </a:extLst>
          </p:cNvPr>
          <p:cNvCxnSpPr/>
          <p:nvPr/>
        </p:nvCxnSpPr>
        <p:spPr>
          <a:xfrm rot="5400000">
            <a:off x="5553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6501C03-1B38-A340-B0C0-9CFD895ED631}"/>
              </a:ext>
            </a:extLst>
          </p:cNvPr>
          <p:cNvCxnSpPr/>
          <p:nvPr/>
        </p:nvCxnSpPr>
        <p:spPr>
          <a:xfrm rot="5400000">
            <a:off x="5705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7E97805-D96B-F440-9ED1-1A97F22D5EDC}"/>
              </a:ext>
            </a:extLst>
          </p:cNvPr>
          <p:cNvCxnSpPr/>
          <p:nvPr/>
        </p:nvCxnSpPr>
        <p:spPr>
          <a:xfrm rot="5400000">
            <a:off x="5705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60F15B4-3DCE-EE47-93A7-D4E976D52103}"/>
              </a:ext>
            </a:extLst>
          </p:cNvPr>
          <p:cNvCxnSpPr/>
          <p:nvPr/>
        </p:nvCxnSpPr>
        <p:spPr>
          <a:xfrm rot="5400000">
            <a:off x="5858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42F64C9-7556-814D-8DBB-598497287F8A}"/>
              </a:ext>
            </a:extLst>
          </p:cNvPr>
          <p:cNvCxnSpPr/>
          <p:nvPr/>
        </p:nvCxnSpPr>
        <p:spPr>
          <a:xfrm rot="5400000">
            <a:off x="5781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7FE17C2-4CA9-624E-933D-680ED0F0365D}"/>
              </a:ext>
            </a:extLst>
          </p:cNvPr>
          <p:cNvCxnSpPr/>
          <p:nvPr/>
        </p:nvCxnSpPr>
        <p:spPr>
          <a:xfrm rot="5400000">
            <a:off x="5934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D32AC76-FE17-D24E-A516-1B58A3DB32A4}"/>
              </a:ext>
            </a:extLst>
          </p:cNvPr>
          <p:cNvCxnSpPr/>
          <p:nvPr/>
        </p:nvCxnSpPr>
        <p:spPr>
          <a:xfrm rot="5400000">
            <a:off x="6086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75071B2-E741-8F44-8AF4-EB442BCF2B0C}"/>
              </a:ext>
            </a:extLst>
          </p:cNvPr>
          <p:cNvCxnSpPr/>
          <p:nvPr/>
        </p:nvCxnSpPr>
        <p:spPr>
          <a:xfrm rot="5400000">
            <a:off x="6239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9BB46A4-B47D-E94F-B893-4564A00838CB}"/>
              </a:ext>
            </a:extLst>
          </p:cNvPr>
          <p:cNvCxnSpPr/>
          <p:nvPr/>
        </p:nvCxnSpPr>
        <p:spPr>
          <a:xfrm rot="5400000">
            <a:off x="6162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4A5FD85-B12E-9E43-8D4B-40DF5CF3D61B}"/>
              </a:ext>
            </a:extLst>
          </p:cNvPr>
          <p:cNvCxnSpPr/>
          <p:nvPr/>
        </p:nvCxnSpPr>
        <p:spPr>
          <a:xfrm rot="5400000">
            <a:off x="6315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06F22D5-ECD1-5448-8BD5-AC3474CCB21B}"/>
              </a:ext>
            </a:extLst>
          </p:cNvPr>
          <p:cNvCxnSpPr/>
          <p:nvPr/>
        </p:nvCxnSpPr>
        <p:spPr>
          <a:xfrm rot="5400000">
            <a:off x="6391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012D006-3D54-9243-B11A-48348545184F}"/>
              </a:ext>
            </a:extLst>
          </p:cNvPr>
          <p:cNvCxnSpPr/>
          <p:nvPr/>
        </p:nvCxnSpPr>
        <p:spPr>
          <a:xfrm rot="5400000">
            <a:off x="6543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EC9CFC2-F474-1145-900F-473AB18098E7}"/>
              </a:ext>
            </a:extLst>
          </p:cNvPr>
          <p:cNvCxnSpPr/>
          <p:nvPr/>
        </p:nvCxnSpPr>
        <p:spPr>
          <a:xfrm rot="5400000">
            <a:off x="6467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FC7F350-C4E9-9C43-A1D9-DAF8DF239936}"/>
              </a:ext>
            </a:extLst>
          </p:cNvPr>
          <p:cNvCxnSpPr/>
          <p:nvPr/>
        </p:nvCxnSpPr>
        <p:spPr>
          <a:xfrm rot="5400000">
            <a:off x="6620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9C38F0E-872D-F846-940F-DBCC9EA88AE6}"/>
              </a:ext>
            </a:extLst>
          </p:cNvPr>
          <p:cNvCxnSpPr/>
          <p:nvPr/>
        </p:nvCxnSpPr>
        <p:spPr>
          <a:xfrm rot="5400000">
            <a:off x="6620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E72BF65-E0E0-8F4E-8E01-B2C3B6C0644C}"/>
              </a:ext>
            </a:extLst>
          </p:cNvPr>
          <p:cNvCxnSpPr/>
          <p:nvPr/>
        </p:nvCxnSpPr>
        <p:spPr>
          <a:xfrm rot="5400000">
            <a:off x="6772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3B5AD85-7C18-0F49-B658-7773747EEF3F}"/>
              </a:ext>
            </a:extLst>
          </p:cNvPr>
          <p:cNvCxnSpPr/>
          <p:nvPr/>
        </p:nvCxnSpPr>
        <p:spPr>
          <a:xfrm rot="5400000">
            <a:off x="6696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66FEEB5-3EE7-C742-A5B5-99735C271C75}"/>
              </a:ext>
            </a:extLst>
          </p:cNvPr>
          <p:cNvCxnSpPr/>
          <p:nvPr/>
        </p:nvCxnSpPr>
        <p:spPr>
          <a:xfrm rot="5400000">
            <a:off x="6848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EBCB018-C173-3346-B011-A544DEE41899}"/>
              </a:ext>
            </a:extLst>
          </p:cNvPr>
          <p:cNvCxnSpPr/>
          <p:nvPr/>
        </p:nvCxnSpPr>
        <p:spPr>
          <a:xfrm rot="5400000">
            <a:off x="7001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AF683F8-7A6B-FE49-A97F-0C0C85230E45}"/>
              </a:ext>
            </a:extLst>
          </p:cNvPr>
          <p:cNvCxnSpPr/>
          <p:nvPr/>
        </p:nvCxnSpPr>
        <p:spPr>
          <a:xfrm rot="5400000">
            <a:off x="7153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BD1456-3A1B-E146-8D6E-61BAC1ECC3E9}"/>
              </a:ext>
            </a:extLst>
          </p:cNvPr>
          <p:cNvCxnSpPr/>
          <p:nvPr/>
        </p:nvCxnSpPr>
        <p:spPr>
          <a:xfrm rot="5400000">
            <a:off x="7077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7D575C4-40D2-3046-8FCF-15F2DF13FC10}"/>
              </a:ext>
            </a:extLst>
          </p:cNvPr>
          <p:cNvCxnSpPr/>
          <p:nvPr/>
        </p:nvCxnSpPr>
        <p:spPr>
          <a:xfrm rot="5400000">
            <a:off x="7229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4DF11581-D0C1-DF48-8011-24FD7AE391A5}"/>
              </a:ext>
            </a:extLst>
          </p:cNvPr>
          <p:cNvCxnSpPr/>
          <p:nvPr/>
        </p:nvCxnSpPr>
        <p:spPr>
          <a:xfrm rot="5400000">
            <a:off x="7305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FB0F2BD-3A5F-9346-80B3-25AE4FD27D0C}"/>
              </a:ext>
            </a:extLst>
          </p:cNvPr>
          <p:cNvCxnSpPr/>
          <p:nvPr/>
        </p:nvCxnSpPr>
        <p:spPr>
          <a:xfrm rot="5400000">
            <a:off x="7458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D1DDF32-D5B0-354E-81D6-9BFB5D68ECB1}"/>
              </a:ext>
            </a:extLst>
          </p:cNvPr>
          <p:cNvCxnSpPr/>
          <p:nvPr/>
        </p:nvCxnSpPr>
        <p:spPr>
          <a:xfrm rot="5400000">
            <a:off x="7382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5181825-246A-8149-AAA9-5B8141BA53D7}"/>
              </a:ext>
            </a:extLst>
          </p:cNvPr>
          <p:cNvCxnSpPr/>
          <p:nvPr/>
        </p:nvCxnSpPr>
        <p:spPr>
          <a:xfrm rot="5400000">
            <a:off x="7534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A047C49-E961-6245-A4E3-E5FEA244F632}"/>
              </a:ext>
            </a:extLst>
          </p:cNvPr>
          <p:cNvCxnSpPr/>
          <p:nvPr/>
        </p:nvCxnSpPr>
        <p:spPr>
          <a:xfrm rot="5400000">
            <a:off x="7534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CAB1509-2FDC-644A-9C0E-B1AF702C7791}"/>
              </a:ext>
            </a:extLst>
          </p:cNvPr>
          <p:cNvCxnSpPr/>
          <p:nvPr/>
        </p:nvCxnSpPr>
        <p:spPr>
          <a:xfrm rot="5400000">
            <a:off x="7686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15B387A-A396-B04F-8486-0F843B709DB6}"/>
              </a:ext>
            </a:extLst>
          </p:cNvPr>
          <p:cNvCxnSpPr/>
          <p:nvPr/>
        </p:nvCxnSpPr>
        <p:spPr>
          <a:xfrm rot="5400000">
            <a:off x="7610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9FDBADF-0538-C241-9AB7-FE7F05DCA329}"/>
              </a:ext>
            </a:extLst>
          </p:cNvPr>
          <p:cNvCxnSpPr/>
          <p:nvPr/>
        </p:nvCxnSpPr>
        <p:spPr>
          <a:xfrm rot="5400000">
            <a:off x="7763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3B3498A-7CB1-7347-8E19-B5B8A284D6EB}"/>
              </a:ext>
            </a:extLst>
          </p:cNvPr>
          <p:cNvCxnSpPr/>
          <p:nvPr/>
        </p:nvCxnSpPr>
        <p:spPr>
          <a:xfrm rot="5400000">
            <a:off x="1514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C23AC8E-7E73-7D48-BC07-DE820793C693}"/>
              </a:ext>
            </a:extLst>
          </p:cNvPr>
          <p:cNvCxnSpPr/>
          <p:nvPr/>
        </p:nvCxnSpPr>
        <p:spPr>
          <a:xfrm rot="5400000">
            <a:off x="1667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6B6CB61-9006-7D41-88C3-55E80C1AE452}"/>
              </a:ext>
            </a:extLst>
          </p:cNvPr>
          <p:cNvCxnSpPr/>
          <p:nvPr/>
        </p:nvCxnSpPr>
        <p:spPr>
          <a:xfrm rot="5400000">
            <a:off x="1590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1991712-4763-E94D-B2C2-A899BFE4401C}"/>
              </a:ext>
            </a:extLst>
          </p:cNvPr>
          <p:cNvCxnSpPr/>
          <p:nvPr/>
        </p:nvCxnSpPr>
        <p:spPr>
          <a:xfrm rot="5400000">
            <a:off x="1743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BD670F2-710C-784A-B8FF-2BBDA8C0B0A0}"/>
              </a:ext>
            </a:extLst>
          </p:cNvPr>
          <p:cNvCxnSpPr/>
          <p:nvPr/>
        </p:nvCxnSpPr>
        <p:spPr>
          <a:xfrm rot="5400000">
            <a:off x="1819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9DBF4AD-66BE-0040-A26A-36B21CD35114}"/>
              </a:ext>
            </a:extLst>
          </p:cNvPr>
          <p:cNvCxnSpPr/>
          <p:nvPr/>
        </p:nvCxnSpPr>
        <p:spPr>
          <a:xfrm rot="5400000">
            <a:off x="19719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02E0DC6-6D18-A940-93B7-D3DC6C76280E}"/>
              </a:ext>
            </a:extLst>
          </p:cNvPr>
          <p:cNvCxnSpPr/>
          <p:nvPr/>
        </p:nvCxnSpPr>
        <p:spPr>
          <a:xfrm rot="5400000">
            <a:off x="1895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A45B0B6-98ED-594E-986A-0FC6C2EEE63C}"/>
              </a:ext>
            </a:extLst>
          </p:cNvPr>
          <p:cNvCxnSpPr/>
          <p:nvPr/>
        </p:nvCxnSpPr>
        <p:spPr>
          <a:xfrm rot="5400000">
            <a:off x="2048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5FC0718-046B-A94D-9FEB-AA64905F6DAA}"/>
              </a:ext>
            </a:extLst>
          </p:cNvPr>
          <p:cNvCxnSpPr/>
          <p:nvPr/>
        </p:nvCxnSpPr>
        <p:spPr>
          <a:xfrm rot="5400000">
            <a:off x="20481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AE3E95D-BCF9-134B-9BAF-1BA92C1AA21E}"/>
              </a:ext>
            </a:extLst>
          </p:cNvPr>
          <p:cNvCxnSpPr/>
          <p:nvPr/>
        </p:nvCxnSpPr>
        <p:spPr>
          <a:xfrm rot="5400000">
            <a:off x="22005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7CF40FA-70CD-3747-BEE7-C8B809B595FE}"/>
              </a:ext>
            </a:extLst>
          </p:cNvPr>
          <p:cNvCxnSpPr/>
          <p:nvPr/>
        </p:nvCxnSpPr>
        <p:spPr>
          <a:xfrm rot="5400000">
            <a:off x="2124300" y="537284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5C2D4BF0-B8B1-0343-90AA-2219F7EC9C3D}"/>
              </a:ext>
            </a:extLst>
          </p:cNvPr>
          <p:cNvCxnSpPr/>
          <p:nvPr/>
        </p:nvCxnSpPr>
        <p:spPr>
          <a:xfrm rot="5400000">
            <a:off x="2276700" y="5372846"/>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8" name="Line 42">
            <a:extLst>
              <a:ext uri="{FF2B5EF4-FFF2-40B4-BE49-F238E27FC236}">
                <a16:creationId xmlns:a16="http://schemas.microsoft.com/office/drawing/2014/main" id="{58665B22-B443-A143-B569-AC9BBDD177C9}"/>
              </a:ext>
            </a:extLst>
          </p:cNvPr>
          <p:cNvSpPr>
            <a:spLocks noChangeShapeType="1"/>
          </p:cNvSpPr>
          <p:nvPr/>
        </p:nvSpPr>
        <p:spPr bwMode="auto">
          <a:xfrm flipH="1">
            <a:off x="5362800" y="1607886"/>
            <a:ext cx="0" cy="387179"/>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129" name="Text Box 25">
            <a:extLst>
              <a:ext uri="{FF2B5EF4-FFF2-40B4-BE49-F238E27FC236}">
                <a16:creationId xmlns:a16="http://schemas.microsoft.com/office/drawing/2014/main" id="{5C6B7BD3-1DD6-FA4E-9C43-892701F13AD8}"/>
              </a:ext>
            </a:extLst>
          </p:cNvPr>
          <p:cNvSpPr txBox="1">
            <a:spLocks noChangeArrowheads="1"/>
          </p:cNvSpPr>
          <p:nvPr/>
        </p:nvSpPr>
        <p:spPr bwMode="auto">
          <a:xfrm>
            <a:off x="2724028" y="4722915"/>
            <a:ext cx="1190972" cy="338554"/>
          </a:xfrm>
          <a:prstGeom prst="rect">
            <a:avLst/>
          </a:prstGeom>
          <a:noFill/>
          <a:ln w="12700" cap="sq">
            <a:noFill/>
            <a:miter lim="800000"/>
            <a:headEnd type="none" w="sm" len="sm"/>
            <a:tailEnd type="none" w="sm" len="sm"/>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C00000"/>
                </a:solidFill>
                <a:effectLst/>
                <a:uLnTx/>
                <a:uFillTx/>
                <a:latin typeface="Arial" charset="0"/>
                <a:ea typeface="+mn-ea"/>
                <a:cs typeface="+mn-cs"/>
              </a:rPr>
              <a:t>Receive/Spend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C00000"/>
                </a:solidFill>
                <a:effectLst/>
                <a:uLnTx/>
                <a:uFillTx/>
                <a:latin typeface="Arial" charset="0"/>
                <a:ea typeface="+mn-ea"/>
                <a:cs typeface="+mn-cs"/>
              </a:rPr>
              <a:t>PED Funds</a:t>
            </a:r>
          </a:p>
        </p:txBody>
      </p:sp>
      <p:cxnSp>
        <p:nvCxnSpPr>
          <p:cNvPr id="130" name="Straight Connector 129">
            <a:extLst>
              <a:ext uri="{FF2B5EF4-FFF2-40B4-BE49-F238E27FC236}">
                <a16:creationId xmlns:a16="http://schemas.microsoft.com/office/drawing/2014/main" id="{A0FEE914-D6B3-E44E-B721-B4C6BFC0A3B2}"/>
              </a:ext>
            </a:extLst>
          </p:cNvPr>
          <p:cNvCxnSpPr/>
          <p:nvPr/>
        </p:nvCxnSpPr>
        <p:spPr>
          <a:xfrm rot="5400000">
            <a:off x="3267300" y="5045454"/>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F932D5A4-A319-5D43-A8BD-F057D1EF1928}"/>
              </a:ext>
            </a:extLst>
          </p:cNvPr>
          <p:cNvCxnSpPr/>
          <p:nvPr/>
        </p:nvCxnSpPr>
        <p:spPr>
          <a:xfrm rot="5400000">
            <a:off x="2124300" y="5045454"/>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EACC1C6-125D-6D40-A5A4-A8E71A9C33F1}"/>
              </a:ext>
            </a:extLst>
          </p:cNvPr>
          <p:cNvCxnSpPr/>
          <p:nvPr/>
        </p:nvCxnSpPr>
        <p:spPr>
          <a:xfrm rot="5400000">
            <a:off x="4867500" y="5045454"/>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BCEA7EA-06FB-794B-949F-98C4C54163E9}"/>
              </a:ext>
            </a:extLst>
          </p:cNvPr>
          <p:cNvCxnSpPr/>
          <p:nvPr/>
        </p:nvCxnSpPr>
        <p:spPr>
          <a:xfrm rot="5400000">
            <a:off x="6010500" y="5045454"/>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E77681E9-A77A-924C-BD96-F5B417F5E668}"/>
              </a:ext>
            </a:extLst>
          </p:cNvPr>
          <p:cNvSpPr txBox="1"/>
          <p:nvPr/>
        </p:nvSpPr>
        <p:spPr>
          <a:xfrm>
            <a:off x="7039200" y="4059324"/>
            <a:ext cx="1624464" cy="1015663"/>
          </a:xfrm>
          <a:prstGeom prst="rect">
            <a:avLst/>
          </a:prstGeom>
          <a:noFill/>
          <a:ln>
            <a:solidFill>
              <a:srgbClr val="30519D"/>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i="0" u="none" strike="noStrike" kern="1200" cap="none" spc="0" normalizeH="0" baseline="0" noProof="0" dirty="0">
                <a:ln>
                  <a:noFill/>
                </a:ln>
                <a:solidFill>
                  <a:srgbClr val="000000"/>
                </a:solidFill>
                <a:effectLst/>
                <a:uLnTx/>
                <a:uFillTx/>
                <a:latin typeface="Arial" pitchFamily="34" charset="0"/>
                <a:ea typeface="+mn-ea"/>
                <a:cs typeface="+mn-cs"/>
              </a:rPr>
              <a:t>Assumption: 	</a:t>
            </a:r>
          </a:p>
          <a:p>
            <a:pPr marL="169863" marR="0" lvl="0" indent="-16986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00" i="0" u="none" strike="noStrike" kern="1200" cap="none" spc="0" normalizeH="0" baseline="0" noProof="0" dirty="0">
                <a:ln>
                  <a:noFill/>
                </a:ln>
                <a:solidFill>
                  <a:srgbClr val="000000"/>
                </a:solidFill>
                <a:effectLst/>
                <a:uLnTx/>
                <a:uFillTx/>
                <a:latin typeface="Arial" pitchFamily="34" charset="0"/>
                <a:ea typeface="+mn-ea"/>
                <a:cs typeface="+mn-cs"/>
              </a:rPr>
              <a:t>3 Months Continuing</a:t>
            </a:r>
            <a:r>
              <a:rPr kumimoji="0" lang="en-US" sz="1000" i="0" u="none" strike="noStrike" kern="1200" cap="none" spc="0" normalizeH="0" noProof="0" dirty="0">
                <a:ln>
                  <a:noFill/>
                </a:ln>
                <a:solidFill>
                  <a:srgbClr val="000000"/>
                </a:solidFill>
                <a:effectLst/>
                <a:uLnTx/>
                <a:uFillTx/>
                <a:latin typeface="Arial" pitchFamily="34" charset="0"/>
                <a:ea typeface="+mn-ea"/>
                <a:cs typeface="+mn-cs"/>
              </a:rPr>
              <a:t> </a:t>
            </a:r>
            <a:r>
              <a:rPr kumimoji="0" lang="en-US" sz="1000" i="0" u="none" strike="noStrike" kern="1200" cap="none" spc="0" normalizeH="0" baseline="0" noProof="0" dirty="0">
                <a:ln>
                  <a:noFill/>
                </a:ln>
                <a:solidFill>
                  <a:srgbClr val="000000"/>
                </a:solidFill>
                <a:effectLst/>
                <a:uLnTx/>
                <a:uFillTx/>
                <a:latin typeface="Arial" pitchFamily="34" charset="0"/>
                <a:ea typeface="+mn-ea"/>
                <a:cs typeface="+mn-cs"/>
              </a:rPr>
              <a:t>Resolution (CR)</a:t>
            </a:r>
          </a:p>
          <a:p>
            <a:pPr marL="169863" marR="0" lvl="0" indent="-16986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00" i="0" u="none" strike="noStrike" kern="1200" cap="none" spc="0" normalizeH="0" baseline="0" noProof="0" dirty="0">
                <a:ln>
                  <a:noFill/>
                </a:ln>
                <a:solidFill>
                  <a:srgbClr val="000000"/>
                </a:solidFill>
                <a:effectLst/>
                <a:uLnTx/>
                <a:uFillTx/>
                <a:latin typeface="Arial" pitchFamily="34" charset="0"/>
                <a:ea typeface="+mn-ea"/>
                <a:cs typeface="+mn-cs"/>
              </a:rPr>
              <a:t>Project typically receives 1/12 per month during CR</a:t>
            </a:r>
          </a:p>
        </p:txBody>
      </p:sp>
      <p:sp>
        <p:nvSpPr>
          <p:cNvPr id="135" name="TextBox 134">
            <a:extLst>
              <a:ext uri="{FF2B5EF4-FFF2-40B4-BE49-F238E27FC236}">
                <a16:creationId xmlns:a16="http://schemas.microsoft.com/office/drawing/2014/main" id="{A088F521-E5B3-594B-910A-DF13B2805A44}"/>
              </a:ext>
            </a:extLst>
          </p:cNvPr>
          <p:cNvSpPr txBox="1"/>
          <p:nvPr/>
        </p:nvSpPr>
        <p:spPr>
          <a:xfrm>
            <a:off x="6734400" y="5540754"/>
            <a:ext cx="4572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2025</a:t>
            </a:r>
          </a:p>
        </p:txBody>
      </p:sp>
      <p:sp>
        <p:nvSpPr>
          <p:cNvPr id="136" name="Line 42">
            <a:extLst>
              <a:ext uri="{FF2B5EF4-FFF2-40B4-BE49-F238E27FC236}">
                <a16:creationId xmlns:a16="http://schemas.microsoft.com/office/drawing/2014/main" id="{AF7FCAAB-A254-3F4D-B752-F80D5BD2D7DF}"/>
              </a:ext>
            </a:extLst>
          </p:cNvPr>
          <p:cNvSpPr>
            <a:spLocks noChangeShapeType="1"/>
          </p:cNvSpPr>
          <p:nvPr/>
        </p:nvSpPr>
        <p:spPr bwMode="auto">
          <a:xfrm flipH="1">
            <a:off x="1476600" y="5235954"/>
            <a:ext cx="0" cy="304800"/>
          </a:xfrm>
          <a:prstGeom prst="line">
            <a:avLst/>
          </a:prstGeom>
          <a:noFill/>
          <a:ln w="9525">
            <a:solidFill>
              <a:schemeClr val="tx1"/>
            </a:solidFill>
            <a:prstDash val="dash"/>
            <a:round/>
            <a:headEnd/>
            <a:tailEn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C00000"/>
              </a:solidFill>
              <a:effectLst/>
              <a:uLnTx/>
              <a:uFillTx/>
              <a:latin typeface="Vrinda" pitchFamily="2" charset="0"/>
              <a:ea typeface="+mn-ea"/>
              <a:cs typeface="+mn-cs"/>
            </a:endParaRPr>
          </a:p>
        </p:txBody>
      </p:sp>
      <p:sp>
        <p:nvSpPr>
          <p:cNvPr id="137" name="TextBox 136">
            <a:extLst>
              <a:ext uri="{FF2B5EF4-FFF2-40B4-BE49-F238E27FC236}">
                <a16:creationId xmlns:a16="http://schemas.microsoft.com/office/drawing/2014/main" id="{BA31ED96-5388-FE4E-AA18-00CAB5792133}"/>
              </a:ext>
            </a:extLst>
          </p:cNvPr>
          <p:cNvSpPr txBox="1"/>
          <p:nvPr/>
        </p:nvSpPr>
        <p:spPr>
          <a:xfrm>
            <a:off x="2314800" y="2689832"/>
            <a:ext cx="8382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lumMod val="60000"/>
                    <a:lumOff val="40000"/>
                  </a:srgbClr>
                </a:solidFill>
                <a:effectLst/>
                <a:uLnTx/>
                <a:uFillTx/>
                <a:latin typeface="Arial" pitchFamily="34" charset="0"/>
                <a:ea typeface="+mn-ea"/>
                <a:cs typeface="+mn-cs"/>
              </a:rPr>
              <a:t>Conceptual Design</a:t>
            </a:r>
          </a:p>
        </p:txBody>
      </p:sp>
      <p:sp>
        <p:nvSpPr>
          <p:cNvPr id="138" name="TextBox 137">
            <a:extLst>
              <a:ext uri="{FF2B5EF4-FFF2-40B4-BE49-F238E27FC236}">
                <a16:creationId xmlns:a16="http://schemas.microsoft.com/office/drawing/2014/main" id="{E141ED4F-73F5-1042-BA5D-376272C1E1E6}"/>
              </a:ext>
            </a:extLst>
          </p:cNvPr>
          <p:cNvSpPr txBox="1"/>
          <p:nvPr/>
        </p:nvSpPr>
        <p:spPr>
          <a:xfrm>
            <a:off x="3381600" y="2689832"/>
            <a:ext cx="838200"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lumMod val="60000"/>
                    <a:lumOff val="40000"/>
                  </a:srgbClr>
                </a:solidFill>
                <a:effectLst/>
                <a:uLnTx/>
                <a:uFillTx/>
                <a:latin typeface="Arial" pitchFamily="34" charset="0"/>
                <a:ea typeface="+mn-ea"/>
                <a:cs typeface="+mn-cs"/>
              </a:rPr>
              <a:t>Preliminary Design</a:t>
            </a:r>
          </a:p>
        </p:txBody>
      </p:sp>
      <p:sp>
        <p:nvSpPr>
          <p:cNvPr id="139" name="TextBox 138">
            <a:extLst>
              <a:ext uri="{FF2B5EF4-FFF2-40B4-BE49-F238E27FC236}">
                <a16:creationId xmlns:a16="http://schemas.microsoft.com/office/drawing/2014/main" id="{6671CE3C-2F29-EB4E-ADEE-3A4E7F3DE368}"/>
              </a:ext>
            </a:extLst>
          </p:cNvPr>
          <p:cNvSpPr txBox="1"/>
          <p:nvPr/>
        </p:nvSpPr>
        <p:spPr>
          <a:xfrm>
            <a:off x="4600800" y="2689832"/>
            <a:ext cx="609600" cy="38100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lumMod val="60000"/>
                    <a:lumOff val="40000"/>
                  </a:srgbClr>
                </a:solidFill>
                <a:effectLst/>
                <a:uLnTx/>
                <a:uFillTx/>
                <a:latin typeface="Arial" pitchFamily="34" charset="0"/>
                <a:ea typeface="+mn-ea"/>
                <a:cs typeface="+mn-cs"/>
              </a:rPr>
              <a:t>Final Design</a:t>
            </a:r>
          </a:p>
        </p:txBody>
      </p:sp>
      <p:sp>
        <p:nvSpPr>
          <p:cNvPr id="140" name="TextBox 139">
            <a:extLst>
              <a:ext uri="{FF2B5EF4-FFF2-40B4-BE49-F238E27FC236}">
                <a16:creationId xmlns:a16="http://schemas.microsoft.com/office/drawing/2014/main" id="{98CE8F67-C746-5049-B401-22D24369525A}"/>
              </a:ext>
            </a:extLst>
          </p:cNvPr>
          <p:cNvSpPr txBox="1"/>
          <p:nvPr/>
        </p:nvSpPr>
        <p:spPr>
          <a:xfrm>
            <a:off x="5743800" y="2689832"/>
            <a:ext cx="838200" cy="2308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lumMod val="60000"/>
                    <a:lumOff val="40000"/>
                  </a:srgbClr>
                </a:solidFill>
                <a:effectLst/>
                <a:uLnTx/>
                <a:uFillTx/>
                <a:latin typeface="Arial" pitchFamily="34" charset="0"/>
                <a:ea typeface="+mn-ea"/>
                <a:cs typeface="+mn-cs"/>
              </a:rPr>
              <a:t>Construction</a:t>
            </a:r>
          </a:p>
        </p:txBody>
      </p:sp>
      <p:sp>
        <p:nvSpPr>
          <p:cNvPr id="141" name="Line 20">
            <a:extLst>
              <a:ext uri="{FF2B5EF4-FFF2-40B4-BE49-F238E27FC236}">
                <a16:creationId xmlns:a16="http://schemas.microsoft.com/office/drawing/2014/main" id="{0638FB20-6BBB-F14E-A042-447F59E68B41}"/>
              </a:ext>
            </a:extLst>
          </p:cNvPr>
          <p:cNvSpPr>
            <a:spLocks noChangeShapeType="1"/>
          </p:cNvSpPr>
          <p:nvPr/>
        </p:nvSpPr>
        <p:spPr bwMode="auto">
          <a:xfrm flipH="1" flipV="1">
            <a:off x="2086200" y="2842232"/>
            <a:ext cx="304800" cy="0"/>
          </a:xfrm>
          <a:prstGeom prst="line">
            <a:avLst/>
          </a:prstGeom>
          <a:noFill/>
          <a:ln w="9525">
            <a:solidFill>
              <a:schemeClr val="tx2">
                <a:lumMod val="60000"/>
                <a:lumOff val="40000"/>
              </a:schemeClr>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42" name="Line 20">
            <a:extLst>
              <a:ext uri="{FF2B5EF4-FFF2-40B4-BE49-F238E27FC236}">
                <a16:creationId xmlns:a16="http://schemas.microsoft.com/office/drawing/2014/main" id="{8A5CA3B0-DC84-5C49-A911-ED0A6F61F4EE}"/>
              </a:ext>
            </a:extLst>
          </p:cNvPr>
          <p:cNvSpPr>
            <a:spLocks noChangeShapeType="1"/>
          </p:cNvSpPr>
          <p:nvPr/>
        </p:nvSpPr>
        <p:spPr bwMode="auto">
          <a:xfrm flipH="1" flipV="1">
            <a:off x="3305400" y="2842232"/>
            <a:ext cx="228600" cy="0"/>
          </a:xfrm>
          <a:prstGeom prst="line">
            <a:avLst/>
          </a:prstGeom>
          <a:noFill/>
          <a:ln w="9525">
            <a:solidFill>
              <a:schemeClr val="tx2">
                <a:lumMod val="60000"/>
                <a:lumOff val="40000"/>
              </a:schemeClr>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43" name="Line 20">
            <a:extLst>
              <a:ext uri="{FF2B5EF4-FFF2-40B4-BE49-F238E27FC236}">
                <a16:creationId xmlns:a16="http://schemas.microsoft.com/office/drawing/2014/main" id="{7E8BD102-52DD-DA4A-AA10-7B356025CF27}"/>
              </a:ext>
            </a:extLst>
          </p:cNvPr>
          <p:cNvSpPr>
            <a:spLocks noChangeShapeType="1"/>
          </p:cNvSpPr>
          <p:nvPr/>
        </p:nvSpPr>
        <p:spPr bwMode="auto">
          <a:xfrm flipH="1" flipV="1">
            <a:off x="4372200" y="2842232"/>
            <a:ext cx="304800" cy="0"/>
          </a:xfrm>
          <a:prstGeom prst="line">
            <a:avLst/>
          </a:prstGeom>
          <a:noFill/>
          <a:ln w="9525">
            <a:solidFill>
              <a:schemeClr val="tx2">
                <a:lumMod val="60000"/>
                <a:lumOff val="40000"/>
              </a:schemeClr>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44" name="Line 20">
            <a:extLst>
              <a:ext uri="{FF2B5EF4-FFF2-40B4-BE49-F238E27FC236}">
                <a16:creationId xmlns:a16="http://schemas.microsoft.com/office/drawing/2014/main" id="{ACE027FA-1928-4042-BD39-CE934B22788A}"/>
              </a:ext>
            </a:extLst>
          </p:cNvPr>
          <p:cNvSpPr>
            <a:spLocks noChangeShapeType="1"/>
          </p:cNvSpPr>
          <p:nvPr/>
        </p:nvSpPr>
        <p:spPr bwMode="auto">
          <a:xfrm flipH="1" flipV="1">
            <a:off x="5362800" y="2842232"/>
            <a:ext cx="304800" cy="0"/>
          </a:xfrm>
          <a:prstGeom prst="line">
            <a:avLst/>
          </a:prstGeom>
          <a:noFill/>
          <a:ln w="9525">
            <a:solidFill>
              <a:schemeClr val="tx2">
                <a:lumMod val="60000"/>
                <a:lumOff val="40000"/>
              </a:schemeClr>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45" name="Line 20">
            <a:extLst>
              <a:ext uri="{FF2B5EF4-FFF2-40B4-BE49-F238E27FC236}">
                <a16:creationId xmlns:a16="http://schemas.microsoft.com/office/drawing/2014/main" id="{D0DA5995-0885-704A-8A6B-5107B220E639}"/>
              </a:ext>
            </a:extLst>
          </p:cNvPr>
          <p:cNvSpPr>
            <a:spLocks noChangeShapeType="1"/>
          </p:cNvSpPr>
          <p:nvPr/>
        </p:nvSpPr>
        <p:spPr bwMode="auto">
          <a:xfrm flipV="1">
            <a:off x="3000600" y="2842232"/>
            <a:ext cx="256032" cy="0"/>
          </a:xfrm>
          <a:prstGeom prst="line">
            <a:avLst/>
          </a:prstGeom>
          <a:noFill/>
          <a:ln w="9525">
            <a:solidFill>
              <a:schemeClr val="tx2">
                <a:lumMod val="60000"/>
                <a:lumOff val="40000"/>
              </a:schemeClr>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46" name="Line 20">
            <a:extLst>
              <a:ext uri="{FF2B5EF4-FFF2-40B4-BE49-F238E27FC236}">
                <a16:creationId xmlns:a16="http://schemas.microsoft.com/office/drawing/2014/main" id="{30BF3F67-2F38-BD49-913F-5AFDBB328684}"/>
              </a:ext>
            </a:extLst>
          </p:cNvPr>
          <p:cNvSpPr>
            <a:spLocks noChangeShapeType="1"/>
          </p:cNvSpPr>
          <p:nvPr/>
        </p:nvSpPr>
        <p:spPr bwMode="auto">
          <a:xfrm flipV="1">
            <a:off x="4143600" y="2842232"/>
            <a:ext cx="179832" cy="0"/>
          </a:xfrm>
          <a:prstGeom prst="line">
            <a:avLst/>
          </a:prstGeom>
          <a:noFill/>
          <a:ln w="9525">
            <a:solidFill>
              <a:schemeClr val="tx2">
                <a:lumMod val="60000"/>
                <a:lumOff val="40000"/>
              </a:schemeClr>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47" name="Line 20">
            <a:extLst>
              <a:ext uri="{FF2B5EF4-FFF2-40B4-BE49-F238E27FC236}">
                <a16:creationId xmlns:a16="http://schemas.microsoft.com/office/drawing/2014/main" id="{9096A74C-B90C-F845-A879-809CBB2CBF61}"/>
              </a:ext>
            </a:extLst>
          </p:cNvPr>
          <p:cNvSpPr>
            <a:spLocks noChangeShapeType="1"/>
          </p:cNvSpPr>
          <p:nvPr/>
        </p:nvSpPr>
        <p:spPr bwMode="auto">
          <a:xfrm flipV="1">
            <a:off x="5030568" y="2842232"/>
            <a:ext cx="256032" cy="0"/>
          </a:xfrm>
          <a:prstGeom prst="line">
            <a:avLst/>
          </a:prstGeom>
          <a:noFill/>
          <a:ln w="9525">
            <a:solidFill>
              <a:schemeClr val="tx2">
                <a:lumMod val="60000"/>
                <a:lumOff val="40000"/>
              </a:schemeClr>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48" name="Line 20">
            <a:extLst>
              <a:ext uri="{FF2B5EF4-FFF2-40B4-BE49-F238E27FC236}">
                <a16:creationId xmlns:a16="http://schemas.microsoft.com/office/drawing/2014/main" id="{A7F95948-0DBF-AD4F-9122-1A159066B9E1}"/>
              </a:ext>
            </a:extLst>
          </p:cNvPr>
          <p:cNvSpPr>
            <a:spLocks noChangeShapeType="1"/>
          </p:cNvSpPr>
          <p:nvPr/>
        </p:nvSpPr>
        <p:spPr bwMode="auto">
          <a:xfrm flipV="1">
            <a:off x="6582000" y="2842232"/>
            <a:ext cx="256032" cy="0"/>
          </a:xfrm>
          <a:prstGeom prst="line">
            <a:avLst/>
          </a:prstGeom>
          <a:noFill/>
          <a:ln w="9525">
            <a:solidFill>
              <a:schemeClr val="tx2">
                <a:lumMod val="60000"/>
                <a:lumOff val="40000"/>
              </a:schemeClr>
            </a:solidFill>
            <a:round/>
            <a:headEnd/>
            <a:tailEnd type="triangle" w="med" len="med"/>
          </a:ln>
        </p:spPr>
        <p:txBody>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Vrinda" pitchFamily="2" charset="0"/>
              <a:ea typeface="+mn-ea"/>
              <a:cs typeface="+mn-cs"/>
            </a:endParaRPr>
          </a:p>
        </p:txBody>
      </p:sp>
      <p:sp>
        <p:nvSpPr>
          <p:cNvPr id="149" name="TextBox 148">
            <a:extLst>
              <a:ext uri="{FF2B5EF4-FFF2-40B4-BE49-F238E27FC236}">
                <a16:creationId xmlns:a16="http://schemas.microsoft.com/office/drawing/2014/main" id="{08CFBAA1-429D-FE4F-BBB9-8F8A760A3ED6}"/>
              </a:ext>
            </a:extLst>
          </p:cNvPr>
          <p:cNvSpPr txBox="1"/>
          <p:nvPr/>
        </p:nvSpPr>
        <p:spPr>
          <a:xfrm>
            <a:off x="607241" y="5450900"/>
            <a:ext cx="697991"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060"/>
                </a:solidFill>
                <a:effectLst/>
                <a:uLnTx/>
                <a:uFillTx/>
                <a:latin typeface="Arial" pitchFamily="34" charset="0"/>
                <a:ea typeface="+mn-ea"/>
                <a:cs typeface="+mn-cs"/>
              </a:rPr>
              <a:t>Calendar Year</a:t>
            </a:r>
          </a:p>
        </p:txBody>
      </p:sp>
      <p:cxnSp>
        <p:nvCxnSpPr>
          <p:cNvPr id="150" name="Straight Connector 149">
            <a:extLst>
              <a:ext uri="{FF2B5EF4-FFF2-40B4-BE49-F238E27FC236}">
                <a16:creationId xmlns:a16="http://schemas.microsoft.com/office/drawing/2014/main" id="{A4C2DB21-E3C2-D14F-A61F-47159C15AD81}"/>
              </a:ext>
            </a:extLst>
          </p:cNvPr>
          <p:cNvCxnSpPr/>
          <p:nvPr/>
        </p:nvCxnSpPr>
        <p:spPr>
          <a:xfrm>
            <a:off x="3305400" y="3375632"/>
            <a:ext cx="0" cy="128016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51" name="Text Box 5">
            <a:extLst>
              <a:ext uri="{FF2B5EF4-FFF2-40B4-BE49-F238E27FC236}">
                <a16:creationId xmlns:a16="http://schemas.microsoft.com/office/drawing/2014/main" id="{DC4925DE-3586-4F4B-9AED-4B9AB59D2BF2}"/>
              </a:ext>
            </a:extLst>
          </p:cNvPr>
          <p:cNvSpPr txBox="1">
            <a:spLocks noChangeArrowheads="1"/>
          </p:cNvSpPr>
          <p:nvPr/>
        </p:nvSpPr>
        <p:spPr bwMode="auto">
          <a:xfrm>
            <a:off x="2924400" y="3139089"/>
            <a:ext cx="860973" cy="830997"/>
          </a:xfrm>
          <a:prstGeom prst="rect">
            <a:avLst/>
          </a:prstGeom>
          <a:noFill/>
          <a:ln w="12700" cap="sq">
            <a:noFill/>
            <a:miter lim="800000"/>
            <a:headEnd type="none" w="sm" len="sm"/>
            <a:tailEnd type="none" w="sm" len="sm"/>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CD-1</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Approve Alternative Selection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and Cost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Range</a:t>
            </a:r>
          </a:p>
        </p:txBody>
      </p:sp>
      <p:cxnSp>
        <p:nvCxnSpPr>
          <p:cNvPr id="152" name="Straight Connector 151">
            <a:extLst>
              <a:ext uri="{FF2B5EF4-FFF2-40B4-BE49-F238E27FC236}">
                <a16:creationId xmlns:a16="http://schemas.microsoft.com/office/drawing/2014/main" id="{C9448F47-C405-7644-BBA2-D66D5A974A2B}"/>
              </a:ext>
            </a:extLst>
          </p:cNvPr>
          <p:cNvCxnSpPr/>
          <p:nvPr/>
        </p:nvCxnSpPr>
        <p:spPr>
          <a:xfrm>
            <a:off x="2086200" y="3375632"/>
            <a:ext cx="0" cy="128016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1486283-7954-F549-BDA7-AAB637D4CE62}"/>
              </a:ext>
            </a:extLst>
          </p:cNvPr>
          <p:cNvCxnSpPr/>
          <p:nvPr/>
        </p:nvCxnSpPr>
        <p:spPr>
          <a:xfrm>
            <a:off x="4372200" y="3375632"/>
            <a:ext cx="0" cy="128016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B551245-3D7D-8E4D-99FA-A69DEE2801BF}"/>
              </a:ext>
            </a:extLst>
          </p:cNvPr>
          <p:cNvCxnSpPr/>
          <p:nvPr/>
        </p:nvCxnSpPr>
        <p:spPr>
          <a:xfrm>
            <a:off x="5362800" y="3375632"/>
            <a:ext cx="0" cy="128016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33ACFFB-4CD5-F649-9F3D-2401953ED9AF}"/>
              </a:ext>
            </a:extLst>
          </p:cNvPr>
          <p:cNvCxnSpPr/>
          <p:nvPr/>
        </p:nvCxnSpPr>
        <p:spPr>
          <a:xfrm>
            <a:off x="6886800" y="3375632"/>
            <a:ext cx="0" cy="128016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56" name="Text Box 8">
            <a:extLst>
              <a:ext uri="{FF2B5EF4-FFF2-40B4-BE49-F238E27FC236}">
                <a16:creationId xmlns:a16="http://schemas.microsoft.com/office/drawing/2014/main" id="{7792A844-46CF-4645-80B2-AF3652DFADAB}"/>
              </a:ext>
            </a:extLst>
          </p:cNvPr>
          <p:cNvSpPr txBox="1">
            <a:spLocks noChangeArrowheads="1"/>
          </p:cNvSpPr>
          <p:nvPr/>
        </p:nvSpPr>
        <p:spPr bwMode="auto">
          <a:xfrm>
            <a:off x="6444044" y="3139089"/>
            <a:ext cx="823756" cy="830997"/>
          </a:xfrm>
          <a:prstGeom prst="rect">
            <a:avLst/>
          </a:prstGeom>
          <a:noFill/>
          <a:ln w="12700" cap="sq">
            <a:noFill/>
            <a:miter lim="800000"/>
            <a:headEnd type="none" w="sm" len="sm"/>
            <a:tailEnd type="none" w="sm" len="sm"/>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CD-4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Approve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Start of Operations or Project Completion</a:t>
            </a:r>
          </a:p>
        </p:txBody>
      </p:sp>
      <p:sp>
        <p:nvSpPr>
          <p:cNvPr id="157" name="Text Box 7">
            <a:extLst>
              <a:ext uri="{FF2B5EF4-FFF2-40B4-BE49-F238E27FC236}">
                <a16:creationId xmlns:a16="http://schemas.microsoft.com/office/drawing/2014/main" id="{7962B8DE-A6B6-B542-BA1A-DEBDAFC260D0}"/>
              </a:ext>
            </a:extLst>
          </p:cNvPr>
          <p:cNvSpPr txBox="1">
            <a:spLocks noChangeArrowheads="1"/>
          </p:cNvSpPr>
          <p:nvPr/>
        </p:nvSpPr>
        <p:spPr bwMode="auto">
          <a:xfrm>
            <a:off x="4981800" y="3147032"/>
            <a:ext cx="836879" cy="707886"/>
          </a:xfrm>
          <a:prstGeom prst="rect">
            <a:avLst/>
          </a:prstGeom>
          <a:noFill/>
          <a:ln w="12700" cap="sq">
            <a:noFill/>
            <a:miter lim="800000"/>
            <a:headEnd type="none" w="sm" len="sm"/>
            <a:tailEnd type="none" w="sm" len="sm"/>
          </a:ln>
        </p:spPr>
        <p:txBody>
          <a:bodyPr wrap="square">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CD-3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Approve Start of Construction or Execution</a:t>
            </a:r>
          </a:p>
        </p:txBody>
      </p:sp>
      <p:sp>
        <p:nvSpPr>
          <p:cNvPr id="158" name="Text Box 6">
            <a:extLst>
              <a:ext uri="{FF2B5EF4-FFF2-40B4-BE49-F238E27FC236}">
                <a16:creationId xmlns:a16="http://schemas.microsoft.com/office/drawing/2014/main" id="{4E740103-872B-8540-9125-56DCFE3982E4}"/>
              </a:ext>
            </a:extLst>
          </p:cNvPr>
          <p:cNvSpPr txBox="1">
            <a:spLocks noChangeArrowheads="1"/>
          </p:cNvSpPr>
          <p:nvPr/>
        </p:nvSpPr>
        <p:spPr bwMode="auto">
          <a:xfrm>
            <a:off x="3858940" y="3135001"/>
            <a:ext cx="993717" cy="584775"/>
          </a:xfrm>
          <a:prstGeom prst="rect">
            <a:avLst/>
          </a:prstGeom>
          <a:noFill/>
          <a:ln w="12700" cap="sq">
            <a:noFill/>
            <a:miter lim="800000"/>
            <a:headEnd type="none" w="sm" len="sm"/>
            <a:tailEnd type="none" w="sm" len="sm"/>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CD-2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Approve Performance Baseline (PB)</a:t>
            </a:r>
          </a:p>
        </p:txBody>
      </p:sp>
      <p:sp>
        <p:nvSpPr>
          <p:cNvPr id="159" name="Text Box 4">
            <a:extLst>
              <a:ext uri="{FF2B5EF4-FFF2-40B4-BE49-F238E27FC236}">
                <a16:creationId xmlns:a16="http://schemas.microsoft.com/office/drawing/2014/main" id="{7D476812-B115-3949-AA3C-CB8B50DD41C3}"/>
              </a:ext>
            </a:extLst>
          </p:cNvPr>
          <p:cNvSpPr txBox="1">
            <a:spLocks noChangeArrowheads="1"/>
          </p:cNvSpPr>
          <p:nvPr/>
        </p:nvSpPr>
        <p:spPr bwMode="auto">
          <a:xfrm>
            <a:off x="1781400" y="3139089"/>
            <a:ext cx="740635" cy="584775"/>
          </a:xfrm>
          <a:prstGeom prst="rect">
            <a:avLst/>
          </a:prstGeom>
          <a:noFill/>
          <a:ln w="12700" cap="sq">
            <a:noFill/>
            <a:miter lim="800000"/>
            <a:headEnd type="none" w="sm" len="sm"/>
            <a:tailEnd type="none" w="sm" len="sm"/>
          </a:ln>
        </p:spPr>
        <p:txBody>
          <a:bodyPr>
            <a:spAutoFit/>
          </a:bodyPr>
          <a:lstStyle>
            <a:defPPr>
              <a:defRPr lang="en-US"/>
            </a:defPPr>
            <a:lvl1pPr algn="l" rtl="0" fontAlgn="base">
              <a:spcBef>
                <a:spcPct val="0"/>
              </a:spcBef>
              <a:spcAft>
                <a:spcPct val="0"/>
              </a:spcAft>
              <a:defRPr kern="1200">
                <a:solidFill>
                  <a:schemeClr val="tx1"/>
                </a:solidFill>
                <a:latin typeface="Vrinda" pitchFamily="2" charset="0"/>
                <a:ea typeface="+mn-ea"/>
                <a:cs typeface="+mn-cs"/>
              </a:defRPr>
            </a:lvl1pPr>
            <a:lvl2pPr marL="457200" algn="l" rtl="0" fontAlgn="base">
              <a:spcBef>
                <a:spcPct val="0"/>
              </a:spcBef>
              <a:spcAft>
                <a:spcPct val="0"/>
              </a:spcAft>
              <a:defRPr kern="1200">
                <a:solidFill>
                  <a:schemeClr val="tx1"/>
                </a:solidFill>
                <a:latin typeface="Vrinda" pitchFamily="2" charset="0"/>
                <a:ea typeface="+mn-ea"/>
                <a:cs typeface="+mn-cs"/>
              </a:defRPr>
            </a:lvl2pPr>
            <a:lvl3pPr marL="914400" algn="l" rtl="0" fontAlgn="base">
              <a:spcBef>
                <a:spcPct val="0"/>
              </a:spcBef>
              <a:spcAft>
                <a:spcPct val="0"/>
              </a:spcAft>
              <a:defRPr kern="1200">
                <a:solidFill>
                  <a:schemeClr val="tx1"/>
                </a:solidFill>
                <a:latin typeface="Vrinda" pitchFamily="2" charset="0"/>
                <a:ea typeface="+mn-ea"/>
                <a:cs typeface="+mn-cs"/>
              </a:defRPr>
            </a:lvl3pPr>
            <a:lvl4pPr marL="1371600" algn="l" rtl="0" fontAlgn="base">
              <a:spcBef>
                <a:spcPct val="0"/>
              </a:spcBef>
              <a:spcAft>
                <a:spcPct val="0"/>
              </a:spcAft>
              <a:defRPr kern="1200">
                <a:solidFill>
                  <a:schemeClr val="tx1"/>
                </a:solidFill>
                <a:latin typeface="Vrinda" pitchFamily="2" charset="0"/>
                <a:ea typeface="+mn-ea"/>
                <a:cs typeface="+mn-cs"/>
              </a:defRPr>
            </a:lvl4pPr>
            <a:lvl5pPr marL="1828800" algn="l" rtl="0" fontAlgn="base">
              <a:spcBef>
                <a:spcPct val="0"/>
              </a:spcBef>
              <a:spcAft>
                <a:spcPct val="0"/>
              </a:spcAft>
              <a:defRPr kern="1200">
                <a:solidFill>
                  <a:schemeClr val="tx1"/>
                </a:solidFill>
                <a:latin typeface="Vrinda" pitchFamily="2" charset="0"/>
                <a:ea typeface="+mn-ea"/>
                <a:cs typeface="+mn-cs"/>
              </a:defRPr>
            </a:lvl5pPr>
            <a:lvl6pPr marL="2286000" algn="l" defTabSz="914400" rtl="0" eaLnBrk="1" latinLnBrk="0" hangingPunct="1">
              <a:defRPr kern="1200">
                <a:solidFill>
                  <a:schemeClr val="tx1"/>
                </a:solidFill>
                <a:latin typeface="Vrinda" pitchFamily="2" charset="0"/>
                <a:ea typeface="+mn-ea"/>
                <a:cs typeface="+mn-cs"/>
              </a:defRPr>
            </a:lvl6pPr>
            <a:lvl7pPr marL="2743200" algn="l" defTabSz="914400" rtl="0" eaLnBrk="1" latinLnBrk="0" hangingPunct="1">
              <a:defRPr kern="1200">
                <a:solidFill>
                  <a:schemeClr val="tx1"/>
                </a:solidFill>
                <a:latin typeface="Vrinda" pitchFamily="2" charset="0"/>
                <a:ea typeface="+mn-ea"/>
                <a:cs typeface="+mn-cs"/>
              </a:defRPr>
            </a:lvl7pPr>
            <a:lvl8pPr marL="3200400" algn="l" defTabSz="914400" rtl="0" eaLnBrk="1" latinLnBrk="0" hangingPunct="1">
              <a:defRPr kern="1200">
                <a:solidFill>
                  <a:schemeClr val="tx1"/>
                </a:solidFill>
                <a:latin typeface="Vrinda" pitchFamily="2" charset="0"/>
                <a:ea typeface="+mn-ea"/>
                <a:cs typeface="+mn-cs"/>
              </a:defRPr>
            </a:lvl8pPr>
            <a:lvl9pPr marL="3657600" algn="l" defTabSz="914400" rtl="0" eaLnBrk="1" latinLnBrk="0" hangingPunct="1">
              <a:defRPr kern="1200">
                <a:solidFill>
                  <a:schemeClr val="tx1"/>
                </a:solidFill>
                <a:latin typeface="Vrinda" pitchFamily="2"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mn-ea"/>
                <a:cs typeface="+mn-cs"/>
              </a:rPr>
              <a:t>CD-0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lumMod val="50000"/>
                    <a:lumOff val="50000"/>
                  </a:srgbClr>
                </a:solidFill>
                <a:effectLst/>
                <a:uLnTx/>
                <a:uFillTx/>
                <a:latin typeface="Arial" charset="0"/>
                <a:ea typeface="+mn-ea"/>
                <a:cs typeface="+mn-cs"/>
              </a:rPr>
              <a:t>Approve Mission Need</a:t>
            </a:r>
          </a:p>
        </p:txBody>
      </p:sp>
      <p:sp>
        <p:nvSpPr>
          <p:cNvPr id="160" name="TextBox 159">
            <a:extLst>
              <a:ext uri="{FF2B5EF4-FFF2-40B4-BE49-F238E27FC236}">
                <a16:creationId xmlns:a16="http://schemas.microsoft.com/office/drawing/2014/main" id="{57C39C61-8C19-BA42-9D80-4A8625B1702C}"/>
              </a:ext>
            </a:extLst>
          </p:cNvPr>
          <p:cNvSpPr txBox="1"/>
          <p:nvPr/>
        </p:nvSpPr>
        <p:spPr>
          <a:xfrm>
            <a:off x="7648800" y="5576484"/>
            <a:ext cx="4572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itchFamily="34" charset="0"/>
                <a:ea typeface="+mn-ea"/>
                <a:cs typeface="+mn-cs"/>
              </a:rPr>
              <a:t>2026</a:t>
            </a:r>
          </a:p>
        </p:txBody>
      </p:sp>
      <p:sp>
        <p:nvSpPr>
          <p:cNvPr id="161" name="5-Point Star 160">
            <a:extLst>
              <a:ext uri="{FF2B5EF4-FFF2-40B4-BE49-F238E27FC236}">
                <a16:creationId xmlns:a16="http://schemas.microsoft.com/office/drawing/2014/main" id="{ECC67ADC-BFAF-F24C-A549-55A9998FC0E1}"/>
              </a:ext>
            </a:extLst>
          </p:cNvPr>
          <p:cNvSpPr/>
          <p:nvPr/>
        </p:nvSpPr>
        <p:spPr>
          <a:xfrm>
            <a:off x="3298813" y="2045857"/>
            <a:ext cx="638249" cy="51190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166">
            <a:extLst>
              <a:ext uri="{FF2B5EF4-FFF2-40B4-BE49-F238E27FC236}">
                <a16:creationId xmlns:a16="http://schemas.microsoft.com/office/drawing/2014/main" id="{82629D37-8818-D548-9742-74D073DA8568}"/>
              </a:ext>
            </a:extLst>
          </p:cNvPr>
          <p:cNvCxnSpPr/>
          <p:nvPr/>
        </p:nvCxnSpPr>
        <p:spPr>
          <a:xfrm flipV="1">
            <a:off x="3610200" y="1461600"/>
            <a:ext cx="0" cy="53346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8" name="TextBox 167">
            <a:extLst>
              <a:ext uri="{FF2B5EF4-FFF2-40B4-BE49-F238E27FC236}">
                <a16:creationId xmlns:a16="http://schemas.microsoft.com/office/drawing/2014/main" id="{C9C9E7C6-84BF-FE49-AA7A-F7BF4BA2384D}"/>
              </a:ext>
            </a:extLst>
          </p:cNvPr>
          <p:cNvSpPr txBox="1"/>
          <p:nvPr/>
        </p:nvSpPr>
        <p:spPr>
          <a:xfrm>
            <a:off x="3229201" y="1105663"/>
            <a:ext cx="762000" cy="400110"/>
          </a:xfrm>
          <a:prstGeom prst="rect">
            <a:avLst/>
          </a:prstGeom>
          <a:solidFill>
            <a:schemeClr val="bg1"/>
          </a:solidFill>
          <a:ln>
            <a:solidFill>
              <a:schemeClr val="tx1"/>
            </a:solidFill>
          </a:ln>
        </p:spPr>
        <p:txBody>
          <a:bodyPr wrap="square" rtlCol="0">
            <a:spAutoFit/>
          </a:bodyPr>
          <a:lstStyle/>
          <a:p>
            <a:pPr algn="ctr"/>
            <a:r>
              <a:rPr lang="en-US" sz="2000" dirty="0"/>
              <a:t>EIC</a:t>
            </a:r>
          </a:p>
        </p:txBody>
      </p:sp>
      <p:sp>
        <p:nvSpPr>
          <p:cNvPr id="169" name="TextBox 168">
            <a:extLst>
              <a:ext uri="{FF2B5EF4-FFF2-40B4-BE49-F238E27FC236}">
                <a16:creationId xmlns:a16="http://schemas.microsoft.com/office/drawing/2014/main" id="{6C40C6FA-98FD-DD4F-AC2E-31DFC816A685}"/>
              </a:ext>
            </a:extLst>
          </p:cNvPr>
          <p:cNvSpPr txBox="1"/>
          <p:nvPr/>
        </p:nvSpPr>
        <p:spPr>
          <a:xfrm>
            <a:off x="381064" y="5109376"/>
            <a:ext cx="1157549" cy="369332"/>
          </a:xfrm>
          <a:prstGeom prst="rect">
            <a:avLst/>
          </a:prstGeom>
          <a:noFill/>
        </p:spPr>
        <p:txBody>
          <a:bodyPr wrap="square" rtlCol="0">
            <a:spAutoFit/>
          </a:bodyPr>
          <a:lstStyle/>
          <a:p>
            <a:r>
              <a:rPr lang="en-US" dirty="0"/>
              <a:t>* Example</a:t>
            </a:r>
          </a:p>
        </p:txBody>
      </p:sp>
      <p:sp>
        <p:nvSpPr>
          <p:cNvPr id="170" name="TextBox 169">
            <a:extLst>
              <a:ext uri="{FF2B5EF4-FFF2-40B4-BE49-F238E27FC236}">
                <a16:creationId xmlns:a16="http://schemas.microsoft.com/office/drawing/2014/main" id="{1BFF3CCA-1E50-E744-96AD-146C0E8AC177}"/>
              </a:ext>
            </a:extLst>
          </p:cNvPr>
          <p:cNvSpPr txBox="1"/>
          <p:nvPr/>
        </p:nvSpPr>
        <p:spPr>
          <a:xfrm>
            <a:off x="4046193" y="4046817"/>
            <a:ext cx="2842056" cy="1815882"/>
          </a:xfrm>
          <a:prstGeom prst="rect">
            <a:avLst/>
          </a:prstGeom>
          <a:solidFill>
            <a:schemeClr val="bg1"/>
          </a:solidFill>
          <a:ln>
            <a:solidFill>
              <a:schemeClr val="tx1"/>
            </a:solidFill>
          </a:ln>
        </p:spPr>
        <p:txBody>
          <a:bodyPr wrap="square" rtlCol="0">
            <a:spAutoFit/>
          </a:bodyPr>
          <a:lstStyle/>
          <a:p>
            <a:pPr marL="57150" lvl="2" algn="ctr">
              <a:tabLst>
                <a:tab pos="4341813" algn="r"/>
              </a:tabLst>
            </a:pPr>
            <a:r>
              <a:rPr lang="en-US" sz="1600" dirty="0"/>
              <a:t>EIC Critical Decision Plan</a:t>
            </a:r>
          </a:p>
          <a:p>
            <a:pPr marL="57150" lvl="2">
              <a:tabLst>
                <a:tab pos="4341813" algn="r"/>
              </a:tabLst>
            </a:pPr>
            <a:r>
              <a:rPr lang="en-US" sz="1600" dirty="0"/>
              <a:t>CD-2/3a 	April 2023</a:t>
            </a:r>
          </a:p>
          <a:p>
            <a:pPr marL="57150" lvl="2">
              <a:tabLst>
                <a:tab pos="4341813" algn="r"/>
              </a:tabLst>
            </a:pPr>
            <a:r>
              <a:rPr lang="en-US" sz="1600" dirty="0"/>
              <a:t>CD-3	July 2024</a:t>
            </a:r>
          </a:p>
          <a:p>
            <a:pPr marL="57150" lvl="2">
              <a:tabLst>
                <a:tab pos="4341813" algn="r"/>
              </a:tabLst>
            </a:pPr>
            <a:r>
              <a:rPr lang="en-US" sz="1600" dirty="0"/>
              <a:t>CD-4a early finish	July 2030</a:t>
            </a:r>
          </a:p>
          <a:p>
            <a:pPr marL="57150" lvl="2">
              <a:tabLst>
                <a:tab pos="4341813" algn="r"/>
              </a:tabLst>
            </a:pPr>
            <a:r>
              <a:rPr lang="en-US" sz="1600" dirty="0"/>
              <a:t>CD-4a 	July 2031</a:t>
            </a:r>
          </a:p>
          <a:p>
            <a:pPr marL="57150" lvl="2">
              <a:tabLst>
                <a:tab pos="4341813" algn="r"/>
              </a:tabLst>
            </a:pPr>
            <a:r>
              <a:rPr lang="en-US" sz="1600" dirty="0"/>
              <a:t>CD-4 early finish	July 2031 </a:t>
            </a:r>
          </a:p>
          <a:p>
            <a:pPr marL="57150" lvl="2">
              <a:tabLst>
                <a:tab pos="4341813" algn="r"/>
              </a:tabLst>
            </a:pPr>
            <a:r>
              <a:rPr lang="en-US" sz="1600" dirty="0"/>
              <a:t>CD-4	July 2033</a:t>
            </a:r>
          </a:p>
        </p:txBody>
      </p:sp>
    </p:spTree>
    <p:extLst>
      <p:ext uri="{BB962C8B-B14F-4D97-AF65-F5344CB8AC3E}">
        <p14:creationId xmlns:p14="http://schemas.microsoft.com/office/powerpoint/2010/main" val="2665780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61B9-9040-44C4-94EC-5D195008DF89}"/>
              </a:ext>
            </a:extLst>
          </p:cNvPr>
          <p:cNvSpPr>
            <a:spLocks noGrp="1"/>
          </p:cNvSpPr>
          <p:nvPr>
            <p:ph type="title"/>
          </p:nvPr>
        </p:nvSpPr>
        <p:spPr>
          <a:xfrm>
            <a:off x="562148" y="82494"/>
            <a:ext cx="7886700" cy="1325563"/>
          </a:xfrm>
        </p:spPr>
        <p:txBody>
          <a:bodyPr>
            <a:normAutofit/>
          </a:bodyPr>
          <a:lstStyle/>
          <a:p>
            <a:r>
              <a:rPr lang="en-US" sz="4000" dirty="0"/>
              <a:t>EIC Recent History and Plans </a:t>
            </a:r>
          </a:p>
        </p:txBody>
      </p:sp>
      <p:sp>
        <p:nvSpPr>
          <p:cNvPr id="6" name="Slide Number Placeholder 5">
            <a:extLst>
              <a:ext uri="{FF2B5EF4-FFF2-40B4-BE49-F238E27FC236}">
                <a16:creationId xmlns:a16="http://schemas.microsoft.com/office/drawing/2014/main" id="{9D06D79E-E78E-4DD7-A6BA-DB89B96BEFBF}"/>
              </a:ext>
            </a:extLst>
          </p:cNvPr>
          <p:cNvSpPr>
            <a:spLocks noGrp="1"/>
          </p:cNvSpPr>
          <p:nvPr>
            <p:ph type="sldNum" sz="quarter" idx="12"/>
          </p:nvPr>
        </p:nvSpPr>
        <p:spPr/>
        <p:txBody>
          <a:bodyPr/>
          <a:lstStyle/>
          <a:p>
            <a:fld id="{893C5830-40F3-F04E-B2E3-10E6672BA8FF}" type="slidenum">
              <a:rPr lang="en-US" smtClean="0"/>
              <a:pPr/>
              <a:t>4</a:t>
            </a:fld>
            <a:endParaRPr lang="en-US" dirty="0"/>
          </a:p>
        </p:txBody>
      </p:sp>
      <p:graphicFrame>
        <p:nvGraphicFramePr>
          <p:cNvPr id="3" name="Table 3">
            <a:extLst>
              <a:ext uri="{FF2B5EF4-FFF2-40B4-BE49-F238E27FC236}">
                <a16:creationId xmlns:a16="http://schemas.microsoft.com/office/drawing/2014/main" id="{ADDF2A46-B187-3E47-87C7-54CAEA4894A5}"/>
              </a:ext>
            </a:extLst>
          </p:cNvPr>
          <p:cNvGraphicFramePr>
            <a:graphicFrameLocks noGrp="1"/>
          </p:cNvGraphicFramePr>
          <p:nvPr>
            <p:extLst>
              <p:ext uri="{D42A27DB-BD31-4B8C-83A1-F6EECF244321}">
                <p14:modId xmlns:p14="http://schemas.microsoft.com/office/powerpoint/2010/main" val="3264863649"/>
              </p:ext>
            </p:extLst>
          </p:nvPr>
        </p:nvGraphicFramePr>
        <p:xfrm>
          <a:off x="316800" y="1087076"/>
          <a:ext cx="8496000" cy="4778164"/>
        </p:xfrm>
        <a:graphic>
          <a:graphicData uri="http://schemas.openxmlformats.org/drawingml/2006/table">
            <a:tbl>
              <a:tblPr firstRow="1" bandRow="1">
                <a:tableStyleId>{5C22544A-7EE6-4342-B048-85BDC9FD1C3A}</a:tableStyleId>
              </a:tblPr>
              <a:tblGrid>
                <a:gridCol w="6177600">
                  <a:extLst>
                    <a:ext uri="{9D8B030D-6E8A-4147-A177-3AD203B41FA5}">
                      <a16:colId xmlns:a16="http://schemas.microsoft.com/office/drawing/2014/main" val="2476933501"/>
                    </a:ext>
                  </a:extLst>
                </a:gridCol>
                <a:gridCol w="2318400">
                  <a:extLst>
                    <a:ext uri="{9D8B030D-6E8A-4147-A177-3AD203B41FA5}">
                      <a16:colId xmlns:a16="http://schemas.microsoft.com/office/drawing/2014/main" val="1548912746"/>
                    </a:ext>
                  </a:extLst>
                </a:gridCol>
              </a:tblGrid>
              <a:tr h="338240">
                <a:tc>
                  <a:txBody>
                    <a:bodyPr/>
                    <a:lstStyle/>
                    <a:p>
                      <a:r>
                        <a:rPr lang="en-US" sz="2000" dirty="0"/>
                        <a:t>Event</a:t>
                      </a:r>
                    </a:p>
                  </a:txBody>
                  <a:tcPr/>
                </a:tc>
                <a:tc>
                  <a:txBody>
                    <a:bodyPr/>
                    <a:lstStyle/>
                    <a:p>
                      <a:pPr algn="r"/>
                      <a:r>
                        <a:rPr lang="en-US" sz="2000" dirty="0"/>
                        <a:t>Date</a:t>
                      </a:r>
                    </a:p>
                  </a:txBody>
                  <a:tcPr/>
                </a:tc>
                <a:extLst>
                  <a:ext uri="{0D108BD9-81ED-4DB2-BD59-A6C34878D82A}">
                    <a16:rowId xmlns:a16="http://schemas.microsoft.com/office/drawing/2014/main" val="1584777378"/>
                  </a:ext>
                </a:extLst>
              </a:tr>
              <a:tr h="370840">
                <a:tc>
                  <a:txBody>
                    <a:bodyPr/>
                    <a:lstStyle/>
                    <a:p>
                      <a:r>
                        <a:rPr lang="en-US" sz="2000" dirty="0">
                          <a:latin typeface="+mn-lt"/>
                        </a:rPr>
                        <a:t>Mission Need Statement Approved</a:t>
                      </a:r>
                    </a:p>
                  </a:txBody>
                  <a:tcPr/>
                </a:tc>
                <a:tc>
                  <a:txBody>
                    <a:bodyPr/>
                    <a:lstStyle/>
                    <a:p>
                      <a:pPr algn="r"/>
                      <a:r>
                        <a:rPr lang="en-US" sz="2000" dirty="0">
                          <a:latin typeface="+mn-lt"/>
                        </a:rPr>
                        <a:t>January 22, 2019</a:t>
                      </a:r>
                    </a:p>
                  </a:txBody>
                  <a:tcPr/>
                </a:tc>
                <a:extLst>
                  <a:ext uri="{0D108BD9-81ED-4DB2-BD59-A6C34878D82A}">
                    <a16:rowId xmlns:a16="http://schemas.microsoft.com/office/drawing/2014/main" val="5589379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mn-lt"/>
                        </a:rPr>
                        <a:t>CD-0, Mission Need Approved</a:t>
                      </a:r>
                    </a:p>
                  </a:txBody>
                  <a:tcPr/>
                </a:tc>
                <a:tc>
                  <a:txBody>
                    <a:bodyPr/>
                    <a:lstStyle/>
                    <a:p>
                      <a:pPr algn="r"/>
                      <a:r>
                        <a:rPr lang="en-US" sz="2000" b="1" dirty="0">
                          <a:latin typeface="+mn-lt"/>
                        </a:rPr>
                        <a:t>December 19, 2019</a:t>
                      </a:r>
                    </a:p>
                  </a:txBody>
                  <a:tcPr/>
                </a:tc>
                <a:extLst>
                  <a:ext uri="{0D108BD9-81ED-4DB2-BD59-A6C34878D82A}">
                    <a16:rowId xmlns:a16="http://schemas.microsoft.com/office/drawing/2014/main" val="5921434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latin typeface="+mn-lt"/>
                        </a:rPr>
                        <a:t>DOE Site Selection Announced</a:t>
                      </a:r>
                    </a:p>
                  </a:txBody>
                  <a:tcPr/>
                </a:tc>
                <a:tc>
                  <a:txBody>
                    <a:bodyPr/>
                    <a:lstStyle/>
                    <a:p>
                      <a:pPr algn="r"/>
                      <a:r>
                        <a:rPr lang="en-US" sz="2000" b="0" i="0" dirty="0">
                          <a:latin typeface="+mn-lt"/>
                        </a:rPr>
                        <a:t>January 9, 2020</a:t>
                      </a:r>
                    </a:p>
                  </a:txBody>
                  <a:tcPr/>
                </a:tc>
                <a:extLst>
                  <a:ext uri="{0D108BD9-81ED-4DB2-BD59-A6C34878D82A}">
                    <a16:rowId xmlns:a16="http://schemas.microsoft.com/office/drawing/2014/main" val="10711939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n-lt"/>
                        </a:rPr>
                        <a:t>FY2020 Budget Includes EIC TEC and OPC Funding</a:t>
                      </a:r>
                    </a:p>
                  </a:txBody>
                  <a:tcPr/>
                </a:tc>
                <a:tc>
                  <a:txBody>
                    <a:bodyPr/>
                    <a:lstStyle/>
                    <a:p>
                      <a:pPr algn="r"/>
                      <a:r>
                        <a:rPr lang="en-US" sz="2000" b="0" dirty="0">
                          <a:latin typeface="+mn-lt"/>
                        </a:rPr>
                        <a:t>1st Quarter FY2020</a:t>
                      </a:r>
                    </a:p>
                  </a:txBody>
                  <a:tcPr/>
                </a:tc>
                <a:extLst>
                  <a:ext uri="{0D108BD9-81ED-4DB2-BD59-A6C34878D82A}">
                    <a16:rowId xmlns:a16="http://schemas.microsoft.com/office/drawing/2014/main" val="19535798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n-lt"/>
                        </a:rPr>
                        <a:t>BNL - TJNAF Partnership Agreement Approved</a:t>
                      </a:r>
                    </a:p>
                  </a:txBody>
                  <a:tcPr/>
                </a:tc>
                <a:tc>
                  <a:txBody>
                    <a:bodyPr/>
                    <a:lstStyle/>
                    <a:p>
                      <a:pPr algn="r"/>
                      <a:r>
                        <a:rPr lang="en-US" sz="2000" b="0" dirty="0">
                          <a:latin typeface="+mn-lt"/>
                        </a:rPr>
                        <a:t>May 2020</a:t>
                      </a:r>
                    </a:p>
                  </a:txBody>
                  <a:tcPr/>
                </a:tc>
                <a:extLst>
                  <a:ext uri="{0D108BD9-81ED-4DB2-BD59-A6C34878D82A}">
                    <a16:rowId xmlns:a16="http://schemas.microsoft.com/office/drawing/2014/main" val="682161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n-lt"/>
                        </a:rPr>
                        <a:t>Conceptual Design Review</a:t>
                      </a:r>
                    </a:p>
                  </a:txBody>
                  <a:tcPr/>
                </a:tc>
                <a:tc>
                  <a:txBody>
                    <a:bodyPr/>
                    <a:lstStyle/>
                    <a:p>
                      <a:pPr algn="r"/>
                      <a:r>
                        <a:rPr lang="en-US" sz="2000" b="0" dirty="0">
                          <a:latin typeface="+mn-lt"/>
                        </a:rPr>
                        <a:t>November 2020</a:t>
                      </a:r>
                    </a:p>
                  </a:txBody>
                  <a:tcPr/>
                </a:tc>
                <a:extLst>
                  <a:ext uri="{0D108BD9-81ED-4DB2-BD59-A6C34878D82A}">
                    <a16:rowId xmlns:a16="http://schemas.microsoft.com/office/drawing/2014/main" val="17779218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latin typeface="+mn-lt"/>
                        </a:rPr>
                        <a:t>DOE Independent Cost Review (ICR)</a:t>
                      </a:r>
                    </a:p>
                  </a:txBody>
                  <a:tcPr/>
                </a:tc>
                <a:tc>
                  <a:txBody>
                    <a:bodyPr/>
                    <a:lstStyle/>
                    <a:p>
                      <a:pPr algn="r"/>
                      <a:r>
                        <a:rPr lang="en-US" sz="2000" b="0" dirty="0">
                          <a:latin typeface="+mn-lt"/>
                        </a:rPr>
                        <a:t>Jan. 4 – Feb. 4, 2021</a:t>
                      </a:r>
                    </a:p>
                  </a:txBody>
                  <a:tcPr/>
                </a:tc>
                <a:extLst>
                  <a:ext uri="{0D108BD9-81ED-4DB2-BD59-A6C34878D82A}">
                    <a16:rowId xmlns:a16="http://schemas.microsoft.com/office/drawing/2014/main" val="1079531731"/>
                  </a:ext>
                </a:extLst>
              </a:tr>
              <a:tr h="470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latin typeface="+mn-lt"/>
                        </a:rPr>
                        <a:t>DOE CD-1 Review Date</a:t>
                      </a:r>
                    </a:p>
                  </a:txBody>
                  <a:tcPr/>
                </a:tc>
                <a:tc>
                  <a:txBody>
                    <a:bodyPr/>
                    <a:lstStyle/>
                    <a:p>
                      <a:pPr algn="r"/>
                      <a:r>
                        <a:rPr lang="en-US" sz="2000" b="0" i="0" dirty="0">
                          <a:latin typeface="+mn-lt"/>
                        </a:rPr>
                        <a:t>January 26-29, 2021</a:t>
                      </a:r>
                    </a:p>
                  </a:txBody>
                  <a:tcPr/>
                </a:tc>
                <a:extLst>
                  <a:ext uri="{0D108BD9-81ED-4DB2-BD59-A6C34878D82A}">
                    <a16:rowId xmlns:a16="http://schemas.microsoft.com/office/drawing/2014/main" val="14122511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latin typeface="+mn-lt"/>
                        </a:rPr>
                        <a:t>CD-1, Alternative Selection and Cost Range, Approved</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1" i="0" dirty="0">
                          <a:latin typeface="+mn-lt"/>
                        </a:rPr>
                        <a:t>June 29, 2021</a:t>
                      </a:r>
                    </a:p>
                  </a:txBody>
                  <a:tcPr/>
                </a:tc>
                <a:extLst>
                  <a:ext uri="{0D108BD9-81ED-4DB2-BD59-A6C34878D82A}">
                    <a16:rowId xmlns:a16="http://schemas.microsoft.com/office/drawing/2014/main" val="1602212932"/>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7762875" algn="r"/>
                        </a:tabLst>
                        <a:defRPr/>
                      </a:pPr>
                      <a:r>
                        <a:rPr kumimoji="0" lang="en-US" sz="2000" b="0" i="0" u="none" strike="noStrike" kern="1200" cap="none" spc="0" normalizeH="0" baseline="0" noProof="0" dirty="0">
                          <a:ln>
                            <a:noFill/>
                          </a:ln>
                          <a:solidFill>
                            <a:prstClr val="black"/>
                          </a:solidFill>
                          <a:effectLst/>
                          <a:uLnTx/>
                          <a:uFillTx/>
                          <a:latin typeface="+mn-lt"/>
                          <a:cs typeface="Arial" charset="0"/>
                          <a:sym typeface="Wingdings" panose="05000000000000000000" pitchFamily="2" charset="2"/>
                        </a:rPr>
                        <a:t>DOE OPA Review and ICR	</a:t>
                      </a:r>
                      <a:endParaRPr kumimoji="0" lang="en-US" sz="2000" b="0" i="0" u="none" strike="noStrike" kern="1200" cap="none" spc="0" normalizeH="0" baseline="0" noProof="0" dirty="0">
                        <a:ln>
                          <a:noFill/>
                        </a:ln>
                        <a:solidFill>
                          <a:prstClr val="black"/>
                        </a:solidFill>
                        <a:effectLst/>
                        <a:uLnTx/>
                        <a:uFillTx/>
                        <a:latin typeface="+mn-lt"/>
                        <a:cs typeface="Arial" charset="0"/>
                      </a:endParaRPr>
                    </a:p>
                  </a:txBody>
                  <a:tcPr/>
                </a:tc>
                <a:tc>
                  <a:txBody>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tab pos="7762875" algn="r"/>
                        </a:tabLst>
                        <a:defRPr/>
                      </a:pPr>
                      <a:r>
                        <a:rPr kumimoji="0" lang="en-US" sz="2000" b="0" i="0" u="none" strike="noStrike" kern="1200" cap="none" spc="0" normalizeH="0" baseline="0" noProof="0" dirty="0">
                          <a:ln>
                            <a:noFill/>
                          </a:ln>
                          <a:solidFill>
                            <a:prstClr val="black"/>
                          </a:solidFill>
                          <a:effectLst/>
                          <a:uLnTx/>
                          <a:uFillTx/>
                          <a:latin typeface="+mn-lt"/>
                          <a:cs typeface="Arial" charset="0"/>
                          <a:sym typeface="Wingdings" panose="05000000000000000000" pitchFamily="2" charset="2"/>
                        </a:rPr>
                        <a:t>January 2023</a:t>
                      </a:r>
                      <a:endParaRPr kumimoji="0" lang="en-US" sz="2000" b="0" i="0" u="none" strike="noStrike" kern="1200" cap="none" spc="0" normalizeH="0" baseline="0" noProof="0" dirty="0">
                        <a:ln>
                          <a:noFill/>
                        </a:ln>
                        <a:solidFill>
                          <a:prstClr val="black"/>
                        </a:solidFill>
                        <a:effectLst/>
                        <a:uLnTx/>
                        <a:uFillTx/>
                        <a:latin typeface="+mn-lt"/>
                        <a:cs typeface="Arial" charset="0"/>
                      </a:endParaRPr>
                    </a:p>
                  </a:txBody>
                  <a:tcPr/>
                </a:tc>
                <a:extLst>
                  <a:ext uri="{0D108BD9-81ED-4DB2-BD59-A6C34878D82A}">
                    <a16:rowId xmlns:a16="http://schemas.microsoft.com/office/drawing/2014/main" val="1874488368"/>
                  </a:ext>
                </a:extLst>
              </a:tr>
              <a:tr h="37084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tab pos="7762875" algn="r"/>
                        </a:tabLst>
                        <a:defRPr/>
                      </a:pPr>
                      <a:r>
                        <a:rPr lang="en-US" sz="2000" b="1" dirty="0">
                          <a:latin typeface="+mn-lt"/>
                        </a:rPr>
                        <a:t>CD-2/3A, Performance Baseline/Long Lead Procurement</a:t>
                      </a:r>
                    </a:p>
                  </a:txBody>
                  <a:tcPr/>
                </a:tc>
                <a:tc>
                  <a:txBody>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tab pos="7762875" algn="r"/>
                        </a:tabLst>
                        <a:defRPr/>
                      </a:pPr>
                      <a:r>
                        <a:rPr lang="en-US" sz="2000" b="1" dirty="0">
                          <a:latin typeface="+mn-lt"/>
                        </a:rPr>
                        <a:t>April 2023</a:t>
                      </a:r>
                      <a:endParaRPr kumimoji="0" lang="en-US" sz="2000" b="1" i="0" u="none" strike="noStrike" kern="1200" cap="none" spc="0" normalizeH="0" baseline="0" noProof="0" dirty="0">
                        <a:ln>
                          <a:noFill/>
                        </a:ln>
                        <a:solidFill>
                          <a:prstClr val="black"/>
                        </a:solidFill>
                        <a:effectLst/>
                        <a:uLnTx/>
                        <a:uFillTx/>
                        <a:latin typeface="+mn-lt"/>
                        <a:cs typeface="Arial" charset="0"/>
                      </a:endParaRPr>
                    </a:p>
                  </a:txBody>
                  <a:tcPr/>
                </a:tc>
                <a:extLst>
                  <a:ext uri="{0D108BD9-81ED-4DB2-BD59-A6C34878D82A}">
                    <a16:rowId xmlns:a16="http://schemas.microsoft.com/office/drawing/2014/main" val="1302889476"/>
                  </a:ext>
                </a:extLst>
              </a:tr>
            </a:tbl>
          </a:graphicData>
        </a:graphic>
      </p:graphicFrame>
    </p:spTree>
    <p:extLst>
      <p:ext uri="{BB962C8B-B14F-4D97-AF65-F5344CB8AC3E}">
        <p14:creationId xmlns:p14="http://schemas.microsoft.com/office/powerpoint/2010/main" val="28229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864536-34B2-624A-9138-7ADC66D92B94}"/>
              </a:ext>
            </a:extLst>
          </p:cNvPr>
          <p:cNvSpPr>
            <a:spLocks noGrp="1"/>
          </p:cNvSpPr>
          <p:nvPr>
            <p:ph type="sldNum" sz="quarter" idx="12"/>
          </p:nvPr>
        </p:nvSpPr>
        <p:spPr/>
        <p:txBody>
          <a:bodyPr/>
          <a:lstStyle/>
          <a:p>
            <a:fld id="{893C5830-40F3-F04E-B2E3-10E6672BA8FF}" type="slidenum">
              <a:rPr lang="en-US" smtClean="0"/>
              <a:pPr/>
              <a:t>5</a:t>
            </a:fld>
            <a:endParaRPr lang="en-US" dirty="0"/>
          </a:p>
        </p:txBody>
      </p:sp>
      <p:pic>
        <p:nvPicPr>
          <p:cNvPr id="14" name="Picture 2">
            <a:extLst>
              <a:ext uri="{FF2B5EF4-FFF2-40B4-BE49-F238E27FC236}">
                <a16:creationId xmlns:a16="http://schemas.microsoft.com/office/drawing/2014/main" id="{D8B431A7-483C-7E49-8A77-14368447CBB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74848" cy="5419493"/>
          </a:xfrm>
          <a:prstGeom prst="rect">
            <a:avLst/>
          </a:prstGeom>
          <a:ln>
            <a:noFill/>
          </a:ln>
          <a:effectLst>
            <a:softEdge rad="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E989C91-1840-A84E-B1BF-DDDD00E093C1}"/>
              </a:ext>
            </a:extLst>
          </p:cNvPr>
          <p:cNvSpPr txBox="1"/>
          <p:nvPr/>
        </p:nvSpPr>
        <p:spPr>
          <a:xfrm>
            <a:off x="0" y="5311493"/>
            <a:ext cx="9174848" cy="64633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EIC benefits from $B class investments at BNL and the highly successful RHIC program.</a:t>
            </a:r>
          </a:p>
          <a:p>
            <a:pPr marL="285750" indent="-285750">
              <a:buFont typeface="Arial" panose="020B0604020202020204" pitchFamily="34" charset="0"/>
              <a:buChar char="•"/>
            </a:pPr>
            <a:r>
              <a:rPr lang="en-US" dirty="0"/>
              <a:t>RHIC will conclude operations in 2025.  EIC installation will begin after RHIC ops concludes.</a:t>
            </a:r>
          </a:p>
        </p:txBody>
      </p:sp>
    </p:spTree>
    <p:extLst>
      <p:ext uri="{BB962C8B-B14F-4D97-AF65-F5344CB8AC3E}">
        <p14:creationId xmlns:p14="http://schemas.microsoft.com/office/powerpoint/2010/main" val="12532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C82B49-13A2-48E1-8136-6A66626BB573}"/>
              </a:ext>
            </a:extLst>
          </p:cNvPr>
          <p:cNvPicPr>
            <a:picLocks noChangeAspect="1"/>
          </p:cNvPicPr>
          <p:nvPr/>
        </p:nvPicPr>
        <p:blipFill>
          <a:blip r:embed="rId2"/>
          <a:stretch>
            <a:fillRect/>
          </a:stretch>
        </p:blipFill>
        <p:spPr>
          <a:xfrm>
            <a:off x="636417" y="885653"/>
            <a:ext cx="7718766" cy="5554588"/>
          </a:xfrm>
          <a:prstGeom prst="rect">
            <a:avLst/>
          </a:prstGeom>
        </p:spPr>
      </p:pic>
      <p:sp>
        <p:nvSpPr>
          <p:cNvPr id="2" name="Title 1"/>
          <p:cNvSpPr>
            <a:spLocks noGrp="1"/>
          </p:cNvSpPr>
          <p:nvPr>
            <p:ph type="title"/>
          </p:nvPr>
        </p:nvSpPr>
        <p:spPr>
          <a:xfrm>
            <a:off x="468483" y="-153020"/>
            <a:ext cx="7886700" cy="1325563"/>
          </a:xfrm>
        </p:spPr>
        <p:txBody>
          <a:bodyPr/>
          <a:lstStyle/>
          <a:p>
            <a:r>
              <a:rPr lang="en-US" dirty="0"/>
              <a:t>Reference Schedule</a:t>
            </a:r>
          </a:p>
        </p:txBody>
      </p:sp>
      <p:sp>
        <p:nvSpPr>
          <p:cNvPr id="4" name="Slide Number Placeholder 3">
            <a:extLst>
              <a:ext uri="{FF2B5EF4-FFF2-40B4-BE49-F238E27FC236}">
                <a16:creationId xmlns:a16="http://schemas.microsoft.com/office/drawing/2014/main" id="{EDFCEB32-5665-4078-9BAC-7F0C2CFC30A3}"/>
              </a:ext>
            </a:extLst>
          </p:cNvPr>
          <p:cNvSpPr>
            <a:spLocks noGrp="1"/>
          </p:cNvSpPr>
          <p:nvPr>
            <p:ph type="sldNum" sz="quarter" idx="12"/>
          </p:nvPr>
        </p:nvSpPr>
        <p:spPr/>
        <p:txBody>
          <a:bodyPr/>
          <a:lstStyle/>
          <a:p>
            <a:fld id="{893C5830-40F3-F04E-B2E3-10E6672BA8FF}" type="slidenum">
              <a:rPr lang="en-US" smtClean="0"/>
              <a:pPr/>
              <a:t>6</a:t>
            </a:fld>
            <a:endParaRPr lang="en-US" dirty="0"/>
          </a:p>
        </p:txBody>
      </p:sp>
      <p:sp>
        <p:nvSpPr>
          <p:cNvPr id="6" name="TextBox 5">
            <a:extLst>
              <a:ext uri="{FF2B5EF4-FFF2-40B4-BE49-F238E27FC236}">
                <a16:creationId xmlns:a16="http://schemas.microsoft.com/office/drawing/2014/main" id="{C440C38C-03DA-6147-A040-0706FB07E49F}"/>
              </a:ext>
            </a:extLst>
          </p:cNvPr>
          <p:cNvSpPr txBox="1"/>
          <p:nvPr/>
        </p:nvSpPr>
        <p:spPr>
          <a:xfrm>
            <a:off x="827223" y="5148221"/>
            <a:ext cx="587020" cy="461665"/>
          </a:xfrm>
          <a:prstGeom prst="rect">
            <a:avLst/>
          </a:prstGeom>
          <a:noFill/>
        </p:spPr>
        <p:txBody>
          <a:bodyPr wrap="square" rtlCol="0">
            <a:spAutoFit/>
          </a:bodyPr>
          <a:lstStyle/>
          <a:p>
            <a:r>
              <a:rPr lang="en-US" sz="800" dirty="0">
                <a:solidFill>
                  <a:schemeClr val="bg1"/>
                </a:solidFill>
              </a:rPr>
              <a:t>Notional Schedule</a:t>
            </a:r>
          </a:p>
          <a:p>
            <a:r>
              <a:rPr lang="en-US" sz="800" dirty="0">
                <a:solidFill>
                  <a:schemeClr val="bg1"/>
                </a:solidFill>
              </a:rPr>
              <a:t>2</a:t>
            </a:r>
            <a:r>
              <a:rPr lang="en-US" sz="800" baseline="30000" dirty="0">
                <a:solidFill>
                  <a:schemeClr val="bg1"/>
                </a:solidFill>
              </a:rPr>
              <a:t>nd</a:t>
            </a:r>
            <a:r>
              <a:rPr lang="en-US" sz="800" dirty="0">
                <a:solidFill>
                  <a:schemeClr val="bg1"/>
                </a:solidFill>
              </a:rPr>
              <a:t> IR and</a:t>
            </a:r>
          </a:p>
        </p:txBody>
      </p:sp>
      <p:sp>
        <p:nvSpPr>
          <p:cNvPr id="8" name="TextBox 7">
            <a:extLst>
              <a:ext uri="{FF2B5EF4-FFF2-40B4-BE49-F238E27FC236}">
                <a16:creationId xmlns:a16="http://schemas.microsoft.com/office/drawing/2014/main" id="{AC1317E2-D10A-5149-A054-6C17580A29C1}"/>
              </a:ext>
            </a:extLst>
          </p:cNvPr>
          <p:cNvSpPr txBox="1"/>
          <p:nvPr/>
        </p:nvSpPr>
        <p:spPr>
          <a:xfrm>
            <a:off x="1416114" y="5470013"/>
            <a:ext cx="587020" cy="215444"/>
          </a:xfrm>
          <a:prstGeom prst="rect">
            <a:avLst/>
          </a:prstGeom>
          <a:noFill/>
        </p:spPr>
        <p:txBody>
          <a:bodyPr wrap="none" rtlCol="0">
            <a:spAutoFit/>
          </a:bodyPr>
          <a:lstStyle/>
          <a:p>
            <a:r>
              <a:rPr lang="en-US" sz="800" dirty="0">
                <a:solidFill>
                  <a:schemeClr val="bg1"/>
                </a:solidFill>
              </a:rPr>
              <a:t> Schedule</a:t>
            </a:r>
          </a:p>
        </p:txBody>
      </p:sp>
      <p:sp>
        <p:nvSpPr>
          <p:cNvPr id="9" name="TextBox 8">
            <a:extLst>
              <a:ext uri="{FF2B5EF4-FFF2-40B4-BE49-F238E27FC236}">
                <a16:creationId xmlns:a16="http://schemas.microsoft.com/office/drawing/2014/main" id="{C5A49CF8-A087-FD42-97E3-B13C86368C31}"/>
              </a:ext>
            </a:extLst>
          </p:cNvPr>
          <p:cNvSpPr txBox="1"/>
          <p:nvPr/>
        </p:nvSpPr>
        <p:spPr>
          <a:xfrm>
            <a:off x="2592025" y="5519504"/>
            <a:ext cx="2057400" cy="215444"/>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txBody>
          <a:bodyPr wrap="square" rtlCol="0">
            <a:spAutoFit/>
          </a:bodyPr>
          <a:lstStyle/>
          <a:p>
            <a:r>
              <a:rPr lang="en-US" sz="800" i="1" dirty="0"/>
              <a:t>Generic Detector R&amp;D</a:t>
            </a:r>
          </a:p>
        </p:txBody>
      </p:sp>
    </p:spTree>
    <p:extLst>
      <p:ext uri="{BB962C8B-B14F-4D97-AF65-F5344CB8AC3E}">
        <p14:creationId xmlns:p14="http://schemas.microsoft.com/office/powerpoint/2010/main" val="311979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4423"/>
            <a:ext cx="8515350" cy="1309168"/>
          </a:xfrm>
        </p:spPr>
        <p:txBody>
          <a:bodyPr>
            <a:normAutofit/>
          </a:bodyPr>
          <a:lstStyle/>
          <a:p>
            <a:r>
              <a:rPr lang="en-US" dirty="0"/>
              <a:t>CD-2/3A Preparation</a:t>
            </a:r>
          </a:p>
        </p:txBody>
      </p:sp>
      <p:sp>
        <p:nvSpPr>
          <p:cNvPr id="3" name="Content Placeholder 2"/>
          <p:cNvSpPr>
            <a:spLocks noGrp="1"/>
          </p:cNvSpPr>
          <p:nvPr>
            <p:ph idx="1"/>
          </p:nvPr>
        </p:nvSpPr>
        <p:spPr>
          <a:xfrm>
            <a:off x="710843" y="1633591"/>
            <a:ext cx="7950271" cy="4202130"/>
          </a:xfrm>
        </p:spPr>
        <p:txBody>
          <a:bodyPr>
            <a:normAutofit fontScale="92500" lnSpcReduction="10000"/>
          </a:bodyPr>
          <a:lstStyle/>
          <a:p>
            <a:pPr marL="0" indent="0">
              <a:buNone/>
            </a:pPr>
            <a:r>
              <a:rPr lang="en-US" sz="1800" b="1" dirty="0"/>
              <a:t>Assumptions</a:t>
            </a:r>
          </a:p>
          <a:p>
            <a:r>
              <a:rPr lang="en-US" sz="1800" dirty="0"/>
              <a:t>DOE FY2022 funding is $70 million (possibilities range from $30M to $806M!)</a:t>
            </a:r>
          </a:p>
          <a:p>
            <a:r>
              <a:rPr lang="en-US" sz="1800" dirty="0"/>
              <a:t>CD-2/3A approval in April 2023</a:t>
            </a:r>
          </a:p>
          <a:p>
            <a:endParaRPr lang="en-US" sz="1800" dirty="0"/>
          </a:p>
          <a:p>
            <a:pPr marL="0" indent="0">
              <a:buNone/>
            </a:pPr>
            <a:r>
              <a:rPr lang="en-US" sz="1800" b="1" dirty="0"/>
              <a:t>Schedule</a:t>
            </a:r>
          </a:p>
          <a:p>
            <a:pPr>
              <a:tabLst>
                <a:tab pos="7762875" algn="r"/>
              </a:tabLst>
            </a:pPr>
            <a:r>
              <a:rPr lang="en-US" sz="1800" dirty="0"/>
              <a:t>DOE Status Review (confirm CD-2/3A goals)	October 19-21, 2021</a:t>
            </a:r>
          </a:p>
          <a:p>
            <a:pPr>
              <a:tabLst>
                <a:tab pos="7762875" algn="r"/>
              </a:tabLst>
            </a:pPr>
            <a:r>
              <a:rPr lang="en-US" sz="1800" dirty="0"/>
              <a:t>DOE Status Review (confirm OPA/ICR review plans)	April (TBD) 2022</a:t>
            </a:r>
          </a:p>
          <a:p>
            <a:pPr>
              <a:tabLst>
                <a:tab pos="7762875" algn="r"/>
              </a:tabLst>
            </a:pPr>
            <a:r>
              <a:rPr lang="en-US" sz="1800" dirty="0"/>
              <a:t>Preliminary Design Complete	</a:t>
            </a:r>
            <a:r>
              <a:rPr lang="en-US" sz="1800" dirty="0">
                <a:sym typeface="Wingdings" panose="05000000000000000000" pitchFamily="2" charset="2"/>
              </a:rPr>
              <a:t>November 2022</a:t>
            </a:r>
          </a:p>
          <a:p>
            <a:pPr>
              <a:tabLst>
                <a:tab pos="7762875" algn="r"/>
              </a:tabLst>
            </a:pPr>
            <a:r>
              <a:rPr lang="en-US" sz="1800" dirty="0">
                <a:sym typeface="Wingdings" panose="05000000000000000000" pitchFamily="2" charset="2"/>
              </a:rPr>
              <a:t>Final Design/Maturity Readiness for CD-3A Items	November 2022</a:t>
            </a:r>
          </a:p>
          <a:p>
            <a:pPr>
              <a:tabLst>
                <a:tab pos="7762875" algn="r"/>
              </a:tabLst>
            </a:pPr>
            <a:r>
              <a:rPr lang="en-US" sz="1800" dirty="0">
                <a:sym typeface="Wingdings" panose="05000000000000000000" pitchFamily="2" charset="2"/>
              </a:rPr>
              <a:t>Preliminary Design Review	November 2022</a:t>
            </a:r>
          </a:p>
          <a:p>
            <a:pPr>
              <a:tabLst>
                <a:tab pos="7762875" algn="r"/>
              </a:tabLst>
            </a:pPr>
            <a:r>
              <a:rPr lang="en-US" sz="1800" dirty="0">
                <a:sym typeface="Wingdings" panose="05000000000000000000" pitchFamily="2" charset="2"/>
              </a:rPr>
              <a:t>Director’s Review	December 2022</a:t>
            </a:r>
          </a:p>
          <a:p>
            <a:pPr>
              <a:tabLst>
                <a:tab pos="7762875" algn="r"/>
              </a:tabLst>
            </a:pPr>
            <a:r>
              <a:rPr lang="en-US" sz="1800" dirty="0">
                <a:sym typeface="Wingdings" panose="05000000000000000000" pitchFamily="2" charset="2"/>
              </a:rPr>
              <a:t>DOE OPA Review and ICR	January 2023</a:t>
            </a:r>
            <a:endParaRPr lang="en-US" sz="1800"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AD2AB49-3341-C944-927F-9E29D7229B80}"/>
                  </a:ext>
                </a:extLst>
              </p:cNvPr>
              <p:cNvSpPr txBox="1"/>
              <p:nvPr/>
            </p:nvSpPr>
            <p:spPr>
              <a:xfrm>
                <a:off x="8640715" y="3280177"/>
                <a:ext cx="205184" cy="2976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p:sp>
            <p:nvSpPr>
              <p:cNvPr id="5" name="TextBox 4">
                <a:extLst>
                  <a:ext uri="{FF2B5EF4-FFF2-40B4-BE49-F238E27FC236}">
                    <a16:creationId xmlns:a16="http://schemas.microsoft.com/office/drawing/2014/main" id="{2AD2AB49-3341-C944-927F-9E29D7229B80}"/>
                  </a:ext>
                </a:extLst>
              </p:cNvPr>
              <p:cNvSpPr txBox="1">
                <a:spLocks noRot="1" noChangeAspect="1" noMove="1" noResize="1" noEditPoints="1" noAdjustHandles="1" noChangeArrowheads="1" noChangeShapeType="1" noTextEdit="1"/>
              </p:cNvSpPr>
              <p:nvPr/>
            </p:nvSpPr>
            <p:spPr>
              <a:xfrm>
                <a:off x="8640715" y="3280177"/>
                <a:ext cx="205184" cy="297646"/>
              </a:xfrm>
              <a:prstGeom prst="rect">
                <a:avLst/>
              </a:prstGeom>
              <a:blipFill>
                <a:blip r:embed="rId2"/>
                <a:stretch>
                  <a:fillRect l="-41176" t="-12500" r="-41176" b="-25000"/>
                </a:stretch>
              </a:blipFill>
            </p:spPr>
            <p:txBody>
              <a:bodyPr/>
              <a:lstStyle/>
              <a:p>
                <a:r>
                  <a:rPr lang="en-US">
                    <a:noFill/>
                  </a:rPr>
                  <a:t> </a:t>
                </a:r>
              </a:p>
            </p:txBody>
          </p:sp>
        </mc:Fallback>
      </mc:AlternateContent>
    </p:spTree>
    <p:extLst>
      <p:ext uri="{BB962C8B-B14F-4D97-AF65-F5344CB8AC3E}">
        <p14:creationId xmlns:p14="http://schemas.microsoft.com/office/powerpoint/2010/main" val="134036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xfrm>
            <a:off x="628650" y="6356351"/>
            <a:ext cx="2057400" cy="365125"/>
          </a:xfrm>
          <a:prstGeom prst="rect">
            <a:avLst/>
          </a:prstGeom>
          <a:noFill/>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300236-7FFA-2C4C-9DC3-0D04F3CC4D61}" type="datetimeFigureOut">
              <a:rPr lang="en-US" smtClean="0"/>
              <a:pPr/>
              <a:t>10/28/21</a:t>
            </a:fld>
            <a:endParaRPr lang="en-US" dirty="0">
              <a:latin typeface="Times New Roman" panose="02020603050405020304" pitchFamily="18" charset="0"/>
              <a:cs typeface="Times New Roman" panose="02020603050405020304" pitchFamily="18" charset="0"/>
            </a:endParaRPr>
          </a:p>
        </p:txBody>
      </p:sp>
      <p:sp>
        <p:nvSpPr>
          <p:cNvPr id="233474" name="Rectangle 2"/>
          <p:cNvSpPr>
            <a:spLocks noGrp="1" noChangeArrowheads="1"/>
          </p:cNvSpPr>
          <p:nvPr>
            <p:ph type="title"/>
          </p:nvPr>
        </p:nvSpPr>
        <p:spPr>
          <a:xfrm>
            <a:off x="473699" y="0"/>
            <a:ext cx="8272800" cy="915988"/>
          </a:xfrm>
        </p:spPr>
        <p:txBody>
          <a:bodyPr>
            <a:noAutofit/>
          </a:bodyPr>
          <a:lstStyle/>
          <a:p>
            <a:pPr eaLnBrk="1" hangingPunct="1">
              <a:defRPr/>
            </a:pPr>
            <a:r>
              <a:rPr lang="en-US" dirty="0">
                <a:effectLst/>
                <a:latin typeface="Arial" panose="020B0604020202020204" pitchFamily="34" charset="0"/>
                <a:cs typeface="Arial" panose="020B0604020202020204" pitchFamily="34" charset="0"/>
              </a:rPr>
              <a:t>DOE Review Recommendations</a:t>
            </a:r>
          </a:p>
        </p:txBody>
      </p:sp>
      <p:sp>
        <p:nvSpPr>
          <p:cNvPr id="8" name="Rectangle 14"/>
          <p:cNvSpPr>
            <a:spLocks noChangeArrowheads="1"/>
          </p:cNvSpPr>
          <p:nvPr/>
        </p:nvSpPr>
        <p:spPr bwMode="auto">
          <a:xfrm>
            <a:off x="266700" y="2838369"/>
            <a:ext cx="8686799" cy="338554"/>
          </a:xfrm>
          <a:prstGeom prst="rect">
            <a:avLst/>
          </a:prstGeom>
          <a:noFill/>
          <a:ln w="6350">
            <a:noFill/>
            <a:miter lim="800000"/>
            <a:headEnd/>
            <a:tailEnd/>
          </a:ln>
        </p:spPr>
        <p:txBody>
          <a:bodyPr wrap="square" tIns="0" bIns="0" anchor="ctr">
            <a:spAutoFit/>
          </a:bodyPr>
          <a:lstStyle/>
          <a:p>
            <a:pPr marL="457200" indent="-457200" algn="l">
              <a:buFontTx/>
              <a:buAutoNum type="arabicPeriod"/>
            </a:pPr>
            <a:endParaRPr lang="en-US" sz="2200" b="0" dirty="0">
              <a:latin typeface="Times New Roman" pitchFamily="18" charset="0"/>
              <a:cs typeface="Times New Roman" pitchFamily="18" charset="0"/>
            </a:endParaRPr>
          </a:p>
        </p:txBody>
      </p:sp>
      <p:sp>
        <p:nvSpPr>
          <p:cNvPr id="6" name="Rectangle 5"/>
          <p:cNvSpPr/>
          <p:nvPr/>
        </p:nvSpPr>
        <p:spPr>
          <a:xfrm>
            <a:off x="397501" y="851188"/>
            <a:ext cx="8686799" cy="5337359"/>
          </a:xfrm>
          <a:prstGeom prst="rect">
            <a:avLst/>
          </a:prstGeom>
        </p:spPr>
        <p:txBody>
          <a:bodyPr wrap="square">
            <a:spAutoFit/>
          </a:bodyPr>
          <a:lstStyle/>
          <a:p>
            <a:pPr marL="342900" indent="-342900" algn="l">
              <a:spcBef>
                <a:spcPts val="480"/>
              </a:spcBef>
              <a:buFont typeface="+mj-lt"/>
              <a:buAutoNum type="arabicPeriod"/>
            </a:pPr>
            <a:r>
              <a:rPr lang="en-US" sz="1600" b="0" dirty="0">
                <a:cs typeface="Times New Roman" pitchFamily="18" charset="0"/>
              </a:rPr>
              <a:t>Evaluate the lessons learned from each </a:t>
            </a:r>
            <a:r>
              <a:rPr lang="en-US" sz="1600" b="0" dirty="0" err="1">
                <a:cs typeface="Times New Roman" pitchFamily="18" charset="0"/>
              </a:rPr>
              <a:t>CeC</a:t>
            </a:r>
            <a:r>
              <a:rPr lang="en-US" sz="1600" b="0" dirty="0">
                <a:cs typeface="Times New Roman" pitchFamily="18" charset="0"/>
              </a:rPr>
              <a:t> Pop run, including the role of the EIC project input to the experiment, and develop an EIC project path forward that includes a timely </a:t>
            </a:r>
            <a:r>
              <a:rPr lang="en-US" sz="1600" b="0" dirty="0" err="1">
                <a:cs typeface="Times New Roman" pitchFamily="18" charset="0"/>
              </a:rPr>
              <a:t>PoP</a:t>
            </a:r>
            <a:r>
              <a:rPr lang="en-US" sz="1600" b="0" dirty="0">
                <a:cs typeface="Times New Roman" pitchFamily="18" charset="0"/>
              </a:rPr>
              <a:t> demonstration of SHC.  This should be presented at the next OPA review.</a:t>
            </a:r>
          </a:p>
          <a:p>
            <a:pPr marL="342900" indent="-342900" algn="l">
              <a:spcBef>
                <a:spcPts val="480"/>
              </a:spcBef>
              <a:buFont typeface="+mj-lt"/>
              <a:buAutoNum type="arabicPeriod"/>
            </a:pPr>
            <a:r>
              <a:rPr lang="en-US" sz="1600" b="0" dirty="0">
                <a:cs typeface="Times New Roman" pitchFamily="18" charset="0"/>
              </a:rPr>
              <a:t>Assess the requirements for pre-cooling at a lower energy both to complement SHC and to offer contingency in case the SHC performance falls below expectation; report by the next OPA review.</a:t>
            </a:r>
          </a:p>
          <a:p>
            <a:pPr marL="342900" indent="-342900" algn="l">
              <a:spcBef>
                <a:spcPts val="480"/>
              </a:spcBef>
              <a:buFont typeface="+mj-lt"/>
              <a:buAutoNum type="arabicPeriod"/>
            </a:pPr>
            <a:r>
              <a:rPr lang="en-US" sz="1600" b="1" dirty="0">
                <a:cs typeface="Times New Roman" pitchFamily="18" charset="0"/>
              </a:rPr>
              <a:t>Pursue commitments on accelerator in-kind contributions before CD-2/CD-3A. (Accelerator SC)</a:t>
            </a:r>
          </a:p>
          <a:p>
            <a:pPr marL="342900" indent="-342900">
              <a:spcBef>
                <a:spcPts val="480"/>
              </a:spcBef>
              <a:buFont typeface="+mj-lt"/>
              <a:buAutoNum type="arabicPeriod"/>
            </a:pPr>
            <a:r>
              <a:rPr lang="en-US" sz="1600" dirty="0">
                <a:cs typeface="Times New Roman" pitchFamily="18" charset="0"/>
              </a:rPr>
              <a:t>Develop a mitigation plan - with cost and schedule - to support Rutherford cable production in house by CD2-CD3A.</a:t>
            </a:r>
          </a:p>
          <a:p>
            <a:pPr marL="342900" indent="-342900">
              <a:spcBef>
                <a:spcPts val="480"/>
              </a:spcBef>
              <a:buFont typeface="+mj-lt"/>
              <a:buAutoNum type="arabicPeriod"/>
            </a:pPr>
            <a:r>
              <a:rPr lang="en-US" sz="1600" b="1" dirty="0">
                <a:solidFill>
                  <a:srgbClr val="000000"/>
                </a:solidFill>
                <a:cs typeface="Times New Roman" pitchFamily="18" charset="0"/>
              </a:rPr>
              <a:t>Pursue formal commitments for in kind contributions before CD-2. (Detector SC)</a:t>
            </a:r>
          </a:p>
          <a:p>
            <a:pPr marL="342900" indent="-342900">
              <a:spcBef>
                <a:spcPts val="480"/>
              </a:spcBef>
              <a:buFont typeface="+mj-lt"/>
              <a:buAutoNum type="arabicPeriod"/>
            </a:pPr>
            <a:r>
              <a:rPr lang="en-US" sz="1600" dirty="0"/>
              <a:t>By the end of January 2022 to support the start of preliminary design, validate the scope of CD-3a to ensure it includes the long lead electrical procurements (LLP), electrical overhead line and electrical substation installation.</a:t>
            </a:r>
          </a:p>
          <a:p>
            <a:pPr marL="342900" lvl="0" indent="-342900">
              <a:buFont typeface="+mj-lt"/>
              <a:buAutoNum type="arabicPeriod"/>
            </a:pPr>
            <a:r>
              <a:rPr lang="en-US" sz="1600" dirty="0"/>
              <a:t>Award the A/E design contract by end of January 2022.</a:t>
            </a:r>
          </a:p>
          <a:p>
            <a:pPr marL="342900" indent="-342900">
              <a:buFont typeface="+mj-lt"/>
              <a:buAutoNum type="arabicPeriod"/>
            </a:pPr>
            <a:r>
              <a:rPr lang="en-US" sz="1600" dirty="0">
                <a:ea typeface="Times New Roman"/>
                <a:cs typeface="Times New Roman"/>
                <a:sym typeface="Times New Roman"/>
              </a:rPr>
              <a:t>Complete evaluation of the impacts of revised escalation rates and provide an update at the April 2022 status review.</a:t>
            </a:r>
          </a:p>
          <a:p>
            <a:pPr marL="342900" indent="-342900">
              <a:buFont typeface="+mj-lt"/>
              <a:buAutoNum type="arabicPeriod"/>
            </a:pPr>
            <a:r>
              <a:rPr lang="en-US" sz="1600" dirty="0">
                <a:cs typeface="Times New Roman" panose="02020603050405020304" pitchFamily="18" charset="0"/>
              </a:rPr>
              <a:t>By the CD-2 review, develop and present a technical maturation plan which highlights technical status at each critical decision, the residual risks after the Critical Decisions, and supports why those risks are manageable.  It would be advisable to present progress on this at the next IPR.</a:t>
            </a:r>
          </a:p>
          <a:p>
            <a:pPr marL="342900" indent="-342900">
              <a:buFont typeface="+mj-lt"/>
              <a:buAutoNum type="arabicPeriod"/>
            </a:pPr>
            <a:r>
              <a:rPr lang="en-US" sz="1600" b="1" dirty="0">
                <a:cs typeface="Times New Roman" panose="02020603050405020304" pitchFamily="18" charset="0"/>
              </a:rPr>
              <a:t>At the next review, present the expectations for status of international agreements (binding and planning documents) at the time of CD-2</a:t>
            </a:r>
            <a:r>
              <a:rPr lang="en-US" sz="1600" b="1" dirty="0"/>
              <a:t>. (PM </a:t>
            </a:r>
            <a:r>
              <a:rPr lang="en-US" sz="1600" b="1" dirty="0" err="1"/>
              <a:t>Subcomittee</a:t>
            </a:r>
            <a:r>
              <a:rPr lang="en-US" sz="1600" b="1" dirty="0"/>
              <a:t>)</a:t>
            </a:r>
            <a:endParaRPr lang="en-US" sz="1600" b="1" dirty="0">
              <a:ea typeface="Times New Roman"/>
              <a:cs typeface="Times New Roman"/>
              <a:sym typeface="Times New Roman"/>
            </a:endParaRPr>
          </a:p>
        </p:txBody>
      </p:sp>
    </p:spTree>
    <p:extLst>
      <p:ext uri="{BB962C8B-B14F-4D97-AF65-F5344CB8AC3E}">
        <p14:creationId xmlns:p14="http://schemas.microsoft.com/office/powerpoint/2010/main" val="3259284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9B6E-280A-4F4B-9063-545222326F75}"/>
              </a:ext>
            </a:extLst>
          </p:cNvPr>
          <p:cNvSpPr>
            <a:spLocks noGrp="1"/>
          </p:cNvSpPr>
          <p:nvPr>
            <p:ph type="title"/>
          </p:nvPr>
        </p:nvSpPr>
        <p:spPr>
          <a:xfrm>
            <a:off x="628649" y="73174"/>
            <a:ext cx="8320950" cy="1325563"/>
          </a:xfrm>
        </p:spPr>
        <p:txBody>
          <a:bodyPr/>
          <a:lstStyle/>
          <a:p>
            <a:r>
              <a:rPr lang="en-US" dirty="0"/>
              <a:t>BNL/TJNAF Special Partnership</a:t>
            </a:r>
          </a:p>
        </p:txBody>
      </p:sp>
      <p:sp>
        <p:nvSpPr>
          <p:cNvPr id="3" name="Content Placeholder 2">
            <a:extLst>
              <a:ext uri="{FF2B5EF4-FFF2-40B4-BE49-F238E27FC236}">
                <a16:creationId xmlns:a16="http://schemas.microsoft.com/office/drawing/2014/main" id="{EF5EBFD0-87B9-4947-926C-1ACFD5ADA2C4}"/>
              </a:ext>
            </a:extLst>
          </p:cNvPr>
          <p:cNvSpPr>
            <a:spLocks noGrp="1"/>
          </p:cNvSpPr>
          <p:nvPr>
            <p:ph idx="1"/>
          </p:nvPr>
        </p:nvSpPr>
        <p:spPr>
          <a:xfrm>
            <a:off x="628648" y="4533566"/>
            <a:ext cx="8248951" cy="1514434"/>
          </a:xfrm>
          <a:solidFill>
            <a:schemeClr val="bg1"/>
          </a:solidFill>
        </p:spPr>
        <p:txBody>
          <a:bodyPr>
            <a:normAutofit/>
          </a:bodyPr>
          <a:lstStyle/>
          <a:p>
            <a:r>
              <a:rPr lang="en-US" sz="2400" dirty="0"/>
              <a:t>BNL/</a:t>
            </a:r>
            <a:r>
              <a:rPr lang="en-US" sz="2400" dirty="0" err="1"/>
              <a:t>JLab</a:t>
            </a:r>
            <a:r>
              <a:rPr lang="en-US" sz="2400" dirty="0"/>
              <a:t> partnership established in early 2020</a:t>
            </a:r>
          </a:p>
          <a:p>
            <a:r>
              <a:rPr lang="en-US" sz="2400" dirty="0"/>
              <a:t>Serve together as hosts for the EIC experimental program</a:t>
            </a:r>
          </a:p>
          <a:p>
            <a:r>
              <a:rPr lang="en-US" sz="2400" dirty="0"/>
              <a:t>Integrated project scope responsibilities recently defined</a:t>
            </a:r>
          </a:p>
        </p:txBody>
      </p:sp>
      <p:pic>
        <p:nvPicPr>
          <p:cNvPr id="6" name="Picture 5" descr="A group of people posing for a photo&#10;&#10;Description automatically generated">
            <a:extLst>
              <a:ext uri="{FF2B5EF4-FFF2-40B4-BE49-F238E27FC236}">
                <a16:creationId xmlns:a16="http://schemas.microsoft.com/office/drawing/2014/main" id="{7DD8386E-E72E-DD44-9697-697B568FE6AB}"/>
              </a:ext>
            </a:extLst>
          </p:cNvPr>
          <p:cNvPicPr>
            <a:picLocks noChangeAspect="1"/>
          </p:cNvPicPr>
          <p:nvPr/>
        </p:nvPicPr>
        <p:blipFill rotWithShape="1">
          <a:blip r:embed="rId2"/>
          <a:srcRect b="16324"/>
          <a:stretch/>
        </p:blipFill>
        <p:spPr>
          <a:xfrm>
            <a:off x="2344972" y="1188835"/>
            <a:ext cx="4888303" cy="3272257"/>
          </a:xfrm>
          <a:prstGeom prst="rect">
            <a:avLst/>
          </a:prstGeom>
        </p:spPr>
      </p:pic>
      <p:sp>
        <p:nvSpPr>
          <p:cNvPr id="5" name="Slide Number Placeholder 3">
            <a:extLst>
              <a:ext uri="{FF2B5EF4-FFF2-40B4-BE49-F238E27FC236}">
                <a16:creationId xmlns:a16="http://schemas.microsoft.com/office/drawing/2014/main" id="{D5B0FC08-CC32-594B-9EC2-C18DD6A2560D}"/>
              </a:ext>
            </a:extLst>
          </p:cNvPr>
          <p:cNvSpPr>
            <a:spLocks noGrp="1"/>
          </p:cNvSpPr>
          <p:nvPr>
            <p:ph type="sldNum" sz="quarter" idx="12"/>
          </p:nvPr>
        </p:nvSpPr>
        <p:spPr>
          <a:xfrm>
            <a:off x="3543300" y="6362006"/>
            <a:ext cx="2057400" cy="365125"/>
          </a:xfrm>
        </p:spPr>
        <p:txBody>
          <a:bodyPr/>
          <a:lstStyle/>
          <a:p>
            <a:fld id="{893C5830-40F3-F04E-B2E3-10E6672BA8FF}" type="slidenum">
              <a:rPr lang="en-US" smtClean="0"/>
              <a:pPr/>
              <a:t>9</a:t>
            </a:fld>
            <a:endParaRPr lang="en-US" dirty="0"/>
          </a:p>
        </p:txBody>
      </p:sp>
    </p:spTree>
    <p:extLst>
      <p:ext uri="{BB962C8B-B14F-4D97-AF65-F5344CB8AC3E}">
        <p14:creationId xmlns:p14="http://schemas.microsoft.com/office/powerpoint/2010/main" val="403050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Rev0320" id="{C38FA3BC-D5E8-45AA-9958-C7D74A2F1A4E}" vid="{67C37C4C-5F29-447A-9403-234B2450ED0B}"/>
    </a:ext>
  </a:extLst>
</a:theme>
</file>

<file path=ppt/theme/theme2.xml><?xml version="1.0" encoding="utf-8"?>
<a:theme xmlns:a="http://schemas.openxmlformats.org/drawingml/2006/main" name="Office of Science">
  <a:themeElements>
    <a:clrScheme name="Office of Sci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of Science">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of Sci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of Scie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of Scie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of Scie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of Scie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of Scie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of Scie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of Scie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of Scie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of Scie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of Scie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of Scie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peaker_x0028_s_x0029_ xmlns="7a474486-ef64-4966-bb4e-3c194cf05e06">J. Yeck</Speaker_x0028_s_x0029_>
    <_x0023_ xmlns="7a474486-ef64-4966-bb4e-3c194cf05e06">1</_x0023_>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7996275CF5D748A3961CAAB8096D43" ma:contentTypeVersion="8" ma:contentTypeDescription="Create a new document." ma:contentTypeScope="" ma:versionID="99fe8c0f465042c998a28cce58b9bb41">
  <xsd:schema xmlns:xsd="http://www.w3.org/2001/XMLSchema" xmlns:xs="http://www.w3.org/2001/XMLSchema" xmlns:p="http://schemas.microsoft.com/office/2006/metadata/properties" xmlns:ns2="7a474486-ef64-4966-bb4e-3c194cf05e06" targetNamespace="http://schemas.microsoft.com/office/2006/metadata/properties" ma:root="true" ma:fieldsID="ba943696dbccdeeecd5db16b6ecf3982" ns2:_="">
    <xsd:import namespace="7a474486-ef64-4966-bb4e-3c194cf05e06"/>
    <xsd:element name="properties">
      <xsd:complexType>
        <xsd:sequence>
          <xsd:element name="documentManagement">
            <xsd:complexType>
              <xsd:all>
                <xsd:element ref="ns2:_x0023_" minOccurs="0"/>
                <xsd:element ref="ns2:Speaker_x0028_s_x0029_"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474486-ef64-4966-bb4e-3c194cf05e06" elementFormDefault="qualified">
    <xsd:import namespace="http://schemas.microsoft.com/office/2006/documentManagement/types"/>
    <xsd:import namespace="http://schemas.microsoft.com/office/infopath/2007/PartnerControls"/>
    <xsd:element name="_x0023_" ma:index="8" nillable="true" ma:displayName="#" ma:format="Dropdown" ma:internalName="_x0023_" ma:percentage="FALSE">
      <xsd:simpleType>
        <xsd:restriction base="dms:Number"/>
      </xsd:simpleType>
    </xsd:element>
    <xsd:element name="Speaker_x0028_s_x0029_" ma:index="9" nillable="true" ma:displayName="Speaker(s)" ma:format="Dropdown" ma:internalName="Speaker_x0028_s_x0029_">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265F2-8425-47D4-B883-E86218C52976}">
  <ds:schemaRefs>
    <ds:schemaRef ds:uri="http://schemas.microsoft.com/sharepoint/v3/contenttype/forms"/>
  </ds:schemaRefs>
</ds:datastoreItem>
</file>

<file path=customXml/itemProps2.xml><?xml version="1.0" encoding="utf-8"?>
<ds:datastoreItem xmlns:ds="http://schemas.openxmlformats.org/officeDocument/2006/customXml" ds:itemID="{5BBE1C32-E9FB-4546-8A97-5A6C142FF51B}">
  <ds:schemaRefs>
    <ds:schemaRef ds:uri="http://schemas.microsoft.com/office/2006/documentManagement/types"/>
    <ds:schemaRef ds:uri="http://purl.org/dc/terms/"/>
    <ds:schemaRef ds:uri="http://purl.org/dc/elements/1.1/"/>
    <ds:schemaRef ds:uri="http://schemas.openxmlformats.org/package/2006/metadata/core-properties"/>
    <ds:schemaRef ds:uri="7a474486-ef64-4966-bb4e-3c194cf05e06"/>
    <ds:schemaRef ds:uri="http://schemas.microsoft.com/office/infopath/2007/PartnerControls"/>
    <ds:schemaRef ds:uri="http://purl.org/dc/dcmitype/"/>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54CE9A42-1541-470F-A6CE-9E36BBBD18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474486-ef64-4966-bb4e-3c194cf05e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5001</TotalTime>
  <Words>1200</Words>
  <Application>Microsoft Macintosh PowerPoint</Application>
  <PresentationFormat>On-screen Show (4:3)</PresentationFormat>
  <Paragraphs>181</Paragraphs>
  <Slides>15</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Arial Narrow</vt:lpstr>
      <vt:lpstr>Calibri</vt:lpstr>
      <vt:lpstr>Cambria Math</vt:lpstr>
      <vt:lpstr>Times New Roman</vt:lpstr>
      <vt:lpstr>Vrinda</vt:lpstr>
      <vt:lpstr>Wingdings</vt:lpstr>
      <vt:lpstr>Office Theme</vt:lpstr>
      <vt:lpstr>Office of Science</vt:lpstr>
      <vt:lpstr>EIC Collaboration Path Forward </vt:lpstr>
      <vt:lpstr>Outline</vt:lpstr>
      <vt:lpstr>DOE Project Planning Process*</vt:lpstr>
      <vt:lpstr>EIC Recent History and Plans </vt:lpstr>
      <vt:lpstr>PowerPoint Presentation</vt:lpstr>
      <vt:lpstr>Reference Schedule</vt:lpstr>
      <vt:lpstr>CD-2/3A Preparation</vt:lpstr>
      <vt:lpstr>DOE Review Recommendations</vt:lpstr>
      <vt:lpstr>BNL/TJNAF Special Partnership</vt:lpstr>
      <vt:lpstr>TJNAF Roles and Responsibilities</vt:lpstr>
      <vt:lpstr>EIC Partnerships</vt:lpstr>
      <vt:lpstr>EIC Project Organization</vt:lpstr>
      <vt:lpstr>EIC Governance</vt:lpstr>
      <vt:lpstr>EIC Council</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Bowman, Tiffany</dc:creator>
  <cp:lastModifiedBy>jim yeck</cp:lastModifiedBy>
  <cp:revision>90</cp:revision>
  <dcterms:created xsi:type="dcterms:W3CDTF">2020-03-06T15:05:08Z</dcterms:created>
  <dcterms:modified xsi:type="dcterms:W3CDTF">2021-10-28T12:48:55Z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0x010100337996275CF5D748A3961CAAB8096D43</vt:lpwstr>
  </property>
</Properties>
</file>