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8"/>
  </p:notesMasterIdLst>
  <p:handoutMasterIdLst>
    <p:handoutMasterId r:id="rId9"/>
  </p:handoutMasterIdLst>
  <p:sldIdLst>
    <p:sldId id="537" r:id="rId2"/>
    <p:sldId id="1790" r:id="rId3"/>
    <p:sldId id="1791" r:id="rId4"/>
    <p:sldId id="1793" r:id="rId5"/>
    <p:sldId id="1795" r:id="rId6"/>
    <p:sldId id="179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Laxdal" initials="RL" lastIdx="12" clrIdx="0">
    <p:extLst>
      <p:ext uri="{19B8F6BF-5375-455C-9EA6-DF929625EA0E}">
        <p15:presenceInfo xmlns:p15="http://schemas.microsoft.com/office/powerpoint/2012/main" userId="S::lax@triumf.ca::64c737b3-87cf-410d-aa6b-4807a5200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2FA"/>
    <a:srgbClr val="04ADE2"/>
    <a:srgbClr val="05B9F1"/>
    <a:srgbClr val="04B3EA"/>
    <a:srgbClr val="3AB9F2"/>
    <a:srgbClr val="039BE7"/>
    <a:srgbClr val="FFFFFF"/>
    <a:srgbClr val="B2B2B2"/>
    <a:srgbClr val="04B9F2"/>
    <a:srgbClr val="04A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64" y="60"/>
      </p:cViewPr>
      <p:guideLst>
        <p:guide orient="horz" pos="2160"/>
        <p:guide pos="3840"/>
      </p:guideLst>
    </p:cSldViewPr>
  </p:slideViewPr>
  <p:notesTextViewPr>
    <p:cViewPr>
      <p:scale>
        <a:sx n="1" d="1"/>
        <a:sy n="1" d="1"/>
      </p:scale>
      <p:origin x="0" y="0"/>
    </p:cViewPr>
  </p:notesTextViewPr>
  <p:sorterViewPr>
    <p:cViewPr>
      <p:scale>
        <a:sx n="80" d="100"/>
        <a:sy n="80" d="100"/>
      </p:scale>
      <p:origin x="0" y="-67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10/28/2021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2021-10-28</a:t>
            </a:fld>
            <a:endParaRPr lang="en-US">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Thank you</a:t>
            </a:r>
            <a:br>
              <a:rPr lang="en-US"/>
            </a:br>
            <a:r>
              <a:rPr lang="en-US">
                <a:solidFill>
                  <a:srgbClr val="00B0F0"/>
                </a:solidFill>
              </a:rPr>
              <a:t>Merci</a:t>
            </a:r>
            <a:endParaRPr lang="en-US"/>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Click to 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2021-10-28</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rol Room 1">
    <p:bg>
      <p:bgPr>
        <a:blipFill dpi="0" rotWithShape="1">
          <a:blip r:embed="rId2">
            <a:lum/>
          </a:blip>
          <a:srcRect/>
          <a:stretch>
            <a:fillRect l="52000" t="15000" b="15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0"/>
            <a:ext cx="6580413"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pic>
        <p:nvPicPr>
          <p:cNvPr id="3" name="Picture 2">
            <a:extLst>
              <a:ext uri="{FF2B5EF4-FFF2-40B4-BE49-F238E27FC236}">
                <a16:creationId xmlns:a16="http://schemas.microsoft.com/office/drawing/2014/main" id="{E20B1B79-5956-4E84-9500-79CB1C04FC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5" name="Title 1">
            <a:extLst>
              <a:ext uri="{FF2B5EF4-FFF2-40B4-BE49-F238E27FC236}">
                <a16:creationId xmlns:a16="http://schemas.microsoft.com/office/drawing/2014/main" id="{EC655AC9-1413-4E49-84D6-EC822D547281}"/>
              </a:ext>
            </a:extLst>
          </p:cNvPr>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626178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237773" y="1381583"/>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96FF"/>
                </a:solidFill>
                <a:latin typeface="Arial" panose="020B0604020202020204"/>
              </a:rPr>
              <a:pPr/>
              <a:t>‹#›</a:t>
            </a:fld>
            <a:endParaRPr lang="en-US">
              <a:solidFill>
                <a:srgbClr val="0096FF"/>
              </a:solidFill>
              <a:latin typeface="Arial" panose="020B0604020202020204"/>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9"/>
          <p:cNvSpPr>
            <a:spLocks noGrp="1"/>
          </p:cNvSpPr>
          <p:nvPr>
            <p:ph type="title"/>
          </p:nvPr>
        </p:nvSpPr>
        <p:spPr>
          <a:xfrm>
            <a:off x="2094807" y="698270"/>
            <a:ext cx="9258993" cy="676102"/>
          </a:xfrm>
          <a:prstGeom prst="rect">
            <a:avLst/>
          </a:prstGeom>
        </p:spPr>
        <p:txBody>
          <a:bodyPr/>
          <a:lstStyle>
            <a:lvl1pPr>
              <a:defRPr sz="3600">
                <a:solidFill>
                  <a:srgbClr val="00B0F0"/>
                </a:solidFill>
                <a:latin typeface="+mn-lt"/>
              </a:defRPr>
            </a:lvl1pPr>
          </a:lstStyle>
          <a:p>
            <a:r>
              <a:rPr lang="en-US"/>
              <a:t>Click to edit Master title style</a:t>
            </a:r>
            <a:endParaRPr lang="en-CA"/>
          </a:p>
        </p:txBody>
      </p:sp>
    </p:spTree>
    <p:extLst>
      <p:ext uri="{BB962C8B-B14F-4D97-AF65-F5344CB8AC3E}">
        <p14:creationId xmlns:p14="http://schemas.microsoft.com/office/powerpoint/2010/main" val="181155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10717073" y="6319111"/>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96FF"/>
                </a:solidFill>
                <a:latin typeface="Arial" panose="020B0604020202020204"/>
              </a:rPr>
              <a:pPr/>
              <a:t>‹#›</a:t>
            </a:fld>
            <a:endParaRPr lang="en-US">
              <a:solidFill>
                <a:srgbClr val="0096FF"/>
              </a:solidFill>
              <a:latin typeface="Arial" panose="020B0604020202020204"/>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5" name="TextBox 4"/>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0" name="Title 9"/>
          <p:cNvSpPr>
            <a:spLocks noGrp="1"/>
          </p:cNvSpPr>
          <p:nvPr>
            <p:ph type="title"/>
          </p:nvPr>
        </p:nvSpPr>
        <p:spPr>
          <a:xfrm>
            <a:off x="2094807" y="698270"/>
            <a:ext cx="9258993" cy="676102"/>
          </a:xfrm>
          <a:prstGeom prst="rect">
            <a:avLst/>
          </a:prstGeom>
        </p:spPr>
        <p:txBody>
          <a:bodyPr/>
          <a:lstStyle>
            <a:lvl1pPr>
              <a:defRPr sz="3600">
                <a:solidFill>
                  <a:srgbClr val="00B0F0"/>
                </a:solidFill>
                <a:latin typeface="+mn-lt"/>
              </a:defRPr>
            </a:lvl1pPr>
          </a:lstStyle>
          <a:p>
            <a:r>
              <a:rPr lang="en-US"/>
              <a:t>Click to edit Master title style</a:t>
            </a:r>
            <a:endParaRPr lang="en-CA"/>
          </a:p>
        </p:txBody>
      </p:sp>
    </p:spTree>
    <p:extLst>
      <p:ext uri="{BB962C8B-B14F-4D97-AF65-F5344CB8AC3E}">
        <p14:creationId xmlns:p14="http://schemas.microsoft.com/office/powerpoint/2010/main" val="380263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2021-10-28</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2021-10-28</a:t>
            </a:fld>
            <a:endParaRPr lang="en-US">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a:solidFill>
                  <a:srgbClr val="00B0F0"/>
                </a:solidFill>
                <a:latin typeface="Arial" charset="0"/>
                <a:ea typeface="Arial" charset="0"/>
                <a:cs typeface="Arial" charset="0"/>
              </a:rPr>
              <a:t>Discovery,</a:t>
            </a:r>
          </a:p>
          <a:p>
            <a:pPr>
              <a:lnSpc>
                <a:spcPts val="1560"/>
              </a:lnSpc>
            </a:pPr>
            <a:r>
              <a:rPr lang="en-US" b="1">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2021-10-28</a:t>
            </a:fld>
            <a:endParaRPr lang="en-US">
              <a:solidFill>
                <a:schemeClr val="bg2">
                  <a:lumMod val="10000"/>
                </a:schemeClr>
              </a:solidFill>
              <a:latin typeface="Arial" panose="020B0604020202020204"/>
            </a:endParaRPr>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827" r:id="rId20"/>
    <p:sldLayoutId id="2147483825" r:id="rId21"/>
    <p:sldLayoutId id="2147483826" r:id="rId22"/>
    <p:sldLayoutId id="2147483790" r:id="rId23"/>
    <p:sldLayoutId id="2147483791" r:id="rId24"/>
    <p:sldLayoutId id="2147483793" r:id="rId25"/>
    <p:sldLayoutId id="2147483794" r:id="rId26"/>
    <p:sldLayoutId id="2147483795"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796" r:id="rId44"/>
    <p:sldLayoutId id="2147483821" r:id="rId45"/>
    <p:sldLayoutId id="2147483823" r:id="rId46"/>
    <p:sldLayoutId id="2147483819" r:id="rId47"/>
    <p:sldLayoutId id="2147483820" r:id="rId48"/>
    <p:sldLayoutId id="2147483814" r:id="rId49"/>
    <p:sldLayoutId id="2147483815" r:id="rId50"/>
    <p:sldLayoutId id="2147483816" r:id="rId51"/>
    <p:sldLayoutId id="2147483824" r:id="rId5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g"/><Relationship Id="rId1" Type="http://schemas.openxmlformats.org/officeDocument/2006/relationships/slideLayout" Target="../slideLayouts/slideLayout21.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tif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9611-6B87-4DD6-802C-6616C0922FFE}"/>
              </a:ext>
            </a:extLst>
          </p:cNvPr>
          <p:cNvSpPr>
            <a:spLocks noGrp="1"/>
          </p:cNvSpPr>
          <p:nvPr>
            <p:ph type="ctrTitle"/>
          </p:nvPr>
        </p:nvSpPr>
        <p:spPr>
          <a:xfrm>
            <a:off x="662725" y="2032777"/>
            <a:ext cx="4312046" cy="2082023"/>
          </a:xfrm>
        </p:spPr>
        <p:txBody>
          <a:bodyPr>
            <a:normAutofit/>
          </a:bodyPr>
          <a:lstStyle/>
          <a:p>
            <a:r>
              <a:rPr lang="en-US" dirty="0"/>
              <a:t>EIC Workshop 2021 – Closing Remarks</a:t>
            </a:r>
            <a:endParaRPr lang="en-CA" dirty="0"/>
          </a:p>
        </p:txBody>
      </p:sp>
      <p:sp>
        <p:nvSpPr>
          <p:cNvPr id="3" name="Subtitle 2">
            <a:extLst>
              <a:ext uri="{FF2B5EF4-FFF2-40B4-BE49-F238E27FC236}">
                <a16:creationId xmlns:a16="http://schemas.microsoft.com/office/drawing/2014/main" id="{089E852D-5052-41EF-9A1B-0DE7A51335BC}"/>
              </a:ext>
            </a:extLst>
          </p:cNvPr>
          <p:cNvSpPr>
            <a:spLocks noGrp="1"/>
          </p:cNvSpPr>
          <p:nvPr>
            <p:ph type="subTitle" idx="1"/>
          </p:nvPr>
        </p:nvSpPr>
        <p:spPr>
          <a:xfrm>
            <a:off x="661743" y="4114799"/>
            <a:ext cx="3938833" cy="1491344"/>
          </a:xfrm>
        </p:spPr>
        <p:txBody>
          <a:bodyPr>
            <a:normAutofit/>
          </a:bodyPr>
          <a:lstStyle/>
          <a:p>
            <a:r>
              <a:rPr lang="en-CA" sz="2000" dirty="0"/>
              <a:t>Oliver Kester</a:t>
            </a:r>
          </a:p>
          <a:p>
            <a:r>
              <a:rPr lang="en-CA" sz="2000" dirty="0"/>
              <a:t>Associate Laboratory Director – Accelerators</a:t>
            </a:r>
          </a:p>
          <a:p>
            <a:r>
              <a:rPr lang="en-CA" sz="2000" dirty="0"/>
              <a:t>TRIUMF, Canada</a:t>
            </a:r>
          </a:p>
        </p:txBody>
      </p:sp>
      <p:pic>
        <p:nvPicPr>
          <p:cNvPr id="6" name="Picture 5" descr="Diagram&#10;&#10;Description automatically generated">
            <a:extLst>
              <a:ext uri="{FF2B5EF4-FFF2-40B4-BE49-F238E27FC236}">
                <a16:creationId xmlns:a16="http://schemas.microsoft.com/office/drawing/2014/main" id="{2966A28F-B384-4FFF-BDB1-C8083B94009C}"/>
              </a:ext>
            </a:extLst>
          </p:cNvPr>
          <p:cNvPicPr>
            <a:picLocks noChangeAspect="1"/>
          </p:cNvPicPr>
          <p:nvPr/>
        </p:nvPicPr>
        <p:blipFill>
          <a:blip r:embed="rId2"/>
          <a:stretch>
            <a:fillRect/>
          </a:stretch>
        </p:blipFill>
        <p:spPr>
          <a:xfrm>
            <a:off x="5883417" y="-76200"/>
            <a:ext cx="5739198" cy="6934200"/>
          </a:xfrm>
          <a:prstGeom prst="rect">
            <a:avLst/>
          </a:prstGeom>
        </p:spPr>
      </p:pic>
      <p:pic>
        <p:nvPicPr>
          <p:cNvPr id="7" name="Picture 4" descr="Canada - Wikipedia">
            <a:extLst>
              <a:ext uri="{FF2B5EF4-FFF2-40B4-BE49-F238E27FC236}">
                <a16:creationId xmlns:a16="http://schemas.microsoft.com/office/drawing/2014/main" id="{4C6F2040-2912-4595-A6CC-7296A1554D21}"/>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30565" t="6546" r="30113" b="6546"/>
          <a:stretch/>
        </p:blipFill>
        <p:spPr bwMode="auto">
          <a:xfrm>
            <a:off x="7723593" y="1426028"/>
            <a:ext cx="1406678" cy="155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0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9BFFE-8C80-4053-8DD7-42D9C443AA1D}"/>
              </a:ext>
            </a:extLst>
          </p:cNvPr>
          <p:cNvSpPr>
            <a:spLocks noGrp="1"/>
          </p:cNvSpPr>
          <p:nvPr>
            <p:ph type="title"/>
          </p:nvPr>
        </p:nvSpPr>
        <p:spPr>
          <a:xfrm>
            <a:off x="2344189" y="504305"/>
            <a:ext cx="9258993" cy="676102"/>
          </a:xfrm>
        </p:spPr>
        <p:txBody>
          <a:bodyPr/>
          <a:lstStyle/>
          <a:p>
            <a:r>
              <a:rPr lang="en-US" dirty="0"/>
              <a:t>TRIUMF 2021 </a:t>
            </a:r>
            <a:br>
              <a:rPr lang="en-US" dirty="0"/>
            </a:br>
            <a:r>
              <a:rPr lang="en-US" dirty="0"/>
              <a:t>EIC Accelerator Partnership Workshop</a:t>
            </a:r>
            <a:endParaRPr lang="en-CA" dirty="0"/>
          </a:p>
        </p:txBody>
      </p:sp>
      <p:sp>
        <p:nvSpPr>
          <p:cNvPr id="5" name="TextBox 4">
            <a:extLst>
              <a:ext uri="{FF2B5EF4-FFF2-40B4-BE49-F238E27FC236}">
                <a16:creationId xmlns:a16="http://schemas.microsoft.com/office/drawing/2014/main" id="{E4519BA1-E4A3-4B4E-990A-FFD57BE959D3}"/>
              </a:ext>
            </a:extLst>
          </p:cNvPr>
          <p:cNvSpPr txBox="1"/>
          <p:nvPr/>
        </p:nvSpPr>
        <p:spPr>
          <a:xfrm>
            <a:off x="475446" y="1996388"/>
            <a:ext cx="11241108" cy="4093428"/>
          </a:xfrm>
          <a:prstGeom prst="rect">
            <a:avLst/>
          </a:prstGeom>
          <a:noFill/>
        </p:spPr>
        <p:txBody>
          <a:bodyPr wrap="square" lIns="91440" tIns="45720" rIns="91440" bIns="45720" rtlCol="0" anchor="t">
            <a:spAutoFit/>
          </a:bodyPr>
          <a:lstStyle>
            <a:defPPr>
              <a:defRPr lang="en-US"/>
            </a:defPPr>
            <a:lvl1pPr marL="342900" indent="-342900">
              <a:spcBef>
                <a:spcPts val="600"/>
              </a:spcBef>
              <a:buClr>
                <a:srgbClr val="00B0F0"/>
              </a:buClr>
              <a:buFont typeface="Wingdings" panose="05000000000000000000" pitchFamily="2" charset="2"/>
              <a:buChar char="§"/>
              <a:defRPr sz="2000"/>
            </a:lvl1pPr>
          </a:lstStyle>
          <a:p>
            <a:r>
              <a:rPr lang="en-US" dirty="0"/>
              <a:t>The EIC Accelerator Partnership Workshop 2021 </a:t>
            </a:r>
            <a:br>
              <a:rPr lang="en-US" dirty="0"/>
            </a:br>
            <a:r>
              <a:rPr lang="en-US" dirty="0"/>
              <a:t>was (like in 2020) a global event with 284 registered participant from 23 countries</a:t>
            </a:r>
            <a:endParaRPr lang="en-US" dirty="0">
              <a:cs typeface="Arial"/>
            </a:endParaRPr>
          </a:p>
          <a:p>
            <a:r>
              <a:rPr lang="en-US" dirty="0"/>
              <a:t>The workshop does </a:t>
            </a:r>
            <a:r>
              <a:rPr lang="en-US" dirty="0">
                <a:solidFill>
                  <a:srgbClr val="00B0F0"/>
                </a:solidFill>
              </a:rPr>
              <a:t>Promote Collaboration on the Electron-Ion Collider</a:t>
            </a:r>
            <a:r>
              <a:rPr lang="en-US" dirty="0"/>
              <a:t> at the leading edge of Accelerator Science and Technology.</a:t>
            </a:r>
          </a:p>
          <a:p>
            <a:r>
              <a:rPr lang="en-US" dirty="0"/>
              <a:t>Thanks to the speakers for the well prepared and exciting presentations and to the participants for the good and interesting discussions. </a:t>
            </a:r>
          </a:p>
          <a:p>
            <a:r>
              <a:rPr lang="en-US" dirty="0"/>
              <a:t>I want to recall what Tim Hallman said in the opening session:</a:t>
            </a:r>
            <a:br>
              <a:rPr lang="en-US" dirty="0"/>
            </a:br>
            <a:r>
              <a:rPr lang="en-US" dirty="0"/>
              <a:t>With the EIC project moving towards CD2 in early 2023 its time to define ‘who will do what’ and we need to work with our funding agencies to be part of this challenging project.</a:t>
            </a:r>
          </a:p>
          <a:p>
            <a:r>
              <a:rPr lang="en-US" dirty="0"/>
              <a:t>The workshop showed the status and demonstrated the required development and new ideas for IR SC magnets, MDI, SC cavities, vacuum systems (impedance issues, electron clouds,…), dealing with high beam currents etc.</a:t>
            </a:r>
          </a:p>
        </p:txBody>
      </p:sp>
      <p:pic>
        <p:nvPicPr>
          <p:cNvPr id="6" name="Picture 5" descr="A picture containing icon&#10;&#10;Description automatically generated">
            <a:extLst>
              <a:ext uri="{FF2B5EF4-FFF2-40B4-BE49-F238E27FC236}">
                <a16:creationId xmlns:a16="http://schemas.microsoft.com/office/drawing/2014/main" id="{E5AFBDFC-11D4-4C2A-820F-BB389B483338}"/>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spTree>
    <p:extLst>
      <p:ext uri="{BB962C8B-B14F-4D97-AF65-F5344CB8AC3E}">
        <p14:creationId xmlns:p14="http://schemas.microsoft.com/office/powerpoint/2010/main" val="366392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9BC-1687-4ECB-8D74-46A31CA01393}"/>
              </a:ext>
            </a:extLst>
          </p:cNvPr>
          <p:cNvSpPr>
            <a:spLocks noGrp="1"/>
          </p:cNvSpPr>
          <p:nvPr>
            <p:ph type="title"/>
          </p:nvPr>
        </p:nvSpPr>
        <p:spPr>
          <a:xfrm>
            <a:off x="2593900" y="500149"/>
            <a:ext cx="8065193" cy="676102"/>
          </a:xfrm>
        </p:spPr>
        <p:txBody>
          <a:bodyPr/>
          <a:lstStyle/>
          <a:p>
            <a:r>
              <a:rPr lang="en-US" dirty="0"/>
              <a:t>Thanks to the LOC members</a:t>
            </a:r>
            <a:endParaRPr lang="en-CA" dirty="0"/>
          </a:p>
        </p:txBody>
      </p:sp>
      <p:pic>
        <p:nvPicPr>
          <p:cNvPr id="5" name="Picture 4" descr="A picture containing icon&#10;&#10;Description automatically generated">
            <a:extLst>
              <a:ext uri="{FF2B5EF4-FFF2-40B4-BE49-F238E27FC236}">
                <a16:creationId xmlns:a16="http://schemas.microsoft.com/office/drawing/2014/main" id="{464CDF7F-4CDD-45BB-81B5-D3478519D739}"/>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pic>
        <p:nvPicPr>
          <p:cNvPr id="6" name="Picture 5" descr="Chart, bubble chart&#10;&#10;Description automatically generated">
            <a:extLst>
              <a:ext uri="{FF2B5EF4-FFF2-40B4-BE49-F238E27FC236}">
                <a16:creationId xmlns:a16="http://schemas.microsoft.com/office/drawing/2014/main" id="{419F291D-F72F-4A27-A5B6-4FE90E0C5A00}"/>
              </a:ext>
            </a:extLst>
          </p:cNvPr>
          <p:cNvPicPr>
            <a:picLocks noChangeAspect="1"/>
          </p:cNvPicPr>
          <p:nvPr/>
        </p:nvPicPr>
        <p:blipFill rotWithShape="1">
          <a:blip r:embed="rId3"/>
          <a:srcRect t="15731" r="33949" b="23016"/>
          <a:stretch/>
        </p:blipFill>
        <p:spPr>
          <a:xfrm>
            <a:off x="6835924" y="3156433"/>
            <a:ext cx="4824412" cy="2863367"/>
          </a:xfrm>
          <a:prstGeom prst="rect">
            <a:avLst/>
          </a:prstGeom>
        </p:spPr>
      </p:pic>
      <p:sp>
        <p:nvSpPr>
          <p:cNvPr id="13" name="TextBox 12">
            <a:extLst>
              <a:ext uri="{FF2B5EF4-FFF2-40B4-BE49-F238E27FC236}">
                <a16:creationId xmlns:a16="http://schemas.microsoft.com/office/drawing/2014/main" id="{11F030C6-C1E9-4C85-8165-17C6FAA71385}"/>
              </a:ext>
            </a:extLst>
          </p:cNvPr>
          <p:cNvSpPr txBox="1"/>
          <p:nvPr/>
        </p:nvSpPr>
        <p:spPr>
          <a:xfrm>
            <a:off x="531664" y="1605424"/>
            <a:ext cx="8688535" cy="2539157"/>
          </a:xfrm>
          <a:prstGeom prst="rect">
            <a:avLst/>
          </a:prstGeom>
          <a:noFill/>
        </p:spPr>
        <p:txBody>
          <a:bodyPr wrap="square">
            <a:spAutoFit/>
          </a:bodyPr>
          <a:lstStyle/>
          <a:p>
            <a:pPr marL="442913" indent="-285750">
              <a:spcBef>
                <a:spcPts val="600"/>
              </a:spcBef>
              <a:buClr>
                <a:srgbClr val="00B0F0"/>
              </a:buClr>
              <a:buFont typeface="Wingdings" panose="05000000000000000000" pitchFamily="2" charset="2"/>
              <a:buChar char="§"/>
            </a:pPr>
            <a:r>
              <a:rPr lang="en-CA" sz="2400" dirty="0"/>
              <a:t>Silke </a:t>
            </a:r>
            <a:r>
              <a:rPr lang="en-CA" sz="2400" dirty="0" err="1"/>
              <a:t>Bergelt-Brückner</a:t>
            </a:r>
            <a:r>
              <a:rPr lang="en-CA" sz="2400" dirty="0"/>
              <a:t> (TRIUMF) –  ACC Division Assistant</a:t>
            </a:r>
          </a:p>
          <a:p>
            <a:pPr marL="442913" indent="-285750">
              <a:spcBef>
                <a:spcPts val="600"/>
              </a:spcBef>
              <a:buClr>
                <a:srgbClr val="00B0F0"/>
              </a:buClr>
              <a:buFont typeface="Wingdings" panose="05000000000000000000" pitchFamily="2" charset="2"/>
              <a:buChar char="§"/>
            </a:pPr>
            <a:r>
              <a:rPr lang="en-US" sz="2400" dirty="0"/>
              <a:t>Andrei Seryi (</a:t>
            </a:r>
            <a:r>
              <a:rPr lang="en-US" sz="2400" dirty="0" err="1"/>
              <a:t>Jlab</a:t>
            </a:r>
            <a:r>
              <a:rPr lang="en-US" sz="2400" dirty="0"/>
              <a:t>) – EIC Associate Director for Accelerator Systems &amp; International Partnership, Co-Chair </a:t>
            </a:r>
          </a:p>
          <a:p>
            <a:pPr marL="442913" indent="-285750">
              <a:spcBef>
                <a:spcPts val="600"/>
              </a:spcBef>
              <a:buClr>
                <a:srgbClr val="00B0F0"/>
              </a:buClr>
              <a:buFont typeface="Wingdings" panose="05000000000000000000" pitchFamily="2" charset="2"/>
              <a:buChar char="§"/>
            </a:pPr>
            <a:r>
              <a:rPr lang="en-US" sz="2400" dirty="0"/>
              <a:t>Bob Laxdal (TRIUMF) - Deputy ALD Accelerator Division</a:t>
            </a:r>
          </a:p>
          <a:p>
            <a:pPr marL="442913" indent="-285750">
              <a:spcBef>
                <a:spcPts val="600"/>
              </a:spcBef>
              <a:buClr>
                <a:srgbClr val="00B0F0"/>
              </a:buClr>
              <a:buFont typeface="Wingdings" panose="05000000000000000000" pitchFamily="2" charset="2"/>
              <a:buChar char="§"/>
            </a:pPr>
            <a:r>
              <a:rPr lang="en-US" sz="2400" dirty="0"/>
              <a:t>Ferdinand </a:t>
            </a:r>
            <a:r>
              <a:rPr lang="en-US" sz="2400" dirty="0" err="1"/>
              <a:t>Willeke</a:t>
            </a:r>
            <a:r>
              <a:rPr lang="en-US" sz="2400" dirty="0"/>
              <a:t> (BNL) – EIC Deputy Project Director and Technical Director</a:t>
            </a:r>
          </a:p>
        </p:txBody>
      </p:sp>
    </p:spTree>
    <p:extLst>
      <p:ext uri="{BB962C8B-B14F-4D97-AF65-F5344CB8AC3E}">
        <p14:creationId xmlns:p14="http://schemas.microsoft.com/office/powerpoint/2010/main" val="216372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29BC-1687-4ECB-8D74-46A31CA01393}"/>
              </a:ext>
            </a:extLst>
          </p:cNvPr>
          <p:cNvSpPr>
            <a:spLocks noGrp="1"/>
          </p:cNvSpPr>
          <p:nvPr>
            <p:ph type="title"/>
          </p:nvPr>
        </p:nvSpPr>
        <p:spPr>
          <a:xfrm>
            <a:off x="2408843" y="402707"/>
            <a:ext cx="8065193" cy="676102"/>
          </a:xfrm>
        </p:spPr>
        <p:txBody>
          <a:bodyPr/>
          <a:lstStyle/>
          <a:p>
            <a:r>
              <a:rPr lang="en-US" dirty="0"/>
              <a:t>2021 EIC Accelerator Partnership Workshop program</a:t>
            </a:r>
            <a:endParaRPr lang="en-CA" dirty="0"/>
          </a:p>
        </p:txBody>
      </p:sp>
      <p:pic>
        <p:nvPicPr>
          <p:cNvPr id="5" name="Picture 4" descr="A picture containing icon&#10;&#10;Description automatically generated">
            <a:extLst>
              <a:ext uri="{FF2B5EF4-FFF2-40B4-BE49-F238E27FC236}">
                <a16:creationId xmlns:a16="http://schemas.microsoft.com/office/drawing/2014/main" id="{464CDF7F-4CDD-45BB-81B5-D3478519D739}"/>
              </a:ext>
            </a:extLst>
          </p:cNvPr>
          <p:cNvPicPr>
            <a:picLocks noChangeAspect="1"/>
          </p:cNvPicPr>
          <p:nvPr/>
        </p:nvPicPr>
        <p:blipFill rotWithShape="1">
          <a:blip r:embed="rId2"/>
          <a:srcRect l="13016" t="8889" r="9207" b="8572"/>
          <a:stretch/>
        </p:blipFill>
        <p:spPr>
          <a:xfrm>
            <a:off x="10935022" y="53394"/>
            <a:ext cx="1172963" cy="1244777"/>
          </a:xfrm>
          <a:prstGeom prst="rect">
            <a:avLst/>
          </a:prstGeom>
        </p:spPr>
      </p:pic>
      <p:pic>
        <p:nvPicPr>
          <p:cNvPr id="4" name="Picture 3">
            <a:extLst>
              <a:ext uri="{FF2B5EF4-FFF2-40B4-BE49-F238E27FC236}">
                <a16:creationId xmlns:a16="http://schemas.microsoft.com/office/drawing/2014/main" id="{F03386FA-EFBA-48E0-A66C-CC2F85A461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99471"/>
            <a:ext cx="6378608" cy="3589765"/>
          </a:xfrm>
          <a:prstGeom prst="rect">
            <a:avLst/>
          </a:prstGeom>
        </p:spPr>
      </p:pic>
      <p:pic>
        <p:nvPicPr>
          <p:cNvPr id="10" name="Picture 9">
            <a:extLst>
              <a:ext uri="{FF2B5EF4-FFF2-40B4-BE49-F238E27FC236}">
                <a16:creationId xmlns:a16="http://schemas.microsoft.com/office/drawing/2014/main" id="{EB5870EB-042E-49B8-8005-FF710E3035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5347" y="2540999"/>
            <a:ext cx="3335349" cy="3969005"/>
          </a:xfrm>
          <a:prstGeom prst="rect">
            <a:avLst/>
          </a:prstGeom>
          <a:solidFill>
            <a:srgbClr val="FFFFFF">
              <a:shade val="85000"/>
            </a:srgbClr>
          </a:solidFill>
          <a:ln w="285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a:extLst>
              <a:ext uri="{FF2B5EF4-FFF2-40B4-BE49-F238E27FC236}">
                <a16:creationId xmlns:a16="http://schemas.microsoft.com/office/drawing/2014/main" id="{862862CA-8486-44B4-B695-DF2EA11421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04165" y="2540999"/>
            <a:ext cx="3469871" cy="4044144"/>
          </a:xfrm>
          <a:prstGeom prst="rect">
            <a:avLst/>
          </a:prstGeom>
          <a:solidFill>
            <a:srgbClr val="FFFFFF">
              <a:shade val="85000"/>
            </a:srgbClr>
          </a:solidFill>
          <a:ln w="285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TextBox 11">
            <a:extLst>
              <a:ext uri="{FF2B5EF4-FFF2-40B4-BE49-F238E27FC236}">
                <a16:creationId xmlns:a16="http://schemas.microsoft.com/office/drawing/2014/main" id="{8D9CDD62-730A-4CF5-A04C-0EB188ABB8C2}"/>
              </a:ext>
            </a:extLst>
          </p:cNvPr>
          <p:cNvSpPr txBox="1"/>
          <p:nvPr/>
        </p:nvSpPr>
        <p:spPr>
          <a:xfrm>
            <a:off x="6378608" y="1450197"/>
            <a:ext cx="4861675" cy="1015663"/>
          </a:xfrm>
          <a:prstGeom prst="rect">
            <a:avLst/>
          </a:prstGeom>
          <a:noFill/>
        </p:spPr>
        <p:txBody>
          <a:bodyPr wrap="square">
            <a:spAutoFit/>
          </a:bodyPr>
          <a:lstStyle/>
          <a:p>
            <a:r>
              <a:rPr lang="en-CA" sz="2000" b="1" dirty="0">
                <a:solidFill>
                  <a:srgbClr val="FF0000"/>
                </a:solidFill>
                <a:effectLst/>
                <a:latin typeface="Calibri" panose="020F0502020204030204" pitchFamily="34" charset="0"/>
                <a:ea typeface="Times New Roman" panose="02020603050405020304" pitchFamily="18" charset="0"/>
              </a:rPr>
              <a:t>Thanks to the members of the Organizing Committee for assembling a rich program of Accelerator Science and Technology topics.</a:t>
            </a:r>
          </a:p>
        </p:txBody>
      </p:sp>
      <p:sp>
        <p:nvSpPr>
          <p:cNvPr id="13" name="TextBox 12">
            <a:extLst>
              <a:ext uri="{FF2B5EF4-FFF2-40B4-BE49-F238E27FC236}">
                <a16:creationId xmlns:a16="http://schemas.microsoft.com/office/drawing/2014/main" id="{7C5283CB-58F9-4960-B1B6-19981A7C4395}"/>
              </a:ext>
            </a:extLst>
          </p:cNvPr>
          <p:cNvSpPr txBox="1"/>
          <p:nvPr/>
        </p:nvSpPr>
        <p:spPr>
          <a:xfrm>
            <a:off x="350982" y="5399510"/>
            <a:ext cx="4659571" cy="707886"/>
          </a:xfrm>
          <a:prstGeom prst="rect">
            <a:avLst/>
          </a:prstGeom>
          <a:noFill/>
        </p:spPr>
        <p:txBody>
          <a:bodyPr wrap="square">
            <a:spAutoFit/>
          </a:bodyPr>
          <a:lstStyle/>
          <a:p>
            <a:r>
              <a:rPr lang="en-CA" sz="2000" b="1" dirty="0">
                <a:solidFill>
                  <a:srgbClr val="FF0000"/>
                </a:solidFill>
                <a:effectLst/>
                <a:latin typeface="Calibri" panose="020F0502020204030204" pitchFamily="34" charset="0"/>
                <a:ea typeface="Times New Roman" panose="02020603050405020304" pitchFamily="18" charset="0"/>
              </a:rPr>
              <a:t>Thanks to the session chairs for keeping the time and guiding discussions.</a:t>
            </a:r>
          </a:p>
        </p:txBody>
      </p:sp>
    </p:spTree>
    <p:extLst>
      <p:ext uri="{BB962C8B-B14F-4D97-AF65-F5344CB8AC3E}">
        <p14:creationId xmlns:p14="http://schemas.microsoft.com/office/powerpoint/2010/main" val="317301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4D6B-E00C-407B-B8E3-3459AB4B6BA4}"/>
              </a:ext>
            </a:extLst>
          </p:cNvPr>
          <p:cNvSpPr>
            <a:spLocks noGrp="1"/>
          </p:cNvSpPr>
          <p:nvPr>
            <p:ph type="title"/>
          </p:nvPr>
        </p:nvSpPr>
        <p:spPr/>
        <p:txBody>
          <a:bodyPr/>
          <a:lstStyle/>
          <a:p>
            <a:endParaRPr lang="en-CA"/>
          </a:p>
        </p:txBody>
      </p:sp>
      <p:pic>
        <p:nvPicPr>
          <p:cNvPr id="4" name="Picture 3" descr="A picture containing text&#10;&#10;Description automatically generated">
            <a:extLst>
              <a:ext uri="{FF2B5EF4-FFF2-40B4-BE49-F238E27FC236}">
                <a16:creationId xmlns:a16="http://schemas.microsoft.com/office/drawing/2014/main" id="{73BB354C-6914-4788-881C-C9F4BACD8AA9}"/>
              </a:ext>
            </a:extLst>
          </p:cNvPr>
          <p:cNvPicPr>
            <a:picLocks noChangeAspect="1"/>
          </p:cNvPicPr>
          <p:nvPr/>
        </p:nvPicPr>
        <p:blipFill>
          <a:blip r:embed="rId2"/>
          <a:stretch>
            <a:fillRect/>
          </a:stretch>
        </p:blipFill>
        <p:spPr>
          <a:xfrm>
            <a:off x="1171961" y="576907"/>
            <a:ext cx="10771715" cy="5704186"/>
          </a:xfrm>
          <a:prstGeom prst="rect">
            <a:avLst/>
          </a:prstGeom>
        </p:spPr>
      </p:pic>
      <p:pic>
        <p:nvPicPr>
          <p:cNvPr id="6" name="Picture 5">
            <a:extLst>
              <a:ext uri="{FF2B5EF4-FFF2-40B4-BE49-F238E27FC236}">
                <a16:creationId xmlns:a16="http://schemas.microsoft.com/office/drawing/2014/main" id="{501F7B4D-1602-4F59-B0FA-6350ED9194C4}"/>
              </a:ext>
            </a:extLst>
          </p:cNvPr>
          <p:cNvPicPr>
            <a:picLocks noChangeAspect="1"/>
          </p:cNvPicPr>
          <p:nvPr/>
        </p:nvPicPr>
        <p:blipFill>
          <a:blip r:embed="rId3"/>
          <a:stretch>
            <a:fillRect/>
          </a:stretch>
        </p:blipFill>
        <p:spPr>
          <a:xfrm rot="798746">
            <a:off x="479552" y="962890"/>
            <a:ext cx="1454376" cy="1877291"/>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8D706EE7-2F2C-4421-B388-4E1E76C5B47D}"/>
              </a:ext>
            </a:extLst>
          </p:cNvPr>
          <p:cNvSpPr txBox="1"/>
          <p:nvPr/>
        </p:nvSpPr>
        <p:spPr>
          <a:xfrm>
            <a:off x="954908" y="1302327"/>
            <a:ext cx="503664" cy="461665"/>
          </a:xfrm>
          <a:prstGeom prst="rect">
            <a:avLst/>
          </a:prstGeom>
          <a:noFill/>
        </p:spPr>
        <p:txBody>
          <a:bodyPr wrap="none" rtlCol="0">
            <a:spAutoFit/>
          </a:bodyPr>
          <a:lstStyle/>
          <a:p>
            <a:r>
              <a:rPr lang="en-US" sz="2400" dirty="0">
                <a:solidFill>
                  <a:schemeClr val="bg2">
                    <a:lumMod val="25000"/>
                  </a:schemeClr>
                </a:solidFill>
                <a:latin typeface="Freestyle Script" panose="030804020302050B0404" pitchFamily="66" charset="0"/>
              </a:rPr>
              <a:t>EIC</a:t>
            </a:r>
            <a:endParaRPr lang="en-CA" sz="2400" dirty="0">
              <a:solidFill>
                <a:schemeClr val="bg2">
                  <a:lumMod val="25000"/>
                </a:schemeClr>
              </a:solidFill>
            </a:endParaRPr>
          </a:p>
        </p:txBody>
      </p:sp>
    </p:spTree>
    <p:extLst>
      <p:ext uri="{BB962C8B-B14F-4D97-AF65-F5344CB8AC3E}">
        <p14:creationId xmlns:p14="http://schemas.microsoft.com/office/powerpoint/2010/main" val="269478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9F5CC-D2CF-4F27-A341-FBF0AD48A0BF}"/>
              </a:ext>
            </a:extLst>
          </p:cNvPr>
          <p:cNvSpPr>
            <a:spLocks noGrp="1"/>
          </p:cNvSpPr>
          <p:nvPr>
            <p:ph type="title"/>
          </p:nvPr>
        </p:nvSpPr>
        <p:spPr/>
        <p:txBody>
          <a:bodyPr>
            <a:normAutofit/>
          </a:bodyPr>
          <a:lstStyle/>
          <a:p>
            <a:r>
              <a:rPr lang="en-US" dirty="0"/>
              <a:t>Thank you!</a:t>
            </a:r>
            <a:br>
              <a:rPr lang="en-US" dirty="0"/>
            </a:br>
            <a:br>
              <a:rPr lang="en-US" dirty="0"/>
            </a:br>
            <a:r>
              <a:rPr lang="en-US" dirty="0"/>
              <a:t>Merci!</a:t>
            </a:r>
            <a:endParaRPr lang="en-CA" dirty="0"/>
          </a:p>
        </p:txBody>
      </p:sp>
      <p:sp>
        <p:nvSpPr>
          <p:cNvPr id="4" name="Text Placeholder 3">
            <a:extLst>
              <a:ext uri="{FF2B5EF4-FFF2-40B4-BE49-F238E27FC236}">
                <a16:creationId xmlns:a16="http://schemas.microsoft.com/office/drawing/2014/main" id="{CA4BC448-E997-45DB-9DE3-1DA7CA03FC97}"/>
              </a:ext>
            </a:extLst>
          </p:cNvPr>
          <p:cNvSpPr>
            <a:spLocks noGrp="1"/>
          </p:cNvSpPr>
          <p:nvPr>
            <p:ph type="body" sz="quarter" idx="10"/>
          </p:nvPr>
        </p:nvSpPr>
        <p:spPr>
          <a:xfrm>
            <a:off x="661988" y="4493174"/>
            <a:ext cx="3152631" cy="781188"/>
          </a:xfrm>
        </p:spPr>
        <p:txBody>
          <a:bodyPr/>
          <a:lstStyle/>
          <a:p>
            <a:r>
              <a:rPr lang="en-US" dirty="0"/>
              <a:t>TRIUMF 2021 EIC Accelerator Partnership Workshop</a:t>
            </a:r>
            <a:endParaRPr lang="en-CA" dirty="0"/>
          </a:p>
        </p:txBody>
      </p:sp>
      <p:sp>
        <p:nvSpPr>
          <p:cNvPr id="10" name="Text Placeholder 9">
            <a:extLst>
              <a:ext uri="{FF2B5EF4-FFF2-40B4-BE49-F238E27FC236}">
                <a16:creationId xmlns:a16="http://schemas.microsoft.com/office/drawing/2014/main" id="{02C46F35-F55A-461E-A2D5-F199ADF985F2}"/>
              </a:ext>
            </a:extLst>
          </p:cNvPr>
          <p:cNvSpPr>
            <a:spLocks noGrp="1"/>
          </p:cNvSpPr>
          <p:nvPr>
            <p:ph type="body" sz="quarter" idx="11"/>
          </p:nvPr>
        </p:nvSpPr>
        <p:spPr/>
        <p:txBody>
          <a:bodyPr/>
          <a:lstStyle/>
          <a:p>
            <a:endParaRPr lang="en-CA"/>
          </a:p>
        </p:txBody>
      </p:sp>
      <p:pic>
        <p:nvPicPr>
          <p:cNvPr id="7" name="Picture 6">
            <a:extLst>
              <a:ext uri="{FF2B5EF4-FFF2-40B4-BE49-F238E27FC236}">
                <a16:creationId xmlns:a16="http://schemas.microsoft.com/office/drawing/2014/main" id="{65E51BAC-C03B-4404-B301-D18CE53A68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4619" y="0"/>
            <a:ext cx="8377381" cy="6858000"/>
          </a:xfrm>
          <a:prstGeom prst="rect">
            <a:avLst/>
          </a:prstGeom>
        </p:spPr>
      </p:pic>
      <p:pic>
        <p:nvPicPr>
          <p:cNvPr id="8" name="Picture 7">
            <a:extLst>
              <a:ext uri="{FF2B5EF4-FFF2-40B4-BE49-F238E27FC236}">
                <a16:creationId xmlns:a16="http://schemas.microsoft.com/office/drawing/2014/main" id="{E57700F5-7B8C-4011-BC52-EE3A903891AC}"/>
              </a:ext>
            </a:extLst>
          </p:cNvPr>
          <p:cNvPicPr>
            <a:picLocks noChangeAspect="1"/>
          </p:cNvPicPr>
          <p:nvPr/>
        </p:nvPicPr>
        <p:blipFill>
          <a:blip r:embed="rId3"/>
          <a:stretch>
            <a:fillRect/>
          </a:stretch>
        </p:blipFill>
        <p:spPr>
          <a:xfrm>
            <a:off x="9995779" y="5555638"/>
            <a:ext cx="2013527" cy="447450"/>
          </a:xfrm>
          <a:prstGeom prst="rect">
            <a:avLst/>
          </a:prstGeom>
        </p:spPr>
      </p:pic>
      <p:sp>
        <p:nvSpPr>
          <p:cNvPr id="9" name="Oval 8">
            <a:extLst>
              <a:ext uri="{FF2B5EF4-FFF2-40B4-BE49-F238E27FC236}">
                <a16:creationId xmlns:a16="http://schemas.microsoft.com/office/drawing/2014/main" id="{85FD71C7-A7FF-45FF-AC4F-4F319983FF35}"/>
              </a:ext>
            </a:extLst>
          </p:cNvPr>
          <p:cNvSpPr/>
          <p:nvPr/>
        </p:nvSpPr>
        <p:spPr>
          <a:xfrm>
            <a:off x="8209245" y="5353235"/>
            <a:ext cx="1603841" cy="85225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8665595"/>
      </p:ext>
    </p:extLst>
  </p:cSld>
  <p:clrMapOvr>
    <a:masterClrMapping/>
  </p:clrMapOvr>
</p:sld>
</file>

<file path=ppt/theme/theme1.xml><?xml version="1.0" encoding="utf-8"?>
<a:theme xmlns:a="http://schemas.openxmlformats.org/drawingml/2006/main" name="PowerPoint Template (1)">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5549</TotalTime>
  <Words>284</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Freestyle Script</vt:lpstr>
      <vt:lpstr>Wingdings</vt:lpstr>
      <vt:lpstr>PowerPoint Template (1)</vt:lpstr>
      <vt:lpstr>EIC Workshop 2021 – Closing Remarks</vt:lpstr>
      <vt:lpstr>TRIUMF 2021  EIC Accelerator Partnership Workshop</vt:lpstr>
      <vt:lpstr>Thanks to the LOC members</vt:lpstr>
      <vt:lpstr>2021 EIC Accelerator Partnership Workshop program</vt:lpstr>
      <vt:lpstr>PowerPoint Presentation</vt:lpstr>
      <vt:lpstr>Thank you!  Merci!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Canadian contribution to HiLumi (and outlook to accelerator R&amp;D)</dc:title>
  <dc:creator>Robert Laxdal</dc:creator>
  <cp:lastModifiedBy>Oliver Kester</cp:lastModifiedBy>
  <cp:revision>143</cp:revision>
  <dcterms:created xsi:type="dcterms:W3CDTF">2018-10-10T23:48:01Z</dcterms:created>
  <dcterms:modified xsi:type="dcterms:W3CDTF">2021-10-28T14:59:05Z</dcterms:modified>
</cp:coreProperties>
</file>