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366" r:id="rId3"/>
    <p:sldId id="353" r:id="rId4"/>
    <p:sldId id="300" r:id="rId5"/>
    <p:sldId id="335" r:id="rId6"/>
    <p:sldId id="345" r:id="rId7"/>
    <p:sldId id="352" r:id="rId8"/>
    <p:sldId id="337" r:id="rId9"/>
    <p:sldId id="346" r:id="rId10"/>
    <p:sldId id="338" r:id="rId11"/>
    <p:sldId id="339" r:id="rId12"/>
    <p:sldId id="349" r:id="rId13"/>
    <p:sldId id="350" r:id="rId14"/>
    <p:sldId id="354" r:id="rId15"/>
    <p:sldId id="355" r:id="rId16"/>
    <p:sldId id="356" r:id="rId17"/>
    <p:sldId id="357" r:id="rId18"/>
    <p:sldId id="341" r:id="rId19"/>
    <p:sldId id="358" r:id="rId20"/>
    <p:sldId id="342" r:id="rId21"/>
    <p:sldId id="359" r:id="rId22"/>
    <p:sldId id="365" r:id="rId23"/>
    <p:sldId id="360" r:id="rId24"/>
    <p:sldId id="364" r:id="rId25"/>
    <p:sldId id="343" r:id="rId26"/>
    <p:sldId id="367" r:id="rId27"/>
    <p:sldId id="344" r:id="rId28"/>
    <p:sldId id="368" r:id="rId29"/>
    <p:sldId id="369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C7FF"/>
    <a:srgbClr val="0000FF"/>
    <a:srgbClr val="5B9BD5"/>
    <a:srgbClr val="07601A"/>
    <a:srgbClr val="FF42FF"/>
    <a:srgbClr val="548235"/>
    <a:srgbClr val="0000D4"/>
    <a:srgbClr val="27FC20"/>
    <a:srgbClr val="2525DA"/>
    <a:srgbClr val="BD5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テーマ スタイル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73" autoAdjust="0"/>
    <p:restoredTop sz="66144" autoAdjust="0"/>
  </p:normalViewPr>
  <p:slideViewPr>
    <p:cSldViewPr snapToGrid="0">
      <p:cViewPr varScale="1">
        <p:scale>
          <a:sx n="102" d="100"/>
          <a:sy n="102" d="100"/>
        </p:scale>
        <p:origin x="29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CA681-C444-4628-8B03-FCA1C73E7478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CE86-5D1F-4D08-B260-42410BE524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92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263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139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3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185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105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01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42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244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421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0574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37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326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9143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387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046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98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571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8646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825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488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572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93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772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217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0234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94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245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055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666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7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84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0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89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38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91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11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11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6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51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20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2021/10/27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TRIUMF 2021 EIC Accelerator Partnership Workshop : ESR vacuum system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7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4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4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7.JP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.gif"/><Relationship Id="rId10" Type="http://schemas.openxmlformats.org/officeDocument/2006/relationships/image" Target="../media/image52.png"/><Relationship Id="rId4" Type="http://schemas.openxmlformats.org/officeDocument/2006/relationships/image" Target="../media/image2.gif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6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4.png"/><Relationship Id="rId9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G"/><Relationship Id="rId5" Type="http://schemas.openxmlformats.org/officeDocument/2006/relationships/image" Target="../media/image3.gif"/><Relationship Id="rId10" Type="http://schemas.openxmlformats.org/officeDocument/2006/relationships/image" Target="../media/image66.JPG"/><Relationship Id="rId4" Type="http://schemas.openxmlformats.org/officeDocument/2006/relationships/image" Target="../media/image2.gif"/><Relationship Id="rId9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image" Target="../media/image10.jpeg"/><Relationship Id="rId5" Type="http://schemas.openxmlformats.org/officeDocument/2006/relationships/image" Target="../media/image2.gif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G"/><Relationship Id="rId5" Type="http://schemas.openxmlformats.org/officeDocument/2006/relationships/image" Target="../media/image3.gif"/><Relationship Id="rId10" Type="http://schemas.openxmlformats.org/officeDocument/2006/relationships/image" Target="../media/image19.JPG"/><Relationship Id="rId4" Type="http://schemas.openxmlformats.org/officeDocument/2006/relationships/image" Target="../media/image2.gif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03702" y="3937398"/>
            <a:ext cx="9144000" cy="2204345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Kyo Shibata </a:t>
            </a:r>
          </a:p>
          <a:p>
            <a:r>
              <a:rPr lang="en-US" altLang="ja-JP" dirty="0"/>
              <a:t>(on behalf of </a:t>
            </a:r>
            <a:r>
              <a:rPr lang="en-US" altLang="ja-JP" dirty="0" err="1"/>
              <a:t>SuperKEK</a:t>
            </a:r>
            <a:r>
              <a:rPr lang="en-US" altLang="ja-JP" dirty="0"/>
              <a:t> Vacuum Group)</a:t>
            </a:r>
          </a:p>
          <a:p>
            <a:r>
              <a:rPr lang="en-US" altLang="ja-JP" dirty="0"/>
              <a:t>2021.10.27</a:t>
            </a:r>
          </a:p>
          <a:p>
            <a:r>
              <a:rPr lang="en-US" altLang="ja-JP" dirty="0"/>
              <a:t>TRIUMF 2021 EIC Accelerator Partnership Workshop</a:t>
            </a:r>
          </a:p>
          <a:p>
            <a:r>
              <a:rPr lang="en-US" altLang="ja-JP" dirty="0"/>
              <a:t>ESR vacuum system session</a:t>
            </a:r>
          </a:p>
        </p:txBody>
      </p:sp>
      <p:pic>
        <p:nvPicPr>
          <p:cNvPr id="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9" name="正方形/長方形 8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弧 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弧 1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円弧 11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弧 13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弧 15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弧 17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弧 20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弧 21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円弧 22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5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87689" y="6434516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100" b="1" dirty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>
                <a:solidFill>
                  <a:srgbClr val="FFFF00"/>
                </a:solidFill>
              </a:rPr>
              <a:t> </a:t>
            </a:r>
            <a:r>
              <a:rPr lang="ja-JP" altLang="en-US" sz="1100" b="1" dirty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>
                <a:solidFill>
                  <a:srgbClr val="FFFF00"/>
                </a:solidFill>
              </a:rPr>
              <a:t>(KEK)</a:t>
            </a:r>
            <a:endParaRPr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47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4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grpSp>
        <p:nvGrpSpPr>
          <p:cNvPr id="50" name="グループ化 49"/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51" name="正方形/長方形 50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円弧 6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円弧 64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1" name="タイトル 1"/>
          <p:cNvSpPr>
            <a:spLocks noGrp="1"/>
          </p:cNvSpPr>
          <p:nvPr>
            <p:ph type="ctrTitle"/>
          </p:nvPr>
        </p:nvSpPr>
        <p:spPr>
          <a:xfrm>
            <a:off x="1088804" y="1291917"/>
            <a:ext cx="9847671" cy="1548763"/>
          </a:xfrm>
        </p:spPr>
        <p:txBody>
          <a:bodyPr>
            <a:noAutofit/>
          </a:bodyPr>
          <a:lstStyle/>
          <a:p>
            <a:r>
              <a:rPr lang="en-US" altLang="ja-JP" b="1" dirty="0">
                <a:solidFill>
                  <a:srgbClr val="FFC000"/>
                </a:solidFill>
              </a:rPr>
              <a:t>Vacuum system of </a:t>
            </a:r>
            <a:br>
              <a:rPr lang="en-US" altLang="ja-JP" b="1" dirty="0">
                <a:solidFill>
                  <a:srgbClr val="FFC000"/>
                </a:solidFill>
              </a:rPr>
            </a:br>
            <a:r>
              <a:rPr lang="en-US" altLang="ja-JP" b="1" dirty="0">
                <a:solidFill>
                  <a:srgbClr val="FFC000"/>
                </a:solidFill>
              </a:rPr>
              <a:t>SuperKEKB interaction region</a:t>
            </a:r>
            <a:endParaRPr lang="ja-JP" altLang="en-US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7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ADC9B7-902F-47D7-AB5F-371C604CE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r="6989" b="35625"/>
          <a:stretch/>
        </p:blipFill>
        <p:spPr bwMode="auto">
          <a:xfrm>
            <a:off x="179515" y="1005353"/>
            <a:ext cx="9032875" cy="320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Central part of IP pipe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AB4F1FE-22A5-4D7A-84D9-4421D36FA140}"/>
              </a:ext>
            </a:extLst>
          </p:cNvPr>
          <p:cNvSpPr txBox="1"/>
          <p:nvPr/>
        </p:nvSpPr>
        <p:spPr>
          <a:xfrm>
            <a:off x="138813" y="1035773"/>
            <a:ext cx="1323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Outer tube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36C906-82F2-4F70-B4F5-64E5E30C9904}"/>
              </a:ext>
            </a:extLst>
          </p:cNvPr>
          <p:cNvSpPr/>
          <p:nvPr/>
        </p:nvSpPr>
        <p:spPr>
          <a:xfrm>
            <a:off x="4277802" y="5373896"/>
            <a:ext cx="3450866" cy="967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C545A7D1-25E9-4BBF-ACF6-A5CFCD658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99" y="4736085"/>
            <a:ext cx="5492711" cy="1642251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2000" dirty="0">
                <a:solidFill>
                  <a:srgbClr val="002060"/>
                </a:solidFill>
              </a:rPr>
              <a:t>The central straight part consists of inner and outer tubes.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Paraffin runs between tubes for cooling.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Connection between tubes is done by </a:t>
            </a:r>
            <a:r>
              <a:rPr lang="en-US" altLang="ja-JP" sz="2000" dirty="0" err="1">
                <a:solidFill>
                  <a:srgbClr val="002060"/>
                </a:solidFill>
              </a:rPr>
              <a:t>Ti-Ti</a:t>
            </a:r>
            <a:r>
              <a:rPr lang="en-US" altLang="ja-JP" sz="2000" dirty="0">
                <a:solidFill>
                  <a:srgbClr val="002060"/>
                </a:solidFill>
              </a:rPr>
              <a:t> EBW.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Connection between IP part and crotch part is done by Ta-Ta EBW.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40223DF-0BB3-466D-AB14-9813E6CB45FD}"/>
              </a:ext>
            </a:extLst>
          </p:cNvPr>
          <p:cNvSpPr txBox="1"/>
          <p:nvPr/>
        </p:nvSpPr>
        <p:spPr>
          <a:xfrm>
            <a:off x="1836686" y="193002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Be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717783-519A-4BDB-9C6B-E981C5CD9264}"/>
              </a:ext>
            </a:extLst>
          </p:cNvPr>
          <p:cNvSpPr txBox="1"/>
          <p:nvPr/>
        </p:nvSpPr>
        <p:spPr>
          <a:xfrm>
            <a:off x="8153400" y="193002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chemeClr val="tx2"/>
                </a:solidFill>
              </a:rPr>
              <a:t>Ti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21766BB-96D0-4F24-9394-D987631CBD59}"/>
              </a:ext>
            </a:extLst>
          </p:cNvPr>
          <p:cNvSpPr txBox="1"/>
          <p:nvPr/>
        </p:nvSpPr>
        <p:spPr>
          <a:xfrm>
            <a:off x="6191709" y="193002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chemeClr val="tx2"/>
                </a:solidFill>
              </a:rPr>
              <a:t>Ti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557DDCB-5691-44B5-9ADD-69E932DF74A3}"/>
              </a:ext>
            </a:extLst>
          </p:cNvPr>
          <p:cNvSpPr txBox="1"/>
          <p:nvPr/>
        </p:nvSpPr>
        <p:spPr>
          <a:xfrm>
            <a:off x="7094410" y="193002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Be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8A3390-61EE-48B2-B3B5-CFF371AB814A}"/>
              </a:ext>
            </a:extLst>
          </p:cNvPr>
          <p:cNvSpPr txBox="1"/>
          <p:nvPr/>
        </p:nvSpPr>
        <p:spPr>
          <a:xfrm>
            <a:off x="940246" y="193002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chemeClr val="tx2"/>
                </a:solidFill>
              </a:rPr>
              <a:t>Ti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A4D9C3F-F08A-4CE5-A510-D64C2FEFEFA6}"/>
              </a:ext>
            </a:extLst>
          </p:cNvPr>
          <p:cNvSpPr txBox="1"/>
          <p:nvPr/>
        </p:nvSpPr>
        <p:spPr>
          <a:xfrm>
            <a:off x="2864043" y="193002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chemeClr val="tx2"/>
                </a:solidFill>
              </a:rPr>
              <a:t>Ti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D9F083-6DCE-4675-97CC-2E0DD353254E}"/>
              </a:ext>
            </a:extLst>
          </p:cNvPr>
          <p:cNvSpPr txBox="1"/>
          <p:nvPr/>
        </p:nvSpPr>
        <p:spPr>
          <a:xfrm>
            <a:off x="6864723" y="990269"/>
            <a:ext cx="1288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Be-</a:t>
            </a:r>
            <a:r>
              <a:rPr lang="en-US" altLang="ja-JP" sz="1400" dirty="0" err="1"/>
              <a:t>Ti</a:t>
            </a:r>
            <a:r>
              <a:rPr lang="en-US" altLang="ja-JP" sz="1400" dirty="0"/>
              <a:t> Brazing</a:t>
            </a:r>
            <a:endParaRPr kumimoji="1"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DA499ED-CBE3-4AF1-88A9-4B910883E9AD}"/>
              </a:ext>
            </a:extLst>
          </p:cNvPr>
          <p:cNvSpPr txBox="1"/>
          <p:nvPr/>
        </p:nvSpPr>
        <p:spPr>
          <a:xfrm>
            <a:off x="1601316" y="949760"/>
            <a:ext cx="206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Be-</a:t>
            </a:r>
            <a:r>
              <a:rPr lang="en-US" altLang="ja-JP" sz="1400" dirty="0" err="1"/>
              <a:t>Ti</a:t>
            </a:r>
            <a:r>
              <a:rPr lang="en-US" altLang="ja-JP" sz="1400" dirty="0"/>
              <a:t> Brazing</a:t>
            </a:r>
            <a:endParaRPr kumimoji="1" lang="ja-JP" altLang="en-US" sz="1400" dirty="0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138F474-235F-40F7-8803-91B8A6EE3D73}"/>
              </a:ext>
            </a:extLst>
          </p:cNvPr>
          <p:cNvCxnSpPr>
            <a:cxnSpLocks/>
          </p:cNvCxnSpPr>
          <p:nvPr/>
        </p:nvCxnSpPr>
        <p:spPr>
          <a:xfrm flipV="1">
            <a:off x="1487217" y="1267208"/>
            <a:ext cx="375382" cy="317973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9B406AD-ED90-4515-B056-3F9BEE9BDE37}"/>
              </a:ext>
            </a:extLst>
          </p:cNvPr>
          <p:cNvCxnSpPr>
            <a:cxnSpLocks/>
          </p:cNvCxnSpPr>
          <p:nvPr/>
        </p:nvCxnSpPr>
        <p:spPr>
          <a:xfrm flipH="1" flipV="1">
            <a:off x="2287661" y="1254625"/>
            <a:ext cx="305765" cy="343137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61E80BB1-6F60-4BFE-900A-921EB513A064}"/>
              </a:ext>
            </a:extLst>
          </p:cNvPr>
          <p:cNvCxnSpPr>
            <a:cxnSpLocks/>
          </p:cNvCxnSpPr>
          <p:nvPr/>
        </p:nvCxnSpPr>
        <p:spPr>
          <a:xfrm flipH="1" flipV="1">
            <a:off x="7625301" y="1280160"/>
            <a:ext cx="368730" cy="371146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25838F9-D218-47DC-8A83-4BC7CD54AF81}"/>
              </a:ext>
            </a:extLst>
          </p:cNvPr>
          <p:cNvCxnSpPr>
            <a:cxnSpLocks/>
          </p:cNvCxnSpPr>
          <p:nvPr/>
        </p:nvCxnSpPr>
        <p:spPr>
          <a:xfrm flipV="1">
            <a:off x="6749338" y="1266137"/>
            <a:ext cx="510541" cy="31381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E25A1B9-2071-4E12-A5B7-0E349CA565C9}"/>
              </a:ext>
            </a:extLst>
          </p:cNvPr>
          <p:cNvSpPr txBox="1"/>
          <p:nvPr/>
        </p:nvSpPr>
        <p:spPr>
          <a:xfrm>
            <a:off x="2286486" y="4143768"/>
            <a:ext cx="909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/>
              <a:t>Ti-Ti</a:t>
            </a:r>
            <a:r>
              <a:rPr lang="en-US" altLang="ja-JP" sz="1400" dirty="0"/>
              <a:t> EBW</a:t>
            </a:r>
            <a:endParaRPr kumimoji="1" lang="ja-JP" altLang="en-US" sz="1400" dirty="0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0AC31BE4-0258-478E-86EF-3695A2FA2F8C}"/>
              </a:ext>
            </a:extLst>
          </p:cNvPr>
          <p:cNvCxnSpPr>
            <a:cxnSpLocks/>
          </p:cNvCxnSpPr>
          <p:nvPr/>
        </p:nvCxnSpPr>
        <p:spPr>
          <a:xfrm flipH="1">
            <a:off x="2847654" y="3805552"/>
            <a:ext cx="460608" cy="313115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84273CC-7F6A-4DC3-9CFE-515CE05AB28C}"/>
              </a:ext>
            </a:extLst>
          </p:cNvPr>
          <p:cNvCxnSpPr>
            <a:cxnSpLocks/>
          </p:cNvCxnSpPr>
          <p:nvPr/>
        </p:nvCxnSpPr>
        <p:spPr>
          <a:xfrm>
            <a:off x="6347225" y="3805552"/>
            <a:ext cx="305972" cy="40844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2F325A2-9C93-4AC8-A5CB-C0DC951237E0}"/>
              </a:ext>
            </a:extLst>
          </p:cNvPr>
          <p:cNvSpPr txBox="1"/>
          <p:nvPr/>
        </p:nvSpPr>
        <p:spPr>
          <a:xfrm>
            <a:off x="5594010" y="1925709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Ta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DEDF01D-E6ED-44D5-BA80-45884934CF88}"/>
              </a:ext>
            </a:extLst>
          </p:cNvPr>
          <p:cNvSpPr txBox="1"/>
          <p:nvPr/>
        </p:nvSpPr>
        <p:spPr>
          <a:xfrm>
            <a:off x="9100914" y="1934794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Ta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68EA80CA-7CD2-4AF8-8575-1921BDE8A34A}"/>
              </a:ext>
            </a:extLst>
          </p:cNvPr>
          <p:cNvCxnSpPr>
            <a:cxnSpLocks/>
          </p:cNvCxnSpPr>
          <p:nvPr/>
        </p:nvCxnSpPr>
        <p:spPr>
          <a:xfrm flipV="1">
            <a:off x="9068783" y="1286899"/>
            <a:ext cx="0" cy="24043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C204437F-8A18-48C4-B4F0-103EBD2111FD}"/>
              </a:ext>
            </a:extLst>
          </p:cNvPr>
          <p:cNvSpPr/>
          <p:nvPr/>
        </p:nvSpPr>
        <p:spPr>
          <a:xfrm>
            <a:off x="5335325" y="1035773"/>
            <a:ext cx="1440347" cy="400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2957A39-5A1A-4A85-B44A-274AD618C0EE}"/>
              </a:ext>
            </a:extLst>
          </p:cNvPr>
          <p:cNvSpPr txBox="1"/>
          <p:nvPr/>
        </p:nvSpPr>
        <p:spPr>
          <a:xfrm>
            <a:off x="5152212" y="873348"/>
            <a:ext cx="11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Inner tube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64BAAA-2A59-4E53-B73E-741AC2F3AE1F}"/>
              </a:ext>
            </a:extLst>
          </p:cNvPr>
          <p:cNvCxnSpPr>
            <a:cxnSpLocks/>
            <a:endCxn id="57" idx="2"/>
          </p:cNvCxnSpPr>
          <p:nvPr/>
        </p:nvCxnSpPr>
        <p:spPr>
          <a:xfrm flipV="1">
            <a:off x="5965095" y="1435945"/>
            <a:ext cx="90404" cy="157014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8CADDB3-B362-44B2-A50E-C422A4C607B0}"/>
              </a:ext>
            </a:extLst>
          </p:cNvPr>
          <p:cNvSpPr txBox="1"/>
          <p:nvPr/>
        </p:nvSpPr>
        <p:spPr>
          <a:xfrm>
            <a:off x="5602528" y="1167092"/>
            <a:ext cx="1288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Ta-</a:t>
            </a:r>
            <a:r>
              <a:rPr lang="en-US" altLang="ja-JP" sz="1400" dirty="0" err="1"/>
              <a:t>Ti</a:t>
            </a:r>
            <a:r>
              <a:rPr lang="en-US" altLang="ja-JP" sz="1400" dirty="0"/>
              <a:t> by HIP</a:t>
            </a:r>
            <a:endParaRPr kumimoji="1" lang="ja-JP" altLang="en-US" sz="14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2FE9300D-CE38-4DE6-9488-474C920140C7}"/>
              </a:ext>
            </a:extLst>
          </p:cNvPr>
          <p:cNvSpPr txBox="1"/>
          <p:nvPr/>
        </p:nvSpPr>
        <p:spPr>
          <a:xfrm>
            <a:off x="8568051" y="990835"/>
            <a:ext cx="1288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Ta-</a:t>
            </a:r>
            <a:r>
              <a:rPr lang="en-US" altLang="ja-JP" sz="1400" dirty="0" err="1"/>
              <a:t>Ti</a:t>
            </a:r>
            <a:r>
              <a:rPr lang="en-US" altLang="ja-JP" sz="1400" dirty="0"/>
              <a:t> by HIP</a:t>
            </a:r>
            <a:endParaRPr kumimoji="1" lang="ja-JP" altLang="en-US" sz="1400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CC0E4A6-4BE7-40F3-976A-6F01E2E529E1}"/>
              </a:ext>
            </a:extLst>
          </p:cNvPr>
          <p:cNvSpPr txBox="1"/>
          <p:nvPr/>
        </p:nvSpPr>
        <p:spPr>
          <a:xfrm>
            <a:off x="9301441" y="1223448"/>
            <a:ext cx="228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(HIP : Hot Isostatic Pressing)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FB6EC396-D06C-4F2A-B0E1-AA15E3F9E3CD}"/>
              </a:ext>
            </a:extLst>
          </p:cNvPr>
          <p:cNvSpPr/>
          <p:nvPr/>
        </p:nvSpPr>
        <p:spPr>
          <a:xfrm>
            <a:off x="838200" y="2969563"/>
            <a:ext cx="1682357" cy="1266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6BF6F888-F4A4-4BD5-9E9F-115A941C47DD}"/>
              </a:ext>
            </a:extLst>
          </p:cNvPr>
          <p:cNvSpPr/>
          <p:nvPr/>
        </p:nvSpPr>
        <p:spPr>
          <a:xfrm>
            <a:off x="7094410" y="2313871"/>
            <a:ext cx="1682357" cy="1891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4264ADA-FD4B-4FA5-9FF5-C9EEB9CD0D9F}"/>
              </a:ext>
            </a:extLst>
          </p:cNvPr>
          <p:cNvSpPr txBox="1"/>
          <p:nvPr/>
        </p:nvSpPr>
        <p:spPr>
          <a:xfrm>
            <a:off x="6191709" y="4202711"/>
            <a:ext cx="111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/>
              <a:t>Ti-Ti</a:t>
            </a:r>
            <a:r>
              <a:rPr lang="en-US" altLang="ja-JP" sz="1400" dirty="0"/>
              <a:t> EBW</a:t>
            </a:r>
            <a:endParaRPr kumimoji="1" lang="ja-JP" altLang="en-US" sz="1400" dirty="0"/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17CD8932-866C-422D-87EE-5F5E9CE34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81147" r="11716" b="3149"/>
          <a:stretch/>
        </p:blipFill>
        <p:spPr bwMode="auto">
          <a:xfrm>
            <a:off x="5524618" y="4836799"/>
            <a:ext cx="6607908" cy="90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CACE8BF-144E-445E-BBD3-AF6037D97653}"/>
              </a:ext>
            </a:extLst>
          </p:cNvPr>
          <p:cNvSpPr txBox="1"/>
          <p:nvPr/>
        </p:nvSpPr>
        <p:spPr>
          <a:xfrm>
            <a:off x="7625301" y="5925045"/>
            <a:ext cx="1176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Ta-Ta EBW</a:t>
            </a:r>
            <a:endParaRPr kumimoji="1" lang="ja-JP" altLang="en-US" sz="140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67815E79-1DD8-4B41-8C57-2FB7BC1E8565}"/>
              </a:ext>
            </a:extLst>
          </p:cNvPr>
          <p:cNvSpPr txBox="1"/>
          <p:nvPr/>
        </p:nvSpPr>
        <p:spPr>
          <a:xfrm>
            <a:off x="9481589" y="5947581"/>
            <a:ext cx="1176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Ta-Ta EBW</a:t>
            </a:r>
            <a:endParaRPr kumimoji="1" lang="ja-JP" altLang="en-US" sz="1400" dirty="0"/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34A987AF-3D02-4F61-8CDE-C52BB65229DB}"/>
              </a:ext>
            </a:extLst>
          </p:cNvPr>
          <p:cNvCxnSpPr>
            <a:cxnSpLocks/>
          </p:cNvCxnSpPr>
          <p:nvPr/>
        </p:nvCxnSpPr>
        <p:spPr>
          <a:xfrm flipH="1">
            <a:off x="7994031" y="5540040"/>
            <a:ext cx="219345" cy="416394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9ECC682B-6E98-4A62-AA32-D289AA2E1259}"/>
              </a:ext>
            </a:extLst>
          </p:cNvPr>
          <p:cNvCxnSpPr>
            <a:cxnSpLocks/>
          </p:cNvCxnSpPr>
          <p:nvPr/>
        </p:nvCxnSpPr>
        <p:spPr>
          <a:xfrm>
            <a:off x="9730436" y="5519489"/>
            <a:ext cx="126292" cy="362062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EB61CAFC-2069-4BA4-94BF-6F43765E9F93}"/>
              </a:ext>
            </a:extLst>
          </p:cNvPr>
          <p:cNvGrpSpPr/>
          <p:nvPr/>
        </p:nvGrpSpPr>
        <p:grpSpPr>
          <a:xfrm>
            <a:off x="7204526" y="3395382"/>
            <a:ext cx="4975267" cy="1527328"/>
            <a:chOff x="7169770" y="2692549"/>
            <a:chExt cx="4975267" cy="1527328"/>
          </a:xfrm>
        </p:grpSpPr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6BD151E1-9238-4015-B6BE-33CF836E16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8" r="9218" b="57589"/>
            <a:stretch/>
          </p:blipFill>
          <p:spPr bwMode="auto">
            <a:xfrm rot="10800000">
              <a:off x="7318057" y="2692549"/>
              <a:ext cx="4766607" cy="152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99F08346-71E0-4A3F-A1CB-4AF8633AF858}"/>
                </a:ext>
              </a:extLst>
            </p:cNvPr>
            <p:cNvSpPr/>
            <p:nvPr/>
          </p:nvSpPr>
          <p:spPr>
            <a:xfrm>
              <a:off x="7169770" y="3330075"/>
              <a:ext cx="854476" cy="400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3C144567-EB28-403C-A647-66BA10DC2199}"/>
                </a:ext>
              </a:extLst>
            </p:cNvPr>
            <p:cNvSpPr/>
            <p:nvPr/>
          </p:nvSpPr>
          <p:spPr>
            <a:xfrm>
              <a:off x="11290561" y="3101121"/>
              <a:ext cx="854476" cy="431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1" name="Picture 3" descr="D:\StanakaPC\Dropboxbkup201106\Photos\VXD mechanics\BEASTpipe\PC150037.jpg">
            <a:extLst>
              <a:ext uri="{FF2B5EF4-FFF2-40B4-BE49-F238E27FC236}">
                <a16:creationId xmlns:a16="http://schemas.microsoft.com/office/drawing/2014/main" id="{FE697758-D601-4BF4-BD19-D44C1468E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6" b="34186"/>
          <a:stretch/>
        </p:blipFill>
        <p:spPr bwMode="auto">
          <a:xfrm>
            <a:off x="7352813" y="2556116"/>
            <a:ext cx="4788868" cy="80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コンテンツ プレースホルダー 2">
            <a:extLst>
              <a:ext uri="{FF2B5EF4-FFF2-40B4-BE49-F238E27FC236}">
                <a16:creationId xmlns:a16="http://schemas.microsoft.com/office/drawing/2014/main" id="{4EDEB2D9-9F59-4C01-9629-88B16E1A60B5}"/>
              </a:ext>
            </a:extLst>
          </p:cNvPr>
          <p:cNvSpPr txBox="1">
            <a:spLocks/>
          </p:cNvSpPr>
          <p:nvPr/>
        </p:nvSpPr>
        <p:spPr>
          <a:xfrm>
            <a:off x="423665" y="2751162"/>
            <a:ext cx="2355301" cy="1001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00B050"/>
                </a:solidFill>
              </a:rPr>
              <a:t>Outer Be : 0.4 mm thick</a:t>
            </a:r>
          </a:p>
          <a:p>
            <a:r>
              <a:rPr lang="en-US" altLang="ja-JP" sz="1600" dirty="0">
                <a:solidFill>
                  <a:srgbClr val="00B050"/>
                </a:solidFill>
              </a:rPr>
              <a:t>Inner Be : 0.6 mm thick</a:t>
            </a:r>
          </a:p>
          <a:p>
            <a:r>
              <a:rPr lang="en-US" altLang="ja-JP" sz="1600" dirty="0">
                <a:solidFill>
                  <a:srgbClr val="00B050"/>
                </a:solidFill>
              </a:rPr>
              <a:t>Gap : 1 mm</a:t>
            </a:r>
          </a:p>
        </p:txBody>
      </p:sp>
      <p:sp>
        <p:nvSpPr>
          <p:cNvPr id="85" name="フッター プレースホルダー 15">
            <a:extLst>
              <a:ext uri="{FF2B5EF4-FFF2-40B4-BE49-F238E27FC236}">
                <a16:creationId xmlns:a16="http://schemas.microsoft.com/office/drawing/2014/main" id="{D9DB9D36-0028-4EE7-8B1F-CA379F16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1882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Installation of IP pipe into Belle II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BAE24E8E-43D9-4EDA-8060-F06F75954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6" y="1122652"/>
            <a:ext cx="7059053" cy="1353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rgbClr val="0070C0"/>
                </a:solidFill>
              </a:rPr>
              <a:t>1.1   Assembling IP pipe and VXD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0070C0"/>
                </a:solidFill>
              </a:rPr>
              <a:t>1.2   Installing BPM-bellows chambers into both sides of IP pipe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1.3   Installing IP pipe into Belle II</a:t>
            </a:r>
          </a:p>
        </p:txBody>
      </p:sp>
      <p:pic>
        <p:nvPicPr>
          <p:cNvPr id="3" name="図 2" descr="屋内, 座る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C06AE885-9510-424D-A227-AA3D2BAB8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7" y="2446389"/>
            <a:ext cx="5401585" cy="3601056"/>
          </a:xfrm>
          <a:prstGeom prst="rect">
            <a:avLst/>
          </a:prstGeom>
        </p:spPr>
      </p:pic>
      <p:pic>
        <p:nvPicPr>
          <p:cNvPr id="6" name="図 5" descr="バイクのエンジン&#10;&#10;低い精度で自動的に生成された説明">
            <a:extLst>
              <a:ext uri="{FF2B5EF4-FFF2-40B4-BE49-F238E27FC236}">
                <a16:creationId xmlns:a16="http://schemas.microsoft.com/office/drawing/2014/main" id="{F60E1FB9-1684-4745-B171-7FABBACD79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15" y="2446389"/>
            <a:ext cx="4853099" cy="3639825"/>
          </a:xfrm>
          <a:prstGeom prst="rect">
            <a:avLst/>
          </a:prstGeom>
        </p:spPr>
      </p:pic>
      <p:pic>
        <p:nvPicPr>
          <p:cNvPr id="18" name="コンテンツ プレースホルダー 3">
            <a:extLst>
              <a:ext uri="{FF2B5EF4-FFF2-40B4-BE49-F238E27FC236}">
                <a16:creationId xmlns:a16="http://schemas.microsoft.com/office/drawing/2014/main" id="{13A0A35B-0F48-4635-8EBC-3765825296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0927" y="981125"/>
            <a:ext cx="2629113" cy="33602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5FB3E3-CF1A-4765-A775-E1EF42927409}"/>
              </a:ext>
            </a:extLst>
          </p:cNvPr>
          <p:cNvSpPr txBox="1"/>
          <p:nvPr/>
        </p:nvSpPr>
        <p:spPr>
          <a:xfrm>
            <a:off x="9695250" y="3725519"/>
            <a:ext cx="246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Bellows with finger-type RF shield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0A73EC7-2FD8-4BB1-AF73-972AAE970EEB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10497301" y="3215755"/>
            <a:ext cx="430344" cy="509764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2CDFEE2-5E21-4726-B5D2-CBFE151AE92B}"/>
              </a:ext>
            </a:extLst>
          </p:cNvPr>
          <p:cNvCxnSpPr>
            <a:cxnSpLocks/>
          </p:cNvCxnSpPr>
          <p:nvPr/>
        </p:nvCxnSpPr>
        <p:spPr>
          <a:xfrm flipH="1">
            <a:off x="10937120" y="2990126"/>
            <a:ext cx="391552" cy="711921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9435B83-F8AA-4660-AD3A-24CCB4034E30}"/>
              </a:ext>
            </a:extLst>
          </p:cNvPr>
          <p:cNvSpPr txBox="1"/>
          <p:nvPr/>
        </p:nvSpPr>
        <p:spPr>
          <a:xfrm>
            <a:off x="8862600" y="1913422"/>
            <a:ext cx="118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BPM</a:t>
            </a:r>
            <a:endParaRPr kumimoji="1" lang="ja-JP" altLang="en-US" dirty="0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2B3D1250-B05B-41D2-999F-F6815ECF994D}"/>
              </a:ext>
            </a:extLst>
          </p:cNvPr>
          <p:cNvCxnSpPr>
            <a:cxnSpLocks/>
          </p:cNvCxnSpPr>
          <p:nvPr/>
        </p:nvCxnSpPr>
        <p:spPr>
          <a:xfrm flipH="1" flipV="1">
            <a:off x="9374419" y="2098088"/>
            <a:ext cx="823882" cy="300388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57705287-C20E-4693-BFC0-A8F05FB1E028}"/>
              </a:ext>
            </a:extLst>
          </p:cNvPr>
          <p:cNvCxnSpPr>
            <a:cxnSpLocks/>
          </p:cNvCxnSpPr>
          <p:nvPr/>
        </p:nvCxnSpPr>
        <p:spPr>
          <a:xfrm flipH="1">
            <a:off x="9530927" y="2023898"/>
            <a:ext cx="1406193" cy="7419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図 37" descr="オレンジ, 座る, コンパクトディスク が含まれている画像&#10;&#10;自動的に生成された説明">
            <a:extLst>
              <a:ext uri="{FF2B5EF4-FFF2-40B4-BE49-F238E27FC236}">
                <a16:creationId xmlns:a16="http://schemas.microsoft.com/office/drawing/2014/main" id="{C597A433-D0A4-44AB-AA7E-4A553C7C56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0"/>
          <a:stretch/>
        </p:blipFill>
        <p:spPr>
          <a:xfrm>
            <a:off x="10612337" y="4352501"/>
            <a:ext cx="1488473" cy="1412211"/>
          </a:xfrm>
          <a:prstGeom prst="rect">
            <a:avLst/>
          </a:prstGeom>
        </p:spPr>
      </p:pic>
      <p:sp>
        <p:nvSpPr>
          <p:cNvPr id="41" name="フッター プレースホルダー 15">
            <a:extLst>
              <a:ext uri="{FF2B5EF4-FFF2-40B4-BE49-F238E27FC236}">
                <a16:creationId xmlns:a16="http://schemas.microsoft.com/office/drawing/2014/main" id="{BA902469-7345-4DB1-8ECF-3B100696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943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Installation of IP pipe into Belle II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BAE24E8E-43D9-4EDA-8060-F06F75954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6" y="1122652"/>
            <a:ext cx="7059053" cy="1353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1.1   Assembling IP pipe and VXD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1.2   Installing BPM-bellows chambers into both sides of IP pipe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0070C0"/>
                </a:solidFill>
              </a:rPr>
              <a:t>1.3   Installing IP pipe into Belle II</a:t>
            </a:r>
          </a:p>
        </p:txBody>
      </p:sp>
      <p:pic>
        <p:nvPicPr>
          <p:cNvPr id="4" name="図 3" descr="屋内, 人, 建物, 男 が含まれている画像&#10;&#10;自動的に生成された説明">
            <a:extLst>
              <a:ext uri="{FF2B5EF4-FFF2-40B4-BE49-F238E27FC236}">
                <a16:creationId xmlns:a16="http://schemas.microsoft.com/office/drawing/2014/main" id="{F56D75EB-6B83-417A-A089-31FB595BA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5" y="2339036"/>
            <a:ext cx="3782681" cy="2520211"/>
          </a:xfrm>
          <a:prstGeom prst="rect">
            <a:avLst/>
          </a:prstGeom>
        </p:spPr>
      </p:pic>
      <p:pic>
        <p:nvPicPr>
          <p:cNvPr id="9" name="図 8" descr="人, 屋内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1FFE2BB3-3C0D-4834-961E-6A605E0DD8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80" y="3778384"/>
            <a:ext cx="3415086" cy="256131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1" name="図 20" descr="屋内, 自転車, エンジン, 大きい が含まれている画像&#10;&#10;自動的に生成された説明">
            <a:extLst>
              <a:ext uri="{FF2B5EF4-FFF2-40B4-BE49-F238E27FC236}">
                <a16:creationId xmlns:a16="http://schemas.microsoft.com/office/drawing/2014/main" id="{E6B8D649-1E17-4DE6-9FCF-FC3C52BD00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95" y="2037476"/>
            <a:ext cx="3415085" cy="256131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3" name="図 22" descr="屋内, エンジン, 自転車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561C4DA-33A1-4651-8090-0A792BFE31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25" y="3730330"/>
            <a:ext cx="3469890" cy="26024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9" name="フッター プレースホルダー 15">
            <a:extLst>
              <a:ext uri="{FF2B5EF4-FFF2-40B4-BE49-F238E27FC236}">
                <a16:creationId xmlns:a16="http://schemas.microsoft.com/office/drawing/2014/main" id="{609D6B88-653A-4C81-8751-FD615DE0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1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Installation of IP pipe into Belle II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BAE24E8E-43D9-4EDA-8060-F06F75954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95" y="2375459"/>
            <a:ext cx="5548305" cy="3671986"/>
          </a:xfrm>
        </p:spPr>
        <p:txBody>
          <a:bodyPr>
            <a:norm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IP pipe alignment</a:t>
            </a:r>
          </a:p>
          <a:p>
            <a:pPr lvl="1"/>
            <a:r>
              <a:rPr lang="en-US" altLang="ja-JP" sz="1800" u="sng" dirty="0">
                <a:solidFill>
                  <a:srgbClr val="FF0000"/>
                </a:solidFill>
              </a:rPr>
              <a:t>IP-</a:t>
            </a:r>
            <a:r>
              <a:rPr lang="en-US" altLang="ja-JP" sz="1800" u="sng" dirty="0" err="1">
                <a:solidFill>
                  <a:srgbClr val="FF0000"/>
                </a:solidFill>
              </a:rPr>
              <a:t>pipe_VXD</a:t>
            </a:r>
            <a:r>
              <a:rPr lang="en-US" altLang="ja-JP" sz="1800" u="sng" dirty="0">
                <a:solidFill>
                  <a:srgbClr val="FF0000"/>
                </a:solidFill>
              </a:rPr>
              <a:t> assembly </a:t>
            </a:r>
            <a:r>
              <a:rPr lang="en-US" altLang="ja-JP" sz="1800" dirty="0"/>
              <a:t>is mounted on </a:t>
            </a:r>
            <a:r>
              <a:rPr lang="en-US" altLang="ja-JP" sz="1800" u="sng" dirty="0">
                <a:solidFill>
                  <a:srgbClr val="00B050"/>
                </a:solidFill>
              </a:rPr>
              <a:t>CDC</a:t>
            </a:r>
            <a:r>
              <a:rPr lang="en-US" altLang="ja-JP" sz="1800" dirty="0"/>
              <a:t>.</a:t>
            </a:r>
          </a:p>
          <a:p>
            <a:pPr lvl="1"/>
            <a:r>
              <a:rPr lang="en-US" altLang="ja-JP" sz="1800" dirty="0"/>
              <a:t>Location of IP-</a:t>
            </a:r>
            <a:r>
              <a:rPr lang="en-US" altLang="ja-JP" sz="1800" dirty="0" err="1"/>
              <a:t>pipe_VXD</a:t>
            </a:r>
            <a:r>
              <a:rPr lang="en-US" altLang="ja-JP" sz="1800" dirty="0"/>
              <a:t> assembly is determined by </a:t>
            </a:r>
            <a:r>
              <a:rPr lang="en-US" altLang="ja-JP" sz="1800" u="sng" dirty="0">
                <a:solidFill>
                  <a:srgbClr val="00B0F0"/>
                </a:solidFill>
              </a:rPr>
              <a:t>CDC positioning pins</a:t>
            </a:r>
            <a:r>
              <a:rPr lang="en-US" altLang="ja-JP" sz="1800" dirty="0"/>
              <a:t>.</a:t>
            </a:r>
          </a:p>
          <a:p>
            <a:pPr lvl="1"/>
            <a:r>
              <a:rPr lang="en-US" altLang="ja-JP" sz="1800" dirty="0"/>
              <a:t>Position of CDC positioning pips are measured by laser tracker before installation of IP-</a:t>
            </a:r>
            <a:r>
              <a:rPr lang="en-US" altLang="ja-JP" sz="1800" dirty="0" err="1"/>
              <a:t>pipe_VXD</a:t>
            </a:r>
            <a:r>
              <a:rPr lang="en-US" altLang="ja-JP" sz="1800" dirty="0"/>
              <a:t> assembly.</a:t>
            </a:r>
          </a:p>
          <a:p>
            <a:pPr lvl="1"/>
            <a:r>
              <a:rPr lang="en-US" altLang="ja-JP" sz="1800" u="sng" dirty="0">
                <a:solidFill>
                  <a:srgbClr val="00B0F0"/>
                </a:solidFill>
              </a:rPr>
              <a:t>Pin holes of IP-</a:t>
            </a:r>
            <a:r>
              <a:rPr lang="en-US" altLang="ja-JP" sz="1800" u="sng" dirty="0" err="1">
                <a:solidFill>
                  <a:srgbClr val="00B0F0"/>
                </a:solidFill>
              </a:rPr>
              <a:t>pipe_VXD</a:t>
            </a:r>
            <a:r>
              <a:rPr lang="en-US" altLang="ja-JP" sz="1800" u="sng" dirty="0">
                <a:solidFill>
                  <a:srgbClr val="00B0F0"/>
                </a:solidFill>
              </a:rPr>
              <a:t> assembly</a:t>
            </a:r>
            <a:r>
              <a:rPr lang="en-US" altLang="ja-JP" sz="1800" u="sng" dirty="0"/>
              <a:t> </a:t>
            </a:r>
            <a:r>
              <a:rPr lang="en-US" altLang="ja-JP" sz="1800" dirty="0"/>
              <a:t>are positioned so that the IP pipe can be installed in the proper position for the accelerator.</a:t>
            </a:r>
          </a:p>
          <a:p>
            <a:pPr lvl="1"/>
            <a:r>
              <a:rPr lang="en-US" altLang="ja-JP" sz="1800" dirty="0"/>
              <a:t>Position of VXD is estimated from particle track data.</a:t>
            </a:r>
          </a:p>
          <a:p>
            <a:pPr lvl="1"/>
            <a:endParaRPr lang="en-US" altLang="ja-JP" sz="1800" dirty="0">
              <a:solidFill>
                <a:srgbClr val="0070C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7B84854-15D8-4965-B9A5-4BDFF24CC4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26"/>
          <a:stretch/>
        </p:blipFill>
        <p:spPr>
          <a:xfrm>
            <a:off x="7190386" y="1034383"/>
            <a:ext cx="4163414" cy="2382348"/>
          </a:xfrm>
          <a:prstGeom prst="rect">
            <a:avLst/>
          </a:prstGeom>
        </p:spPr>
      </p:pic>
      <p:pic>
        <p:nvPicPr>
          <p:cNvPr id="12" name="図 11" descr="屋内, エンジン が含まれている画像&#10;&#10;自動的に生成された説明">
            <a:extLst>
              <a:ext uri="{FF2B5EF4-FFF2-40B4-BE49-F238E27FC236}">
                <a16:creationId xmlns:a16="http://schemas.microsoft.com/office/drawing/2014/main" id="{9DF22BF9-9C5D-45A6-98AF-6BAA136B8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0" y="3425970"/>
            <a:ext cx="5311457" cy="2987994"/>
          </a:xfrm>
          <a:prstGeom prst="rect">
            <a:avLst/>
          </a:prstGeom>
        </p:spPr>
      </p:pic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26C69CC8-63DD-4ABE-9059-2B8DD2EB5F59}"/>
              </a:ext>
            </a:extLst>
          </p:cNvPr>
          <p:cNvSpPr txBox="1">
            <a:spLocks/>
          </p:cNvSpPr>
          <p:nvPr/>
        </p:nvSpPr>
        <p:spPr>
          <a:xfrm>
            <a:off x="65316" y="1122652"/>
            <a:ext cx="7059053" cy="13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1.1   Assembling IP pipe and VXD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1.2   Installing BPM-bellows chambers into both sides of IP pipe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dirty="0">
                <a:solidFill>
                  <a:srgbClr val="0070C0"/>
                </a:solidFill>
              </a:rPr>
              <a:t>1.3   Installing IP pipe into Belle II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55A24FE-A07D-44A6-B3F1-B46B8846B7EE}"/>
              </a:ext>
            </a:extLst>
          </p:cNvPr>
          <p:cNvSpPr/>
          <p:nvPr/>
        </p:nvSpPr>
        <p:spPr>
          <a:xfrm>
            <a:off x="8468139" y="2476490"/>
            <a:ext cx="1001864" cy="5380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E633F1B-9BD9-4110-B0A3-352AC60B7FC9}"/>
              </a:ext>
            </a:extLst>
          </p:cNvPr>
          <p:cNvSpPr/>
          <p:nvPr/>
        </p:nvSpPr>
        <p:spPr>
          <a:xfrm>
            <a:off x="9067753" y="4245997"/>
            <a:ext cx="903184" cy="771276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7886829-4FE6-46A0-964E-515ED122A7AC}"/>
              </a:ext>
            </a:extLst>
          </p:cNvPr>
          <p:cNvSpPr/>
          <p:nvPr/>
        </p:nvSpPr>
        <p:spPr>
          <a:xfrm>
            <a:off x="7278757" y="5720048"/>
            <a:ext cx="874643" cy="684053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923D57F1-9F12-44F7-83E7-426772C1A33C}"/>
              </a:ext>
            </a:extLst>
          </p:cNvPr>
          <p:cNvSpPr/>
          <p:nvPr/>
        </p:nvSpPr>
        <p:spPr>
          <a:xfrm>
            <a:off x="8961120" y="1892410"/>
            <a:ext cx="508884" cy="24269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E968174-0C2F-4736-AE6B-318D335736CB}"/>
              </a:ext>
            </a:extLst>
          </p:cNvPr>
          <p:cNvCxnSpPr>
            <a:cxnSpLocks/>
          </p:cNvCxnSpPr>
          <p:nvPr/>
        </p:nvCxnSpPr>
        <p:spPr>
          <a:xfrm flipV="1">
            <a:off x="5271715" y="2027583"/>
            <a:ext cx="3689405" cy="80308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AEC6125-E372-4D46-834E-905C31FF3C60}"/>
              </a:ext>
            </a:extLst>
          </p:cNvPr>
          <p:cNvCxnSpPr>
            <a:cxnSpLocks/>
          </p:cNvCxnSpPr>
          <p:nvPr/>
        </p:nvCxnSpPr>
        <p:spPr>
          <a:xfrm flipV="1">
            <a:off x="2965837" y="2871768"/>
            <a:ext cx="5502302" cy="89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9C88EB9C-778A-4306-BD8F-18C3DE1A2299}"/>
              </a:ext>
            </a:extLst>
          </p:cNvPr>
          <p:cNvCxnSpPr>
            <a:cxnSpLocks/>
          </p:cNvCxnSpPr>
          <p:nvPr/>
        </p:nvCxnSpPr>
        <p:spPr>
          <a:xfrm>
            <a:off x="3519447" y="3477602"/>
            <a:ext cx="5449624" cy="111358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31998728-8379-400D-BD2A-3E6728ED7F26}"/>
              </a:ext>
            </a:extLst>
          </p:cNvPr>
          <p:cNvCxnSpPr>
            <a:cxnSpLocks/>
          </p:cNvCxnSpPr>
          <p:nvPr/>
        </p:nvCxnSpPr>
        <p:spPr>
          <a:xfrm>
            <a:off x="4482880" y="4593921"/>
            <a:ext cx="2795877" cy="118718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B6FBF23-CA0D-4C68-AF12-F61D0A501E12}"/>
              </a:ext>
            </a:extLst>
          </p:cNvPr>
          <p:cNvSpPr txBox="1"/>
          <p:nvPr/>
        </p:nvSpPr>
        <p:spPr>
          <a:xfrm>
            <a:off x="9666853" y="5882245"/>
            <a:ext cx="25251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IP-</a:t>
            </a:r>
            <a:r>
              <a:rPr lang="en-US" altLang="ja-JP" sz="1400" dirty="0" err="1">
                <a:solidFill>
                  <a:srgbClr val="00B050"/>
                </a:solidFill>
              </a:rPr>
              <a:t>pipe_VXD</a:t>
            </a:r>
            <a:r>
              <a:rPr lang="en-US" altLang="ja-JP" sz="1400" dirty="0">
                <a:solidFill>
                  <a:srgbClr val="00B050"/>
                </a:solidFill>
              </a:rPr>
              <a:t> assembly installed into  CDC (mock-up)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39" name="フッター プレースホルダー 15">
            <a:extLst>
              <a:ext uri="{FF2B5EF4-FFF2-40B4-BE49-F238E27FC236}">
                <a16:creationId xmlns:a16="http://schemas.microsoft.com/office/drawing/2014/main" id="{6C057941-61E9-4333-9D95-2662D20E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277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55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C6F170A2-488B-4FBC-906C-451D1917E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4D979402-1E6C-46F3-A980-A7AD3CC53DF9}"/>
              </a:ext>
            </a:extLst>
          </p:cNvPr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85077D44-ADDE-4BBA-A645-90DFBE3479EE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>
              <a:extLst>
                <a:ext uri="{FF2B5EF4-FFF2-40B4-BE49-F238E27FC236}">
                  <a16:creationId xmlns:a16="http://schemas.microsoft.com/office/drawing/2014/main" id="{D4567EDC-5BFD-4C62-BAFA-AC51B5EB84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円弧 58">
              <a:extLst>
                <a:ext uri="{FF2B5EF4-FFF2-40B4-BE49-F238E27FC236}">
                  <a16:creationId xmlns:a16="http://schemas.microsoft.com/office/drawing/2014/main" id="{F299465B-3876-4DE4-8BD9-F237A254D31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>
              <a:extLst>
                <a:ext uri="{FF2B5EF4-FFF2-40B4-BE49-F238E27FC236}">
                  <a16:creationId xmlns:a16="http://schemas.microsoft.com/office/drawing/2014/main" id="{15BC9C50-7A4D-4320-A96E-92650C6B4A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AFC4EA8D-589A-41E7-A572-6F279693A0FA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>
              <a:extLst>
                <a:ext uri="{FF2B5EF4-FFF2-40B4-BE49-F238E27FC236}">
                  <a16:creationId xmlns:a16="http://schemas.microsoft.com/office/drawing/2014/main" id="{4DD348A5-2A8A-4218-8AA9-C7D01C3818B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76F758E0-4746-431F-A95A-4548A4E4EC3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>
              <a:extLst>
                <a:ext uri="{FF2B5EF4-FFF2-40B4-BE49-F238E27FC236}">
                  <a16:creationId xmlns:a16="http://schemas.microsoft.com/office/drawing/2014/main" id="{19F382E6-666C-4C32-A763-5F1A87A9713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B551F710-3158-4858-AB45-0664A74FBFD1}"/>
                </a:ext>
              </a:extLst>
            </p:cNvPr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C8B8054C-4CBE-42AD-83ED-1D965460E1A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円弧 66">
              <a:extLst>
                <a:ext uri="{FF2B5EF4-FFF2-40B4-BE49-F238E27FC236}">
                  <a16:creationId xmlns:a16="http://schemas.microsoft.com/office/drawing/2014/main" id="{D00CBA7F-377A-4BB9-A9F9-F30217516CD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8" name="円弧 67">
              <a:extLst>
                <a:ext uri="{FF2B5EF4-FFF2-40B4-BE49-F238E27FC236}">
                  <a16:creationId xmlns:a16="http://schemas.microsoft.com/office/drawing/2014/main" id="{5EDDCE45-6E15-43CF-95FB-DE605C545E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9" name="円弧 68">
              <a:extLst>
                <a:ext uri="{FF2B5EF4-FFF2-40B4-BE49-F238E27FC236}">
                  <a16:creationId xmlns:a16="http://schemas.microsoft.com/office/drawing/2014/main" id="{1E7BC9FC-737D-4893-BC57-06DA80C141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0" name="円弧 69">
              <a:extLst>
                <a:ext uri="{FF2B5EF4-FFF2-40B4-BE49-F238E27FC236}">
                  <a16:creationId xmlns:a16="http://schemas.microsoft.com/office/drawing/2014/main" id="{81F41221-7422-4E38-99A0-5B23D36F324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1" name="円弧 70">
              <a:extLst>
                <a:ext uri="{FF2B5EF4-FFF2-40B4-BE49-F238E27FC236}">
                  <a16:creationId xmlns:a16="http://schemas.microsoft.com/office/drawing/2014/main" id="{CB27D298-3C9B-4CC7-AB71-B2DCEF3DA37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2" name="二等辺三角形 71">
              <a:extLst>
                <a:ext uri="{FF2B5EF4-FFF2-40B4-BE49-F238E27FC236}">
                  <a16:creationId xmlns:a16="http://schemas.microsoft.com/office/drawing/2014/main" id="{79F67B4C-1154-40DD-868D-E25E006C21E5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3" name="二等辺三角形 72">
              <a:extLst>
                <a:ext uri="{FF2B5EF4-FFF2-40B4-BE49-F238E27FC236}">
                  <a16:creationId xmlns:a16="http://schemas.microsoft.com/office/drawing/2014/main" id="{CFFCAEFB-0719-4E0B-AC7F-56FCE59760BF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74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92D132A9-17E5-4499-AE44-F937632E5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F408A5E3-8ED4-4507-8B5B-437EA92A0841}"/>
              </a:ext>
            </a:extLst>
          </p:cNvPr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482A822B-16FF-4F61-9012-5C52BAB5A7F5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7" name="円弧 76">
              <a:extLst>
                <a:ext uri="{FF2B5EF4-FFF2-40B4-BE49-F238E27FC236}">
                  <a16:creationId xmlns:a16="http://schemas.microsoft.com/office/drawing/2014/main" id="{E272FEBE-A645-4871-A5B4-0AA5123279E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8" name="円弧 77">
              <a:extLst>
                <a:ext uri="{FF2B5EF4-FFF2-40B4-BE49-F238E27FC236}">
                  <a16:creationId xmlns:a16="http://schemas.microsoft.com/office/drawing/2014/main" id="{0D7B8470-190B-4A14-BD23-DA7286F8090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9" name="円弧 78">
              <a:extLst>
                <a:ext uri="{FF2B5EF4-FFF2-40B4-BE49-F238E27FC236}">
                  <a16:creationId xmlns:a16="http://schemas.microsoft.com/office/drawing/2014/main" id="{B2C0C7FE-FECD-4E2A-AA85-DD0D6300C3C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72234ECD-BBEB-4987-B690-5E4C500028CE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1" name="円弧 80">
              <a:extLst>
                <a:ext uri="{FF2B5EF4-FFF2-40B4-BE49-F238E27FC236}">
                  <a16:creationId xmlns:a16="http://schemas.microsoft.com/office/drawing/2014/main" id="{94C1F28A-5D2F-44C0-9B92-34D461740F7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2" name="円弧 81">
              <a:extLst>
                <a:ext uri="{FF2B5EF4-FFF2-40B4-BE49-F238E27FC236}">
                  <a16:creationId xmlns:a16="http://schemas.microsoft.com/office/drawing/2014/main" id="{6488A357-1F49-40C9-B565-EB194E6013F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円弧 82">
              <a:extLst>
                <a:ext uri="{FF2B5EF4-FFF2-40B4-BE49-F238E27FC236}">
                  <a16:creationId xmlns:a16="http://schemas.microsoft.com/office/drawing/2014/main" id="{0BE1F6CF-E576-4BDB-9B1E-EA9E98067C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5876443-C261-4F33-831E-FA1CCBF42D46}"/>
                </a:ext>
              </a:extLst>
            </p:cNvPr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5" name="円弧 84">
              <a:extLst>
                <a:ext uri="{FF2B5EF4-FFF2-40B4-BE49-F238E27FC236}">
                  <a16:creationId xmlns:a16="http://schemas.microsoft.com/office/drawing/2014/main" id="{56B54587-A33C-4ACC-AE55-7152B503F7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FC37F3CD-8E4E-4F17-A9F4-EAF494F0A1C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円弧 86">
              <a:extLst>
                <a:ext uri="{FF2B5EF4-FFF2-40B4-BE49-F238E27FC236}">
                  <a16:creationId xmlns:a16="http://schemas.microsoft.com/office/drawing/2014/main" id="{8B2C9C83-5BCD-46FE-8081-124264E9E3A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円弧 87">
              <a:extLst>
                <a:ext uri="{FF2B5EF4-FFF2-40B4-BE49-F238E27FC236}">
                  <a16:creationId xmlns:a16="http://schemas.microsoft.com/office/drawing/2014/main" id="{EDA9A7AE-4CE2-4761-AE46-82DC7C14441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9" name="円弧 88">
              <a:extLst>
                <a:ext uri="{FF2B5EF4-FFF2-40B4-BE49-F238E27FC236}">
                  <a16:creationId xmlns:a16="http://schemas.microsoft.com/office/drawing/2014/main" id="{7B800A48-A88E-46EF-915D-3A56B060F0D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円弧 89">
              <a:extLst>
                <a:ext uri="{FF2B5EF4-FFF2-40B4-BE49-F238E27FC236}">
                  <a16:creationId xmlns:a16="http://schemas.microsoft.com/office/drawing/2014/main" id="{0A95BCDA-5AE1-4656-B443-78D2AD5321C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1" name="二等辺三角形 90">
              <a:extLst>
                <a:ext uri="{FF2B5EF4-FFF2-40B4-BE49-F238E27FC236}">
                  <a16:creationId xmlns:a16="http://schemas.microsoft.com/office/drawing/2014/main" id="{B2A8B6EC-5B24-4A2B-B4BB-5FCE99A41DF8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2" name="二等辺三角形 91">
              <a:extLst>
                <a:ext uri="{FF2B5EF4-FFF2-40B4-BE49-F238E27FC236}">
                  <a16:creationId xmlns:a16="http://schemas.microsoft.com/office/drawing/2014/main" id="{79C8936B-AD5C-436E-B5D1-426D9680A3EC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94" name="サブタイトル 2">
            <a:extLst>
              <a:ext uri="{FF2B5EF4-FFF2-40B4-BE49-F238E27FC236}">
                <a16:creationId xmlns:a16="http://schemas.microsoft.com/office/drawing/2014/main" id="{82DB3A12-8BBD-44EF-835C-DB17157CA8DE}"/>
              </a:ext>
            </a:extLst>
          </p:cNvPr>
          <p:cNvSpPr txBox="1">
            <a:spLocks/>
          </p:cNvSpPr>
          <p:nvPr/>
        </p:nvSpPr>
        <p:spPr>
          <a:xfrm>
            <a:off x="3404483" y="1720448"/>
            <a:ext cx="5383033" cy="688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4400" dirty="0"/>
              <a:t>3. QCS pipes</a:t>
            </a:r>
          </a:p>
        </p:txBody>
      </p:sp>
      <p:sp>
        <p:nvSpPr>
          <p:cNvPr id="47" name="フッター プレースホルダー 15">
            <a:extLst>
              <a:ext uri="{FF2B5EF4-FFF2-40B4-BE49-F238E27FC236}">
                <a16:creationId xmlns:a16="http://schemas.microsoft.com/office/drawing/2014/main" id="{F3E15E3B-FB85-40AF-A88C-80629B77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607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 descr="屋内, テーブル, 食品, 散らかった が含まれている画像&#10;&#10;自動的に生成された説明">
            <a:extLst>
              <a:ext uri="{FF2B5EF4-FFF2-40B4-BE49-F238E27FC236}">
                <a16:creationId xmlns:a16="http://schemas.microsoft.com/office/drawing/2014/main" id="{8F50D4FA-EC8F-4CC7-B921-596C23EE5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44" y="735582"/>
            <a:ext cx="2792406" cy="209430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Beam pipes for QCS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EE58598-3CBD-450E-9F26-AE9885E5E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54" y="2671082"/>
            <a:ext cx="8791576" cy="365218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D2264E2-EA07-4528-B8B4-4D087E8C6D60}"/>
              </a:ext>
            </a:extLst>
          </p:cNvPr>
          <p:cNvSpPr txBox="1"/>
          <p:nvPr/>
        </p:nvSpPr>
        <p:spPr>
          <a:xfrm>
            <a:off x="1560782" y="5814729"/>
            <a:ext cx="176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Beam pipe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9BA00BD-2CE3-4232-B66B-B2C4DF0C3F26}"/>
              </a:ext>
            </a:extLst>
          </p:cNvPr>
          <p:cNvCxnSpPr>
            <a:cxnSpLocks/>
          </p:cNvCxnSpPr>
          <p:nvPr/>
        </p:nvCxnSpPr>
        <p:spPr>
          <a:xfrm>
            <a:off x="1754877" y="4086970"/>
            <a:ext cx="426200" cy="1814099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2FA2DFD-33FF-46BD-A7D3-45C0E0B1C01B}"/>
              </a:ext>
            </a:extLst>
          </p:cNvPr>
          <p:cNvCxnSpPr>
            <a:cxnSpLocks/>
          </p:cNvCxnSpPr>
          <p:nvPr/>
        </p:nvCxnSpPr>
        <p:spPr>
          <a:xfrm>
            <a:off x="2053039" y="4649228"/>
            <a:ext cx="143919" cy="1251841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2E80F5E-86F5-4663-BC90-BA1B7B3FFF94}"/>
              </a:ext>
            </a:extLst>
          </p:cNvPr>
          <p:cNvSpPr txBox="1"/>
          <p:nvPr/>
        </p:nvSpPr>
        <p:spPr>
          <a:xfrm>
            <a:off x="3581400" y="3060472"/>
            <a:ext cx="14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Helium vessel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B559B34-4899-4976-A478-BC520FFB8270}"/>
              </a:ext>
            </a:extLst>
          </p:cNvPr>
          <p:cNvCxnSpPr>
            <a:cxnSpLocks/>
          </p:cNvCxnSpPr>
          <p:nvPr/>
        </p:nvCxnSpPr>
        <p:spPr>
          <a:xfrm flipV="1">
            <a:off x="3069203" y="3429001"/>
            <a:ext cx="969397" cy="983973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4C26BDA-86F5-4AE7-A244-7391EAE09D0F}"/>
              </a:ext>
            </a:extLst>
          </p:cNvPr>
          <p:cNvCxnSpPr>
            <a:cxnSpLocks/>
            <a:endCxn id="21" idx="2"/>
          </p:cNvCxnSpPr>
          <p:nvPr/>
        </p:nvCxnSpPr>
        <p:spPr>
          <a:xfrm flipH="1" flipV="1">
            <a:off x="4324847" y="3429804"/>
            <a:ext cx="743448" cy="657166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B7752A-0FEA-408F-9DAB-59AB2BBC95C9}"/>
              </a:ext>
            </a:extLst>
          </p:cNvPr>
          <p:cNvSpPr txBox="1"/>
          <p:nvPr/>
        </p:nvSpPr>
        <p:spPr>
          <a:xfrm>
            <a:off x="2371058" y="5334148"/>
            <a:ext cx="86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QC2LE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C3DCB1A-B91E-41ED-A431-3C5423EA3B11}"/>
              </a:ext>
            </a:extLst>
          </p:cNvPr>
          <p:cNvSpPr txBox="1"/>
          <p:nvPr/>
        </p:nvSpPr>
        <p:spPr>
          <a:xfrm>
            <a:off x="4012096" y="5105254"/>
            <a:ext cx="86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QC2L</a:t>
            </a:r>
            <a:r>
              <a:rPr lang="en-US" altLang="ja-JP" dirty="0">
                <a:solidFill>
                  <a:srgbClr val="00B050"/>
                </a:solidFill>
              </a:rPr>
              <a:t>P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A31335E-C5EB-42B2-A892-70063B90A509}"/>
              </a:ext>
            </a:extLst>
          </p:cNvPr>
          <p:cNvSpPr txBox="1"/>
          <p:nvPr/>
        </p:nvSpPr>
        <p:spPr>
          <a:xfrm>
            <a:off x="5876510" y="3519683"/>
            <a:ext cx="86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QC1L</a:t>
            </a:r>
            <a:r>
              <a:rPr lang="en-US" altLang="ja-JP" dirty="0">
                <a:solidFill>
                  <a:srgbClr val="00B050"/>
                </a:solidFill>
              </a:rPr>
              <a:t>P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A6D010-88A3-4682-BA37-39FF21ADE175}"/>
              </a:ext>
            </a:extLst>
          </p:cNvPr>
          <p:cNvSpPr txBox="1"/>
          <p:nvPr/>
        </p:nvSpPr>
        <p:spPr>
          <a:xfrm>
            <a:off x="5148138" y="5106948"/>
            <a:ext cx="86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QC1LE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25165818-CBE7-4AE0-8158-BDC2D5B2C903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2802085" y="4874150"/>
            <a:ext cx="0" cy="459998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656493E-7286-49A8-9D22-7A49CAFA62F1}"/>
              </a:ext>
            </a:extLst>
          </p:cNvPr>
          <p:cNvCxnSpPr>
            <a:cxnSpLocks/>
          </p:cNvCxnSpPr>
          <p:nvPr/>
        </p:nvCxnSpPr>
        <p:spPr>
          <a:xfrm>
            <a:off x="4364769" y="4412974"/>
            <a:ext cx="4551" cy="677555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E86B12FD-FF42-48C9-B938-B73269F0EC20}"/>
              </a:ext>
            </a:extLst>
          </p:cNvPr>
          <p:cNvCxnSpPr>
            <a:cxnSpLocks/>
          </p:cNvCxnSpPr>
          <p:nvPr/>
        </p:nvCxnSpPr>
        <p:spPr>
          <a:xfrm>
            <a:off x="5479277" y="4649228"/>
            <a:ext cx="0" cy="454921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6CF60E0E-6663-4174-9EFE-E8DB1C6CC0A7}"/>
              </a:ext>
            </a:extLst>
          </p:cNvPr>
          <p:cNvCxnSpPr>
            <a:cxnSpLocks/>
          </p:cNvCxnSpPr>
          <p:nvPr/>
        </p:nvCxnSpPr>
        <p:spPr>
          <a:xfrm flipV="1">
            <a:off x="6307537" y="3798332"/>
            <a:ext cx="0" cy="447665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02D170D-E6C3-48D7-8763-30BD754EDFCA}"/>
              </a:ext>
            </a:extLst>
          </p:cNvPr>
          <p:cNvSpPr txBox="1"/>
          <p:nvPr/>
        </p:nvSpPr>
        <p:spPr>
          <a:xfrm>
            <a:off x="3326153" y="5334148"/>
            <a:ext cx="77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BPM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8D0A91A-4D16-421D-BC21-5FE65C23083D}"/>
              </a:ext>
            </a:extLst>
          </p:cNvPr>
          <p:cNvCxnSpPr>
            <a:cxnSpLocks/>
          </p:cNvCxnSpPr>
          <p:nvPr/>
        </p:nvCxnSpPr>
        <p:spPr>
          <a:xfrm flipH="1">
            <a:off x="3600588" y="4781503"/>
            <a:ext cx="1" cy="552645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F8D8D13E-BFC8-4C88-AED5-CA3D4126C99F}"/>
              </a:ext>
            </a:extLst>
          </p:cNvPr>
          <p:cNvSpPr/>
          <p:nvPr/>
        </p:nvSpPr>
        <p:spPr>
          <a:xfrm>
            <a:off x="3506609" y="4003193"/>
            <a:ext cx="153206" cy="834569"/>
          </a:xfrm>
          <a:prstGeom prst="roundRect">
            <a:avLst/>
          </a:prstGeom>
          <a:noFill/>
          <a:ln>
            <a:solidFill>
              <a:srgbClr val="5B9B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D9802AA-2DE6-4223-946F-8A0B7483AEC5}"/>
              </a:ext>
            </a:extLst>
          </p:cNvPr>
          <p:cNvSpPr txBox="1"/>
          <p:nvPr/>
        </p:nvSpPr>
        <p:spPr>
          <a:xfrm>
            <a:off x="99090" y="5611630"/>
            <a:ext cx="1422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Bellows with O-ring seal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5FF4FC1C-B682-4164-9F7A-FA432DCA9021}"/>
              </a:ext>
            </a:extLst>
          </p:cNvPr>
          <p:cNvCxnSpPr>
            <a:cxnSpLocks/>
          </p:cNvCxnSpPr>
          <p:nvPr/>
        </p:nvCxnSpPr>
        <p:spPr>
          <a:xfrm flipH="1">
            <a:off x="794619" y="4245997"/>
            <a:ext cx="651691" cy="1351636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184AC1D4-D310-4374-999A-74D1EFBA660A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810500" y="4874150"/>
            <a:ext cx="711410" cy="737480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7A6E5CDB-8D4F-4250-A177-E9C4FE32F3F0}"/>
              </a:ext>
            </a:extLst>
          </p:cNvPr>
          <p:cNvSpPr/>
          <p:nvPr/>
        </p:nvSpPr>
        <p:spPr>
          <a:xfrm>
            <a:off x="65316" y="2996979"/>
            <a:ext cx="8852114" cy="3260982"/>
          </a:xfrm>
          <a:prstGeom prst="roundRect">
            <a:avLst>
              <a:gd name="adj" fmla="val 6277"/>
            </a:avLst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BB44810-289E-4DE1-BED3-FA4C3BC582FF}"/>
              </a:ext>
            </a:extLst>
          </p:cNvPr>
          <p:cNvSpPr txBox="1"/>
          <p:nvPr/>
        </p:nvSpPr>
        <p:spPr>
          <a:xfrm>
            <a:off x="6284135" y="5603135"/>
            <a:ext cx="246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O-ring seal between beam pipes and cryostat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ACE040-7208-44B6-A7D6-C3D1F2F43682}"/>
              </a:ext>
            </a:extLst>
          </p:cNvPr>
          <p:cNvSpPr txBox="1"/>
          <p:nvPr/>
        </p:nvSpPr>
        <p:spPr>
          <a:xfrm>
            <a:off x="3912539" y="6055962"/>
            <a:ext cx="15667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7030A0"/>
                </a:solidFill>
              </a:rPr>
              <a:t>QCS-L cryostat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F1A3F645-CDD4-4C6F-82C8-B16ADCED8F8A}"/>
              </a:ext>
            </a:extLst>
          </p:cNvPr>
          <p:cNvCxnSpPr>
            <a:cxnSpLocks/>
            <a:stCxn id="63" idx="2"/>
            <a:endCxn id="57" idx="0"/>
          </p:cNvCxnSpPr>
          <p:nvPr/>
        </p:nvCxnSpPr>
        <p:spPr>
          <a:xfrm>
            <a:off x="7180687" y="4613929"/>
            <a:ext cx="336495" cy="989206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275B9094-5AE0-4A07-B5B1-1C3B8B43FF96}"/>
              </a:ext>
            </a:extLst>
          </p:cNvPr>
          <p:cNvSpPr/>
          <p:nvPr/>
        </p:nvSpPr>
        <p:spPr>
          <a:xfrm>
            <a:off x="7072210" y="4227025"/>
            <a:ext cx="216953" cy="386904"/>
          </a:xfrm>
          <a:prstGeom prst="roundRect">
            <a:avLst/>
          </a:prstGeom>
          <a:noFill/>
          <a:ln w="19050">
            <a:solidFill>
              <a:srgbClr val="5B9B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図 64" descr="屋内, テーブル, 散らかった, 座る が含まれている画像&#10;&#10;自動的に生成された説明">
            <a:extLst>
              <a:ext uri="{FF2B5EF4-FFF2-40B4-BE49-F238E27FC236}">
                <a16:creationId xmlns:a16="http://schemas.microsoft.com/office/drawing/2014/main" id="{01E8DBD8-BB12-43E1-A796-B02D04ADA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8777" y="3055897"/>
            <a:ext cx="3734136" cy="28006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7" name="コンテンツ プレースホルダー 2">
            <a:extLst>
              <a:ext uri="{FF2B5EF4-FFF2-40B4-BE49-F238E27FC236}">
                <a16:creationId xmlns:a16="http://schemas.microsoft.com/office/drawing/2014/main" id="{9DE30543-9B59-41E0-81B3-B86A8479B118}"/>
              </a:ext>
            </a:extLst>
          </p:cNvPr>
          <p:cNvSpPr txBox="1">
            <a:spLocks/>
          </p:cNvSpPr>
          <p:nvPr/>
        </p:nvSpPr>
        <p:spPr>
          <a:xfrm>
            <a:off x="198202" y="1019324"/>
            <a:ext cx="7090961" cy="197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</a:rPr>
              <a:t>Beam pipes are fixed to QCS cryostat.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They are made of stainless steel with a 4 mm thick wall.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They have water cooling channels on both sides.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Inner surface is coated with Cu (+ </a:t>
            </a:r>
            <a:r>
              <a:rPr lang="en-US" altLang="ja-JP" sz="2000" dirty="0" err="1">
                <a:solidFill>
                  <a:srgbClr val="002060"/>
                </a:solidFill>
              </a:rPr>
              <a:t>TiN</a:t>
            </a:r>
            <a:r>
              <a:rPr lang="en-US" altLang="ja-JP" sz="2000" dirty="0">
                <a:solidFill>
                  <a:srgbClr val="002060"/>
                </a:solidFill>
              </a:rPr>
              <a:t> only for positron ring).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43858544-ABC4-4B33-A4C9-68ED1B502711}"/>
              </a:ext>
            </a:extLst>
          </p:cNvPr>
          <p:cNvCxnSpPr>
            <a:cxnSpLocks/>
          </p:cNvCxnSpPr>
          <p:nvPr/>
        </p:nvCxnSpPr>
        <p:spPr>
          <a:xfrm>
            <a:off x="8917430" y="2363614"/>
            <a:ext cx="1008408" cy="95924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9E41590C-82DF-43FF-92E5-8F059ACF58DD}"/>
              </a:ext>
            </a:extLst>
          </p:cNvPr>
          <p:cNvCxnSpPr>
            <a:cxnSpLocks/>
          </p:cNvCxnSpPr>
          <p:nvPr/>
        </p:nvCxnSpPr>
        <p:spPr>
          <a:xfrm flipV="1">
            <a:off x="9185665" y="1780642"/>
            <a:ext cx="796535" cy="57305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98127AC-0594-4266-8E92-EB924C2A4326}"/>
              </a:ext>
            </a:extLst>
          </p:cNvPr>
          <p:cNvSpPr txBox="1"/>
          <p:nvPr/>
        </p:nvSpPr>
        <p:spPr>
          <a:xfrm>
            <a:off x="8227771" y="2141776"/>
            <a:ext cx="109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Movable platform</a:t>
            </a:r>
            <a:endParaRPr kumimoji="1" lang="ja-JP" altLang="en-US" dirty="0"/>
          </a:p>
        </p:txBody>
      </p:sp>
      <p:sp>
        <p:nvSpPr>
          <p:cNvPr id="58" name="フッター プレースホルダー 15">
            <a:extLst>
              <a:ext uri="{FF2B5EF4-FFF2-40B4-BE49-F238E27FC236}">
                <a16:creationId xmlns:a16="http://schemas.microsoft.com/office/drawing/2014/main" id="{ACE0958A-2A0D-48CE-AE27-104BCADF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9590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IR pressure distribution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7" name="コンテンツ プレースホルダー 2">
            <a:extLst>
              <a:ext uri="{FF2B5EF4-FFF2-40B4-BE49-F238E27FC236}">
                <a16:creationId xmlns:a16="http://schemas.microsoft.com/office/drawing/2014/main" id="{9DE30543-9B59-41E0-81B3-B86A8479B118}"/>
              </a:ext>
            </a:extLst>
          </p:cNvPr>
          <p:cNvSpPr txBox="1">
            <a:spLocks/>
          </p:cNvSpPr>
          <p:nvPr/>
        </p:nvSpPr>
        <p:spPr>
          <a:xfrm>
            <a:off x="198202" y="1019324"/>
            <a:ext cx="10822306" cy="197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</a:rPr>
              <a:t>IP pipe and QCS beam pipes have no pump.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Pressure at IP is estimated to be about one order higher than that at the end of the cryostat.</a:t>
            </a:r>
          </a:p>
        </p:txBody>
      </p:sp>
      <p:pic>
        <p:nvPicPr>
          <p:cNvPr id="38" name="コンテンツ プレースホルダ 3" descr="duct_layout2014MAC_phase2.tiff">
            <a:extLst>
              <a:ext uri="{FF2B5EF4-FFF2-40B4-BE49-F238E27FC236}">
                <a16:creationId xmlns:a16="http://schemas.microsoft.com/office/drawing/2014/main" id="{997EF465-23C8-4A98-BC87-2935713D7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11769" r="1701" b="13454"/>
          <a:stretch>
            <a:fillRect/>
          </a:stretch>
        </p:blipFill>
        <p:spPr>
          <a:xfrm>
            <a:off x="0" y="2410032"/>
            <a:ext cx="6828041" cy="3729162"/>
          </a:xfr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19CF1E3-7AC7-4E8E-890C-C5063EA7EB90}"/>
              </a:ext>
            </a:extLst>
          </p:cNvPr>
          <p:cNvSpPr txBox="1"/>
          <p:nvPr/>
        </p:nvSpPr>
        <p:spPr>
          <a:xfrm>
            <a:off x="6872577" y="2279700"/>
            <a:ext cx="5319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Thanks to J. Carter (ANL), M. </a:t>
            </a:r>
            <a:r>
              <a:rPr lang="en-US" altLang="ja-JP" sz="1400" dirty="0" err="1"/>
              <a:t>Ady</a:t>
            </a:r>
            <a:r>
              <a:rPr lang="en-US" altLang="ja-JP" sz="1400" dirty="0"/>
              <a:t>, R. Kersevan, and P. </a:t>
            </a:r>
            <a:r>
              <a:rPr lang="en-US" altLang="ja-JP" sz="1400" dirty="0" err="1"/>
              <a:t>Chiggiato</a:t>
            </a:r>
            <a:r>
              <a:rPr lang="en-US" altLang="ja-JP" sz="1400" dirty="0"/>
              <a:t> (CERN)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08278F90-0A29-4A09-AF48-EC04C86037EF}"/>
              </a:ext>
            </a:extLst>
          </p:cNvPr>
          <p:cNvSpPr/>
          <p:nvPr/>
        </p:nvSpPr>
        <p:spPr>
          <a:xfrm>
            <a:off x="1995777" y="3784821"/>
            <a:ext cx="3045350" cy="65200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FCFE886-D519-4A56-A498-D4A5D2F85716}"/>
              </a:ext>
            </a:extLst>
          </p:cNvPr>
          <p:cNvSpPr txBox="1"/>
          <p:nvPr/>
        </p:nvSpPr>
        <p:spPr>
          <a:xfrm>
            <a:off x="65316" y="3759720"/>
            <a:ext cx="2020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 vacuum pumps in this region.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4460574-AFDB-4B11-A34A-F68542FBF784}"/>
              </a:ext>
            </a:extLst>
          </p:cNvPr>
          <p:cNvSpPr/>
          <p:nvPr/>
        </p:nvSpPr>
        <p:spPr>
          <a:xfrm>
            <a:off x="2085527" y="5406888"/>
            <a:ext cx="1556169" cy="38335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17E86EF3-A436-4E36-BD93-140C69605F0F}"/>
              </a:ext>
            </a:extLst>
          </p:cNvPr>
          <p:cNvSpPr/>
          <p:nvPr/>
        </p:nvSpPr>
        <p:spPr>
          <a:xfrm>
            <a:off x="2635935" y="4985131"/>
            <a:ext cx="1005761" cy="33927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64775189-F07E-459C-9042-EE5B4879532D}"/>
              </a:ext>
            </a:extLst>
          </p:cNvPr>
          <p:cNvSpPr/>
          <p:nvPr/>
        </p:nvSpPr>
        <p:spPr>
          <a:xfrm>
            <a:off x="3801322" y="5057573"/>
            <a:ext cx="699116" cy="33927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265085DC-CC52-4D8D-9877-A3B98CDF8E68}"/>
              </a:ext>
            </a:extLst>
          </p:cNvPr>
          <p:cNvSpPr/>
          <p:nvPr/>
        </p:nvSpPr>
        <p:spPr>
          <a:xfrm>
            <a:off x="3451764" y="2831991"/>
            <a:ext cx="993015" cy="33208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2E60AEF9-E22C-4C1C-8C9A-75323AB9D46E}"/>
              </a:ext>
            </a:extLst>
          </p:cNvPr>
          <p:cNvSpPr/>
          <p:nvPr/>
        </p:nvSpPr>
        <p:spPr>
          <a:xfrm>
            <a:off x="3507423" y="3246555"/>
            <a:ext cx="993015" cy="33208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CAF832F2-3ED5-46B7-B4E0-02F3E539D561}"/>
              </a:ext>
            </a:extLst>
          </p:cNvPr>
          <p:cNvSpPr/>
          <p:nvPr/>
        </p:nvSpPr>
        <p:spPr>
          <a:xfrm>
            <a:off x="2362145" y="3262957"/>
            <a:ext cx="993015" cy="31513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79828973-D8D5-44AA-BDED-2DF854F69364}"/>
              </a:ext>
            </a:extLst>
          </p:cNvPr>
          <p:cNvSpPr/>
          <p:nvPr/>
        </p:nvSpPr>
        <p:spPr>
          <a:xfrm>
            <a:off x="4544401" y="2711395"/>
            <a:ext cx="242283" cy="49964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A407BE2B-D13A-41CC-B939-3DD9982A2A84}"/>
              </a:ext>
            </a:extLst>
          </p:cNvPr>
          <p:cNvSpPr/>
          <p:nvPr/>
        </p:nvSpPr>
        <p:spPr>
          <a:xfrm>
            <a:off x="4959452" y="3200616"/>
            <a:ext cx="242283" cy="49964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068EA1DB-B0DF-4709-A749-1D2B8C1266B8}"/>
              </a:ext>
            </a:extLst>
          </p:cNvPr>
          <p:cNvSpPr/>
          <p:nvPr/>
        </p:nvSpPr>
        <p:spPr>
          <a:xfrm>
            <a:off x="1258896" y="4772982"/>
            <a:ext cx="242283" cy="49964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2AE17C43-9674-4EB3-81F8-BA2210D86494}"/>
              </a:ext>
            </a:extLst>
          </p:cNvPr>
          <p:cNvSpPr/>
          <p:nvPr/>
        </p:nvSpPr>
        <p:spPr>
          <a:xfrm>
            <a:off x="1785677" y="4706886"/>
            <a:ext cx="533973" cy="24746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F25A5212-C89E-4366-A497-0EA009916004}"/>
              </a:ext>
            </a:extLst>
          </p:cNvPr>
          <p:cNvSpPr/>
          <p:nvPr/>
        </p:nvSpPr>
        <p:spPr>
          <a:xfrm>
            <a:off x="1652581" y="2464965"/>
            <a:ext cx="533973" cy="24746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44B9E842-308F-4979-9EEF-DA111A84450B}"/>
              </a:ext>
            </a:extLst>
          </p:cNvPr>
          <p:cNvSpPr/>
          <p:nvPr/>
        </p:nvSpPr>
        <p:spPr>
          <a:xfrm>
            <a:off x="2821187" y="2518477"/>
            <a:ext cx="533973" cy="24746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BF622727-5C8C-4E77-95A2-9D4D8AF29793}"/>
              </a:ext>
            </a:extLst>
          </p:cNvPr>
          <p:cNvSpPr/>
          <p:nvPr/>
        </p:nvSpPr>
        <p:spPr>
          <a:xfrm>
            <a:off x="5338949" y="4830620"/>
            <a:ext cx="533973" cy="24746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7D82172F-7DAB-4607-AA08-738D657A2260}"/>
              </a:ext>
            </a:extLst>
          </p:cNvPr>
          <p:cNvSpPr/>
          <p:nvPr/>
        </p:nvSpPr>
        <p:spPr>
          <a:xfrm>
            <a:off x="4131569" y="5796774"/>
            <a:ext cx="533973" cy="24746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DC48772E-432B-459E-9FBA-1441E006BDFC}"/>
              </a:ext>
            </a:extLst>
          </p:cNvPr>
          <p:cNvSpPr/>
          <p:nvPr/>
        </p:nvSpPr>
        <p:spPr>
          <a:xfrm>
            <a:off x="1929807" y="3075833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79FC116D-38C8-4047-AFC0-1EB1FF3AB827}"/>
              </a:ext>
            </a:extLst>
          </p:cNvPr>
          <p:cNvSpPr/>
          <p:nvPr/>
        </p:nvSpPr>
        <p:spPr>
          <a:xfrm>
            <a:off x="1874215" y="3252787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482D5D09-3DE3-4F96-B743-43EDD5E4273E}"/>
              </a:ext>
            </a:extLst>
          </p:cNvPr>
          <p:cNvSpPr/>
          <p:nvPr/>
        </p:nvSpPr>
        <p:spPr>
          <a:xfrm>
            <a:off x="2732342" y="3056223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BCED0794-F502-44BE-9456-17F33F4DB012}"/>
              </a:ext>
            </a:extLst>
          </p:cNvPr>
          <p:cNvSpPr/>
          <p:nvPr/>
        </p:nvSpPr>
        <p:spPr>
          <a:xfrm>
            <a:off x="3188621" y="3034467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6C79B3EE-8632-42B1-8C94-C48B21E89100}"/>
              </a:ext>
            </a:extLst>
          </p:cNvPr>
          <p:cNvSpPr/>
          <p:nvPr/>
        </p:nvSpPr>
        <p:spPr>
          <a:xfrm>
            <a:off x="1719062" y="5005784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7B80AF8B-1903-435E-8003-7EAF0B0F1D6A}"/>
              </a:ext>
            </a:extLst>
          </p:cNvPr>
          <p:cNvSpPr/>
          <p:nvPr/>
        </p:nvSpPr>
        <p:spPr>
          <a:xfrm>
            <a:off x="2163930" y="5040849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C7E5C055-51BE-49E5-B822-531D5D72DA14}"/>
              </a:ext>
            </a:extLst>
          </p:cNvPr>
          <p:cNvSpPr/>
          <p:nvPr/>
        </p:nvSpPr>
        <p:spPr>
          <a:xfrm>
            <a:off x="3932976" y="5394372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E1BFBDE3-F4B7-4CF5-8F3B-4A24822B36DC}"/>
              </a:ext>
            </a:extLst>
          </p:cNvPr>
          <p:cNvSpPr/>
          <p:nvPr/>
        </p:nvSpPr>
        <p:spPr>
          <a:xfrm>
            <a:off x="4729432" y="5347989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268E5EC4-289F-4179-AEC6-9DC1D2134A3D}"/>
              </a:ext>
            </a:extLst>
          </p:cNvPr>
          <p:cNvSpPr/>
          <p:nvPr/>
        </p:nvSpPr>
        <p:spPr>
          <a:xfrm>
            <a:off x="5093920" y="5180632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44A5997B-0AAB-48E8-A35A-F70B102E12B1}"/>
              </a:ext>
            </a:extLst>
          </p:cNvPr>
          <p:cNvSpPr/>
          <p:nvPr/>
        </p:nvSpPr>
        <p:spPr>
          <a:xfrm>
            <a:off x="5112633" y="5359611"/>
            <a:ext cx="155720" cy="1924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46F887D-BF2B-42BF-BDCD-D0D932835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405" y="2569271"/>
            <a:ext cx="5561491" cy="3673560"/>
          </a:xfrm>
          <a:prstGeom prst="rect">
            <a:avLst/>
          </a:prstGeom>
        </p:spPr>
      </p:pic>
      <p:sp>
        <p:nvSpPr>
          <p:cNvPr id="76" name="フッター プレースホルダー 15">
            <a:extLst>
              <a:ext uri="{FF2B5EF4-FFF2-40B4-BE49-F238E27FC236}">
                <a16:creationId xmlns:a16="http://schemas.microsoft.com/office/drawing/2014/main" id="{4360A6FA-C75A-4F5C-B7F6-2F7C5CE9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1573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QCSR beam pipe installation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8394212-A04C-4419-8B70-8885388E0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55" y="1126689"/>
            <a:ext cx="4054997" cy="2363835"/>
          </a:xfrm>
          <a:prstGeom prst="rect">
            <a:avLst/>
          </a:prstGeom>
        </p:spPr>
      </p:pic>
      <p:pic>
        <p:nvPicPr>
          <p:cNvPr id="12" name="コンテンツ プレースホルダー 5">
            <a:extLst>
              <a:ext uri="{FF2B5EF4-FFF2-40B4-BE49-F238E27FC236}">
                <a16:creationId xmlns:a16="http://schemas.microsoft.com/office/drawing/2014/main" id="{4A8A5CEF-7692-4B27-BC40-59135E76F7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601" y="3647109"/>
            <a:ext cx="3130820" cy="2348654"/>
          </a:xfrm>
          <a:prstGeom prst="rect">
            <a:avLst/>
          </a:prstGeom>
        </p:spPr>
      </p:pic>
      <p:pic>
        <p:nvPicPr>
          <p:cNvPr id="25" name="コンテンツ プレースホルダー 3">
            <a:extLst>
              <a:ext uri="{FF2B5EF4-FFF2-40B4-BE49-F238E27FC236}">
                <a16:creationId xmlns:a16="http://schemas.microsoft.com/office/drawing/2014/main" id="{497F353C-42F4-4C4F-86B4-6FBB42DCF4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215" y="1113103"/>
            <a:ext cx="3130820" cy="2348654"/>
          </a:xfrm>
          <a:prstGeom prst="rect">
            <a:avLst/>
          </a:prstGeom>
        </p:spPr>
      </p:pic>
      <p:pic>
        <p:nvPicPr>
          <p:cNvPr id="26" name="コンテンツ プレースホルダー 3">
            <a:extLst>
              <a:ext uri="{FF2B5EF4-FFF2-40B4-BE49-F238E27FC236}">
                <a16:creationId xmlns:a16="http://schemas.microsoft.com/office/drawing/2014/main" id="{7F5A47E6-3B13-4D4D-A679-CE7BD18C7B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76" y="3677670"/>
            <a:ext cx="3130820" cy="2348654"/>
          </a:xfrm>
          <a:prstGeom prst="rect">
            <a:avLst/>
          </a:prstGeom>
        </p:spPr>
      </p:pic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8E9A7880-6C33-47A8-9A16-4DD16E60FE52}"/>
              </a:ext>
            </a:extLst>
          </p:cNvPr>
          <p:cNvSpPr txBox="1">
            <a:spLocks/>
          </p:cNvSpPr>
          <p:nvPr/>
        </p:nvSpPr>
        <p:spPr>
          <a:xfrm>
            <a:off x="7597968" y="1107437"/>
            <a:ext cx="4275430" cy="3128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</a:rPr>
              <a:t>Installation procedure 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600" dirty="0"/>
              <a:t>Set beam pipe</a:t>
            </a:r>
          </a:p>
          <a:p>
            <a:pPr marL="800100" lvl="1" indent="-342900">
              <a:buFont typeface="+mj-lt"/>
              <a:buAutoNum type="arabicPeriod"/>
            </a:pPr>
            <a:endParaRPr lang="en-US" altLang="ja-JP" sz="1600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600" dirty="0"/>
              <a:t>Attach BPM and leak check</a:t>
            </a:r>
          </a:p>
          <a:p>
            <a:pPr marL="800100" lvl="1" indent="-342900">
              <a:buFont typeface="+mj-lt"/>
              <a:buAutoNum type="arabicPeriod"/>
            </a:pPr>
            <a:endParaRPr lang="en-US" altLang="ja-JP" sz="1600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600" dirty="0"/>
              <a:t>Connect BPM cable</a:t>
            </a:r>
          </a:p>
          <a:p>
            <a:pPr marL="800100" lvl="1" indent="-342900">
              <a:buFont typeface="+mj-lt"/>
              <a:buAutoNum type="arabicPeriod"/>
            </a:pPr>
            <a:endParaRPr lang="en-US" altLang="ja-JP" sz="1600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600" dirty="0"/>
              <a:t>Leak check of the cryostat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7DF53BC-7D5D-488A-8352-4F1525452EB4}"/>
              </a:ext>
            </a:extLst>
          </p:cNvPr>
          <p:cNvCxnSpPr>
            <a:cxnSpLocks/>
          </p:cNvCxnSpPr>
          <p:nvPr/>
        </p:nvCxnSpPr>
        <p:spPr>
          <a:xfrm flipV="1">
            <a:off x="1385864" y="1927031"/>
            <a:ext cx="228253" cy="732726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F5A744A-8A6B-479A-8622-69539181B3DE}"/>
              </a:ext>
            </a:extLst>
          </p:cNvPr>
          <p:cNvCxnSpPr>
            <a:cxnSpLocks/>
          </p:cNvCxnSpPr>
          <p:nvPr/>
        </p:nvCxnSpPr>
        <p:spPr>
          <a:xfrm flipH="1" flipV="1">
            <a:off x="1714118" y="1927031"/>
            <a:ext cx="815163" cy="172114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1E6ADD7-E094-4A54-BAD6-CA3E7ACEC43D}"/>
              </a:ext>
            </a:extLst>
          </p:cNvPr>
          <p:cNvSpPr txBox="1"/>
          <p:nvPr/>
        </p:nvSpPr>
        <p:spPr>
          <a:xfrm>
            <a:off x="933070" y="1557699"/>
            <a:ext cx="190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super insulator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D856F4C-EE12-4FBC-A381-F6722B678E89}"/>
              </a:ext>
            </a:extLst>
          </p:cNvPr>
          <p:cNvCxnSpPr>
            <a:cxnSpLocks/>
          </p:cNvCxnSpPr>
          <p:nvPr/>
        </p:nvCxnSpPr>
        <p:spPr>
          <a:xfrm>
            <a:off x="2196293" y="2412250"/>
            <a:ext cx="422991" cy="199061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DCACFB2-B25B-4E88-B574-4BDA74D348B7}"/>
              </a:ext>
            </a:extLst>
          </p:cNvPr>
          <p:cNvSpPr txBox="1"/>
          <p:nvPr/>
        </p:nvSpPr>
        <p:spPr>
          <a:xfrm>
            <a:off x="1815797" y="2575110"/>
            <a:ext cx="248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Fiberglass (G10) spacer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D8A2839-8239-4DE7-BCE8-01F2694FA13D}"/>
              </a:ext>
            </a:extLst>
          </p:cNvPr>
          <p:cNvSpPr txBox="1"/>
          <p:nvPr/>
        </p:nvSpPr>
        <p:spPr>
          <a:xfrm>
            <a:off x="2528951" y="3135307"/>
            <a:ext cx="168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QCS beam pipe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9" name="コンテンツ プレースホルダー 2">
            <a:extLst>
              <a:ext uri="{FF2B5EF4-FFF2-40B4-BE49-F238E27FC236}">
                <a16:creationId xmlns:a16="http://schemas.microsoft.com/office/drawing/2014/main" id="{33667005-0FAE-4F25-8D18-D66AA57A7C49}"/>
              </a:ext>
            </a:extLst>
          </p:cNvPr>
          <p:cNvSpPr txBox="1">
            <a:spLocks/>
          </p:cNvSpPr>
          <p:nvPr/>
        </p:nvSpPr>
        <p:spPr>
          <a:xfrm>
            <a:off x="7597968" y="3708340"/>
            <a:ext cx="4013161" cy="197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</a:rPr>
              <a:t>Beam pipe is inserted using a special tool.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Service window on QCSR cryostat is used to manually guide the beam pipe and to attach BPM.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BFF48D3-846A-4026-A821-CA8B2C042052}"/>
              </a:ext>
            </a:extLst>
          </p:cNvPr>
          <p:cNvSpPr txBox="1"/>
          <p:nvPr/>
        </p:nvSpPr>
        <p:spPr>
          <a:xfrm>
            <a:off x="861118" y="5669543"/>
            <a:ext cx="190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Service window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69FFAEC9-2287-4EAC-BF7F-CBB7AEC7E3B5}"/>
              </a:ext>
            </a:extLst>
          </p:cNvPr>
          <p:cNvCxnSpPr>
            <a:cxnSpLocks/>
          </p:cNvCxnSpPr>
          <p:nvPr/>
        </p:nvCxnSpPr>
        <p:spPr>
          <a:xfrm flipH="1">
            <a:off x="1614117" y="5161438"/>
            <a:ext cx="57824" cy="603259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B2CC831-9B5E-4962-A561-4EFABD411F4F}"/>
              </a:ext>
            </a:extLst>
          </p:cNvPr>
          <p:cNvSpPr txBox="1"/>
          <p:nvPr/>
        </p:nvSpPr>
        <p:spPr>
          <a:xfrm>
            <a:off x="4212652" y="5665205"/>
            <a:ext cx="88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BPM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168A900D-AD43-48D2-B9C1-5AE75734F5E2}"/>
              </a:ext>
            </a:extLst>
          </p:cNvPr>
          <p:cNvCxnSpPr>
            <a:cxnSpLocks/>
          </p:cNvCxnSpPr>
          <p:nvPr/>
        </p:nvCxnSpPr>
        <p:spPr>
          <a:xfrm flipH="1">
            <a:off x="4548146" y="5431278"/>
            <a:ext cx="267152" cy="275406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CFBB796B-1699-4B32-88F8-C0090EDEA6D8}"/>
              </a:ext>
            </a:extLst>
          </p:cNvPr>
          <p:cNvCxnSpPr>
            <a:cxnSpLocks/>
          </p:cNvCxnSpPr>
          <p:nvPr/>
        </p:nvCxnSpPr>
        <p:spPr>
          <a:xfrm flipH="1">
            <a:off x="4548146" y="4445468"/>
            <a:ext cx="279549" cy="1255426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矢印: 下 48">
            <a:extLst>
              <a:ext uri="{FF2B5EF4-FFF2-40B4-BE49-F238E27FC236}">
                <a16:creationId xmlns:a16="http://schemas.microsoft.com/office/drawing/2014/main" id="{57AF8DF8-D8F8-40C7-BAEC-91CE6C96D5EE}"/>
              </a:ext>
            </a:extLst>
          </p:cNvPr>
          <p:cNvSpPr/>
          <p:nvPr/>
        </p:nvSpPr>
        <p:spPr>
          <a:xfrm>
            <a:off x="8851903" y="1739052"/>
            <a:ext cx="174928" cy="275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矢印: 下 49">
            <a:extLst>
              <a:ext uri="{FF2B5EF4-FFF2-40B4-BE49-F238E27FC236}">
                <a16:creationId xmlns:a16="http://schemas.microsoft.com/office/drawing/2014/main" id="{63D83143-F145-4B70-AC2B-6E6A78E8DED5}"/>
              </a:ext>
            </a:extLst>
          </p:cNvPr>
          <p:cNvSpPr/>
          <p:nvPr/>
        </p:nvSpPr>
        <p:spPr>
          <a:xfrm>
            <a:off x="8851903" y="2336088"/>
            <a:ext cx="174928" cy="275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矢印: 下 50">
            <a:extLst>
              <a:ext uri="{FF2B5EF4-FFF2-40B4-BE49-F238E27FC236}">
                <a16:creationId xmlns:a16="http://schemas.microsoft.com/office/drawing/2014/main" id="{C95B2819-EBA6-4D9C-A5F2-0A35A328AB6D}"/>
              </a:ext>
            </a:extLst>
          </p:cNvPr>
          <p:cNvSpPr/>
          <p:nvPr/>
        </p:nvSpPr>
        <p:spPr>
          <a:xfrm>
            <a:off x="8851903" y="2899127"/>
            <a:ext cx="174928" cy="275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7B6F988-48F6-4066-8ECF-66EB16E23E9B}"/>
              </a:ext>
            </a:extLst>
          </p:cNvPr>
          <p:cNvSpPr txBox="1"/>
          <p:nvPr/>
        </p:nvSpPr>
        <p:spPr>
          <a:xfrm>
            <a:off x="5837611" y="6070638"/>
            <a:ext cx="205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Photo by Y. Arimoto</a:t>
            </a:r>
            <a:endParaRPr kumimoji="1" lang="ja-JP" altLang="en-US" dirty="0"/>
          </a:p>
        </p:txBody>
      </p:sp>
      <p:sp>
        <p:nvSpPr>
          <p:cNvPr id="33" name="フッター プレースホルダー 15">
            <a:extLst>
              <a:ext uri="{FF2B5EF4-FFF2-40B4-BE49-F238E27FC236}">
                <a16:creationId xmlns:a16="http://schemas.microsoft.com/office/drawing/2014/main" id="{EADD7DA3-24EB-4ED4-87CB-CB9826B2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8554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QCSL beam pipe installation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52" name="コンテンツ プレースホルダー 3">
            <a:extLst>
              <a:ext uri="{FF2B5EF4-FFF2-40B4-BE49-F238E27FC236}">
                <a16:creationId xmlns:a16="http://schemas.microsoft.com/office/drawing/2014/main" id="{A8C70AFC-9806-47CB-81F7-8FD356B59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/>
          <a:stretch/>
        </p:blipFill>
        <p:spPr>
          <a:xfrm>
            <a:off x="519297" y="1966659"/>
            <a:ext cx="6333207" cy="3042661"/>
          </a:xfrm>
        </p:spPr>
      </p:pic>
      <p:pic>
        <p:nvPicPr>
          <p:cNvPr id="57" name="コンテンツ プレースホルダー 3">
            <a:extLst>
              <a:ext uri="{FF2B5EF4-FFF2-40B4-BE49-F238E27FC236}">
                <a16:creationId xmlns:a16="http://schemas.microsoft.com/office/drawing/2014/main" id="{EF8DC23C-2948-444B-9DF3-DF0A176A55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707" y="2194640"/>
            <a:ext cx="4337788" cy="2586701"/>
          </a:xfrm>
          <a:prstGeom prst="rect">
            <a:avLst/>
          </a:prstGeom>
        </p:spPr>
      </p:pic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89527A11-0396-453C-97AC-E16A6B472ECC}"/>
              </a:ext>
            </a:extLst>
          </p:cNvPr>
          <p:cNvSpPr/>
          <p:nvPr/>
        </p:nvSpPr>
        <p:spPr>
          <a:xfrm>
            <a:off x="3339549" y="2388755"/>
            <a:ext cx="930302" cy="1531238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25543C9B-6874-49C1-BF8F-1C2E0EF9DBCF}"/>
              </a:ext>
            </a:extLst>
          </p:cNvPr>
          <p:cNvSpPr txBox="1"/>
          <p:nvPr/>
        </p:nvSpPr>
        <p:spPr>
          <a:xfrm>
            <a:off x="9760627" y="4925650"/>
            <a:ext cx="205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Photo by Y. Arimoto</a:t>
            </a:r>
            <a:endParaRPr kumimoji="1"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A70753D7-F237-4F95-A34B-FFDC55871FF3}"/>
              </a:ext>
            </a:extLst>
          </p:cNvPr>
          <p:cNvSpPr txBox="1"/>
          <p:nvPr/>
        </p:nvSpPr>
        <p:spPr>
          <a:xfrm>
            <a:off x="7425652" y="2384234"/>
            <a:ext cx="69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BPM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594CBE96-766D-4F4C-9754-7326C75DDCE4}"/>
              </a:ext>
            </a:extLst>
          </p:cNvPr>
          <p:cNvCxnSpPr>
            <a:cxnSpLocks/>
          </p:cNvCxnSpPr>
          <p:nvPr/>
        </p:nvCxnSpPr>
        <p:spPr>
          <a:xfrm flipH="1" flipV="1">
            <a:off x="7769284" y="2713209"/>
            <a:ext cx="453224" cy="49447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コンテンツ プレースホルダー 2">
            <a:extLst>
              <a:ext uri="{FF2B5EF4-FFF2-40B4-BE49-F238E27FC236}">
                <a16:creationId xmlns:a16="http://schemas.microsoft.com/office/drawing/2014/main" id="{C2AD381D-6FC7-42D5-9DF2-8E3B8CFF79A7}"/>
              </a:ext>
            </a:extLst>
          </p:cNvPr>
          <p:cNvSpPr txBox="1">
            <a:spLocks/>
          </p:cNvSpPr>
          <p:nvPr/>
        </p:nvSpPr>
        <p:spPr>
          <a:xfrm>
            <a:off x="533679" y="5413366"/>
            <a:ext cx="11545813" cy="625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</a:rPr>
              <a:t>Since QCSL cryostat has no service windows, </a:t>
            </a:r>
            <a:r>
              <a:rPr lang="en-US" altLang="ja-JP" sz="2000" dirty="0">
                <a:solidFill>
                  <a:srgbClr val="FF0000"/>
                </a:solidFill>
              </a:rPr>
              <a:t>the cryostat is disassembled </a:t>
            </a:r>
            <a:r>
              <a:rPr lang="en-US" altLang="ja-JP" sz="2000" dirty="0">
                <a:solidFill>
                  <a:srgbClr val="002060"/>
                </a:solidFill>
              </a:rPr>
              <a:t>for beam pipe installation.</a:t>
            </a:r>
          </a:p>
        </p:txBody>
      </p:sp>
      <p:sp>
        <p:nvSpPr>
          <p:cNvPr id="65" name="フッター プレースホルダー 15">
            <a:extLst>
              <a:ext uri="{FF2B5EF4-FFF2-40B4-BE49-F238E27FC236}">
                <a16:creationId xmlns:a16="http://schemas.microsoft.com/office/drawing/2014/main" id="{974F9A77-F50E-405D-B5F3-5B1D70E8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36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55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C6F170A2-488B-4FBC-906C-451D1917E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4D979402-1E6C-46F3-A980-A7AD3CC53DF9}"/>
              </a:ext>
            </a:extLst>
          </p:cNvPr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85077D44-ADDE-4BBA-A645-90DFBE3479EE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>
              <a:extLst>
                <a:ext uri="{FF2B5EF4-FFF2-40B4-BE49-F238E27FC236}">
                  <a16:creationId xmlns:a16="http://schemas.microsoft.com/office/drawing/2014/main" id="{D4567EDC-5BFD-4C62-BAFA-AC51B5EB84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円弧 58">
              <a:extLst>
                <a:ext uri="{FF2B5EF4-FFF2-40B4-BE49-F238E27FC236}">
                  <a16:creationId xmlns:a16="http://schemas.microsoft.com/office/drawing/2014/main" id="{F299465B-3876-4DE4-8BD9-F237A254D31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>
              <a:extLst>
                <a:ext uri="{FF2B5EF4-FFF2-40B4-BE49-F238E27FC236}">
                  <a16:creationId xmlns:a16="http://schemas.microsoft.com/office/drawing/2014/main" id="{15BC9C50-7A4D-4320-A96E-92650C6B4A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AFC4EA8D-589A-41E7-A572-6F279693A0FA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>
              <a:extLst>
                <a:ext uri="{FF2B5EF4-FFF2-40B4-BE49-F238E27FC236}">
                  <a16:creationId xmlns:a16="http://schemas.microsoft.com/office/drawing/2014/main" id="{4DD348A5-2A8A-4218-8AA9-C7D01C3818B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76F758E0-4746-431F-A95A-4548A4E4EC3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>
              <a:extLst>
                <a:ext uri="{FF2B5EF4-FFF2-40B4-BE49-F238E27FC236}">
                  <a16:creationId xmlns:a16="http://schemas.microsoft.com/office/drawing/2014/main" id="{19F382E6-666C-4C32-A763-5F1A87A9713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B551F710-3158-4858-AB45-0664A74FBFD1}"/>
                </a:ext>
              </a:extLst>
            </p:cNvPr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C8B8054C-4CBE-42AD-83ED-1D965460E1A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円弧 66">
              <a:extLst>
                <a:ext uri="{FF2B5EF4-FFF2-40B4-BE49-F238E27FC236}">
                  <a16:creationId xmlns:a16="http://schemas.microsoft.com/office/drawing/2014/main" id="{D00CBA7F-377A-4BB9-A9F9-F30217516CD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8" name="円弧 67">
              <a:extLst>
                <a:ext uri="{FF2B5EF4-FFF2-40B4-BE49-F238E27FC236}">
                  <a16:creationId xmlns:a16="http://schemas.microsoft.com/office/drawing/2014/main" id="{5EDDCE45-6E15-43CF-95FB-DE605C545E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9" name="円弧 68">
              <a:extLst>
                <a:ext uri="{FF2B5EF4-FFF2-40B4-BE49-F238E27FC236}">
                  <a16:creationId xmlns:a16="http://schemas.microsoft.com/office/drawing/2014/main" id="{1E7BC9FC-737D-4893-BC57-06DA80C141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0" name="円弧 69">
              <a:extLst>
                <a:ext uri="{FF2B5EF4-FFF2-40B4-BE49-F238E27FC236}">
                  <a16:creationId xmlns:a16="http://schemas.microsoft.com/office/drawing/2014/main" id="{81F41221-7422-4E38-99A0-5B23D36F324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1" name="円弧 70">
              <a:extLst>
                <a:ext uri="{FF2B5EF4-FFF2-40B4-BE49-F238E27FC236}">
                  <a16:creationId xmlns:a16="http://schemas.microsoft.com/office/drawing/2014/main" id="{CB27D298-3C9B-4CC7-AB71-B2DCEF3DA37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2" name="二等辺三角形 71">
              <a:extLst>
                <a:ext uri="{FF2B5EF4-FFF2-40B4-BE49-F238E27FC236}">
                  <a16:creationId xmlns:a16="http://schemas.microsoft.com/office/drawing/2014/main" id="{79F67B4C-1154-40DD-868D-E25E006C21E5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3" name="二等辺三角形 72">
              <a:extLst>
                <a:ext uri="{FF2B5EF4-FFF2-40B4-BE49-F238E27FC236}">
                  <a16:creationId xmlns:a16="http://schemas.microsoft.com/office/drawing/2014/main" id="{CFFCAEFB-0719-4E0B-AC7F-56FCE59760BF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74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92D132A9-17E5-4499-AE44-F937632E5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F408A5E3-8ED4-4507-8B5B-437EA92A0841}"/>
              </a:ext>
            </a:extLst>
          </p:cNvPr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482A822B-16FF-4F61-9012-5C52BAB5A7F5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7" name="円弧 76">
              <a:extLst>
                <a:ext uri="{FF2B5EF4-FFF2-40B4-BE49-F238E27FC236}">
                  <a16:creationId xmlns:a16="http://schemas.microsoft.com/office/drawing/2014/main" id="{E272FEBE-A645-4871-A5B4-0AA5123279E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8" name="円弧 77">
              <a:extLst>
                <a:ext uri="{FF2B5EF4-FFF2-40B4-BE49-F238E27FC236}">
                  <a16:creationId xmlns:a16="http://schemas.microsoft.com/office/drawing/2014/main" id="{0D7B8470-190B-4A14-BD23-DA7286F8090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9" name="円弧 78">
              <a:extLst>
                <a:ext uri="{FF2B5EF4-FFF2-40B4-BE49-F238E27FC236}">
                  <a16:creationId xmlns:a16="http://schemas.microsoft.com/office/drawing/2014/main" id="{B2C0C7FE-FECD-4E2A-AA85-DD0D6300C3C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72234ECD-BBEB-4987-B690-5E4C500028CE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1" name="円弧 80">
              <a:extLst>
                <a:ext uri="{FF2B5EF4-FFF2-40B4-BE49-F238E27FC236}">
                  <a16:creationId xmlns:a16="http://schemas.microsoft.com/office/drawing/2014/main" id="{94C1F28A-5D2F-44C0-9B92-34D461740F7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2" name="円弧 81">
              <a:extLst>
                <a:ext uri="{FF2B5EF4-FFF2-40B4-BE49-F238E27FC236}">
                  <a16:creationId xmlns:a16="http://schemas.microsoft.com/office/drawing/2014/main" id="{6488A357-1F49-40C9-B565-EB194E6013F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円弧 82">
              <a:extLst>
                <a:ext uri="{FF2B5EF4-FFF2-40B4-BE49-F238E27FC236}">
                  <a16:creationId xmlns:a16="http://schemas.microsoft.com/office/drawing/2014/main" id="{0BE1F6CF-E576-4BDB-9B1E-EA9E98067C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5876443-C261-4F33-831E-FA1CCBF42D46}"/>
                </a:ext>
              </a:extLst>
            </p:cNvPr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5" name="円弧 84">
              <a:extLst>
                <a:ext uri="{FF2B5EF4-FFF2-40B4-BE49-F238E27FC236}">
                  <a16:creationId xmlns:a16="http://schemas.microsoft.com/office/drawing/2014/main" id="{56B54587-A33C-4ACC-AE55-7152B503F7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FC37F3CD-8E4E-4F17-A9F4-EAF494F0A1C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円弧 86">
              <a:extLst>
                <a:ext uri="{FF2B5EF4-FFF2-40B4-BE49-F238E27FC236}">
                  <a16:creationId xmlns:a16="http://schemas.microsoft.com/office/drawing/2014/main" id="{8B2C9C83-5BCD-46FE-8081-124264E9E3A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円弧 87">
              <a:extLst>
                <a:ext uri="{FF2B5EF4-FFF2-40B4-BE49-F238E27FC236}">
                  <a16:creationId xmlns:a16="http://schemas.microsoft.com/office/drawing/2014/main" id="{EDA9A7AE-4CE2-4761-AE46-82DC7C14441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9" name="円弧 88">
              <a:extLst>
                <a:ext uri="{FF2B5EF4-FFF2-40B4-BE49-F238E27FC236}">
                  <a16:creationId xmlns:a16="http://schemas.microsoft.com/office/drawing/2014/main" id="{7B800A48-A88E-46EF-915D-3A56B060F0D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円弧 89">
              <a:extLst>
                <a:ext uri="{FF2B5EF4-FFF2-40B4-BE49-F238E27FC236}">
                  <a16:creationId xmlns:a16="http://schemas.microsoft.com/office/drawing/2014/main" id="{0A95BCDA-5AE1-4656-B443-78D2AD5321C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1" name="二等辺三角形 90">
              <a:extLst>
                <a:ext uri="{FF2B5EF4-FFF2-40B4-BE49-F238E27FC236}">
                  <a16:creationId xmlns:a16="http://schemas.microsoft.com/office/drawing/2014/main" id="{B2A8B6EC-5B24-4A2B-B4BB-5FCE99A41DF8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2" name="二等辺三角形 91">
              <a:extLst>
                <a:ext uri="{FF2B5EF4-FFF2-40B4-BE49-F238E27FC236}">
                  <a16:creationId xmlns:a16="http://schemas.microsoft.com/office/drawing/2014/main" id="{79C8936B-AD5C-436E-B5D1-426D9680A3EC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94" name="サブタイトル 2">
            <a:extLst>
              <a:ext uri="{FF2B5EF4-FFF2-40B4-BE49-F238E27FC236}">
                <a16:creationId xmlns:a16="http://schemas.microsoft.com/office/drawing/2014/main" id="{82DB3A12-8BBD-44EF-835C-DB17157CA8DE}"/>
              </a:ext>
            </a:extLst>
          </p:cNvPr>
          <p:cNvSpPr txBox="1">
            <a:spLocks/>
          </p:cNvSpPr>
          <p:nvPr/>
        </p:nvSpPr>
        <p:spPr>
          <a:xfrm>
            <a:off x="3404483" y="1720448"/>
            <a:ext cx="5383033" cy="688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4400" dirty="0"/>
              <a:t>4. RVC</a:t>
            </a:r>
          </a:p>
        </p:txBody>
      </p:sp>
      <p:sp>
        <p:nvSpPr>
          <p:cNvPr id="47" name="フッター プレースホルダー 15">
            <a:extLst>
              <a:ext uri="{FF2B5EF4-FFF2-40B4-BE49-F238E27FC236}">
                <a16:creationId xmlns:a16="http://schemas.microsoft.com/office/drawing/2014/main" id="{8DEDD1B1-8DED-47A5-B57F-ACA8E84E1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13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Contents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8B151127-6FB2-4A63-9FF9-8018255D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678" y="5216582"/>
            <a:ext cx="9490510" cy="984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2400" dirty="0">
                <a:solidFill>
                  <a:srgbClr val="002060"/>
                </a:solidFill>
              </a:rPr>
              <a:t>Almost all presentation materials were provided by </a:t>
            </a:r>
          </a:p>
          <a:p>
            <a:pPr marL="0" indent="0" algn="ctr">
              <a:buNone/>
            </a:pPr>
            <a:r>
              <a:rPr lang="en-US" altLang="ja-JP" sz="2400" dirty="0">
                <a:solidFill>
                  <a:srgbClr val="002060"/>
                </a:solidFill>
              </a:rPr>
              <a:t>K. Kanazawa(SuperKEKB), S. Tanaka(Belle) and K.</a:t>
            </a:r>
            <a:r>
              <a:rPr lang="ja-JP" altLang="en-US" sz="2400">
                <a:solidFill>
                  <a:srgbClr val="002060"/>
                </a:solidFill>
              </a:rPr>
              <a:t> </a:t>
            </a:r>
            <a:r>
              <a:rPr lang="en-US" altLang="ja-JP" sz="2400">
                <a:solidFill>
                  <a:srgbClr val="002060"/>
                </a:solidFill>
              </a:rPr>
              <a:t>Gadow</a:t>
            </a:r>
            <a:r>
              <a:rPr lang="en-US" altLang="ja-JP" sz="2400" dirty="0">
                <a:solidFill>
                  <a:srgbClr val="002060"/>
                </a:solidFill>
              </a:rPr>
              <a:t>(DESY).</a:t>
            </a:r>
          </a:p>
        </p:txBody>
      </p:sp>
      <p:sp>
        <p:nvSpPr>
          <p:cNvPr id="18" name="フッター プレースホルダー 15">
            <a:extLst>
              <a:ext uri="{FF2B5EF4-FFF2-40B4-BE49-F238E27FC236}">
                <a16:creationId xmlns:a16="http://schemas.microsoft.com/office/drawing/2014/main" id="{DFBF10DF-CC3D-4BDB-8C78-FC676E4A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21D2468-6634-4C1C-84A7-88A0EAF994F4}"/>
              </a:ext>
            </a:extLst>
          </p:cNvPr>
          <p:cNvGrpSpPr/>
          <p:nvPr/>
        </p:nvGrpSpPr>
        <p:grpSpPr>
          <a:xfrm>
            <a:off x="3931920" y="1131460"/>
            <a:ext cx="8276407" cy="4174012"/>
            <a:chOff x="3931920" y="1131460"/>
            <a:chExt cx="8276407" cy="4174012"/>
          </a:xfrm>
        </p:grpSpPr>
        <p:sp>
          <p:nvSpPr>
            <p:cNvPr id="10" name="サブタイトル 2">
              <a:extLst>
                <a:ext uri="{FF2B5EF4-FFF2-40B4-BE49-F238E27FC236}">
                  <a16:creationId xmlns:a16="http://schemas.microsoft.com/office/drawing/2014/main" id="{B717E270-D562-4C58-95EA-F4C756EFA4BE}"/>
                </a:ext>
              </a:extLst>
            </p:cNvPr>
            <p:cNvSpPr txBox="1">
              <a:spLocks/>
            </p:cNvSpPr>
            <p:nvPr/>
          </p:nvSpPr>
          <p:spPr>
            <a:xfrm>
              <a:off x="3931920" y="1131460"/>
              <a:ext cx="6740435" cy="41740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42950" indent="-742950">
                <a:buFont typeface="+mj-lt"/>
                <a:buAutoNum type="arabicPeriod"/>
              </a:pPr>
              <a:r>
                <a:rPr lang="en-US" altLang="ja-JP" sz="4000" dirty="0"/>
                <a:t>Overview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en-US" altLang="ja-JP" sz="4000" dirty="0"/>
                <a:t>IP pipe 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en-US" altLang="ja-JP" sz="4000" dirty="0"/>
                <a:t>QCS pipes 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en-US" altLang="ja-JP" sz="4000" dirty="0"/>
                <a:t>RVC</a:t>
              </a:r>
              <a:endParaRPr lang="en-US" altLang="ja-JP" sz="3000" dirty="0"/>
            </a:p>
            <a:p>
              <a:pPr marL="742950" indent="-742950">
                <a:buFont typeface="+mj-lt"/>
                <a:buAutoNum type="arabicPeriod" startAt="5"/>
              </a:pPr>
              <a:r>
                <a:rPr lang="en-US" altLang="ja-JP" sz="4000" dirty="0"/>
                <a:t>Summary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CF38962-F53D-47E0-92CC-8182C4BCB4AC}"/>
                </a:ext>
              </a:extLst>
            </p:cNvPr>
            <p:cNvSpPr txBox="1"/>
            <p:nvPr/>
          </p:nvSpPr>
          <p:spPr>
            <a:xfrm>
              <a:off x="6262553" y="2027484"/>
              <a:ext cx="37196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IP: interaction point</a:t>
              </a:r>
              <a:endParaRPr lang="en-US" altLang="ja-JP" sz="2400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47B3003-8031-4C94-81F8-3ECC17626BA3}"/>
                </a:ext>
              </a:extLst>
            </p:cNvPr>
            <p:cNvSpPr txBox="1"/>
            <p:nvPr/>
          </p:nvSpPr>
          <p:spPr>
            <a:xfrm>
              <a:off x="6970121" y="2675421"/>
              <a:ext cx="52382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QCS : final focusing superconducting </a:t>
              </a:r>
              <a:r>
                <a:rPr kumimoji="1" lang="en-US" altLang="ja-JP" sz="1800" dirty="0"/>
                <a:t>magnets system</a:t>
              </a:r>
              <a:endParaRPr lang="en-US" altLang="ja-JP" sz="1800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E62B727-D69A-4A1C-8FEF-EAD9ADCF81F5}"/>
                </a:ext>
              </a:extLst>
            </p:cNvPr>
            <p:cNvSpPr txBox="1"/>
            <p:nvPr/>
          </p:nvSpPr>
          <p:spPr>
            <a:xfrm>
              <a:off x="5778136" y="3343361"/>
              <a:ext cx="38110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800" dirty="0"/>
                <a:t>RVC : remote </a:t>
              </a:r>
              <a:r>
                <a:rPr lang="en-US" altLang="ja-JP" dirty="0"/>
                <a:t>v</a:t>
              </a:r>
              <a:r>
                <a:rPr lang="en-US" altLang="ja-JP" sz="1800" dirty="0"/>
                <a:t>acuum </a:t>
              </a:r>
              <a:r>
                <a:rPr lang="en-US" altLang="ja-JP" dirty="0"/>
                <a:t>c</a:t>
              </a:r>
              <a:r>
                <a:rPr lang="en-US" altLang="ja-JP" sz="1800" dirty="0"/>
                <a:t>onnection 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911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Remote vacuum connection (RVC)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497FDC75-D1F4-4B62-A38C-01CA1553F3EE}"/>
              </a:ext>
            </a:extLst>
          </p:cNvPr>
          <p:cNvSpPr txBox="1">
            <a:spLocks/>
          </p:cNvSpPr>
          <p:nvPr/>
        </p:nvSpPr>
        <p:spPr>
          <a:xfrm>
            <a:off x="257464" y="1130125"/>
            <a:ext cx="6647872" cy="23599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</a:rPr>
              <a:t>QCS is inserted into Belle II by movable platform and connected to IP pipe.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There is no space for vacuum sealing work by hands.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RVC is a mechanism introduced by Belle group to connect QCS beam pipes to IP pipe (BPM-bellows chambers) by a remote manipulation.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RVC was designed and produced by DESY.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7C8D15C-6F86-4B5D-8784-7272A477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059" y="3642698"/>
            <a:ext cx="4814214" cy="255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 descr="屋内, エンジン, 男, 大きい が含まれている画像&#10;&#10;自動的に生成された説明">
            <a:extLst>
              <a:ext uri="{FF2B5EF4-FFF2-40B4-BE49-F238E27FC236}">
                <a16:creationId xmlns:a16="http://schemas.microsoft.com/office/drawing/2014/main" id="{F78DD198-FAD7-45D7-BE08-9407396AE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" y="3603124"/>
            <a:ext cx="3517708" cy="2638281"/>
          </a:xfrm>
          <a:prstGeom prst="rect">
            <a:avLst/>
          </a:prstGeom>
        </p:spPr>
      </p:pic>
      <p:pic>
        <p:nvPicPr>
          <p:cNvPr id="6" name="図 5" descr="エンジン, 立つ, 男, 持つ が含まれている画像&#10;&#10;自動的に生成された説明">
            <a:extLst>
              <a:ext uri="{FF2B5EF4-FFF2-40B4-BE49-F238E27FC236}">
                <a16:creationId xmlns:a16="http://schemas.microsoft.com/office/drawing/2014/main" id="{C0FF878E-0827-49CA-8E35-574B82404F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536" y="3603123"/>
            <a:ext cx="3517709" cy="263828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BDDC97B-1C93-4CD7-8B9E-9D0844CD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936" y="1015798"/>
            <a:ext cx="2516589" cy="22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CA3F6F4D-F02E-4788-8AB1-D43945DE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6433" y="1015798"/>
            <a:ext cx="2335812" cy="22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3A99021D-CF9B-4125-9304-92EBFFE70926}"/>
              </a:ext>
            </a:extLst>
          </p:cNvPr>
          <p:cNvSpPr/>
          <p:nvPr/>
        </p:nvSpPr>
        <p:spPr>
          <a:xfrm>
            <a:off x="4333461" y="4562730"/>
            <a:ext cx="1184744" cy="1275945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2051964-8A1F-4CD3-A444-2F406035880D}"/>
              </a:ext>
            </a:extLst>
          </p:cNvPr>
          <p:cNvSpPr/>
          <p:nvPr/>
        </p:nvSpPr>
        <p:spPr>
          <a:xfrm>
            <a:off x="7466275" y="4619708"/>
            <a:ext cx="1033669" cy="72662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1CEADA2C-47EB-4741-89AB-DC19AA7A591B}"/>
              </a:ext>
            </a:extLst>
          </p:cNvPr>
          <p:cNvSpPr/>
          <p:nvPr/>
        </p:nvSpPr>
        <p:spPr>
          <a:xfrm>
            <a:off x="10161768" y="4738977"/>
            <a:ext cx="532738" cy="492981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7BC1556-28A2-45E8-A7B5-FEDBF1AB5D10}"/>
              </a:ext>
            </a:extLst>
          </p:cNvPr>
          <p:cNvCxnSpPr>
            <a:cxnSpLocks/>
          </p:cNvCxnSpPr>
          <p:nvPr/>
        </p:nvCxnSpPr>
        <p:spPr>
          <a:xfrm>
            <a:off x="2305878" y="5129140"/>
            <a:ext cx="1999679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A2B980F7-229E-4B72-9E18-C43ED4E5E84C}"/>
              </a:ext>
            </a:extLst>
          </p:cNvPr>
          <p:cNvCxnSpPr>
            <a:cxnSpLocks/>
            <a:endCxn id="21" idx="6"/>
          </p:cNvCxnSpPr>
          <p:nvPr/>
        </p:nvCxnSpPr>
        <p:spPr>
          <a:xfrm flipH="1">
            <a:off x="8499944" y="4983019"/>
            <a:ext cx="1661826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690A165-04FB-4782-B966-2707F3BF874E}"/>
              </a:ext>
            </a:extLst>
          </p:cNvPr>
          <p:cNvSpPr txBox="1"/>
          <p:nvPr/>
        </p:nvSpPr>
        <p:spPr>
          <a:xfrm>
            <a:off x="8988161" y="959125"/>
            <a:ext cx="153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Photo by DESY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E6471BC-8003-49F1-9080-31D75ACCF7A4}"/>
              </a:ext>
            </a:extLst>
          </p:cNvPr>
          <p:cNvSpPr txBox="1"/>
          <p:nvPr/>
        </p:nvSpPr>
        <p:spPr>
          <a:xfrm>
            <a:off x="10161768" y="3073352"/>
            <a:ext cx="199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RVC on QCSR head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6CAF97E-E839-4BFA-951E-22B76191EAD0}"/>
              </a:ext>
            </a:extLst>
          </p:cNvPr>
          <p:cNvSpPr txBox="1"/>
          <p:nvPr/>
        </p:nvSpPr>
        <p:spPr>
          <a:xfrm>
            <a:off x="7644086" y="3067561"/>
            <a:ext cx="199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RVC on QCSL head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EB023A0-8077-47D2-80E4-ADB0B18F4EA4}"/>
              </a:ext>
            </a:extLst>
          </p:cNvPr>
          <p:cNvSpPr txBox="1"/>
          <p:nvPr/>
        </p:nvSpPr>
        <p:spPr>
          <a:xfrm>
            <a:off x="7416727" y="5381802"/>
            <a:ext cx="13012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Remote manipulation</a:t>
            </a:r>
            <a:r>
              <a:rPr lang="en-US" altLang="ja-JP" sz="1400" dirty="0">
                <a:solidFill>
                  <a:schemeClr val="bg1"/>
                </a:solidFill>
              </a:rPr>
              <a:t> wheel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6" name="フッター プレースホルダー 15">
            <a:extLst>
              <a:ext uri="{FF2B5EF4-FFF2-40B4-BE49-F238E27FC236}">
                <a16:creationId xmlns:a16="http://schemas.microsoft.com/office/drawing/2014/main" id="{896B22C8-C2C4-4AF1-B315-32E6DA58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857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How RVC works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399E697-5AE7-4D20-8704-E0090C5F1F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0111" y="1524523"/>
            <a:ext cx="5154250" cy="443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コンテンツ プレースホルダー 3">
            <a:extLst>
              <a:ext uri="{FF2B5EF4-FFF2-40B4-BE49-F238E27FC236}">
                <a16:creationId xmlns:a16="http://schemas.microsoft.com/office/drawing/2014/main" id="{88DC1DB1-3745-4D33-A3A3-03AA26F140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77" y="3915918"/>
            <a:ext cx="2814028" cy="2293912"/>
          </a:xfrm>
          <a:prstGeom prst="rect">
            <a:avLst/>
          </a:prstGeom>
        </p:spPr>
      </p:pic>
      <p:pic>
        <p:nvPicPr>
          <p:cNvPr id="18" name="コンテンツ プレースホルダー 3">
            <a:extLst>
              <a:ext uri="{FF2B5EF4-FFF2-40B4-BE49-F238E27FC236}">
                <a16:creationId xmlns:a16="http://schemas.microsoft.com/office/drawing/2014/main" id="{A7359092-50AD-4316-B06D-9B401A725A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03" y="1052783"/>
            <a:ext cx="2873376" cy="230579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ED2E9F-95B7-4C21-9924-657D1C9C2E3E}"/>
              </a:ext>
            </a:extLst>
          </p:cNvPr>
          <p:cNvSpPr txBox="1"/>
          <p:nvPr/>
        </p:nvSpPr>
        <p:spPr>
          <a:xfrm>
            <a:off x="9444120" y="111949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Drawing by K. Gadow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56977CA-1267-469D-81F6-B63ACC542325}"/>
              </a:ext>
            </a:extLst>
          </p:cNvPr>
          <p:cNvSpPr txBox="1"/>
          <p:nvPr/>
        </p:nvSpPr>
        <p:spPr>
          <a:xfrm>
            <a:off x="4803431" y="5522340"/>
            <a:ext cx="400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lang="en-US" altLang="ja-JP" dirty="0"/>
              <a:t>S</a:t>
            </a:r>
            <a:r>
              <a:rPr kumimoji="1" lang="en-US" altLang="ja-JP" dirty="0"/>
              <a:t>ingle lock flange with a retainer is attached to two bellows units.</a:t>
            </a:r>
            <a:endParaRPr kumimoji="1" lang="ja-JP" altLang="en-US" dirty="0"/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CE6B9C7B-75EB-4A89-8A74-52365C148B0B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6804528" y="4815486"/>
            <a:ext cx="1274297" cy="7068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 descr="屋内, エンジン, 男, 大きい が含まれている画像&#10;&#10;自動的に生成された説明">
            <a:extLst>
              <a:ext uri="{FF2B5EF4-FFF2-40B4-BE49-F238E27FC236}">
                <a16:creationId xmlns:a16="http://schemas.microsoft.com/office/drawing/2014/main" id="{E10AE54F-EB23-4FB9-B245-72E254CA1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74" y="1063811"/>
            <a:ext cx="2873376" cy="2155032"/>
          </a:xfrm>
          <a:prstGeom prst="rect">
            <a:avLst/>
          </a:prstGeom>
        </p:spPr>
      </p:pic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5C4825D-F6D6-49DE-B87E-16A2C24E4F34}"/>
              </a:ext>
            </a:extLst>
          </p:cNvPr>
          <p:cNvCxnSpPr>
            <a:cxnSpLocks/>
          </p:cNvCxnSpPr>
          <p:nvPr/>
        </p:nvCxnSpPr>
        <p:spPr>
          <a:xfrm flipH="1">
            <a:off x="2030288" y="1896368"/>
            <a:ext cx="22122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0BF759BF-6413-4F64-9522-2656ED56EA01}"/>
              </a:ext>
            </a:extLst>
          </p:cNvPr>
          <p:cNvCxnSpPr>
            <a:cxnSpLocks/>
          </p:cNvCxnSpPr>
          <p:nvPr/>
        </p:nvCxnSpPr>
        <p:spPr>
          <a:xfrm flipH="1" flipV="1">
            <a:off x="2030288" y="2508250"/>
            <a:ext cx="2212240" cy="5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4C6D9EA-566C-4BB8-B6D7-131514672082}"/>
              </a:ext>
            </a:extLst>
          </p:cNvPr>
          <p:cNvSpPr txBox="1"/>
          <p:nvPr/>
        </p:nvSpPr>
        <p:spPr>
          <a:xfrm>
            <a:off x="513003" y="6106286"/>
            <a:ext cx="287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BPM-bellows w/o lock flange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D5517AA-AE6E-4292-A06B-61169FBFEC2E}"/>
              </a:ext>
            </a:extLst>
          </p:cNvPr>
          <p:cNvSpPr txBox="1"/>
          <p:nvPr/>
        </p:nvSpPr>
        <p:spPr>
          <a:xfrm>
            <a:off x="489403" y="3316274"/>
            <a:ext cx="287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BPM-bellows w/ lock flange</a:t>
            </a:r>
            <a:endParaRPr kumimoji="1" lang="ja-JP" altLang="en-US" dirty="0"/>
          </a:p>
        </p:txBody>
      </p:sp>
      <p:sp>
        <p:nvSpPr>
          <p:cNvPr id="35" name="フッター プレースホルダー 15">
            <a:extLst>
              <a:ext uri="{FF2B5EF4-FFF2-40B4-BE49-F238E27FC236}">
                <a16:creationId xmlns:a16="http://schemas.microsoft.com/office/drawing/2014/main" id="{21797419-2BE6-4C41-ADA4-80E8D361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2B33FC1-0EDE-49E2-A00D-B4CFDCF53A50}"/>
              </a:ext>
            </a:extLst>
          </p:cNvPr>
          <p:cNvCxnSpPr>
            <a:cxnSpLocks/>
          </p:cNvCxnSpPr>
          <p:nvPr/>
        </p:nvCxnSpPr>
        <p:spPr>
          <a:xfrm flipH="1" flipV="1">
            <a:off x="1857080" y="2501639"/>
            <a:ext cx="4930219" cy="29876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DAE6220-BB40-4505-AAF4-113213A50C73}"/>
              </a:ext>
            </a:extLst>
          </p:cNvPr>
          <p:cNvCxnSpPr/>
          <p:nvPr/>
        </p:nvCxnSpPr>
        <p:spPr>
          <a:xfrm>
            <a:off x="3272750" y="3358578"/>
            <a:ext cx="3415221" cy="2157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矢印: 右 26">
            <a:extLst>
              <a:ext uri="{FF2B5EF4-FFF2-40B4-BE49-F238E27FC236}">
                <a16:creationId xmlns:a16="http://schemas.microsoft.com/office/drawing/2014/main" id="{EBBFF4CB-66F7-4F89-8B39-EB468903D808}"/>
              </a:ext>
            </a:extLst>
          </p:cNvPr>
          <p:cNvSpPr/>
          <p:nvPr/>
        </p:nvSpPr>
        <p:spPr>
          <a:xfrm rot="8659096">
            <a:off x="10317934" y="4497679"/>
            <a:ext cx="1097575" cy="223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EA1ACDD-693E-4803-8E81-86EBA4C47DEC}"/>
              </a:ext>
            </a:extLst>
          </p:cNvPr>
          <p:cNvSpPr txBox="1"/>
          <p:nvPr/>
        </p:nvSpPr>
        <p:spPr>
          <a:xfrm>
            <a:off x="9214977" y="5077810"/>
            <a:ext cx="279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QCS is inserted into Belle II.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2423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F0D8340A-E4BD-47E9-BDE9-482A15C0B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7"/>
          <a:stretch/>
        </p:blipFill>
        <p:spPr bwMode="auto">
          <a:xfrm>
            <a:off x="4858521" y="1642361"/>
            <a:ext cx="3869565" cy="438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How RVC works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ED2E9F-95B7-4C21-9924-657D1C9C2E3E}"/>
              </a:ext>
            </a:extLst>
          </p:cNvPr>
          <p:cNvSpPr txBox="1"/>
          <p:nvPr/>
        </p:nvSpPr>
        <p:spPr>
          <a:xfrm>
            <a:off x="5547700" y="11305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Drawing by K. Gadow</a:t>
            </a:r>
            <a:endParaRPr kumimoji="1" lang="ja-JP" alt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86871B4-08D9-4C33-98E9-B86AE2A11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7"/>
          <a:stretch/>
        </p:blipFill>
        <p:spPr bwMode="auto">
          <a:xfrm>
            <a:off x="83874" y="1645508"/>
            <a:ext cx="3869565" cy="438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BC85826-D879-406B-8D88-25F20ADE3D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9" t="14386" r="7508"/>
          <a:stretch/>
        </p:blipFill>
        <p:spPr bwMode="auto">
          <a:xfrm>
            <a:off x="4452733" y="2274075"/>
            <a:ext cx="3894548" cy="375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6D079DA-D775-4AF7-903C-7C151B3437ED}"/>
              </a:ext>
            </a:extLst>
          </p:cNvPr>
          <p:cNvSpPr txBox="1"/>
          <p:nvPr/>
        </p:nvSpPr>
        <p:spPr>
          <a:xfrm>
            <a:off x="528218" y="5408401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These components (</a:t>
            </a:r>
            <a:r>
              <a:rPr kumimoji="1" lang="en-US" altLang="ja-JP" dirty="0" err="1">
                <a:solidFill>
                  <a:srgbClr val="FF0000"/>
                </a:solidFill>
              </a:rPr>
              <a:t>red</a:t>
            </a:r>
            <a:r>
              <a:rPr kumimoji="1" lang="en-US" altLang="ja-JP" dirty="0" err="1"/>
              <a:t>+</a:t>
            </a:r>
            <a:r>
              <a:rPr kumimoji="1" lang="en-US" altLang="ja-JP" dirty="0" err="1">
                <a:solidFill>
                  <a:srgbClr val="3333FF"/>
                </a:solidFill>
              </a:rPr>
              <a:t>blue</a:t>
            </a:r>
            <a:r>
              <a:rPr kumimoji="1" lang="en-US" altLang="ja-JP" dirty="0"/>
              <a:t>) rotate to catch the lock flange.</a:t>
            </a:r>
            <a:endParaRPr kumimoji="1" lang="ja-JP" altLang="en-US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C41AE81-593A-41C9-927B-EA7DD16E55E9}"/>
              </a:ext>
            </a:extLst>
          </p:cNvPr>
          <p:cNvCxnSpPr>
            <a:cxnSpLocks/>
          </p:cNvCxnSpPr>
          <p:nvPr/>
        </p:nvCxnSpPr>
        <p:spPr>
          <a:xfrm flipH="1" flipV="1">
            <a:off x="2081761" y="4486294"/>
            <a:ext cx="217807" cy="8428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635AAAD0-A0B0-44AB-BF55-4A4A7DC148D1}"/>
              </a:ext>
            </a:extLst>
          </p:cNvPr>
          <p:cNvCxnSpPr>
            <a:cxnSpLocks/>
          </p:cNvCxnSpPr>
          <p:nvPr/>
        </p:nvCxnSpPr>
        <p:spPr>
          <a:xfrm flipV="1">
            <a:off x="2299568" y="3972286"/>
            <a:ext cx="277634" cy="1356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円弧 27">
            <a:extLst>
              <a:ext uri="{FF2B5EF4-FFF2-40B4-BE49-F238E27FC236}">
                <a16:creationId xmlns:a16="http://schemas.microsoft.com/office/drawing/2014/main" id="{BC90D2F9-4945-41EE-9D78-381AD5990C3E}"/>
              </a:ext>
            </a:extLst>
          </p:cNvPr>
          <p:cNvSpPr/>
          <p:nvPr/>
        </p:nvSpPr>
        <p:spPr>
          <a:xfrm rot="1256133">
            <a:off x="501366" y="3900627"/>
            <a:ext cx="1907721" cy="1121131"/>
          </a:xfrm>
          <a:prstGeom prst="arc">
            <a:avLst>
              <a:gd name="adj1" fmla="val 1459298"/>
              <a:gd name="adj2" fmla="val 6349082"/>
            </a:avLst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CFA9765-4BC8-48B7-9933-60B5153D3D89}"/>
              </a:ext>
            </a:extLst>
          </p:cNvPr>
          <p:cNvGrpSpPr>
            <a:grpSpLocks noChangeAspect="1"/>
          </p:cNvGrpSpPr>
          <p:nvPr/>
        </p:nvGrpSpPr>
        <p:grpSpPr>
          <a:xfrm>
            <a:off x="9088009" y="973716"/>
            <a:ext cx="2832473" cy="2490840"/>
            <a:chOff x="8902278" y="945340"/>
            <a:chExt cx="3147192" cy="2767601"/>
          </a:xfrm>
        </p:grpSpPr>
        <p:pic>
          <p:nvPicPr>
            <p:cNvPr id="34" name="図 33" descr="バイクのエンジン&#10;&#10;中程度の精度で自動的に生成された説明">
              <a:extLst>
                <a:ext uri="{FF2B5EF4-FFF2-40B4-BE49-F238E27FC236}">
                  <a16:creationId xmlns:a16="http://schemas.microsoft.com/office/drawing/2014/main" id="{1E80D4BC-E22E-4849-B734-114E565D0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5" t="4174" r="14664" b="15343"/>
            <a:stretch/>
          </p:blipFill>
          <p:spPr>
            <a:xfrm>
              <a:off x="8902278" y="945340"/>
              <a:ext cx="3147192" cy="2767601"/>
            </a:xfrm>
            <a:prstGeom prst="rect">
              <a:avLst/>
            </a:prstGeom>
          </p:spPr>
        </p:pic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D2046B4B-24DB-40BB-B1A6-AF934F75992F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 flipV="1">
              <a:off x="10475873" y="3285942"/>
              <a:ext cx="1" cy="426999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A8855F64-FF31-4F67-8687-F22882025BD2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 flipV="1">
              <a:off x="9879947" y="2988450"/>
              <a:ext cx="595928" cy="72449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3C1D713D-E3AB-4B29-AB81-254F399500A5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V="1">
              <a:off x="10475875" y="2915058"/>
              <a:ext cx="697311" cy="79788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4328A12-09F3-4520-B8E3-218D8FD75814}"/>
              </a:ext>
            </a:extLst>
          </p:cNvPr>
          <p:cNvSpPr txBox="1"/>
          <p:nvPr/>
        </p:nvSpPr>
        <p:spPr>
          <a:xfrm>
            <a:off x="8791077" y="3521714"/>
            <a:ext cx="340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Protruding claws of the lock flange are caught by RVC.</a:t>
            </a:r>
            <a:endParaRPr kumimoji="1" lang="ja-JP" altLang="en-US" dirty="0"/>
          </a:p>
        </p:txBody>
      </p:sp>
      <p:pic>
        <p:nvPicPr>
          <p:cNvPr id="54" name="図 53" descr="屋内, エンジン, 男, 大きい が含まれている画像&#10;&#10;自動的に生成された説明">
            <a:extLst>
              <a:ext uri="{FF2B5EF4-FFF2-40B4-BE49-F238E27FC236}">
                <a16:creationId xmlns:a16="http://schemas.microsoft.com/office/drawing/2014/main" id="{6FF814B8-E957-4EA2-BBCA-BBAC95B91E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86" y="4280048"/>
            <a:ext cx="2794896" cy="2096172"/>
          </a:xfrm>
          <a:prstGeom prst="rect">
            <a:avLst/>
          </a:prstGeom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6730E002-39D0-46D1-9EE7-B5DAA9B4CF97}"/>
              </a:ext>
            </a:extLst>
          </p:cNvPr>
          <p:cNvSpPr/>
          <p:nvPr/>
        </p:nvSpPr>
        <p:spPr>
          <a:xfrm>
            <a:off x="4038600" y="3327068"/>
            <a:ext cx="604962" cy="395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7914810-6815-46D3-B07A-D4EE61C425B1}"/>
              </a:ext>
            </a:extLst>
          </p:cNvPr>
          <p:cNvCxnSpPr>
            <a:cxnSpLocks/>
          </p:cNvCxnSpPr>
          <p:nvPr/>
        </p:nvCxnSpPr>
        <p:spPr>
          <a:xfrm>
            <a:off x="10328265" y="4300189"/>
            <a:ext cx="245441" cy="107479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F48DA834-DCC5-4D29-B521-6C096E8051D8}"/>
              </a:ext>
            </a:extLst>
          </p:cNvPr>
          <p:cNvCxnSpPr>
            <a:cxnSpLocks/>
          </p:cNvCxnSpPr>
          <p:nvPr/>
        </p:nvCxnSpPr>
        <p:spPr>
          <a:xfrm flipH="1">
            <a:off x="10083928" y="4254947"/>
            <a:ext cx="213011" cy="70262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1AE29853-A2E7-43FC-AAD6-92FB11C36E72}"/>
              </a:ext>
            </a:extLst>
          </p:cNvPr>
          <p:cNvCxnSpPr>
            <a:cxnSpLocks/>
          </p:cNvCxnSpPr>
          <p:nvPr/>
        </p:nvCxnSpPr>
        <p:spPr>
          <a:xfrm>
            <a:off x="10296939" y="4300189"/>
            <a:ext cx="62653" cy="60849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弧 48">
            <a:extLst>
              <a:ext uri="{FF2B5EF4-FFF2-40B4-BE49-F238E27FC236}">
                <a16:creationId xmlns:a16="http://schemas.microsoft.com/office/drawing/2014/main" id="{A2F2568A-B59D-47C8-8D65-5C55EE665DDA}"/>
              </a:ext>
            </a:extLst>
          </p:cNvPr>
          <p:cNvSpPr/>
          <p:nvPr/>
        </p:nvSpPr>
        <p:spPr>
          <a:xfrm rot="1256133">
            <a:off x="10002119" y="4891995"/>
            <a:ext cx="740255" cy="1121131"/>
          </a:xfrm>
          <a:prstGeom prst="arc">
            <a:avLst>
              <a:gd name="adj1" fmla="val 1459298"/>
              <a:gd name="adj2" fmla="val 6349082"/>
            </a:avLst>
          </a:prstGeom>
          <a:ln w="1905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DECFFF32-7A7C-4870-B614-3ED36E8EEF50}"/>
              </a:ext>
            </a:extLst>
          </p:cNvPr>
          <p:cNvSpPr/>
          <p:nvPr/>
        </p:nvSpPr>
        <p:spPr>
          <a:xfrm rot="1256133">
            <a:off x="5330546" y="3900629"/>
            <a:ext cx="1907721" cy="1121131"/>
          </a:xfrm>
          <a:prstGeom prst="arc">
            <a:avLst>
              <a:gd name="adj1" fmla="val 1459298"/>
              <a:gd name="adj2" fmla="val 6349082"/>
            </a:avLst>
          </a:prstGeom>
          <a:ln w="19050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ッター プレースホルダー 15">
            <a:extLst>
              <a:ext uri="{FF2B5EF4-FFF2-40B4-BE49-F238E27FC236}">
                <a16:creationId xmlns:a16="http://schemas.microsoft.com/office/drawing/2014/main" id="{B7935033-CCCF-4D0F-91C7-E4D22859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25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>
            <a:extLst>
              <a:ext uri="{FF2B5EF4-FFF2-40B4-BE49-F238E27FC236}">
                <a16:creationId xmlns:a16="http://schemas.microsoft.com/office/drawing/2014/main" id="{CC31C123-7D94-41F0-8CFB-DE8A6078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1791" y="1545942"/>
            <a:ext cx="4978809" cy="428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How RVC works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ED2E9F-95B7-4C21-9924-657D1C9C2E3E}"/>
              </a:ext>
            </a:extLst>
          </p:cNvPr>
          <p:cNvSpPr txBox="1"/>
          <p:nvPr/>
        </p:nvSpPr>
        <p:spPr>
          <a:xfrm>
            <a:off x="7909519" y="117661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Drawing by K. Gadow</a:t>
            </a:r>
            <a:endParaRPr kumimoji="1" lang="ja-JP" altLang="en-US" dirty="0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A8855F64-FF31-4F67-8687-F22882025BD2}"/>
              </a:ext>
            </a:extLst>
          </p:cNvPr>
          <p:cNvCxnSpPr>
            <a:cxnSpLocks/>
          </p:cNvCxnSpPr>
          <p:nvPr/>
        </p:nvCxnSpPr>
        <p:spPr>
          <a:xfrm flipV="1">
            <a:off x="3581400" y="3038788"/>
            <a:ext cx="758676" cy="3902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3C1D713D-E3AB-4B29-AB81-254F399500A5}"/>
              </a:ext>
            </a:extLst>
          </p:cNvPr>
          <p:cNvCxnSpPr>
            <a:cxnSpLocks/>
          </p:cNvCxnSpPr>
          <p:nvPr/>
        </p:nvCxnSpPr>
        <p:spPr>
          <a:xfrm>
            <a:off x="3631791" y="1733550"/>
            <a:ext cx="1122443" cy="2120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円/楕円 20">
            <a:extLst>
              <a:ext uri="{FF2B5EF4-FFF2-40B4-BE49-F238E27FC236}">
                <a16:creationId xmlns:a16="http://schemas.microsoft.com/office/drawing/2014/main" id="{E00BEEF9-A7B6-4C69-974F-FEC283EAB166}"/>
              </a:ext>
            </a:extLst>
          </p:cNvPr>
          <p:cNvSpPr/>
          <p:nvPr/>
        </p:nvSpPr>
        <p:spPr bwMode="auto">
          <a:xfrm>
            <a:off x="4388452" y="1597924"/>
            <a:ext cx="993913" cy="71166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6AB977F-4779-483D-A832-0DD8B0A437A2}"/>
              </a:ext>
            </a:extLst>
          </p:cNvPr>
          <p:cNvSpPr txBox="1"/>
          <p:nvPr/>
        </p:nvSpPr>
        <p:spPr>
          <a:xfrm>
            <a:off x="270167" y="1432255"/>
            <a:ext cx="40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Cylinder for dry N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 (about 50 bar)</a:t>
            </a:r>
            <a:endParaRPr kumimoji="1" lang="ja-JP" altLang="en-US" baseline="-250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72DB8BB-697B-4013-8785-9AA09FD3D730}"/>
              </a:ext>
            </a:extLst>
          </p:cNvPr>
          <p:cNvSpPr txBox="1"/>
          <p:nvPr/>
        </p:nvSpPr>
        <p:spPr>
          <a:xfrm>
            <a:off x="263274" y="3313057"/>
            <a:ext cx="3343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These parts are </a:t>
            </a:r>
            <a:r>
              <a:rPr kumimoji="1" lang="en-US" altLang="ja-JP" dirty="0"/>
              <a:t>connected to the piston in the cylinder, and shift to press the bellows flange to the cryostat.</a:t>
            </a:r>
            <a:endParaRPr kumimoji="1" lang="ja-JP" altLang="en-US" dirty="0"/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45453F38-6267-4496-A6A8-F082D6E853A1}"/>
              </a:ext>
            </a:extLst>
          </p:cNvPr>
          <p:cNvCxnSpPr>
            <a:cxnSpLocks/>
          </p:cNvCxnSpPr>
          <p:nvPr/>
        </p:nvCxnSpPr>
        <p:spPr>
          <a:xfrm flipV="1">
            <a:off x="7658009" y="3998666"/>
            <a:ext cx="380092" cy="281822"/>
          </a:xfrm>
          <a:prstGeom prst="straightConnector1">
            <a:avLst/>
          </a:prstGeom>
          <a:ln w="38100"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9A5BB572-D0B8-4AF7-B7A9-D1A8B2EF36D1}"/>
              </a:ext>
            </a:extLst>
          </p:cNvPr>
          <p:cNvCxnSpPr>
            <a:cxnSpLocks/>
          </p:cNvCxnSpPr>
          <p:nvPr/>
        </p:nvCxnSpPr>
        <p:spPr>
          <a:xfrm flipV="1">
            <a:off x="4885408" y="2374923"/>
            <a:ext cx="469558" cy="318872"/>
          </a:xfrm>
          <a:prstGeom prst="straightConnector1">
            <a:avLst/>
          </a:prstGeom>
          <a:ln w="38100"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D0520676-6FCE-4DB5-B70E-248B87C6AB3E}"/>
              </a:ext>
            </a:extLst>
          </p:cNvPr>
          <p:cNvCxnSpPr>
            <a:cxnSpLocks/>
          </p:cNvCxnSpPr>
          <p:nvPr/>
        </p:nvCxnSpPr>
        <p:spPr>
          <a:xfrm flipV="1">
            <a:off x="5023191" y="1616921"/>
            <a:ext cx="469558" cy="318872"/>
          </a:xfrm>
          <a:prstGeom prst="straightConnector1">
            <a:avLst/>
          </a:prstGeom>
          <a:ln w="38100"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四角形: 角を丸くする 90">
            <a:extLst>
              <a:ext uri="{FF2B5EF4-FFF2-40B4-BE49-F238E27FC236}">
                <a16:creationId xmlns:a16="http://schemas.microsoft.com/office/drawing/2014/main" id="{4C214735-642F-4412-98BB-042AF9DDA618}"/>
              </a:ext>
            </a:extLst>
          </p:cNvPr>
          <p:cNvSpPr/>
          <p:nvPr/>
        </p:nvSpPr>
        <p:spPr>
          <a:xfrm rot="1807756">
            <a:off x="5560982" y="2838881"/>
            <a:ext cx="2982012" cy="224903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4E096EBE-0C9D-4342-B813-6122B256CF03}"/>
              </a:ext>
            </a:extLst>
          </p:cNvPr>
          <p:cNvCxnSpPr>
            <a:cxnSpLocks/>
          </p:cNvCxnSpPr>
          <p:nvPr/>
        </p:nvCxnSpPr>
        <p:spPr>
          <a:xfrm flipV="1">
            <a:off x="6320501" y="2825408"/>
            <a:ext cx="469558" cy="318872"/>
          </a:xfrm>
          <a:prstGeom prst="straightConnector1">
            <a:avLst/>
          </a:prstGeom>
          <a:ln w="38100"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38BBB67A-9FBB-4512-8629-FE80A5E8B587}"/>
              </a:ext>
            </a:extLst>
          </p:cNvPr>
          <p:cNvSpPr txBox="1"/>
          <p:nvPr/>
        </p:nvSpPr>
        <p:spPr>
          <a:xfrm>
            <a:off x="8540685" y="1775002"/>
            <a:ext cx="365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As </a:t>
            </a:r>
            <a:r>
              <a:rPr lang="en-US" altLang="ja-JP" dirty="0"/>
              <a:t>a result, vacuum sealing between IP pipe (BPM bellows chamber) and QCS pipe is completed.</a:t>
            </a:r>
            <a:endParaRPr kumimoji="1" lang="ja-JP" altLang="en-US" dirty="0"/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D65AE89B-3752-4A77-A14E-926D23C26972}"/>
              </a:ext>
            </a:extLst>
          </p:cNvPr>
          <p:cNvCxnSpPr>
            <a:cxnSpLocks/>
          </p:cNvCxnSpPr>
          <p:nvPr/>
        </p:nvCxnSpPr>
        <p:spPr>
          <a:xfrm flipH="1">
            <a:off x="6270932" y="1971102"/>
            <a:ext cx="2388044" cy="4730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>
            <a:extLst>
              <a:ext uri="{FF2B5EF4-FFF2-40B4-BE49-F238E27FC236}">
                <a16:creationId xmlns:a16="http://schemas.microsoft.com/office/drawing/2014/main" id="{D9FCF349-84CC-4E0D-94D6-6DDBBC9F0184}"/>
              </a:ext>
            </a:extLst>
          </p:cNvPr>
          <p:cNvCxnSpPr>
            <a:cxnSpLocks/>
          </p:cNvCxnSpPr>
          <p:nvPr/>
        </p:nvCxnSpPr>
        <p:spPr>
          <a:xfrm flipH="1">
            <a:off x="6889750" y="1998427"/>
            <a:ext cx="1746045" cy="77637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3F66DD69-771F-4F88-A124-EB95B82E1E7B}"/>
              </a:ext>
            </a:extLst>
          </p:cNvPr>
          <p:cNvCxnSpPr>
            <a:cxnSpLocks/>
          </p:cNvCxnSpPr>
          <p:nvPr/>
        </p:nvCxnSpPr>
        <p:spPr>
          <a:xfrm flipH="1">
            <a:off x="7368325" y="2018726"/>
            <a:ext cx="1267470" cy="105815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3775F890-7FC5-4FAA-B5A6-A341650E730E}"/>
              </a:ext>
            </a:extLst>
          </p:cNvPr>
          <p:cNvCxnSpPr>
            <a:cxnSpLocks/>
          </p:cNvCxnSpPr>
          <p:nvPr/>
        </p:nvCxnSpPr>
        <p:spPr>
          <a:xfrm flipH="1">
            <a:off x="7920191" y="2080558"/>
            <a:ext cx="690409" cy="13157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421FD0CD-A29F-4AFF-99D2-E8E983AFD47D}"/>
              </a:ext>
            </a:extLst>
          </p:cNvPr>
          <p:cNvCxnSpPr>
            <a:cxnSpLocks/>
          </p:cNvCxnSpPr>
          <p:nvPr/>
        </p:nvCxnSpPr>
        <p:spPr>
          <a:xfrm flipV="1">
            <a:off x="6817209" y="3115577"/>
            <a:ext cx="469558" cy="318872"/>
          </a:xfrm>
          <a:prstGeom prst="straightConnector1">
            <a:avLst/>
          </a:prstGeom>
          <a:ln w="38100"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01B31622-F5F0-4E86-B7B0-2B8C034F9BAE}"/>
              </a:ext>
            </a:extLst>
          </p:cNvPr>
          <p:cNvCxnSpPr>
            <a:cxnSpLocks/>
          </p:cNvCxnSpPr>
          <p:nvPr/>
        </p:nvCxnSpPr>
        <p:spPr>
          <a:xfrm flipV="1">
            <a:off x="7378497" y="3468149"/>
            <a:ext cx="469558" cy="318872"/>
          </a:xfrm>
          <a:prstGeom prst="straightConnector1">
            <a:avLst/>
          </a:prstGeom>
          <a:ln w="38100"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4CE031DC-FE4F-457C-8028-F37439FCA732}"/>
              </a:ext>
            </a:extLst>
          </p:cNvPr>
          <p:cNvCxnSpPr>
            <a:cxnSpLocks/>
          </p:cNvCxnSpPr>
          <p:nvPr/>
        </p:nvCxnSpPr>
        <p:spPr>
          <a:xfrm flipV="1">
            <a:off x="5708608" y="2497275"/>
            <a:ext cx="469558" cy="318872"/>
          </a:xfrm>
          <a:prstGeom prst="straightConnector1">
            <a:avLst/>
          </a:prstGeom>
          <a:ln w="38100">
            <a:solidFill>
              <a:srgbClr val="03C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35D2D34C-63EF-4C07-9956-8D4924D7B8BC}"/>
              </a:ext>
            </a:extLst>
          </p:cNvPr>
          <p:cNvSpPr txBox="1"/>
          <p:nvPr/>
        </p:nvSpPr>
        <p:spPr>
          <a:xfrm>
            <a:off x="162583" y="1828775"/>
            <a:ext cx="341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High pressure N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 gas is introduced into this volume.</a:t>
            </a:r>
            <a:endParaRPr kumimoji="1" lang="ja-JP" altLang="en-US" dirty="0"/>
          </a:p>
        </p:txBody>
      </p:sp>
      <p:sp>
        <p:nvSpPr>
          <p:cNvPr id="114" name="フッター プレースホルダー 15">
            <a:extLst>
              <a:ext uri="{FF2B5EF4-FFF2-40B4-BE49-F238E27FC236}">
                <a16:creationId xmlns:a16="http://schemas.microsoft.com/office/drawing/2014/main" id="{1A2437EA-38D5-40EF-B714-F53F98987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6791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How RVC works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504C6AB-799F-4312-B2AA-6DA80E19D6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22" y="1242400"/>
            <a:ext cx="5079817" cy="43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CE1539F-6022-4240-B213-995676C3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319" y="1250244"/>
            <a:ext cx="5088928" cy="438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74C71C8-E257-4046-BF19-B7C813012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319" y="1242400"/>
            <a:ext cx="5088928" cy="438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86C39FA-B9F7-4010-AF78-642799BCABB6}"/>
              </a:ext>
            </a:extLst>
          </p:cNvPr>
          <p:cNvCxnSpPr>
            <a:cxnSpLocks/>
          </p:cNvCxnSpPr>
          <p:nvPr/>
        </p:nvCxnSpPr>
        <p:spPr>
          <a:xfrm flipV="1">
            <a:off x="3994150" y="4254500"/>
            <a:ext cx="921743" cy="13611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83E5077-E099-433B-829F-20A34F445B28}"/>
              </a:ext>
            </a:extLst>
          </p:cNvPr>
          <p:cNvSpPr txBox="1"/>
          <p:nvPr/>
        </p:nvSpPr>
        <p:spPr>
          <a:xfrm>
            <a:off x="1919534" y="5656703"/>
            <a:ext cx="377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This large </a:t>
            </a:r>
            <a:r>
              <a:rPr kumimoji="1" lang="en-US" altLang="ja-JP" dirty="0">
                <a:solidFill>
                  <a:srgbClr val="00B0F0"/>
                </a:solidFill>
              </a:rPr>
              <a:t>light blue</a:t>
            </a:r>
            <a:r>
              <a:rPr kumimoji="1" lang="en-US" altLang="ja-JP" dirty="0"/>
              <a:t> screw nut  turns to lock the mechanism.</a:t>
            </a:r>
            <a:endParaRPr kumimoji="1" lang="ja-JP" altLang="en-US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F85CCE0-F7DB-4B5F-B17B-BDEFD49E2D06}"/>
              </a:ext>
            </a:extLst>
          </p:cNvPr>
          <p:cNvCxnSpPr>
            <a:cxnSpLocks/>
          </p:cNvCxnSpPr>
          <p:nvPr/>
        </p:nvCxnSpPr>
        <p:spPr>
          <a:xfrm flipV="1">
            <a:off x="5064438" y="3935628"/>
            <a:ext cx="469558" cy="318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34C480C-582B-432F-A2C5-AF6A8A9AD1DD}"/>
              </a:ext>
            </a:extLst>
          </p:cNvPr>
          <p:cNvCxnSpPr>
            <a:cxnSpLocks/>
          </p:cNvCxnSpPr>
          <p:nvPr/>
        </p:nvCxnSpPr>
        <p:spPr>
          <a:xfrm flipV="1">
            <a:off x="1133959" y="1624564"/>
            <a:ext cx="469558" cy="318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AD0A1E9-06B2-4734-A6FE-15FBA97D106B}"/>
              </a:ext>
            </a:extLst>
          </p:cNvPr>
          <p:cNvSpPr txBox="1"/>
          <p:nvPr/>
        </p:nvSpPr>
        <p:spPr>
          <a:xfrm>
            <a:off x="9579569" y="91521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Drawing by K. Gadow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3E9C702-BA60-4E24-837D-B8A2A4EF7537}"/>
              </a:ext>
            </a:extLst>
          </p:cNvPr>
          <p:cNvSpPr txBox="1"/>
          <p:nvPr/>
        </p:nvSpPr>
        <p:spPr>
          <a:xfrm>
            <a:off x="8836925" y="5795202"/>
            <a:ext cx="148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Completed!!</a:t>
            </a:r>
            <a:endParaRPr kumimoji="1" lang="ja-JP" altLang="en-US" dirty="0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308D0197-C91F-4AA3-B3F4-0496B9F3B2DA}"/>
              </a:ext>
            </a:extLst>
          </p:cNvPr>
          <p:cNvSpPr/>
          <p:nvPr/>
        </p:nvSpPr>
        <p:spPr>
          <a:xfrm>
            <a:off x="7086600" y="1473200"/>
            <a:ext cx="1333500" cy="106045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0AB7A1D-9B80-4E15-B530-41F8174CD385}"/>
              </a:ext>
            </a:extLst>
          </p:cNvPr>
          <p:cNvSpPr/>
          <p:nvPr/>
        </p:nvSpPr>
        <p:spPr>
          <a:xfrm>
            <a:off x="10687050" y="3724275"/>
            <a:ext cx="1333500" cy="106045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ッター プレースホルダー 15">
            <a:extLst>
              <a:ext uri="{FF2B5EF4-FFF2-40B4-BE49-F238E27FC236}">
                <a16:creationId xmlns:a16="http://schemas.microsoft.com/office/drawing/2014/main" id="{A11BB8A5-4A51-4D9C-A542-D8563648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58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IR exterior appearance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7E0C76E-4FF7-44CC-BD80-F8849184FA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038" y="1583854"/>
            <a:ext cx="3747933" cy="281094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D7686D1-833B-416E-8904-8BECE14297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846" y="3942458"/>
            <a:ext cx="3289275" cy="246695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4C424D31-8FE1-4BB5-AD96-9A91235FB107}"/>
              </a:ext>
            </a:extLst>
          </p:cNvPr>
          <p:cNvSpPr txBox="1">
            <a:spLocks/>
          </p:cNvSpPr>
          <p:nvPr/>
        </p:nvSpPr>
        <p:spPr>
          <a:xfrm>
            <a:off x="266434" y="1163755"/>
            <a:ext cx="11545813" cy="625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</a:rPr>
              <a:t>Finally concreate radiation shields cover accelerator components.</a:t>
            </a:r>
          </a:p>
        </p:txBody>
      </p:sp>
      <p:pic>
        <p:nvPicPr>
          <p:cNvPr id="3" name="図 2" descr="図書館にいる&#10;&#10;低い精度で自動的に生成された説明">
            <a:extLst>
              <a:ext uri="{FF2B5EF4-FFF2-40B4-BE49-F238E27FC236}">
                <a16:creationId xmlns:a16="http://schemas.microsoft.com/office/drawing/2014/main" id="{D07AEF2B-98BA-49A3-B95E-3D8FF1A84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02" y="1640746"/>
            <a:ext cx="2927264" cy="2195448"/>
          </a:xfrm>
          <a:prstGeom prst="rect">
            <a:avLst/>
          </a:prstGeom>
        </p:spPr>
      </p:pic>
      <p:pic>
        <p:nvPicPr>
          <p:cNvPr id="9" name="図 8" descr="屋内, 大きい, テーブル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7ADB8B98-CD1D-4C11-8F3F-8A6CBDB99D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02" y="4011703"/>
            <a:ext cx="2927264" cy="2195448"/>
          </a:xfrm>
          <a:prstGeom prst="rect">
            <a:avLst/>
          </a:prstGeom>
        </p:spPr>
      </p:pic>
      <p:pic>
        <p:nvPicPr>
          <p:cNvPr id="20" name="図 19" descr="屋内, 建物, トラック, 大きい が含まれている画像&#10;&#10;自動的に生成された説明">
            <a:extLst>
              <a:ext uri="{FF2B5EF4-FFF2-40B4-BE49-F238E27FC236}">
                <a16:creationId xmlns:a16="http://schemas.microsoft.com/office/drawing/2014/main" id="{6C01F5BF-2ED5-44A7-9894-97351CE245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1" y="1640746"/>
            <a:ext cx="2918151" cy="2188613"/>
          </a:xfrm>
          <a:prstGeom prst="rect">
            <a:avLst/>
          </a:prstGeom>
        </p:spPr>
      </p:pic>
      <p:pic>
        <p:nvPicPr>
          <p:cNvPr id="22" name="図 21" descr="建物, 大きい, キッチン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EC8FD6D7-CA05-480B-BC98-ED4F467A9E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1" y="4040787"/>
            <a:ext cx="2909733" cy="2182300"/>
          </a:xfrm>
          <a:prstGeom prst="rect">
            <a:avLst/>
          </a:prstGeom>
        </p:spPr>
      </p:pic>
      <p:sp>
        <p:nvSpPr>
          <p:cNvPr id="23" name="矢印: 下 22">
            <a:extLst>
              <a:ext uri="{FF2B5EF4-FFF2-40B4-BE49-F238E27FC236}">
                <a16:creationId xmlns:a16="http://schemas.microsoft.com/office/drawing/2014/main" id="{F4429AA4-1522-4C6F-AD55-57640E57B6DF}"/>
              </a:ext>
            </a:extLst>
          </p:cNvPr>
          <p:cNvSpPr/>
          <p:nvPr/>
        </p:nvSpPr>
        <p:spPr>
          <a:xfrm>
            <a:off x="1486486" y="3793423"/>
            <a:ext cx="236839" cy="343567"/>
          </a:xfrm>
          <a:prstGeom prst="downArrow">
            <a:avLst/>
          </a:prstGeom>
          <a:solidFill>
            <a:srgbClr val="03C7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AE8CA72D-A351-48FE-A99D-28B1E83857C8}"/>
              </a:ext>
            </a:extLst>
          </p:cNvPr>
          <p:cNvSpPr/>
          <p:nvPr/>
        </p:nvSpPr>
        <p:spPr>
          <a:xfrm rot="13500000">
            <a:off x="3132892" y="3735092"/>
            <a:ext cx="236839" cy="343567"/>
          </a:xfrm>
          <a:prstGeom prst="downArrow">
            <a:avLst/>
          </a:prstGeom>
          <a:solidFill>
            <a:srgbClr val="03C7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69E085F2-1661-4DC4-AC5F-8F2B2557ECDD}"/>
              </a:ext>
            </a:extLst>
          </p:cNvPr>
          <p:cNvSpPr/>
          <p:nvPr/>
        </p:nvSpPr>
        <p:spPr>
          <a:xfrm>
            <a:off x="4660878" y="3752165"/>
            <a:ext cx="236839" cy="343567"/>
          </a:xfrm>
          <a:prstGeom prst="downArrow">
            <a:avLst/>
          </a:prstGeom>
          <a:solidFill>
            <a:srgbClr val="03C7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下 25">
            <a:extLst>
              <a:ext uri="{FF2B5EF4-FFF2-40B4-BE49-F238E27FC236}">
                <a16:creationId xmlns:a16="http://schemas.microsoft.com/office/drawing/2014/main" id="{6DACDD9D-2BB7-43FD-90CC-3ABF0C8AB20E}"/>
              </a:ext>
            </a:extLst>
          </p:cNvPr>
          <p:cNvSpPr/>
          <p:nvPr/>
        </p:nvSpPr>
        <p:spPr>
          <a:xfrm rot="14793409">
            <a:off x="6512342" y="5003462"/>
            <a:ext cx="236839" cy="343567"/>
          </a:xfrm>
          <a:prstGeom prst="downArrow">
            <a:avLst/>
          </a:prstGeom>
          <a:solidFill>
            <a:srgbClr val="03C7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ッター プレースホルダー 15">
            <a:extLst>
              <a:ext uri="{FF2B5EF4-FFF2-40B4-BE49-F238E27FC236}">
                <a16:creationId xmlns:a16="http://schemas.microsoft.com/office/drawing/2014/main" id="{2261552B-BEE6-4A0C-AF2E-7BDA8167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1032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55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C6F170A2-488B-4FBC-906C-451D1917E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4D979402-1E6C-46F3-A980-A7AD3CC53DF9}"/>
              </a:ext>
            </a:extLst>
          </p:cNvPr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85077D44-ADDE-4BBA-A645-90DFBE3479EE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>
              <a:extLst>
                <a:ext uri="{FF2B5EF4-FFF2-40B4-BE49-F238E27FC236}">
                  <a16:creationId xmlns:a16="http://schemas.microsoft.com/office/drawing/2014/main" id="{D4567EDC-5BFD-4C62-BAFA-AC51B5EB84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円弧 58">
              <a:extLst>
                <a:ext uri="{FF2B5EF4-FFF2-40B4-BE49-F238E27FC236}">
                  <a16:creationId xmlns:a16="http://schemas.microsoft.com/office/drawing/2014/main" id="{F299465B-3876-4DE4-8BD9-F237A254D31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>
              <a:extLst>
                <a:ext uri="{FF2B5EF4-FFF2-40B4-BE49-F238E27FC236}">
                  <a16:creationId xmlns:a16="http://schemas.microsoft.com/office/drawing/2014/main" id="{15BC9C50-7A4D-4320-A96E-92650C6B4A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AFC4EA8D-589A-41E7-A572-6F279693A0FA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>
              <a:extLst>
                <a:ext uri="{FF2B5EF4-FFF2-40B4-BE49-F238E27FC236}">
                  <a16:creationId xmlns:a16="http://schemas.microsoft.com/office/drawing/2014/main" id="{4DD348A5-2A8A-4218-8AA9-C7D01C3818B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76F758E0-4746-431F-A95A-4548A4E4EC3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>
              <a:extLst>
                <a:ext uri="{FF2B5EF4-FFF2-40B4-BE49-F238E27FC236}">
                  <a16:creationId xmlns:a16="http://schemas.microsoft.com/office/drawing/2014/main" id="{19F382E6-666C-4C32-A763-5F1A87A9713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B551F710-3158-4858-AB45-0664A74FBFD1}"/>
                </a:ext>
              </a:extLst>
            </p:cNvPr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C8B8054C-4CBE-42AD-83ED-1D965460E1A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円弧 66">
              <a:extLst>
                <a:ext uri="{FF2B5EF4-FFF2-40B4-BE49-F238E27FC236}">
                  <a16:creationId xmlns:a16="http://schemas.microsoft.com/office/drawing/2014/main" id="{D00CBA7F-377A-4BB9-A9F9-F30217516CD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8" name="円弧 67">
              <a:extLst>
                <a:ext uri="{FF2B5EF4-FFF2-40B4-BE49-F238E27FC236}">
                  <a16:creationId xmlns:a16="http://schemas.microsoft.com/office/drawing/2014/main" id="{5EDDCE45-6E15-43CF-95FB-DE605C545E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9" name="円弧 68">
              <a:extLst>
                <a:ext uri="{FF2B5EF4-FFF2-40B4-BE49-F238E27FC236}">
                  <a16:creationId xmlns:a16="http://schemas.microsoft.com/office/drawing/2014/main" id="{1E7BC9FC-737D-4893-BC57-06DA80C141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0" name="円弧 69">
              <a:extLst>
                <a:ext uri="{FF2B5EF4-FFF2-40B4-BE49-F238E27FC236}">
                  <a16:creationId xmlns:a16="http://schemas.microsoft.com/office/drawing/2014/main" id="{81F41221-7422-4E38-99A0-5B23D36F324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1" name="円弧 70">
              <a:extLst>
                <a:ext uri="{FF2B5EF4-FFF2-40B4-BE49-F238E27FC236}">
                  <a16:creationId xmlns:a16="http://schemas.microsoft.com/office/drawing/2014/main" id="{CB27D298-3C9B-4CC7-AB71-B2DCEF3DA37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2" name="二等辺三角形 71">
              <a:extLst>
                <a:ext uri="{FF2B5EF4-FFF2-40B4-BE49-F238E27FC236}">
                  <a16:creationId xmlns:a16="http://schemas.microsoft.com/office/drawing/2014/main" id="{79F67B4C-1154-40DD-868D-E25E006C21E5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3" name="二等辺三角形 72">
              <a:extLst>
                <a:ext uri="{FF2B5EF4-FFF2-40B4-BE49-F238E27FC236}">
                  <a16:creationId xmlns:a16="http://schemas.microsoft.com/office/drawing/2014/main" id="{CFFCAEFB-0719-4E0B-AC7F-56FCE59760BF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74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92D132A9-17E5-4499-AE44-F937632E5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F408A5E3-8ED4-4507-8B5B-437EA92A0841}"/>
              </a:ext>
            </a:extLst>
          </p:cNvPr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482A822B-16FF-4F61-9012-5C52BAB5A7F5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7" name="円弧 76">
              <a:extLst>
                <a:ext uri="{FF2B5EF4-FFF2-40B4-BE49-F238E27FC236}">
                  <a16:creationId xmlns:a16="http://schemas.microsoft.com/office/drawing/2014/main" id="{E272FEBE-A645-4871-A5B4-0AA5123279E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8" name="円弧 77">
              <a:extLst>
                <a:ext uri="{FF2B5EF4-FFF2-40B4-BE49-F238E27FC236}">
                  <a16:creationId xmlns:a16="http://schemas.microsoft.com/office/drawing/2014/main" id="{0D7B8470-190B-4A14-BD23-DA7286F8090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9" name="円弧 78">
              <a:extLst>
                <a:ext uri="{FF2B5EF4-FFF2-40B4-BE49-F238E27FC236}">
                  <a16:creationId xmlns:a16="http://schemas.microsoft.com/office/drawing/2014/main" id="{B2C0C7FE-FECD-4E2A-AA85-DD0D6300C3C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72234ECD-BBEB-4987-B690-5E4C500028CE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1" name="円弧 80">
              <a:extLst>
                <a:ext uri="{FF2B5EF4-FFF2-40B4-BE49-F238E27FC236}">
                  <a16:creationId xmlns:a16="http://schemas.microsoft.com/office/drawing/2014/main" id="{94C1F28A-5D2F-44C0-9B92-34D461740F7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2" name="円弧 81">
              <a:extLst>
                <a:ext uri="{FF2B5EF4-FFF2-40B4-BE49-F238E27FC236}">
                  <a16:creationId xmlns:a16="http://schemas.microsoft.com/office/drawing/2014/main" id="{6488A357-1F49-40C9-B565-EB194E6013F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円弧 82">
              <a:extLst>
                <a:ext uri="{FF2B5EF4-FFF2-40B4-BE49-F238E27FC236}">
                  <a16:creationId xmlns:a16="http://schemas.microsoft.com/office/drawing/2014/main" id="{0BE1F6CF-E576-4BDB-9B1E-EA9E98067C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5876443-C261-4F33-831E-FA1CCBF42D46}"/>
                </a:ext>
              </a:extLst>
            </p:cNvPr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5" name="円弧 84">
              <a:extLst>
                <a:ext uri="{FF2B5EF4-FFF2-40B4-BE49-F238E27FC236}">
                  <a16:creationId xmlns:a16="http://schemas.microsoft.com/office/drawing/2014/main" id="{56B54587-A33C-4ACC-AE55-7152B503F7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FC37F3CD-8E4E-4F17-A9F4-EAF494F0A1C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円弧 86">
              <a:extLst>
                <a:ext uri="{FF2B5EF4-FFF2-40B4-BE49-F238E27FC236}">
                  <a16:creationId xmlns:a16="http://schemas.microsoft.com/office/drawing/2014/main" id="{8B2C9C83-5BCD-46FE-8081-124264E9E3A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円弧 87">
              <a:extLst>
                <a:ext uri="{FF2B5EF4-FFF2-40B4-BE49-F238E27FC236}">
                  <a16:creationId xmlns:a16="http://schemas.microsoft.com/office/drawing/2014/main" id="{EDA9A7AE-4CE2-4761-AE46-82DC7C14441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9" name="円弧 88">
              <a:extLst>
                <a:ext uri="{FF2B5EF4-FFF2-40B4-BE49-F238E27FC236}">
                  <a16:creationId xmlns:a16="http://schemas.microsoft.com/office/drawing/2014/main" id="{7B800A48-A88E-46EF-915D-3A56B060F0D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円弧 89">
              <a:extLst>
                <a:ext uri="{FF2B5EF4-FFF2-40B4-BE49-F238E27FC236}">
                  <a16:creationId xmlns:a16="http://schemas.microsoft.com/office/drawing/2014/main" id="{0A95BCDA-5AE1-4656-B443-78D2AD5321C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1" name="二等辺三角形 90">
              <a:extLst>
                <a:ext uri="{FF2B5EF4-FFF2-40B4-BE49-F238E27FC236}">
                  <a16:creationId xmlns:a16="http://schemas.microsoft.com/office/drawing/2014/main" id="{B2A8B6EC-5B24-4A2B-B4BB-5FCE99A41DF8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2" name="二等辺三角形 91">
              <a:extLst>
                <a:ext uri="{FF2B5EF4-FFF2-40B4-BE49-F238E27FC236}">
                  <a16:creationId xmlns:a16="http://schemas.microsoft.com/office/drawing/2014/main" id="{79C8936B-AD5C-436E-B5D1-426D9680A3EC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94" name="サブタイトル 2">
            <a:extLst>
              <a:ext uri="{FF2B5EF4-FFF2-40B4-BE49-F238E27FC236}">
                <a16:creationId xmlns:a16="http://schemas.microsoft.com/office/drawing/2014/main" id="{82DB3A12-8BBD-44EF-835C-DB17157CA8DE}"/>
              </a:ext>
            </a:extLst>
          </p:cNvPr>
          <p:cNvSpPr txBox="1">
            <a:spLocks/>
          </p:cNvSpPr>
          <p:nvPr/>
        </p:nvSpPr>
        <p:spPr>
          <a:xfrm>
            <a:off x="3404483" y="1720448"/>
            <a:ext cx="5383033" cy="688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4400" dirty="0"/>
              <a:t>5. Summary</a:t>
            </a:r>
          </a:p>
        </p:txBody>
      </p:sp>
      <p:sp>
        <p:nvSpPr>
          <p:cNvPr id="47" name="フッター プレースホルダー 15">
            <a:extLst>
              <a:ext uri="{FF2B5EF4-FFF2-40B4-BE49-F238E27FC236}">
                <a16:creationId xmlns:a16="http://schemas.microsoft.com/office/drawing/2014/main" id="{BF1012B9-1503-4036-948E-CD82B6ED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5008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Summary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C080D075-8A40-44FC-A5CD-F0ECBE08CDE6}"/>
              </a:ext>
            </a:extLst>
          </p:cNvPr>
          <p:cNvSpPr txBox="1">
            <a:spLocks/>
          </p:cNvSpPr>
          <p:nvPr/>
        </p:nvSpPr>
        <p:spPr>
          <a:xfrm>
            <a:off x="65315" y="1081549"/>
            <a:ext cx="11999685" cy="4512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7601A"/>
                </a:solidFill>
              </a:rPr>
              <a:t>IP pipe;</a:t>
            </a:r>
          </a:p>
          <a:p>
            <a:pPr lvl="1"/>
            <a:r>
              <a:rPr lang="en-US" altLang="ja-JP" sz="2000" dirty="0">
                <a:solidFill>
                  <a:srgbClr val="002060"/>
                </a:solidFill>
              </a:rPr>
              <a:t>IP pipe consists of Be (center), </a:t>
            </a:r>
            <a:r>
              <a:rPr lang="en-US" altLang="ja-JP" sz="2000" dirty="0" err="1">
                <a:solidFill>
                  <a:srgbClr val="002060"/>
                </a:solidFill>
              </a:rPr>
              <a:t>Ti</a:t>
            </a:r>
            <a:r>
              <a:rPr lang="en-US" altLang="ja-JP" sz="2000" dirty="0">
                <a:solidFill>
                  <a:srgbClr val="002060"/>
                </a:solidFill>
              </a:rPr>
              <a:t> and Ta (crotch) parts. </a:t>
            </a:r>
          </a:p>
          <a:p>
            <a:pPr lvl="1"/>
            <a:r>
              <a:rPr lang="en-US" altLang="ja-JP" sz="2000" dirty="0">
                <a:solidFill>
                  <a:srgbClr val="002060"/>
                </a:solidFill>
              </a:rPr>
              <a:t>Central Be pipe is not exposed to direct SR.</a:t>
            </a:r>
          </a:p>
          <a:p>
            <a:pPr lvl="1"/>
            <a:r>
              <a:rPr lang="en-US" altLang="ja-JP" sz="2000" dirty="0">
                <a:solidFill>
                  <a:srgbClr val="002060"/>
                </a:solidFill>
              </a:rPr>
              <a:t>Crotch part has taper and ridge structures to reduce the number of photons entering into the central part.</a:t>
            </a:r>
          </a:p>
          <a:p>
            <a:pPr lvl="1"/>
            <a:r>
              <a:rPr lang="en-US" altLang="ja-JP" sz="2000" dirty="0">
                <a:solidFill>
                  <a:srgbClr val="002060"/>
                </a:solidFill>
              </a:rPr>
              <a:t>IP pipe is assembled with VXD and installed into Belle II.</a:t>
            </a:r>
          </a:p>
          <a:p>
            <a:r>
              <a:rPr lang="en-US" altLang="ja-JP" sz="2400" dirty="0">
                <a:solidFill>
                  <a:srgbClr val="07601A"/>
                </a:solidFill>
              </a:rPr>
              <a:t>QCS pipes; 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SUS pipes are fixed to QCS cryostat and inserted into Belle II by QCS movable platform.</a:t>
            </a:r>
            <a:endParaRPr kumimoji="1"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2000" dirty="0">
                <a:solidFill>
                  <a:srgbClr val="002060"/>
                </a:solidFill>
              </a:rPr>
              <a:t>QCS pipes have no pump</a:t>
            </a:r>
          </a:p>
          <a:p>
            <a:pPr lvl="1"/>
            <a:r>
              <a:rPr lang="en-US" altLang="ja-JP" sz="2000" dirty="0">
                <a:solidFill>
                  <a:srgbClr val="002060"/>
                </a:solidFill>
              </a:rPr>
              <a:t>Pressure at IP is estimated to be about one order higher than that at the end of the cryostat. </a:t>
            </a:r>
            <a:endParaRPr lang="en-US" altLang="ja-JP" dirty="0">
              <a:solidFill>
                <a:srgbClr val="07601A"/>
              </a:solidFill>
            </a:endParaRPr>
          </a:p>
          <a:p>
            <a:r>
              <a:rPr lang="en-US" altLang="ja-JP" sz="2400" dirty="0">
                <a:solidFill>
                  <a:srgbClr val="07601A"/>
                </a:solidFill>
              </a:rPr>
              <a:t>RVC;</a:t>
            </a:r>
          </a:p>
          <a:p>
            <a:pPr lvl="1"/>
            <a:r>
              <a:rPr lang="en-US" altLang="ja-JP" sz="2000" dirty="0">
                <a:solidFill>
                  <a:srgbClr val="002060"/>
                </a:solidFill>
              </a:rPr>
              <a:t>RVC is a mechanism introduced by Belle group to connect QCS pipes to IP pipe by a remote manipulation.</a:t>
            </a:r>
          </a:p>
          <a:p>
            <a:pPr lvl="1"/>
            <a:r>
              <a:rPr lang="en-US" altLang="ja-JP" sz="2000" dirty="0">
                <a:solidFill>
                  <a:srgbClr val="002060"/>
                </a:solidFill>
              </a:rPr>
              <a:t>RVC was designed and produced by DESY.</a:t>
            </a:r>
          </a:p>
        </p:txBody>
      </p:sp>
      <p:sp>
        <p:nvSpPr>
          <p:cNvPr id="12" name="フッター プレースホルダー 15">
            <a:extLst>
              <a:ext uri="{FF2B5EF4-FFF2-40B4-BE49-F238E27FC236}">
                <a16:creationId xmlns:a16="http://schemas.microsoft.com/office/drawing/2014/main" id="{B77CE128-B489-45B8-8D39-D790A445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489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9" name="正方形/長方形 8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弧 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弧 1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円弧 11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弧 13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弧 15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弧 17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弧 20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弧 21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円弧 22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5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87689" y="6434516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100" b="1" dirty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>
                <a:solidFill>
                  <a:srgbClr val="FFFF00"/>
                </a:solidFill>
              </a:rPr>
              <a:t> </a:t>
            </a:r>
            <a:r>
              <a:rPr lang="ja-JP" altLang="en-US" sz="1100" b="1" dirty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>
                <a:solidFill>
                  <a:srgbClr val="FFFF00"/>
                </a:solidFill>
              </a:rPr>
              <a:t>(KEK)</a:t>
            </a:r>
            <a:endParaRPr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47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4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grpSp>
        <p:nvGrpSpPr>
          <p:cNvPr id="50" name="グループ化 49"/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51" name="正方形/長方形 50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円弧 6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円弧 64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1" name="タイトル 1"/>
          <p:cNvSpPr>
            <a:spLocks noGrp="1"/>
          </p:cNvSpPr>
          <p:nvPr>
            <p:ph type="ctrTitle"/>
          </p:nvPr>
        </p:nvSpPr>
        <p:spPr>
          <a:xfrm>
            <a:off x="1699648" y="1195199"/>
            <a:ext cx="8792704" cy="1135128"/>
          </a:xfrm>
        </p:spPr>
        <p:txBody>
          <a:bodyPr>
            <a:noAutofit/>
          </a:bodyPr>
          <a:lstStyle/>
          <a:p>
            <a:r>
              <a:rPr lang="en-US" altLang="ja-JP" sz="6000" b="1" dirty="0">
                <a:solidFill>
                  <a:srgbClr val="FFC000"/>
                </a:solidFill>
              </a:rPr>
              <a:t>Fin.</a:t>
            </a:r>
            <a:endParaRPr lang="ja-JP" altLang="en-US" sz="6000" b="1" dirty="0">
              <a:solidFill>
                <a:srgbClr val="FFC000"/>
              </a:solidFill>
            </a:endParaRPr>
          </a:p>
        </p:txBody>
      </p:sp>
      <p:sp>
        <p:nvSpPr>
          <p:cNvPr id="68" name="サブタイトル 2">
            <a:extLst>
              <a:ext uri="{FF2B5EF4-FFF2-40B4-BE49-F238E27FC236}">
                <a16:creationId xmlns:a16="http://schemas.microsoft.com/office/drawing/2014/main" id="{E5255638-1918-46F8-9A39-F2F80C79E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3702" y="3937398"/>
            <a:ext cx="9144000" cy="2092811"/>
          </a:xfrm>
        </p:spPr>
        <p:txBody>
          <a:bodyPr>
            <a:normAutofit/>
          </a:bodyPr>
          <a:lstStyle/>
          <a:p>
            <a:r>
              <a:rPr lang="en-US" altLang="ja-JP" dirty="0"/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3631218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Backup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29</a:t>
            </a:fld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15">
            <a:extLst>
              <a:ext uri="{FF2B5EF4-FFF2-40B4-BE49-F238E27FC236}">
                <a16:creationId xmlns:a16="http://schemas.microsoft.com/office/drawing/2014/main" id="{22521164-28D9-4C26-9805-D040F2AE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326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55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C6F170A2-488B-4FBC-906C-451D1917E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4D979402-1E6C-46F3-A980-A7AD3CC53DF9}"/>
              </a:ext>
            </a:extLst>
          </p:cNvPr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85077D44-ADDE-4BBA-A645-90DFBE3479EE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>
              <a:extLst>
                <a:ext uri="{FF2B5EF4-FFF2-40B4-BE49-F238E27FC236}">
                  <a16:creationId xmlns:a16="http://schemas.microsoft.com/office/drawing/2014/main" id="{D4567EDC-5BFD-4C62-BAFA-AC51B5EB84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円弧 58">
              <a:extLst>
                <a:ext uri="{FF2B5EF4-FFF2-40B4-BE49-F238E27FC236}">
                  <a16:creationId xmlns:a16="http://schemas.microsoft.com/office/drawing/2014/main" id="{F299465B-3876-4DE4-8BD9-F237A254D31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>
              <a:extLst>
                <a:ext uri="{FF2B5EF4-FFF2-40B4-BE49-F238E27FC236}">
                  <a16:creationId xmlns:a16="http://schemas.microsoft.com/office/drawing/2014/main" id="{15BC9C50-7A4D-4320-A96E-92650C6B4A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AFC4EA8D-589A-41E7-A572-6F279693A0FA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>
              <a:extLst>
                <a:ext uri="{FF2B5EF4-FFF2-40B4-BE49-F238E27FC236}">
                  <a16:creationId xmlns:a16="http://schemas.microsoft.com/office/drawing/2014/main" id="{4DD348A5-2A8A-4218-8AA9-C7D01C3818B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76F758E0-4746-431F-A95A-4548A4E4EC3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>
              <a:extLst>
                <a:ext uri="{FF2B5EF4-FFF2-40B4-BE49-F238E27FC236}">
                  <a16:creationId xmlns:a16="http://schemas.microsoft.com/office/drawing/2014/main" id="{19F382E6-666C-4C32-A763-5F1A87A9713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B551F710-3158-4858-AB45-0664A74FBFD1}"/>
                </a:ext>
              </a:extLst>
            </p:cNvPr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C8B8054C-4CBE-42AD-83ED-1D965460E1A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円弧 66">
              <a:extLst>
                <a:ext uri="{FF2B5EF4-FFF2-40B4-BE49-F238E27FC236}">
                  <a16:creationId xmlns:a16="http://schemas.microsoft.com/office/drawing/2014/main" id="{D00CBA7F-377A-4BB9-A9F9-F30217516CD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8" name="円弧 67">
              <a:extLst>
                <a:ext uri="{FF2B5EF4-FFF2-40B4-BE49-F238E27FC236}">
                  <a16:creationId xmlns:a16="http://schemas.microsoft.com/office/drawing/2014/main" id="{5EDDCE45-6E15-43CF-95FB-DE605C545E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9" name="円弧 68">
              <a:extLst>
                <a:ext uri="{FF2B5EF4-FFF2-40B4-BE49-F238E27FC236}">
                  <a16:creationId xmlns:a16="http://schemas.microsoft.com/office/drawing/2014/main" id="{1E7BC9FC-737D-4893-BC57-06DA80C141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0" name="円弧 69">
              <a:extLst>
                <a:ext uri="{FF2B5EF4-FFF2-40B4-BE49-F238E27FC236}">
                  <a16:creationId xmlns:a16="http://schemas.microsoft.com/office/drawing/2014/main" id="{81F41221-7422-4E38-99A0-5B23D36F324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1" name="円弧 70">
              <a:extLst>
                <a:ext uri="{FF2B5EF4-FFF2-40B4-BE49-F238E27FC236}">
                  <a16:creationId xmlns:a16="http://schemas.microsoft.com/office/drawing/2014/main" id="{CB27D298-3C9B-4CC7-AB71-B2DCEF3DA37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2" name="二等辺三角形 71">
              <a:extLst>
                <a:ext uri="{FF2B5EF4-FFF2-40B4-BE49-F238E27FC236}">
                  <a16:creationId xmlns:a16="http://schemas.microsoft.com/office/drawing/2014/main" id="{79F67B4C-1154-40DD-868D-E25E006C21E5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3" name="二等辺三角形 72">
              <a:extLst>
                <a:ext uri="{FF2B5EF4-FFF2-40B4-BE49-F238E27FC236}">
                  <a16:creationId xmlns:a16="http://schemas.microsoft.com/office/drawing/2014/main" id="{CFFCAEFB-0719-4E0B-AC7F-56FCE59760BF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74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92D132A9-17E5-4499-AE44-F937632E5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F408A5E3-8ED4-4507-8B5B-437EA92A0841}"/>
              </a:ext>
            </a:extLst>
          </p:cNvPr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482A822B-16FF-4F61-9012-5C52BAB5A7F5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7" name="円弧 76">
              <a:extLst>
                <a:ext uri="{FF2B5EF4-FFF2-40B4-BE49-F238E27FC236}">
                  <a16:creationId xmlns:a16="http://schemas.microsoft.com/office/drawing/2014/main" id="{E272FEBE-A645-4871-A5B4-0AA5123279E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8" name="円弧 77">
              <a:extLst>
                <a:ext uri="{FF2B5EF4-FFF2-40B4-BE49-F238E27FC236}">
                  <a16:creationId xmlns:a16="http://schemas.microsoft.com/office/drawing/2014/main" id="{0D7B8470-190B-4A14-BD23-DA7286F8090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9" name="円弧 78">
              <a:extLst>
                <a:ext uri="{FF2B5EF4-FFF2-40B4-BE49-F238E27FC236}">
                  <a16:creationId xmlns:a16="http://schemas.microsoft.com/office/drawing/2014/main" id="{B2C0C7FE-FECD-4E2A-AA85-DD0D6300C3C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72234ECD-BBEB-4987-B690-5E4C500028CE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1" name="円弧 80">
              <a:extLst>
                <a:ext uri="{FF2B5EF4-FFF2-40B4-BE49-F238E27FC236}">
                  <a16:creationId xmlns:a16="http://schemas.microsoft.com/office/drawing/2014/main" id="{94C1F28A-5D2F-44C0-9B92-34D461740F7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2" name="円弧 81">
              <a:extLst>
                <a:ext uri="{FF2B5EF4-FFF2-40B4-BE49-F238E27FC236}">
                  <a16:creationId xmlns:a16="http://schemas.microsoft.com/office/drawing/2014/main" id="{6488A357-1F49-40C9-B565-EB194E6013F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円弧 82">
              <a:extLst>
                <a:ext uri="{FF2B5EF4-FFF2-40B4-BE49-F238E27FC236}">
                  <a16:creationId xmlns:a16="http://schemas.microsoft.com/office/drawing/2014/main" id="{0BE1F6CF-E576-4BDB-9B1E-EA9E98067C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5876443-C261-4F33-831E-FA1CCBF42D46}"/>
                </a:ext>
              </a:extLst>
            </p:cNvPr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5" name="円弧 84">
              <a:extLst>
                <a:ext uri="{FF2B5EF4-FFF2-40B4-BE49-F238E27FC236}">
                  <a16:creationId xmlns:a16="http://schemas.microsoft.com/office/drawing/2014/main" id="{56B54587-A33C-4ACC-AE55-7152B503F7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FC37F3CD-8E4E-4F17-A9F4-EAF494F0A1C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円弧 86">
              <a:extLst>
                <a:ext uri="{FF2B5EF4-FFF2-40B4-BE49-F238E27FC236}">
                  <a16:creationId xmlns:a16="http://schemas.microsoft.com/office/drawing/2014/main" id="{8B2C9C83-5BCD-46FE-8081-124264E9E3A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円弧 87">
              <a:extLst>
                <a:ext uri="{FF2B5EF4-FFF2-40B4-BE49-F238E27FC236}">
                  <a16:creationId xmlns:a16="http://schemas.microsoft.com/office/drawing/2014/main" id="{EDA9A7AE-4CE2-4761-AE46-82DC7C14441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9" name="円弧 88">
              <a:extLst>
                <a:ext uri="{FF2B5EF4-FFF2-40B4-BE49-F238E27FC236}">
                  <a16:creationId xmlns:a16="http://schemas.microsoft.com/office/drawing/2014/main" id="{7B800A48-A88E-46EF-915D-3A56B060F0D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円弧 89">
              <a:extLst>
                <a:ext uri="{FF2B5EF4-FFF2-40B4-BE49-F238E27FC236}">
                  <a16:creationId xmlns:a16="http://schemas.microsoft.com/office/drawing/2014/main" id="{0A95BCDA-5AE1-4656-B443-78D2AD5321C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1" name="二等辺三角形 90">
              <a:extLst>
                <a:ext uri="{FF2B5EF4-FFF2-40B4-BE49-F238E27FC236}">
                  <a16:creationId xmlns:a16="http://schemas.microsoft.com/office/drawing/2014/main" id="{B2A8B6EC-5B24-4A2B-B4BB-5FCE99A41DF8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2" name="二等辺三角形 91">
              <a:extLst>
                <a:ext uri="{FF2B5EF4-FFF2-40B4-BE49-F238E27FC236}">
                  <a16:creationId xmlns:a16="http://schemas.microsoft.com/office/drawing/2014/main" id="{79C8936B-AD5C-436E-B5D1-426D9680A3EC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94" name="サブタイトル 2">
            <a:extLst>
              <a:ext uri="{FF2B5EF4-FFF2-40B4-BE49-F238E27FC236}">
                <a16:creationId xmlns:a16="http://schemas.microsoft.com/office/drawing/2014/main" id="{82DB3A12-8BBD-44EF-835C-DB17157CA8DE}"/>
              </a:ext>
            </a:extLst>
          </p:cNvPr>
          <p:cNvSpPr txBox="1">
            <a:spLocks/>
          </p:cNvSpPr>
          <p:nvPr/>
        </p:nvSpPr>
        <p:spPr>
          <a:xfrm>
            <a:off x="3404483" y="1720448"/>
            <a:ext cx="5383033" cy="688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4400" dirty="0"/>
              <a:t>1. Overview</a:t>
            </a:r>
          </a:p>
        </p:txBody>
      </p:sp>
    </p:spTree>
    <p:extLst>
      <p:ext uri="{BB962C8B-B14F-4D97-AF65-F5344CB8AC3E}">
        <p14:creationId xmlns:p14="http://schemas.microsoft.com/office/powerpoint/2010/main" val="258777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B3C4C6FD-8E63-45A1-BDD0-DE0EC0285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921" y="1141873"/>
            <a:ext cx="6218963" cy="25045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SuperKEKB interaction region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0740270-0B6A-406C-AAD4-700A6D9BD8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20" r="1390"/>
          <a:stretch/>
        </p:blipFill>
        <p:spPr>
          <a:xfrm>
            <a:off x="65316" y="1730727"/>
            <a:ext cx="4771414" cy="365516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7C00DD0-C9A7-405B-8CD7-F54F2DD7BEA6}"/>
              </a:ext>
            </a:extLst>
          </p:cNvPr>
          <p:cNvSpPr txBox="1"/>
          <p:nvPr/>
        </p:nvSpPr>
        <p:spPr>
          <a:xfrm>
            <a:off x="6794971" y="869300"/>
            <a:ext cx="338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SuperKEKB </a:t>
            </a:r>
            <a:r>
              <a:rPr lang="en-US" altLang="ja-JP" dirty="0">
                <a:solidFill>
                  <a:srgbClr val="0070C0"/>
                </a:solidFill>
              </a:rPr>
              <a:t>I</a:t>
            </a:r>
            <a:r>
              <a:rPr kumimoji="1" lang="en-US" altLang="ja-JP" dirty="0">
                <a:solidFill>
                  <a:srgbClr val="0070C0"/>
                </a:solidFill>
              </a:rPr>
              <a:t>nteraction </a:t>
            </a:r>
            <a:r>
              <a:rPr lang="en-US" altLang="ja-JP" dirty="0">
                <a:solidFill>
                  <a:srgbClr val="0070C0"/>
                </a:solidFill>
              </a:rPr>
              <a:t>R</a:t>
            </a:r>
            <a:r>
              <a:rPr kumimoji="1" lang="en-US" altLang="ja-JP" dirty="0">
                <a:solidFill>
                  <a:srgbClr val="0070C0"/>
                </a:solidFill>
              </a:rPr>
              <a:t>egion (IR)</a:t>
            </a: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78E612C7-05D5-459E-8128-97B73DDBAC44}"/>
              </a:ext>
            </a:extLst>
          </p:cNvPr>
          <p:cNvCxnSpPr>
            <a:cxnSpLocks/>
          </p:cNvCxnSpPr>
          <p:nvPr/>
        </p:nvCxnSpPr>
        <p:spPr>
          <a:xfrm flipH="1" flipV="1">
            <a:off x="9552642" y="2312204"/>
            <a:ext cx="1358133" cy="43955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AEA1000E-C30C-475F-A80B-3FD009049945}"/>
              </a:ext>
            </a:extLst>
          </p:cNvPr>
          <p:cNvCxnSpPr>
            <a:cxnSpLocks/>
          </p:cNvCxnSpPr>
          <p:nvPr/>
        </p:nvCxnSpPr>
        <p:spPr>
          <a:xfrm flipH="1" flipV="1">
            <a:off x="5701957" y="2145372"/>
            <a:ext cx="1507066" cy="8812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4C04D227-C96D-4BA7-B9CA-321DD39D4FF4}"/>
              </a:ext>
            </a:extLst>
          </p:cNvPr>
          <p:cNvCxnSpPr>
            <a:cxnSpLocks/>
          </p:cNvCxnSpPr>
          <p:nvPr/>
        </p:nvCxnSpPr>
        <p:spPr>
          <a:xfrm flipV="1">
            <a:off x="5795694" y="2346663"/>
            <a:ext cx="1397760" cy="5747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7DA6D38F-247F-4EF8-9372-4A0F2F7031C1}"/>
              </a:ext>
            </a:extLst>
          </p:cNvPr>
          <p:cNvCxnSpPr>
            <a:cxnSpLocks/>
          </p:cNvCxnSpPr>
          <p:nvPr/>
        </p:nvCxnSpPr>
        <p:spPr>
          <a:xfrm flipV="1">
            <a:off x="9550657" y="2119257"/>
            <a:ext cx="1360118" cy="8849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396C2A17-1C0A-46F8-A53E-D6F942B6025A}"/>
              </a:ext>
            </a:extLst>
          </p:cNvPr>
          <p:cNvCxnSpPr>
            <a:cxnSpLocks/>
          </p:cNvCxnSpPr>
          <p:nvPr/>
        </p:nvCxnSpPr>
        <p:spPr>
          <a:xfrm flipV="1">
            <a:off x="8313538" y="1760113"/>
            <a:ext cx="392953" cy="50441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715FB3C-5D1D-4BE1-96CB-7D13750D4553}"/>
              </a:ext>
            </a:extLst>
          </p:cNvPr>
          <p:cNvSpPr txBox="1"/>
          <p:nvPr/>
        </p:nvSpPr>
        <p:spPr>
          <a:xfrm>
            <a:off x="8112274" y="1390781"/>
            <a:ext cx="168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IP </a:t>
            </a:r>
            <a:r>
              <a:rPr lang="en-US" altLang="ja-JP" dirty="0"/>
              <a:t>pipe</a:t>
            </a:r>
            <a:r>
              <a:rPr kumimoji="1" lang="en-US" altLang="ja-JP" dirty="0"/>
              <a:t> (Be)</a:t>
            </a:r>
            <a:endParaRPr kumimoji="1" lang="ja-JP" altLang="en-US" dirty="0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CB2C53F2-2AC6-41A0-90D9-8C4B761FABD1}"/>
              </a:ext>
            </a:extLst>
          </p:cNvPr>
          <p:cNvCxnSpPr>
            <a:cxnSpLocks/>
          </p:cNvCxnSpPr>
          <p:nvPr/>
        </p:nvCxnSpPr>
        <p:spPr>
          <a:xfrm flipH="1">
            <a:off x="6892681" y="2363259"/>
            <a:ext cx="714914" cy="67907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584CD343-E942-408A-885C-E5120BFC64C0}"/>
              </a:ext>
            </a:extLst>
          </p:cNvPr>
          <p:cNvCxnSpPr>
            <a:cxnSpLocks/>
          </p:cNvCxnSpPr>
          <p:nvPr/>
        </p:nvCxnSpPr>
        <p:spPr>
          <a:xfrm>
            <a:off x="9146531" y="2375400"/>
            <a:ext cx="628309" cy="65990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B148947E-8C41-4771-8164-573967754751}"/>
              </a:ext>
            </a:extLst>
          </p:cNvPr>
          <p:cNvSpPr txBox="1"/>
          <p:nvPr/>
        </p:nvSpPr>
        <p:spPr>
          <a:xfrm>
            <a:off x="9774840" y="2891745"/>
            <a:ext cx="846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QCS-R</a:t>
            </a:r>
            <a:endParaRPr kumimoji="1" lang="ja-JP" altLang="en-US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8D088898-0600-425C-9975-CE516B828A3E}"/>
              </a:ext>
            </a:extLst>
          </p:cNvPr>
          <p:cNvSpPr txBox="1"/>
          <p:nvPr/>
        </p:nvSpPr>
        <p:spPr>
          <a:xfrm>
            <a:off x="6231588" y="2857666"/>
            <a:ext cx="94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QCS-L</a:t>
            </a:r>
            <a:endParaRPr kumimoji="1" lang="ja-JP" altLang="en-US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D18940E9-77FB-413F-B2EC-CCCDC6ED446C}"/>
              </a:ext>
            </a:extLst>
          </p:cNvPr>
          <p:cNvSpPr txBox="1"/>
          <p:nvPr/>
        </p:nvSpPr>
        <p:spPr>
          <a:xfrm>
            <a:off x="5389944" y="3107085"/>
            <a:ext cx="272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(Final focusing superconducting </a:t>
            </a:r>
            <a:r>
              <a:rPr kumimoji="1" lang="en-US" altLang="ja-JP" sz="1400" dirty="0"/>
              <a:t>magnets in the left system to IP)</a:t>
            </a:r>
            <a:endParaRPr kumimoji="1" lang="ja-JP" altLang="en-US" sz="14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EF574154-8B8C-4228-83A4-2A0299573C07}"/>
              </a:ext>
            </a:extLst>
          </p:cNvPr>
          <p:cNvSpPr txBox="1"/>
          <p:nvPr/>
        </p:nvSpPr>
        <p:spPr>
          <a:xfrm>
            <a:off x="9201591" y="3187314"/>
            <a:ext cx="261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(Final focusing superconducting </a:t>
            </a:r>
            <a:r>
              <a:rPr kumimoji="1" lang="en-US" altLang="ja-JP" sz="1400" dirty="0"/>
              <a:t>magnets in the right system to IP)</a:t>
            </a:r>
            <a:endParaRPr kumimoji="1" lang="ja-JP" altLang="en-US" sz="1400" dirty="0"/>
          </a:p>
        </p:txBody>
      </p:sp>
      <p:pic>
        <p:nvPicPr>
          <p:cNvPr id="1029" name="図 1028">
            <a:extLst>
              <a:ext uri="{FF2B5EF4-FFF2-40B4-BE49-F238E27FC236}">
                <a16:creationId xmlns:a16="http://schemas.microsoft.com/office/drawing/2014/main" id="{AA008650-84B6-49D6-B56F-516E40436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019" y="3683959"/>
            <a:ext cx="4209107" cy="2287833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6A7D2EE-5550-407C-8CFA-109EF4CF0441}"/>
              </a:ext>
            </a:extLst>
          </p:cNvPr>
          <p:cNvSpPr txBox="1"/>
          <p:nvPr/>
        </p:nvSpPr>
        <p:spPr>
          <a:xfrm>
            <a:off x="4932713" y="5880935"/>
            <a:ext cx="385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70C0"/>
                </a:solidFill>
              </a:rPr>
              <a:t>QCS</a:t>
            </a:r>
          </a:p>
          <a:p>
            <a:pPr algn="ctr"/>
            <a:r>
              <a:rPr lang="en-US" altLang="ja-JP" sz="1400" dirty="0">
                <a:solidFill>
                  <a:srgbClr val="0070C0"/>
                </a:solidFill>
              </a:rPr>
              <a:t>Final focusing superconducting magnet</a:t>
            </a:r>
            <a:r>
              <a:rPr kumimoji="1" lang="en-US" altLang="ja-JP" sz="1400" dirty="0">
                <a:solidFill>
                  <a:srgbClr val="0070C0"/>
                </a:solidFill>
              </a:rPr>
              <a:t> system</a:t>
            </a: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89530FA1-F78C-4212-B84E-0E1BB81B56CD}"/>
              </a:ext>
            </a:extLst>
          </p:cNvPr>
          <p:cNvCxnSpPr>
            <a:cxnSpLocks/>
          </p:cNvCxnSpPr>
          <p:nvPr/>
        </p:nvCxnSpPr>
        <p:spPr>
          <a:xfrm>
            <a:off x="8138681" y="2346663"/>
            <a:ext cx="1158526" cy="175413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D0173EA9-6423-45A9-9202-253EFF951B40}"/>
              </a:ext>
            </a:extLst>
          </p:cNvPr>
          <p:cNvCxnSpPr>
            <a:cxnSpLocks/>
          </p:cNvCxnSpPr>
          <p:nvPr/>
        </p:nvCxnSpPr>
        <p:spPr>
          <a:xfrm>
            <a:off x="8518337" y="2363259"/>
            <a:ext cx="778870" cy="173753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D162B0B-2C0C-4574-8386-7D2F5EB9E92D}"/>
              </a:ext>
            </a:extLst>
          </p:cNvPr>
          <p:cNvSpPr txBox="1"/>
          <p:nvPr/>
        </p:nvSpPr>
        <p:spPr>
          <a:xfrm>
            <a:off x="9063569" y="4030409"/>
            <a:ext cx="846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RVC</a:t>
            </a:r>
            <a:endParaRPr kumimoji="1" lang="ja-JP" altLang="en-US" dirty="0"/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id="{52E125B3-9E57-46F0-8CB3-DDC0109A7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821" y="5552032"/>
            <a:ext cx="46482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6B288016-D053-4ED2-B3E1-988D1FFF330E}"/>
              </a:ext>
            </a:extLst>
          </p:cNvPr>
          <p:cNvSpPr/>
          <p:nvPr/>
        </p:nvSpPr>
        <p:spPr>
          <a:xfrm>
            <a:off x="-5975" y="1646773"/>
            <a:ext cx="4926028" cy="3633209"/>
          </a:xfrm>
          <a:prstGeom prst="roundRect">
            <a:avLst>
              <a:gd name="adj" fmla="val 23144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F98A009C-18BC-4104-BB0B-89534A5FE923}"/>
              </a:ext>
            </a:extLst>
          </p:cNvPr>
          <p:cNvSpPr txBox="1"/>
          <p:nvPr/>
        </p:nvSpPr>
        <p:spPr>
          <a:xfrm>
            <a:off x="1753131" y="6106286"/>
            <a:ext cx="142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70C0"/>
                </a:solidFill>
              </a:rPr>
              <a:t>IP </a:t>
            </a:r>
            <a:r>
              <a:rPr lang="en-US" altLang="ja-JP" dirty="0">
                <a:solidFill>
                  <a:srgbClr val="0070C0"/>
                </a:solidFill>
              </a:rPr>
              <a:t>pipe</a:t>
            </a:r>
            <a:endParaRPr kumimoji="1" lang="en-US" altLang="ja-JP" dirty="0">
              <a:solidFill>
                <a:srgbClr val="0070C0"/>
              </a:solidFill>
            </a:endParaRPr>
          </a:p>
        </p:txBody>
      </p:sp>
      <p:pic>
        <p:nvPicPr>
          <p:cNvPr id="59" name="Picture 3">
            <a:extLst>
              <a:ext uri="{FF2B5EF4-FFF2-40B4-BE49-F238E27FC236}">
                <a16:creationId xmlns:a16="http://schemas.microsoft.com/office/drawing/2014/main" id="{17A587E2-307F-4E39-B449-FDE8BD45A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/>
          <a:stretch/>
        </p:blipFill>
        <p:spPr bwMode="auto">
          <a:xfrm>
            <a:off x="9638977" y="4997422"/>
            <a:ext cx="2451202" cy="142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64E4896E-891F-43B8-AFDB-F06795D5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36" y="4370001"/>
            <a:ext cx="1138084" cy="108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60D9462-67CE-4D09-8849-3635DDCEDB5C}"/>
              </a:ext>
            </a:extLst>
          </p:cNvPr>
          <p:cNvSpPr txBox="1"/>
          <p:nvPr/>
        </p:nvSpPr>
        <p:spPr>
          <a:xfrm>
            <a:off x="9902587" y="4342757"/>
            <a:ext cx="2212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70C0"/>
                </a:solidFill>
              </a:rPr>
              <a:t>RVC</a:t>
            </a:r>
          </a:p>
          <a:p>
            <a:pPr algn="ctr"/>
            <a:r>
              <a:rPr kumimoji="1" lang="en-US" altLang="ja-JP" sz="1400" dirty="0">
                <a:solidFill>
                  <a:srgbClr val="0070C0"/>
                </a:solidFill>
              </a:rPr>
              <a:t>Remote vacuum connection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D4E5B846-4436-456B-8E1E-ECDCD7ACEE96}"/>
              </a:ext>
            </a:extLst>
          </p:cNvPr>
          <p:cNvSpPr txBox="1"/>
          <p:nvPr/>
        </p:nvSpPr>
        <p:spPr>
          <a:xfrm>
            <a:off x="8839401" y="5424472"/>
            <a:ext cx="8468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002060"/>
                </a:solidFill>
              </a:rPr>
              <a:t>Photo by DESY</a:t>
            </a: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6DFC6CD6-779D-4FC3-BE24-69D46B9AFF39}"/>
              </a:ext>
            </a:extLst>
          </p:cNvPr>
          <p:cNvSpPr/>
          <p:nvPr/>
        </p:nvSpPr>
        <p:spPr>
          <a:xfrm>
            <a:off x="9723474" y="5488587"/>
            <a:ext cx="713847" cy="7561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8B976C4-F6FB-4CF5-9EFD-897E9BB51BE6}"/>
              </a:ext>
            </a:extLst>
          </p:cNvPr>
          <p:cNvSpPr txBox="1"/>
          <p:nvPr/>
        </p:nvSpPr>
        <p:spPr>
          <a:xfrm>
            <a:off x="10026994" y="2389878"/>
            <a:ext cx="167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2">
                    <a:lumMod val="75000"/>
                  </a:schemeClr>
                </a:solidFill>
              </a:rPr>
              <a:t>Positron beam (4 GeV)</a:t>
            </a:r>
            <a:endParaRPr kumimoji="1" lang="en-US" altLang="ja-JP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1DFBF252-8578-42B7-8EDF-AA6087EC685C}"/>
              </a:ext>
            </a:extLst>
          </p:cNvPr>
          <p:cNvSpPr txBox="1"/>
          <p:nvPr/>
        </p:nvSpPr>
        <p:spPr>
          <a:xfrm>
            <a:off x="10026994" y="1817157"/>
            <a:ext cx="167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5">
                    <a:lumMod val="75000"/>
                  </a:schemeClr>
                </a:solidFill>
              </a:rPr>
              <a:t>Electron beam (7 GeV)</a:t>
            </a:r>
            <a:endParaRPr kumimoji="1" lang="en-US" altLang="ja-JP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3D071DE-8C63-47D2-8486-6509ECEC8C87}"/>
              </a:ext>
            </a:extLst>
          </p:cNvPr>
          <p:cNvSpPr txBox="1"/>
          <p:nvPr/>
        </p:nvSpPr>
        <p:spPr>
          <a:xfrm>
            <a:off x="1906013" y="5069675"/>
            <a:ext cx="1458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7030A0"/>
                </a:solidFill>
              </a:rPr>
              <a:t>SuperKEKB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75FF2C6-D486-4A03-802C-35D04A522A91}"/>
              </a:ext>
            </a:extLst>
          </p:cNvPr>
          <p:cNvSpPr txBox="1"/>
          <p:nvPr/>
        </p:nvSpPr>
        <p:spPr>
          <a:xfrm>
            <a:off x="5534915" y="1851245"/>
            <a:ext cx="167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2">
                    <a:lumMod val="75000"/>
                  </a:schemeClr>
                </a:solidFill>
              </a:rPr>
              <a:t>Positron beam (4 GeV)</a:t>
            </a:r>
            <a:endParaRPr kumimoji="1" lang="en-US" altLang="ja-JP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E7486E9-2A75-4DC4-B742-89A2C7025188}"/>
              </a:ext>
            </a:extLst>
          </p:cNvPr>
          <p:cNvSpPr txBox="1"/>
          <p:nvPr/>
        </p:nvSpPr>
        <p:spPr>
          <a:xfrm>
            <a:off x="5511729" y="2467278"/>
            <a:ext cx="167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accent5">
                    <a:lumMod val="75000"/>
                  </a:schemeClr>
                </a:solidFill>
              </a:rPr>
              <a:t>Electron beam (7 GeV)</a:t>
            </a:r>
            <a:endParaRPr kumimoji="1" lang="en-US" altLang="ja-JP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DAF82202-F6E5-447F-A315-BE2262DB8030}"/>
              </a:ext>
            </a:extLst>
          </p:cNvPr>
          <p:cNvSpPr txBox="1"/>
          <p:nvPr/>
        </p:nvSpPr>
        <p:spPr>
          <a:xfrm>
            <a:off x="11330601" y="5131008"/>
            <a:ext cx="743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chemeClr val="bg1"/>
                </a:solidFill>
              </a:rPr>
              <a:t>QCS cryostat</a:t>
            </a: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4C4DA321-FEB3-4C09-A6BD-F4B06D0DEDD9}"/>
              </a:ext>
            </a:extLst>
          </p:cNvPr>
          <p:cNvSpPr/>
          <p:nvPr/>
        </p:nvSpPr>
        <p:spPr>
          <a:xfrm>
            <a:off x="3352641" y="2037520"/>
            <a:ext cx="1397474" cy="215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CF37B46A-D2F9-495D-B7C7-7CEE191CE4B7}"/>
              </a:ext>
            </a:extLst>
          </p:cNvPr>
          <p:cNvSpPr/>
          <p:nvPr/>
        </p:nvSpPr>
        <p:spPr>
          <a:xfrm>
            <a:off x="2270848" y="1807090"/>
            <a:ext cx="1151632" cy="12746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2" name="図 81">
            <a:extLst>
              <a:ext uri="{FF2B5EF4-FFF2-40B4-BE49-F238E27FC236}">
                <a16:creationId xmlns:a16="http://schemas.microsoft.com/office/drawing/2014/main" id="{A82412CF-0238-4A83-B527-9B20FEC654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763" y="1009597"/>
            <a:ext cx="2073430" cy="1835421"/>
          </a:xfrm>
          <a:prstGeom prst="rect">
            <a:avLst/>
          </a:prstGeom>
        </p:spPr>
      </p:pic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D604536E-AC2F-4E80-848B-1D8934572562}"/>
              </a:ext>
            </a:extLst>
          </p:cNvPr>
          <p:cNvSpPr txBox="1"/>
          <p:nvPr/>
        </p:nvSpPr>
        <p:spPr>
          <a:xfrm>
            <a:off x="1906013" y="1112403"/>
            <a:ext cx="168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7030A0"/>
                </a:solidFill>
              </a:rPr>
              <a:t>Belle II detector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28625F9-D8D0-4988-9714-1FD56C3A734A}"/>
              </a:ext>
            </a:extLst>
          </p:cNvPr>
          <p:cNvCxnSpPr>
            <a:cxnSpLocks/>
          </p:cNvCxnSpPr>
          <p:nvPr/>
        </p:nvCxnSpPr>
        <p:spPr>
          <a:xfrm>
            <a:off x="4836730" y="1511232"/>
            <a:ext cx="2632642" cy="30491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フッター プレースホルダー 15">
            <a:extLst>
              <a:ext uri="{FF2B5EF4-FFF2-40B4-BE49-F238E27FC236}">
                <a16:creationId xmlns:a16="http://schemas.microsoft.com/office/drawing/2014/main" id="{D1FA4833-55B7-47CA-9C68-F772D154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20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図 1026">
            <a:extLst>
              <a:ext uri="{FF2B5EF4-FFF2-40B4-BE49-F238E27FC236}">
                <a16:creationId xmlns:a16="http://schemas.microsoft.com/office/drawing/2014/main" id="{A1F8DBAE-0D4D-46F1-B91F-E8851025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9" y="830375"/>
            <a:ext cx="8784657" cy="416935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Configuration inside Belle II detector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2278887-2E06-4A2A-B2AE-92F6B94EAF3B}"/>
              </a:ext>
            </a:extLst>
          </p:cNvPr>
          <p:cNvSpPr txBox="1"/>
          <p:nvPr/>
        </p:nvSpPr>
        <p:spPr>
          <a:xfrm>
            <a:off x="2465985" y="5396820"/>
            <a:ext cx="846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RVC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F5F0F7A-6684-4123-BBDB-0992DF3B42D2}"/>
              </a:ext>
            </a:extLst>
          </p:cNvPr>
          <p:cNvSpPr txBox="1"/>
          <p:nvPr/>
        </p:nvSpPr>
        <p:spPr>
          <a:xfrm>
            <a:off x="4688386" y="5333569"/>
            <a:ext cx="846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RVC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2F7D410-E948-4CFB-9803-78FFC164D437}"/>
              </a:ext>
            </a:extLst>
          </p:cNvPr>
          <p:cNvSpPr txBox="1"/>
          <p:nvPr/>
        </p:nvSpPr>
        <p:spPr>
          <a:xfrm>
            <a:off x="6040673" y="5267087"/>
            <a:ext cx="176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QCS-R cryostat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24FFAF8-7754-441C-A57F-F7D88DD54E1F}"/>
              </a:ext>
            </a:extLst>
          </p:cNvPr>
          <p:cNvSpPr txBox="1"/>
          <p:nvPr/>
        </p:nvSpPr>
        <p:spPr>
          <a:xfrm>
            <a:off x="424949" y="5203719"/>
            <a:ext cx="176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QCS-L cryostat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F188603-B474-4E72-B004-DCAC7082302B}"/>
              </a:ext>
            </a:extLst>
          </p:cNvPr>
          <p:cNvSpPr txBox="1"/>
          <p:nvPr/>
        </p:nvSpPr>
        <p:spPr>
          <a:xfrm>
            <a:off x="3477635" y="5115845"/>
            <a:ext cx="846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IP pipe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2C824C7-05B7-4360-B867-9FF2D8865CA8}"/>
              </a:ext>
            </a:extLst>
          </p:cNvPr>
          <p:cNvSpPr txBox="1"/>
          <p:nvPr/>
        </p:nvSpPr>
        <p:spPr>
          <a:xfrm>
            <a:off x="2783361" y="5913941"/>
            <a:ext cx="251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BPM-bellows chamber</a:t>
            </a:r>
            <a:endParaRPr kumimoji="1" lang="ja-JP" altLang="en-US" dirty="0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9A5B835-5206-45BE-9B5F-21BFFFAE2521}"/>
              </a:ext>
            </a:extLst>
          </p:cNvPr>
          <p:cNvCxnSpPr>
            <a:cxnSpLocks/>
          </p:cNvCxnSpPr>
          <p:nvPr/>
        </p:nvCxnSpPr>
        <p:spPr>
          <a:xfrm flipH="1">
            <a:off x="3896139" y="3936819"/>
            <a:ext cx="9648" cy="1215626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3E1FABCD-2949-4E6D-B99F-60D584EF8537}"/>
              </a:ext>
            </a:extLst>
          </p:cNvPr>
          <p:cNvCxnSpPr>
            <a:cxnSpLocks/>
          </p:cNvCxnSpPr>
          <p:nvPr/>
        </p:nvCxnSpPr>
        <p:spPr>
          <a:xfrm flipH="1">
            <a:off x="2783361" y="4077305"/>
            <a:ext cx="472963" cy="1382904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24D5DD4A-D033-4D8A-919A-21FC3143248C}"/>
              </a:ext>
            </a:extLst>
          </p:cNvPr>
          <p:cNvCxnSpPr>
            <a:cxnSpLocks/>
          </p:cNvCxnSpPr>
          <p:nvPr/>
        </p:nvCxnSpPr>
        <p:spPr>
          <a:xfrm>
            <a:off x="4571446" y="4123207"/>
            <a:ext cx="341618" cy="1261905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AA0EC8DA-4BC3-46B4-BD30-4F79E4C13D5E}"/>
              </a:ext>
            </a:extLst>
          </p:cNvPr>
          <p:cNvCxnSpPr>
            <a:cxnSpLocks/>
          </p:cNvCxnSpPr>
          <p:nvPr/>
        </p:nvCxnSpPr>
        <p:spPr>
          <a:xfrm>
            <a:off x="3357332" y="4003613"/>
            <a:ext cx="244042" cy="185758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47D25ABB-D729-4700-93E4-4548D6551645}"/>
              </a:ext>
            </a:extLst>
          </p:cNvPr>
          <p:cNvCxnSpPr>
            <a:cxnSpLocks/>
          </p:cNvCxnSpPr>
          <p:nvPr/>
        </p:nvCxnSpPr>
        <p:spPr>
          <a:xfrm flipH="1">
            <a:off x="4152703" y="3977868"/>
            <a:ext cx="336582" cy="1883325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E1F69631-3F95-46EA-8E98-643FBE5A6C6C}"/>
              </a:ext>
            </a:extLst>
          </p:cNvPr>
          <p:cNvCxnSpPr>
            <a:cxnSpLocks/>
          </p:cNvCxnSpPr>
          <p:nvPr/>
        </p:nvCxnSpPr>
        <p:spPr>
          <a:xfrm flipH="1">
            <a:off x="1301387" y="4077305"/>
            <a:ext cx="797062" cy="110754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3517B6AB-829F-4352-9279-4E72CAEE3791}"/>
              </a:ext>
            </a:extLst>
          </p:cNvPr>
          <p:cNvCxnSpPr>
            <a:cxnSpLocks/>
          </p:cNvCxnSpPr>
          <p:nvPr/>
        </p:nvCxnSpPr>
        <p:spPr>
          <a:xfrm>
            <a:off x="5568143" y="4069162"/>
            <a:ext cx="981574" cy="1231349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CFE508C-BB13-4596-9CAD-858858BC0C91}"/>
              </a:ext>
            </a:extLst>
          </p:cNvPr>
          <p:cNvSpPr txBox="1"/>
          <p:nvPr/>
        </p:nvSpPr>
        <p:spPr>
          <a:xfrm>
            <a:off x="9126885" y="5833284"/>
            <a:ext cx="290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70C0"/>
                </a:solidFill>
              </a:rPr>
              <a:t>IP pipe assembled with </a:t>
            </a:r>
            <a:r>
              <a:rPr lang="en-US" altLang="ja-JP" dirty="0" err="1">
                <a:solidFill>
                  <a:srgbClr val="0070C0"/>
                </a:solidFill>
              </a:rPr>
              <a:t>VerteX</a:t>
            </a:r>
            <a:r>
              <a:rPr lang="en-US" altLang="ja-JP" dirty="0">
                <a:solidFill>
                  <a:srgbClr val="0070C0"/>
                </a:solidFill>
              </a:rPr>
              <a:t> Detector (VXD)</a:t>
            </a:r>
          </a:p>
        </p:txBody>
      </p:sp>
      <p:pic>
        <p:nvPicPr>
          <p:cNvPr id="49" name="図 48" descr="ダイアグラム&#10;&#10;自動的に生成された説明">
            <a:extLst>
              <a:ext uri="{FF2B5EF4-FFF2-40B4-BE49-F238E27FC236}">
                <a16:creationId xmlns:a16="http://schemas.microsoft.com/office/drawing/2014/main" id="{1A7AA7DC-EB90-450A-94C0-3EBDEF30DF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t="12734" r="21033" b="30510"/>
          <a:stretch/>
        </p:blipFill>
        <p:spPr>
          <a:xfrm>
            <a:off x="9013246" y="1043079"/>
            <a:ext cx="3114815" cy="2277987"/>
          </a:xfrm>
          <a:prstGeom prst="rect">
            <a:avLst/>
          </a:prstGeom>
        </p:spPr>
      </p:pic>
      <p:pic>
        <p:nvPicPr>
          <p:cNvPr id="55" name="図 54" descr="屋内, 座る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5D12053F-DA4D-4402-998B-1042152A01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/>
          <a:stretch/>
        </p:blipFill>
        <p:spPr>
          <a:xfrm>
            <a:off x="8982449" y="3994673"/>
            <a:ext cx="3114816" cy="1866520"/>
          </a:xfrm>
          <a:prstGeom prst="rect">
            <a:avLst/>
          </a:prstGeom>
        </p:spPr>
      </p:pic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0A716D34-5B7D-4378-AA7B-782C92572039}"/>
              </a:ext>
            </a:extLst>
          </p:cNvPr>
          <p:cNvSpPr txBox="1"/>
          <p:nvPr/>
        </p:nvSpPr>
        <p:spPr>
          <a:xfrm>
            <a:off x="3675491" y="2791970"/>
            <a:ext cx="5404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b="1" dirty="0"/>
              <a:t>VXD</a:t>
            </a:r>
            <a:endParaRPr kumimoji="1" lang="ja-JP" altLang="en-US" sz="1400" b="1" dirty="0"/>
          </a:p>
        </p:txBody>
      </p: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3743F1BB-147E-4E41-A4A8-F7368C4682D5}"/>
              </a:ext>
            </a:extLst>
          </p:cNvPr>
          <p:cNvCxnSpPr>
            <a:cxnSpLocks/>
          </p:cNvCxnSpPr>
          <p:nvPr/>
        </p:nvCxnSpPr>
        <p:spPr>
          <a:xfrm flipV="1">
            <a:off x="3620494" y="3022606"/>
            <a:ext cx="180229" cy="1849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B9F9500F-14B3-4FFD-A714-8A7861D834F4}"/>
              </a:ext>
            </a:extLst>
          </p:cNvPr>
          <p:cNvCxnSpPr>
            <a:cxnSpLocks/>
          </p:cNvCxnSpPr>
          <p:nvPr/>
        </p:nvCxnSpPr>
        <p:spPr>
          <a:xfrm flipH="1" flipV="1">
            <a:off x="4106715" y="3029492"/>
            <a:ext cx="305423" cy="161634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図 84">
            <a:extLst>
              <a:ext uri="{FF2B5EF4-FFF2-40B4-BE49-F238E27FC236}">
                <a16:creationId xmlns:a16="http://schemas.microsoft.com/office/drawing/2014/main" id="{19BD738B-A458-4E36-9AB1-80AE0A51C2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0711" y="1039601"/>
            <a:ext cx="2073430" cy="1835421"/>
          </a:xfrm>
          <a:prstGeom prst="rect">
            <a:avLst/>
          </a:prstGeom>
        </p:spPr>
      </p:pic>
      <p:sp>
        <p:nvSpPr>
          <p:cNvPr id="86" name="フッター プレースホルダー 15">
            <a:extLst>
              <a:ext uri="{FF2B5EF4-FFF2-40B4-BE49-F238E27FC236}">
                <a16:creationId xmlns:a16="http://schemas.microsoft.com/office/drawing/2014/main" id="{78B03255-0DBB-4225-ACAC-E54C2AC0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05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Installation procedure of IR beam pipes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999E8-3181-47E8-9BB3-73CF9D987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705" y="1166725"/>
            <a:ext cx="57534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rgbClr val="0070C0"/>
                </a:solidFill>
              </a:rPr>
              <a:t>1.1   Assembling IP pipe and VXD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0070C0"/>
                </a:solidFill>
              </a:rPr>
              <a:t>1.2   Installing BPM-bellows chambers into both sides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0070C0"/>
                </a:solidFill>
              </a:rPr>
              <a:t>        of IP pipe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0070C0"/>
                </a:solidFill>
              </a:rPr>
              <a:t>1.3   Installing IP pipe assembled with VXD into Belle II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774F6C9-16E2-411F-A1FB-FFA4A0502D7C}"/>
              </a:ext>
            </a:extLst>
          </p:cNvPr>
          <p:cNvSpPr txBox="1">
            <a:spLocks/>
          </p:cNvSpPr>
          <p:nvPr/>
        </p:nvSpPr>
        <p:spPr>
          <a:xfrm>
            <a:off x="6241774" y="1122652"/>
            <a:ext cx="5876014" cy="2044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</a:rPr>
              <a:t>2.1   Installing QCS beam pipes into QCS cryostat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</a:rPr>
              <a:t>2.2   Inserting QCS on movable platform into Belle II</a:t>
            </a:r>
          </a:p>
          <a:p>
            <a:pPr marL="0" indent="0">
              <a:buNone/>
            </a:pPr>
            <a:endParaRPr lang="ja-JP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4BEB17AC-051E-4C3C-8B6B-A63D06205971}"/>
              </a:ext>
            </a:extLst>
          </p:cNvPr>
          <p:cNvSpPr txBox="1">
            <a:spLocks/>
          </p:cNvSpPr>
          <p:nvPr/>
        </p:nvSpPr>
        <p:spPr>
          <a:xfrm>
            <a:off x="283396" y="5101745"/>
            <a:ext cx="5242419" cy="135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solidFill>
                  <a:srgbClr val="7030A0"/>
                </a:solidFill>
              </a:rPr>
              <a:t>3.1   Connecting IP pipe and QCS pipes by RVC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7030A0"/>
                </a:solidFill>
              </a:rPr>
              <a:t>3.2   Installing magnets and beam pipes outside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7030A0"/>
                </a:solidFill>
              </a:rPr>
              <a:t>        movable platform</a:t>
            </a:r>
          </a:p>
        </p:txBody>
      </p:sp>
      <p:pic>
        <p:nvPicPr>
          <p:cNvPr id="25" name="図 24" descr="屋内, 男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6FA7F088-735F-4723-9421-B46E394C3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4" y="2830741"/>
            <a:ext cx="2640439" cy="1760293"/>
          </a:xfrm>
          <a:prstGeom prst="rect">
            <a:avLst/>
          </a:prstGeom>
        </p:spPr>
      </p:pic>
      <p:pic>
        <p:nvPicPr>
          <p:cNvPr id="26" name="コンテンツ プレースホルダー 3">
            <a:extLst>
              <a:ext uri="{FF2B5EF4-FFF2-40B4-BE49-F238E27FC236}">
                <a16:creationId xmlns:a16="http://schemas.microsoft.com/office/drawing/2014/main" id="{E6BE13FB-93C9-406D-B04E-AED79B61DE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998" y="2245304"/>
            <a:ext cx="2396484" cy="1797775"/>
          </a:xfrm>
          <a:prstGeom prst="rect">
            <a:avLst/>
          </a:prstGeom>
        </p:spPr>
      </p:pic>
      <p:pic>
        <p:nvPicPr>
          <p:cNvPr id="28" name="図 27" descr="屋内, 自転車, エンジン, 大きい が含まれている画像&#10;&#10;自動的に生成された説明">
            <a:extLst>
              <a:ext uri="{FF2B5EF4-FFF2-40B4-BE49-F238E27FC236}">
                <a16:creationId xmlns:a16="http://schemas.microsoft.com/office/drawing/2014/main" id="{98E5B291-64D7-4461-8614-8D7A84FB6E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82" y="2835560"/>
            <a:ext cx="2397033" cy="1797775"/>
          </a:xfrm>
          <a:prstGeom prst="rect">
            <a:avLst/>
          </a:prstGeom>
        </p:spPr>
      </p:pic>
      <p:pic>
        <p:nvPicPr>
          <p:cNvPr id="32" name="図 31" descr="屋内, テーブル, 食品, 民衆 が含まれている画像&#10;&#10;自動的に生成された説明">
            <a:extLst>
              <a:ext uri="{FF2B5EF4-FFF2-40B4-BE49-F238E27FC236}">
                <a16:creationId xmlns:a16="http://schemas.microsoft.com/office/drawing/2014/main" id="{D0175460-BC59-4D9B-B195-9AE07B9990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45" y="2205427"/>
            <a:ext cx="2397033" cy="1797775"/>
          </a:xfrm>
          <a:prstGeom prst="rect">
            <a:avLst/>
          </a:prstGeom>
        </p:spPr>
      </p:pic>
      <p:pic>
        <p:nvPicPr>
          <p:cNvPr id="34" name="図 33" descr="建物, 大きい, 座る, ボート が含まれている画像&#10;&#10;自動的に生成された説明">
            <a:extLst>
              <a:ext uri="{FF2B5EF4-FFF2-40B4-BE49-F238E27FC236}">
                <a16:creationId xmlns:a16="http://schemas.microsoft.com/office/drawing/2014/main" id="{17F68113-93F7-4DB6-AB1B-01657FE951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65" y="4403559"/>
            <a:ext cx="2548835" cy="1911626"/>
          </a:xfrm>
          <a:prstGeom prst="rect">
            <a:avLst/>
          </a:prstGeom>
        </p:spPr>
      </p:pic>
      <p:pic>
        <p:nvPicPr>
          <p:cNvPr id="36" name="図 35" descr="冷蔵庫, 立つ が含まれている画像&#10;&#10;自動的に生成された説明">
            <a:extLst>
              <a:ext uri="{FF2B5EF4-FFF2-40B4-BE49-F238E27FC236}">
                <a16:creationId xmlns:a16="http://schemas.microsoft.com/office/drawing/2014/main" id="{E52A893E-D915-444D-B5A8-ECEFFF91E5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31" y="4403558"/>
            <a:ext cx="2548835" cy="1911627"/>
          </a:xfrm>
          <a:prstGeom prst="rect">
            <a:avLst/>
          </a:prstGeom>
        </p:spPr>
      </p:pic>
      <p:sp>
        <p:nvSpPr>
          <p:cNvPr id="37" name="フッター プレースホルダー 15">
            <a:extLst>
              <a:ext uri="{FF2B5EF4-FFF2-40B4-BE49-F238E27FC236}">
                <a16:creationId xmlns:a16="http://schemas.microsoft.com/office/drawing/2014/main" id="{DE3A4EDF-5452-49CF-8CC1-417D170C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669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55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C6F170A2-488B-4FBC-906C-451D1917E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4D979402-1E6C-46F3-A980-A7AD3CC53DF9}"/>
              </a:ext>
            </a:extLst>
          </p:cNvPr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85077D44-ADDE-4BBA-A645-90DFBE3479EE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>
              <a:extLst>
                <a:ext uri="{FF2B5EF4-FFF2-40B4-BE49-F238E27FC236}">
                  <a16:creationId xmlns:a16="http://schemas.microsoft.com/office/drawing/2014/main" id="{D4567EDC-5BFD-4C62-BAFA-AC51B5EB84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円弧 58">
              <a:extLst>
                <a:ext uri="{FF2B5EF4-FFF2-40B4-BE49-F238E27FC236}">
                  <a16:creationId xmlns:a16="http://schemas.microsoft.com/office/drawing/2014/main" id="{F299465B-3876-4DE4-8BD9-F237A254D31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>
              <a:extLst>
                <a:ext uri="{FF2B5EF4-FFF2-40B4-BE49-F238E27FC236}">
                  <a16:creationId xmlns:a16="http://schemas.microsoft.com/office/drawing/2014/main" id="{15BC9C50-7A4D-4320-A96E-92650C6B4A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AFC4EA8D-589A-41E7-A572-6F279693A0FA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>
              <a:extLst>
                <a:ext uri="{FF2B5EF4-FFF2-40B4-BE49-F238E27FC236}">
                  <a16:creationId xmlns:a16="http://schemas.microsoft.com/office/drawing/2014/main" id="{4DD348A5-2A8A-4218-8AA9-C7D01C3818B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76F758E0-4746-431F-A95A-4548A4E4EC3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>
              <a:extLst>
                <a:ext uri="{FF2B5EF4-FFF2-40B4-BE49-F238E27FC236}">
                  <a16:creationId xmlns:a16="http://schemas.microsoft.com/office/drawing/2014/main" id="{19F382E6-666C-4C32-A763-5F1A87A9713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B551F710-3158-4858-AB45-0664A74FBFD1}"/>
                </a:ext>
              </a:extLst>
            </p:cNvPr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C8B8054C-4CBE-42AD-83ED-1D965460E1A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円弧 66">
              <a:extLst>
                <a:ext uri="{FF2B5EF4-FFF2-40B4-BE49-F238E27FC236}">
                  <a16:creationId xmlns:a16="http://schemas.microsoft.com/office/drawing/2014/main" id="{D00CBA7F-377A-4BB9-A9F9-F30217516CD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8" name="円弧 67">
              <a:extLst>
                <a:ext uri="{FF2B5EF4-FFF2-40B4-BE49-F238E27FC236}">
                  <a16:creationId xmlns:a16="http://schemas.microsoft.com/office/drawing/2014/main" id="{5EDDCE45-6E15-43CF-95FB-DE605C545E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9" name="円弧 68">
              <a:extLst>
                <a:ext uri="{FF2B5EF4-FFF2-40B4-BE49-F238E27FC236}">
                  <a16:creationId xmlns:a16="http://schemas.microsoft.com/office/drawing/2014/main" id="{1E7BC9FC-737D-4893-BC57-06DA80C141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0" name="円弧 69">
              <a:extLst>
                <a:ext uri="{FF2B5EF4-FFF2-40B4-BE49-F238E27FC236}">
                  <a16:creationId xmlns:a16="http://schemas.microsoft.com/office/drawing/2014/main" id="{81F41221-7422-4E38-99A0-5B23D36F324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1" name="円弧 70">
              <a:extLst>
                <a:ext uri="{FF2B5EF4-FFF2-40B4-BE49-F238E27FC236}">
                  <a16:creationId xmlns:a16="http://schemas.microsoft.com/office/drawing/2014/main" id="{CB27D298-3C9B-4CC7-AB71-B2DCEF3DA37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2" name="二等辺三角形 71">
              <a:extLst>
                <a:ext uri="{FF2B5EF4-FFF2-40B4-BE49-F238E27FC236}">
                  <a16:creationId xmlns:a16="http://schemas.microsoft.com/office/drawing/2014/main" id="{79F67B4C-1154-40DD-868D-E25E006C21E5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3" name="二等辺三角形 72">
              <a:extLst>
                <a:ext uri="{FF2B5EF4-FFF2-40B4-BE49-F238E27FC236}">
                  <a16:creationId xmlns:a16="http://schemas.microsoft.com/office/drawing/2014/main" id="{CFFCAEFB-0719-4E0B-AC7F-56FCE59760BF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74" name="Picture 24" descr="C:\Users\shibata\works_hp3\14KEKB_Review\背景材料\event_jks_full_修正03.gif">
            <a:extLst>
              <a:ext uri="{FF2B5EF4-FFF2-40B4-BE49-F238E27FC236}">
                <a16:creationId xmlns:a16="http://schemas.microsoft.com/office/drawing/2014/main" id="{92D132A9-17E5-4499-AE44-F937632E5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F408A5E3-8ED4-4507-8B5B-437EA92A0841}"/>
              </a:ext>
            </a:extLst>
          </p:cNvPr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482A822B-16FF-4F61-9012-5C52BAB5A7F5}"/>
                </a:ext>
              </a:extLst>
            </p:cNvPr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7" name="円弧 76">
              <a:extLst>
                <a:ext uri="{FF2B5EF4-FFF2-40B4-BE49-F238E27FC236}">
                  <a16:creationId xmlns:a16="http://schemas.microsoft.com/office/drawing/2014/main" id="{E272FEBE-A645-4871-A5B4-0AA5123279E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8" name="円弧 77">
              <a:extLst>
                <a:ext uri="{FF2B5EF4-FFF2-40B4-BE49-F238E27FC236}">
                  <a16:creationId xmlns:a16="http://schemas.microsoft.com/office/drawing/2014/main" id="{0D7B8470-190B-4A14-BD23-DA7286F8090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9" name="円弧 78">
              <a:extLst>
                <a:ext uri="{FF2B5EF4-FFF2-40B4-BE49-F238E27FC236}">
                  <a16:creationId xmlns:a16="http://schemas.microsoft.com/office/drawing/2014/main" id="{B2C0C7FE-FECD-4E2A-AA85-DD0D6300C3C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72234ECD-BBEB-4987-B690-5E4C500028CE}"/>
                </a:ext>
              </a:extLst>
            </p:cNvPr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1" name="円弧 80">
              <a:extLst>
                <a:ext uri="{FF2B5EF4-FFF2-40B4-BE49-F238E27FC236}">
                  <a16:creationId xmlns:a16="http://schemas.microsoft.com/office/drawing/2014/main" id="{94C1F28A-5D2F-44C0-9B92-34D461740F7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2" name="円弧 81">
              <a:extLst>
                <a:ext uri="{FF2B5EF4-FFF2-40B4-BE49-F238E27FC236}">
                  <a16:creationId xmlns:a16="http://schemas.microsoft.com/office/drawing/2014/main" id="{6488A357-1F49-40C9-B565-EB194E6013F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円弧 82">
              <a:extLst>
                <a:ext uri="{FF2B5EF4-FFF2-40B4-BE49-F238E27FC236}">
                  <a16:creationId xmlns:a16="http://schemas.microsoft.com/office/drawing/2014/main" id="{0BE1F6CF-E576-4BDB-9B1E-EA9E98067C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5876443-C261-4F33-831E-FA1CCBF42D46}"/>
                </a:ext>
              </a:extLst>
            </p:cNvPr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5" name="円弧 84">
              <a:extLst>
                <a:ext uri="{FF2B5EF4-FFF2-40B4-BE49-F238E27FC236}">
                  <a16:creationId xmlns:a16="http://schemas.microsoft.com/office/drawing/2014/main" id="{56B54587-A33C-4ACC-AE55-7152B503F7E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FC37F3CD-8E4E-4F17-A9F4-EAF494F0A1C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円弧 86">
              <a:extLst>
                <a:ext uri="{FF2B5EF4-FFF2-40B4-BE49-F238E27FC236}">
                  <a16:creationId xmlns:a16="http://schemas.microsoft.com/office/drawing/2014/main" id="{8B2C9C83-5BCD-46FE-8081-124264E9E3A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円弧 87">
              <a:extLst>
                <a:ext uri="{FF2B5EF4-FFF2-40B4-BE49-F238E27FC236}">
                  <a16:creationId xmlns:a16="http://schemas.microsoft.com/office/drawing/2014/main" id="{EDA9A7AE-4CE2-4761-AE46-82DC7C14441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9" name="円弧 88">
              <a:extLst>
                <a:ext uri="{FF2B5EF4-FFF2-40B4-BE49-F238E27FC236}">
                  <a16:creationId xmlns:a16="http://schemas.microsoft.com/office/drawing/2014/main" id="{7B800A48-A88E-46EF-915D-3A56B060F0D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円弧 89">
              <a:extLst>
                <a:ext uri="{FF2B5EF4-FFF2-40B4-BE49-F238E27FC236}">
                  <a16:creationId xmlns:a16="http://schemas.microsoft.com/office/drawing/2014/main" id="{0A95BCDA-5AE1-4656-B443-78D2AD5321C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1" name="二等辺三角形 90">
              <a:extLst>
                <a:ext uri="{FF2B5EF4-FFF2-40B4-BE49-F238E27FC236}">
                  <a16:creationId xmlns:a16="http://schemas.microsoft.com/office/drawing/2014/main" id="{B2A8B6EC-5B24-4A2B-B4BB-5FCE99A41DF8}"/>
                </a:ext>
              </a:extLst>
            </p:cNvPr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2" name="二等辺三角形 91">
              <a:extLst>
                <a:ext uri="{FF2B5EF4-FFF2-40B4-BE49-F238E27FC236}">
                  <a16:creationId xmlns:a16="http://schemas.microsoft.com/office/drawing/2014/main" id="{79C8936B-AD5C-436E-B5D1-426D9680A3EC}"/>
                </a:ext>
              </a:extLst>
            </p:cNvPr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94" name="サブタイトル 2">
            <a:extLst>
              <a:ext uri="{FF2B5EF4-FFF2-40B4-BE49-F238E27FC236}">
                <a16:creationId xmlns:a16="http://schemas.microsoft.com/office/drawing/2014/main" id="{82DB3A12-8BBD-44EF-835C-DB17157CA8DE}"/>
              </a:ext>
            </a:extLst>
          </p:cNvPr>
          <p:cNvSpPr txBox="1">
            <a:spLocks/>
          </p:cNvSpPr>
          <p:nvPr/>
        </p:nvSpPr>
        <p:spPr>
          <a:xfrm>
            <a:off x="3404483" y="1720448"/>
            <a:ext cx="5383033" cy="688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4400" dirty="0"/>
              <a:t>2. IP pipe</a:t>
            </a:r>
          </a:p>
        </p:txBody>
      </p:sp>
      <p:sp>
        <p:nvSpPr>
          <p:cNvPr id="95" name="フッター プレースホルダー 15">
            <a:extLst>
              <a:ext uri="{FF2B5EF4-FFF2-40B4-BE49-F238E27FC236}">
                <a16:creationId xmlns:a16="http://schemas.microsoft.com/office/drawing/2014/main" id="{11A4A558-8F4B-4913-BA19-E927A8061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0184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F82529DA-83D3-4947-B2B7-6FF3B0F7AD7B}"/>
              </a:ext>
            </a:extLst>
          </p:cNvPr>
          <p:cNvCxnSpPr/>
          <p:nvPr/>
        </p:nvCxnSpPr>
        <p:spPr>
          <a:xfrm>
            <a:off x="5414838" y="4823445"/>
            <a:ext cx="20607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IP pipe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EC35AA2-3C41-4EF3-BE3F-37B483792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9591" y="1012681"/>
            <a:ext cx="10154209" cy="127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62D37D4-E1D2-43AB-9549-0333CEF660A7}"/>
              </a:ext>
            </a:extLst>
          </p:cNvPr>
          <p:cNvCxnSpPr>
            <a:cxnSpLocks/>
          </p:cNvCxnSpPr>
          <p:nvPr/>
        </p:nvCxnSpPr>
        <p:spPr>
          <a:xfrm>
            <a:off x="5556615" y="2017070"/>
            <a:ext cx="1806293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3F6061B-C34E-49FF-BC12-E9EB9DABABE1}"/>
              </a:ext>
            </a:extLst>
          </p:cNvPr>
          <p:cNvSpPr txBox="1"/>
          <p:nvPr/>
        </p:nvSpPr>
        <p:spPr>
          <a:xfrm>
            <a:off x="6002922" y="1972121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IP</a:t>
            </a:r>
            <a:r>
              <a:rPr lang="ja-JP" altLang="en-US" sz="1600" dirty="0">
                <a:solidFill>
                  <a:schemeClr val="bg1"/>
                </a:solidFill>
              </a:rPr>
              <a:t> </a:t>
            </a:r>
            <a:r>
              <a:rPr lang="en-US" altLang="ja-JP" sz="1600" dirty="0">
                <a:solidFill>
                  <a:schemeClr val="bg1"/>
                </a:solidFill>
              </a:rPr>
              <a:t>part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D5BB820-A90C-4023-90F2-0E7252E89642}"/>
              </a:ext>
            </a:extLst>
          </p:cNvPr>
          <p:cNvCxnSpPr/>
          <p:nvPr/>
        </p:nvCxnSpPr>
        <p:spPr>
          <a:xfrm>
            <a:off x="7816102" y="2041841"/>
            <a:ext cx="2376264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2BC5305-345B-4426-9C89-B2DD0155281E}"/>
              </a:ext>
            </a:extLst>
          </p:cNvPr>
          <p:cNvSpPr txBox="1"/>
          <p:nvPr/>
        </p:nvSpPr>
        <p:spPr>
          <a:xfrm>
            <a:off x="8510195" y="1961894"/>
            <a:ext cx="124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Crotch part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3D52344-B3DA-4646-ACD3-82D80D144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5"/>
          <a:stretch/>
        </p:blipFill>
        <p:spPr bwMode="auto">
          <a:xfrm>
            <a:off x="1877394" y="2308016"/>
            <a:ext cx="8985551" cy="194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13417870-FF89-469A-A633-6BB0848FD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53" y="5157073"/>
            <a:ext cx="8266042" cy="1277442"/>
          </a:xfrm>
        </p:spPr>
        <p:txBody>
          <a:bodyPr>
            <a:normAutofit/>
          </a:bodyPr>
          <a:lstStyle/>
          <a:p>
            <a:r>
              <a:rPr lang="en-US" altLang="ja-JP" sz="2000" dirty="0">
                <a:solidFill>
                  <a:srgbClr val="002060"/>
                </a:solidFill>
              </a:rPr>
              <a:t>Central IP part is made of Be and crotch parts are made of Ta.</a:t>
            </a:r>
          </a:p>
          <a:p>
            <a:r>
              <a:rPr lang="en-US" altLang="ja-JP" sz="2000" dirty="0" err="1">
                <a:solidFill>
                  <a:srgbClr val="002060"/>
                </a:solidFill>
              </a:rPr>
              <a:t>Ti</a:t>
            </a:r>
            <a:r>
              <a:rPr lang="en-US" altLang="ja-JP" sz="2000" dirty="0">
                <a:solidFill>
                  <a:srgbClr val="002060"/>
                </a:solidFill>
              </a:rPr>
              <a:t> is used to connect Be and Ta.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Only taper parts are exposed to direct SR from last bend.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F7A59B3-0D64-4280-9B1C-8D37069B5F12}"/>
              </a:ext>
            </a:extLst>
          </p:cNvPr>
          <p:cNvCxnSpPr>
            <a:cxnSpLocks/>
          </p:cNvCxnSpPr>
          <p:nvPr/>
        </p:nvCxnSpPr>
        <p:spPr>
          <a:xfrm>
            <a:off x="5414839" y="2790907"/>
            <a:ext cx="0" cy="177314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46558D74-7893-40DC-AD92-4266990928FE}"/>
              </a:ext>
            </a:extLst>
          </p:cNvPr>
          <p:cNvCxnSpPr>
            <a:cxnSpLocks/>
          </p:cNvCxnSpPr>
          <p:nvPr/>
        </p:nvCxnSpPr>
        <p:spPr>
          <a:xfrm>
            <a:off x="7475552" y="2790907"/>
            <a:ext cx="0" cy="177314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C191141-726F-4CDE-A00A-CBA7F268C8AB}"/>
              </a:ext>
            </a:extLst>
          </p:cNvPr>
          <p:cNvCxnSpPr>
            <a:cxnSpLocks/>
          </p:cNvCxnSpPr>
          <p:nvPr/>
        </p:nvCxnSpPr>
        <p:spPr>
          <a:xfrm>
            <a:off x="6021476" y="2790907"/>
            <a:ext cx="0" cy="177314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B352795C-A670-45D8-8426-90D9C278A75A}"/>
              </a:ext>
            </a:extLst>
          </p:cNvPr>
          <p:cNvCxnSpPr>
            <a:cxnSpLocks/>
          </p:cNvCxnSpPr>
          <p:nvPr/>
        </p:nvCxnSpPr>
        <p:spPr>
          <a:xfrm>
            <a:off x="6674809" y="2790907"/>
            <a:ext cx="0" cy="177314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1" name="図 30" descr="P2251260.JPG">
            <a:extLst>
              <a:ext uri="{FF2B5EF4-FFF2-40B4-BE49-F238E27FC236}">
                <a16:creationId xmlns:a16="http://schemas.microsoft.com/office/drawing/2014/main" id="{BABCAB9D-A9EC-4365-9C25-A2FFE10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" t="7101" b="9961"/>
          <a:stretch/>
        </p:blipFill>
        <p:spPr>
          <a:xfrm>
            <a:off x="8900711" y="5068365"/>
            <a:ext cx="2453089" cy="134104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E52E1EC-426A-4504-AFB8-54D9C40DEA0A}"/>
              </a:ext>
            </a:extLst>
          </p:cNvPr>
          <p:cNvSpPr txBox="1"/>
          <p:nvPr/>
        </p:nvSpPr>
        <p:spPr>
          <a:xfrm>
            <a:off x="8745930" y="3366513"/>
            <a:ext cx="1368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Taper/Ridge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6F3E4E4-5B23-4E50-B26B-332134F02E7B}"/>
              </a:ext>
            </a:extLst>
          </p:cNvPr>
          <p:cNvSpPr txBox="1"/>
          <p:nvPr/>
        </p:nvSpPr>
        <p:spPr>
          <a:xfrm>
            <a:off x="9818793" y="6130415"/>
            <a:ext cx="751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Ridge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71586A5-1699-4589-A5D6-13CF2AECA319}"/>
              </a:ext>
            </a:extLst>
          </p:cNvPr>
          <p:cNvCxnSpPr/>
          <p:nvPr/>
        </p:nvCxnSpPr>
        <p:spPr>
          <a:xfrm>
            <a:off x="5414839" y="4583114"/>
            <a:ext cx="20607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BC7889A-2238-49A3-8FAA-E921FFD80DDE}"/>
              </a:ext>
            </a:extLst>
          </p:cNvPr>
          <p:cNvSpPr txBox="1"/>
          <p:nvPr/>
        </p:nvSpPr>
        <p:spPr>
          <a:xfrm>
            <a:off x="5654941" y="4411308"/>
            <a:ext cx="16236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Au plated (</a:t>
            </a:r>
            <a:r>
              <a:rPr kumimoji="1"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10 m</a:t>
            </a:r>
            <a:r>
              <a:rPr kumimoji="1" lang="en-US" altLang="ja-JP" sz="1400" dirty="0">
                <a:solidFill>
                  <a:srgbClr val="0070C0"/>
                </a:solidFill>
              </a:rPr>
              <a:t>)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97586DBE-3A3F-46E5-85E2-C1293D8BA789}"/>
              </a:ext>
            </a:extLst>
          </p:cNvPr>
          <p:cNvCxnSpPr>
            <a:cxnSpLocks/>
          </p:cNvCxnSpPr>
          <p:nvPr/>
        </p:nvCxnSpPr>
        <p:spPr>
          <a:xfrm>
            <a:off x="1963972" y="4574675"/>
            <a:ext cx="34041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F5DB90A-713E-4818-B538-730ABD99514F}"/>
              </a:ext>
            </a:extLst>
          </p:cNvPr>
          <p:cNvSpPr txBox="1"/>
          <p:nvPr/>
        </p:nvSpPr>
        <p:spPr>
          <a:xfrm>
            <a:off x="3165534" y="4434450"/>
            <a:ext cx="16236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Cu</a:t>
            </a:r>
            <a:r>
              <a:rPr kumimoji="1" lang="en-US" altLang="ja-JP" sz="1400" dirty="0">
                <a:solidFill>
                  <a:srgbClr val="0070C0"/>
                </a:solidFill>
              </a:rPr>
              <a:t> plated (</a:t>
            </a:r>
            <a:r>
              <a:rPr kumimoji="1"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10 m</a:t>
            </a:r>
            <a:r>
              <a:rPr kumimoji="1" lang="en-US" altLang="ja-JP" sz="1400" dirty="0">
                <a:solidFill>
                  <a:srgbClr val="0070C0"/>
                </a:solidFill>
              </a:rPr>
              <a:t>)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B12AB7A9-25FE-4BDC-9380-8F974875675A}"/>
              </a:ext>
            </a:extLst>
          </p:cNvPr>
          <p:cNvCxnSpPr>
            <a:cxnSpLocks/>
          </p:cNvCxnSpPr>
          <p:nvPr/>
        </p:nvCxnSpPr>
        <p:spPr>
          <a:xfrm>
            <a:off x="7518741" y="4583978"/>
            <a:ext cx="34041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2B963A1-78F3-4CCF-A66F-D3A192E70FAA}"/>
              </a:ext>
            </a:extLst>
          </p:cNvPr>
          <p:cNvSpPr txBox="1"/>
          <p:nvPr/>
        </p:nvSpPr>
        <p:spPr>
          <a:xfrm>
            <a:off x="8720303" y="4443753"/>
            <a:ext cx="16236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Cu</a:t>
            </a:r>
            <a:r>
              <a:rPr kumimoji="1" lang="en-US" altLang="ja-JP" sz="1400" dirty="0">
                <a:solidFill>
                  <a:srgbClr val="0070C0"/>
                </a:solidFill>
              </a:rPr>
              <a:t> plated (</a:t>
            </a:r>
            <a:r>
              <a:rPr kumimoji="1"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10 m</a:t>
            </a:r>
            <a:r>
              <a:rPr kumimoji="1" lang="en-US" altLang="ja-JP" sz="1400" dirty="0">
                <a:solidFill>
                  <a:srgbClr val="0070C0"/>
                </a:solidFill>
              </a:rPr>
              <a:t>)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167A1EB-2F64-4A40-8103-52D652CDC9D2}"/>
              </a:ext>
            </a:extLst>
          </p:cNvPr>
          <p:cNvSpPr txBox="1"/>
          <p:nvPr/>
        </p:nvSpPr>
        <p:spPr>
          <a:xfrm>
            <a:off x="5727749" y="4657124"/>
            <a:ext cx="12932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0070C0"/>
                </a:solidFill>
              </a:rPr>
              <a:t>Paraffin cooled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D69A3001-A760-4653-93AF-128093C87571}"/>
              </a:ext>
            </a:extLst>
          </p:cNvPr>
          <p:cNvCxnSpPr>
            <a:cxnSpLocks/>
          </p:cNvCxnSpPr>
          <p:nvPr/>
        </p:nvCxnSpPr>
        <p:spPr>
          <a:xfrm>
            <a:off x="1949612" y="4831440"/>
            <a:ext cx="31233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0066750-058F-43CA-B7DF-6EAAD6C4AFB0}"/>
              </a:ext>
            </a:extLst>
          </p:cNvPr>
          <p:cNvSpPr txBox="1"/>
          <p:nvPr/>
        </p:nvSpPr>
        <p:spPr>
          <a:xfrm>
            <a:off x="3151174" y="4691215"/>
            <a:ext cx="12061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Water cooled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20EB582-EDA4-4AB6-B896-09B7C5E7EFD0}"/>
              </a:ext>
            </a:extLst>
          </p:cNvPr>
          <p:cNvCxnSpPr>
            <a:cxnSpLocks/>
          </p:cNvCxnSpPr>
          <p:nvPr/>
        </p:nvCxnSpPr>
        <p:spPr>
          <a:xfrm>
            <a:off x="7801793" y="4877947"/>
            <a:ext cx="31233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A801012-9C69-4024-94FB-B931FD38716F}"/>
              </a:ext>
            </a:extLst>
          </p:cNvPr>
          <p:cNvSpPr txBox="1"/>
          <p:nvPr/>
        </p:nvSpPr>
        <p:spPr>
          <a:xfrm>
            <a:off x="9003355" y="4737722"/>
            <a:ext cx="12061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Water cooled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F117AB-6956-4FD3-A875-2828F773D4C3}"/>
              </a:ext>
            </a:extLst>
          </p:cNvPr>
          <p:cNvSpPr txBox="1"/>
          <p:nvPr/>
        </p:nvSpPr>
        <p:spPr>
          <a:xfrm>
            <a:off x="6096000" y="417643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Be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012D081-2EC8-4945-BF2E-C9E4D6B53A42}"/>
              </a:ext>
            </a:extLst>
          </p:cNvPr>
          <p:cNvSpPr txBox="1"/>
          <p:nvPr/>
        </p:nvSpPr>
        <p:spPr>
          <a:xfrm>
            <a:off x="6878205" y="417643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chemeClr val="tx2"/>
                </a:solidFill>
              </a:rPr>
              <a:t>Ti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066D22-E743-4ADF-B305-A62838437AB3}"/>
              </a:ext>
            </a:extLst>
          </p:cNvPr>
          <p:cNvSpPr txBox="1"/>
          <p:nvPr/>
        </p:nvSpPr>
        <p:spPr>
          <a:xfrm>
            <a:off x="5547051" y="417643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chemeClr val="tx2"/>
                </a:solidFill>
              </a:rPr>
              <a:t>Ti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F1AF3D3-EB53-4380-968A-B4D23A90241D}"/>
              </a:ext>
            </a:extLst>
          </p:cNvPr>
          <p:cNvSpPr txBox="1"/>
          <p:nvPr/>
        </p:nvSpPr>
        <p:spPr>
          <a:xfrm>
            <a:off x="3671865" y="417643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Ta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B218ABC-CD9D-408A-A3BF-31FA67459D76}"/>
              </a:ext>
            </a:extLst>
          </p:cNvPr>
          <p:cNvSpPr txBox="1"/>
          <p:nvPr/>
        </p:nvSpPr>
        <p:spPr>
          <a:xfrm>
            <a:off x="8900711" y="4176432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Ta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フッター プレースホルダー 15">
            <a:extLst>
              <a:ext uri="{FF2B5EF4-FFF2-40B4-BE49-F238E27FC236}">
                <a16:creationId xmlns:a16="http://schemas.microsoft.com/office/drawing/2014/main" id="{30095E9C-4C7F-4BC6-A39C-13FBF9D7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A8D1556E-6636-4DFF-BA50-743495D88250}"/>
              </a:ext>
            </a:extLst>
          </p:cNvPr>
          <p:cNvCxnSpPr>
            <a:cxnSpLocks/>
          </p:cNvCxnSpPr>
          <p:nvPr/>
        </p:nvCxnSpPr>
        <p:spPr>
          <a:xfrm flipH="1" flipV="1">
            <a:off x="10925489" y="3324626"/>
            <a:ext cx="886758" cy="4098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1D3344DA-E6F3-4AF0-B76C-6994E74E18A5}"/>
              </a:ext>
            </a:extLst>
          </p:cNvPr>
          <p:cNvCxnSpPr>
            <a:cxnSpLocks/>
          </p:cNvCxnSpPr>
          <p:nvPr/>
        </p:nvCxnSpPr>
        <p:spPr>
          <a:xfrm flipV="1">
            <a:off x="1207908" y="3365613"/>
            <a:ext cx="531632" cy="4877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2C4AD3F-0DFE-4D7D-867B-183A1B16E709}"/>
              </a:ext>
            </a:extLst>
          </p:cNvPr>
          <p:cNvSpPr txBox="1"/>
          <p:nvPr/>
        </p:nvSpPr>
        <p:spPr>
          <a:xfrm>
            <a:off x="10681768" y="3535790"/>
            <a:ext cx="140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accent2">
                    <a:lumMod val="75000"/>
                  </a:schemeClr>
                </a:solidFill>
              </a:rPr>
              <a:t>Positron beam</a:t>
            </a:r>
            <a:endParaRPr kumimoji="1" lang="en-US" altLang="ja-JP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45F7873-DD9C-466E-9A2D-CF18AAB06234}"/>
              </a:ext>
            </a:extLst>
          </p:cNvPr>
          <p:cNvSpPr txBox="1"/>
          <p:nvPr/>
        </p:nvSpPr>
        <p:spPr>
          <a:xfrm>
            <a:off x="288804" y="3524235"/>
            <a:ext cx="1675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accent5">
                    <a:lumMod val="75000"/>
                  </a:schemeClr>
                </a:solidFill>
              </a:rPr>
              <a:t>Electron beam</a:t>
            </a:r>
            <a:endParaRPr kumimoji="1" lang="en-US" altLang="ja-JP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1E91CB-D558-4CFF-8E24-3F2966C2E235}"/>
              </a:ext>
            </a:extLst>
          </p:cNvPr>
          <p:cNvSpPr/>
          <p:nvPr/>
        </p:nvSpPr>
        <p:spPr>
          <a:xfrm>
            <a:off x="3005341" y="3429000"/>
            <a:ext cx="666523" cy="276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93FB1B3-EB38-477D-90D0-094F299892F6}"/>
              </a:ext>
            </a:extLst>
          </p:cNvPr>
          <p:cNvSpPr txBox="1"/>
          <p:nvPr/>
        </p:nvSpPr>
        <p:spPr>
          <a:xfrm>
            <a:off x="2764714" y="3354958"/>
            <a:ext cx="1368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Taper/Ridge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4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FFC000"/>
                </a:solidFill>
              </a:rPr>
              <a:t>Synchrotron radiation and Trapped mode </a:t>
            </a:r>
            <a:endParaRPr lang="ja-JP" altLang="en-US" sz="4000" b="1" dirty="0">
              <a:solidFill>
                <a:srgbClr val="FFC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2021/10/27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5" name="図 44" descr="41.5IR_j_var1_sketch.tiff">
            <a:extLst>
              <a:ext uri="{FF2B5EF4-FFF2-40B4-BE49-F238E27FC236}">
                <a16:creationId xmlns:a16="http://schemas.microsoft.com/office/drawing/2014/main" id="{D10DFECF-AA7D-433D-9513-23994E91B1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663" y="947787"/>
            <a:ext cx="6648674" cy="3897494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5181F26-4245-4DFC-B4D4-E20AB69E4249}"/>
              </a:ext>
            </a:extLst>
          </p:cNvPr>
          <p:cNvSpPr txBox="1"/>
          <p:nvPr/>
        </p:nvSpPr>
        <p:spPr>
          <a:xfrm>
            <a:off x="5865256" y="1955484"/>
            <a:ext cx="4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Be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9F764144-4327-4399-BF84-8CE77B80E9E3}"/>
              </a:ext>
            </a:extLst>
          </p:cNvPr>
          <p:cNvCxnSpPr>
            <a:cxnSpLocks/>
          </p:cNvCxnSpPr>
          <p:nvPr/>
        </p:nvCxnSpPr>
        <p:spPr>
          <a:xfrm>
            <a:off x="5414837" y="1816060"/>
            <a:ext cx="13358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DD0D48F-93C3-4A91-A8B1-50AD4CE29BAB}"/>
              </a:ext>
            </a:extLst>
          </p:cNvPr>
          <p:cNvSpPr txBox="1"/>
          <p:nvPr/>
        </p:nvSpPr>
        <p:spPr>
          <a:xfrm>
            <a:off x="5395469" y="1446449"/>
            <a:ext cx="16255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Au </a:t>
            </a:r>
            <a:r>
              <a:rPr lang="en-US" altLang="ja-JP" sz="1400" dirty="0">
                <a:solidFill>
                  <a:srgbClr val="0070C0"/>
                </a:solidFill>
              </a:rPr>
              <a:t>coat</a:t>
            </a:r>
            <a:r>
              <a:rPr kumimoji="1" lang="en-US" altLang="ja-JP" sz="1400" dirty="0">
                <a:solidFill>
                  <a:srgbClr val="0070C0"/>
                </a:solidFill>
              </a:rPr>
              <a:t> (10</a:t>
            </a:r>
            <a:r>
              <a:rPr kumimoji="1"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</a:t>
            </a:r>
            <a:r>
              <a:rPr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2</a:t>
            </a:r>
            <a:r>
              <a:rPr kumimoji="1" lang="en-US" altLang="ja-JP" sz="1400" dirty="0">
                <a:solidFill>
                  <a:srgbClr val="0070C0"/>
                </a:solidFill>
                <a:sym typeface="Symbol" panose="05050102010706020507" pitchFamily="18" charset="2"/>
              </a:rPr>
              <a:t>0 m</a:t>
            </a:r>
            <a:r>
              <a:rPr kumimoji="1" lang="en-US" altLang="ja-JP" sz="1400" dirty="0">
                <a:solidFill>
                  <a:srgbClr val="0070C0"/>
                </a:solidFill>
              </a:rPr>
              <a:t>)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9F241BDE-59F0-447B-A92E-BF74A44943E1}"/>
              </a:ext>
            </a:extLst>
          </p:cNvPr>
          <p:cNvCxnSpPr>
            <a:cxnSpLocks/>
          </p:cNvCxnSpPr>
          <p:nvPr/>
        </p:nvCxnSpPr>
        <p:spPr>
          <a:xfrm flipH="1" flipV="1">
            <a:off x="8830468" y="4095950"/>
            <a:ext cx="589869" cy="28542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B1A5985-0611-4668-A7F4-4DB23FA974B2}"/>
              </a:ext>
            </a:extLst>
          </p:cNvPr>
          <p:cNvCxnSpPr>
            <a:cxnSpLocks/>
          </p:cNvCxnSpPr>
          <p:nvPr/>
        </p:nvCxnSpPr>
        <p:spPr>
          <a:xfrm flipV="1">
            <a:off x="2771663" y="4095950"/>
            <a:ext cx="450747" cy="22160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AD4A3E9A-4FC5-450B-9D44-0D1AC71B0983}"/>
              </a:ext>
            </a:extLst>
          </p:cNvPr>
          <p:cNvSpPr txBox="1"/>
          <p:nvPr/>
        </p:nvSpPr>
        <p:spPr>
          <a:xfrm>
            <a:off x="8859481" y="3796462"/>
            <a:ext cx="140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accent2">
                    <a:lumMod val="75000"/>
                  </a:schemeClr>
                </a:solidFill>
              </a:rPr>
              <a:t>Positron beam</a:t>
            </a:r>
            <a:endParaRPr kumimoji="1" lang="en-US" altLang="ja-JP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1070CD3-F89F-4ABB-8A5B-B99825C3C1CB}"/>
              </a:ext>
            </a:extLst>
          </p:cNvPr>
          <p:cNvSpPr txBox="1"/>
          <p:nvPr/>
        </p:nvSpPr>
        <p:spPr>
          <a:xfrm>
            <a:off x="1372216" y="3979005"/>
            <a:ext cx="1675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accent5">
                    <a:lumMod val="75000"/>
                  </a:schemeClr>
                </a:solidFill>
              </a:rPr>
              <a:t>Electron beam</a:t>
            </a:r>
            <a:endParaRPr kumimoji="1" lang="en-US" altLang="ja-JP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4C82C2D3-CEAB-4352-BB8D-70EC57A9BD23}"/>
              </a:ext>
            </a:extLst>
          </p:cNvPr>
          <p:cNvCxnSpPr>
            <a:cxnSpLocks/>
          </p:cNvCxnSpPr>
          <p:nvPr/>
        </p:nvCxnSpPr>
        <p:spPr>
          <a:xfrm flipH="1">
            <a:off x="3581401" y="3840480"/>
            <a:ext cx="1327747" cy="898497"/>
          </a:xfrm>
          <a:prstGeom prst="straightConnector1">
            <a:avLst/>
          </a:prstGeom>
          <a:ln w="19050">
            <a:solidFill>
              <a:srgbClr val="07601A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図 61" descr="P2251260.JPG">
            <a:extLst>
              <a:ext uri="{FF2B5EF4-FFF2-40B4-BE49-F238E27FC236}">
                <a16:creationId xmlns:a16="http://schemas.microsoft.com/office/drawing/2014/main" id="{560A1771-CE24-42B7-A758-8935FE4B54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" t="7101" b="9961"/>
          <a:stretch/>
        </p:blipFill>
        <p:spPr>
          <a:xfrm>
            <a:off x="278902" y="2250886"/>
            <a:ext cx="2453089" cy="1341049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BB98FDB-69D7-4FDE-9DD7-476E3BCCD265}"/>
              </a:ext>
            </a:extLst>
          </p:cNvPr>
          <p:cNvSpPr txBox="1"/>
          <p:nvPr/>
        </p:nvSpPr>
        <p:spPr>
          <a:xfrm>
            <a:off x="3173306" y="4654449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7601A"/>
                </a:solidFill>
                <a:sym typeface="Symbol" panose="05050102010706020507" pitchFamily="18" charset="2"/>
              </a:rPr>
              <a:t>20 </a:t>
            </a:r>
            <a:endParaRPr kumimoji="1" lang="ja-JP" altLang="en-US" sz="1400" dirty="0">
              <a:solidFill>
                <a:srgbClr val="07601A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0C35E0D-0AC5-4CAC-A5B6-CA3B55C08C27}"/>
              </a:ext>
            </a:extLst>
          </p:cNvPr>
          <p:cNvSpPr txBox="1"/>
          <p:nvPr/>
        </p:nvSpPr>
        <p:spPr>
          <a:xfrm>
            <a:off x="4856456" y="3657455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7601A"/>
                </a:solidFill>
                <a:sym typeface="Symbol" panose="05050102010706020507" pitchFamily="18" charset="2"/>
              </a:rPr>
              <a:t>10 </a:t>
            </a:r>
            <a:endParaRPr kumimoji="1" lang="ja-JP" altLang="en-US" sz="1400" dirty="0">
              <a:solidFill>
                <a:srgbClr val="07601A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EFFFE69-5D90-44E6-94A6-C2D125C0F910}"/>
              </a:ext>
            </a:extLst>
          </p:cNvPr>
          <p:cNvSpPr txBox="1"/>
          <p:nvPr/>
        </p:nvSpPr>
        <p:spPr>
          <a:xfrm>
            <a:off x="3989497" y="4381374"/>
            <a:ext cx="1138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7601A"/>
                </a:solidFill>
                <a:sym typeface="Symbol" panose="05050102010706020507" pitchFamily="18" charset="2"/>
              </a:rPr>
              <a:t>Taper/Ridge</a:t>
            </a:r>
            <a:r>
              <a:rPr kumimoji="1" lang="en-US" altLang="ja-JP" sz="1400" dirty="0">
                <a:solidFill>
                  <a:srgbClr val="07601A"/>
                </a:solidFill>
                <a:sym typeface="Symbol" panose="05050102010706020507" pitchFamily="18" charset="2"/>
              </a:rPr>
              <a:t> </a:t>
            </a:r>
            <a:endParaRPr kumimoji="1" lang="ja-JP" altLang="en-US" sz="1400" dirty="0">
              <a:solidFill>
                <a:srgbClr val="07601A"/>
              </a:solidFill>
            </a:endParaRPr>
          </a:p>
        </p:txBody>
      </p:sp>
      <p:sp>
        <p:nvSpPr>
          <p:cNvPr id="66" name="コンテンツ プレースホルダー 2">
            <a:extLst>
              <a:ext uri="{FF2B5EF4-FFF2-40B4-BE49-F238E27FC236}">
                <a16:creationId xmlns:a16="http://schemas.microsoft.com/office/drawing/2014/main" id="{E3CE43B6-37B1-4763-9AA8-08A06EAD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91" y="5086492"/>
            <a:ext cx="4948821" cy="1341049"/>
          </a:xfrm>
        </p:spPr>
        <p:txBody>
          <a:bodyPr>
            <a:normAutofit/>
          </a:bodyPr>
          <a:lstStyle/>
          <a:p>
            <a:r>
              <a:rPr lang="en-US" altLang="ja-JP" sz="2000" dirty="0">
                <a:solidFill>
                  <a:srgbClr val="07601A"/>
                </a:solidFill>
              </a:rPr>
              <a:t>Taper : to reduce the number of photons entering into the central part</a:t>
            </a:r>
          </a:p>
          <a:p>
            <a:r>
              <a:rPr lang="en-US" altLang="ja-JP" sz="2000" dirty="0">
                <a:solidFill>
                  <a:srgbClr val="07601A"/>
                </a:solidFill>
              </a:rPr>
              <a:t>Ridges : to keep the direction of scattered photons away from Be pipe</a:t>
            </a:r>
          </a:p>
        </p:txBody>
      </p:sp>
      <p:sp>
        <p:nvSpPr>
          <p:cNvPr id="67" name="コンテンツ プレースホルダー 2">
            <a:extLst>
              <a:ext uri="{FF2B5EF4-FFF2-40B4-BE49-F238E27FC236}">
                <a16:creationId xmlns:a16="http://schemas.microsoft.com/office/drawing/2014/main" id="{BBFBE7FB-B529-48DD-9F87-FF357D3F90EF}"/>
              </a:ext>
            </a:extLst>
          </p:cNvPr>
          <p:cNvSpPr txBox="1">
            <a:spLocks/>
          </p:cNvSpPr>
          <p:nvPr/>
        </p:nvSpPr>
        <p:spPr>
          <a:xfrm>
            <a:off x="6569157" y="5239688"/>
            <a:ext cx="5424115" cy="134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7601A"/>
                </a:solidFill>
              </a:rPr>
              <a:t>Ridges are omitted to avoid complex machining.</a:t>
            </a:r>
          </a:p>
          <a:p>
            <a:r>
              <a:rPr lang="en-US" altLang="ja-JP" sz="2000" dirty="0">
                <a:solidFill>
                  <a:srgbClr val="07601A"/>
                </a:solidFill>
              </a:rPr>
              <a:t>This part is slightly bent downward (in this drawing) to avoid direct SR hit on Be pipe.</a:t>
            </a:r>
          </a:p>
        </p:txBody>
      </p:sp>
      <p:sp>
        <p:nvSpPr>
          <p:cNvPr id="70" name="左中かっこ 69">
            <a:extLst>
              <a:ext uri="{FF2B5EF4-FFF2-40B4-BE49-F238E27FC236}">
                <a16:creationId xmlns:a16="http://schemas.microsoft.com/office/drawing/2014/main" id="{96D0076F-CEE4-47C1-AA46-BE06071C00EF}"/>
              </a:ext>
            </a:extLst>
          </p:cNvPr>
          <p:cNvSpPr/>
          <p:nvPr/>
        </p:nvSpPr>
        <p:spPr>
          <a:xfrm>
            <a:off x="6384897" y="5239688"/>
            <a:ext cx="184260" cy="1105453"/>
          </a:xfrm>
          <a:prstGeom prst="leftBrace">
            <a:avLst/>
          </a:prstGeom>
          <a:ln w="19050">
            <a:solidFill>
              <a:srgbClr val="076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左中かっこ 70">
            <a:extLst>
              <a:ext uri="{FF2B5EF4-FFF2-40B4-BE49-F238E27FC236}">
                <a16:creationId xmlns:a16="http://schemas.microsoft.com/office/drawing/2014/main" id="{FFF6C097-A14B-403A-972A-854D8DB881BC}"/>
              </a:ext>
            </a:extLst>
          </p:cNvPr>
          <p:cNvSpPr/>
          <p:nvPr/>
        </p:nvSpPr>
        <p:spPr>
          <a:xfrm flipH="1">
            <a:off x="4909148" y="5105293"/>
            <a:ext cx="219065" cy="1304121"/>
          </a:xfrm>
          <a:prstGeom prst="leftBrace">
            <a:avLst/>
          </a:prstGeom>
          <a:ln w="19050">
            <a:solidFill>
              <a:srgbClr val="076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50"/>
              </a:solidFill>
            </a:endParaRPr>
          </a:p>
        </p:txBody>
      </p:sp>
      <p:cxnSp>
        <p:nvCxnSpPr>
          <p:cNvPr id="73" name="コネクタ: カギ線 72">
            <a:extLst>
              <a:ext uri="{FF2B5EF4-FFF2-40B4-BE49-F238E27FC236}">
                <a16:creationId xmlns:a16="http://schemas.microsoft.com/office/drawing/2014/main" id="{43147616-F58A-48E9-886F-983B832FC942}"/>
              </a:ext>
            </a:extLst>
          </p:cNvPr>
          <p:cNvCxnSpPr>
            <a:cxnSpLocks/>
          </p:cNvCxnSpPr>
          <p:nvPr/>
        </p:nvCxnSpPr>
        <p:spPr>
          <a:xfrm flipH="1" flipV="1">
            <a:off x="5064413" y="4535262"/>
            <a:ext cx="127599" cy="1221754"/>
          </a:xfrm>
          <a:prstGeom prst="bentConnector3">
            <a:avLst>
              <a:gd name="adj1" fmla="val -179155"/>
            </a:avLst>
          </a:prstGeom>
          <a:ln w="19050">
            <a:solidFill>
              <a:srgbClr val="0760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コネクタ: カギ線 75">
            <a:extLst>
              <a:ext uri="{FF2B5EF4-FFF2-40B4-BE49-F238E27FC236}">
                <a16:creationId xmlns:a16="http://schemas.microsoft.com/office/drawing/2014/main" id="{6BD0CEF9-B9D0-403A-A356-AB5AF66BA60E}"/>
              </a:ext>
            </a:extLst>
          </p:cNvPr>
          <p:cNvCxnSpPr>
            <a:cxnSpLocks/>
            <a:stCxn id="70" idx="1"/>
          </p:cNvCxnSpPr>
          <p:nvPr/>
        </p:nvCxnSpPr>
        <p:spPr>
          <a:xfrm rot="10800000" flipH="1">
            <a:off x="6384897" y="3737113"/>
            <a:ext cx="678892" cy="2055302"/>
          </a:xfrm>
          <a:prstGeom prst="bentConnector4">
            <a:avLst>
              <a:gd name="adj1" fmla="val -33673"/>
              <a:gd name="adj2" fmla="val 63446"/>
            </a:avLst>
          </a:prstGeom>
          <a:ln w="19050">
            <a:solidFill>
              <a:srgbClr val="0760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1BF704F9-EE29-477B-89C7-94F1891D1E55}"/>
              </a:ext>
            </a:extLst>
          </p:cNvPr>
          <p:cNvSpPr txBox="1"/>
          <p:nvPr/>
        </p:nvSpPr>
        <p:spPr>
          <a:xfrm>
            <a:off x="5225135" y="3638041"/>
            <a:ext cx="20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7030A0"/>
                </a:solidFill>
              </a:rPr>
              <a:t>No trapped mode at the central part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81" name="矢印: 右 80">
            <a:extLst>
              <a:ext uri="{FF2B5EF4-FFF2-40B4-BE49-F238E27FC236}">
                <a16:creationId xmlns:a16="http://schemas.microsoft.com/office/drawing/2014/main" id="{5BEF205F-FF9D-477E-BBA4-DD43AA41A4E4}"/>
              </a:ext>
            </a:extLst>
          </p:cNvPr>
          <p:cNvSpPr/>
          <p:nvPr/>
        </p:nvSpPr>
        <p:spPr>
          <a:xfrm rot="20188428">
            <a:off x="9005065" y="1535741"/>
            <a:ext cx="309486" cy="22802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CD2D2B93-6933-44FD-B8F5-ED2A6057488A}"/>
              </a:ext>
            </a:extLst>
          </p:cNvPr>
          <p:cNvSpPr txBox="1"/>
          <p:nvPr/>
        </p:nvSpPr>
        <p:spPr>
          <a:xfrm>
            <a:off x="9294748" y="1074970"/>
            <a:ext cx="269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Electro-magnetic field (HOM) due to the crotch :  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41B396D-8449-46AE-9954-99DA2147BBAF}"/>
              </a:ext>
            </a:extLst>
          </p:cNvPr>
          <p:cNvSpPr txBox="1"/>
          <p:nvPr/>
        </p:nvSpPr>
        <p:spPr>
          <a:xfrm>
            <a:off x="9347200" y="1663818"/>
            <a:ext cx="11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  <a:sym typeface="Symbol" panose="05050102010706020507" pitchFamily="18" charset="2"/>
              </a:rPr>
              <a:t>300 W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132C45C9-110D-4F1D-BDA4-11122A0D6073}"/>
              </a:ext>
            </a:extLst>
          </p:cNvPr>
          <p:cNvSpPr txBox="1"/>
          <p:nvPr/>
        </p:nvSpPr>
        <p:spPr>
          <a:xfrm>
            <a:off x="9529806" y="4433238"/>
            <a:ext cx="2421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HOM due to the taper and the ridge : 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6047AAE0-D2F0-4FF3-B116-08D713D2FCFC}"/>
              </a:ext>
            </a:extLst>
          </p:cNvPr>
          <p:cNvSpPr txBox="1"/>
          <p:nvPr/>
        </p:nvSpPr>
        <p:spPr>
          <a:xfrm>
            <a:off x="10942096" y="4722788"/>
            <a:ext cx="11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  <a:sym typeface="Symbol" panose="05050102010706020507" pitchFamily="18" charset="2"/>
              </a:rPr>
              <a:t>50 W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86" name="矢印: 右 85">
            <a:extLst>
              <a:ext uri="{FF2B5EF4-FFF2-40B4-BE49-F238E27FC236}">
                <a16:creationId xmlns:a16="http://schemas.microsoft.com/office/drawing/2014/main" id="{E113F307-A734-418B-85C7-C752EA07DFCB}"/>
              </a:ext>
            </a:extLst>
          </p:cNvPr>
          <p:cNvSpPr/>
          <p:nvPr/>
        </p:nvSpPr>
        <p:spPr>
          <a:xfrm rot="1626591">
            <a:off x="9243690" y="4581814"/>
            <a:ext cx="309486" cy="22802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ADCFB479-0852-46E8-868F-FD9BDE653A4F}"/>
              </a:ext>
            </a:extLst>
          </p:cNvPr>
          <p:cNvSpPr txBox="1"/>
          <p:nvPr/>
        </p:nvSpPr>
        <p:spPr>
          <a:xfrm>
            <a:off x="1845163" y="1381645"/>
            <a:ext cx="11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  <a:sym typeface="Symbol" panose="05050102010706020507" pitchFamily="18" charset="2"/>
              </a:rPr>
              <a:t>300 W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88" name="矢印: 右 87">
            <a:extLst>
              <a:ext uri="{FF2B5EF4-FFF2-40B4-BE49-F238E27FC236}">
                <a16:creationId xmlns:a16="http://schemas.microsoft.com/office/drawing/2014/main" id="{242EA568-5AEC-41E9-82F2-E94E758C3DF0}"/>
              </a:ext>
            </a:extLst>
          </p:cNvPr>
          <p:cNvSpPr/>
          <p:nvPr/>
        </p:nvSpPr>
        <p:spPr>
          <a:xfrm rot="12199613">
            <a:off x="2764489" y="1535741"/>
            <a:ext cx="309486" cy="22802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836A2347-5F94-4CD3-9C56-4A2FA30D03E4}"/>
              </a:ext>
            </a:extLst>
          </p:cNvPr>
          <p:cNvSpPr txBox="1"/>
          <p:nvPr/>
        </p:nvSpPr>
        <p:spPr>
          <a:xfrm>
            <a:off x="1935794" y="4598257"/>
            <a:ext cx="11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  <a:sym typeface="Symbol" panose="05050102010706020507" pitchFamily="18" charset="2"/>
              </a:rPr>
              <a:t>100 W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90" name="矢印: 右 89">
            <a:extLst>
              <a:ext uri="{FF2B5EF4-FFF2-40B4-BE49-F238E27FC236}">
                <a16:creationId xmlns:a16="http://schemas.microsoft.com/office/drawing/2014/main" id="{EECD6629-DCDD-4DD6-B97E-674230557D90}"/>
              </a:ext>
            </a:extLst>
          </p:cNvPr>
          <p:cNvSpPr/>
          <p:nvPr/>
        </p:nvSpPr>
        <p:spPr>
          <a:xfrm rot="9000000">
            <a:off x="2788791" y="4528794"/>
            <a:ext cx="309486" cy="22802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ッター プレースホルダー 15">
            <a:extLst>
              <a:ext uri="{FF2B5EF4-FFF2-40B4-BE49-F238E27FC236}">
                <a16:creationId xmlns:a16="http://schemas.microsoft.com/office/drawing/2014/main" id="{D9479358-56D6-44CE-AE38-073F77C3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4251" y="6482229"/>
            <a:ext cx="5143499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TRIUMF 2021 EIC Accelerator Partnership Workshop : ESR vacuum system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1485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42057</TotalTime>
  <Words>1792</Words>
  <Application>Microsoft Office PowerPoint</Application>
  <PresentationFormat>ワイド画面</PresentationFormat>
  <Paragraphs>354</Paragraphs>
  <Slides>29</Slides>
  <Notes>29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Office テーマ</vt:lpstr>
      <vt:lpstr>Vacuum system of  SuperKEKB interaction region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Fin.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system of SuperKEKB IR</dc:title>
  <dc:creator>shibata kyo</dc:creator>
  <cp:lastModifiedBy>柴田　恭</cp:lastModifiedBy>
  <cp:revision>804</cp:revision>
  <dcterms:created xsi:type="dcterms:W3CDTF">2018-08-10T01:02:51Z</dcterms:created>
  <dcterms:modified xsi:type="dcterms:W3CDTF">2021-10-27T08:51:04Z</dcterms:modified>
</cp:coreProperties>
</file>