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20" r:id="rId2"/>
    <p:sldId id="332" r:id="rId3"/>
    <p:sldId id="328" r:id="rId4"/>
    <p:sldId id="326" r:id="rId5"/>
    <p:sldId id="333" r:id="rId6"/>
    <p:sldId id="335" r:id="rId7"/>
    <p:sldId id="279" r:id="rId8"/>
    <p:sldId id="324" r:id="rId9"/>
    <p:sldId id="284" r:id="rId10"/>
    <p:sldId id="285" r:id="rId11"/>
    <p:sldId id="291" r:id="rId12"/>
    <p:sldId id="304" r:id="rId13"/>
    <p:sldId id="294" r:id="rId14"/>
    <p:sldId id="313" r:id="rId15"/>
    <p:sldId id="306" r:id="rId16"/>
    <p:sldId id="309" r:id="rId17"/>
    <p:sldId id="295" r:id="rId18"/>
    <p:sldId id="316" r:id="rId19"/>
    <p:sldId id="281" r:id="rId20"/>
    <p:sldId id="297" r:id="rId21"/>
    <p:sldId id="301" r:id="rId22"/>
    <p:sldId id="3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1306" autoAdjust="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4F695-95E1-405C-ACF4-520D0A8B9908}" type="doc">
      <dgm:prSet loTypeId="urn:microsoft.com/office/officeart/2011/layout/InterconnectedBlockProcess" loCatId="process" qsTypeId="urn:microsoft.com/office/officeart/2005/8/quickstyle/3d3" qsCatId="3D" csTypeId="urn:microsoft.com/office/officeart/2005/8/colors/colorful5" csCatId="colorful" phldr="1"/>
      <dgm:spPr/>
    </dgm:pt>
    <dgm:pt modelId="{3760BB47-21BD-4B95-B431-BA93C9826389}">
      <dgm:prSet phldrT="[Text]"/>
      <dgm:spPr/>
      <dgm:t>
        <a:bodyPr/>
        <a:lstStyle/>
        <a:p>
          <a:r>
            <a:rPr lang="en-CA">
              <a:latin typeface="Arial Narrow" panose="020B0606020202030204" pitchFamily="34" charset="0"/>
            </a:rPr>
            <a:t>Opportunity</a:t>
          </a:r>
        </a:p>
      </dgm:t>
    </dgm:pt>
    <dgm:pt modelId="{20BC83C4-C53B-483D-9C77-83F8842013B9}" type="parTrans" cxnId="{296B0600-03F6-4198-99E4-0D72A26B2C70}">
      <dgm:prSet/>
      <dgm:spPr/>
      <dgm:t>
        <a:bodyPr/>
        <a:lstStyle/>
        <a:p>
          <a:endParaRPr lang="en-CA"/>
        </a:p>
      </dgm:t>
    </dgm:pt>
    <dgm:pt modelId="{D31EADFA-6B27-4C9A-A2A4-0A45BA7298DF}" type="sibTrans" cxnId="{296B0600-03F6-4198-99E4-0D72A26B2C70}">
      <dgm:prSet/>
      <dgm:spPr/>
      <dgm:t>
        <a:bodyPr/>
        <a:lstStyle/>
        <a:p>
          <a:endParaRPr lang="en-CA"/>
        </a:p>
      </dgm:t>
    </dgm:pt>
    <dgm:pt modelId="{305E618D-9F3B-483B-BF1A-FA16A3D3795C}">
      <dgm:prSet phldrT="[Text]"/>
      <dgm:spPr/>
      <dgm:t>
        <a:bodyPr/>
        <a:lstStyle/>
        <a:p>
          <a:r>
            <a:rPr lang="en-CA">
              <a:latin typeface="Arial Narrow" panose="020B0606020202030204" pitchFamily="34" charset="0"/>
            </a:rPr>
            <a:t>Planning</a:t>
          </a:r>
        </a:p>
      </dgm:t>
    </dgm:pt>
    <dgm:pt modelId="{25059513-DC70-4930-AC70-6DB466A8E278}" type="parTrans" cxnId="{8DA4784E-578F-4495-9943-0C0038C318B8}">
      <dgm:prSet/>
      <dgm:spPr/>
      <dgm:t>
        <a:bodyPr/>
        <a:lstStyle/>
        <a:p>
          <a:endParaRPr lang="en-CA"/>
        </a:p>
      </dgm:t>
    </dgm:pt>
    <dgm:pt modelId="{14DA7EAD-C085-47FC-AD90-30D3BDA15AAE}" type="sibTrans" cxnId="{8DA4784E-578F-4495-9943-0C0038C318B8}">
      <dgm:prSet/>
      <dgm:spPr/>
      <dgm:t>
        <a:bodyPr/>
        <a:lstStyle/>
        <a:p>
          <a:endParaRPr lang="en-CA"/>
        </a:p>
      </dgm:t>
    </dgm:pt>
    <dgm:pt modelId="{5D96B9AA-C0DD-436A-8B9E-AC50AC22B6E1}">
      <dgm:prSet phldrT="[Text]"/>
      <dgm:spPr/>
      <dgm:t>
        <a:bodyPr/>
        <a:lstStyle/>
        <a:p>
          <a:r>
            <a:rPr lang="en-CA">
              <a:latin typeface="Arial Narrow" panose="020B0606020202030204" pitchFamily="34" charset="0"/>
            </a:rPr>
            <a:t>Commission</a:t>
          </a:r>
        </a:p>
      </dgm:t>
    </dgm:pt>
    <dgm:pt modelId="{8175402A-48DD-4B79-AA0E-0000C112361A}" type="parTrans" cxnId="{487CC2DE-A3CC-4CE8-A740-8A79B7DB7C3C}">
      <dgm:prSet/>
      <dgm:spPr/>
      <dgm:t>
        <a:bodyPr/>
        <a:lstStyle/>
        <a:p>
          <a:endParaRPr lang="en-CA"/>
        </a:p>
      </dgm:t>
    </dgm:pt>
    <dgm:pt modelId="{D24CFCD9-5B70-4AD3-B7B0-136118134E23}" type="sibTrans" cxnId="{487CC2DE-A3CC-4CE8-A740-8A79B7DB7C3C}">
      <dgm:prSet/>
      <dgm:spPr/>
      <dgm:t>
        <a:bodyPr/>
        <a:lstStyle/>
        <a:p>
          <a:endParaRPr lang="en-CA"/>
        </a:p>
      </dgm:t>
    </dgm:pt>
    <dgm:pt modelId="{BF824CFD-A111-4C48-B919-2AF736631C24}">
      <dgm:prSet phldrT="[Text]"/>
      <dgm:spPr/>
      <dgm:t>
        <a:bodyPr/>
        <a:lstStyle/>
        <a:p>
          <a:r>
            <a:rPr lang="en-CA">
              <a:latin typeface="Arial Narrow" panose="020B0606020202030204" pitchFamily="34" charset="0"/>
            </a:rPr>
            <a:t>Initiation </a:t>
          </a:r>
        </a:p>
      </dgm:t>
    </dgm:pt>
    <dgm:pt modelId="{1201CF85-DEA4-4466-A587-E76EA78BABE3}" type="parTrans" cxnId="{F6100603-6C86-4D79-8899-DB6C02B218D7}">
      <dgm:prSet/>
      <dgm:spPr/>
      <dgm:t>
        <a:bodyPr/>
        <a:lstStyle/>
        <a:p>
          <a:endParaRPr lang="en-CA"/>
        </a:p>
      </dgm:t>
    </dgm:pt>
    <dgm:pt modelId="{034A5218-13ED-4CC5-80F1-F662825E5C36}" type="sibTrans" cxnId="{F6100603-6C86-4D79-8899-DB6C02B218D7}">
      <dgm:prSet/>
      <dgm:spPr/>
      <dgm:t>
        <a:bodyPr/>
        <a:lstStyle/>
        <a:p>
          <a:endParaRPr lang="en-CA"/>
        </a:p>
      </dgm:t>
    </dgm:pt>
    <dgm:pt modelId="{DFFECEA9-757F-4F9E-B513-DB01A6D6C363}">
      <dgm:prSet phldrT="[Text]"/>
      <dgm:spPr/>
      <dgm:t>
        <a:bodyPr/>
        <a:lstStyle/>
        <a:p>
          <a:r>
            <a:rPr lang="en-CA">
              <a:latin typeface="Arial Narrow" panose="020B0606020202030204" pitchFamily="34" charset="0"/>
            </a:rPr>
            <a:t>Execution</a:t>
          </a:r>
        </a:p>
      </dgm:t>
    </dgm:pt>
    <dgm:pt modelId="{6448BF55-EF95-493F-A6CC-F21B14E02232}" type="parTrans" cxnId="{8D87F0A2-26DF-4AA7-8B17-97DAB2C1DD1F}">
      <dgm:prSet/>
      <dgm:spPr/>
      <dgm:t>
        <a:bodyPr/>
        <a:lstStyle/>
        <a:p>
          <a:endParaRPr lang="en-CA"/>
        </a:p>
      </dgm:t>
    </dgm:pt>
    <dgm:pt modelId="{7612B38E-E244-4CA5-9F76-3CB2B82BF250}" type="sibTrans" cxnId="{8D87F0A2-26DF-4AA7-8B17-97DAB2C1DD1F}">
      <dgm:prSet/>
      <dgm:spPr/>
      <dgm:t>
        <a:bodyPr/>
        <a:lstStyle/>
        <a:p>
          <a:endParaRPr lang="en-CA"/>
        </a:p>
      </dgm:t>
    </dgm:pt>
    <dgm:pt modelId="{82F797E6-03D3-4BB0-AA7C-6931A3B5D5B2}">
      <dgm:prSet phldrT="[Text]"/>
      <dgm:spPr/>
      <dgm:t>
        <a:bodyPr/>
        <a:lstStyle/>
        <a:p>
          <a:r>
            <a:rPr lang="en-CA">
              <a:latin typeface="Arial Narrow" panose="020B0606020202030204" pitchFamily="34" charset="0"/>
            </a:rPr>
            <a:t>Closeout</a:t>
          </a:r>
        </a:p>
      </dgm:t>
    </dgm:pt>
    <dgm:pt modelId="{0523F76C-37E5-4432-BC2C-585D619D457D}" type="parTrans" cxnId="{8CAD8F5A-7E3A-4C48-A9ED-B8BBB3B135C5}">
      <dgm:prSet/>
      <dgm:spPr/>
      <dgm:t>
        <a:bodyPr/>
        <a:lstStyle/>
        <a:p>
          <a:endParaRPr lang="en-CA"/>
        </a:p>
      </dgm:t>
    </dgm:pt>
    <dgm:pt modelId="{16B8205B-F5FF-413E-836A-117B8051173E}" type="sibTrans" cxnId="{8CAD8F5A-7E3A-4C48-A9ED-B8BBB3B135C5}">
      <dgm:prSet/>
      <dgm:spPr/>
      <dgm:t>
        <a:bodyPr/>
        <a:lstStyle/>
        <a:p>
          <a:endParaRPr lang="en-CA"/>
        </a:p>
      </dgm:t>
    </dgm:pt>
    <dgm:pt modelId="{8D0F5DA5-A654-4F4A-8C0E-BB6A053CA7CB}">
      <dgm:prSet custT="1"/>
      <dgm:spPr/>
      <dgm:t>
        <a:bodyPr/>
        <a:lstStyle/>
        <a:p>
          <a:r>
            <a:rPr lang="en-CA" sz="1000">
              <a:latin typeface="Arial Narrow" panose="020B0606020202030204" pitchFamily="34" charset="0"/>
            </a:rPr>
            <a:t>Can and/or should CLS consider doing this?</a:t>
          </a:r>
        </a:p>
        <a:p>
          <a:r>
            <a:rPr lang="en-CA" sz="1000">
              <a:latin typeface="Arial Narrow" panose="020B0606020202030204" pitchFamily="34" charset="0"/>
            </a:rPr>
            <a:t>Resource Request form</a:t>
          </a:r>
        </a:p>
      </dgm:t>
    </dgm:pt>
    <dgm:pt modelId="{D66DF859-32CE-49F4-9F9A-6343F9282A89}" type="parTrans" cxnId="{7904B8F2-C8A6-470A-A772-C7F41821C8E6}">
      <dgm:prSet/>
      <dgm:spPr/>
      <dgm:t>
        <a:bodyPr/>
        <a:lstStyle/>
        <a:p>
          <a:endParaRPr lang="en-CA"/>
        </a:p>
      </dgm:t>
    </dgm:pt>
    <dgm:pt modelId="{AE728D38-FEE8-409E-A313-0AFB2024B9F8}" type="sibTrans" cxnId="{7904B8F2-C8A6-470A-A772-C7F41821C8E6}">
      <dgm:prSet/>
      <dgm:spPr/>
      <dgm:t>
        <a:bodyPr/>
        <a:lstStyle/>
        <a:p>
          <a:endParaRPr lang="en-CA"/>
        </a:p>
      </dgm:t>
    </dgm:pt>
    <dgm:pt modelId="{D3E700DD-057D-49FE-B680-605CEE6DC148}">
      <dgm:prSet custT="1"/>
      <dgm:spPr/>
      <dgm:t>
        <a:bodyPr/>
        <a:lstStyle/>
        <a:p>
          <a:r>
            <a:rPr lang="en-CA" sz="1000" dirty="0">
              <a:latin typeface="Arial Narrow" panose="020B0606020202030204" pitchFamily="34" charset="0"/>
            </a:rPr>
            <a:t>Define the project</a:t>
          </a:r>
        </a:p>
        <a:p>
          <a:r>
            <a:rPr lang="en-CA" sz="1000" dirty="0">
              <a:latin typeface="Arial Narrow" panose="020B0606020202030204" pitchFamily="34" charset="0"/>
            </a:rPr>
            <a:t>Assign PM</a:t>
          </a:r>
        </a:p>
        <a:p>
          <a:r>
            <a:rPr lang="en-CA" sz="1000" dirty="0">
              <a:latin typeface="Arial Narrow" panose="020B0606020202030204" pitchFamily="34" charset="0"/>
            </a:rPr>
            <a:t>Project Charter</a:t>
          </a:r>
        </a:p>
        <a:p>
          <a:r>
            <a:rPr lang="en-CA" sz="1000" dirty="0">
              <a:latin typeface="Arial Narrow" panose="020B0606020202030204" pitchFamily="34" charset="0"/>
            </a:rPr>
            <a:t>Conceptual Design</a:t>
          </a:r>
        </a:p>
        <a:p>
          <a:r>
            <a:rPr lang="en-CA" sz="1000" dirty="0">
              <a:latin typeface="Arial Narrow" panose="020B0606020202030204" pitchFamily="34" charset="0"/>
            </a:rPr>
            <a:t>Cost Estimate</a:t>
          </a:r>
        </a:p>
        <a:p>
          <a:r>
            <a:rPr lang="en-CA" sz="1000" dirty="0">
              <a:latin typeface="Arial Narrow" panose="020B0606020202030204" pitchFamily="34" charset="0"/>
            </a:rPr>
            <a:t>Should CLS progress to Planning?</a:t>
          </a:r>
        </a:p>
      </dgm:t>
    </dgm:pt>
    <dgm:pt modelId="{CF2D5AC2-5A42-4CCB-803E-053B9D4116F7}" type="parTrans" cxnId="{28F9D4DB-83D5-4C1E-9876-57CB54F3CE14}">
      <dgm:prSet/>
      <dgm:spPr/>
      <dgm:t>
        <a:bodyPr/>
        <a:lstStyle/>
        <a:p>
          <a:endParaRPr lang="en-CA"/>
        </a:p>
      </dgm:t>
    </dgm:pt>
    <dgm:pt modelId="{6F1EF334-524D-463B-A220-3271A6C2A87C}" type="sibTrans" cxnId="{28F9D4DB-83D5-4C1E-9876-57CB54F3CE14}">
      <dgm:prSet/>
      <dgm:spPr/>
      <dgm:t>
        <a:bodyPr/>
        <a:lstStyle/>
        <a:p>
          <a:endParaRPr lang="en-CA"/>
        </a:p>
      </dgm:t>
    </dgm:pt>
    <dgm:pt modelId="{71C2ABB1-124E-4830-B000-A9AB7FD1C181}">
      <dgm:prSet custT="1"/>
      <dgm:spPr/>
      <dgm:t>
        <a:bodyPr/>
        <a:lstStyle/>
        <a:p>
          <a:r>
            <a:rPr lang="en-CA" sz="1000" dirty="0">
              <a:latin typeface="Arial Narrow" panose="020B0606020202030204" pitchFamily="34" charset="0"/>
            </a:rPr>
            <a:t>Create Work Packages</a:t>
          </a:r>
        </a:p>
        <a:p>
          <a:r>
            <a:rPr lang="en-CA" sz="1000" dirty="0">
              <a:latin typeface="Arial Narrow" panose="020B0606020202030204" pitchFamily="34" charset="0"/>
            </a:rPr>
            <a:t>Build Plan</a:t>
          </a:r>
        </a:p>
        <a:p>
          <a:r>
            <a:rPr lang="en-CA" sz="1000" dirty="0">
              <a:latin typeface="Arial Narrow" panose="020B0606020202030204" pitchFamily="34" charset="0"/>
            </a:rPr>
            <a:t>Develop Schedule</a:t>
          </a:r>
        </a:p>
        <a:p>
          <a:r>
            <a:rPr lang="en-CA" sz="1000" dirty="0">
              <a:latin typeface="Arial Narrow" panose="020B0606020202030204" pitchFamily="34" charset="0"/>
            </a:rPr>
            <a:t>Preliminary Design</a:t>
          </a:r>
        </a:p>
        <a:p>
          <a:r>
            <a:rPr lang="en-CA" sz="1000" dirty="0">
              <a:latin typeface="Arial Narrow" panose="020B0606020202030204" pitchFamily="34" charset="0"/>
            </a:rPr>
            <a:t>Budget Verification</a:t>
          </a:r>
        </a:p>
        <a:p>
          <a:r>
            <a:rPr lang="en-CA" sz="1000" dirty="0">
              <a:latin typeface="Arial Narrow" panose="020B0606020202030204" pitchFamily="34" charset="0"/>
            </a:rPr>
            <a:t>Project Baseline</a:t>
          </a:r>
        </a:p>
        <a:p>
          <a:r>
            <a:rPr lang="en-CA" sz="1000" dirty="0">
              <a:latin typeface="Arial Narrow" panose="020B0606020202030204" pitchFamily="34" charset="0"/>
            </a:rPr>
            <a:t>Should CLS proceed to Execution?</a:t>
          </a:r>
        </a:p>
      </dgm:t>
    </dgm:pt>
    <dgm:pt modelId="{FD09F3E7-FC9C-49CD-87E3-7F92ADC1272E}" type="parTrans" cxnId="{C99026FE-B691-4375-839E-F8EE9AE3A0D0}">
      <dgm:prSet/>
      <dgm:spPr/>
      <dgm:t>
        <a:bodyPr/>
        <a:lstStyle/>
        <a:p>
          <a:endParaRPr lang="en-CA"/>
        </a:p>
      </dgm:t>
    </dgm:pt>
    <dgm:pt modelId="{AF076B54-07E2-4071-9135-C7A34E608391}" type="sibTrans" cxnId="{C99026FE-B691-4375-839E-F8EE9AE3A0D0}">
      <dgm:prSet/>
      <dgm:spPr/>
      <dgm:t>
        <a:bodyPr/>
        <a:lstStyle/>
        <a:p>
          <a:endParaRPr lang="en-CA"/>
        </a:p>
      </dgm:t>
    </dgm:pt>
    <dgm:pt modelId="{4AB6DFDD-53B6-4E13-BF10-F5DAEE46E5DD}">
      <dgm:prSet custT="1"/>
      <dgm:spPr/>
      <dgm:t>
        <a:bodyPr/>
        <a:lstStyle/>
        <a:p>
          <a:r>
            <a:rPr lang="en-CA" sz="1000">
              <a:latin typeface="Arial Narrow" panose="020B0606020202030204" pitchFamily="34" charset="0"/>
            </a:rPr>
            <a:t>Final Design</a:t>
          </a:r>
        </a:p>
        <a:p>
          <a:r>
            <a:rPr lang="en-CA" sz="1000">
              <a:latin typeface="Arial Narrow" panose="020B0606020202030204" pitchFamily="34" charset="0"/>
            </a:rPr>
            <a:t>Verification</a:t>
          </a:r>
        </a:p>
        <a:p>
          <a:r>
            <a:rPr lang="en-CA" sz="1000">
              <a:latin typeface="Arial Narrow" panose="020B0606020202030204" pitchFamily="34" charset="0"/>
            </a:rPr>
            <a:t>Procure</a:t>
          </a:r>
        </a:p>
        <a:p>
          <a:r>
            <a:rPr lang="en-CA" sz="1000">
              <a:latin typeface="Arial Narrow" panose="020B0606020202030204" pitchFamily="34" charset="0"/>
            </a:rPr>
            <a:t>Fabricate</a:t>
          </a:r>
        </a:p>
        <a:p>
          <a:r>
            <a:rPr lang="en-CA" sz="1000">
              <a:latin typeface="Arial Narrow" panose="020B0606020202030204" pitchFamily="34" charset="0"/>
            </a:rPr>
            <a:t>Build</a:t>
          </a:r>
        </a:p>
        <a:p>
          <a:r>
            <a:rPr lang="en-CA" sz="1000">
              <a:latin typeface="Arial Narrow" panose="020B0606020202030204" pitchFamily="34" charset="0"/>
            </a:rPr>
            <a:t>Program</a:t>
          </a:r>
        </a:p>
        <a:p>
          <a:r>
            <a:rPr lang="en-CA" sz="1000">
              <a:latin typeface="Arial Narrow" panose="020B0606020202030204" pitchFamily="34" charset="0"/>
            </a:rPr>
            <a:t>Install</a:t>
          </a:r>
        </a:p>
        <a:p>
          <a:endParaRPr lang="en-CA" sz="1000">
            <a:latin typeface="Arial Narrow" panose="020B0606020202030204" pitchFamily="34" charset="0"/>
          </a:endParaRPr>
        </a:p>
      </dgm:t>
    </dgm:pt>
    <dgm:pt modelId="{D7BC8AFC-3579-421C-ABA9-4EE398C1AA8A}" type="parTrans" cxnId="{D79345E2-0A35-465D-8FEC-B0F74609616D}">
      <dgm:prSet/>
      <dgm:spPr/>
      <dgm:t>
        <a:bodyPr/>
        <a:lstStyle/>
        <a:p>
          <a:endParaRPr lang="en-CA"/>
        </a:p>
      </dgm:t>
    </dgm:pt>
    <dgm:pt modelId="{BDAEB26C-4560-4A71-B913-E3067071E68D}" type="sibTrans" cxnId="{D79345E2-0A35-465D-8FEC-B0F74609616D}">
      <dgm:prSet/>
      <dgm:spPr/>
      <dgm:t>
        <a:bodyPr/>
        <a:lstStyle/>
        <a:p>
          <a:endParaRPr lang="en-CA"/>
        </a:p>
      </dgm:t>
    </dgm:pt>
    <dgm:pt modelId="{65954D44-F28F-4D7F-A1BF-8C60051FD91B}">
      <dgm:prSet custT="1"/>
      <dgm:spPr/>
      <dgm:t>
        <a:bodyPr/>
        <a:lstStyle/>
        <a:p>
          <a:pPr algn="r"/>
          <a:r>
            <a:rPr lang="en-CA" sz="1000">
              <a:latin typeface="Arial Narrow" panose="020B0606020202030204" pitchFamily="34" charset="0"/>
            </a:rPr>
            <a:t>Test</a:t>
          </a:r>
        </a:p>
        <a:p>
          <a:pPr algn="r"/>
          <a:r>
            <a:rPr lang="en-CA" sz="1000">
              <a:latin typeface="Arial Narrow" panose="020B0606020202030204" pitchFamily="34" charset="0"/>
            </a:rPr>
            <a:t>Validation</a:t>
          </a:r>
        </a:p>
        <a:p>
          <a:pPr algn="r"/>
          <a:r>
            <a:rPr lang="en-CA" sz="1000">
              <a:latin typeface="Arial Narrow" panose="020B0606020202030204" pitchFamily="34" charset="0"/>
            </a:rPr>
            <a:t>Commissioning report</a:t>
          </a:r>
        </a:p>
      </dgm:t>
    </dgm:pt>
    <dgm:pt modelId="{1530B170-9539-4460-B67E-A4B8CAC7324C}" type="parTrans" cxnId="{423AAD86-8B50-43FA-AFB0-BDFE76762965}">
      <dgm:prSet/>
      <dgm:spPr/>
      <dgm:t>
        <a:bodyPr/>
        <a:lstStyle/>
        <a:p>
          <a:endParaRPr lang="en-CA"/>
        </a:p>
      </dgm:t>
    </dgm:pt>
    <dgm:pt modelId="{CC86284E-D006-46F8-BAE3-C44645AA378D}" type="sibTrans" cxnId="{423AAD86-8B50-43FA-AFB0-BDFE76762965}">
      <dgm:prSet/>
      <dgm:spPr/>
      <dgm:t>
        <a:bodyPr/>
        <a:lstStyle/>
        <a:p>
          <a:endParaRPr lang="en-CA"/>
        </a:p>
      </dgm:t>
    </dgm:pt>
    <dgm:pt modelId="{18FF0245-0050-4139-9ACD-5A4DE7B23BDE}">
      <dgm:prSet custT="1"/>
      <dgm:spPr/>
      <dgm:t>
        <a:bodyPr/>
        <a:lstStyle/>
        <a:p>
          <a:r>
            <a:rPr lang="en-CA" sz="1000">
              <a:latin typeface="Arial Narrow" panose="020B0606020202030204" pitchFamily="34" charset="0"/>
            </a:rPr>
            <a:t>As-built drawings</a:t>
          </a:r>
        </a:p>
        <a:p>
          <a:r>
            <a:rPr lang="en-CA" sz="1000">
              <a:latin typeface="Arial Narrow" panose="020B0606020202030204" pitchFamily="34" charset="0"/>
            </a:rPr>
            <a:t>Summary reports</a:t>
          </a:r>
        </a:p>
        <a:p>
          <a:r>
            <a:rPr lang="en-CA" sz="1000">
              <a:latin typeface="Arial Narrow" panose="020B0606020202030204" pitchFamily="34" charset="0"/>
            </a:rPr>
            <a:t>Final cost report</a:t>
          </a:r>
        </a:p>
        <a:p>
          <a:r>
            <a:rPr lang="en-CA" sz="1000">
              <a:latin typeface="Arial Narrow" panose="020B0606020202030204" pitchFamily="34" charset="0"/>
            </a:rPr>
            <a:t>Lessons learned</a:t>
          </a:r>
        </a:p>
      </dgm:t>
    </dgm:pt>
    <dgm:pt modelId="{A050B892-5EEE-4B9B-903D-E623BE16CE0E}" type="parTrans" cxnId="{C3D4A03C-7840-40A8-A5AD-C9AF5B46734B}">
      <dgm:prSet/>
      <dgm:spPr/>
      <dgm:t>
        <a:bodyPr/>
        <a:lstStyle/>
        <a:p>
          <a:endParaRPr lang="en-CA"/>
        </a:p>
      </dgm:t>
    </dgm:pt>
    <dgm:pt modelId="{F98D55D8-6390-4765-9CE5-D5CE7C3E0D55}" type="sibTrans" cxnId="{C3D4A03C-7840-40A8-A5AD-C9AF5B46734B}">
      <dgm:prSet/>
      <dgm:spPr/>
      <dgm:t>
        <a:bodyPr/>
        <a:lstStyle/>
        <a:p>
          <a:endParaRPr lang="en-CA"/>
        </a:p>
      </dgm:t>
    </dgm:pt>
    <dgm:pt modelId="{00ED5916-2A03-4081-BFE0-1BD6F4CCE39C}" type="pres">
      <dgm:prSet presAssocID="{1B84F695-95E1-405C-ACF4-520D0A8B9908}" presName="Name0" presStyleCnt="0">
        <dgm:presLayoutVars>
          <dgm:chMax val="7"/>
          <dgm:chPref val="5"/>
          <dgm:dir/>
          <dgm:animOne val="branch"/>
          <dgm:animLvl val="lvl"/>
        </dgm:presLayoutVars>
      </dgm:prSet>
      <dgm:spPr/>
    </dgm:pt>
    <dgm:pt modelId="{1364BC0A-C82F-4DE6-B724-917D74631A65}" type="pres">
      <dgm:prSet presAssocID="{82F797E6-03D3-4BB0-AA7C-6931A3B5D5B2}" presName="ChildAccent6" presStyleCnt="0"/>
      <dgm:spPr/>
    </dgm:pt>
    <dgm:pt modelId="{2F389FA2-2596-461A-81BE-414813B10470}" type="pres">
      <dgm:prSet presAssocID="{82F797E6-03D3-4BB0-AA7C-6931A3B5D5B2}" presName="ChildAccent" presStyleLbl="alignImgPlace1" presStyleIdx="0" presStyleCnt="6" custScaleX="101300" custLinFactNeighborX="5360"/>
      <dgm:spPr/>
    </dgm:pt>
    <dgm:pt modelId="{0EDE5EC1-9221-410A-879B-441FDE676C80}" type="pres">
      <dgm:prSet presAssocID="{82F797E6-03D3-4BB0-AA7C-6931A3B5D5B2}" presName="Child6" presStyleLbl="revTx" presStyleIdx="0" presStyleCnt="0">
        <dgm:presLayoutVars>
          <dgm:chMax val="0"/>
          <dgm:chPref val="0"/>
          <dgm:bulletEnabled val="1"/>
        </dgm:presLayoutVars>
      </dgm:prSet>
      <dgm:spPr/>
    </dgm:pt>
    <dgm:pt modelId="{C4994DC8-71D0-4D13-A515-A2E3956FF42C}" type="pres">
      <dgm:prSet presAssocID="{82F797E6-03D3-4BB0-AA7C-6931A3B5D5B2}" presName="Parent6" presStyleLbl="node1" presStyleIdx="0" presStyleCnt="6" custScaleX="102528" custLinFactNeighborX="4340">
        <dgm:presLayoutVars>
          <dgm:chMax val="2"/>
          <dgm:chPref val="1"/>
          <dgm:bulletEnabled val="1"/>
        </dgm:presLayoutVars>
      </dgm:prSet>
      <dgm:spPr/>
    </dgm:pt>
    <dgm:pt modelId="{0F2D9662-FC75-421E-8C85-4238D943F23F}" type="pres">
      <dgm:prSet presAssocID="{5D96B9AA-C0DD-436A-8B9E-AC50AC22B6E1}" presName="ChildAccent5" presStyleCnt="0"/>
      <dgm:spPr/>
    </dgm:pt>
    <dgm:pt modelId="{20C081D5-D020-4B04-9804-12BB3685D5B2}" type="pres">
      <dgm:prSet presAssocID="{5D96B9AA-C0DD-436A-8B9E-AC50AC22B6E1}" presName="ChildAccent" presStyleLbl="alignImgPlace1" presStyleIdx="1" presStyleCnt="6" custScaleX="101300" custLinFactNeighborX="5360"/>
      <dgm:spPr/>
    </dgm:pt>
    <dgm:pt modelId="{6D6AC7BE-C802-4CCC-88FA-01831253FA78}" type="pres">
      <dgm:prSet presAssocID="{5D96B9AA-C0DD-436A-8B9E-AC50AC22B6E1}" presName="Child5" presStyleLbl="revTx" presStyleIdx="0" presStyleCnt="0">
        <dgm:presLayoutVars>
          <dgm:chMax val="0"/>
          <dgm:chPref val="0"/>
          <dgm:bulletEnabled val="1"/>
        </dgm:presLayoutVars>
      </dgm:prSet>
      <dgm:spPr/>
    </dgm:pt>
    <dgm:pt modelId="{82512FFC-6E2E-4878-B76A-14CF6128202B}" type="pres">
      <dgm:prSet presAssocID="{5D96B9AA-C0DD-436A-8B9E-AC50AC22B6E1}" presName="Parent5" presStyleLbl="node1" presStyleIdx="1" presStyleCnt="6" custScaleX="101300" custLinFactNeighborX="4288">
        <dgm:presLayoutVars>
          <dgm:chMax val="2"/>
          <dgm:chPref val="1"/>
          <dgm:bulletEnabled val="1"/>
        </dgm:presLayoutVars>
      </dgm:prSet>
      <dgm:spPr/>
    </dgm:pt>
    <dgm:pt modelId="{471C28DA-3A95-405E-8495-A07AFAE2A5E8}" type="pres">
      <dgm:prSet presAssocID="{DFFECEA9-757F-4F9E-B513-DB01A6D6C363}" presName="ChildAccent4" presStyleCnt="0"/>
      <dgm:spPr/>
    </dgm:pt>
    <dgm:pt modelId="{7FF3F559-465C-4DD4-AF59-B12C63BE24C5}" type="pres">
      <dgm:prSet presAssocID="{DFFECEA9-757F-4F9E-B513-DB01A6D6C363}" presName="ChildAccent" presStyleLbl="alignImgPlace1" presStyleIdx="2" presStyleCnt="6" custScaleX="101300" custLinFactNeighborX="5360"/>
      <dgm:spPr/>
    </dgm:pt>
    <dgm:pt modelId="{13F42C49-A406-4E19-A873-7851997F3911}" type="pres">
      <dgm:prSet presAssocID="{DFFECEA9-757F-4F9E-B513-DB01A6D6C363}" presName="Child4" presStyleLbl="revTx" presStyleIdx="0" presStyleCnt="0">
        <dgm:presLayoutVars>
          <dgm:chMax val="0"/>
          <dgm:chPref val="0"/>
          <dgm:bulletEnabled val="1"/>
        </dgm:presLayoutVars>
      </dgm:prSet>
      <dgm:spPr/>
    </dgm:pt>
    <dgm:pt modelId="{404B0A23-7DC2-41A5-BBED-C57179D23E74}" type="pres">
      <dgm:prSet presAssocID="{DFFECEA9-757F-4F9E-B513-DB01A6D6C363}" presName="Parent4" presStyleLbl="node1" presStyleIdx="2" presStyleCnt="6" custScaleX="101300" custLinFactNeighborX="4288">
        <dgm:presLayoutVars>
          <dgm:chMax val="2"/>
          <dgm:chPref val="1"/>
          <dgm:bulletEnabled val="1"/>
        </dgm:presLayoutVars>
      </dgm:prSet>
      <dgm:spPr/>
    </dgm:pt>
    <dgm:pt modelId="{C64113A6-8C5C-4BBA-A459-7F76E93C94B2}" type="pres">
      <dgm:prSet presAssocID="{305E618D-9F3B-483B-BF1A-FA16A3D3795C}" presName="ChildAccent3" presStyleCnt="0"/>
      <dgm:spPr/>
    </dgm:pt>
    <dgm:pt modelId="{243973DB-0808-4DEC-B0FC-41DCBA7B89E2}" type="pres">
      <dgm:prSet presAssocID="{305E618D-9F3B-483B-BF1A-FA16A3D3795C}" presName="ChildAccent" presStyleLbl="alignImgPlace1" presStyleIdx="3" presStyleCnt="6" custScaleX="117508" custLinFactNeighborX="1072" custLinFactNeighborY="1448"/>
      <dgm:spPr/>
    </dgm:pt>
    <dgm:pt modelId="{14190B38-CFE1-40EA-9932-B6767AB5CDAB}" type="pres">
      <dgm:prSet presAssocID="{305E618D-9F3B-483B-BF1A-FA16A3D3795C}" presName="Child3" presStyleLbl="revTx" presStyleIdx="0" presStyleCnt="0">
        <dgm:presLayoutVars>
          <dgm:chMax val="0"/>
          <dgm:chPref val="0"/>
          <dgm:bulletEnabled val="1"/>
        </dgm:presLayoutVars>
      </dgm:prSet>
      <dgm:spPr/>
    </dgm:pt>
    <dgm:pt modelId="{23244FF4-E7E7-48D0-85F0-AF146D12CB21}" type="pres">
      <dgm:prSet presAssocID="{305E618D-9F3B-483B-BF1A-FA16A3D3795C}" presName="Parent3" presStyleLbl="node1" presStyleIdx="3" presStyleCnt="6" custScaleX="117508">
        <dgm:presLayoutVars>
          <dgm:chMax val="2"/>
          <dgm:chPref val="1"/>
          <dgm:bulletEnabled val="1"/>
        </dgm:presLayoutVars>
      </dgm:prSet>
      <dgm:spPr/>
    </dgm:pt>
    <dgm:pt modelId="{4DA085E2-6364-4422-BFAC-9E2B946AFD26}" type="pres">
      <dgm:prSet presAssocID="{BF824CFD-A111-4C48-B919-2AF736631C24}" presName="ChildAccent2" presStyleCnt="0"/>
      <dgm:spPr/>
    </dgm:pt>
    <dgm:pt modelId="{1AACAC53-76F1-4E4B-BAB9-71BFEF373536}" type="pres">
      <dgm:prSet presAssocID="{BF824CFD-A111-4C48-B919-2AF736631C24}" presName="ChildAccent" presStyleLbl="alignImgPlace1" presStyleIdx="4" presStyleCnt="6" custScaleX="101300" custLinFactNeighborX="-2144"/>
      <dgm:spPr/>
    </dgm:pt>
    <dgm:pt modelId="{F19DFB5A-4BCD-480E-9CA4-B26FF5A6D3D0}" type="pres">
      <dgm:prSet presAssocID="{BF824CFD-A111-4C48-B919-2AF736631C24}" presName="Child2" presStyleLbl="revTx" presStyleIdx="0" presStyleCnt="0">
        <dgm:presLayoutVars>
          <dgm:chMax val="0"/>
          <dgm:chPref val="0"/>
          <dgm:bulletEnabled val="1"/>
        </dgm:presLayoutVars>
      </dgm:prSet>
      <dgm:spPr/>
    </dgm:pt>
    <dgm:pt modelId="{A8688E1A-D3FD-4A2F-B6E9-41C4AEE551C3}" type="pres">
      <dgm:prSet presAssocID="{BF824CFD-A111-4C48-B919-2AF736631C24}" presName="Parent2" presStyleLbl="node1" presStyleIdx="4" presStyleCnt="6" custScaleX="101300" custLinFactNeighborX="-2144">
        <dgm:presLayoutVars>
          <dgm:chMax val="2"/>
          <dgm:chPref val="1"/>
          <dgm:bulletEnabled val="1"/>
        </dgm:presLayoutVars>
      </dgm:prSet>
      <dgm:spPr/>
    </dgm:pt>
    <dgm:pt modelId="{1F46E492-AC06-41C1-BF42-5EFB2EB28F59}" type="pres">
      <dgm:prSet presAssocID="{3760BB47-21BD-4B95-B431-BA93C9826389}" presName="ChildAccent1" presStyleCnt="0"/>
      <dgm:spPr/>
    </dgm:pt>
    <dgm:pt modelId="{8BCE6CFF-305D-49C7-9A3B-BA4235F7BBC2}" type="pres">
      <dgm:prSet presAssocID="{3760BB47-21BD-4B95-B431-BA93C9826389}" presName="ChildAccent" presStyleLbl="alignImgPlace1" presStyleIdx="5" presStyleCnt="6" custScaleX="101300" custLinFactNeighborX="-2144"/>
      <dgm:spPr/>
    </dgm:pt>
    <dgm:pt modelId="{747CBB5E-209F-445A-83DB-E2635C73D9E4}" type="pres">
      <dgm:prSet presAssocID="{3760BB47-21BD-4B95-B431-BA93C9826389}" presName="Child1" presStyleLbl="revTx" presStyleIdx="0" presStyleCnt="0">
        <dgm:presLayoutVars>
          <dgm:chMax val="0"/>
          <dgm:chPref val="0"/>
          <dgm:bulletEnabled val="1"/>
        </dgm:presLayoutVars>
      </dgm:prSet>
      <dgm:spPr/>
    </dgm:pt>
    <dgm:pt modelId="{E21CAFF5-C437-4E97-BAB3-DB5015D1C5F0}" type="pres">
      <dgm:prSet presAssocID="{3760BB47-21BD-4B95-B431-BA93C9826389}" presName="Parent1" presStyleLbl="node1" presStyleIdx="5" presStyleCnt="6" custScaleX="101300" custLinFactNeighborX="-2144">
        <dgm:presLayoutVars>
          <dgm:chMax val="2"/>
          <dgm:chPref val="1"/>
          <dgm:bulletEnabled val="1"/>
        </dgm:presLayoutVars>
      </dgm:prSet>
      <dgm:spPr/>
    </dgm:pt>
  </dgm:ptLst>
  <dgm:cxnLst>
    <dgm:cxn modelId="{296B0600-03F6-4198-99E4-0D72A26B2C70}" srcId="{1B84F695-95E1-405C-ACF4-520D0A8B9908}" destId="{3760BB47-21BD-4B95-B431-BA93C9826389}" srcOrd="0" destOrd="0" parTransId="{20BC83C4-C53B-483D-9C77-83F8842013B9}" sibTransId="{D31EADFA-6B27-4C9A-A2A4-0A45BA7298DF}"/>
    <dgm:cxn modelId="{F6100603-6C86-4D79-8899-DB6C02B218D7}" srcId="{1B84F695-95E1-405C-ACF4-520D0A8B9908}" destId="{BF824CFD-A111-4C48-B919-2AF736631C24}" srcOrd="1" destOrd="0" parTransId="{1201CF85-DEA4-4466-A587-E76EA78BABE3}" sibTransId="{034A5218-13ED-4CC5-80F1-F662825E5C36}"/>
    <dgm:cxn modelId="{0C3C6B05-7FB2-4557-8184-5F07059F69EC}" type="presOf" srcId="{1B84F695-95E1-405C-ACF4-520D0A8B9908}" destId="{00ED5916-2A03-4081-BFE0-1BD6F4CCE39C}" srcOrd="0" destOrd="0" presId="urn:microsoft.com/office/officeart/2011/layout/InterconnectedBlockProcess"/>
    <dgm:cxn modelId="{709A700A-563B-465B-8467-87C46682C442}" type="presOf" srcId="{71C2ABB1-124E-4830-B000-A9AB7FD1C181}" destId="{14190B38-CFE1-40EA-9932-B6767AB5CDAB}" srcOrd="1" destOrd="0" presId="urn:microsoft.com/office/officeart/2011/layout/InterconnectedBlockProcess"/>
    <dgm:cxn modelId="{C66C2113-6AD6-43C6-8EF8-90454C3DA120}" type="presOf" srcId="{305E618D-9F3B-483B-BF1A-FA16A3D3795C}" destId="{23244FF4-E7E7-48D0-85F0-AF146D12CB21}" srcOrd="0" destOrd="0" presId="urn:microsoft.com/office/officeart/2011/layout/InterconnectedBlockProcess"/>
    <dgm:cxn modelId="{B9938A19-B994-4995-8B97-4EEC7F76BB84}" type="presOf" srcId="{71C2ABB1-124E-4830-B000-A9AB7FD1C181}" destId="{243973DB-0808-4DEC-B0FC-41DCBA7B89E2}" srcOrd="0" destOrd="0" presId="urn:microsoft.com/office/officeart/2011/layout/InterconnectedBlockProcess"/>
    <dgm:cxn modelId="{CF55111C-EE4B-411C-A833-09CB29526FB6}" type="presOf" srcId="{3760BB47-21BD-4B95-B431-BA93C9826389}" destId="{E21CAFF5-C437-4E97-BAB3-DB5015D1C5F0}" srcOrd="0" destOrd="0" presId="urn:microsoft.com/office/officeart/2011/layout/InterconnectedBlockProcess"/>
    <dgm:cxn modelId="{C3D4A03C-7840-40A8-A5AD-C9AF5B46734B}" srcId="{82F797E6-03D3-4BB0-AA7C-6931A3B5D5B2}" destId="{18FF0245-0050-4139-9ACD-5A4DE7B23BDE}" srcOrd="0" destOrd="0" parTransId="{A050B892-5EEE-4B9B-903D-E623BE16CE0E}" sibTransId="{F98D55D8-6390-4765-9CE5-D5CE7C3E0D55}"/>
    <dgm:cxn modelId="{F5FC5D61-4C2A-4D7F-8E14-1155A301C80C}" type="presOf" srcId="{DFFECEA9-757F-4F9E-B513-DB01A6D6C363}" destId="{404B0A23-7DC2-41A5-BBED-C57179D23E74}" srcOrd="0" destOrd="0" presId="urn:microsoft.com/office/officeart/2011/layout/InterconnectedBlockProcess"/>
    <dgm:cxn modelId="{8907EE61-B3A2-4109-B3B5-E6A61D8A5296}" type="presOf" srcId="{BF824CFD-A111-4C48-B919-2AF736631C24}" destId="{A8688E1A-D3FD-4A2F-B6E9-41C4AEE551C3}" srcOrd="0" destOrd="0" presId="urn:microsoft.com/office/officeart/2011/layout/InterconnectedBlockProcess"/>
    <dgm:cxn modelId="{FA760742-FA0A-45E9-80D1-998386BAF044}" type="presOf" srcId="{8D0F5DA5-A654-4F4A-8C0E-BB6A053CA7CB}" destId="{747CBB5E-209F-445A-83DB-E2635C73D9E4}" srcOrd="1" destOrd="0" presId="urn:microsoft.com/office/officeart/2011/layout/InterconnectedBlockProcess"/>
    <dgm:cxn modelId="{3995BB43-8902-4035-BDE0-48F61F57CC46}" type="presOf" srcId="{8D0F5DA5-A654-4F4A-8C0E-BB6A053CA7CB}" destId="{8BCE6CFF-305D-49C7-9A3B-BA4235F7BBC2}" srcOrd="0" destOrd="0" presId="urn:microsoft.com/office/officeart/2011/layout/InterconnectedBlockProcess"/>
    <dgm:cxn modelId="{8DA4784E-578F-4495-9943-0C0038C318B8}" srcId="{1B84F695-95E1-405C-ACF4-520D0A8B9908}" destId="{305E618D-9F3B-483B-BF1A-FA16A3D3795C}" srcOrd="2" destOrd="0" parTransId="{25059513-DC70-4930-AC70-6DB466A8E278}" sibTransId="{14DA7EAD-C085-47FC-AD90-30D3BDA15AAE}"/>
    <dgm:cxn modelId="{6925996F-459D-4815-9D51-62A9D67D7CBD}" type="presOf" srcId="{4AB6DFDD-53B6-4E13-BF10-F5DAEE46E5DD}" destId="{13F42C49-A406-4E19-A873-7851997F3911}" srcOrd="1" destOrd="0" presId="urn:microsoft.com/office/officeart/2011/layout/InterconnectedBlockProcess"/>
    <dgm:cxn modelId="{6760D174-3829-41FC-9CD0-A39EA787F246}" type="presOf" srcId="{65954D44-F28F-4D7F-A1BF-8C60051FD91B}" destId="{20C081D5-D020-4B04-9804-12BB3685D5B2}" srcOrd="0" destOrd="0" presId="urn:microsoft.com/office/officeart/2011/layout/InterconnectedBlockProcess"/>
    <dgm:cxn modelId="{8CAD8F5A-7E3A-4C48-A9ED-B8BBB3B135C5}" srcId="{1B84F695-95E1-405C-ACF4-520D0A8B9908}" destId="{82F797E6-03D3-4BB0-AA7C-6931A3B5D5B2}" srcOrd="5" destOrd="0" parTransId="{0523F76C-37E5-4432-BC2C-585D619D457D}" sibTransId="{16B8205B-F5FF-413E-836A-117B8051173E}"/>
    <dgm:cxn modelId="{423AAD86-8B50-43FA-AFB0-BDFE76762965}" srcId="{5D96B9AA-C0DD-436A-8B9E-AC50AC22B6E1}" destId="{65954D44-F28F-4D7F-A1BF-8C60051FD91B}" srcOrd="0" destOrd="0" parTransId="{1530B170-9539-4460-B67E-A4B8CAC7324C}" sibTransId="{CC86284E-D006-46F8-BAE3-C44645AA378D}"/>
    <dgm:cxn modelId="{7E91AC94-E264-4034-B48F-B10AAB3A61BF}" type="presOf" srcId="{4AB6DFDD-53B6-4E13-BF10-F5DAEE46E5DD}" destId="{7FF3F559-465C-4DD4-AF59-B12C63BE24C5}" srcOrd="0" destOrd="0" presId="urn:microsoft.com/office/officeart/2011/layout/InterconnectedBlockProcess"/>
    <dgm:cxn modelId="{8D87F0A2-26DF-4AA7-8B17-97DAB2C1DD1F}" srcId="{1B84F695-95E1-405C-ACF4-520D0A8B9908}" destId="{DFFECEA9-757F-4F9E-B513-DB01A6D6C363}" srcOrd="3" destOrd="0" parTransId="{6448BF55-EF95-493F-A6CC-F21B14E02232}" sibTransId="{7612B38E-E244-4CA5-9F76-3CB2B82BF250}"/>
    <dgm:cxn modelId="{BBA274A8-90FE-4FE2-B65A-1A0AFA5AFC9F}" type="presOf" srcId="{82F797E6-03D3-4BB0-AA7C-6931A3B5D5B2}" destId="{C4994DC8-71D0-4D13-A515-A2E3956FF42C}" srcOrd="0" destOrd="0" presId="urn:microsoft.com/office/officeart/2011/layout/InterconnectedBlockProcess"/>
    <dgm:cxn modelId="{46C731A9-86D4-41A6-B9DA-30A1F6F3F927}" type="presOf" srcId="{18FF0245-0050-4139-9ACD-5A4DE7B23BDE}" destId="{2F389FA2-2596-461A-81BE-414813B10470}" srcOrd="0" destOrd="0" presId="urn:microsoft.com/office/officeart/2011/layout/InterconnectedBlockProcess"/>
    <dgm:cxn modelId="{7A459FAA-B5DC-434D-B891-84DE267624A8}" type="presOf" srcId="{5D96B9AA-C0DD-436A-8B9E-AC50AC22B6E1}" destId="{82512FFC-6E2E-4878-B76A-14CF6128202B}" srcOrd="0" destOrd="0" presId="urn:microsoft.com/office/officeart/2011/layout/InterconnectedBlockProcess"/>
    <dgm:cxn modelId="{30C1FAB9-E9A4-464B-A2F6-AAAD0594E503}" type="presOf" srcId="{D3E700DD-057D-49FE-B680-605CEE6DC148}" destId="{F19DFB5A-4BCD-480E-9CA4-B26FF5A6D3D0}" srcOrd="1" destOrd="0" presId="urn:microsoft.com/office/officeart/2011/layout/InterconnectedBlockProcess"/>
    <dgm:cxn modelId="{94FA2DD4-0C28-44DC-885E-1D97B587424A}" type="presOf" srcId="{18FF0245-0050-4139-9ACD-5A4DE7B23BDE}" destId="{0EDE5EC1-9221-410A-879B-441FDE676C80}" srcOrd="1" destOrd="0" presId="urn:microsoft.com/office/officeart/2011/layout/InterconnectedBlockProcess"/>
    <dgm:cxn modelId="{508C69D5-74E7-43B0-9181-2356B9510661}" type="presOf" srcId="{65954D44-F28F-4D7F-A1BF-8C60051FD91B}" destId="{6D6AC7BE-C802-4CCC-88FA-01831253FA78}" srcOrd="1" destOrd="0" presId="urn:microsoft.com/office/officeart/2011/layout/InterconnectedBlockProcess"/>
    <dgm:cxn modelId="{28F9D4DB-83D5-4C1E-9876-57CB54F3CE14}" srcId="{BF824CFD-A111-4C48-B919-2AF736631C24}" destId="{D3E700DD-057D-49FE-B680-605CEE6DC148}" srcOrd="0" destOrd="0" parTransId="{CF2D5AC2-5A42-4CCB-803E-053B9D4116F7}" sibTransId="{6F1EF334-524D-463B-A220-3271A6C2A87C}"/>
    <dgm:cxn modelId="{487CC2DE-A3CC-4CE8-A740-8A79B7DB7C3C}" srcId="{1B84F695-95E1-405C-ACF4-520D0A8B9908}" destId="{5D96B9AA-C0DD-436A-8B9E-AC50AC22B6E1}" srcOrd="4" destOrd="0" parTransId="{8175402A-48DD-4B79-AA0E-0000C112361A}" sibTransId="{D24CFCD9-5B70-4AD3-B7B0-136118134E23}"/>
    <dgm:cxn modelId="{D79345E2-0A35-465D-8FEC-B0F74609616D}" srcId="{DFFECEA9-757F-4F9E-B513-DB01A6D6C363}" destId="{4AB6DFDD-53B6-4E13-BF10-F5DAEE46E5DD}" srcOrd="0" destOrd="0" parTransId="{D7BC8AFC-3579-421C-ABA9-4EE398C1AA8A}" sibTransId="{BDAEB26C-4560-4A71-B913-E3067071E68D}"/>
    <dgm:cxn modelId="{7904B8F2-C8A6-470A-A772-C7F41821C8E6}" srcId="{3760BB47-21BD-4B95-B431-BA93C9826389}" destId="{8D0F5DA5-A654-4F4A-8C0E-BB6A053CA7CB}" srcOrd="0" destOrd="0" parTransId="{D66DF859-32CE-49F4-9F9A-6343F9282A89}" sibTransId="{AE728D38-FEE8-409E-A313-0AFB2024B9F8}"/>
    <dgm:cxn modelId="{AFE17BF7-232B-4431-87C4-BB8E02EFA398}" type="presOf" srcId="{D3E700DD-057D-49FE-B680-605CEE6DC148}" destId="{1AACAC53-76F1-4E4B-BAB9-71BFEF373536}" srcOrd="0" destOrd="0" presId="urn:microsoft.com/office/officeart/2011/layout/InterconnectedBlockProcess"/>
    <dgm:cxn modelId="{C99026FE-B691-4375-839E-F8EE9AE3A0D0}" srcId="{305E618D-9F3B-483B-BF1A-FA16A3D3795C}" destId="{71C2ABB1-124E-4830-B000-A9AB7FD1C181}" srcOrd="0" destOrd="0" parTransId="{FD09F3E7-FC9C-49CD-87E3-7F92ADC1272E}" sibTransId="{AF076B54-07E2-4071-9135-C7A34E608391}"/>
    <dgm:cxn modelId="{F0E970CC-806E-4982-8E5C-3BD3C6FC86A5}" type="presParOf" srcId="{00ED5916-2A03-4081-BFE0-1BD6F4CCE39C}" destId="{1364BC0A-C82F-4DE6-B724-917D74631A65}" srcOrd="0" destOrd="0" presId="urn:microsoft.com/office/officeart/2011/layout/InterconnectedBlockProcess"/>
    <dgm:cxn modelId="{81437D83-EB42-436A-9505-14DBD5E1B5BD}" type="presParOf" srcId="{1364BC0A-C82F-4DE6-B724-917D74631A65}" destId="{2F389FA2-2596-461A-81BE-414813B10470}" srcOrd="0" destOrd="0" presId="urn:microsoft.com/office/officeart/2011/layout/InterconnectedBlockProcess"/>
    <dgm:cxn modelId="{613FA699-D1C6-4480-A10E-A74AD01AB3F5}" type="presParOf" srcId="{00ED5916-2A03-4081-BFE0-1BD6F4CCE39C}" destId="{0EDE5EC1-9221-410A-879B-441FDE676C80}" srcOrd="1" destOrd="0" presId="urn:microsoft.com/office/officeart/2011/layout/InterconnectedBlockProcess"/>
    <dgm:cxn modelId="{93130348-9782-48DF-BD5F-A23C7D084FF8}" type="presParOf" srcId="{00ED5916-2A03-4081-BFE0-1BD6F4CCE39C}" destId="{C4994DC8-71D0-4D13-A515-A2E3956FF42C}" srcOrd="2" destOrd="0" presId="urn:microsoft.com/office/officeart/2011/layout/InterconnectedBlockProcess"/>
    <dgm:cxn modelId="{5E8D7DBA-1B5B-4E59-BC7A-FE8737EEB33F}" type="presParOf" srcId="{00ED5916-2A03-4081-BFE0-1BD6F4CCE39C}" destId="{0F2D9662-FC75-421E-8C85-4238D943F23F}" srcOrd="3" destOrd="0" presId="urn:microsoft.com/office/officeart/2011/layout/InterconnectedBlockProcess"/>
    <dgm:cxn modelId="{F08E0151-6D35-4A24-9CE6-CC7AA5F171B4}" type="presParOf" srcId="{0F2D9662-FC75-421E-8C85-4238D943F23F}" destId="{20C081D5-D020-4B04-9804-12BB3685D5B2}" srcOrd="0" destOrd="0" presId="urn:microsoft.com/office/officeart/2011/layout/InterconnectedBlockProcess"/>
    <dgm:cxn modelId="{FC0C1DCA-F530-4B25-9ACF-B29571F678E2}" type="presParOf" srcId="{00ED5916-2A03-4081-BFE0-1BD6F4CCE39C}" destId="{6D6AC7BE-C802-4CCC-88FA-01831253FA78}" srcOrd="4" destOrd="0" presId="urn:microsoft.com/office/officeart/2011/layout/InterconnectedBlockProcess"/>
    <dgm:cxn modelId="{E6755ECC-0A0F-4D4F-B5F9-39B9CC3ACB00}" type="presParOf" srcId="{00ED5916-2A03-4081-BFE0-1BD6F4CCE39C}" destId="{82512FFC-6E2E-4878-B76A-14CF6128202B}" srcOrd="5" destOrd="0" presId="urn:microsoft.com/office/officeart/2011/layout/InterconnectedBlockProcess"/>
    <dgm:cxn modelId="{A992AF3F-1A19-4281-927D-B140E0AD6403}" type="presParOf" srcId="{00ED5916-2A03-4081-BFE0-1BD6F4CCE39C}" destId="{471C28DA-3A95-405E-8495-A07AFAE2A5E8}" srcOrd="6" destOrd="0" presId="urn:microsoft.com/office/officeart/2011/layout/InterconnectedBlockProcess"/>
    <dgm:cxn modelId="{8EFD81CF-9F80-4ACC-B979-685E70DAA203}" type="presParOf" srcId="{471C28DA-3A95-405E-8495-A07AFAE2A5E8}" destId="{7FF3F559-465C-4DD4-AF59-B12C63BE24C5}" srcOrd="0" destOrd="0" presId="urn:microsoft.com/office/officeart/2011/layout/InterconnectedBlockProcess"/>
    <dgm:cxn modelId="{D4A28B83-8793-4796-BEAB-DD4F1E55B602}" type="presParOf" srcId="{00ED5916-2A03-4081-BFE0-1BD6F4CCE39C}" destId="{13F42C49-A406-4E19-A873-7851997F3911}" srcOrd="7" destOrd="0" presId="urn:microsoft.com/office/officeart/2011/layout/InterconnectedBlockProcess"/>
    <dgm:cxn modelId="{D44E0C3C-7E80-4C62-A118-D53C8DD9A8FF}" type="presParOf" srcId="{00ED5916-2A03-4081-BFE0-1BD6F4CCE39C}" destId="{404B0A23-7DC2-41A5-BBED-C57179D23E74}" srcOrd="8" destOrd="0" presId="urn:microsoft.com/office/officeart/2011/layout/InterconnectedBlockProcess"/>
    <dgm:cxn modelId="{13832829-6C45-4EAD-99C7-6CDF847E76FF}" type="presParOf" srcId="{00ED5916-2A03-4081-BFE0-1BD6F4CCE39C}" destId="{C64113A6-8C5C-4BBA-A459-7F76E93C94B2}" srcOrd="9" destOrd="0" presId="urn:microsoft.com/office/officeart/2011/layout/InterconnectedBlockProcess"/>
    <dgm:cxn modelId="{917968BF-C479-4C8F-A038-99E4D37CF8D7}" type="presParOf" srcId="{C64113A6-8C5C-4BBA-A459-7F76E93C94B2}" destId="{243973DB-0808-4DEC-B0FC-41DCBA7B89E2}" srcOrd="0" destOrd="0" presId="urn:microsoft.com/office/officeart/2011/layout/InterconnectedBlockProcess"/>
    <dgm:cxn modelId="{40D8A870-37B0-4BD8-B6F6-3C285101FB28}" type="presParOf" srcId="{00ED5916-2A03-4081-BFE0-1BD6F4CCE39C}" destId="{14190B38-CFE1-40EA-9932-B6767AB5CDAB}" srcOrd="10" destOrd="0" presId="urn:microsoft.com/office/officeart/2011/layout/InterconnectedBlockProcess"/>
    <dgm:cxn modelId="{845F157D-4B6A-4E98-9B96-C9A3F25EA5B1}" type="presParOf" srcId="{00ED5916-2A03-4081-BFE0-1BD6F4CCE39C}" destId="{23244FF4-E7E7-48D0-85F0-AF146D12CB21}" srcOrd="11" destOrd="0" presId="urn:microsoft.com/office/officeart/2011/layout/InterconnectedBlockProcess"/>
    <dgm:cxn modelId="{0EF0943C-DEDE-4C32-8D96-9D021979E8A4}" type="presParOf" srcId="{00ED5916-2A03-4081-BFE0-1BD6F4CCE39C}" destId="{4DA085E2-6364-4422-BFAC-9E2B946AFD26}" srcOrd="12" destOrd="0" presId="urn:microsoft.com/office/officeart/2011/layout/InterconnectedBlockProcess"/>
    <dgm:cxn modelId="{05899FCD-BB20-440C-9670-0D3A511E2AB3}" type="presParOf" srcId="{4DA085E2-6364-4422-BFAC-9E2B946AFD26}" destId="{1AACAC53-76F1-4E4B-BAB9-71BFEF373536}" srcOrd="0" destOrd="0" presId="urn:microsoft.com/office/officeart/2011/layout/InterconnectedBlockProcess"/>
    <dgm:cxn modelId="{1675A37C-E009-45E3-8646-92024A797C32}" type="presParOf" srcId="{00ED5916-2A03-4081-BFE0-1BD6F4CCE39C}" destId="{F19DFB5A-4BCD-480E-9CA4-B26FF5A6D3D0}" srcOrd="13" destOrd="0" presId="urn:microsoft.com/office/officeart/2011/layout/InterconnectedBlockProcess"/>
    <dgm:cxn modelId="{FACEA24C-7962-4290-9FD8-37897B2144A5}" type="presParOf" srcId="{00ED5916-2A03-4081-BFE0-1BD6F4CCE39C}" destId="{A8688E1A-D3FD-4A2F-B6E9-41C4AEE551C3}" srcOrd="14" destOrd="0" presId="urn:microsoft.com/office/officeart/2011/layout/InterconnectedBlockProcess"/>
    <dgm:cxn modelId="{73A6BA67-D980-44BA-A63D-7F1625A3F721}" type="presParOf" srcId="{00ED5916-2A03-4081-BFE0-1BD6F4CCE39C}" destId="{1F46E492-AC06-41C1-BF42-5EFB2EB28F59}" srcOrd="15" destOrd="0" presId="urn:microsoft.com/office/officeart/2011/layout/InterconnectedBlockProcess"/>
    <dgm:cxn modelId="{3DE76EAD-01B6-4CFE-9B57-BF0D240B2B62}" type="presParOf" srcId="{1F46E492-AC06-41C1-BF42-5EFB2EB28F59}" destId="{8BCE6CFF-305D-49C7-9A3B-BA4235F7BBC2}" srcOrd="0" destOrd="0" presId="urn:microsoft.com/office/officeart/2011/layout/InterconnectedBlockProcess"/>
    <dgm:cxn modelId="{1E0377A6-AE0B-40AE-9543-05A6D3AF50D4}" type="presParOf" srcId="{00ED5916-2A03-4081-BFE0-1BD6F4CCE39C}" destId="{747CBB5E-209F-445A-83DB-E2635C73D9E4}" srcOrd="16" destOrd="0" presId="urn:microsoft.com/office/officeart/2011/layout/InterconnectedBlockProcess"/>
    <dgm:cxn modelId="{BD07BE44-BA8C-43AC-AA14-02319FB768A8}" type="presParOf" srcId="{00ED5916-2A03-4081-BFE0-1BD6F4CCE39C}" destId="{E21CAFF5-C437-4E97-BAB3-DB5015D1C5F0}" srcOrd="17"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89FA2-2596-461A-81BE-414813B10470}">
      <dsp:nvSpPr>
        <dsp:cNvPr id="0" name=""/>
        <dsp:cNvSpPr/>
      </dsp:nvSpPr>
      <dsp:spPr>
        <a:xfrm>
          <a:off x="5043905" y="675788"/>
          <a:ext cx="962139" cy="2562298"/>
        </a:xfrm>
        <a:prstGeom prst="wedgeRectCallout">
          <a:avLst>
            <a:gd name="adj1" fmla="val 0"/>
            <a:gd name="adj2" fmla="val 0"/>
          </a:avLst>
        </a:prstGeom>
        <a:solidFill>
          <a:schemeClr val="accent5">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1750" tIns="31750" rIns="31750" bIns="31750" numCol="1" spcCol="1270" anchor="t" anchorCtr="0">
          <a:noAutofit/>
        </a:bodyPr>
        <a:lstStyle/>
        <a:p>
          <a:pPr marL="0" lvl="0" indent="0" algn="r" defTabSz="444500">
            <a:lnSpc>
              <a:spcPct val="90000"/>
            </a:lnSpc>
            <a:spcBef>
              <a:spcPct val="0"/>
            </a:spcBef>
            <a:spcAft>
              <a:spcPct val="35000"/>
            </a:spcAft>
            <a:buNone/>
          </a:pPr>
          <a:r>
            <a:rPr lang="en-CA" sz="1000" kern="1200">
              <a:latin typeface="Arial Narrow" panose="020B0606020202030204" pitchFamily="34" charset="0"/>
            </a:rPr>
            <a:t>As-built drawings</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Summary reports</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Final cost report</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Lessons learned</a:t>
          </a:r>
        </a:p>
      </dsp:txBody>
      <dsp:txXfrm>
        <a:off x="5166045" y="675788"/>
        <a:ext cx="839999" cy="2562298"/>
      </dsp:txXfrm>
    </dsp:sp>
    <dsp:sp modelId="{C4994DC8-71D0-4D13-A515-A2E3956FF42C}">
      <dsp:nvSpPr>
        <dsp:cNvPr id="0" name=""/>
        <dsp:cNvSpPr/>
      </dsp:nvSpPr>
      <dsp:spPr>
        <a:xfrm>
          <a:off x="5039411" y="0"/>
          <a:ext cx="962140" cy="678379"/>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CA" sz="1500" kern="1200">
              <a:latin typeface="Arial Narrow" panose="020B0606020202030204" pitchFamily="34" charset="0"/>
            </a:rPr>
            <a:t>Closeout</a:t>
          </a:r>
        </a:p>
      </dsp:txBody>
      <dsp:txXfrm>
        <a:off x="5039411" y="0"/>
        <a:ext cx="962140" cy="678379"/>
      </dsp:txXfrm>
    </dsp:sp>
    <dsp:sp modelId="{20C081D5-D020-4B04-9804-12BB3685D5B2}">
      <dsp:nvSpPr>
        <dsp:cNvPr id="0" name=""/>
        <dsp:cNvSpPr/>
      </dsp:nvSpPr>
      <dsp:spPr>
        <a:xfrm>
          <a:off x="4102076" y="675788"/>
          <a:ext cx="962139" cy="2411727"/>
        </a:xfrm>
        <a:prstGeom prst="wedgeRectCallout">
          <a:avLst>
            <a:gd name="adj1" fmla="val 62500"/>
            <a:gd name="adj2" fmla="val 20830"/>
          </a:avLst>
        </a:prstGeom>
        <a:solidFill>
          <a:schemeClr val="accent5">
            <a:tint val="50000"/>
            <a:hueOff val="-1468871"/>
            <a:satOff val="-3075"/>
            <a:lumOff val="2113"/>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1750" tIns="31750" rIns="31750" bIns="31750" numCol="1" spcCol="1270" anchor="t" anchorCtr="0">
          <a:noAutofit/>
        </a:bodyPr>
        <a:lstStyle/>
        <a:p>
          <a:pPr marL="0" lvl="0" indent="0" algn="r" defTabSz="444500">
            <a:lnSpc>
              <a:spcPct val="90000"/>
            </a:lnSpc>
            <a:spcBef>
              <a:spcPct val="0"/>
            </a:spcBef>
            <a:spcAft>
              <a:spcPct val="35000"/>
            </a:spcAft>
            <a:buNone/>
          </a:pPr>
          <a:r>
            <a:rPr lang="en-CA" sz="1000" kern="1200">
              <a:latin typeface="Arial Narrow" panose="020B0606020202030204" pitchFamily="34" charset="0"/>
            </a:rPr>
            <a:t>Test</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Validation</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Commissioning report</a:t>
          </a:r>
        </a:p>
      </dsp:txBody>
      <dsp:txXfrm>
        <a:off x="4224216" y="675788"/>
        <a:ext cx="839999" cy="2411727"/>
      </dsp:txXfrm>
    </dsp:sp>
    <dsp:sp modelId="{82512FFC-6E2E-4878-B76A-14CF6128202B}">
      <dsp:nvSpPr>
        <dsp:cNvPr id="0" name=""/>
        <dsp:cNvSpPr/>
      </dsp:nvSpPr>
      <dsp:spPr>
        <a:xfrm>
          <a:off x="4095307" y="72856"/>
          <a:ext cx="962139" cy="602931"/>
        </a:xfrm>
        <a:prstGeom prst="rect">
          <a:avLst/>
        </a:prstGeom>
        <a:solidFill>
          <a:schemeClr val="accent5">
            <a:hueOff val="-1470669"/>
            <a:satOff val="-2046"/>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CA" sz="1500" kern="1200">
              <a:latin typeface="Arial Narrow" panose="020B0606020202030204" pitchFamily="34" charset="0"/>
            </a:rPr>
            <a:t>Commission</a:t>
          </a:r>
        </a:p>
      </dsp:txBody>
      <dsp:txXfrm>
        <a:off x="4095307" y="72856"/>
        <a:ext cx="962139" cy="602931"/>
      </dsp:txXfrm>
    </dsp:sp>
    <dsp:sp modelId="{7FF3F559-465C-4DD4-AF59-B12C63BE24C5}">
      <dsp:nvSpPr>
        <dsp:cNvPr id="0" name=""/>
        <dsp:cNvSpPr/>
      </dsp:nvSpPr>
      <dsp:spPr>
        <a:xfrm>
          <a:off x="3155128" y="675788"/>
          <a:ext cx="962139" cy="2260832"/>
        </a:xfrm>
        <a:prstGeom prst="wedgeRectCallout">
          <a:avLst>
            <a:gd name="adj1" fmla="val 62500"/>
            <a:gd name="adj2" fmla="val 20830"/>
          </a:avLst>
        </a:prstGeom>
        <a:solidFill>
          <a:schemeClr val="accent5">
            <a:tint val="50000"/>
            <a:hueOff val="-2937742"/>
            <a:satOff val="-6150"/>
            <a:lumOff val="4226"/>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1750" tIns="31750" rIns="31750" bIns="31750" numCol="1" spcCol="1270" anchor="t" anchorCtr="0">
          <a:noAutofit/>
        </a:bodyPr>
        <a:lstStyle/>
        <a:p>
          <a:pPr marL="0" lvl="0" indent="0" algn="r" defTabSz="444500">
            <a:lnSpc>
              <a:spcPct val="90000"/>
            </a:lnSpc>
            <a:spcBef>
              <a:spcPct val="0"/>
            </a:spcBef>
            <a:spcAft>
              <a:spcPct val="35000"/>
            </a:spcAft>
            <a:buNone/>
          </a:pPr>
          <a:r>
            <a:rPr lang="en-CA" sz="1000" kern="1200">
              <a:latin typeface="Arial Narrow" panose="020B0606020202030204" pitchFamily="34" charset="0"/>
            </a:rPr>
            <a:t>Final Design</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Verification</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Procure</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Fabricate</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Build</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Program</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Install</a:t>
          </a:r>
        </a:p>
        <a:p>
          <a:pPr marL="0" lvl="0" indent="0" algn="r" defTabSz="444500">
            <a:lnSpc>
              <a:spcPct val="90000"/>
            </a:lnSpc>
            <a:spcBef>
              <a:spcPct val="0"/>
            </a:spcBef>
            <a:spcAft>
              <a:spcPct val="35000"/>
            </a:spcAft>
            <a:buNone/>
          </a:pPr>
          <a:endParaRPr lang="en-CA" sz="1000" kern="1200">
            <a:latin typeface="Arial Narrow" panose="020B0606020202030204" pitchFamily="34" charset="0"/>
          </a:endParaRPr>
        </a:p>
      </dsp:txBody>
      <dsp:txXfrm>
        <a:off x="3277268" y="675788"/>
        <a:ext cx="839999" cy="2260832"/>
      </dsp:txXfrm>
    </dsp:sp>
    <dsp:sp modelId="{404B0A23-7DC2-41A5-BBED-C57179D23E74}">
      <dsp:nvSpPr>
        <dsp:cNvPr id="0" name=""/>
        <dsp:cNvSpPr/>
      </dsp:nvSpPr>
      <dsp:spPr>
        <a:xfrm>
          <a:off x="3145515" y="148304"/>
          <a:ext cx="962139" cy="527484"/>
        </a:xfrm>
        <a:prstGeom prst="rect">
          <a:avLst/>
        </a:prstGeom>
        <a:solidFill>
          <a:schemeClr val="accent5">
            <a:hueOff val="-2941338"/>
            <a:satOff val="-4091"/>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CA" sz="1500" kern="1200">
              <a:latin typeface="Arial Narrow" panose="020B0606020202030204" pitchFamily="34" charset="0"/>
            </a:rPr>
            <a:t>Execution</a:t>
          </a:r>
        </a:p>
      </dsp:txBody>
      <dsp:txXfrm>
        <a:off x="3145515" y="148304"/>
        <a:ext cx="962139" cy="527484"/>
      </dsp:txXfrm>
    </dsp:sp>
    <dsp:sp modelId="{243973DB-0808-4DEC-B0FC-41DCBA7B89E2}">
      <dsp:nvSpPr>
        <dsp:cNvPr id="0" name=""/>
        <dsp:cNvSpPr/>
      </dsp:nvSpPr>
      <dsp:spPr>
        <a:xfrm>
          <a:off x="2087638" y="706345"/>
          <a:ext cx="1116081" cy="2110261"/>
        </a:xfrm>
        <a:prstGeom prst="wedgeRectCallout">
          <a:avLst>
            <a:gd name="adj1" fmla="val 62500"/>
            <a:gd name="adj2" fmla="val 20830"/>
          </a:avLst>
        </a:prstGeom>
        <a:solidFill>
          <a:schemeClr val="accent5">
            <a:tint val="50000"/>
            <a:hueOff val="-4406613"/>
            <a:satOff val="-9225"/>
            <a:lumOff val="6338"/>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1750" tIns="31750" rIns="31750" bIns="31750" numCol="1" spcCol="1270" anchor="t" anchorCtr="0">
          <a:noAutofit/>
        </a:bodyPr>
        <a:lstStyle/>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Create Work Packages</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Build Plan</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Develop Schedule</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Preliminary Design</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Budget Verification</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Project Baseline</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Should CLS proceed to Execution?</a:t>
          </a:r>
        </a:p>
      </dsp:txBody>
      <dsp:txXfrm>
        <a:off x="2229320" y="706345"/>
        <a:ext cx="974399" cy="2110261"/>
      </dsp:txXfrm>
    </dsp:sp>
    <dsp:sp modelId="{23244FF4-E7E7-48D0-85F0-AF146D12CB21}">
      <dsp:nvSpPr>
        <dsp:cNvPr id="0" name=""/>
        <dsp:cNvSpPr/>
      </dsp:nvSpPr>
      <dsp:spPr>
        <a:xfrm>
          <a:off x="2077456" y="226018"/>
          <a:ext cx="1116081" cy="452036"/>
        </a:xfrm>
        <a:prstGeom prst="rect">
          <a:avLst/>
        </a:prstGeom>
        <a:solidFill>
          <a:schemeClr val="accent5">
            <a:hueOff val="-4412007"/>
            <a:satOff val="-613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CA" sz="1500" kern="1200">
              <a:latin typeface="Arial Narrow" panose="020B0606020202030204" pitchFamily="34" charset="0"/>
            </a:rPr>
            <a:t>Planning</a:t>
          </a:r>
        </a:p>
      </dsp:txBody>
      <dsp:txXfrm>
        <a:off x="2077456" y="226018"/>
        <a:ext cx="1116081" cy="452036"/>
      </dsp:txXfrm>
    </dsp:sp>
    <dsp:sp modelId="{1AACAC53-76F1-4E4B-BAB9-71BFEF373536}">
      <dsp:nvSpPr>
        <dsp:cNvPr id="0" name=""/>
        <dsp:cNvSpPr/>
      </dsp:nvSpPr>
      <dsp:spPr>
        <a:xfrm>
          <a:off x="1184841" y="675788"/>
          <a:ext cx="962139" cy="1959366"/>
        </a:xfrm>
        <a:prstGeom prst="wedgeRectCallout">
          <a:avLst>
            <a:gd name="adj1" fmla="val 62500"/>
            <a:gd name="adj2" fmla="val 20830"/>
          </a:avLst>
        </a:prstGeom>
        <a:solidFill>
          <a:schemeClr val="accent5">
            <a:tint val="50000"/>
            <a:hueOff val="-5875484"/>
            <a:satOff val="-12300"/>
            <a:lumOff val="8451"/>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1750" tIns="31750" rIns="31750" bIns="31750" numCol="1" spcCol="1270" anchor="t" anchorCtr="0">
          <a:noAutofit/>
        </a:bodyPr>
        <a:lstStyle/>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Define the project</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Assign PM</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Project Charter</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Conceptual Design</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Cost Estimate</a:t>
          </a:r>
        </a:p>
        <a:p>
          <a:pPr marL="0" lvl="0" indent="0" algn="r" defTabSz="444500">
            <a:lnSpc>
              <a:spcPct val="90000"/>
            </a:lnSpc>
            <a:spcBef>
              <a:spcPct val="0"/>
            </a:spcBef>
            <a:spcAft>
              <a:spcPct val="35000"/>
            </a:spcAft>
            <a:buNone/>
          </a:pPr>
          <a:r>
            <a:rPr lang="en-CA" sz="1000" kern="1200" dirty="0">
              <a:latin typeface="Arial Narrow" panose="020B0606020202030204" pitchFamily="34" charset="0"/>
            </a:rPr>
            <a:t>Should CLS progress to Planning?</a:t>
          </a:r>
        </a:p>
      </dsp:txBody>
      <dsp:txXfrm>
        <a:off x="1310437" y="675788"/>
        <a:ext cx="839999" cy="1959366"/>
      </dsp:txXfrm>
    </dsp:sp>
    <dsp:sp modelId="{A8688E1A-D3FD-4A2F-B6E9-41C4AEE551C3}">
      <dsp:nvSpPr>
        <dsp:cNvPr id="0" name=""/>
        <dsp:cNvSpPr/>
      </dsp:nvSpPr>
      <dsp:spPr>
        <a:xfrm>
          <a:off x="1184841" y="298875"/>
          <a:ext cx="962139" cy="376913"/>
        </a:xfrm>
        <a:prstGeom prst="rect">
          <a:avLst/>
        </a:prstGeom>
        <a:solidFill>
          <a:schemeClr val="accent5">
            <a:hueOff val="-5882676"/>
            <a:satOff val="-8182"/>
            <a:lumOff val="-31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CA" sz="1500" kern="1200">
              <a:latin typeface="Arial Narrow" panose="020B0606020202030204" pitchFamily="34" charset="0"/>
            </a:rPr>
            <a:t>Initiation </a:t>
          </a:r>
        </a:p>
      </dsp:txBody>
      <dsp:txXfrm>
        <a:off x="1184841" y="298875"/>
        <a:ext cx="962139" cy="376913"/>
      </dsp:txXfrm>
    </dsp:sp>
    <dsp:sp modelId="{8BCE6CFF-305D-49C7-9A3B-BA4235F7BBC2}">
      <dsp:nvSpPr>
        <dsp:cNvPr id="0" name=""/>
        <dsp:cNvSpPr/>
      </dsp:nvSpPr>
      <dsp:spPr>
        <a:xfrm>
          <a:off x="235049" y="675788"/>
          <a:ext cx="962139" cy="1808795"/>
        </a:xfrm>
        <a:prstGeom prst="wedgeRectCallout">
          <a:avLst>
            <a:gd name="adj1" fmla="val 62500"/>
            <a:gd name="adj2" fmla="val 20830"/>
          </a:avLst>
        </a:prstGeom>
        <a:solidFill>
          <a:schemeClr val="accent5">
            <a:tint val="50000"/>
            <a:hueOff val="-7344354"/>
            <a:satOff val="-15375"/>
            <a:lumOff val="10564"/>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1750" tIns="31750" rIns="31750" bIns="31750" numCol="1" spcCol="1270" anchor="t" anchorCtr="0">
          <a:noAutofit/>
        </a:bodyPr>
        <a:lstStyle/>
        <a:p>
          <a:pPr marL="0" lvl="0" indent="0" algn="r" defTabSz="444500">
            <a:lnSpc>
              <a:spcPct val="90000"/>
            </a:lnSpc>
            <a:spcBef>
              <a:spcPct val="0"/>
            </a:spcBef>
            <a:spcAft>
              <a:spcPct val="35000"/>
            </a:spcAft>
            <a:buNone/>
          </a:pPr>
          <a:r>
            <a:rPr lang="en-CA" sz="1000" kern="1200">
              <a:latin typeface="Arial Narrow" panose="020B0606020202030204" pitchFamily="34" charset="0"/>
            </a:rPr>
            <a:t>Can and/or should CLS consider doing this?</a:t>
          </a:r>
        </a:p>
        <a:p>
          <a:pPr marL="0" lvl="0" indent="0" algn="r" defTabSz="444500">
            <a:lnSpc>
              <a:spcPct val="90000"/>
            </a:lnSpc>
            <a:spcBef>
              <a:spcPct val="0"/>
            </a:spcBef>
            <a:spcAft>
              <a:spcPct val="35000"/>
            </a:spcAft>
            <a:buNone/>
          </a:pPr>
          <a:r>
            <a:rPr lang="en-CA" sz="1000" kern="1200">
              <a:latin typeface="Arial Narrow" panose="020B0606020202030204" pitchFamily="34" charset="0"/>
            </a:rPr>
            <a:t>Resource Request form</a:t>
          </a:r>
        </a:p>
      </dsp:txBody>
      <dsp:txXfrm>
        <a:off x="357189" y="675788"/>
        <a:ext cx="839999" cy="1808795"/>
      </dsp:txXfrm>
    </dsp:sp>
    <dsp:sp modelId="{E21CAFF5-C437-4E97-BAB3-DB5015D1C5F0}">
      <dsp:nvSpPr>
        <dsp:cNvPr id="0" name=""/>
        <dsp:cNvSpPr/>
      </dsp:nvSpPr>
      <dsp:spPr>
        <a:xfrm>
          <a:off x="235049" y="374322"/>
          <a:ext cx="962139" cy="301465"/>
        </a:xfrm>
        <a:prstGeom prst="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CA" sz="1500" kern="1200">
              <a:latin typeface="Arial Narrow" panose="020B0606020202030204" pitchFamily="34" charset="0"/>
            </a:rPr>
            <a:t>Opportunity</a:t>
          </a:r>
        </a:p>
      </dsp:txBody>
      <dsp:txXfrm>
        <a:off x="235049" y="374322"/>
        <a:ext cx="962139" cy="301465"/>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EC3D3-8E2A-404B-9746-C8D25B349B4C}"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B89BB-79A2-4723-AD38-457EAB40517F}" type="slidenum">
              <a:rPr lang="en-US" smtClean="0"/>
              <a:t>‹#›</a:t>
            </a:fld>
            <a:endParaRPr lang="en-US"/>
          </a:p>
        </p:txBody>
      </p:sp>
    </p:spTree>
    <p:extLst>
      <p:ext uri="{BB962C8B-B14F-4D97-AF65-F5344CB8AC3E}">
        <p14:creationId xmlns:p14="http://schemas.microsoft.com/office/powerpoint/2010/main" val="2571918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5B89BB-79A2-4723-AD38-457EAB40517F}" type="slidenum">
              <a:rPr lang="en-US" smtClean="0"/>
              <a:t>11</a:t>
            </a:fld>
            <a:endParaRPr lang="en-US"/>
          </a:p>
        </p:txBody>
      </p:sp>
    </p:spTree>
    <p:extLst>
      <p:ext uri="{BB962C8B-B14F-4D97-AF65-F5344CB8AC3E}">
        <p14:creationId xmlns:p14="http://schemas.microsoft.com/office/powerpoint/2010/main" val="405917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45254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60972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99204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424469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161722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211303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238129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265376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413320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324130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2021-11-01</a:t>
            </a:fld>
            <a:endParaRPr lang="en-C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dirty="0"/>
          </a:p>
        </p:txBody>
      </p:sp>
    </p:spTree>
    <p:extLst>
      <p:ext uri="{BB962C8B-B14F-4D97-AF65-F5344CB8AC3E}">
        <p14:creationId xmlns:p14="http://schemas.microsoft.com/office/powerpoint/2010/main" val="367098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474929" y="6134716"/>
            <a:ext cx="2042160" cy="501650"/>
          </a:xfrm>
          <a:prstGeom prst="rect">
            <a:avLst/>
          </a:prstGeom>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8" name="Picture 7"/>
          <p:cNvPicPr/>
          <p:nvPr userDrawn="1"/>
        </p:nvPicPr>
        <p:blipFill rotWithShape="1">
          <a:blip r:embed="rId14" cstate="print">
            <a:extLst>
              <a:ext uri="{28A0092B-C50C-407E-A947-70E740481C1C}">
                <a14:useLocalDpi xmlns:a14="http://schemas.microsoft.com/office/drawing/2010/main" val="0"/>
              </a:ext>
            </a:extLst>
          </a:blip>
          <a:srcRect l="-1" r="241" b="52748"/>
          <a:stretch/>
        </p:blipFill>
        <p:spPr bwMode="auto">
          <a:xfrm>
            <a:off x="7270685" y="6269653"/>
            <a:ext cx="4667250" cy="381635"/>
          </a:xfrm>
          <a:prstGeom prst="rect">
            <a:avLst/>
          </a:prstGeom>
          <a:ln>
            <a:noFill/>
          </a:ln>
          <a:extLst>
            <a:ext uri="{53640926-AAD7-44D8-BBD7-CCE9431645EC}">
              <a14:shadowObscured xmlns:a14="http://schemas.microsoft.com/office/drawing/2010/main"/>
            </a:ex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882311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2B13-4353-4FDE-A2E8-0B73FC5F0F34}"/>
              </a:ext>
            </a:extLst>
          </p:cNvPr>
          <p:cNvSpPr>
            <a:spLocks noGrp="1"/>
          </p:cNvSpPr>
          <p:nvPr>
            <p:ph type="ctrTitle"/>
          </p:nvPr>
        </p:nvSpPr>
        <p:spPr/>
        <p:txBody>
          <a:bodyPr/>
          <a:lstStyle/>
          <a:p>
            <a:r>
              <a:rPr lang="en-US" dirty="0"/>
              <a:t>The Canadian Light Source Project Process</a:t>
            </a:r>
            <a:endParaRPr lang="en-CA" dirty="0"/>
          </a:p>
        </p:txBody>
      </p:sp>
      <p:sp>
        <p:nvSpPr>
          <p:cNvPr id="3" name="Subtitle 2">
            <a:extLst>
              <a:ext uri="{FF2B5EF4-FFF2-40B4-BE49-F238E27FC236}">
                <a16:creationId xmlns:a16="http://schemas.microsoft.com/office/drawing/2014/main" id="{306A3552-D987-4077-B3C5-9E1858FB49B3}"/>
              </a:ext>
            </a:extLst>
          </p:cNvPr>
          <p:cNvSpPr>
            <a:spLocks noGrp="1"/>
          </p:cNvSpPr>
          <p:nvPr>
            <p:ph type="subTitle" idx="1"/>
          </p:nvPr>
        </p:nvSpPr>
        <p:spPr/>
        <p:txBody>
          <a:bodyPr/>
          <a:lstStyle/>
          <a:p>
            <a:r>
              <a:rPr lang="en-US" dirty="0"/>
              <a:t>Mark Silzer</a:t>
            </a:r>
          </a:p>
          <a:p>
            <a:r>
              <a:rPr lang="en-US" dirty="0"/>
              <a:t>Senior Project Advisor</a:t>
            </a:r>
          </a:p>
        </p:txBody>
      </p:sp>
    </p:spTree>
    <p:extLst>
      <p:ext uri="{BB962C8B-B14F-4D97-AF65-F5344CB8AC3E}">
        <p14:creationId xmlns:p14="http://schemas.microsoft.com/office/powerpoint/2010/main" val="33453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5E68-BF2E-4533-A4EF-6979384389F1}"/>
              </a:ext>
            </a:extLst>
          </p:cNvPr>
          <p:cNvSpPr>
            <a:spLocks noGrp="1"/>
          </p:cNvSpPr>
          <p:nvPr>
            <p:ph type="title"/>
          </p:nvPr>
        </p:nvSpPr>
        <p:spPr/>
        <p:txBody>
          <a:bodyPr/>
          <a:lstStyle/>
          <a:p>
            <a:r>
              <a:rPr lang="en-US" dirty="0"/>
              <a:t>Who is the CLS project group?</a:t>
            </a:r>
            <a:endParaRPr lang="en-CA" dirty="0"/>
          </a:p>
        </p:txBody>
      </p:sp>
      <p:sp>
        <p:nvSpPr>
          <p:cNvPr id="3" name="Content Placeholder 2">
            <a:extLst>
              <a:ext uri="{FF2B5EF4-FFF2-40B4-BE49-F238E27FC236}">
                <a16:creationId xmlns:a16="http://schemas.microsoft.com/office/drawing/2014/main" id="{3E79C28B-E499-47B5-99FD-A00786D8C2B9}"/>
              </a:ext>
            </a:extLst>
          </p:cNvPr>
          <p:cNvSpPr>
            <a:spLocks noGrp="1"/>
          </p:cNvSpPr>
          <p:nvPr>
            <p:ph idx="1"/>
          </p:nvPr>
        </p:nvSpPr>
        <p:spPr/>
        <p:txBody>
          <a:bodyPr/>
          <a:lstStyle/>
          <a:p>
            <a:r>
              <a:rPr lang="en-US" dirty="0"/>
              <a:t>Very limited resources in the group (Under the General Manager: 1 Senior Project Advisor + 3 Senior Project Managers)</a:t>
            </a:r>
          </a:p>
          <a:p>
            <a:r>
              <a:rPr lang="en-US" u="sng" dirty="0"/>
              <a:t>Most project managers </a:t>
            </a:r>
            <a:r>
              <a:rPr lang="en-US" dirty="0"/>
              <a:t>are supplied from other groups (Engineering, Accelerator Operations, Science, IT etc.)</a:t>
            </a:r>
          </a:p>
          <a:p>
            <a:r>
              <a:rPr lang="en-US" dirty="0"/>
              <a:t>Project management office (PMO) participates in the decision making for the projects.  Major decisions require a larger group that has representation from Science, Executive support, Machine division managers, Finance, Project Sponsor, or others as required.</a:t>
            </a:r>
          </a:p>
          <a:p>
            <a:endParaRPr lang="en-CA" dirty="0"/>
          </a:p>
        </p:txBody>
      </p:sp>
    </p:spTree>
    <p:extLst>
      <p:ext uri="{BB962C8B-B14F-4D97-AF65-F5344CB8AC3E}">
        <p14:creationId xmlns:p14="http://schemas.microsoft.com/office/powerpoint/2010/main" val="994894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7077-25A5-4682-978F-60A6E7F5F24B}"/>
              </a:ext>
            </a:extLst>
          </p:cNvPr>
          <p:cNvSpPr>
            <a:spLocks noGrp="1"/>
          </p:cNvSpPr>
          <p:nvPr>
            <p:ph type="title"/>
          </p:nvPr>
        </p:nvSpPr>
        <p:spPr/>
        <p:txBody>
          <a:bodyPr/>
          <a:lstStyle/>
          <a:p>
            <a:r>
              <a:rPr lang="en-US" dirty="0"/>
              <a:t>Key points to our process</a:t>
            </a:r>
            <a:endParaRPr lang="en-CA" dirty="0"/>
          </a:p>
        </p:txBody>
      </p:sp>
      <p:sp>
        <p:nvSpPr>
          <p:cNvPr id="3" name="Content Placeholder 2">
            <a:extLst>
              <a:ext uri="{FF2B5EF4-FFF2-40B4-BE49-F238E27FC236}">
                <a16:creationId xmlns:a16="http://schemas.microsoft.com/office/drawing/2014/main" id="{50E80D36-DFD4-4EE3-A293-34FDD7B502CF}"/>
              </a:ext>
            </a:extLst>
          </p:cNvPr>
          <p:cNvSpPr>
            <a:spLocks noGrp="1"/>
          </p:cNvSpPr>
          <p:nvPr>
            <p:ph idx="1"/>
          </p:nvPr>
        </p:nvSpPr>
        <p:spPr/>
        <p:txBody>
          <a:bodyPr>
            <a:normAutofit fontScale="92500" lnSpcReduction="10000"/>
          </a:bodyPr>
          <a:lstStyle/>
          <a:p>
            <a:r>
              <a:rPr lang="en-US" dirty="0"/>
              <a:t>Potential Projects are identified at the Opportunity Phase</a:t>
            </a:r>
          </a:p>
          <a:p>
            <a:r>
              <a:rPr lang="en-US" dirty="0"/>
              <a:t>Charter and Cost estimate work sheet to define the Initiation Phase</a:t>
            </a:r>
          </a:p>
          <a:p>
            <a:r>
              <a:rPr lang="en-US" dirty="0"/>
              <a:t>Planning phase sets baseline Scope, Cost, and Schedule.  No purchases are allowed at the Planning Phase.</a:t>
            </a:r>
          </a:p>
          <a:p>
            <a:r>
              <a:rPr lang="en-US" dirty="0"/>
              <a:t>Budget is set going into Execution and Commissioning.  Contingency (this is a sticky point at the CLS) is set into the budget based on project risks.</a:t>
            </a:r>
          </a:p>
          <a:p>
            <a:r>
              <a:rPr lang="en-US" dirty="0"/>
              <a:t>Closeout of projects must have a Lessons-Learned document that will be included in our database.</a:t>
            </a:r>
          </a:p>
          <a:p>
            <a:r>
              <a:rPr lang="en-US" dirty="0"/>
              <a:t>Deviation from the process (often to attempt to accelerate the process) require Director level approval and an acknowledgement of added risk of rework and increased cost.</a:t>
            </a:r>
          </a:p>
          <a:p>
            <a:endParaRPr lang="en-CA" dirty="0"/>
          </a:p>
        </p:txBody>
      </p:sp>
    </p:spTree>
    <p:extLst>
      <p:ext uri="{BB962C8B-B14F-4D97-AF65-F5344CB8AC3E}">
        <p14:creationId xmlns:p14="http://schemas.microsoft.com/office/powerpoint/2010/main" val="64443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E0DF-CB58-4846-8E95-EBF76DDF8420}"/>
              </a:ext>
            </a:extLst>
          </p:cNvPr>
          <p:cNvSpPr>
            <a:spLocks noGrp="1"/>
          </p:cNvSpPr>
          <p:nvPr>
            <p:ph type="title"/>
          </p:nvPr>
        </p:nvSpPr>
        <p:spPr>
          <a:xfrm>
            <a:off x="838200" y="365126"/>
            <a:ext cx="10515600" cy="881784"/>
          </a:xfrm>
        </p:spPr>
        <p:txBody>
          <a:bodyPr>
            <a:normAutofit/>
          </a:bodyPr>
          <a:lstStyle/>
          <a:p>
            <a:r>
              <a:rPr lang="en-US" sz="2000" dirty="0"/>
              <a:t>CLS has developed a detailed swim diagram to help guide project managers, managers, and others as to their roles in the process.</a:t>
            </a:r>
            <a:endParaRPr lang="en-CA" sz="2000" dirty="0"/>
          </a:p>
        </p:txBody>
      </p:sp>
      <p:pic>
        <p:nvPicPr>
          <p:cNvPr id="3" name="Picture 2">
            <a:extLst>
              <a:ext uri="{FF2B5EF4-FFF2-40B4-BE49-F238E27FC236}">
                <a16:creationId xmlns:a16="http://schemas.microsoft.com/office/drawing/2014/main" id="{1A939EFE-B7D6-4B0B-B0BD-3130CC726ABE}"/>
              </a:ext>
            </a:extLst>
          </p:cNvPr>
          <p:cNvPicPr>
            <a:picLocks noChangeAspect="1"/>
          </p:cNvPicPr>
          <p:nvPr/>
        </p:nvPicPr>
        <p:blipFill>
          <a:blip r:embed="rId2"/>
          <a:stretch>
            <a:fillRect/>
          </a:stretch>
        </p:blipFill>
        <p:spPr>
          <a:xfrm>
            <a:off x="1306286" y="1496291"/>
            <a:ext cx="9714015" cy="4560125"/>
          </a:xfrm>
          <a:prstGeom prst="rect">
            <a:avLst/>
          </a:prstGeom>
        </p:spPr>
      </p:pic>
    </p:spTree>
    <p:extLst>
      <p:ext uri="{BB962C8B-B14F-4D97-AF65-F5344CB8AC3E}">
        <p14:creationId xmlns:p14="http://schemas.microsoft.com/office/powerpoint/2010/main" val="268040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A214-CF18-4710-8C8E-62D360660BEC}"/>
              </a:ext>
            </a:extLst>
          </p:cNvPr>
          <p:cNvSpPr>
            <a:spLocks noGrp="1"/>
          </p:cNvSpPr>
          <p:nvPr>
            <p:ph type="title"/>
          </p:nvPr>
        </p:nvSpPr>
        <p:spPr/>
        <p:txBody>
          <a:bodyPr/>
          <a:lstStyle/>
          <a:p>
            <a:r>
              <a:rPr lang="en-US" dirty="0"/>
              <a:t>Project Decisions</a:t>
            </a:r>
            <a:endParaRPr lang="en-CA" dirty="0"/>
          </a:p>
        </p:txBody>
      </p:sp>
      <p:sp>
        <p:nvSpPr>
          <p:cNvPr id="3" name="Content Placeholder 2">
            <a:extLst>
              <a:ext uri="{FF2B5EF4-FFF2-40B4-BE49-F238E27FC236}">
                <a16:creationId xmlns:a16="http://schemas.microsoft.com/office/drawing/2014/main" id="{A9362541-E883-4586-BF36-475436F569F3}"/>
              </a:ext>
            </a:extLst>
          </p:cNvPr>
          <p:cNvSpPr>
            <a:spLocks noGrp="1"/>
          </p:cNvSpPr>
          <p:nvPr>
            <p:ph idx="1"/>
          </p:nvPr>
        </p:nvSpPr>
        <p:spPr/>
        <p:txBody>
          <a:bodyPr/>
          <a:lstStyle/>
          <a:p>
            <a:r>
              <a:rPr lang="en-US" dirty="0"/>
              <a:t>Jira system is used to display active and potential projects in their subsequent stages</a:t>
            </a:r>
          </a:p>
          <a:p>
            <a:r>
              <a:rPr lang="en-US" dirty="0"/>
              <a:t>Jira is used for all toll-gate decisions and project change request approvals.  This includes such things as:</a:t>
            </a:r>
          </a:p>
          <a:p>
            <a:pPr marL="514350" indent="-514350">
              <a:buFont typeface="+mj-lt"/>
              <a:buAutoNum type="arabicPeriod"/>
            </a:pPr>
            <a:r>
              <a:rPr lang="en-US" sz="2000" dirty="0"/>
              <a:t>Should we spend resources to put together a Charter and Cost estimate for the potential project (Opportunity to Initiation Phase)</a:t>
            </a:r>
          </a:p>
          <a:p>
            <a:pPr marL="514350" indent="-514350">
              <a:buFont typeface="+mj-lt"/>
              <a:buAutoNum type="arabicPeriod"/>
            </a:pPr>
            <a:r>
              <a:rPr lang="en-US" sz="2000" dirty="0"/>
              <a:t>Should we authorize additional resources to Plan the Project (Initiation to Planning).</a:t>
            </a:r>
          </a:p>
          <a:p>
            <a:pPr marL="514350" indent="-514350">
              <a:buFont typeface="+mj-lt"/>
              <a:buAutoNum type="arabicPeriod"/>
            </a:pPr>
            <a:r>
              <a:rPr lang="en-US" sz="2000" dirty="0"/>
              <a:t>Should we reject, shelve or Execute the project (Planning to Execution)</a:t>
            </a:r>
          </a:p>
          <a:p>
            <a:pPr marL="514350" indent="-514350">
              <a:buFont typeface="+mj-lt"/>
              <a:buAutoNum type="arabicPeriod"/>
            </a:pPr>
            <a:r>
              <a:rPr lang="en-US" sz="2000" dirty="0"/>
              <a:t>All major changes to the project Scope, Schedule, or Budget must be authorized using out change request process.</a:t>
            </a:r>
          </a:p>
          <a:p>
            <a:pPr marL="514350" indent="-514350">
              <a:buFont typeface="+mj-lt"/>
              <a:buAutoNum type="arabicPeriod"/>
            </a:pPr>
            <a:r>
              <a:rPr lang="en-US" sz="2000" dirty="0"/>
              <a:t>Any “over-rides” to the process are approved in Jira.</a:t>
            </a:r>
            <a:endParaRPr lang="en-CA" sz="2000" dirty="0"/>
          </a:p>
        </p:txBody>
      </p:sp>
    </p:spTree>
    <p:extLst>
      <p:ext uri="{BB962C8B-B14F-4D97-AF65-F5344CB8AC3E}">
        <p14:creationId xmlns:p14="http://schemas.microsoft.com/office/powerpoint/2010/main" val="145940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EACE-1857-4D9E-AC17-C46B565FD5DA}"/>
              </a:ext>
            </a:extLst>
          </p:cNvPr>
          <p:cNvSpPr>
            <a:spLocks noGrp="1"/>
          </p:cNvSpPr>
          <p:nvPr>
            <p:ph type="title"/>
          </p:nvPr>
        </p:nvSpPr>
        <p:spPr/>
        <p:txBody>
          <a:bodyPr/>
          <a:lstStyle/>
          <a:p>
            <a:r>
              <a:rPr lang="en-US" dirty="0"/>
              <a:t>Our Jira Dashboard</a:t>
            </a:r>
            <a:endParaRPr lang="en-CA" dirty="0"/>
          </a:p>
        </p:txBody>
      </p:sp>
      <p:pic>
        <p:nvPicPr>
          <p:cNvPr id="5" name="Content Placeholder 4">
            <a:extLst>
              <a:ext uri="{FF2B5EF4-FFF2-40B4-BE49-F238E27FC236}">
                <a16:creationId xmlns:a16="http://schemas.microsoft.com/office/drawing/2014/main" id="{6682F675-5EED-4CF3-87AE-966B54E536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1068" y="1825625"/>
            <a:ext cx="8489863" cy="4351338"/>
          </a:xfrm>
        </p:spPr>
      </p:pic>
    </p:spTree>
    <p:extLst>
      <p:ext uri="{BB962C8B-B14F-4D97-AF65-F5344CB8AC3E}">
        <p14:creationId xmlns:p14="http://schemas.microsoft.com/office/powerpoint/2010/main" val="106264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2C96-F33F-43F6-AC1A-6CDB16A2BB7A}"/>
              </a:ext>
            </a:extLst>
          </p:cNvPr>
          <p:cNvSpPr>
            <a:spLocks noGrp="1"/>
          </p:cNvSpPr>
          <p:nvPr>
            <p:ph type="title"/>
          </p:nvPr>
        </p:nvSpPr>
        <p:spPr>
          <a:xfrm>
            <a:off x="836612" y="457200"/>
            <a:ext cx="3932237" cy="1600200"/>
          </a:xfrm>
        </p:spPr>
        <p:txBody>
          <a:bodyPr/>
          <a:lstStyle/>
          <a:p>
            <a:r>
              <a:rPr lang="en-US" dirty="0"/>
              <a:t>Checks and Balances</a:t>
            </a:r>
            <a:endParaRPr lang="en-CA" dirty="0"/>
          </a:p>
        </p:txBody>
      </p:sp>
      <p:sp>
        <p:nvSpPr>
          <p:cNvPr id="3" name="Content Placeholder 2">
            <a:extLst>
              <a:ext uri="{FF2B5EF4-FFF2-40B4-BE49-F238E27FC236}">
                <a16:creationId xmlns:a16="http://schemas.microsoft.com/office/drawing/2014/main" id="{63D8CD71-1D63-47B2-83FB-A8DA32BBBF39}"/>
              </a:ext>
            </a:extLst>
          </p:cNvPr>
          <p:cNvSpPr>
            <a:spLocks noGrp="1"/>
          </p:cNvSpPr>
          <p:nvPr>
            <p:ph idx="1"/>
          </p:nvPr>
        </p:nvSpPr>
        <p:spPr/>
        <p:txBody>
          <a:bodyPr>
            <a:normAutofit fontScale="92500" lnSpcReduction="10000"/>
          </a:bodyPr>
          <a:lstStyle/>
          <a:p>
            <a:r>
              <a:rPr lang="en-CA" dirty="0"/>
              <a:t>Try to incorporate procedural checks into our system</a:t>
            </a:r>
          </a:p>
          <a:p>
            <a:r>
              <a:rPr lang="en-CA" dirty="0"/>
              <a:t>Purchases must route through the PM for approval</a:t>
            </a:r>
          </a:p>
          <a:p>
            <a:r>
              <a:rPr lang="en-CA" dirty="0"/>
              <a:t>Change requests must route through the project sponsor</a:t>
            </a:r>
          </a:p>
          <a:p>
            <a:r>
              <a:rPr lang="en-CA" dirty="0"/>
              <a:t>The General Manager, Senior Project Advisor and Budget and Planning Manager are used strategically in many approvals to ensure proper procedures are followed.</a:t>
            </a:r>
          </a:p>
        </p:txBody>
      </p:sp>
      <p:pic>
        <p:nvPicPr>
          <p:cNvPr id="3074" name="Picture 2" descr="TBooks | Why are Checks and Balances Important in your Accounting System?">
            <a:extLst>
              <a:ext uri="{FF2B5EF4-FFF2-40B4-BE49-F238E27FC236}">
                <a16:creationId xmlns:a16="http://schemas.microsoft.com/office/drawing/2014/main" id="{2CB94148-D53F-47B5-AFD5-2EE0CD25D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750" y="2057400"/>
            <a:ext cx="3929194" cy="392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88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79B3-C06E-4CF7-9A71-12CEFA9B22A3}"/>
              </a:ext>
            </a:extLst>
          </p:cNvPr>
          <p:cNvSpPr>
            <a:spLocks noGrp="1"/>
          </p:cNvSpPr>
          <p:nvPr>
            <p:ph type="title"/>
          </p:nvPr>
        </p:nvSpPr>
        <p:spPr/>
        <p:txBody>
          <a:bodyPr/>
          <a:lstStyle/>
          <a:p>
            <a:r>
              <a:rPr lang="en-US" dirty="0"/>
              <a:t>A Graded Approach</a:t>
            </a:r>
            <a:endParaRPr lang="en-CA" dirty="0"/>
          </a:p>
        </p:txBody>
      </p:sp>
      <p:sp>
        <p:nvSpPr>
          <p:cNvPr id="3" name="Content Placeholder 2">
            <a:extLst>
              <a:ext uri="{FF2B5EF4-FFF2-40B4-BE49-F238E27FC236}">
                <a16:creationId xmlns:a16="http://schemas.microsoft.com/office/drawing/2014/main" id="{C36C5685-25AC-496F-9E3D-D3E60B991412}"/>
              </a:ext>
            </a:extLst>
          </p:cNvPr>
          <p:cNvSpPr>
            <a:spLocks noGrp="1"/>
          </p:cNvSpPr>
          <p:nvPr>
            <p:ph idx="1"/>
          </p:nvPr>
        </p:nvSpPr>
        <p:spPr/>
        <p:txBody>
          <a:bodyPr>
            <a:normAutofit lnSpcReduction="10000"/>
          </a:bodyPr>
          <a:lstStyle/>
          <a:p>
            <a:r>
              <a:rPr lang="en-US" dirty="0"/>
              <a:t>The larger the project the more control is required</a:t>
            </a:r>
          </a:p>
          <a:p>
            <a:r>
              <a:rPr lang="en-US" dirty="0"/>
              <a:t>Some small projects can be handled using our Engineering Change Requests system.  </a:t>
            </a:r>
          </a:p>
          <a:p>
            <a:r>
              <a:rPr lang="en-US" dirty="0"/>
              <a:t>Small projects require only a timeline and costing information.</a:t>
            </a:r>
          </a:p>
          <a:p>
            <a:r>
              <a:rPr lang="en-US" dirty="0"/>
              <a:t>Large projects require:</a:t>
            </a:r>
          </a:p>
          <a:p>
            <a:pPr marL="514350" indent="-514350">
              <a:buFont typeface="+mj-lt"/>
              <a:buAutoNum type="arabicPeriod"/>
            </a:pPr>
            <a:r>
              <a:rPr lang="en-US" dirty="0"/>
              <a:t>A Project Management Plan, outlining how major PM areas will be governed (Schedule, Cost, Resources, Communication, Risks etc.)</a:t>
            </a:r>
          </a:p>
          <a:p>
            <a:pPr marL="514350" indent="-514350">
              <a:buFont typeface="+mj-lt"/>
              <a:buAutoNum type="arabicPeriod"/>
            </a:pPr>
            <a:r>
              <a:rPr lang="en-US" dirty="0"/>
              <a:t>A detailed schedule, detailed costing, and a detailed work breakdown.</a:t>
            </a:r>
          </a:p>
          <a:p>
            <a:pPr marL="514350" indent="-514350">
              <a:buFont typeface="+mj-lt"/>
              <a:buAutoNum type="arabicPeriod"/>
            </a:pPr>
            <a:r>
              <a:rPr lang="en-US" dirty="0"/>
              <a:t>Other documents may be required.</a:t>
            </a:r>
            <a:endParaRPr lang="en-CA" dirty="0"/>
          </a:p>
        </p:txBody>
      </p:sp>
    </p:spTree>
    <p:extLst>
      <p:ext uri="{BB962C8B-B14F-4D97-AF65-F5344CB8AC3E}">
        <p14:creationId xmlns:p14="http://schemas.microsoft.com/office/powerpoint/2010/main" val="176217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82C0-1C4C-4291-8D91-27FDAF661769}"/>
              </a:ext>
            </a:extLst>
          </p:cNvPr>
          <p:cNvSpPr>
            <a:spLocks noGrp="1"/>
          </p:cNvSpPr>
          <p:nvPr>
            <p:ph type="title"/>
          </p:nvPr>
        </p:nvSpPr>
        <p:spPr/>
        <p:txBody>
          <a:bodyPr/>
          <a:lstStyle/>
          <a:p>
            <a:r>
              <a:rPr lang="en-US" dirty="0"/>
              <a:t>Regular Reporting: Monthly Reports</a:t>
            </a:r>
            <a:endParaRPr lang="en-CA" dirty="0"/>
          </a:p>
        </p:txBody>
      </p:sp>
      <p:sp>
        <p:nvSpPr>
          <p:cNvPr id="3" name="Content Placeholder 2">
            <a:extLst>
              <a:ext uri="{FF2B5EF4-FFF2-40B4-BE49-F238E27FC236}">
                <a16:creationId xmlns:a16="http://schemas.microsoft.com/office/drawing/2014/main" id="{223DC5FC-CBD1-45E5-9D66-1A39808FF95F}"/>
              </a:ext>
            </a:extLst>
          </p:cNvPr>
          <p:cNvSpPr>
            <a:spLocks noGrp="1"/>
          </p:cNvSpPr>
          <p:nvPr>
            <p:ph idx="1"/>
          </p:nvPr>
        </p:nvSpPr>
        <p:spPr/>
        <p:txBody>
          <a:bodyPr/>
          <a:lstStyle/>
          <a:p>
            <a:r>
              <a:rPr lang="en-US" dirty="0"/>
              <a:t>Monthly Reports are required by all project managers to communicate:</a:t>
            </a:r>
          </a:p>
          <a:p>
            <a:pPr marL="514350" indent="-514350">
              <a:buFont typeface="+mj-lt"/>
              <a:buAutoNum type="arabicPeriod"/>
            </a:pPr>
            <a:r>
              <a:rPr lang="en-US" dirty="0"/>
              <a:t>PMs assessment of projects health </a:t>
            </a:r>
            <a:r>
              <a:rPr lang="en-US" dirty="0" err="1"/>
              <a:t>wrt</a:t>
            </a:r>
            <a:r>
              <a:rPr lang="en-US" dirty="0"/>
              <a:t> Scope, Schedule, and Cost</a:t>
            </a:r>
          </a:p>
          <a:p>
            <a:pPr marL="514350" indent="-514350">
              <a:buFont typeface="+mj-lt"/>
              <a:buAutoNum type="arabicPeriod"/>
            </a:pPr>
            <a:r>
              <a:rPr lang="en-US" dirty="0"/>
              <a:t>Upcoming milestones (what needs to be done in what outage)</a:t>
            </a:r>
          </a:p>
          <a:p>
            <a:pPr marL="514350" indent="-514350">
              <a:buFont typeface="+mj-lt"/>
              <a:buAutoNum type="arabicPeriod"/>
            </a:pPr>
            <a:r>
              <a:rPr lang="en-US" dirty="0"/>
              <a:t>What was accomplished in the previous month?</a:t>
            </a:r>
          </a:p>
          <a:p>
            <a:pPr marL="514350" indent="-514350">
              <a:buFont typeface="+mj-lt"/>
              <a:buAutoNum type="arabicPeriod"/>
            </a:pPr>
            <a:r>
              <a:rPr lang="en-US" dirty="0"/>
              <a:t>What is planned for the upcoming month(s)?</a:t>
            </a:r>
          </a:p>
          <a:p>
            <a:pPr marL="514350" indent="-514350">
              <a:buFont typeface="+mj-lt"/>
              <a:buAutoNum type="arabicPeriod"/>
            </a:pPr>
            <a:r>
              <a:rPr lang="en-US" dirty="0"/>
              <a:t>Technical Issues?</a:t>
            </a:r>
          </a:p>
          <a:p>
            <a:pPr marL="514350" indent="-514350">
              <a:buFont typeface="+mj-lt"/>
              <a:buAutoNum type="arabicPeriod"/>
            </a:pPr>
            <a:r>
              <a:rPr lang="en-US" dirty="0"/>
              <a:t>Project Management issues (</a:t>
            </a:r>
            <a:r>
              <a:rPr lang="en-US" dirty="0" err="1"/>
              <a:t>egs</a:t>
            </a:r>
            <a:r>
              <a:rPr lang="en-US" dirty="0"/>
              <a:t>. Human resource issues)?</a:t>
            </a:r>
          </a:p>
        </p:txBody>
      </p:sp>
    </p:spTree>
    <p:extLst>
      <p:ext uri="{BB962C8B-B14F-4D97-AF65-F5344CB8AC3E}">
        <p14:creationId xmlns:p14="http://schemas.microsoft.com/office/powerpoint/2010/main" val="361195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2C96-F33F-43F6-AC1A-6CDB16A2BB7A}"/>
              </a:ext>
            </a:extLst>
          </p:cNvPr>
          <p:cNvSpPr>
            <a:spLocks noGrp="1"/>
          </p:cNvSpPr>
          <p:nvPr>
            <p:ph type="title"/>
          </p:nvPr>
        </p:nvSpPr>
        <p:spPr>
          <a:xfrm>
            <a:off x="836612" y="457200"/>
            <a:ext cx="3932237" cy="1600200"/>
          </a:xfrm>
        </p:spPr>
        <p:txBody>
          <a:bodyPr/>
          <a:lstStyle/>
          <a:p>
            <a:r>
              <a:rPr lang="en-US" dirty="0"/>
              <a:t>Monthly Meetings</a:t>
            </a:r>
            <a:br>
              <a:rPr lang="en-US" dirty="0"/>
            </a:br>
            <a:r>
              <a:rPr lang="en-US" dirty="0"/>
              <a:t>(now virtual)</a:t>
            </a:r>
            <a:endParaRPr lang="en-CA" dirty="0"/>
          </a:p>
        </p:txBody>
      </p:sp>
      <p:sp>
        <p:nvSpPr>
          <p:cNvPr id="3" name="Content Placeholder 2">
            <a:extLst>
              <a:ext uri="{FF2B5EF4-FFF2-40B4-BE49-F238E27FC236}">
                <a16:creationId xmlns:a16="http://schemas.microsoft.com/office/drawing/2014/main" id="{63D8CD71-1D63-47B2-83FB-A8DA32BBBF39}"/>
              </a:ext>
            </a:extLst>
          </p:cNvPr>
          <p:cNvSpPr>
            <a:spLocks noGrp="1"/>
          </p:cNvSpPr>
          <p:nvPr>
            <p:ph idx="1"/>
          </p:nvPr>
        </p:nvSpPr>
        <p:spPr/>
        <p:txBody>
          <a:bodyPr>
            <a:normAutofit/>
          </a:bodyPr>
          <a:lstStyle/>
          <a:p>
            <a:r>
              <a:rPr lang="en-US" sz="2400" dirty="0"/>
              <a:t>Monthly meetings are used to enhance communication between PMs and resource managers.</a:t>
            </a:r>
          </a:p>
          <a:p>
            <a:r>
              <a:rPr lang="en-US" sz="2400" dirty="0"/>
              <a:t>The meetings are used to report resources used for all higher priority projects and compare this to the current CLS priority list.  Are we using resources on the projects that the CLS deems as highest priority?</a:t>
            </a:r>
          </a:p>
          <a:p>
            <a:r>
              <a:rPr lang="en-US" sz="2400" dirty="0"/>
              <a:t>Resource Managers are there to address resourcing issues.</a:t>
            </a:r>
          </a:p>
          <a:p>
            <a:r>
              <a:rPr lang="en-US" sz="2400" dirty="0"/>
              <a:t>PMs give brief project updates, upcoming change requests are identified, and project health is discussed.</a:t>
            </a:r>
          </a:p>
          <a:p>
            <a:pPr marL="0" indent="0">
              <a:buNone/>
            </a:pPr>
            <a:endParaRPr lang="en-CA" dirty="0"/>
          </a:p>
          <a:p>
            <a:endParaRPr lang="en-CA" dirty="0"/>
          </a:p>
        </p:txBody>
      </p:sp>
      <p:pic>
        <p:nvPicPr>
          <p:cNvPr id="5" name="Picture 2" descr="https://one7.files.wordpress.com/2010/11/business-meeting-fight-275w.jpg?w=604">
            <a:extLst>
              <a:ext uri="{FF2B5EF4-FFF2-40B4-BE49-F238E27FC236}">
                <a16:creationId xmlns:a16="http://schemas.microsoft.com/office/drawing/2014/main" id="{25664468-0937-498F-83C3-C12779284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35" y="2421548"/>
            <a:ext cx="4455454" cy="294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0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A75E90-BC94-491C-AD85-0861714C2F63}"/>
              </a:ext>
            </a:extLst>
          </p:cNvPr>
          <p:cNvPicPr>
            <a:picLocks noChangeAspect="1"/>
          </p:cNvPicPr>
          <p:nvPr/>
        </p:nvPicPr>
        <p:blipFill>
          <a:blip r:embed="rId2"/>
          <a:stretch>
            <a:fillRect/>
          </a:stretch>
        </p:blipFill>
        <p:spPr>
          <a:xfrm>
            <a:off x="1600200" y="114300"/>
            <a:ext cx="8991600" cy="6629400"/>
          </a:xfrm>
          <a:prstGeom prst="rect">
            <a:avLst/>
          </a:prstGeom>
        </p:spPr>
      </p:pic>
    </p:spTree>
    <p:extLst>
      <p:ext uri="{BB962C8B-B14F-4D97-AF65-F5344CB8AC3E}">
        <p14:creationId xmlns:p14="http://schemas.microsoft.com/office/powerpoint/2010/main" val="158026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0/0f/CLS_from_the_air.jpg">
            <a:extLst>
              <a:ext uri="{FF2B5EF4-FFF2-40B4-BE49-F238E27FC236}">
                <a16:creationId xmlns:a16="http://schemas.microsoft.com/office/drawing/2014/main" id="{0644EE39-2005-4A84-BFF4-9A3BEF7287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49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8779-3745-4BBA-AB3E-7D9F798E4E6E}"/>
              </a:ext>
            </a:extLst>
          </p:cNvPr>
          <p:cNvSpPr>
            <a:spLocks noGrp="1"/>
          </p:cNvSpPr>
          <p:nvPr>
            <p:ph type="title"/>
          </p:nvPr>
        </p:nvSpPr>
        <p:spPr/>
        <p:txBody>
          <a:bodyPr/>
          <a:lstStyle/>
          <a:p>
            <a:r>
              <a:rPr lang="en-US" dirty="0"/>
              <a:t>Establishing a culture to improve.</a:t>
            </a:r>
            <a:endParaRPr lang="en-CA" dirty="0"/>
          </a:p>
        </p:txBody>
      </p:sp>
      <p:sp>
        <p:nvSpPr>
          <p:cNvPr id="3" name="Content Placeholder 2">
            <a:extLst>
              <a:ext uri="{FF2B5EF4-FFF2-40B4-BE49-F238E27FC236}">
                <a16:creationId xmlns:a16="http://schemas.microsoft.com/office/drawing/2014/main" id="{1B22812F-FA19-4C44-991A-0B0B01955FE0}"/>
              </a:ext>
            </a:extLst>
          </p:cNvPr>
          <p:cNvSpPr>
            <a:spLocks noGrp="1"/>
          </p:cNvSpPr>
          <p:nvPr>
            <p:ph idx="1"/>
          </p:nvPr>
        </p:nvSpPr>
        <p:spPr/>
        <p:txBody>
          <a:bodyPr/>
          <a:lstStyle/>
          <a:p>
            <a:r>
              <a:rPr lang="en-US" dirty="0"/>
              <a:t>The Project Process is designed to allow for continual improvement.</a:t>
            </a:r>
          </a:p>
          <a:p>
            <a:r>
              <a:rPr lang="en-US" dirty="0"/>
              <a:t>Lessons-learned documents are required at the end of every project.</a:t>
            </a:r>
          </a:p>
          <a:p>
            <a:r>
              <a:rPr lang="en-US" dirty="0"/>
              <a:t>Lessons-learned database is being established to allow for future projects to more easily use this data early in the project process.</a:t>
            </a:r>
          </a:p>
          <a:p>
            <a:r>
              <a:rPr lang="en-US" dirty="0"/>
              <a:t>Templates are used extensively to help guide the process.  These are continually being refined and updated.</a:t>
            </a:r>
          </a:p>
          <a:p>
            <a:r>
              <a:rPr lang="en-US" dirty="0"/>
              <a:t>Projects are set up to track resources for smaller sub-projects so that we can learn for future projects.</a:t>
            </a:r>
          </a:p>
          <a:p>
            <a:r>
              <a:rPr lang="en-US" dirty="0"/>
              <a:t>Vendor reports etc. are used to identify good or problem vendors.</a:t>
            </a:r>
          </a:p>
          <a:p>
            <a:pPr marL="0" indent="0">
              <a:buNone/>
            </a:pPr>
            <a:endParaRPr lang="en-US" dirty="0"/>
          </a:p>
          <a:p>
            <a:pPr marL="0" indent="0">
              <a:buNone/>
            </a:pPr>
            <a:endParaRPr lang="en-CA" dirty="0"/>
          </a:p>
        </p:txBody>
      </p:sp>
    </p:spTree>
    <p:extLst>
      <p:ext uri="{BB962C8B-B14F-4D97-AF65-F5344CB8AC3E}">
        <p14:creationId xmlns:p14="http://schemas.microsoft.com/office/powerpoint/2010/main" val="3355276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2C96-F33F-43F6-AC1A-6CDB16A2BB7A}"/>
              </a:ext>
            </a:extLst>
          </p:cNvPr>
          <p:cNvSpPr>
            <a:spLocks noGrp="1"/>
          </p:cNvSpPr>
          <p:nvPr>
            <p:ph type="title"/>
          </p:nvPr>
        </p:nvSpPr>
        <p:spPr>
          <a:xfrm>
            <a:off x="836612" y="457200"/>
            <a:ext cx="3932237" cy="1600200"/>
          </a:xfrm>
        </p:spPr>
        <p:txBody>
          <a:bodyPr/>
          <a:lstStyle/>
          <a:p>
            <a:r>
              <a:rPr lang="en-US" dirty="0"/>
              <a:t>The tough road to change</a:t>
            </a:r>
            <a:endParaRPr lang="en-CA" dirty="0"/>
          </a:p>
        </p:txBody>
      </p:sp>
      <p:sp>
        <p:nvSpPr>
          <p:cNvPr id="3" name="Content Placeholder 2">
            <a:extLst>
              <a:ext uri="{FF2B5EF4-FFF2-40B4-BE49-F238E27FC236}">
                <a16:creationId xmlns:a16="http://schemas.microsoft.com/office/drawing/2014/main" id="{63D8CD71-1D63-47B2-83FB-A8DA32BBBF39}"/>
              </a:ext>
            </a:extLst>
          </p:cNvPr>
          <p:cNvSpPr>
            <a:spLocks noGrp="1"/>
          </p:cNvSpPr>
          <p:nvPr>
            <p:ph idx="1"/>
          </p:nvPr>
        </p:nvSpPr>
        <p:spPr/>
        <p:txBody>
          <a:bodyPr>
            <a:normAutofit lnSpcReduction="10000"/>
          </a:bodyPr>
          <a:lstStyle/>
          <a:p>
            <a:r>
              <a:rPr lang="en-US" sz="2400" dirty="0"/>
              <a:t>Shifting of a culture is hard.  Initial buy-in is definitely not automatic</a:t>
            </a:r>
          </a:p>
          <a:p>
            <a:r>
              <a:rPr lang="en-US" sz="2400" dirty="0"/>
              <a:t>Invest in training people with PMBOK based project management.  This could be anything form a few day to courses lasting many weeks.</a:t>
            </a:r>
          </a:p>
          <a:p>
            <a:r>
              <a:rPr lang="en-US" sz="2400" dirty="0"/>
              <a:t>Some of the “trained” people will become champions for the cause.</a:t>
            </a:r>
          </a:p>
          <a:p>
            <a:r>
              <a:rPr lang="en-US" sz="2400" dirty="0"/>
              <a:t>Don’t try and implement too much, too soon. </a:t>
            </a:r>
          </a:p>
          <a:p>
            <a:r>
              <a:rPr lang="en-US" sz="2400" dirty="0"/>
              <a:t>Make it as easy as possible.  Automate, and use templates to fight the “there is too much paper work” belief.</a:t>
            </a:r>
          </a:p>
          <a:p>
            <a:r>
              <a:rPr lang="en-US" sz="2400" dirty="0"/>
              <a:t>Continue to adapt. “The first pancake is always lumpy”.</a:t>
            </a:r>
          </a:p>
          <a:p>
            <a:pPr marL="0" indent="0">
              <a:buNone/>
            </a:pPr>
            <a:endParaRPr lang="en-CA" dirty="0"/>
          </a:p>
          <a:p>
            <a:endParaRPr lang="en-CA" dirty="0"/>
          </a:p>
        </p:txBody>
      </p:sp>
      <p:pic>
        <p:nvPicPr>
          <p:cNvPr id="1026" name="Picture 2" descr="it's a long old road">
            <a:extLst>
              <a:ext uri="{FF2B5EF4-FFF2-40B4-BE49-F238E27FC236}">
                <a16:creationId xmlns:a16="http://schemas.microsoft.com/office/drawing/2014/main" id="{8806C17C-EFB2-4FFD-9E8D-DA32314027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943" y="2453941"/>
            <a:ext cx="3701926" cy="270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39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2C96-F33F-43F6-AC1A-6CDB16A2BB7A}"/>
              </a:ext>
            </a:extLst>
          </p:cNvPr>
          <p:cNvSpPr>
            <a:spLocks noGrp="1"/>
          </p:cNvSpPr>
          <p:nvPr>
            <p:ph type="title"/>
          </p:nvPr>
        </p:nvSpPr>
        <p:spPr>
          <a:xfrm>
            <a:off x="836612" y="457200"/>
            <a:ext cx="3932237" cy="1600200"/>
          </a:xfrm>
        </p:spPr>
        <p:txBody>
          <a:bodyPr/>
          <a:lstStyle/>
          <a:p>
            <a:r>
              <a:rPr lang="en-US" dirty="0"/>
              <a:t>A look to the future.</a:t>
            </a:r>
            <a:endParaRPr lang="en-CA" dirty="0"/>
          </a:p>
        </p:txBody>
      </p:sp>
      <p:sp>
        <p:nvSpPr>
          <p:cNvPr id="3" name="Content Placeholder 2">
            <a:extLst>
              <a:ext uri="{FF2B5EF4-FFF2-40B4-BE49-F238E27FC236}">
                <a16:creationId xmlns:a16="http://schemas.microsoft.com/office/drawing/2014/main" id="{63D8CD71-1D63-47B2-83FB-A8DA32BBBF39}"/>
              </a:ext>
            </a:extLst>
          </p:cNvPr>
          <p:cNvSpPr>
            <a:spLocks noGrp="1"/>
          </p:cNvSpPr>
          <p:nvPr>
            <p:ph idx="1"/>
          </p:nvPr>
        </p:nvSpPr>
        <p:spPr/>
        <p:txBody>
          <a:bodyPr>
            <a:normAutofit lnSpcReduction="10000"/>
          </a:bodyPr>
          <a:lstStyle/>
          <a:p>
            <a:r>
              <a:rPr lang="en-US" dirty="0"/>
              <a:t>Reopening the process to build on the recent training that others have received.</a:t>
            </a:r>
          </a:p>
          <a:p>
            <a:r>
              <a:rPr lang="en-US" dirty="0"/>
              <a:t>There is a move to adding some Agile that is being considered.</a:t>
            </a:r>
          </a:p>
          <a:p>
            <a:r>
              <a:rPr lang="en-US" dirty="0"/>
              <a:t>Likely Agile sub-tasks in a waterfall framework.</a:t>
            </a:r>
          </a:p>
          <a:p>
            <a:r>
              <a:rPr lang="en-US" dirty="0"/>
              <a:t>New Priority chart with built in Project reporting….</a:t>
            </a:r>
          </a:p>
          <a:p>
            <a:r>
              <a:rPr lang="en-US" dirty="0"/>
              <a:t>Now at the brainstorming phase.</a:t>
            </a:r>
            <a:endParaRPr lang="en-CA" dirty="0"/>
          </a:p>
        </p:txBody>
      </p:sp>
      <p:pic>
        <p:nvPicPr>
          <p:cNvPr id="3074" name="Picture 2" descr="Christopher Lloyd in Back to the Future">
            <a:extLst>
              <a:ext uri="{FF2B5EF4-FFF2-40B4-BE49-F238E27FC236}">
                <a16:creationId xmlns:a16="http://schemas.microsoft.com/office/drawing/2014/main" id="{BBB0E539-FE24-4004-BE83-A343F728E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43" y="2470432"/>
            <a:ext cx="4411302" cy="247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5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4DB45-BB7C-4A9F-B089-4A33D42A31E7}"/>
              </a:ext>
            </a:extLst>
          </p:cNvPr>
          <p:cNvSpPr>
            <a:spLocks noGrp="1"/>
          </p:cNvSpPr>
          <p:nvPr>
            <p:ph type="title"/>
          </p:nvPr>
        </p:nvSpPr>
        <p:spPr/>
        <p:txBody>
          <a:bodyPr/>
          <a:lstStyle/>
          <a:p>
            <a:r>
              <a:rPr lang="en-US" dirty="0"/>
              <a:t>The Canadian Light Source</a:t>
            </a:r>
            <a:endParaRPr lang="en-CA" dirty="0"/>
          </a:p>
        </p:txBody>
      </p:sp>
      <p:sp>
        <p:nvSpPr>
          <p:cNvPr id="3" name="Content Placeholder 2">
            <a:extLst>
              <a:ext uri="{FF2B5EF4-FFF2-40B4-BE49-F238E27FC236}">
                <a16:creationId xmlns:a16="http://schemas.microsoft.com/office/drawing/2014/main" id="{3916165E-51C0-493A-9EDE-35B5F8954D09}"/>
              </a:ext>
            </a:extLst>
          </p:cNvPr>
          <p:cNvSpPr>
            <a:spLocks noGrp="1"/>
          </p:cNvSpPr>
          <p:nvPr>
            <p:ph idx="1"/>
          </p:nvPr>
        </p:nvSpPr>
        <p:spPr/>
        <p:txBody>
          <a:bodyPr/>
          <a:lstStyle/>
          <a:p>
            <a:r>
              <a:rPr lang="en-US" dirty="0"/>
              <a:t>Located on the University of Saskatchewan in Saskatoon.</a:t>
            </a:r>
          </a:p>
          <a:p>
            <a:r>
              <a:rPr lang="en-US" dirty="0"/>
              <a:t>A synchrotron can be used to probe matter and analyze many physical, chemical, geological, and biological processes.</a:t>
            </a:r>
          </a:p>
          <a:p>
            <a:r>
              <a:rPr lang="en-US" dirty="0"/>
              <a:t>More than 1,000 academic, government, and industry scientists from around the world use the CLS every year.</a:t>
            </a:r>
          </a:p>
          <a:p>
            <a:r>
              <a:rPr lang="en-US" dirty="0"/>
              <a:t>We have roughly 250 Staff members.</a:t>
            </a:r>
          </a:p>
          <a:p>
            <a:r>
              <a:rPr lang="en-US" dirty="0"/>
              <a:t>Have roughly 20 beamlines for doing around-the-clock research for roughly 10 months a year.</a:t>
            </a:r>
          </a:p>
          <a:p>
            <a:endParaRPr lang="en-CA" dirty="0"/>
          </a:p>
        </p:txBody>
      </p:sp>
    </p:spTree>
    <p:extLst>
      <p:ext uri="{BB962C8B-B14F-4D97-AF65-F5344CB8AC3E}">
        <p14:creationId xmlns:p14="http://schemas.microsoft.com/office/powerpoint/2010/main" val="35650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nnovationsask.ca/pub/images/Success%20Stories/CLS/CLS-cropped.jpg">
            <a:extLst>
              <a:ext uri="{FF2B5EF4-FFF2-40B4-BE49-F238E27FC236}">
                <a16:creationId xmlns:a16="http://schemas.microsoft.com/office/drawing/2014/main" id="{914515DB-E93C-45E5-813F-11108D74D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619250"/>
            <a:ext cx="8001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1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3992F3-D469-4010-9409-33001153322A}"/>
              </a:ext>
            </a:extLst>
          </p:cNvPr>
          <p:cNvPicPr>
            <a:picLocks noChangeAspect="1"/>
          </p:cNvPicPr>
          <p:nvPr/>
        </p:nvPicPr>
        <p:blipFill>
          <a:blip r:embed="rId2"/>
          <a:stretch>
            <a:fillRect/>
          </a:stretch>
        </p:blipFill>
        <p:spPr>
          <a:xfrm>
            <a:off x="0" y="284499"/>
            <a:ext cx="12192000" cy="6289001"/>
          </a:xfrm>
          <a:prstGeom prst="rect">
            <a:avLst/>
          </a:prstGeom>
        </p:spPr>
      </p:pic>
    </p:spTree>
    <p:extLst>
      <p:ext uri="{BB962C8B-B14F-4D97-AF65-F5344CB8AC3E}">
        <p14:creationId xmlns:p14="http://schemas.microsoft.com/office/powerpoint/2010/main" val="149542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0B5E1F-1F2F-4344-9927-99DF45AAD167}"/>
              </a:ext>
            </a:extLst>
          </p:cNvPr>
          <p:cNvPicPr>
            <a:picLocks noChangeAspect="1"/>
          </p:cNvPicPr>
          <p:nvPr/>
        </p:nvPicPr>
        <p:blipFill>
          <a:blip r:embed="rId2"/>
          <a:stretch>
            <a:fillRect/>
          </a:stretch>
        </p:blipFill>
        <p:spPr>
          <a:xfrm>
            <a:off x="0" y="350683"/>
            <a:ext cx="12192000" cy="6156634"/>
          </a:xfrm>
          <a:prstGeom prst="rect">
            <a:avLst/>
          </a:prstGeom>
        </p:spPr>
      </p:pic>
    </p:spTree>
    <p:extLst>
      <p:ext uri="{BB962C8B-B14F-4D97-AF65-F5344CB8AC3E}">
        <p14:creationId xmlns:p14="http://schemas.microsoft.com/office/powerpoint/2010/main" val="334924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605C9-529B-408C-A547-09F5BC50C84B}"/>
              </a:ext>
            </a:extLst>
          </p:cNvPr>
          <p:cNvSpPr>
            <a:spLocks noGrp="1"/>
          </p:cNvSpPr>
          <p:nvPr>
            <p:ph type="title"/>
          </p:nvPr>
        </p:nvSpPr>
        <p:spPr>
          <a:xfrm>
            <a:off x="838200" y="495754"/>
            <a:ext cx="10515600" cy="1325563"/>
          </a:xfrm>
        </p:spPr>
        <p:txBody>
          <a:bodyPr/>
          <a:lstStyle/>
          <a:p>
            <a:r>
              <a:rPr lang="en-US" dirty="0"/>
              <a:t>CLS Project Process Overview</a:t>
            </a:r>
            <a:endParaRPr lang="en-CA" dirty="0"/>
          </a:p>
        </p:txBody>
      </p:sp>
      <p:sp>
        <p:nvSpPr>
          <p:cNvPr id="3" name="TextBox 2">
            <a:extLst>
              <a:ext uri="{FF2B5EF4-FFF2-40B4-BE49-F238E27FC236}">
                <a16:creationId xmlns:a16="http://schemas.microsoft.com/office/drawing/2014/main" id="{F695D95D-333A-41C2-8502-6FA86B1F2992}"/>
              </a:ext>
            </a:extLst>
          </p:cNvPr>
          <p:cNvSpPr txBox="1"/>
          <p:nvPr/>
        </p:nvSpPr>
        <p:spPr>
          <a:xfrm>
            <a:off x="1021278" y="1935678"/>
            <a:ext cx="9381506"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Up until this year, the project process was only mandated for projects that required significant resources from the Machine division (Engineering, Accelerator Operations, Technical Services, Controls).  This generally covered major machine upgrades, larger beamline upgrades, and infrastructure upgrades.</a:t>
            </a:r>
          </a:p>
          <a:p>
            <a:pPr marL="285750" indent="-285750">
              <a:buFont typeface="Arial" panose="020B0604020202020204" pitchFamily="34" charset="0"/>
              <a:buChar char="•"/>
            </a:pPr>
            <a:r>
              <a:rPr lang="en-US" sz="2400" dirty="0"/>
              <a:t>Suggested by the CLS Board of Governors and an external review: The Project Process has been mandated facility wide, including all projects.  This will now include many more small science projects and System Technology projects etc.</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28961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488" y="241300"/>
            <a:ext cx="7951287" cy="1325563"/>
          </a:xfrm>
        </p:spPr>
        <p:txBody>
          <a:bodyPr/>
          <a:lstStyle/>
          <a:p>
            <a:pPr algn="ctr"/>
            <a:r>
              <a:rPr lang="en-CA" dirty="0"/>
              <a:t>Canadian Light Source Project Process</a:t>
            </a:r>
            <a:endParaRPr lang="en-US" dirty="0"/>
          </a:p>
        </p:txBody>
      </p:sp>
      <p:sp>
        <p:nvSpPr>
          <p:cNvPr id="3" name="TextBox 2"/>
          <p:cNvSpPr txBox="1"/>
          <p:nvPr/>
        </p:nvSpPr>
        <p:spPr>
          <a:xfrm>
            <a:off x="895349" y="1385888"/>
            <a:ext cx="7600951" cy="1015663"/>
          </a:xfrm>
          <a:prstGeom prst="rect">
            <a:avLst/>
          </a:prstGeom>
          <a:noFill/>
        </p:spPr>
        <p:txBody>
          <a:bodyPr wrap="square" rtlCol="0">
            <a:spAutoFit/>
          </a:bodyPr>
          <a:lstStyle/>
          <a:p>
            <a:pPr marL="342900" indent="-342900">
              <a:buFont typeface="Arial" panose="020B0604020202020204" pitchFamily="34" charset="0"/>
              <a:buChar char="•"/>
            </a:pPr>
            <a:endParaRPr lang="en-CA" sz="2000" dirty="0"/>
          </a:p>
          <a:p>
            <a:r>
              <a:rPr lang="en-US" sz="2000" dirty="0"/>
              <a:t>Based on a “waterfall” process, finish one stage completely before the next stage can commence.</a:t>
            </a:r>
            <a:endParaRPr lang="en-CA" sz="2000" dirty="0"/>
          </a:p>
        </p:txBody>
      </p:sp>
      <p:graphicFrame>
        <p:nvGraphicFramePr>
          <p:cNvPr id="5" name="Diagram 4">
            <a:extLst>
              <a:ext uri="{FF2B5EF4-FFF2-40B4-BE49-F238E27FC236}">
                <a16:creationId xmlns:a16="http://schemas.microsoft.com/office/drawing/2014/main" id="{04E0E2F1-41A2-4C04-A7DB-11B6607AFD6C}"/>
              </a:ext>
            </a:extLst>
          </p:cNvPr>
          <p:cNvGraphicFramePr/>
          <p:nvPr>
            <p:extLst/>
          </p:nvPr>
        </p:nvGraphicFramePr>
        <p:xfrm>
          <a:off x="2280063" y="2711451"/>
          <a:ext cx="6216237" cy="323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662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64F8-8923-4515-87A3-456E377D8BB7}"/>
              </a:ext>
            </a:extLst>
          </p:cNvPr>
          <p:cNvSpPr>
            <a:spLocks noGrp="1"/>
          </p:cNvSpPr>
          <p:nvPr>
            <p:ph type="title"/>
          </p:nvPr>
        </p:nvSpPr>
        <p:spPr/>
        <p:txBody>
          <a:bodyPr/>
          <a:lstStyle/>
          <a:p>
            <a:r>
              <a:rPr lang="en-US" dirty="0"/>
              <a:t>CLS Project Group (The PMO)</a:t>
            </a:r>
            <a:endParaRPr lang="en-CA" dirty="0"/>
          </a:p>
        </p:txBody>
      </p:sp>
      <p:sp>
        <p:nvSpPr>
          <p:cNvPr id="3" name="Content Placeholder 2">
            <a:extLst>
              <a:ext uri="{FF2B5EF4-FFF2-40B4-BE49-F238E27FC236}">
                <a16:creationId xmlns:a16="http://schemas.microsoft.com/office/drawing/2014/main" id="{F7421FEE-EA0C-4F78-B9A5-2C49C389DB47}"/>
              </a:ext>
            </a:extLst>
          </p:cNvPr>
          <p:cNvSpPr>
            <a:spLocks noGrp="1"/>
          </p:cNvSpPr>
          <p:nvPr>
            <p:ph idx="1"/>
          </p:nvPr>
        </p:nvSpPr>
        <p:spPr/>
        <p:txBody>
          <a:bodyPr/>
          <a:lstStyle/>
          <a:p>
            <a:r>
              <a:rPr lang="en-US" dirty="0"/>
              <a:t>CLS Projects Group is located in the Executive Support Office</a:t>
            </a:r>
          </a:p>
          <a:p>
            <a:r>
              <a:rPr lang="en-US" dirty="0"/>
              <a:t>Supports the entire facility</a:t>
            </a:r>
          </a:p>
          <a:p>
            <a:r>
              <a:rPr lang="en-US" dirty="0"/>
              <a:t>Has the main functions of:</a:t>
            </a:r>
          </a:p>
          <a:p>
            <a:pPr marL="514350" indent="-514350">
              <a:buFont typeface="+mj-lt"/>
              <a:buAutoNum type="arabicPeriod"/>
            </a:pPr>
            <a:r>
              <a:rPr lang="en-US" dirty="0"/>
              <a:t>Governance over the project process</a:t>
            </a:r>
          </a:p>
          <a:p>
            <a:pPr marL="514350" indent="-514350">
              <a:buFont typeface="+mj-lt"/>
              <a:buAutoNum type="arabicPeriod"/>
            </a:pPr>
            <a:r>
              <a:rPr lang="en-US" dirty="0"/>
              <a:t>Mentoring project managers in the facility</a:t>
            </a:r>
          </a:p>
          <a:p>
            <a:pPr marL="514350" indent="-514350">
              <a:buFont typeface="+mj-lt"/>
              <a:buAutoNum type="arabicPeriod"/>
            </a:pPr>
            <a:r>
              <a:rPr lang="en-US" dirty="0"/>
              <a:t>Supplying Project Managers for selected large projects</a:t>
            </a:r>
          </a:p>
          <a:p>
            <a:pPr marL="514350" indent="-514350">
              <a:buFont typeface="+mj-lt"/>
              <a:buAutoNum type="arabicPeriod"/>
            </a:pPr>
            <a:r>
              <a:rPr lang="en-US" dirty="0"/>
              <a:t>Reporting project status to the Executive </a:t>
            </a:r>
          </a:p>
          <a:p>
            <a:pPr marL="514350" indent="-514350">
              <a:buFont typeface="+mj-lt"/>
              <a:buAutoNum type="arabicPeriod"/>
            </a:pPr>
            <a:r>
              <a:rPr lang="en-US" dirty="0"/>
              <a:t>Major Outage planning (maintenance and project work)</a:t>
            </a:r>
          </a:p>
          <a:p>
            <a:endParaRPr lang="en-CA" dirty="0"/>
          </a:p>
        </p:txBody>
      </p:sp>
    </p:spTree>
    <p:extLst>
      <p:ext uri="{BB962C8B-B14F-4D97-AF65-F5344CB8AC3E}">
        <p14:creationId xmlns:p14="http://schemas.microsoft.com/office/powerpoint/2010/main" val="15454408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35076</TotalTime>
  <Words>1241</Words>
  <Application>Microsoft Office PowerPoint</Application>
  <PresentationFormat>Widescreen</PresentationFormat>
  <Paragraphs>127</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Calibri Light</vt:lpstr>
      <vt:lpstr>1_Office Theme</vt:lpstr>
      <vt:lpstr>The Canadian Light Source Project Process</vt:lpstr>
      <vt:lpstr>PowerPoint Presentation</vt:lpstr>
      <vt:lpstr>The Canadian Light Source</vt:lpstr>
      <vt:lpstr>PowerPoint Presentation</vt:lpstr>
      <vt:lpstr>PowerPoint Presentation</vt:lpstr>
      <vt:lpstr>PowerPoint Presentation</vt:lpstr>
      <vt:lpstr>CLS Project Process Overview</vt:lpstr>
      <vt:lpstr>Canadian Light Source Project Process</vt:lpstr>
      <vt:lpstr>CLS Project Group (The PMO)</vt:lpstr>
      <vt:lpstr>Who is the CLS project group?</vt:lpstr>
      <vt:lpstr>Key points to our process</vt:lpstr>
      <vt:lpstr>CLS has developed a detailed swim diagram to help guide project managers, managers, and others as to their roles in the process.</vt:lpstr>
      <vt:lpstr>Project Decisions</vt:lpstr>
      <vt:lpstr>Our Jira Dashboard</vt:lpstr>
      <vt:lpstr>Checks and Balances</vt:lpstr>
      <vt:lpstr>A Graded Approach</vt:lpstr>
      <vt:lpstr>Regular Reporting: Monthly Reports</vt:lpstr>
      <vt:lpstr>Monthly Meetings (now virtual)</vt:lpstr>
      <vt:lpstr>PowerPoint Presentation</vt:lpstr>
      <vt:lpstr>Establishing a culture to improve.</vt:lpstr>
      <vt:lpstr>The tough road to change</vt:lpstr>
      <vt:lpstr>A look to the future.</vt:lpstr>
    </vt:vector>
  </TitlesOfParts>
  <Company>Canadian Light Source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BXDS HE/LE Wiggler Schedule</dc:title>
  <dc:creator>John Campbell</dc:creator>
  <cp:lastModifiedBy>Mark Silzer</cp:lastModifiedBy>
  <cp:revision>81</cp:revision>
  <dcterms:created xsi:type="dcterms:W3CDTF">2018-05-01T16:42:11Z</dcterms:created>
  <dcterms:modified xsi:type="dcterms:W3CDTF">2021-11-08T17:25:38Z</dcterms:modified>
</cp:coreProperties>
</file>