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0" r:id="rId1"/>
  </p:sldMasterIdLst>
  <p:notesMasterIdLst>
    <p:notesMasterId r:id="rId14"/>
  </p:notesMasterIdLst>
  <p:sldIdLst>
    <p:sldId id="256" r:id="rId2"/>
    <p:sldId id="283" r:id="rId3"/>
    <p:sldId id="281" r:id="rId4"/>
    <p:sldId id="274" r:id="rId5"/>
    <p:sldId id="270" r:id="rId6"/>
    <p:sldId id="271" r:id="rId7"/>
    <p:sldId id="280" r:id="rId8"/>
    <p:sldId id="264" r:id="rId9"/>
    <p:sldId id="265" r:id="rId10"/>
    <p:sldId id="282" r:id="rId11"/>
    <p:sldId id="27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03"/>
  </p:normalViewPr>
  <p:slideViewPr>
    <p:cSldViewPr snapToGrid="0" snapToObjects="1">
      <p:cViewPr varScale="1">
        <p:scale>
          <a:sx n="97" d="100"/>
          <a:sy n="97" d="100"/>
        </p:scale>
        <p:origin x="21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CDF51-596C-FF40-B310-8A44A1844F95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F6EE-455C-2149-ABF1-89EBC0BC24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F6EE-455C-2149-ABF1-89EBC0BC24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1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F6EE-455C-2149-ABF1-89EBC0BC24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4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7745-6800-8D4B-9B50-2DA5AC128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EE23D-E9EF-5745-87E6-E17A77936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ED23-CDF0-D24B-968F-CBACDDAE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5740-A95D-4A4A-AC8B-721005F3BC45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49F1A-8E11-6B48-9E94-3B9BE15F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6CDDA-33D3-1C45-9EBE-EA3286A3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4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B65D-3282-8A4E-B64C-929415FC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1C8EB-EA45-C442-8494-DDEA2524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45C08-5E6D-EF4C-A643-76207350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A8DC-C646-FE4F-AD9D-A56DC6C3F59C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B65C-377B-8C4D-8D1A-B5A50769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66DF2-C3F1-1344-9E41-CE6B2D4F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6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72378-B4FA-FF49-B445-B3A4F5EE2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83F6F-1752-E240-82F5-CDEA6B6F4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98771-76E5-3841-8E25-91836336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A89-BC06-654F-A30D-0EAAD205C529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0A3A-5B0F-124F-B25E-36B14AFA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EBF6-9F12-944C-9D8C-D64A023C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F79-1CFD-3549-B571-EA7272B5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F521-321C-5440-8E40-6E9CDC38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4541-57CF-CD4C-8407-D7B7B3BF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555C-85F4-B047-8A96-A9F87FF98F70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E0C24-E6DF-C14B-A165-3FD9A1B8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8DF82-7B1C-F74F-BEE5-451128D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FD26-1C0B-0F4E-B040-BD51D60F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AF3A1-DFDB-214D-BB84-50C641CE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C4DA-E5BD-E94B-9861-553F8AC1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58F4-4979-E447-AC75-5ED7623F8E92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FA4F-C612-304C-ADF6-1B4E4877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B3C50-D3F8-924B-963B-2F7ACB20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CACD-B47E-704B-B46C-7DD7B597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0BAE-8EC4-1349-8F98-ADE826762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4FD07-C751-8142-8058-ECE6394AA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177E0-694E-9242-B9D9-BA8D428D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0283-A980-B84D-B706-2FFA459FBE45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AE459-AEF6-F046-90CC-076F0BDB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D52E6-D3B5-0443-854E-198284A0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1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1EC0-790A-0540-99BB-44C23B15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020A9-C24D-6D4D-A77A-C910D1713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0FE44-DF08-934D-8769-F855156C7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C824E-A979-994F-8711-83FFC8CB0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09C10-105F-1E45-817D-E86201C36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BAD53-DAA0-BF48-848F-7316E493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41C7-72C0-4043-8F8D-F27B67BFC731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8C194-930A-4A47-A63A-2866350B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ADE50-180C-B34C-8A26-DD739A85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D832-0781-D749-B084-02680F62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4C8D9-2797-B545-9252-91121664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FDD-0EC5-5C45-8131-5C44598B57FB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70B9A-01BA-FC42-A970-7CBDF16B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89E83-B560-3E4F-9BE7-879560BD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1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578EB-4F6A-EC4B-BC5E-894F47D6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3A0-E2C3-7640-956A-A8CA208497CE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BDB77-E7E8-A041-9D68-136D8A71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47BE5-C202-B749-BA27-0AB2540F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4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EF86-2E53-4746-BC26-0706C8FB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AF23-C552-BE4E-BFEF-D7B00E96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96CD7-8561-454E-B6C3-F016D06C2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548-C2C2-D142-91F2-35DF8860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5BA7-783C-454B-AE58-060F8041C4E5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FFEA1-B168-AD40-990E-DA488258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A8837-6505-2245-9D62-D6D5B18F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07FC-681F-6B48-8988-1271DC64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317C8-436A-4C48-A1C9-92D17ED0F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73169-8D0B-484E-B82A-A3422DBC6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7B323-AED1-7343-B197-EA494502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D82-A540-4341-B62D-B1672575593D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B9346-B0FF-7C4B-BC4C-8C96C4AB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5A7D-D6CF-9743-A6A7-E4F1C0C7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1C287-046B-4845-AB9C-651F4BD6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0675-ADF4-384B-A3EE-CF5EB622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AC3C-DCF5-5149-ABEA-CA819826F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84C4-5247-E140-94BC-C6726EFA3978}" type="datetime1">
              <a:rPr lang="en-CA" smtClean="0"/>
              <a:t>2022-02-17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5FCF9-AA90-5E4A-91D2-549CE97CE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25E1-468C-2843-B4E4-C408E1AD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neutron-lifetime-puzzle-deepens-but-no-dark-matter-seen-2018021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neutron-lifetime-puzzle-deepens-but-no-dark-matter-seen-20180213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hys.org/news/2021-10-physicists-world-precise-neutron-lifetim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CD96-B505-9746-9EB2-661F2CF3A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4"/>
            <a:ext cx="9638443" cy="226505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CA" sz="3600" b="1" dirty="0"/>
              <a:t>Microelectronic Simulations of the Proton </a:t>
            </a:r>
            <a:r>
              <a:rPr lang="en-CA" sz="3600" b="1"/>
              <a:t>in Silicon using </a:t>
            </a:r>
            <a:r>
              <a:rPr lang="en-CA" sz="3600" b="1" dirty="0"/>
              <a:t>Geant4 for Beam Lifetime 3 Experiment</a:t>
            </a:r>
            <a:br>
              <a:rPr lang="en-CA" sz="3600" dirty="0"/>
            </a:br>
            <a:r>
              <a:rPr lang="en-CA" sz="3600" b="1" dirty="0"/>
              <a:t> </a:t>
            </a:r>
            <a:br>
              <a:rPr lang="en-CA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2A10-0D1C-A449-ACC2-DB8B33F87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045" y="5499895"/>
            <a:ext cx="9638443" cy="1086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JABIA MOAZAM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University of Manitoba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E58F946-A05C-434F-88B6-7886DAFF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651" y="5465262"/>
            <a:ext cx="2565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8466-766C-114B-9C6F-55D3161D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Simulation of Proton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4F05-AA18-6C43-8096-E12D0CF8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Able to use Geant4 with SNR (Screen Nuclear Recoil)</a:t>
            </a:r>
          </a:p>
          <a:p>
            <a:r>
              <a:rPr lang="en-US" dirty="0"/>
              <a:t>Comparable to SRIM</a:t>
            </a:r>
          </a:p>
          <a:p>
            <a:r>
              <a:rPr lang="en-US" dirty="0"/>
              <a:t>Low energy protons on silicon scattering</a:t>
            </a:r>
          </a:p>
          <a:p>
            <a:r>
              <a:rPr lang="en-US" dirty="0"/>
              <a:t>Backscattering of protons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6837C-3F52-F748-A054-8DBE73FE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C5B9-A339-3A43-8730-8F6E8F68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302910" cy="1050720"/>
          </a:xfrm>
        </p:spPr>
        <p:txBody>
          <a:bodyPr>
            <a:normAutofit/>
          </a:bodyPr>
          <a:lstStyle/>
          <a:p>
            <a:r>
              <a:rPr lang="en-US" sz="3600" b="1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095E-3E59-4242-98B3-CBE22AB7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845"/>
            <a:ext cx="5636342" cy="4761118"/>
          </a:xfrm>
        </p:spPr>
        <p:txBody>
          <a:bodyPr/>
          <a:lstStyle/>
          <a:p>
            <a:pPr marL="363538" lvl="0" indent="-349250"/>
            <a:r>
              <a:rPr lang="en-US" dirty="0"/>
              <a:t>Continue with simulations work.</a:t>
            </a:r>
          </a:p>
          <a:p>
            <a:pPr marL="363538" lvl="0" indent="-349250"/>
            <a:r>
              <a:rPr lang="en-CA" dirty="0"/>
              <a:t>Comparing results to data that will be collected with the University of Manitoba 35keV mass spectrometer in future.</a:t>
            </a:r>
          </a:p>
          <a:p>
            <a:pPr marL="363538" lvl="0" indent="-349250"/>
            <a:r>
              <a:rPr lang="en-CA" dirty="0"/>
              <a:t>Use silicon in the accelerator and look for the backscattered events at specific angles.</a:t>
            </a:r>
          </a:p>
          <a:p>
            <a:pPr marL="363538" indent="-349250"/>
            <a:r>
              <a:rPr lang="en-CA" dirty="0"/>
              <a:t>Determine the energy deposition by applying different layers on silicon.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A69DE-A973-4142-A49F-45B22D2F2528}"/>
              </a:ext>
            </a:extLst>
          </p:cNvPr>
          <p:cNvSpPr txBox="1"/>
          <p:nvPr/>
        </p:nvSpPr>
        <p:spPr>
          <a:xfrm>
            <a:off x="7138219" y="5958348"/>
            <a:ext cx="446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The Manitoba II , Physics Department, University of Manitoba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7032-4814-984C-A0DB-2A75DE7F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A picture containing text, indoor, worktable, cluttered&#10;&#10;Description automatically generated">
            <a:extLst>
              <a:ext uri="{FF2B5EF4-FFF2-40B4-BE49-F238E27FC236}">
                <a16:creationId xmlns:a16="http://schemas.microsoft.com/office/drawing/2014/main" id="{EF474372-6CD7-2D4E-90B3-80B5CA25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26" y="1120877"/>
            <a:ext cx="5198209" cy="4616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14C3B1-3CE6-A247-B6BF-748F3C8881C4}"/>
              </a:ext>
            </a:extLst>
          </p:cNvPr>
          <p:cNvSpPr txBox="1"/>
          <p:nvPr/>
        </p:nvSpPr>
        <p:spPr>
          <a:xfrm>
            <a:off x="1224116" y="6266125"/>
            <a:ext cx="5914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[6]https://ingeniumcanada.org/channel/articles/field-notes-mass-spectrometry-at-the-university-of-Manitoba</a:t>
            </a:r>
          </a:p>
        </p:txBody>
      </p:sp>
    </p:spTree>
    <p:extLst>
      <p:ext uri="{BB962C8B-B14F-4D97-AF65-F5344CB8AC3E}">
        <p14:creationId xmlns:p14="http://schemas.microsoft.com/office/powerpoint/2010/main" val="153822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B332CF-3A76-0545-8AF4-A8D7EEF9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370" y="4631635"/>
            <a:ext cx="2649091" cy="1421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DE5DB-83E4-BE4D-BCE5-D5B41EEC0403}"/>
              </a:ext>
            </a:extLst>
          </p:cNvPr>
          <p:cNvSpPr txBox="1"/>
          <p:nvPr/>
        </p:nvSpPr>
        <p:spPr>
          <a:xfrm>
            <a:off x="2447132" y="2875002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76EED-65A5-7541-9ACC-7E449675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2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C3F68-C76F-2F4C-8C8C-DC8575B2976B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latin typeface="+mj-lt"/>
                <a:ea typeface="+mj-ea"/>
                <a:cs typeface="+mj-cs"/>
              </a:rPr>
              <a:t>Beam Lifetime 3 Experiment</a:t>
            </a: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81ED8C26-C86C-C644-A181-28689145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9756" y="2999808"/>
            <a:ext cx="4575008" cy="19377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02BE7-3878-EC44-AEB9-D5002E1E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DD1D81-993E-E846-8EF6-3B840F79C562}"/>
              </a:ext>
            </a:extLst>
          </p:cNvPr>
          <p:cNvSpPr txBox="1"/>
          <p:nvPr/>
        </p:nvSpPr>
        <p:spPr>
          <a:xfrm>
            <a:off x="1345474" y="6304303"/>
            <a:ext cx="604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 https://www.quantamagazine.org/neutron-lifetime-puzzle-deepens-but-no-dark-matter-seen-20180213/</a:t>
            </a:r>
            <a:endParaRPr lang="en-US" sz="800" u="sng" dirty="0"/>
          </a:p>
          <a:p>
            <a:r>
              <a:rPr lang="en-US" sz="800" u="sng" dirty="0"/>
              <a:t>[2] Determination of free neutron lifetime 20 October 2014.</a:t>
            </a:r>
          </a:p>
          <a:p>
            <a:endParaRPr lang="en-US" sz="800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91FA35-E370-AA44-B2AA-4017F04E52A4}"/>
              </a:ext>
            </a:extLst>
          </p:cNvPr>
          <p:cNvSpPr txBox="1"/>
          <p:nvPr/>
        </p:nvSpPr>
        <p:spPr>
          <a:xfrm>
            <a:off x="1432584" y="5088200"/>
            <a:ext cx="431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The Proton Detector at the National Institute of Standards and Technology used in the “Beam Method.”[1]</a:t>
            </a:r>
            <a:endParaRPr lang="en-US" sz="1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D8992CF-B373-DF4C-9F75-E6FDEBBBC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277" y="2728452"/>
            <a:ext cx="6000327" cy="2329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558223-B13C-9C4C-A739-FE1C715DBAA6}"/>
              </a:ext>
            </a:extLst>
          </p:cNvPr>
          <p:cNvSpPr txBox="1"/>
          <p:nvPr/>
        </p:nvSpPr>
        <p:spPr>
          <a:xfrm>
            <a:off x="6675126" y="5014832"/>
            <a:ext cx="431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An illustration of the method of measuring the lifetime with a cold neutron beam.[2]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00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3C59-07B7-9D48-A2BE-0EB9E517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Techniques to Measure Neutron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A51E-5AC8-1A40-93E6-820AF057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3206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arenR"/>
            </a:pPr>
            <a:r>
              <a:rPr lang="en-US" dirty="0"/>
              <a:t>Bottle method: </a:t>
            </a:r>
            <a:r>
              <a:rPr lang="en-CA" dirty="0"/>
              <a:t>Free neutrons are trapped in a magnetized bottle where they begin to decay into protons.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Beam method: </a:t>
            </a:r>
            <a:r>
              <a:rPr lang="en-CA" dirty="0"/>
              <a:t>A beam of neutrons decays into protons, and the protons are counted</a:t>
            </a:r>
            <a:r>
              <a:rPr lang="en-US" dirty="0"/>
              <a:t>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8B640A1-5367-B14E-9FE7-4A2A8937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06" y="1825625"/>
            <a:ext cx="4891549" cy="3911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D67EE-1810-AA47-A272-78B8D6F330B6}"/>
              </a:ext>
            </a:extLst>
          </p:cNvPr>
          <p:cNvSpPr txBox="1"/>
          <p:nvPr/>
        </p:nvSpPr>
        <p:spPr>
          <a:xfrm>
            <a:off x="1224116" y="6312310"/>
            <a:ext cx="514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 https://www.quantamagazine.org/neutron-lifetime-puzzle-deepens-but-no-dark-matter-seen-20180213/</a:t>
            </a:r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1550B-8ECD-7446-BF5A-E23A5C1025E9}"/>
              </a:ext>
            </a:extLst>
          </p:cNvPr>
          <p:cNvSpPr txBox="1"/>
          <p:nvPr/>
        </p:nvSpPr>
        <p:spPr>
          <a:xfrm>
            <a:off x="8568813" y="5869186"/>
            <a:ext cx="169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Bottle Method 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B96C-7A11-944D-956A-4F30E812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120E-B90D-8743-B222-9C04FC35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Neutron Lifetime Discrepancy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00EE-8EFF-8D42-AA58-1AA61597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1" y="1649045"/>
            <a:ext cx="5810864" cy="4471731"/>
          </a:xfrm>
        </p:spPr>
        <p:txBody>
          <a:bodyPr>
            <a:noAutofit/>
          </a:bodyPr>
          <a:lstStyle/>
          <a:p>
            <a:pPr algn="just"/>
            <a:r>
              <a:rPr lang="en-CA" dirty="0"/>
              <a:t>The lifetime of the neutron is about 15minutes</a:t>
            </a:r>
          </a:p>
          <a:p>
            <a:pPr algn="just"/>
            <a:r>
              <a:rPr lang="en-CA" dirty="0"/>
              <a:t>Physicists have spent decades measuring the precise lifetime of the neutron</a:t>
            </a:r>
          </a:p>
          <a:p>
            <a:pPr algn="just"/>
            <a:r>
              <a:rPr lang="en-CA" dirty="0"/>
              <a:t>Results differ by multiple standard deviations in the uncertainty</a:t>
            </a:r>
          </a:p>
          <a:p>
            <a:pPr algn="just"/>
            <a:r>
              <a:rPr lang="en-CA" dirty="0"/>
              <a:t>The latest experiment is the UCNtau experiment</a:t>
            </a:r>
          </a:p>
          <a:p>
            <a:pPr algn="just"/>
            <a:r>
              <a:rPr lang="en-CA" dirty="0"/>
              <a:t>The bottle and beam mystery is still there.</a:t>
            </a:r>
            <a:endParaRPr lang="en-US" sz="2400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en-US" sz="1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[4] </a:t>
            </a: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https://phys.org/news/2021-10-physicists-world-precise-neutron-lifetime.html</a:t>
            </a:r>
            <a:r>
              <a:rPr lang="en-US" sz="1000" dirty="0"/>
              <a:t> 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6D3DD75-F3E5-CE4C-B5A9-28051268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45" y="1690687"/>
            <a:ext cx="5439434" cy="4474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C89AC0-46EF-E546-A25F-14ECEE643E55}"/>
              </a:ext>
            </a:extLst>
          </p:cNvPr>
          <p:cNvSpPr txBox="1"/>
          <p:nvPr/>
        </p:nvSpPr>
        <p:spPr>
          <a:xfrm>
            <a:off x="6970509" y="6212441"/>
            <a:ext cx="404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 comparison of neutron lifetime results from several experiments performed since the early 1980s [4].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400A-E9FA-0947-984E-782428D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BA8F-CE8B-DA43-B581-EFA02FD3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Significance of Neutron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710B-67B9-7542-BB99-54AD5527C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341"/>
            <a:ext cx="10515600" cy="4351338"/>
          </a:xfrm>
        </p:spPr>
        <p:txBody>
          <a:bodyPr/>
          <a:lstStyle/>
          <a:p>
            <a:pPr lvl="0" algn="just"/>
            <a:r>
              <a:rPr lang="en-US" dirty="0"/>
              <a:t>Neutrons are hard to detect</a:t>
            </a:r>
            <a:endParaRPr lang="en-CA" dirty="0"/>
          </a:p>
          <a:p>
            <a:pPr lvl="0" algn="just"/>
            <a:r>
              <a:rPr lang="en-US" dirty="0"/>
              <a:t>We use a Silicon detector to detect protons</a:t>
            </a:r>
            <a:endParaRPr lang="en-CA" dirty="0"/>
          </a:p>
          <a:p>
            <a:pPr lvl="0" algn="just"/>
            <a:r>
              <a:rPr lang="en-CA" dirty="0"/>
              <a:t>35 keV protons on 500 nm silicon detectors</a:t>
            </a:r>
          </a:p>
          <a:p>
            <a:pPr lvl="0" algn="just"/>
            <a:r>
              <a:rPr lang="en-US" dirty="0"/>
              <a:t>It is dense material with many scattering processes</a:t>
            </a:r>
          </a:p>
          <a:p>
            <a:pPr lvl="0" algn="just"/>
            <a:r>
              <a:rPr lang="en-US" dirty="0"/>
              <a:t>Backscattering under large angles</a:t>
            </a:r>
            <a:endParaRPr lang="en-CA" dirty="0"/>
          </a:p>
          <a:p>
            <a:pPr lvl="0" algn="just"/>
            <a:r>
              <a:rPr lang="en-US" dirty="0"/>
              <a:t>It is not thin foil, it depends on the thickness of the dead layer.</a:t>
            </a:r>
            <a:endParaRPr lang="en-CA" dirty="0"/>
          </a:p>
          <a:p>
            <a:pPr lvl="0" algn="just"/>
            <a:r>
              <a:rPr lang="en-US" dirty="0"/>
              <a:t>Depends on the metallization layer</a:t>
            </a:r>
            <a:endParaRPr lang="en-CA" dirty="0"/>
          </a:p>
          <a:p>
            <a:pPr marL="0" indent="0" algn="just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B9CE8-7B12-AA4C-8C0D-DEB959BF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8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46D5-1B39-354C-86F5-623583F3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Simulation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BA3E-D04C-CF4E-B78E-0B0BD32D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568325" algn="l"/>
              </a:tabLst>
            </a:pPr>
            <a:r>
              <a:rPr lang="en-CA" dirty="0"/>
              <a:t>1)	SRIM (Stopping and Range of Ions in the matter): </a:t>
            </a:r>
          </a:p>
          <a:p>
            <a:pPr marL="0" indent="0" algn="just">
              <a:buNone/>
              <a:tabLst>
                <a:tab pos="568325" algn="l"/>
              </a:tabLst>
            </a:pPr>
            <a:r>
              <a:rPr lang="en-CA" dirty="0"/>
              <a:t>	Energy deposition, dead layer effects, and charge sharing.</a:t>
            </a:r>
          </a:p>
          <a:p>
            <a:pPr marL="0" indent="0" algn="just">
              <a:buNone/>
              <a:tabLst>
                <a:tab pos="568325" algn="l"/>
              </a:tabLst>
            </a:pPr>
            <a:r>
              <a:rPr lang="en-CA" dirty="0"/>
              <a:t>2)	TRIM (Transport of Ions in Matter): </a:t>
            </a:r>
          </a:p>
          <a:p>
            <a:pPr marL="0" indent="0" algn="just">
              <a:buNone/>
              <a:tabLst>
                <a:tab pos="568325" algn="l"/>
              </a:tabLst>
            </a:pPr>
            <a:r>
              <a:rPr lang="en-CA" dirty="0"/>
              <a:t>	It accepts complex targets made of compound materials, ion’s 	energy loss, target damage, and ionization.</a:t>
            </a:r>
          </a:p>
          <a:p>
            <a:pPr marL="0" indent="0" algn="just">
              <a:buNone/>
              <a:tabLst>
                <a:tab pos="568325" algn="l"/>
              </a:tabLst>
            </a:pPr>
            <a:r>
              <a:rPr lang="en-CA" dirty="0"/>
              <a:t>3)	Geant4 (Base Simulation): </a:t>
            </a:r>
          </a:p>
          <a:p>
            <a:pPr marL="0" indent="0" algn="just">
              <a:buNone/>
              <a:tabLst>
                <a:tab pos="568325" algn="l"/>
              </a:tabLst>
            </a:pPr>
            <a:r>
              <a:rPr lang="en-CA" dirty="0"/>
              <a:t>	It is a platform for the simulation of the passage of particles 	through matter.</a:t>
            </a:r>
          </a:p>
          <a:p>
            <a:pPr marL="0" indent="0" algn="just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75CAB-52F3-F64B-A0D5-259EEF00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2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9AB-E23B-CD44-8184-D55D0ED1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Screened Nuclear Recoil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D8E8-23FE-604F-BA92-E618E798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 marL="539750" lvl="0" indent="-511175" algn="just">
              <a:tabLst>
                <a:tab pos="525463" algn="l"/>
              </a:tabLst>
            </a:pPr>
            <a:r>
              <a:rPr lang="en-US" dirty="0"/>
              <a:t>A process that manipulates screened coulomb collisions between nuclei.</a:t>
            </a:r>
            <a:endParaRPr lang="en-CA" dirty="0"/>
          </a:p>
          <a:p>
            <a:pPr marL="539750" lvl="0" indent="-511175" algn="just">
              <a:tabLst>
                <a:tab pos="525463" algn="l"/>
              </a:tabLst>
            </a:pPr>
            <a:r>
              <a:rPr lang="en-US" dirty="0"/>
              <a:t>Multiple scattering processes for protons and ions are substituted by a single scattering process.</a:t>
            </a:r>
          </a:p>
          <a:p>
            <a:pPr marL="539750" indent="-511175" algn="just">
              <a:tabLst>
                <a:tab pos="525463" algn="l"/>
              </a:tabLst>
            </a:pPr>
            <a:r>
              <a:rPr lang="en-CA" dirty="0"/>
              <a:t>Geant4 covers all relevant physics processes.</a:t>
            </a:r>
          </a:p>
          <a:p>
            <a:pPr marL="539750" indent="-511175" algn="just">
              <a:tabLst>
                <a:tab pos="525463" algn="l"/>
              </a:tabLst>
            </a:pPr>
            <a:r>
              <a:rPr lang="en-CA" dirty="0"/>
              <a:t>It is used to produce statistical distributions of particles.</a:t>
            </a:r>
          </a:p>
          <a:p>
            <a:pPr marL="539750" lvl="0" indent="-511175" algn="just">
              <a:tabLst>
                <a:tab pos="525463" algn="l"/>
              </a:tabLst>
            </a:pPr>
            <a:r>
              <a:rPr lang="en-US" dirty="0"/>
              <a:t>Used different screening functions, the default functions are:</a:t>
            </a:r>
            <a:endParaRPr lang="en-CA" dirty="0"/>
          </a:p>
          <a:p>
            <a:pPr marL="1035050" lvl="1" indent="-509588" algn="just">
              <a:buFont typeface="+mj-lt"/>
              <a:buAutoNum type="arabicParenR"/>
              <a:tabLst>
                <a:tab pos="525463" algn="l"/>
              </a:tabLst>
            </a:pPr>
            <a:r>
              <a:rPr lang="en-US" sz="2800" dirty="0"/>
              <a:t>ZBL(</a:t>
            </a:r>
            <a:r>
              <a:rPr lang="en-CA" sz="2800" dirty="0"/>
              <a:t>Ziegler-</a:t>
            </a:r>
            <a:r>
              <a:rPr lang="en-CA" sz="2800" dirty="0" err="1"/>
              <a:t>Biersack</a:t>
            </a:r>
            <a:r>
              <a:rPr lang="en-CA" sz="2800" dirty="0"/>
              <a:t>-</a:t>
            </a:r>
            <a:r>
              <a:rPr lang="en-CA" sz="2800" dirty="0" err="1"/>
              <a:t>Littmark</a:t>
            </a:r>
            <a:r>
              <a:rPr lang="en-CA" sz="2800" dirty="0"/>
              <a:t>)</a:t>
            </a:r>
            <a:r>
              <a:rPr lang="en-US" sz="2800" dirty="0"/>
              <a:t>: used </a:t>
            </a:r>
            <a:r>
              <a:rPr lang="en-CA" sz="2800" dirty="0"/>
              <a:t>for Soft Scattering</a:t>
            </a:r>
          </a:p>
          <a:p>
            <a:pPr marL="1035050" lvl="1" indent="-509588" algn="just">
              <a:buFont typeface="+mj-lt"/>
              <a:buAutoNum type="arabicParenR"/>
              <a:tabLst>
                <a:tab pos="525463" algn="l"/>
              </a:tabLst>
            </a:pPr>
            <a:r>
              <a:rPr lang="en-CA" sz="2800" dirty="0"/>
              <a:t>LJ (Lennard-Jones): used for Backscattering</a:t>
            </a:r>
          </a:p>
          <a:p>
            <a:pPr marL="1035050" lvl="1" indent="-509588" algn="just">
              <a:buFont typeface="+mj-lt"/>
              <a:buAutoNum type="arabicParenR"/>
              <a:tabLst>
                <a:tab pos="525463" algn="l"/>
              </a:tabLst>
            </a:pPr>
            <a:r>
              <a:rPr lang="en-CA" sz="2800" dirty="0"/>
              <a:t>Mol: used for Moliere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8A4BE-6494-6A45-B017-7CC4B739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3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875E-EDCF-5449-A212-834797D4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Boron Implantation in Silicon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CF4B7-4EA5-E840-A87A-D06F7235A88F}"/>
              </a:ext>
            </a:extLst>
          </p:cNvPr>
          <p:cNvSpPr txBox="1"/>
          <p:nvPr/>
        </p:nvSpPr>
        <p:spPr>
          <a:xfrm>
            <a:off x="1063393" y="6293763"/>
            <a:ext cx="9516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[5] An algorithm for computing screen coulomb scattering in GEANT4 Marcus H. Mendenhall, Robert A. Weller, October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9DCE0-05DF-6549-9C3C-B0F56A00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DEFEDB6-8C38-1744-8FB2-4E0430E5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0895"/>
            <a:ext cx="9367684" cy="47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0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04A7-8B7E-474D-98C1-B4B6AC0B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Geant4 Comparison to SRIM (50um Si) with Boron Implantation in Silicon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1D7A0-BBCA-274E-925E-3A8CDFC3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E314D0B-F48B-2E44-9386-AF205745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690688"/>
            <a:ext cx="10541000" cy="45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602</Words>
  <Application>Microsoft Macintosh PowerPoint</Application>
  <PresentationFormat>Widescreen</PresentationFormat>
  <Paragraphs>74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Microelectronic Simulations of the Proton in Silicon using Geant4 for Beam Lifetime 3 Experiment   </vt:lpstr>
      <vt:lpstr>PowerPoint Presentation</vt:lpstr>
      <vt:lpstr>Techniques to Measure Neutron Lifetime</vt:lpstr>
      <vt:lpstr>Neutron Lifetime Discrepancy</vt:lpstr>
      <vt:lpstr>Significance of Neutron</vt:lpstr>
      <vt:lpstr>Simulation Tools</vt:lpstr>
      <vt:lpstr>Screened Nuclear Recoil</vt:lpstr>
      <vt:lpstr>Boron Implantation in Silicon</vt:lpstr>
      <vt:lpstr>Geant4 Comparison to SRIM (50um Si) with Boron Implantation in Silicon</vt:lpstr>
      <vt:lpstr>Simulation of Proton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Microelectronic Simulations of the proton in Silicon using Geant4 for Beam Lifetime 3 Experiment   </dc:title>
  <dc:creator>Jabia Moazam</dc:creator>
  <cp:lastModifiedBy>Jabia Moazam</cp:lastModifiedBy>
  <cp:revision>63</cp:revision>
  <dcterms:created xsi:type="dcterms:W3CDTF">2022-02-03T16:48:17Z</dcterms:created>
  <dcterms:modified xsi:type="dcterms:W3CDTF">2022-02-17T18:32:03Z</dcterms:modified>
</cp:coreProperties>
</file>