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72" r:id="rId12"/>
    <p:sldId id="268" r:id="rId13"/>
    <p:sldId id="271" r:id="rId14"/>
    <p:sldId id="267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3"/>
    <p:restoredTop sz="95617"/>
  </p:normalViewPr>
  <p:slideViewPr>
    <p:cSldViewPr snapToGrid="0" snapToObjects="1">
      <p:cViewPr varScale="1">
        <p:scale>
          <a:sx n="126" d="100"/>
          <a:sy n="126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6F4BE-3129-DD4D-A76C-2E971158358D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169886-64CD-EF4E-BA26-94917995FFB5}">
      <dgm:prSet phldrT="[Text]"/>
      <dgm:spPr/>
      <dgm:t>
        <a:bodyPr/>
        <a:lstStyle/>
        <a:p>
          <a:r>
            <a:rPr lang="en-US" dirty="0"/>
            <a:t>Avalanche Signal Recovery</a:t>
          </a:r>
        </a:p>
      </dgm:t>
    </dgm:pt>
    <dgm:pt modelId="{E2CEA189-ACDA-1C45-95A2-E380C8175646}" type="parTrans" cxnId="{ED8713C7-C8C7-5542-85ED-F4AE090808E6}">
      <dgm:prSet/>
      <dgm:spPr/>
      <dgm:t>
        <a:bodyPr/>
        <a:lstStyle/>
        <a:p>
          <a:endParaRPr lang="en-US"/>
        </a:p>
      </dgm:t>
    </dgm:pt>
    <dgm:pt modelId="{323EAD1A-201B-CD44-B2E9-D4BFFD0B3A68}" type="sibTrans" cxnId="{ED8713C7-C8C7-5542-85ED-F4AE090808E6}">
      <dgm:prSet/>
      <dgm:spPr/>
      <dgm:t>
        <a:bodyPr/>
        <a:lstStyle/>
        <a:p>
          <a:endParaRPr lang="en-US"/>
        </a:p>
      </dgm:t>
    </dgm:pt>
    <dgm:pt modelId="{49CF900A-BE94-8A4F-9163-FA5DBB386659}">
      <dgm:prSet phldrT="[Text]"/>
      <dgm:spPr/>
      <dgm:t>
        <a:bodyPr/>
        <a:lstStyle/>
        <a:p>
          <a:r>
            <a:rPr lang="en-US" dirty="0"/>
            <a:t>Anomaly Signal Detection</a:t>
          </a:r>
        </a:p>
      </dgm:t>
    </dgm:pt>
    <dgm:pt modelId="{961DB071-D1A9-B143-8CFE-8C32F20EBC70}" type="parTrans" cxnId="{DF9A4B58-AC18-3E46-859D-1BBE68326D27}">
      <dgm:prSet/>
      <dgm:spPr/>
      <dgm:t>
        <a:bodyPr/>
        <a:lstStyle/>
        <a:p>
          <a:endParaRPr lang="en-US"/>
        </a:p>
      </dgm:t>
    </dgm:pt>
    <dgm:pt modelId="{0E57BB13-30B5-2B4E-9A75-F8F85B403AE5}" type="sibTrans" cxnId="{DF9A4B58-AC18-3E46-859D-1BBE68326D27}">
      <dgm:prSet/>
      <dgm:spPr/>
      <dgm:t>
        <a:bodyPr/>
        <a:lstStyle/>
        <a:p>
          <a:endParaRPr lang="en-US"/>
        </a:p>
      </dgm:t>
    </dgm:pt>
    <dgm:pt modelId="{6574DFA1-5CE2-704B-86E6-927230555203}">
      <dgm:prSet phldrT="[Text]"/>
      <dgm:spPr/>
      <dgm:t>
        <a:bodyPr/>
        <a:lstStyle/>
        <a:p>
          <a:r>
            <a:rPr lang="en-US" dirty="0"/>
            <a:t>Signal Parameter Identification</a:t>
          </a:r>
        </a:p>
      </dgm:t>
    </dgm:pt>
    <dgm:pt modelId="{C1C7B744-7B8D-2448-98BB-D6BA9B3267DD}" type="parTrans" cxnId="{4DE78E0C-AC88-E540-B690-B46AFDA9A811}">
      <dgm:prSet/>
      <dgm:spPr/>
      <dgm:t>
        <a:bodyPr/>
        <a:lstStyle/>
        <a:p>
          <a:endParaRPr lang="en-US"/>
        </a:p>
      </dgm:t>
    </dgm:pt>
    <dgm:pt modelId="{2A155BA3-5722-BE42-A728-6992323394B9}" type="sibTrans" cxnId="{4DE78E0C-AC88-E540-B690-B46AFDA9A811}">
      <dgm:prSet/>
      <dgm:spPr/>
      <dgm:t>
        <a:bodyPr/>
        <a:lstStyle/>
        <a:p>
          <a:endParaRPr lang="en-US"/>
        </a:p>
      </dgm:t>
    </dgm:pt>
    <dgm:pt modelId="{30B02980-A8C1-7343-B47D-A5AE7663EDAD}">
      <dgm:prSet phldrT="[Text]"/>
      <dgm:spPr/>
      <dgm:t>
        <a:bodyPr/>
        <a:lstStyle/>
        <a:p>
          <a:endParaRPr lang="en-US" dirty="0"/>
        </a:p>
      </dgm:t>
    </dgm:pt>
    <dgm:pt modelId="{5015FE42-0071-374D-B90E-B771784C6B36}" type="parTrans" cxnId="{E22E838B-6A59-AB4C-AC90-133DFC523A79}">
      <dgm:prSet/>
      <dgm:spPr/>
      <dgm:t>
        <a:bodyPr/>
        <a:lstStyle/>
        <a:p>
          <a:endParaRPr lang="en-US"/>
        </a:p>
      </dgm:t>
    </dgm:pt>
    <dgm:pt modelId="{B624DFAF-F775-7244-910E-11E12E94AF38}" type="sibTrans" cxnId="{E22E838B-6A59-AB4C-AC90-133DFC523A79}">
      <dgm:prSet/>
      <dgm:spPr/>
      <dgm:t>
        <a:bodyPr/>
        <a:lstStyle/>
        <a:p>
          <a:endParaRPr lang="en-US"/>
        </a:p>
      </dgm:t>
    </dgm:pt>
    <dgm:pt modelId="{59FB14EF-71DB-AB44-B6DA-39A893D37AE5}" type="pres">
      <dgm:prSet presAssocID="{D2D6F4BE-3129-DD4D-A76C-2E971158358D}" presName="linear" presStyleCnt="0">
        <dgm:presLayoutVars>
          <dgm:animLvl val="lvl"/>
          <dgm:resizeHandles val="exact"/>
        </dgm:presLayoutVars>
      </dgm:prSet>
      <dgm:spPr/>
    </dgm:pt>
    <dgm:pt modelId="{E65393E3-1D8A-E341-8EED-7BE1BA7A1475}" type="pres">
      <dgm:prSet presAssocID="{D3169886-64CD-EF4E-BA26-94917995FF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E3BB2B-7699-5F48-8EE3-07CB50DD4E7B}" type="pres">
      <dgm:prSet presAssocID="{323EAD1A-201B-CD44-B2E9-D4BFFD0B3A68}" presName="spacer" presStyleCnt="0"/>
      <dgm:spPr/>
    </dgm:pt>
    <dgm:pt modelId="{82090511-DEF2-A24E-9F4E-897406AD5D88}" type="pres">
      <dgm:prSet presAssocID="{49CF900A-BE94-8A4F-9163-FA5DBB3866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85616B-7FC3-F046-B5F9-560A1810F477}" type="pres">
      <dgm:prSet presAssocID="{0E57BB13-30B5-2B4E-9A75-F8F85B403AE5}" presName="spacer" presStyleCnt="0"/>
      <dgm:spPr/>
    </dgm:pt>
    <dgm:pt modelId="{D3751E9B-150F-F446-A186-DF3ADC9A7DAA}" type="pres">
      <dgm:prSet presAssocID="{6574DFA1-5CE2-704B-86E6-92723055520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B69F0A9-7B20-7C4A-B9F0-9037807DF146}" type="pres">
      <dgm:prSet presAssocID="{6574DFA1-5CE2-704B-86E6-92723055520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DE78E0C-AC88-E540-B690-B46AFDA9A811}" srcId="{D2D6F4BE-3129-DD4D-A76C-2E971158358D}" destId="{6574DFA1-5CE2-704B-86E6-927230555203}" srcOrd="2" destOrd="0" parTransId="{C1C7B744-7B8D-2448-98BB-D6BA9B3267DD}" sibTransId="{2A155BA3-5722-BE42-A728-6992323394B9}"/>
    <dgm:cxn modelId="{3EFBEE15-6EA6-8040-81F7-0A193F8643DE}" type="presOf" srcId="{D2D6F4BE-3129-DD4D-A76C-2E971158358D}" destId="{59FB14EF-71DB-AB44-B6DA-39A893D37AE5}" srcOrd="0" destOrd="0" presId="urn:microsoft.com/office/officeart/2005/8/layout/vList2"/>
    <dgm:cxn modelId="{DF9A4B58-AC18-3E46-859D-1BBE68326D27}" srcId="{D2D6F4BE-3129-DD4D-A76C-2E971158358D}" destId="{49CF900A-BE94-8A4F-9163-FA5DBB386659}" srcOrd="1" destOrd="0" parTransId="{961DB071-D1A9-B143-8CFE-8C32F20EBC70}" sibTransId="{0E57BB13-30B5-2B4E-9A75-F8F85B403AE5}"/>
    <dgm:cxn modelId="{F8FB6481-B2F2-624D-AB0C-677BE24F7309}" type="presOf" srcId="{30B02980-A8C1-7343-B47D-A5AE7663EDAD}" destId="{AB69F0A9-7B20-7C4A-B9F0-9037807DF146}" srcOrd="0" destOrd="0" presId="urn:microsoft.com/office/officeart/2005/8/layout/vList2"/>
    <dgm:cxn modelId="{E22E838B-6A59-AB4C-AC90-133DFC523A79}" srcId="{6574DFA1-5CE2-704B-86E6-927230555203}" destId="{30B02980-A8C1-7343-B47D-A5AE7663EDAD}" srcOrd="0" destOrd="0" parTransId="{5015FE42-0071-374D-B90E-B771784C6B36}" sibTransId="{B624DFAF-F775-7244-910E-11E12E94AF38}"/>
    <dgm:cxn modelId="{E6C57E97-8BD6-8B4C-AD96-400E86B030D4}" type="presOf" srcId="{6574DFA1-5CE2-704B-86E6-927230555203}" destId="{D3751E9B-150F-F446-A186-DF3ADC9A7DAA}" srcOrd="0" destOrd="0" presId="urn:microsoft.com/office/officeart/2005/8/layout/vList2"/>
    <dgm:cxn modelId="{2BCCABAE-E60A-F848-8C6E-361C317278ED}" type="presOf" srcId="{D3169886-64CD-EF4E-BA26-94917995FFB5}" destId="{E65393E3-1D8A-E341-8EED-7BE1BA7A1475}" srcOrd="0" destOrd="0" presId="urn:microsoft.com/office/officeart/2005/8/layout/vList2"/>
    <dgm:cxn modelId="{5CF750C4-8B63-2D49-912F-E32113FD8EED}" type="presOf" srcId="{49CF900A-BE94-8A4F-9163-FA5DBB386659}" destId="{82090511-DEF2-A24E-9F4E-897406AD5D88}" srcOrd="0" destOrd="0" presId="urn:microsoft.com/office/officeart/2005/8/layout/vList2"/>
    <dgm:cxn modelId="{ED8713C7-C8C7-5542-85ED-F4AE090808E6}" srcId="{D2D6F4BE-3129-DD4D-A76C-2E971158358D}" destId="{D3169886-64CD-EF4E-BA26-94917995FFB5}" srcOrd="0" destOrd="0" parTransId="{E2CEA189-ACDA-1C45-95A2-E380C8175646}" sibTransId="{323EAD1A-201B-CD44-B2E9-D4BFFD0B3A68}"/>
    <dgm:cxn modelId="{EE80C2FF-0EEF-F54D-9B5E-598621A01967}" type="presParOf" srcId="{59FB14EF-71DB-AB44-B6DA-39A893D37AE5}" destId="{E65393E3-1D8A-E341-8EED-7BE1BA7A1475}" srcOrd="0" destOrd="0" presId="urn:microsoft.com/office/officeart/2005/8/layout/vList2"/>
    <dgm:cxn modelId="{7101D696-8396-004B-874D-11AE60AEE596}" type="presParOf" srcId="{59FB14EF-71DB-AB44-B6DA-39A893D37AE5}" destId="{4AE3BB2B-7699-5F48-8EE3-07CB50DD4E7B}" srcOrd="1" destOrd="0" presId="urn:microsoft.com/office/officeart/2005/8/layout/vList2"/>
    <dgm:cxn modelId="{DF2DD964-0EF6-ED49-9F2B-617E47211084}" type="presParOf" srcId="{59FB14EF-71DB-AB44-B6DA-39A893D37AE5}" destId="{82090511-DEF2-A24E-9F4E-897406AD5D88}" srcOrd="2" destOrd="0" presId="urn:microsoft.com/office/officeart/2005/8/layout/vList2"/>
    <dgm:cxn modelId="{F13F0D20-9114-3341-B731-430022D6AC4B}" type="presParOf" srcId="{59FB14EF-71DB-AB44-B6DA-39A893D37AE5}" destId="{5185616B-7FC3-F046-B5F9-560A1810F477}" srcOrd="3" destOrd="0" presId="urn:microsoft.com/office/officeart/2005/8/layout/vList2"/>
    <dgm:cxn modelId="{B05584EF-E9D8-464A-B255-7A0D90CCE52D}" type="presParOf" srcId="{59FB14EF-71DB-AB44-B6DA-39A893D37AE5}" destId="{D3751E9B-150F-F446-A186-DF3ADC9A7DAA}" srcOrd="4" destOrd="0" presId="urn:microsoft.com/office/officeart/2005/8/layout/vList2"/>
    <dgm:cxn modelId="{94B8732D-619D-6240-8AF4-B09AD426A891}" type="presParOf" srcId="{59FB14EF-71DB-AB44-B6DA-39A893D37AE5}" destId="{AB69F0A9-7B20-7C4A-B9F0-9037807DF14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393E3-1D8A-E341-8EED-7BE1BA7A1475}">
      <dsp:nvSpPr>
        <dsp:cNvPr id="0" name=""/>
        <dsp:cNvSpPr/>
      </dsp:nvSpPr>
      <dsp:spPr>
        <a:xfrm>
          <a:off x="0" y="69258"/>
          <a:ext cx="4525267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Avalanche Signal Recovery</a:t>
          </a:r>
        </a:p>
      </dsp:txBody>
      <dsp:txXfrm>
        <a:off x="58177" y="127435"/>
        <a:ext cx="4408913" cy="1075400"/>
      </dsp:txXfrm>
    </dsp:sp>
    <dsp:sp modelId="{82090511-DEF2-A24E-9F4E-897406AD5D88}">
      <dsp:nvSpPr>
        <dsp:cNvPr id="0" name=""/>
        <dsp:cNvSpPr/>
      </dsp:nvSpPr>
      <dsp:spPr>
        <a:xfrm>
          <a:off x="0" y="1347413"/>
          <a:ext cx="4525267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Anomaly Signal Detection</a:t>
          </a:r>
        </a:p>
      </dsp:txBody>
      <dsp:txXfrm>
        <a:off x="58177" y="1405590"/>
        <a:ext cx="4408913" cy="1075400"/>
      </dsp:txXfrm>
    </dsp:sp>
    <dsp:sp modelId="{D3751E9B-150F-F446-A186-DF3ADC9A7DAA}">
      <dsp:nvSpPr>
        <dsp:cNvPr id="0" name=""/>
        <dsp:cNvSpPr/>
      </dsp:nvSpPr>
      <dsp:spPr>
        <a:xfrm>
          <a:off x="0" y="2625567"/>
          <a:ext cx="4525267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Signal Parameter Identification</a:t>
          </a:r>
        </a:p>
      </dsp:txBody>
      <dsp:txXfrm>
        <a:off x="58177" y="2683744"/>
        <a:ext cx="4408913" cy="1075400"/>
      </dsp:txXfrm>
    </dsp:sp>
    <dsp:sp modelId="{AB69F0A9-7B20-7C4A-B9F0-9037807DF146}">
      <dsp:nvSpPr>
        <dsp:cNvPr id="0" name=""/>
        <dsp:cNvSpPr/>
      </dsp:nvSpPr>
      <dsp:spPr>
        <a:xfrm>
          <a:off x="0" y="3817322"/>
          <a:ext cx="4525267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7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3817322"/>
        <a:ext cx="4525267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2D591-2B07-7C4E-A4F9-DC20C2687762}" type="datetimeFigureOut">
              <a:rPr lang="en-CA" smtClean="0"/>
              <a:t>2022-02-14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42FCE-8C2F-884D-A4F1-CD2A82F67E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2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051" y="2130426"/>
            <a:ext cx="10369549" cy="1470025"/>
          </a:xfrm>
        </p:spPr>
        <p:txBody>
          <a:bodyPr lIns="0" tIns="0" rIns="0" bIns="0" anchor="t">
            <a:normAutofit/>
          </a:bodyPr>
          <a:lstStyle>
            <a:lvl1pPr algn="l">
              <a:defRPr sz="48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24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495562"/>
            <a:ext cx="1213027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47E3-424C-D94E-B88B-E2DF3D75EEE3}" type="datetime1">
              <a:rPr lang="en-CA" smtClean="0"/>
              <a:t>2022-02-14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8385" y="6495562"/>
            <a:ext cx="4236017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495562"/>
            <a:ext cx="2539932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387F-F6BE-F54F-A978-88B7214A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817687"/>
            <a:ext cx="2743200" cy="44836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17687"/>
            <a:ext cx="8026400" cy="44836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CBE-3105-ED4A-B40F-7D0E21C4EC0E}" type="datetime1">
              <a:rPr lang="en-CA" smtClean="0"/>
              <a:t>2022-02-14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304792" indent="-304792">
              <a:defRPr sz="3200">
                <a:latin typeface="Palatino Linotype"/>
                <a:cs typeface="Palatino Linotype"/>
              </a:defRPr>
            </a:lvl1pPr>
            <a:lvl2pPr marL="607469" indent="-302676">
              <a:defRPr sz="3200">
                <a:latin typeface="Palatino Linotype"/>
                <a:cs typeface="Palatino Linotype"/>
              </a:defRPr>
            </a:lvl2pPr>
            <a:lvl3pPr marL="912261" indent="-304792">
              <a:defRPr sz="3200">
                <a:latin typeface="Palatino Linotype"/>
                <a:cs typeface="Palatino Linotype"/>
              </a:defRPr>
            </a:lvl3pPr>
            <a:lvl4pPr marL="1214936" indent="-302676">
              <a:defRPr>
                <a:latin typeface="Palatino Linotype"/>
                <a:cs typeface="Palatino Linotype"/>
              </a:defRPr>
            </a:lvl4pPr>
            <a:lvl5pPr marL="1519729" indent="-304792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2B66-1DBD-0942-B821-BF9428FB94FB}" type="datetime1">
              <a:rPr lang="en-CA" smtClean="0"/>
              <a:t>2022-02-14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5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406901"/>
            <a:ext cx="10411884" cy="1362075"/>
          </a:xfrm>
        </p:spPr>
        <p:txBody>
          <a:bodyPr anchor="t">
            <a:normAutofit/>
          </a:bodyPr>
          <a:lstStyle>
            <a:lvl1pPr algn="l">
              <a:defRPr sz="48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3" y="2906714"/>
            <a:ext cx="10418233" cy="1400017"/>
          </a:xfrm>
        </p:spPr>
        <p:txBody>
          <a:bodyPr lIns="0" tIns="0" rIns="0" bIns="0" anchor="b"/>
          <a:lstStyle>
            <a:lvl1pPr marL="0" indent="0">
              <a:buNone/>
              <a:defRPr sz="2667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4D53-3316-164E-86B9-6FCFB68A80F8}" type="datetime1">
              <a:rPr lang="en-CA" smtClean="0"/>
              <a:t>2022-02-14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1" y="1817158"/>
            <a:ext cx="5086349" cy="4414839"/>
          </a:xfrm>
        </p:spPr>
        <p:txBody>
          <a:bodyPr lIns="0" tIns="0" rIns="0" bIns="0"/>
          <a:lstStyle>
            <a:lvl1pPr>
              <a:defRPr sz="3200" b="0" i="0">
                <a:latin typeface="Palatino Linotype"/>
                <a:cs typeface="Palatino Linotype"/>
              </a:defRPr>
            </a:lvl1pPr>
            <a:lvl2pPr>
              <a:defRPr sz="3200" b="0" i="0">
                <a:latin typeface="Palatino Linotype"/>
                <a:cs typeface="Palatino Linotype"/>
              </a:defRPr>
            </a:lvl2pPr>
            <a:lvl3pPr>
              <a:defRPr sz="2400" b="0" i="0">
                <a:latin typeface="Palatino Linotype"/>
                <a:cs typeface="Palatino Linotype"/>
              </a:defRPr>
            </a:lvl3pPr>
            <a:lvl4pPr>
              <a:defRPr sz="2400" b="0" i="0">
                <a:latin typeface="Palatino Linotype"/>
                <a:cs typeface="Palatino Linotype"/>
              </a:defRPr>
            </a:lvl4pPr>
            <a:lvl5pPr>
              <a:defRPr sz="2400" b="0" i="0">
                <a:latin typeface="Palatino Linotype"/>
                <a:cs typeface="Palatino Linotype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3989" y="1817158"/>
            <a:ext cx="5178412" cy="4414839"/>
          </a:xfrm>
        </p:spPr>
        <p:txBody>
          <a:bodyPr lIns="0" tIns="0" rIns="0"/>
          <a:lstStyle>
            <a:lvl1pPr>
              <a:defRPr sz="3200" b="0" i="0">
                <a:latin typeface="Palatino Linotype"/>
                <a:cs typeface="Palatino Linotype"/>
              </a:defRPr>
            </a:lvl1pPr>
            <a:lvl2pPr>
              <a:defRPr sz="3200" b="0" i="0">
                <a:latin typeface="Palatino Linotype"/>
                <a:cs typeface="Palatino Linotype"/>
              </a:defRPr>
            </a:lvl2pPr>
            <a:lvl3pPr>
              <a:defRPr sz="2400" b="0" i="0">
                <a:latin typeface="Palatino Linotype"/>
                <a:cs typeface="Palatino Linotype"/>
              </a:defRPr>
            </a:lvl3pPr>
            <a:lvl4pPr>
              <a:defRPr sz="2400" b="0" i="0">
                <a:latin typeface="Palatino Linotype"/>
                <a:cs typeface="Palatino Linotype"/>
              </a:defRPr>
            </a:lvl4pPr>
            <a:lvl5pPr>
              <a:defRPr sz="2400" b="0" i="0">
                <a:latin typeface="Palatino Linotype"/>
                <a:cs typeface="Palatino Linotype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48B2-65E6-564F-997A-79A298350119}" type="datetime1">
              <a:rPr lang="en-CA" smtClean="0"/>
              <a:t>2022-02-14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FFDB-436B-B849-89D0-3FB682467146}" type="datetime1">
              <a:rPr lang="en-CA" smtClean="0"/>
              <a:t>2022-02-14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5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46BE-CA4C-0442-A948-80D4498F9FF2}" type="datetime1">
              <a:rPr lang="en-CA" smtClean="0"/>
              <a:t>2022-02-14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3" y="1278177"/>
            <a:ext cx="3712633" cy="887399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816832"/>
            <a:ext cx="6815667" cy="4529139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3" y="2295832"/>
            <a:ext cx="3712633" cy="405013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5145-22E6-814A-BC20-7ACBA566FAA2}" type="datetime1">
              <a:rPr lang="en-CA" smtClean="0"/>
              <a:t>2022-02-14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9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05021"/>
            <a:ext cx="7315200" cy="566739"/>
          </a:xfrm>
        </p:spPr>
        <p:txBody>
          <a:bodyPr anchor="b"/>
          <a:lstStyle>
            <a:lvl1pPr algn="l">
              <a:defRPr sz="2667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2" y="1817688"/>
            <a:ext cx="10363132" cy="382111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071761"/>
            <a:ext cx="7315200" cy="804863"/>
          </a:xfrm>
        </p:spPr>
        <p:txBody>
          <a:bodyPr/>
          <a:lstStyle>
            <a:lvl1pPr marL="0" indent="0">
              <a:buNone/>
              <a:defRPr sz="1867" b="1" i="0">
                <a:latin typeface="Calibri"/>
                <a:cs typeface="Calibri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19D8-67B9-6342-A059-2A550E5F69D6}" type="datetime1">
              <a:rPr lang="en-CA" smtClean="0"/>
              <a:t>2022-02-14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1817688"/>
            <a:ext cx="10674349" cy="4508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A997-CA92-754B-81D3-D19AC9A46A15}" type="datetime1">
              <a:rPr lang="en-CA" smtClean="0"/>
              <a:t>2022-02-14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8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E4EA02-745D-4F43-B8D1-0CAB0831E1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687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3" y="1"/>
            <a:ext cx="8163983" cy="944387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1" y="1817689"/>
            <a:ext cx="10674349" cy="430847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495562"/>
            <a:ext cx="1213027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8A005-D86F-0D4F-BE01-83CD9E382EBA}" type="datetime1">
              <a:rPr lang="en-CA" smtClean="0"/>
              <a:t>2022-02-14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8385" y="6495562"/>
            <a:ext cx="4236017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495562"/>
            <a:ext cx="2539932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387F-F6BE-F54F-A978-88B7214AA5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4A49A-5DE2-6E4B-8CBA-7F0F962DD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8279" r="15920"/>
          <a:stretch/>
        </p:blipFill>
        <p:spPr>
          <a:xfrm>
            <a:off x="10867323" y="258370"/>
            <a:ext cx="1167795" cy="9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609585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607469" indent="-302676" algn="l" defTabSz="609585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912261" indent="-304792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1214936" indent="-302676" algn="l" defTabSz="609585" rtl="0" eaLnBrk="1" latinLnBrk="0" hangingPunct="1">
        <a:spcBef>
          <a:spcPct val="20000"/>
        </a:spcBef>
        <a:buFont typeface="Arial"/>
        <a:buChar char="–"/>
        <a:defRPr sz="2667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519729" indent="-304792" algn="l" defTabSz="609585" rtl="0" eaLnBrk="1" latinLnBrk="0" hangingPunct="1">
        <a:spcBef>
          <a:spcPct val="20000"/>
        </a:spcBef>
        <a:buFont typeface="Arial"/>
        <a:buChar char="»"/>
        <a:defRPr sz="2667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42F7-F3C7-AD4F-A87E-E9D031E79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dirty="0"/>
              <a:t>Machine Learning for Noise Removal in NEWS-G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0DDAD-9540-894C-8E9B-AC3E9C2FA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Noah Rowe</a:t>
            </a:r>
          </a:p>
          <a:p>
            <a:r>
              <a:rPr lang="en-CA" dirty="0"/>
              <a:t>February 15 2022</a:t>
            </a:r>
          </a:p>
          <a:p>
            <a:r>
              <a:rPr lang="en-CA" dirty="0"/>
              <a:t>Presented on behalf of the NEWS-G collaboration</a:t>
            </a:r>
          </a:p>
        </p:txBody>
      </p:sp>
    </p:spTree>
    <p:extLst>
      <p:ext uri="{BB962C8B-B14F-4D97-AF65-F5344CB8AC3E}">
        <p14:creationId xmlns:p14="http://schemas.microsoft.com/office/powerpoint/2010/main" val="53659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988B-11A1-9842-8723-A39BCB0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Results: Energy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A6663-D100-7149-B884-6178C443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5DB7C9-FD85-5046-B00C-25399A8B24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26" y="1645836"/>
            <a:ext cx="8326148" cy="50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0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8DB5-2E4D-7F49-9BCF-49725748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Results: Primary Electron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F36BD-0FC8-A34B-9C38-8F48C4BCB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Looked at our ability to determine the number of primary electrons for an event</a:t>
            </a:r>
          </a:p>
          <a:p>
            <a:r>
              <a:rPr lang="en-CA" dirty="0"/>
              <a:t>Analyzed a simulated dataset of 100000 single-electron events and used existing methods to count primary electrons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1D966-2DC8-134C-BE1C-B0E3ABC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DD1C8B7-6C7F-8442-86D7-014CF70AD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85523"/>
              </p:ext>
            </p:extLst>
          </p:nvPr>
        </p:nvGraphicFramePr>
        <p:xfrm>
          <a:off x="4115547" y="4451683"/>
          <a:ext cx="3960906" cy="18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53">
                  <a:extLst>
                    <a:ext uri="{9D8B030D-6E8A-4147-A177-3AD203B41FA5}">
                      <a16:colId xmlns:a16="http://schemas.microsoft.com/office/drawing/2014/main" val="1453153588"/>
                    </a:ext>
                  </a:extLst>
                </a:gridCol>
                <a:gridCol w="1980453">
                  <a:extLst>
                    <a:ext uri="{9D8B030D-6E8A-4147-A177-3AD203B41FA5}">
                      <a16:colId xmlns:a16="http://schemas.microsoft.com/office/drawing/2014/main" val="1546186277"/>
                    </a:ext>
                  </a:extLst>
                </a:gridCol>
              </a:tblGrid>
              <a:tr h="464795">
                <a:tc>
                  <a:txBody>
                    <a:bodyPr/>
                    <a:lstStyle/>
                    <a:p>
                      <a:r>
                        <a:rPr lang="en-CA" dirty="0"/>
                        <a:t>Signal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Accuracy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326029"/>
                  </a:ext>
                </a:extLst>
              </a:tr>
              <a:tr h="464795">
                <a:tc>
                  <a:txBody>
                    <a:bodyPr/>
                    <a:lstStyle/>
                    <a:p>
                      <a:r>
                        <a:rPr lang="en-CA" dirty="0"/>
                        <a:t>Raw (Noisy)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58265"/>
                  </a:ext>
                </a:extLst>
              </a:tr>
              <a:tr h="464795">
                <a:tc>
                  <a:txBody>
                    <a:bodyPr/>
                    <a:lstStyle/>
                    <a:p>
                      <a:r>
                        <a:rPr lang="en-CA" dirty="0"/>
                        <a:t>Denoised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748603"/>
                  </a:ext>
                </a:extLst>
              </a:tr>
              <a:tr h="464795">
                <a:tc>
                  <a:txBody>
                    <a:bodyPr/>
                    <a:lstStyle/>
                    <a:p>
                      <a:r>
                        <a:rPr lang="en-CA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50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8C64-A4D1-5B49-AE92-15CA5196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43ABC-9D67-E64C-A6E9-E49E06592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Trained a denoising neural network on simulated data with real detector noise</a:t>
            </a:r>
          </a:p>
          <a:p>
            <a:r>
              <a:rPr lang="en-CA" dirty="0"/>
              <a:t>Shown to improve energy resolution measurements and primary electron identification</a:t>
            </a:r>
          </a:p>
          <a:p>
            <a:r>
              <a:rPr lang="en-CA" dirty="0"/>
              <a:t>Procedure can be extended to other signal analysis applications</a:t>
            </a:r>
          </a:p>
          <a:p>
            <a:pPr lvl="1"/>
            <a:r>
              <a:rPr lang="en-CA" dirty="0"/>
              <a:t>Single parameter prediction</a:t>
            </a:r>
          </a:p>
          <a:p>
            <a:pPr lvl="1"/>
            <a:r>
              <a:rPr lang="en-CA" dirty="0"/>
              <a:t>Pulse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008E8-543D-5540-BD2D-14AB89A1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9D8F2-56D5-CC4F-B4A8-6BFABAD24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4400" dirty="0"/>
              <a:t>Questions?</a:t>
            </a:r>
          </a:p>
          <a:p>
            <a:pPr marL="0" indent="0" algn="ctr">
              <a:buNone/>
            </a:pPr>
            <a:endParaRPr lang="en-CA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C5ADE-2017-594C-B951-BBC67F8B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0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B80C-73C4-184A-91F3-8F4657F5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Results: Primary Electron Counting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86B7F-2A6D-EB41-89DC-332DAC6A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BC848B-EC75-5243-9D3C-46F91B179A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6" y="1827523"/>
            <a:ext cx="7093636" cy="4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7376274-08C3-8B47-9C45-C0503A18A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692572"/>
              </p:ext>
            </p:extLst>
          </p:nvPr>
        </p:nvGraphicFramePr>
        <p:xfrm>
          <a:off x="7697663" y="3052171"/>
          <a:ext cx="3960906" cy="18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53">
                  <a:extLst>
                    <a:ext uri="{9D8B030D-6E8A-4147-A177-3AD203B41FA5}">
                      <a16:colId xmlns:a16="http://schemas.microsoft.com/office/drawing/2014/main" val="1453153588"/>
                    </a:ext>
                  </a:extLst>
                </a:gridCol>
                <a:gridCol w="1980453">
                  <a:extLst>
                    <a:ext uri="{9D8B030D-6E8A-4147-A177-3AD203B41FA5}">
                      <a16:colId xmlns:a16="http://schemas.microsoft.com/office/drawing/2014/main" val="1546186277"/>
                    </a:ext>
                  </a:extLst>
                </a:gridCol>
              </a:tblGrid>
              <a:tr h="464795">
                <a:tc>
                  <a:txBody>
                    <a:bodyPr/>
                    <a:lstStyle/>
                    <a:p>
                      <a:r>
                        <a:rPr lang="en-CA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Accuracy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326029"/>
                  </a:ext>
                </a:extLst>
              </a:tr>
              <a:tr h="464795">
                <a:tc>
                  <a:txBody>
                    <a:bodyPr/>
                    <a:lstStyle/>
                    <a:p>
                      <a:r>
                        <a:rPr lang="en-CA" dirty="0"/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71.89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17340"/>
                  </a:ext>
                </a:extLst>
              </a:tr>
              <a:tr h="464795">
                <a:tc>
                  <a:txBody>
                    <a:bodyPr/>
                    <a:lstStyle/>
                    <a:p>
                      <a:r>
                        <a:rPr lang="en-CA" dirty="0"/>
                        <a:t>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36.50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58265"/>
                  </a:ext>
                </a:extLst>
              </a:tr>
              <a:tr h="464795">
                <a:tc>
                  <a:txBody>
                    <a:bodyPr/>
                    <a:lstStyle/>
                    <a:p>
                      <a:r>
                        <a:rPr lang="en-CA" dirty="0"/>
                        <a:t>Denoised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63.87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748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04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8375-41CB-1E4B-B064-46756168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EXTRA SLIDES: Other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9E0A2-C23F-E04E-B7EC-DDFB45D2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7BCECB-7DF0-F24D-ABDA-63E7A71D1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688"/>
            <a:ext cx="3950053" cy="24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CE8EFB-50B1-2242-BE3A-EB45414C1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654945"/>
              </p:ext>
            </p:extLst>
          </p:nvPr>
        </p:nvGraphicFramePr>
        <p:xfrm>
          <a:off x="7476565" y="1745782"/>
          <a:ext cx="4525267" cy="438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1498AF-4BE3-7147-8530-A620970979DC}"/>
              </a:ext>
            </a:extLst>
          </p:cNvPr>
          <p:cNvCxnSpPr>
            <a:cxnSpLocks/>
          </p:cNvCxnSpPr>
          <p:nvPr/>
        </p:nvCxnSpPr>
        <p:spPr>
          <a:xfrm flipV="1">
            <a:off x="6782153" y="2420471"/>
            <a:ext cx="694800" cy="130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E7844B-6760-D246-9901-D2EF3C73996C}"/>
              </a:ext>
            </a:extLst>
          </p:cNvPr>
          <p:cNvCxnSpPr>
            <a:cxnSpLocks/>
          </p:cNvCxnSpPr>
          <p:nvPr/>
        </p:nvCxnSpPr>
        <p:spPr>
          <a:xfrm>
            <a:off x="6782153" y="3724835"/>
            <a:ext cx="694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7569F4-1ED4-B444-9AD7-B39B13B03F1E}"/>
              </a:ext>
            </a:extLst>
          </p:cNvPr>
          <p:cNvCxnSpPr>
            <a:cxnSpLocks/>
          </p:cNvCxnSpPr>
          <p:nvPr/>
        </p:nvCxnSpPr>
        <p:spPr>
          <a:xfrm>
            <a:off x="6782153" y="3724835"/>
            <a:ext cx="694800" cy="130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ACC4DCB-FCF2-3347-8626-1E72A7F8AF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0053" y="1881083"/>
            <a:ext cx="2764220" cy="36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2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FE52-19FA-0640-A7DF-6B5D4E5D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C5A79-9110-E74E-959E-B589C5A2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NEWS-G Background</a:t>
            </a:r>
          </a:p>
          <a:p>
            <a:r>
              <a:rPr lang="en-CA" dirty="0"/>
              <a:t>Problem Definition</a:t>
            </a:r>
          </a:p>
          <a:p>
            <a:r>
              <a:rPr lang="en-CA" dirty="0"/>
              <a:t>Methods</a:t>
            </a:r>
          </a:p>
          <a:p>
            <a:r>
              <a:rPr lang="en-CA" dirty="0"/>
              <a:t>Results</a:t>
            </a:r>
          </a:p>
          <a:p>
            <a:r>
              <a:rPr lang="en-CA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E8AA0-4D13-814B-A320-FB1D4C61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17B4-DDF0-984B-9764-F1B11448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3" y="1"/>
            <a:ext cx="8163983" cy="944387"/>
          </a:xfrm>
        </p:spPr>
        <p:txBody>
          <a:bodyPr anchor="ctr">
            <a:normAutofit/>
          </a:bodyPr>
          <a:lstStyle/>
          <a:p>
            <a:r>
              <a:rPr lang="en-CA" dirty="0"/>
              <a:t>NEWS-G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7FA0FAD-3C84-9E4E-8CAB-6FCC6ED758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5163" y="1549066"/>
            <a:ext cx="5052849" cy="4408611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E7B7047-D775-6240-8BB5-F5996B00F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3990" y="1828800"/>
            <a:ext cx="5178412" cy="4196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Signal Generation: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Primary ionization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Electron drift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Townsend avalanche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Positive ion drift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Analysis data taken from LSM detector in France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9CA45-7764-874B-8B04-6177179E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2" y="6495562"/>
            <a:ext cx="2539932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622387F-F6BE-F54F-A978-88B7214AA5E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8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841F-DD03-7F41-81B6-EE358BD7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BF8C4-34A4-6E49-84A0-5D70EC0F2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2" y="1817689"/>
            <a:ext cx="4602412" cy="4308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Goals:</a:t>
            </a:r>
          </a:p>
          <a:p>
            <a:r>
              <a:rPr lang="en-US" dirty="0"/>
              <a:t>Utilize machine learning methods to remove noise from recorded detector signals</a:t>
            </a:r>
          </a:p>
          <a:p>
            <a:r>
              <a:rPr lang="en-US" dirty="0"/>
              <a:t>Model implementation should aid in measuring important signal characteristics, such as amplitude and rise-features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56D76-30BE-2F40-A6E9-2C4C6462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89" y="2019971"/>
            <a:ext cx="5178412" cy="3016424"/>
          </a:xfrm>
          <a:prstGeom prst="rect">
            <a:avLst/>
          </a:prstGeom>
          <a:noFill/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034688-A02A-4B45-8350-2AA2943EA340}"/>
              </a:ext>
            </a:extLst>
          </p:cNvPr>
          <p:cNvSpPr/>
          <p:nvPr/>
        </p:nvSpPr>
        <p:spPr>
          <a:xfrm>
            <a:off x="6403989" y="5036395"/>
            <a:ext cx="5178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Mark Anderson has designed and trained such a model for a Germanium P-Type Point Contact Detector 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i="1" dirty="0">
                <a:latin typeface="Palatino Linotype" panose="02040502050505030304" pitchFamily="18" charset="0"/>
              </a:rPr>
              <a:t>(Submitting for publication this month)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0FC38-D2F7-834F-B7B1-ADAECAAE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049B-D675-EB44-951B-26DBABEC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Methods – Model Architecture </a:t>
            </a:r>
          </a:p>
        </p:txBody>
      </p:sp>
      <p:pic>
        <p:nvPicPr>
          <p:cNvPr id="4" name="Picture 2" descr="Variational Autoencoders are Beautiful | Blogs">
            <a:extLst>
              <a:ext uri="{FF2B5EF4-FFF2-40B4-BE49-F238E27FC236}">
                <a16:creationId xmlns:a16="http://schemas.microsoft.com/office/drawing/2014/main" id="{BB3271CD-D574-5B4C-B48E-B0CFDA8C9E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7941" y="1825625"/>
            <a:ext cx="5796118" cy="43513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E4F295-782D-E44A-8728-BF0D5432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6923"/>
            <a:ext cx="3950053" cy="24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7D3F56E-E3CB-A24C-9BFD-8F9B06A67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792" y="2706924"/>
            <a:ext cx="3950053" cy="24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E522B-91D9-C241-B1CD-B5164D05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5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7F46-FAB6-8046-BA02-60BEFCC0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3" y="1"/>
            <a:ext cx="8163983" cy="944387"/>
          </a:xfrm>
        </p:spPr>
        <p:txBody>
          <a:bodyPr anchor="ctr">
            <a:normAutofit/>
          </a:bodyPr>
          <a:lstStyle/>
          <a:p>
            <a:r>
              <a:rPr lang="en-CA" dirty="0"/>
              <a:t>Methods – Model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13DF-DE32-7543-BDCE-A4BF42E1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8051" y="1817158"/>
            <a:ext cx="5086349" cy="44148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700" dirty="0"/>
              <a:t>Trained on a simulation-based dataset modeled after our real detector</a:t>
            </a:r>
          </a:p>
          <a:p>
            <a:pPr lvl="1">
              <a:lnSpc>
                <a:spcPct val="90000"/>
              </a:lnSpc>
            </a:pPr>
            <a:r>
              <a:rPr lang="en-CA" sz="2700" dirty="0"/>
              <a:t>Model input (X): simulated pulses with real detector noise added</a:t>
            </a:r>
          </a:p>
          <a:p>
            <a:pPr lvl="1">
              <a:lnSpc>
                <a:spcPct val="90000"/>
              </a:lnSpc>
            </a:pPr>
            <a:r>
              <a:rPr lang="en-CA" sz="2700" dirty="0"/>
              <a:t>Model target (Y): simulated pulses</a:t>
            </a:r>
          </a:p>
          <a:p>
            <a:pPr>
              <a:lnSpc>
                <a:spcPct val="90000"/>
              </a:lnSpc>
            </a:pPr>
            <a:r>
              <a:rPr lang="en-CA" sz="2700" dirty="0"/>
              <a:t>Trained to reduce MSE between prediction and underlying simulated pulse</a:t>
            </a:r>
          </a:p>
        </p:txBody>
      </p:sp>
      <p:pic>
        <p:nvPicPr>
          <p:cNvPr id="4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C90B2303-150C-A349-839B-407AF64F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3989" y="2438689"/>
            <a:ext cx="5178412" cy="3171777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64C6C-EEF1-4F46-A6B4-E469D27C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2634-78B3-3D42-885C-C629DD91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Pulses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F9344D5-3809-C046-8DB4-3EB727CA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719"/>
            <a:ext cx="6096814" cy="36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389E0-C1E2-2D45-AB9E-B00726F9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86" y="1879728"/>
            <a:ext cx="6096814" cy="37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EC263-0357-5047-86DA-CA8C3BB5BA6D}"/>
              </a:ext>
            </a:extLst>
          </p:cNvPr>
          <p:cNvSpPr txBox="1"/>
          <p:nvPr/>
        </p:nvSpPr>
        <p:spPr>
          <a:xfrm>
            <a:off x="2464905" y="5617595"/>
            <a:ext cx="178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Energy: ~170eV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547C10-6AA3-8B4D-9420-EE50AAEF31F9}"/>
              </a:ext>
            </a:extLst>
          </p:cNvPr>
          <p:cNvSpPr txBox="1"/>
          <p:nvPr/>
        </p:nvSpPr>
        <p:spPr>
          <a:xfrm>
            <a:off x="8561719" y="5612672"/>
            <a:ext cx="178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Energy: ~1370eV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4EAD37-BD4C-FB42-B973-2AE6D09C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5F5F-9D39-4B42-8560-FB874DCD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Pulses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EE9823-B407-DF43-AF6C-9F3FFBD9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2" y="1940913"/>
            <a:ext cx="6165376" cy="37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3EAE82-74C0-ED4E-8432-46BDD77D6F57}"/>
              </a:ext>
            </a:extLst>
          </p:cNvPr>
          <p:cNvSpPr txBox="1"/>
          <p:nvPr/>
        </p:nvSpPr>
        <p:spPr>
          <a:xfrm>
            <a:off x="2464905" y="5617595"/>
            <a:ext cx="178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Energy: ~380eV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7C473-DDFB-7643-8F57-9CFDBF18E899}"/>
              </a:ext>
            </a:extLst>
          </p:cNvPr>
          <p:cNvSpPr txBox="1"/>
          <p:nvPr/>
        </p:nvSpPr>
        <p:spPr>
          <a:xfrm>
            <a:off x="8576807" y="5697109"/>
            <a:ext cx="178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Energy: ~540eV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71CD93-85A8-094C-AD67-A498C9B3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72" y="1940913"/>
            <a:ext cx="6042526" cy="36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3EC290-2B19-5C45-A486-9F26B43F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8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C08B-CC1D-2947-9079-CE93087F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Results: Energy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0D08B-4687-B648-884E-FE7EE8B9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387F-F6BE-F54F-A978-88B7214AA5E0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E4728298-7365-7741-B1AF-015A3F0D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38" y="1625180"/>
            <a:ext cx="8360324" cy="50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684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E3CD9760-CBF7-1A4A-9413-CC85520F44DF}" vid="{8D5FE777-D55E-444A-A504-AADC72C007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3636</TotalTime>
  <Words>307</Words>
  <Application>Microsoft Macintosh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Palatino Linotype</vt:lpstr>
      <vt:lpstr>Theme1</vt:lpstr>
      <vt:lpstr>Machine Learning for Noise Removal in NEWS-G</vt:lpstr>
      <vt:lpstr>Presentation Outline</vt:lpstr>
      <vt:lpstr>NEWS-G</vt:lpstr>
      <vt:lpstr>Problem Definition</vt:lpstr>
      <vt:lpstr>Methods – Model Architecture </vt:lpstr>
      <vt:lpstr>Methods – Model Training</vt:lpstr>
      <vt:lpstr>Example Pulses</vt:lpstr>
      <vt:lpstr>Example Pulses</vt:lpstr>
      <vt:lpstr>Results: Energy Resolution</vt:lpstr>
      <vt:lpstr>Results: Energy Resolution</vt:lpstr>
      <vt:lpstr>Results: Primary Electron Counting</vt:lpstr>
      <vt:lpstr>Conclusion</vt:lpstr>
      <vt:lpstr>PowerPoint Presentation</vt:lpstr>
      <vt:lpstr>Results: Primary Electron Counting</vt:lpstr>
      <vt:lpstr>EXTRA SLIDES: Other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for Noise Removal in NEWS-G</dc:title>
  <dc:creator>Noah James Rowe</dc:creator>
  <cp:lastModifiedBy>Noah James Rowe</cp:lastModifiedBy>
  <cp:revision>17</cp:revision>
  <dcterms:created xsi:type="dcterms:W3CDTF">2022-02-10T14:58:57Z</dcterms:created>
  <dcterms:modified xsi:type="dcterms:W3CDTF">2022-02-15T05:09:22Z</dcterms:modified>
</cp:coreProperties>
</file>