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8" r:id="rId4"/>
    <p:sldId id="261" r:id="rId5"/>
    <p:sldId id="262" r:id="rId6"/>
    <p:sldId id="263" r:id="rId7"/>
    <p:sldId id="264" r:id="rId8"/>
    <p:sldId id="288" r:id="rId9"/>
    <p:sldId id="265" r:id="rId10"/>
    <p:sldId id="298" r:id="rId11"/>
    <p:sldId id="267" r:id="rId12"/>
    <p:sldId id="268" r:id="rId13"/>
    <p:sldId id="299" r:id="rId14"/>
    <p:sldId id="269" r:id="rId15"/>
    <p:sldId id="270" r:id="rId16"/>
    <p:sldId id="289" r:id="rId17"/>
    <p:sldId id="285" r:id="rId18"/>
    <p:sldId id="282" r:id="rId19"/>
    <p:sldId id="284" r:id="rId20"/>
    <p:sldId id="291" r:id="rId21"/>
    <p:sldId id="290" r:id="rId22"/>
    <p:sldId id="279" r:id="rId23"/>
    <p:sldId id="292" r:id="rId24"/>
    <p:sldId id="271" r:id="rId25"/>
    <p:sldId id="273" r:id="rId26"/>
    <p:sldId id="296" r:id="rId27"/>
    <p:sldId id="297" r:id="rId28"/>
    <p:sldId id="278" r:id="rId29"/>
    <p:sldId id="293" r:id="rId30"/>
    <p:sldId id="276" r:id="rId31"/>
    <p:sldId id="294" r:id="rId32"/>
    <p:sldId id="280" r:id="rId33"/>
    <p:sldId id="281" r:id="rId34"/>
    <p:sldId id="286" r:id="rId35"/>
    <p:sldId id="29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939B"/>
    <a:srgbClr val="18949C"/>
    <a:srgbClr val="8E85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46" autoAdjust="0"/>
    <p:restoredTop sz="94660"/>
  </p:normalViewPr>
  <p:slideViewPr>
    <p:cSldViewPr snapToGrid="0">
      <p:cViewPr>
        <p:scale>
          <a:sx n="73" d="100"/>
          <a:sy n="73" d="100"/>
        </p:scale>
        <p:origin x="2872" y="1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1D8D2-F7BA-4B05-B07E-6682E0D50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55753-778C-40CF-887E-BA6D0F8AD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8CD58-F1D2-4FCC-933C-27652A21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4DC2F-59C8-4935-9AF5-3A9A42B8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9FD81-CF71-4895-8C1F-85CCE18F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27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76D08-4BCE-4527-8689-938734810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8BD78-F34C-46A5-9DE7-C7AFF8B14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B81EB-F709-4218-9E15-B1FAF39C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55D0C-4D11-4B8F-B3AA-718D162C8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ADEEB-0B46-47F0-9F3B-F0B65BE1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52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14BA-9CEB-417E-B556-E7A6B50A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2C5A0-7672-449E-9931-F12AF5536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2E7BF-AEC0-47A6-98BD-20AEF39E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E5386-8ACF-4376-AED5-7F078C52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E6207-E255-41AC-8434-303968774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587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DE6-BECC-41FE-A9B6-0CAE13D9D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106EF-0CCD-47B8-BECC-C9D0F9AB3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9C1ABD-E9A3-4A4B-995B-3A2AA269E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53F0C-B127-4CF5-AF63-00AE80C5B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9597F-9CF6-4546-BC67-2F8B3D82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9F645-10DC-4907-9B4F-289667A0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96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B90A0-9386-4AD5-ADF8-745CFCA6F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3B99DC-B8D9-4193-B999-E32B74178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BFA84-CDA4-4509-B068-EB649A2C0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6412B4-54FD-4F91-9863-9EF5A877E8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78616-7EAB-4B71-A3FC-CD5CA21A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D3E2E2-6982-4D58-B5CE-7627DA299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F4BE50-3742-46F2-BDEA-A9017904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DF77E7-F450-4473-BF67-40F802C3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3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17D2-995F-4204-95BC-48138B9EF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9A0CBC-A74F-4CFD-A0CF-847E41D16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3AD39C-AB34-4674-A1F2-44CF536BE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1518C-C6B0-43A6-9EA5-FC7F34CD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92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DD8FC-4A5C-49BA-A2A1-EC524484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8324FA-8C77-4F15-8605-C2DF1C1AE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16EE0-29A3-472A-A10B-FD64CF03B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03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0EBF3-992A-4FA6-9F6F-2E96003A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0EFAD-45D9-481A-A092-875BC301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A688A-D6CB-46B2-A90D-813237EAA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BB374-2696-4FF2-8433-AC0B6B23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5934C-00AE-4F5E-A1F5-C41B74A0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6704C-0E07-45A6-A198-0B27E84CC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40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49347-D93C-451B-AB32-BD603EB1C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996631-643C-4562-9BB0-3D33F6578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F2E7F-1DDE-4750-8865-3CF5FFB0B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5DFAD-AFF6-409F-B338-A3084BC47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A06CB-0641-411D-BD7C-D4AD34F14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21902-6ED3-465E-A205-04782B32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612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6C1A8-A894-4CB9-A445-8684C7D5A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EA65A-622D-468E-B3AC-769F50D76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DDCD5-AE42-496F-B6E5-FC103CFC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D3362-BFEC-47B4-B9AF-B92A3D271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48465-463A-495B-A0FE-AC68793A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23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4E4AF-5B6F-49F8-960C-638CE0EB0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2719D-109F-447E-BD1C-02EA0059C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590F8-E40C-45CB-ABE6-33329A40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B64A9-BB9E-4121-8A2C-8CE3EDF89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1E9F1-E585-4617-B323-978641693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79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20156B-71DD-4C4E-B6A9-1510C072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A235E-4EFE-4701-84EC-04B85C2EB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E52ED-3D70-4B47-A7DE-64EF5F949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EAF13-D2F5-493D-B768-98ECA930F522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3EB36-B796-46CA-AB88-6AAFFA4B9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E3D6C-A2C9-4454-A98D-C3E90DDB5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92809-862F-4CBC-8F54-6B375A707E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68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roberts@hep.ph.liv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wmf"/><Relationship Id="rId5" Type="http://schemas.openxmlformats.org/officeDocument/2006/relationships/image" Target="../media/image5.png"/><Relationship Id="rId4" Type="http://schemas.openxmlformats.org/officeDocument/2006/relationships/image" Target="../media/image3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Jared Vann,…">
            <a:extLst>
              <a:ext uri="{FF2B5EF4-FFF2-40B4-BE49-F238E27FC236}">
                <a16:creationId xmlns:a16="http://schemas.microsoft.com/office/drawing/2014/main" id="{A35FB8EB-9C41-4EDE-B78B-2D0BA4001FE1}"/>
              </a:ext>
            </a:extLst>
          </p:cNvPr>
          <p:cNvSpPr txBox="1"/>
          <p:nvPr/>
        </p:nvSpPr>
        <p:spPr>
          <a:xfrm>
            <a:off x="3747022" y="5879788"/>
            <a:ext cx="4697953" cy="93358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lc="http://schemas.openxmlformats.org/drawingml/2006/lockedCanvas" val="1"/>
            </a:ext>
          </a:extLst>
        </p:spPr>
        <p:txBody>
          <a:bodyPr wrap="none" lIns="50800" tIns="50800" rIns="50800" bIns="5080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Adam Roberts (On behalf of the ARIADNE team)</a:t>
            </a:r>
          </a:p>
          <a:p>
            <a:pPr algn="ctr"/>
            <a:r>
              <a:rPr lang="en-US" dirty="0">
                <a:hlinkClick r:id="rId2"/>
              </a:rPr>
              <a:t>aroberts@hep.ph.liv.ac.uk</a:t>
            </a:r>
            <a:endParaRPr lang="en-US" dirty="0"/>
          </a:p>
          <a:p>
            <a:pPr algn="ctr"/>
            <a:r>
              <a:rPr lang="en-US" dirty="0" err="1"/>
              <a:t>hep.ph.liv.ac.uk</a:t>
            </a:r>
            <a:r>
              <a:rPr lang="en-US" dirty="0"/>
              <a:t>/</a:t>
            </a:r>
            <a:r>
              <a:rPr lang="en-US" dirty="0" err="1"/>
              <a:t>ariadne</a:t>
            </a:r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7348799-8B5F-4673-B091-B406A2FD7A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4160503" y="183123"/>
            <a:ext cx="3870990" cy="17084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C5C6348-1B23-421E-9AC0-6ED98AC0E580}"/>
              </a:ext>
            </a:extLst>
          </p:cNvPr>
          <p:cNvSpPr/>
          <p:nvPr/>
        </p:nvSpPr>
        <p:spPr>
          <a:xfrm>
            <a:off x="580626" y="2206639"/>
            <a:ext cx="11030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ARIADNE: A novel optical 1-ton dual-phase </a:t>
            </a:r>
            <a:r>
              <a:rPr lang="en-GB" sz="4000" dirty="0" err="1"/>
              <a:t>LArTPC</a:t>
            </a:r>
            <a:endParaRPr lang="en-GB" sz="40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30517CA-76D7-47E6-95A2-F2C99B7743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3" y="6151140"/>
            <a:ext cx="2342388" cy="59799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A3F5D73-5ECE-4B2B-A179-652F46E07B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148" y="5930374"/>
            <a:ext cx="861219" cy="832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D2F53-3420-48D3-B8CF-B55875667E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24" y="3387674"/>
            <a:ext cx="8911148" cy="22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75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5CA7D3-2555-40AB-AD71-3117597AF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9CAD55-1AEB-4B08-9985-35EF5AFE5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A5BD94-2DEE-4A1E-8694-A91BC10573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ECB68D2-EFB1-4220-B9F2-8B1A12550331}"/>
              </a:ext>
            </a:extLst>
          </p:cNvPr>
          <p:cNvSpPr/>
          <p:nvPr/>
        </p:nvSpPr>
        <p:spPr>
          <a:xfrm>
            <a:off x="2447119" y="186918"/>
            <a:ext cx="5816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0DD756-E173-4FB1-8CD1-10A44C93E603}"/>
              </a:ext>
            </a:extLst>
          </p:cNvPr>
          <p:cNvSpPr/>
          <p:nvPr/>
        </p:nvSpPr>
        <p:spPr>
          <a:xfrm>
            <a:off x="1649432" y="1605903"/>
            <a:ext cx="7697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Introduction to ARIADNE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8F49EF-BF02-4FA7-B7DF-CDD206B942CB}"/>
              </a:ext>
            </a:extLst>
          </p:cNvPr>
          <p:cNvSpPr/>
          <p:nvPr/>
        </p:nvSpPr>
        <p:spPr>
          <a:xfrm>
            <a:off x="1649432" y="2517159"/>
            <a:ext cx="7697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Optical readout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8F49EF-BF02-4FA7-B7DF-CDD206B942CB}"/>
              </a:ext>
            </a:extLst>
          </p:cNvPr>
          <p:cNvSpPr/>
          <p:nvPr/>
        </p:nvSpPr>
        <p:spPr>
          <a:xfrm>
            <a:off x="1649432" y="3428415"/>
            <a:ext cx="9945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Beamline characterisation of optical readout at CERN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8F49EF-BF02-4FA7-B7DF-CDD206B942CB}"/>
              </a:ext>
            </a:extLst>
          </p:cNvPr>
          <p:cNvSpPr/>
          <p:nvPr/>
        </p:nvSpPr>
        <p:spPr>
          <a:xfrm>
            <a:off x="1649432" y="4339672"/>
            <a:ext cx="92574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Future directions of optical readout with fast timing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98785-7915-BB49-8121-2B07D7882607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2640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C5C6348-1B23-421E-9AC0-6ED98AC0E580}"/>
              </a:ext>
            </a:extLst>
          </p:cNvPr>
          <p:cNvSpPr/>
          <p:nvPr/>
        </p:nvSpPr>
        <p:spPr>
          <a:xfrm>
            <a:off x="3618331" y="895514"/>
            <a:ext cx="8112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ARIADNE is a 1 ton two phase liquid argon TPC designed for R&amp;D into </a:t>
            </a:r>
            <a:r>
              <a:rPr lang="en-GB" sz="3200" b="1" dirty="0"/>
              <a:t>optical</a:t>
            </a:r>
            <a:r>
              <a:rPr lang="en-GB" sz="3200" dirty="0"/>
              <a:t> readout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44602" y="1716319"/>
            <a:ext cx="7163766" cy="37311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1F4D7C-553F-4FC1-93B6-DE310E55748A}"/>
              </a:ext>
            </a:extLst>
          </p:cNvPr>
          <p:cNvSpPr/>
          <p:nvPr/>
        </p:nvSpPr>
        <p:spPr>
          <a:xfrm>
            <a:off x="2567266" y="2291598"/>
            <a:ext cx="6345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Experiment goals: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0DD756-E173-4FB1-8CD1-10A44C93E603}"/>
              </a:ext>
            </a:extLst>
          </p:cNvPr>
          <p:cNvSpPr/>
          <p:nvPr/>
        </p:nvSpPr>
        <p:spPr>
          <a:xfrm>
            <a:off x="4738618" y="3007547"/>
            <a:ext cx="7697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Characterise camera readout in a mixed charged particle beam (T9 at CERN)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5CA7D3-2555-40AB-AD71-3117597AF3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9CAD55-1AEB-4B08-9985-35EF5AFE5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A5BD94-2DEE-4A1E-8694-A91BC105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8F49EF-BF02-4FA7-B7DF-CDD206B942CB}"/>
              </a:ext>
            </a:extLst>
          </p:cNvPr>
          <p:cNvSpPr/>
          <p:nvPr/>
        </p:nvSpPr>
        <p:spPr>
          <a:xfrm>
            <a:off x="4738618" y="4117994"/>
            <a:ext cx="7697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Demonstrate the scalability of optical readout to larger scale TPCs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8F49EF-BF02-4FA7-B7DF-CDD206B942CB}"/>
              </a:ext>
            </a:extLst>
          </p:cNvPr>
          <p:cNvSpPr/>
          <p:nvPr/>
        </p:nvSpPr>
        <p:spPr>
          <a:xfrm>
            <a:off x="4738618" y="5846446"/>
            <a:ext cx="7697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Track reconstruction studies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8F49EF-BF02-4FA7-B7DF-CDD206B942CB}"/>
              </a:ext>
            </a:extLst>
          </p:cNvPr>
          <p:cNvSpPr/>
          <p:nvPr/>
        </p:nvSpPr>
        <p:spPr>
          <a:xfrm>
            <a:off x="4738618" y="5228441"/>
            <a:ext cx="7697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Pion cross section in </a:t>
            </a:r>
            <a:r>
              <a:rPr lang="en-GB" sz="3200" dirty="0" err="1"/>
              <a:t>LAr</a:t>
            </a:r>
            <a:r>
              <a:rPr lang="en-GB" sz="3200" dirty="0"/>
              <a:t> measurement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A5B373-D31A-6A4D-827C-32435E6DACBE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5629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767BE82-1711-4B69-B18C-6BC79B93BF6B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E80E9CE-B50C-498F-B568-6E9CD1006820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4CC03A7-8CC9-45AE-B6CD-24B283D88304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23DD44-9749-4442-A561-6D576301FA25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E8ABB5-A169-4524-B0DF-705C7A8BD203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964F03-D66A-41DF-A10A-6271A04C5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69DF47-850D-4804-8E83-2F082ADDC5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D09F923-A36F-43DD-B9B2-43331C9C7A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F9C586E-D1B8-FA45-AFD0-B9720490239C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42602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2133F8B-749A-45CF-ADB3-1BE7CCCED6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7CA459-586B-40AF-9A79-8FC688B4F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61548" y="-3967628"/>
            <a:ext cx="17280902" cy="900046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3B8BB3-7CF8-4AAD-B14C-484C723DE734}"/>
              </a:ext>
            </a:extLst>
          </p:cNvPr>
          <p:cNvCxnSpPr>
            <a:cxnSpLocks/>
          </p:cNvCxnSpPr>
          <p:nvPr/>
        </p:nvCxnSpPr>
        <p:spPr>
          <a:xfrm>
            <a:off x="1021200" y="2819670"/>
            <a:ext cx="4765946" cy="76200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C81688C-E166-43D8-8CD7-4B8473F797E3}"/>
              </a:ext>
            </a:extLst>
          </p:cNvPr>
          <p:cNvCxnSpPr>
            <a:cxnSpLocks/>
          </p:cNvCxnSpPr>
          <p:nvPr/>
        </p:nvCxnSpPr>
        <p:spPr>
          <a:xfrm flipV="1">
            <a:off x="5940092" y="2713037"/>
            <a:ext cx="497429" cy="1825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9354C9D-561E-45ED-B936-1732156A78C6}"/>
              </a:ext>
            </a:extLst>
          </p:cNvPr>
          <p:cNvCxnSpPr>
            <a:cxnSpLocks/>
          </p:cNvCxnSpPr>
          <p:nvPr/>
        </p:nvCxnSpPr>
        <p:spPr>
          <a:xfrm>
            <a:off x="5967482" y="2925763"/>
            <a:ext cx="79533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626B04D-3E6F-4F20-A0B3-2DD7D5E5130F}"/>
              </a:ext>
            </a:extLst>
          </p:cNvPr>
          <p:cNvCxnSpPr>
            <a:cxnSpLocks/>
          </p:cNvCxnSpPr>
          <p:nvPr/>
        </p:nvCxnSpPr>
        <p:spPr>
          <a:xfrm>
            <a:off x="5940092" y="2925763"/>
            <a:ext cx="425059" cy="523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F0C6A8-DA1F-4F62-B998-20D719AC6A1E}"/>
              </a:ext>
            </a:extLst>
          </p:cNvPr>
          <p:cNvCxnSpPr>
            <a:cxnSpLocks/>
          </p:cNvCxnSpPr>
          <p:nvPr/>
        </p:nvCxnSpPr>
        <p:spPr>
          <a:xfrm>
            <a:off x="5940092" y="2948783"/>
            <a:ext cx="637652" cy="1385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4ED09E4-3BE1-40BA-8D9C-B60F2FA30E00}"/>
              </a:ext>
            </a:extLst>
          </p:cNvPr>
          <p:cNvCxnSpPr>
            <a:cxnSpLocks/>
          </p:cNvCxnSpPr>
          <p:nvPr/>
        </p:nvCxnSpPr>
        <p:spPr>
          <a:xfrm flipV="1">
            <a:off x="5940092" y="2865437"/>
            <a:ext cx="730800" cy="833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C938ABE-2400-4D33-A92D-82C2C47267E0}"/>
              </a:ext>
            </a:extLst>
          </p:cNvPr>
          <p:cNvCxnSpPr>
            <a:cxnSpLocks/>
          </p:cNvCxnSpPr>
          <p:nvPr/>
        </p:nvCxnSpPr>
        <p:spPr>
          <a:xfrm flipV="1">
            <a:off x="5939497" y="2783680"/>
            <a:ext cx="786741" cy="1305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7E0F361-C8B3-4540-8830-F4749F523B32}"/>
              </a:ext>
            </a:extLst>
          </p:cNvPr>
          <p:cNvCxnSpPr>
            <a:cxnSpLocks/>
          </p:cNvCxnSpPr>
          <p:nvPr/>
        </p:nvCxnSpPr>
        <p:spPr>
          <a:xfrm flipV="1">
            <a:off x="5747878" y="2783679"/>
            <a:ext cx="751384" cy="1115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D2135AB-D98A-4A5F-9735-1B6AB11A0D09}"/>
              </a:ext>
            </a:extLst>
          </p:cNvPr>
          <p:cNvCxnSpPr>
            <a:cxnSpLocks/>
          </p:cNvCxnSpPr>
          <p:nvPr/>
        </p:nvCxnSpPr>
        <p:spPr>
          <a:xfrm>
            <a:off x="5788819" y="2911080"/>
            <a:ext cx="747984" cy="912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7F560F-21BB-41AA-86F0-C93A0CA376C5}"/>
              </a:ext>
            </a:extLst>
          </p:cNvPr>
          <p:cNvCxnSpPr>
            <a:cxnSpLocks/>
          </p:cNvCxnSpPr>
          <p:nvPr/>
        </p:nvCxnSpPr>
        <p:spPr>
          <a:xfrm>
            <a:off x="6152621" y="2925762"/>
            <a:ext cx="707625" cy="1063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BBEAAE56-52D1-4867-97A3-B82E490D5BF9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303BDCA-80F6-4B46-970D-E81A83C317F9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E9F13-C7F7-44B8-A239-CE55734C8105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6BBAD26-6A04-4465-BD14-75C67DFBFCD4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1E3D56-ADA5-423B-8C4A-6F2B146B8958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11EDAFA-A1B8-427D-9A2E-D3EEED6167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C91362B-631D-4D1D-BF5C-A6F76F7069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8866A83-F4DB-41E3-9E1A-1CCF73B38A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10EA73E-494E-6947-B125-72806E12B476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85603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6C802C-F317-4CF8-815D-C2732BB11C0D}"/>
              </a:ext>
            </a:extLst>
          </p:cNvPr>
          <p:cNvSpPr/>
          <p:nvPr/>
        </p:nvSpPr>
        <p:spPr>
          <a:xfrm>
            <a:off x="0" y="5684611"/>
            <a:ext cx="3564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PMTs for detector triggering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859AAD-5B7F-43E9-84C0-77105E42FE46}"/>
              </a:ext>
            </a:extLst>
          </p:cNvPr>
          <p:cNvCxnSpPr>
            <a:cxnSpLocks/>
          </p:cNvCxnSpPr>
          <p:nvPr/>
        </p:nvCxnSpPr>
        <p:spPr>
          <a:xfrm flipV="1">
            <a:off x="3236068" y="5583677"/>
            <a:ext cx="1789889" cy="7263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C5A2409-35F4-46D8-94A8-BBEEC1E8E4DF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631AFC1-77D7-4E4F-9358-6BC40B410319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75B1B50-F7E6-4987-925E-1372C8C302D5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16FB1E-601B-4B4C-9FBF-0AEBC4C170C6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B0AC89-F2BC-4AD8-B5F4-4CD7C2987DFF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2ABC9EB-52C4-4C04-81B3-EDC9C1AB12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1E09DB-BC9B-47F1-B262-468FCF6BDA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73579D6-198F-43FC-877E-2FA98CBF1B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5578581-0B70-7448-9C67-B65A2A3C69D3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7120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81B4BB-EA40-45EA-A107-78D42441A4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7412" y="-2941276"/>
            <a:ext cx="13284424" cy="691897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6C802C-F317-4CF8-815D-C2732BB11C0D}"/>
              </a:ext>
            </a:extLst>
          </p:cNvPr>
          <p:cNvSpPr/>
          <p:nvPr/>
        </p:nvSpPr>
        <p:spPr>
          <a:xfrm>
            <a:off x="0" y="5684611"/>
            <a:ext cx="3564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PMTs for detector triggering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859AAD-5B7F-43E9-84C0-77105E42FE46}"/>
              </a:ext>
            </a:extLst>
          </p:cNvPr>
          <p:cNvCxnSpPr>
            <a:cxnSpLocks/>
          </p:cNvCxnSpPr>
          <p:nvPr/>
        </p:nvCxnSpPr>
        <p:spPr>
          <a:xfrm flipV="1">
            <a:off x="3236068" y="5583677"/>
            <a:ext cx="1789889" cy="7263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8C1C40C-2DD7-4FEE-A728-DC2EE32EF501}"/>
              </a:ext>
            </a:extLst>
          </p:cNvPr>
          <p:cNvSpPr/>
          <p:nvPr/>
        </p:nvSpPr>
        <p:spPr>
          <a:xfrm>
            <a:off x="8338265" y="4855284"/>
            <a:ext cx="38875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Cryofitted</a:t>
            </a:r>
            <a:r>
              <a:rPr lang="en-GB" sz="2800" dirty="0"/>
              <a:t> 100kV cathode feedthrough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99E9C8-39C5-449B-A364-7C340F12A05D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2AA28C-E166-4DA1-B0EF-C4F605534956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CFE5F51-977E-4D49-B96B-AA8E9F04474E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AF472-7662-4EA3-AF0E-FA52068AAAF3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8BF1FD-58A9-499C-9E73-FB2A268ADD68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0BAD222-A0C9-4378-AAF1-272A83C9E5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F510BA8-8527-407E-8BCF-39A5E2094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2613F7-8F6A-41CE-A190-D65AEFB1FFE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4D42DC-67EE-401E-9B1B-73F48C4791A3}"/>
              </a:ext>
            </a:extLst>
          </p:cNvPr>
          <p:cNvCxnSpPr>
            <a:cxnSpLocks/>
          </p:cNvCxnSpPr>
          <p:nvPr/>
        </p:nvCxnSpPr>
        <p:spPr>
          <a:xfrm flipH="1" flipV="1">
            <a:off x="6645835" y="3498712"/>
            <a:ext cx="2354731" cy="131832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F20DF60-71F4-7F48-AB6F-3851DCEF3FCF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15285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6C802C-F317-4CF8-815D-C2732BB11C0D}"/>
              </a:ext>
            </a:extLst>
          </p:cNvPr>
          <p:cNvSpPr/>
          <p:nvPr/>
        </p:nvSpPr>
        <p:spPr>
          <a:xfrm>
            <a:off x="0" y="5684611"/>
            <a:ext cx="3564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PMTs for detector triggering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859AAD-5B7F-43E9-84C0-77105E42FE46}"/>
              </a:ext>
            </a:extLst>
          </p:cNvPr>
          <p:cNvCxnSpPr>
            <a:cxnSpLocks/>
          </p:cNvCxnSpPr>
          <p:nvPr/>
        </p:nvCxnSpPr>
        <p:spPr>
          <a:xfrm flipV="1">
            <a:off x="3236068" y="5583677"/>
            <a:ext cx="1789889" cy="7263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8C1C40C-2DD7-4FEE-A728-DC2EE32EF501}"/>
              </a:ext>
            </a:extLst>
          </p:cNvPr>
          <p:cNvSpPr/>
          <p:nvPr/>
        </p:nvSpPr>
        <p:spPr>
          <a:xfrm>
            <a:off x="8338265" y="4855284"/>
            <a:ext cx="38875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Cryofitted</a:t>
            </a:r>
            <a:r>
              <a:rPr lang="en-GB" sz="2800" dirty="0"/>
              <a:t> 100kV cathode feedthrough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99E9C8-39C5-449B-A364-7C340F12A05D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2AA28C-E166-4DA1-B0EF-C4F605534956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CFE5F51-977E-4D49-B96B-AA8E9F04474E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AF472-7662-4EA3-AF0E-FA52068AAAF3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8BF1FD-58A9-499C-9E73-FB2A268ADD68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0BAD222-A0C9-4378-AAF1-272A83C9E5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F510BA8-8527-407E-8BCF-39A5E20940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2613F7-8F6A-41CE-A190-D65AEFB1FF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199E9C8-39C5-449B-A364-7C340F12A05D}"/>
              </a:ext>
            </a:extLst>
          </p:cNvPr>
          <p:cNvSpPr/>
          <p:nvPr/>
        </p:nvSpPr>
        <p:spPr>
          <a:xfrm>
            <a:off x="8494922" y="1119961"/>
            <a:ext cx="3368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Nd:Yag</a:t>
            </a:r>
            <a:r>
              <a:rPr lang="en-GB" sz="2800" dirty="0"/>
              <a:t> laser calibration system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E2AA28C-E166-4DA1-B0EF-C4F605534956}"/>
              </a:ext>
            </a:extLst>
          </p:cNvPr>
          <p:cNvCxnSpPr>
            <a:cxnSpLocks/>
          </p:cNvCxnSpPr>
          <p:nvPr/>
        </p:nvCxnSpPr>
        <p:spPr>
          <a:xfrm flipH="1">
            <a:off x="8089480" y="2122415"/>
            <a:ext cx="717650" cy="117405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242F49F6-7CBA-7946-9D7E-B9F48D0812A3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38535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199E9C8-39C5-449B-A364-7C340F12A05D}"/>
              </a:ext>
            </a:extLst>
          </p:cNvPr>
          <p:cNvSpPr/>
          <p:nvPr/>
        </p:nvSpPr>
        <p:spPr>
          <a:xfrm>
            <a:off x="8494922" y="1119961"/>
            <a:ext cx="3368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Nd:Yag</a:t>
            </a:r>
            <a:r>
              <a:rPr lang="en-GB" sz="2800" dirty="0"/>
              <a:t> laser calibration system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2AA28C-E166-4DA1-B0EF-C4F605534956}"/>
              </a:ext>
            </a:extLst>
          </p:cNvPr>
          <p:cNvCxnSpPr>
            <a:cxnSpLocks/>
          </p:cNvCxnSpPr>
          <p:nvPr/>
        </p:nvCxnSpPr>
        <p:spPr>
          <a:xfrm flipH="1">
            <a:off x="8089480" y="2122415"/>
            <a:ext cx="717650" cy="117405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86C802C-F317-4CF8-815D-C2732BB11C0D}"/>
              </a:ext>
            </a:extLst>
          </p:cNvPr>
          <p:cNvSpPr/>
          <p:nvPr/>
        </p:nvSpPr>
        <p:spPr>
          <a:xfrm>
            <a:off x="0" y="5684611"/>
            <a:ext cx="3564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PMTs for detector triggering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859AAD-5B7F-43E9-84C0-77105E42FE46}"/>
              </a:ext>
            </a:extLst>
          </p:cNvPr>
          <p:cNvCxnSpPr>
            <a:cxnSpLocks/>
          </p:cNvCxnSpPr>
          <p:nvPr/>
        </p:nvCxnSpPr>
        <p:spPr>
          <a:xfrm flipV="1">
            <a:off x="3236068" y="5583677"/>
            <a:ext cx="1789889" cy="7263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BB6B561-5444-4F76-9666-659AACF11BBD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70F32F-1474-4387-8EA7-5B039BB351C8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3C51EB9-D5A8-4DED-B1E9-97258A016354}"/>
              </a:ext>
            </a:extLst>
          </p:cNvPr>
          <p:cNvSpPr/>
          <p:nvPr/>
        </p:nvSpPr>
        <p:spPr>
          <a:xfrm>
            <a:off x="8338265" y="4855284"/>
            <a:ext cx="38875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Cryofitted</a:t>
            </a:r>
            <a:r>
              <a:rPr lang="en-GB" sz="2800" dirty="0"/>
              <a:t> 100kV cathode feedthrough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0089F1-6D20-4ED7-90D1-CA8092E531B0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11C7BF9-3CEF-44CA-9621-EE006075378F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C0432C8-A78B-468E-86F9-05467819EF88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9DBEAD5-1AAA-4CE1-BFF1-CB5BBE158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340C1D0-1546-4DAE-9972-151940C019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DD078CC-D9FB-482E-AEFA-A527F066C5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A394C8-B2BE-4740-A505-F4B1811ABC5D}"/>
              </a:ext>
            </a:extLst>
          </p:cNvPr>
          <p:cNvSpPr/>
          <p:nvPr/>
        </p:nvSpPr>
        <p:spPr>
          <a:xfrm>
            <a:off x="-271947" y="983346"/>
            <a:ext cx="35648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16 pad segmented THGEM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347DCA-2228-46A8-8DC4-2E862FDD72F8}"/>
              </a:ext>
            </a:extLst>
          </p:cNvPr>
          <p:cNvCxnSpPr>
            <a:cxnSpLocks/>
          </p:cNvCxnSpPr>
          <p:nvPr/>
        </p:nvCxnSpPr>
        <p:spPr>
          <a:xfrm flipV="1">
            <a:off x="2954133" y="849347"/>
            <a:ext cx="2354410" cy="4113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747BE78A-57F1-874C-B128-58ACBF358AB6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38311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199E9C8-39C5-449B-A364-7C340F12A05D}"/>
              </a:ext>
            </a:extLst>
          </p:cNvPr>
          <p:cNvSpPr/>
          <p:nvPr/>
        </p:nvSpPr>
        <p:spPr>
          <a:xfrm>
            <a:off x="8494922" y="1119961"/>
            <a:ext cx="3368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Nd:Yag</a:t>
            </a:r>
            <a:r>
              <a:rPr lang="en-GB" sz="2800" dirty="0"/>
              <a:t> laser calibration system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2AA28C-E166-4DA1-B0EF-C4F605534956}"/>
              </a:ext>
            </a:extLst>
          </p:cNvPr>
          <p:cNvCxnSpPr>
            <a:cxnSpLocks/>
          </p:cNvCxnSpPr>
          <p:nvPr/>
        </p:nvCxnSpPr>
        <p:spPr>
          <a:xfrm flipH="1">
            <a:off x="8089480" y="2122415"/>
            <a:ext cx="717650" cy="117405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86C802C-F317-4CF8-815D-C2732BB11C0D}"/>
              </a:ext>
            </a:extLst>
          </p:cNvPr>
          <p:cNvSpPr/>
          <p:nvPr/>
        </p:nvSpPr>
        <p:spPr>
          <a:xfrm>
            <a:off x="0" y="5684611"/>
            <a:ext cx="3564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PMTs for detector triggering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859AAD-5B7F-43E9-84C0-77105E42FE46}"/>
              </a:ext>
            </a:extLst>
          </p:cNvPr>
          <p:cNvCxnSpPr>
            <a:cxnSpLocks/>
          </p:cNvCxnSpPr>
          <p:nvPr/>
        </p:nvCxnSpPr>
        <p:spPr>
          <a:xfrm flipV="1">
            <a:off x="3236068" y="5583677"/>
            <a:ext cx="1789889" cy="7263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BB6B561-5444-4F76-9666-659AACF11BBD}"/>
              </a:ext>
            </a:extLst>
          </p:cNvPr>
          <p:cNvSpPr/>
          <p:nvPr/>
        </p:nvSpPr>
        <p:spPr>
          <a:xfrm>
            <a:off x="-328784" y="4212277"/>
            <a:ext cx="3564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Beam window and plug for beamline operation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70F32F-1474-4387-8EA7-5B039BB351C8}"/>
              </a:ext>
            </a:extLst>
          </p:cNvPr>
          <p:cNvCxnSpPr>
            <a:cxnSpLocks/>
          </p:cNvCxnSpPr>
          <p:nvPr/>
        </p:nvCxnSpPr>
        <p:spPr>
          <a:xfrm flipV="1">
            <a:off x="2080260" y="3296473"/>
            <a:ext cx="929640" cy="9158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3C51EB9-D5A8-4DED-B1E9-97258A016354}"/>
              </a:ext>
            </a:extLst>
          </p:cNvPr>
          <p:cNvSpPr/>
          <p:nvPr/>
        </p:nvSpPr>
        <p:spPr>
          <a:xfrm>
            <a:off x="8338265" y="4855284"/>
            <a:ext cx="38875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Cryofitted</a:t>
            </a:r>
            <a:r>
              <a:rPr lang="en-GB" sz="2800" dirty="0"/>
              <a:t> 100kV cathode feedthrough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0089F1-6D20-4ED7-90D1-CA8092E531B0}"/>
              </a:ext>
            </a:extLst>
          </p:cNvPr>
          <p:cNvSpPr/>
          <p:nvPr/>
        </p:nvSpPr>
        <p:spPr>
          <a:xfrm>
            <a:off x="9259016" y="2502524"/>
            <a:ext cx="1162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54cm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11C7BF9-3CEF-44CA-9621-EE006075378F}"/>
              </a:ext>
            </a:extLst>
          </p:cNvPr>
          <p:cNvSpPr/>
          <p:nvPr/>
        </p:nvSpPr>
        <p:spPr>
          <a:xfrm>
            <a:off x="10240279" y="2502524"/>
            <a:ext cx="1527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54cm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C0432C8-A78B-468E-86F9-05467819EF88}"/>
              </a:ext>
            </a:extLst>
          </p:cNvPr>
          <p:cNvSpPr/>
          <p:nvPr/>
        </p:nvSpPr>
        <p:spPr>
          <a:xfrm>
            <a:off x="8728543" y="2960103"/>
            <a:ext cx="3887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x 80cm active </a:t>
            </a:r>
          </a:p>
          <a:p>
            <a:pPr algn="ctr"/>
            <a:r>
              <a:rPr lang="en-GB" sz="3200" dirty="0"/>
              <a:t>volume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9DBEAD5-1AAA-4CE1-BFF1-CB5BBE158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340C1D0-1546-4DAE-9972-151940C019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DD078CC-D9FB-482E-AEFA-A527F066C5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A394C8-B2BE-4740-A505-F4B1811ABC5D}"/>
              </a:ext>
            </a:extLst>
          </p:cNvPr>
          <p:cNvSpPr/>
          <p:nvPr/>
        </p:nvSpPr>
        <p:spPr>
          <a:xfrm>
            <a:off x="-271947" y="983346"/>
            <a:ext cx="35648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16 pad segmented THGEM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01F5160-55F5-4E24-9AE6-F51E9D29CA0F}"/>
              </a:ext>
            </a:extLst>
          </p:cNvPr>
          <p:cNvCxnSpPr>
            <a:cxnSpLocks/>
          </p:cNvCxnSpPr>
          <p:nvPr/>
        </p:nvCxnSpPr>
        <p:spPr>
          <a:xfrm>
            <a:off x="4377447" y="519163"/>
            <a:ext cx="778212" cy="700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58D48B0-A1DE-4CEF-8216-0269342BBBC7}"/>
              </a:ext>
            </a:extLst>
          </p:cNvPr>
          <p:cNvCxnSpPr>
            <a:cxnSpLocks/>
          </p:cNvCxnSpPr>
          <p:nvPr/>
        </p:nvCxnSpPr>
        <p:spPr>
          <a:xfrm>
            <a:off x="5155659" y="1180999"/>
            <a:ext cx="2645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2F3D97F-93D6-4224-ABBC-8499ED4275FD}"/>
              </a:ext>
            </a:extLst>
          </p:cNvPr>
          <p:cNvCxnSpPr>
            <a:cxnSpLocks/>
          </p:cNvCxnSpPr>
          <p:nvPr/>
        </p:nvCxnSpPr>
        <p:spPr>
          <a:xfrm flipH="1">
            <a:off x="7297410" y="1179135"/>
            <a:ext cx="202136" cy="400744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347DCA-2228-46A8-8DC4-2E862FDD72F8}"/>
              </a:ext>
            </a:extLst>
          </p:cNvPr>
          <p:cNvCxnSpPr>
            <a:cxnSpLocks/>
          </p:cNvCxnSpPr>
          <p:nvPr/>
        </p:nvCxnSpPr>
        <p:spPr>
          <a:xfrm flipV="1">
            <a:off x="2954133" y="849347"/>
            <a:ext cx="2354410" cy="4113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1F7F94-4280-464A-8011-821040BAA7DD}"/>
              </a:ext>
            </a:extLst>
          </p:cNvPr>
          <p:cNvGrpSpPr/>
          <p:nvPr/>
        </p:nvGrpSpPr>
        <p:grpSpPr>
          <a:xfrm>
            <a:off x="384950" y="755423"/>
            <a:ext cx="5554586" cy="5554586"/>
            <a:chOff x="-6289162" y="-5554586"/>
            <a:chExt cx="5554586" cy="555458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7C41150-AA99-4141-8457-BE8801FB55F4}"/>
                </a:ext>
              </a:extLst>
            </p:cNvPr>
            <p:cNvSpPr/>
            <p:nvPr/>
          </p:nvSpPr>
          <p:spPr>
            <a:xfrm>
              <a:off x="-6289161" y="-5554585"/>
              <a:ext cx="5554585" cy="555458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863F09A2-7C28-4F30-BE1B-CE6191BE8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57" b="25656"/>
            <a:stretch/>
          </p:blipFill>
          <p:spPr>
            <a:xfrm>
              <a:off x="-6289162" y="-5554586"/>
              <a:ext cx="5554586" cy="5554586"/>
            </a:xfrm>
            <a:prstGeom prst="ellipse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10CE7E4-2A7E-48EF-8824-205BB2523C96}"/>
              </a:ext>
            </a:extLst>
          </p:cNvPr>
          <p:cNvGrpSpPr/>
          <p:nvPr/>
        </p:nvGrpSpPr>
        <p:grpSpPr>
          <a:xfrm>
            <a:off x="6295805" y="766751"/>
            <a:ext cx="5554587" cy="5554587"/>
            <a:chOff x="-6243392" y="-5968711"/>
            <a:chExt cx="6487874" cy="6487874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9ECFCAA-47BF-48CA-8A1F-ACF5FB2B8199}"/>
                </a:ext>
              </a:extLst>
            </p:cNvPr>
            <p:cNvSpPr/>
            <p:nvPr/>
          </p:nvSpPr>
          <p:spPr>
            <a:xfrm>
              <a:off x="-6243391" y="-5968710"/>
              <a:ext cx="6487872" cy="64878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EA8B322-C087-46B5-8F11-DB35DCC6E4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9" b="12509"/>
            <a:stretch/>
          </p:blipFill>
          <p:spPr>
            <a:xfrm>
              <a:off x="-6243392" y="-5968711"/>
              <a:ext cx="6487874" cy="6487874"/>
            </a:xfrm>
            <a:prstGeom prst="ellipse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A111C4F-B29F-DA49-95E2-0D059B610170}"/>
              </a:ext>
            </a:extLst>
          </p:cNvPr>
          <p:cNvSpPr/>
          <p:nvPr/>
        </p:nvSpPr>
        <p:spPr>
          <a:xfrm>
            <a:off x="7284641" y="4568485"/>
            <a:ext cx="356485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1mm thick, 500µm ID holes, 800µm pitch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5662573-4A4E-0D44-8179-EFF6D605D523}"/>
              </a:ext>
            </a:extLst>
          </p:cNvPr>
          <p:cNvSpPr/>
          <p:nvPr/>
        </p:nvSpPr>
        <p:spPr>
          <a:xfrm>
            <a:off x="127162" y="6210127"/>
            <a:ext cx="37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181261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F7B72E-5D19-480A-B5D9-779434E514C8}"/>
              </a:ext>
            </a:extLst>
          </p:cNvPr>
          <p:cNvSpPr/>
          <p:nvPr/>
        </p:nvSpPr>
        <p:spPr>
          <a:xfrm>
            <a:off x="800081" y="123634"/>
            <a:ext cx="3507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Operating principle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D2E943C-5017-43E7-9A85-9E19A9402E1A}"/>
              </a:ext>
            </a:extLst>
          </p:cNvPr>
          <p:cNvCxnSpPr>
            <a:cxnSpLocks/>
          </p:cNvCxnSpPr>
          <p:nvPr/>
        </p:nvCxnSpPr>
        <p:spPr>
          <a:xfrm>
            <a:off x="2181226" y="2880770"/>
            <a:ext cx="4765946" cy="76200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0F7B939-E7C0-41CD-866B-933C07D50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8CE809-01D2-45E9-8BF4-2EDE1C4370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7EEDFD-6000-4A2D-95C1-2649A5769F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A8E-40D2-4260-B58A-0C13F801DF55}"/>
              </a:ext>
            </a:extLst>
          </p:cNvPr>
          <p:cNvSpPr/>
          <p:nvPr/>
        </p:nvSpPr>
        <p:spPr>
          <a:xfrm>
            <a:off x="36768" y="1133473"/>
            <a:ext cx="4051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Ionising particle passes through detector volume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06A073-54C9-7643-B295-94ACCCFCFF0B}"/>
              </a:ext>
            </a:extLst>
          </p:cNvPr>
          <p:cNvSpPr/>
          <p:nvPr/>
        </p:nvSpPr>
        <p:spPr>
          <a:xfrm>
            <a:off x="127162" y="6210127"/>
            <a:ext cx="114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8781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>
            <a:extLst>
              <a:ext uri="{FF2B5EF4-FFF2-40B4-BE49-F238E27FC236}">
                <a16:creationId xmlns:a16="http://schemas.microsoft.com/office/drawing/2014/main" id="{AD68D2F3-DD98-411D-9A10-C744F73BF3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1CE5856F-EE98-4D65-AC18-5DFB8A5E45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5FD6852-ED73-480E-B7BB-4606367570F6}"/>
              </a:ext>
            </a:extLst>
          </p:cNvPr>
          <p:cNvSpPr/>
          <p:nvPr/>
        </p:nvSpPr>
        <p:spPr>
          <a:xfrm>
            <a:off x="-3144" y="1895593"/>
            <a:ext cx="4154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Electric field drifts electrons to the THGEM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1C0855D-6F33-4967-90CF-029530421CDB}"/>
              </a:ext>
            </a:extLst>
          </p:cNvPr>
          <p:cNvSpPr/>
          <p:nvPr/>
        </p:nvSpPr>
        <p:spPr>
          <a:xfrm>
            <a:off x="7703" y="3488710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Townsend discharge in the THGEM multiplies electrons and also produces S2 light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4E34E01-7B53-4602-99D5-EF59710EC5CB}"/>
              </a:ext>
            </a:extLst>
          </p:cNvPr>
          <p:cNvGrpSpPr/>
          <p:nvPr/>
        </p:nvGrpSpPr>
        <p:grpSpPr>
          <a:xfrm>
            <a:off x="5038725" y="625352"/>
            <a:ext cx="265130" cy="276479"/>
            <a:chOff x="9714689" y="2135981"/>
            <a:chExt cx="265130" cy="27647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15BF7F-6317-4214-9EA7-7BCA45688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F80456-CD4A-4C35-9B14-DDB1542C35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E55F190-9C2B-4D01-A64E-88090DB7E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AB68519-50E1-4FBD-BEF0-C6D66565EF66}"/>
              </a:ext>
            </a:extLst>
          </p:cNvPr>
          <p:cNvGrpSpPr/>
          <p:nvPr/>
        </p:nvGrpSpPr>
        <p:grpSpPr>
          <a:xfrm>
            <a:off x="5165119" y="625352"/>
            <a:ext cx="265130" cy="276479"/>
            <a:chOff x="9714689" y="2135981"/>
            <a:chExt cx="265130" cy="27647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71124D9-346C-4CBB-A2D6-E593A7754B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B958267-8B41-436B-B6A2-96B61E3F5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3D9C3D4-1259-4A06-9516-86331D137C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B3A854-505C-49C1-912A-BB8C27B17D21}"/>
              </a:ext>
            </a:extLst>
          </p:cNvPr>
          <p:cNvGrpSpPr/>
          <p:nvPr/>
        </p:nvGrpSpPr>
        <p:grpSpPr>
          <a:xfrm>
            <a:off x="5297684" y="630114"/>
            <a:ext cx="265130" cy="276479"/>
            <a:chOff x="9714689" y="2135981"/>
            <a:chExt cx="265130" cy="276479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762527-7477-44C0-B2B6-B376652428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1738FB-3316-46C2-897E-ACD97B0EC3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D5D3F67-ED2F-403C-A2B0-131FA46486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4E9800E-5A87-424B-A026-4BF36B03F425}"/>
              </a:ext>
            </a:extLst>
          </p:cNvPr>
          <p:cNvGrpSpPr/>
          <p:nvPr/>
        </p:nvGrpSpPr>
        <p:grpSpPr>
          <a:xfrm>
            <a:off x="5453236" y="651619"/>
            <a:ext cx="265130" cy="276479"/>
            <a:chOff x="9714689" y="2135981"/>
            <a:chExt cx="265130" cy="276479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24DCCB2-CF5E-42D2-9CA8-0BE05BF6B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ECC5FE8-45C6-4288-BA72-BE4770A7F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23687C-02A5-49C3-8E20-8C5BEFEC1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810701-1818-49D4-974D-2A3FAEC55B4C}"/>
              </a:ext>
            </a:extLst>
          </p:cNvPr>
          <p:cNvGrpSpPr/>
          <p:nvPr/>
        </p:nvGrpSpPr>
        <p:grpSpPr>
          <a:xfrm>
            <a:off x="5629004" y="651617"/>
            <a:ext cx="265130" cy="276479"/>
            <a:chOff x="9714689" y="2135981"/>
            <a:chExt cx="265130" cy="276479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6F280E0-468C-4DB5-9FD7-F1E73D5308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CE21BD1-17E0-430E-98B9-1F7509FEF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17DB4BC-5A10-48B1-82C6-E980787D07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82AD60-F86F-4B3D-97E0-7AF74795D761}"/>
              </a:ext>
            </a:extLst>
          </p:cNvPr>
          <p:cNvGrpSpPr/>
          <p:nvPr/>
        </p:nvGrpSpPr>
        <p:grpSpPr>
          <a:xfrm>
            <a:off x="5859445" y="665829"/>
            <a:ext cx="265130" cy="276479"/>
            <a:chOff x="9714689" y="2135981"/>
            <a:chExt cx="265130" cy="276479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7AC2FDE-20DC-4E62-9E52-33239F7FA3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5F62167-407C-422A-9933-49C2D496F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6E905C1-99A4-4AB5-9E9E-458B75C62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8EE65D2-A103-4E56-8DED-32D0807842EB}"/>
              </a:ext>
            </a:extLst>
          </p:cNvPr>
          <p:cNvGrpSpPr/>
          <p:nvPr/>
        </p:nvGrpSpPr>
        <p:grpSpPr>
          <a:xfrm>
            <a:off x="6038341" y="680397"/>
            <a:ext cx="265130" cy="276479"/>
            <a:chOff x="9714689" y="2135981"/>
            <a:chExt cx="265130" cy="27647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B83275E-DB37-4397-92AD-CCC8B94C5F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CF23A4F-2AA5-4F07-9D17-D1E23B945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87364A0-396A-4EAA-A14C-28DB3FB5AD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BA4B839-9856-4440-A2F9-2BAB4992BAD0}"/>
              </a:ext>
            </a:extLst>
          </p:cNvPr>
          <p:cNvGrpSpPr/>
          <p:nvPr/>
        </p:nvGrpSpPr>
        <p:grpSpPr>
          <a:xfrm>
            <a:off x="6242242" y="682852"/>
            <a:ext cx="265130" cy="276479"/>
            <a:chOff x="9714689" y="2135981"/>
            <a:chExt cx="265130" cy="27647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C308191-C8FD-402A-8EFF-1B5064DF19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2F328C2-A7D4-4054-8D3A-5B29CB7481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A056D70-AD3F-4ED8-9B38-D126A497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0E4D904-31D6-40E4-8CE0-2898A17F3453}"/>
              </a:ext>
            </a:extLst>
          </p:cNvPr>
          <p:cNvGrpSpPr/>
          <p:nvPr/>
        </p:nvGrpSpPr>
        <p:grpSpPr>
          <a:xfrm>
            <a:off x="6456250" y="699519"/>
            <a:ext cx="265130" cy="276479"/>
            <a:chOff x="9714689" y="2135981"/>
            <a:chExt cx="265130" cy="276479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B8442B0-6166-46EC-BC9A-F1E4FDFF1D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E6FB7FB-AF44-4790-8598-A21E1F332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3149CB6-22C4-44F7-865A-7AF94C457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A5E09E-F4D4-4439-A166-A5AB4DED2B26}"/>
              </a:ext>
            </a:extLst>
          </p:cNvPr>
          <p:cNvGrpSpPr/>
          <p:nvPr/>
        </p:nvGrpSpPr>
        <p:grpSpPr>
          <a:xfrm>
            <a:off x="6622193" y="719843"/>
            <a:ext cx="265130" cy="276479"/>
            <a:chOff x="9714689" y="2135981"/>
            <a:chExt cx="265130" cy="276479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E909FEF-BEAD-469A-9F5D-97E100C7F1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5E31B57-FB42-4A98-B1F1-AAB3EDE4D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C014C41-1ABA-4C90-82D1-D298F37169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C562D29-3215-46BD-9D35-2E898FB6A17F}"/>
              </a:ext>
            </a:extLst>
          </p:cNvPr>
          <p:cNvGrpSpPr/>
          <p:nvPr/>
        </p:nvGrpSpPr>
        <p:grpSpPr>
          <a:xfrm>
            <a:off x="6778794" y="719843"/>
            <a:ext cx="265130" cy="276479"/>
            <a:chOff x="9714689" y="2135981"/>
            <a:chExt cx="265130" cy="27647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427DF01-4231-4A82-82E1-64DA72DC0A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2C36C792-C671-4B48-87F9-87D9FF4CA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D522172-B493-4CA2-8241-58CAB1990A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8EFE1FD-27A2-4340-A65D-25CC6F6E0C91}"/>
              </a:ext>
            </a:extLst>
          </p:cNvPr>
          <p:cNvGrpSpPr/>
          <p:nvPr/>
        </p:nvGrpSpPr>
        <p:grpSpPr>
          <a:xfrm>
            <a:off x="6936317" y="719843"/>
            <a:ext cx="265130" cy="276479"/>
            <a:chOff x="9714689" y="2135981"/>
            <a:chExt cx="265130" cy="276479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F1B7B9AF-385F-4912-99F7-9669CAD2C6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5E16A57-3ABE-4EE9-AC83-0825097A4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FF3DCDB-2DA9-43A3-B0AC-9F2D03F95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729C0B-9835-4817-98D8-34A15693EE37}"/>
              </a:ext>
            </a:extLst>
          </p:cNvPr>
          <p:cNvGrpSpPr/>
          <p:nvPr/>
        </p:nvGrpSpPr>
        <p:grpSpPr>
          <a:xfrm>
            <a:off x="7048397" y="719842"/>
            <a:ext cx="265130" cy="276479"/>
            <a:chOff x="9714689" y="2135981"/>
            <a:chExt cx="265130" cy="27647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36A7E38-DBAA-477F-98B2-D8118424B6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133A6C48-7683-475F-94ED-E7F1766AB4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07433F2-A920-487F-8B2E-46CB70981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E189BC48-FB72-41A8-A4B1-2E541A9AD803}"/>
              </a:ext>
            </a:extLst>
          </p:cNvPr>
          <p:cNvSpPr/>
          <p:nvPr/>
        </p:nvSpPr>
        <p:spPr>
          <a:xfrm>
            <a:off x="800081" y="123634"/>
            <a:ext cx="3507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Operating principle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8EC8773-0090-4613-862B-2629AE8EB086}"/>
              </a:ext>
            </a:extLst>
          </p:cNvPr>
          <p:cNvSpPr/>
          <p:nvPr/>
        </p:nvSpPr>
        <p:spPr>
          <a:xfrm>
            <a:off x="36768" y="1133473"/>
            <a:ext cx="4051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Ionising particle passes through detector volume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C4C9391B-AFFE-474B-9666-954000FD67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9955D82-B218-4E47-8489-D09C708036E1}"/>
              </a:ext>
            </a:extLst>
          </p:cNvPr>
          <p:cNvCxnSpPr>
            <a:cxnSpLocks/>
          </p:cNvCxnSpPr>
          <p:nvPr/>
        </p:nvCxnSpPr>
        <p:spPr>
          <a:xfrm>
            <a:off x="5181740" y="986514"/>
            <a:ext cx="1990725" cy="40481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8AACC6A-A2A0-784A-A3AF-155A7886A1F0}"/>
              </a:ext>
            </a:extLst>
          </p:cNvPr>
          <p:cNvSpPr/>
          <p:nvPr/>
        </p:nvSpPr>
        <p:spPr>
          <a:xfrm>
            <a:off x="127162" y="6210127"/>
            <a:ext cx="114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15382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>
            <a:extLst>
              <a:ext uri="{FF2B5EF4-FFF2-40B4-BE49-F238E27FC236}">
                <a16:creationId xmlns:a16="http://schemas.microsoft.com/office/drawing/2014/main" id="{AD68D2F3-DD98-411D-9A10-C744F73BF3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1CE5856F-EE98-4D65-AC18-5DFB8A5E45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5FD6852-ED73-480E-B7BB-4606367570F6}"/>
              </a:ext>
            </a:extLst>
          </p:cNvPr>
          <p:cNvSpPr/>
          <p:nvPr/>
        </p:nvSpPr>
        <p:spPr>
          <a:xfrm>
            <a:off x="-3144" y="1895593"/>
            <a:ext cx="4154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Electric field drifts electrons to the THGEM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1C0855D-6F33-4967-90CF-029530421CDB}"/>
              </a:ext>
            </a:extLst>
          </p:cNvPr>
          <p:cNvSpPr/>
          <p:nvPr/>
        </p:nvSpPr>
        <p:spPr>
          <a:xfrm>
            <a:off x="7703" y="3488710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Townsend discharge in the THGEM multiplies electrons and also produces S2 light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4E34E01-7B53-4602-99D5-EF59710EC5CB}"/>
              </a:ext>
            </a:extLst>
          </p:cNvPr>
          <p:cNvGrpSpPr/>
          <p:nvPr/>
        </p:nvGrpSpPr>
        <p:grpSpPr>
          <a:xfrm>
            <a:off x="5038725" y="625352"/>
            <a:ext cx="265130" cy="276479"/>
            <a:chOff x="9714689" y="2135981"/>
            <a:chExt cx="265130" cy="27647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15BF7F-6317-4214-9EA7-7BCA45688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F80456-CD4A-4C35-9B14-DDB1542C35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E55F190-9C2B-4D01-A64E-88090DB7E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AB68519-50E1-4FBD-BEF0-C6D66565EF66}"/>
              </a:ext>
            </a:extLst>
          </p:cNvPr>
          <p:cNvGrpSpPr/>
          <p:nvPr/>
        </p:nvGrpSpPr>
        <p:grpSpPr>
          <a:xfrm>
            <a:off x="5165119" y="625352"/>
            <a:ext cx="265130" cy="276479"/>
            <a:chOff x="9714689" y="2135981"/>
            <a:chExt cx="265130" cy="27647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71124D9-346C-4CBB-A2D6-E593A7754B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B958267-8B41-436B-B6A2-96B61E3F5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3D9C3D4-1259-4A06-9516-86331D137C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B3A854-505C-49C1-912A-BB8C27B17D21}"/>
              </a:ext>
            </a:extLst>
          </p:cNvPr>
          <p:cNvGrpSpPr/>
          <p:nvPr/>
        </p:nvGrpSpPr>
        <p:grpSpPr>
          <a:xfrm>
            <a:off x="5297684" y="630114"/>
            <a:ext cx="265130" cy="276479"/>
            <a:chOff x="9714689" y="2135981"/>
            <a:chExt cx="265130" cy="276479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762527-7477-44C0-B2B6-B376652428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1738FB-3316-46C2-897E-ACD97B0EC3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D5D3F67-ED2F-403C-A2B0-131FA46486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4E9800E-5A87-424B-A026-4BF36B03F425}"/>
              </a:ext>
            </a:extLst>
          </p:cNvPr>
          <p:cNvGrpSpPr/>
          <p:nvPr/>
        </p:nvGrpSpPr>
        <p:grpSpPr>
          <a:xfrm>
            <a:off x="5453236" y="651619"/>
            <a:ext cx="265130" cy="276479"/>
            <a:chOff x="9714689" y="2135981"/>
            <a:chExt cx="265130" cy="276479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24DCCB2-CF5E-42D2-9CA8-0BE05BF6B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ECC5FE8-45C6-4288-BA72-BE4770A7F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23687C-02A5-49C3-8E20-8C5BEFEC1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810701-1818-49D4-974D-2A3FAEC55B4C}"/>
              </a:ext>
            </a:extLst>
          </p:cNvPr>
          <p:cNvGrpSpPr/>
          <p:nvPr/>
        </p:nvGrpSpPr>
        <p:grpSpPr>
          <a:xfrm>
            <a:off x="5629004" y="651617"/>
            <a:ext cx="265130" cy="276479"/>
            <a:chOff x="9714689" y="2135981"/>
            <a:chExt cx="265130" cy="276479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6F280E0-468C-4DB5-9FD7-F1E73D5308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CE21BD1-17E0-430E-98B9-1F7509FEF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17DB4BC-5A10-48B1-82C6-E980787D07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82AD60-F86F-4B3D-97E0-7AF74795D761}"/>
              </a:ext>
            </a:extLst>
          </p:cNvPr>
          <p:cNvGrpSpPr/>
          <p:nvPr/>
        </p:nvGrpSpPr>
        <p:grpSpPr>
          <a:xfrm>
            <a:off x="5859445" y="665829"/>
            <a:ext cx="265130" cy="276479"/>
            <a:chOff x="9714689" y="2135981"/>
            <a:chExt cx="265130" cy="276479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7AC2FDE-20DC-4E62-9E52-33239F7FA3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5F62167-407C-422A-9933-49C2D496F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6E905C1-99A4-4AB5-9E9E-458B75C62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8EE65D2-A103-4E56-8DED-32D0807842EB}"/>
              </a:ext>
            </a:extLst>
          </p:cNvPr>
          <p:cNvGrpSpPr/>
          <p:nvPr/>
        </p:nvGrpSpPr>
        <p:grpSpPr>
          <a:xfrm>
            <a:off x="6038341" y="680397"/>
            <a:ext cx="265130" cy="276479"/>
            <a:chOff x="9714689" y="2135981"/>
            <a:chExt cx="265130" cy="27647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B83275E-DB37-4397-92AD-CCC8B94C5F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CF23A4F-2AA5-4F07-9D17-D1E23B945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87364A0-396A-4EAA-A14C-28DB3FB5AD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BA4B839-9856-4440-A2F9-2BAB4992BAD0}"/>
              </a:ext>
            </a:extLst>
          </p:cNvPr>
          <p:cNvGrpSpPr/>
          <p:nvPr/>
        </p:nvGrpSpPr>
        <p:grpSpPr>
          <a:xfrm>
            <a:off x="6242242" y="682852"/>
            <a:ext cx="265130" cy="276479"/>
            <a:chOff x="9714689" y="2135981"/>
            <a:chExt cx="265130" cy="27647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C308191-C8FD-402A-8EFF-1B5064DF19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2F328C2-A7D4-4054-8D3A-5B29CB7481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A056D70-AD3F-4ED8-9B38-D126A497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0E4D904-31D6-40E4-8CE0-2898A17F3453}"/>
              </a:ext>
            </a:extLst>
          </p:cNvPr>
          <p:cNvGrpSpPr/>
          <p:nvPr/>
        </p:nvGrpSpPr>
        <p:grpSpPr>
          <a:xfrm>
            <a:off x="6456250" y="699519"/>
            <a:ext cx="265130" cy="276479"/>
            <a:chOff x="9714689" y="2135981"/>
            <a:chExt cx="265130" cy="276479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B8442B0-6166-46EC-BC9A-F1E4FDFF1D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E6FB7FB-AF44-4790-8598-A21E1F332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3149CB6-22C4-44F7-865A-7AF94C457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A5E09E-F4D4-4439-A166-A5AB4DED2B26}"/>
              </a:ext>
            </a:extLst>
          </p:cNvPr>
          <p:cNvGrpSpPr/>
          <p:nvPr/>
        </p:nvGrpSpPr>
        <p:grpSpPr>
          <a:xfrm>
            <a:off x="6622193" y="719843"/>
            <a:ext cx="265130" cy="276479"/>
            <a:chOff x="9714689" y="2135981"/>
            <a:chExt cx="265130" cy="276479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E909FEF-BEAD-469A-9F5D-97E100C7F1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5E31B57-FB42-4A98-B1F1-AAB3EDE4D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C014C41-1ABA-4C90-82D1-D298F37169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C562D29-3215-46BD-9D35-2E898FB6A17F}"/>
              </a:ext>
            </a:extLst>
          </p:cNvPr>
          <p:cNvGrpSpPr/>
          <p:nvPr/>
        </p:nvGrpSpPr>
        <p:grpSpPr>
          <a:xfrm>
            <a:off x="6778794" y="719843"/>
            <a:ext cx="265130" cy="276479"/>
            <a:chOff x="9714689" y="2135981"/>
            <a:chExt cx="265130" cy="27647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427DF01-4231-4A82-82E1-64DA72DC0A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2C36C792-C671-4B48-87F9-87D9FF4CA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D522172-B493-4CA2-8241-58CAB1990A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8EFE1FD-27A2-4340-A65D-25CC6F6E0C91}"/>
              </a:ext>
            </a:extLst>
          </p:cNvPr>
          <p:cNvGrpSpPr/>
          <p:nvPr/>
        </p:nvGrpSpPr>
        <p:grpSpPr>
          <a:xfrm>
            <a:off x="6936317" y="719843"/>
            <a:ext cx="265130" cy="276479"/>
            <a:chOff x="9714689" y="2135981"/>
            <a:chExt cx="265130" cy="276479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F1B7B9AF-385F-4912-99F7-9669CAD2C6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5E16A57-3ABE-4EE9-AC83-0825097A4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FF3DCDB-2DA9-43A3-B0AC-9F2D03F95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729C0B-9835-4817-98D8-34A15693EE37}"/>
              </a:ext>
            </a:extLst>
          </p:cNvPr>
          <p:cNvGrpSpPr/>
          <p:nvPr/>
        </p:nvGrpSpPr>
        <p:grpSpPr>
          <a:xfrm>
            <a:off x="7048397" y="719842"/>
            <a:ext cx="265130" cy="276479"/>
            <a:chOff x="9714689" y="2135981"/>
            <a:chExt cx="265130" cy="27647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36A7E38-DBAA-477F-98B2-D8118424B6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133A6C48-7683-475F-94ED-E7F1766AB4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07433F2-A920-487F-8B2E-46CB70981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8FDB7BA-E928-4DB2-8561-631FB1C92CD4}"/>
              </a:ext>
            </a:extLst>
          </p:cNvPr>
          <p:cNvSpPr/>
          <p:nvPr/>
        </p:nvSpPr>
        <p:spPr>
          <a:xfrm>
            <a:off x="7703" y="4769519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Traditionally the charge is collected using an anode with many strips or pads</a:t>
            </a:r>
          </a:p>
        </p:txBody>
      </p:sp>
      <p:sp>
        <p:nvSpPr>
          <p:cNvPr id="105" name="Parallelogram 104">
            <a:extLst>
              <a:ext uri="{FF2B5EF4-FFF2-40B4-BE49-F238E27FC236}">
                <a16:creationId xmlns:a16="http://schemas.microsoft.com/office/drawing/2014/main" id="{287B3631-03E7-4DD9-909E-1689CBEF3B0F}"/>
              </a:ext>
            </a:extLst>
          </p:cNvPr>
          <p:cNvSpPr/>
          <p:nvPr/>
        </p:nvSpPr>
        <p:spPr>
          <a:xfrm flipH="1">
            <a:off x="4585085" y="449922"/>
            <a:ext cx="3191858" cy="584775"/>
          </a:xfrm>
          <a:prstGeom prst="parallelogram">
            <a:avLst>
              <a:gd name="adj" fmla="val 109283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189BC48-FB72-41A8-A4B1-2E541A9AD803}"/>
              </a:ext>
            </a:extLst>
          </p:cNvPr>
          <p:cNvSpPr/>
          <p:nvPr/>
        </p:nvSpPr>
        <p:spPr>
          <a:xfrm>
            <a:off x="800081" y="123634"/>
            <a:ext cx="3507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Operating principle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8EC8773-0090-4613-862B-2629AE8EB086}"/>
              </a:ext>
            </a:extLst>
          </p:cNvPr>
          <p:cNvSpPr/>
          <p:nvPr/>
        </p:nvSpPr>
        <p:spPr>
          <a:xfrm>
            <a:off x="36768" y="1133473"/>
            <a:ext cx="4051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Ionising particle passes through detector volume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C4C9391B-AFFE-474B-9666-954000FD67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07" name="Rectangle 106">
            <a:extLst>
              <a:ext uri="{FF2B5EF4-FFF2-40B4-BE49-F238E27FC236}">
                <a16:creationId xmlns:a16="http://schemas.microsoft.com/office/drawing/2014/main" id="{2AB90B73-D6C1-604D-B6B9-5691CE929B2D}"/>
              </a:ext>
            </a:extLst>
          </p:cNvPr>
          <p:cNvSpPr/>
          <p:nvPr/>
        </p:nvSpPr>
        <p:spPr>
          <a:xfrm>
            <a:off x="127162" y="6210127"/>
            <a:ext cx="114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808722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6065" y="-3209206"/>
            <a:ext cx="14316939" cy="7456739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1C0855D-6F33-4967-90CF-029530421CDB}"/>
              </a:ext>
            </a:extLst>
          </p:cNvPr>
          <p:cNvSpPr/>
          <p:nvPr/>
        </p:nvSpPr>
        <p:spPr>
          <a:xfrm>
            <a:off x="7703" y="3488710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Townsend discharge in the THGEM multiplies electrons and also produces S2 light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4E34E01-7B53-4602-99D5-EF59710EC5CB}"/>
              </a:ext>
            </a:extLst>
          </p:cNvPr>
          <p:cNvGrpSpPr/>
          <p:nvPr/>
        </p:nvGrpSpPr>
        <p:grpSpPr>
          <a:xfrm>
            <a:off x="5038725" y="625352"/>
            <a:ext cx="265130" cy="276479"/>
            <a:chOff x="9714689" y="2135981"/>
            <a:chExt cx="265130" cy="27647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15BF7F-6317-4214-9EA7-7BCA45688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F80456-CD4A-4C35-9B14-DDB1542C35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E55F190-9C2B-4D01-A64E-88090DB7E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AB68519-50E1-4FBD-BEF0-C6D66565EF66}"/>
              </a:ext>
            </a:extLst>
          </p:cNvPr>
          <p:cNvGrpSpPr/>
          <p:nvPr/>
        </p:nvGrpSpPr>
        <p:grpSpPr>
          <a:xfrm>
            <a:off x="5165119" y="625352"/>
            <a:ext cx="265130" cy="276479"/>
            <a:chOff x="9714689" y="2135981"/>
            <a:chExt cx="265130" cy="27647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71124D9-346C-4CBB-A2D6-E593A7754B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B958267-8B41-436B-B6A2-96B61E3F5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3D9C3D4-1259-4A06-9516-86331D137C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B3A854-505C-49C1-912A-BB8C27B17D21}"/>
              </a:ext>
            </a:extLst>
          </p:cNvPr>
          <p:cNvGrpSpPr/>
          <p:nvPr/>
        </p:nvGrpSpPr>
        <p:grpSpPr>
          <a:xfrm>
            <a:off x="5297684" y="630114"/>
            <a:ext cx="265130" cy="276479"/>
            <a:chOff x="9714689" y="2135981"/>
            <a:chExt cx="265130" cy="276479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762527-7477-44C0-B2B6-B376652428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1738FB-3316-46C2-897E-ACD97B0EC3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D5D3F67-ED2F-403C-A2B0-131FA46486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4E9800E-5A87-424B-A026-4BF36B03F425}"/>
              </a:ext>
            </a:extLst>
          </p:cNvPr>
          <p:cNvGrpSpPr/>
          <p:nvPr/>
        </p:nvGrpSpPr>
        <p:grpSpPr>
          <a:xfrm>
            <a:off x="5453236" y="651619"/>
            <a:ext cx="265130" cy="276479"/>
            <a:chOff x="9714689" y="2135981"/>
            <a:chExt cx="265130" cy="276479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24DCCB2-CF5E-42D2-9CA8-0BE05BF6B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ECC5FE8-45C6-4288-BA72-BE4770A7F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23687C-02A5-49C3-8E20-8C5BEFEC1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810701-1818-49D4-974D-2A3FAEC55B4C}"/>
              </a:ext>
            </a:extLst>
          </p:cNvPr>
          <p:cNvGrpSpPr/>
          <p:nvPr/>
        </p:nvGrpSpPr>
        <p:grpSpPr>
          <a:xfrm>
            <a:off x="5629004" y="651617"/>
            <a:ext cx="265130" cy="276479"/>
            <a:chOff x="9714689" y="2135981"/>
            <a:chExt cx="265130" cy="276479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6F280E0-468C-4DB5-9FD7-F1E73D5308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CE21BD1-17E0-430E-98B9-1F7509FEF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17DB4BC-5A10-48B1-82C6-E980787D07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82AD60-F86F-4B3D-97E0-7AF74795D761}"/>
              </a:ext>
            </a:extLst>
          </p:cNvPr>
          <p:cNvGrpSpPr/>
          <p:nvPr/>
        </p:nvGrpSpPr>
        <p:grpSpPr>
          <a:xfrm>
            <a:off x="5859445" y="665829"/>
            <a:ext cx="265130" cy="276479"/>
            <a:chOff x="9714689" y="2135981"/>
            <a:chExt cx="265130" cy="276479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7AC2FDE-20DC-4E62-9E52-33239F7FA3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5F62167-407C-422A-9933-49C2D496F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6E905C1-99A4-4AB5-9E9E-458B75C62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8EE65D2-A103-4E56-8DED-32D0807842EB}"/>
              </a:ext>
            </a:extLst>
          </p:cNvPr>
          <p:cNvGrpSpPr/>
          <p:nvPr/>
        </p:nvGrpSpPr>
        <p:grpSpPr>
          <a:xfrm>
            <a:off x="6038341" y="680397"/>
            <a:ext cx="265130" cy="276479"/>
            <a:chOff x="9714689" y="2135981"/>
            <a:chExt cx="265130" cy="27647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B83275E-DB37-4397-92AD-CCC8B94C5F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CF23A4F-2AA5-4F07-9D17-D1E23B945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87364A0-396A-4EAA-A14C-28DB3FB5AD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BA4B839-9856-4440-A2F9-2BAB4992BAD0}"/>
              </a:ext>
            </a:extLst>
          </p:cNvPr>
          <p:cNvGrpSpPr/>
          <p:nvPr/>
        </p:nvGrpSpPr>
        <p:grpSpPr>
          <a:xfrm>
            <a:off x="6242242" y="682852"/>
            <a:ext cx="265130" cy="276479"/>
            <a:chOff x="9714689" y="2135981"/>
            <a:chExt cx="265130" cy="27647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C308191-C8FD-402A-8EFF-1B5064DF19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2F328C2-A7D4-4054-8D3A-5B29CB7481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A056D70-AD3F-4ED8-9B38-D126A497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0E4D904-31D6-40E4-8CE0-2898A17F3453}"/>
              </a:ext>
            </a:extLst>
          </p:cNvPr>
          <p:cNvGrpSpPr/>
          <p:nvPr/>
        </p:nvGrpSpPr>
        <p:grpSpPr>
          <a:xfrm>
            <a:off x="6456250" y="699519"/>
            <a:ext cx="265130" cy="276479"/>
            <a:chOff x="9714689" y="2135981"/>
            <a:chExt cx="265130" cy="276479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B8442B0-6166-46EC-BC9A-F1E4FDFF1D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E6FB7FB-AF44-4790-8598-A21E1F332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3149CB6-22C4-44F7-865A-7AF94C457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A5E09E-F4D4-4439-A166-A5AB4DED2B26}"/>
              </a:ext>
            </a:extLst>
          </p:cNvPr>
          <p:cNvGrpSpPr/>
          <p:nvPr/>
        </p:nvGrpSpPr>
        <p:grpSpPr>
          <a:xfrm>
            <a:off x="6622193" y="719843"/>
            <a:ext cx="265130" cy="276479"/>
            <a:chOff x="9714689" y="2135981"/>
            <a:chExt cx="265130" cy="276479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E909FEF-BEAD-469A-9F5D-97E100C7F1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5E31B57-FB42-4A98-B1F1-AAB3EDE4D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C014C41-1ABA-4C90-82D1-D298F37169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C562D29-3215-46BD-9D35-2E898FB6A17F}"/>
              </a:ext>
            </a:extLst>
          </p:cNvPr>
          <p:cNvGrpSpPr/>
          <p:nvPr/>
        </p:nvGrpSpPr>
        <p:grpSpPr>
          <a:xfrm>
            <a:off x="6778794" y="719843"/>
            <a:ext cx="265130" cy="276479"/>
            <a:chOff x="9714689" y="2135981"/>
            <a:chExt cx="265130" cy="27647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427DF01-4231-4A82-82E1-64DA72DC0A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2C36C792-C671-4B48-87F9-87D9FF4CA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D522172-B493-4CA2-8241-58CAB1990A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8EFE1FD-27A2-4340-A65D-25CC6F6E0C91}"/>
              </a:ext>
            </a:extLst>
          </p:cNvPr>
          <p:cNvGrpSpPr/>
          <p:nvPr/>
        </p:nvGrpSpPr>
        <p:grpSpPr>
          <a:xfrm>
            <a:off x="6936317" y="719843"/>
            <a:ext cx="265130" cy="276479"/>
            <a:chOff x="9714689" y="2135981"/>
            <a:chExt cx="265130" cy="276479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F1B7B9AF-385F-4912-99F7-9669CAD2C6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5E16A57-3ABE-4EE9-AC83-0825097A4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FF3DCDB-2DA9-43A3-B0AC-9F2D03F95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729C0B-9835-4817-98D8-34A15693EE37}"/>
              </a:ext>
            </a:extLst>
          </p:cNvPr>
          <p:cNvGrpSpPr/>
          <p:nvPr/>
        </p:nvGrpSpPr>
        <p:grpSpPr>
          <a:xfrm>
            <a:off x="7048397" y="719842"/>
            <a:ext cx="265130" cy="276479"/>
            <a:chOff x="9714689" y="2135981"/>
            <a:chExt cx="265130" cy="27647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36A7E38-DBAA-477F-98B2-D8118424B6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133A6C48-7683-475F-94ED-E7F1766AB4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07433F2-A920-487F-8B2E-46CB70981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27D9393B-3ED4-4205-8B41-4570FE7F0F7B}"/>
              </a:ext>
            </a:extLst>
          </p:cNvPr>
          <p:cNvSpPr/>
          <p:nvPr/>
        </p:nvSpPr>
        <p:spPr>
          <a:xfrm>
            <a:off x="8130687" y="2122795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Optical readout captures the </a:t>
            </a:r>
            <a:r>
              <a:rPr lang="en-GB" sz="2400" b="1" dirty="0"/>
              <a:t>light</a:t>
            </a:r>
            <a:r>
              <a:rPr lang="en-GB" sz="2400" dirty="0"/>
              <a:t> produced </a:t>
            </a:r>
            <a:r>
              <a:rPr lang="en-GB" sz="2400" b="1" dirty="0"/>
              <a:t>instead of charge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35098D1-3702-485C-864D-F82BB06FD56F}"/>
              </a:ext>
            </a:extLst>
          </p:cNvPr>
          <p:cNvSpPr/>
          <p:nvPr/>
        </p:nvSpPr>
        <p:spPr>
          <a:xfrm>
            <a:off x="7703" y="4769519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Traditionally the charge is collected using an anode with many strips or pads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5F5A729-5648-4483-AB2E-C0086490F11D}"/>
              </a:ext>
            </a:extLst>
          </p:cNvPr>
          <p:cNvSpPr/>
          <p:nvPr/>
        </p:nvSpPr>
        <p:spPr>
          <a:xfrm>
            <a:off x="-3144" y="1895593"/>
            <a:ext cx="4154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Electric field drifts electrons to the THGEM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AF848A8-D010-4FD3-B804-96CC1C4059B9}"/>
              </a:ext>
            </a:extLst>
          </p:cNvPr>
          <p:cNvSpPr/>
          <p:nvPr/>
        </p:nvSpPr>
        <p:spPr>
          <a:xfrm>
            <a:off x="800081" y="123634"/>
            <a:ext cx="3507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Operating principle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5B06077-5C0B-44AF-9CB0-96A3BBCAE73F}"/>
              </a:ext>
            </a:extLst>
          </p:cNvPr>
          <p:cNvSpPr/>
          <p:nvPr/>
        </p:nvSpPr>
        <p:spPr>
          <a:xfrm>
            <a:off x="36768" y="1133473"/>
            <a:ext cx="4051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Ionising particle passes through detector volume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13870A6F-DA1D-421E-BFA0-475F98A422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875A5DD4-BA02-42D3-A022-259F7CA95C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60AC094-A682-4547-80CA-F93DFEF31D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09" name="Rectangle 108">
            <a:extLst>
              <a:ext uri="{FF2B5EF4-FFF2-40B4-BE49-F238E27FC236}">
                <a16:creationId xmlns:a16="http://schemas.microsoft.com/office/drawing/2014/main" id="{46AB81B5-6249-49C2-B263-321677BC522B}"/>
              </a:ext>
            </a:extLst>
          </p:cNvPr>
          <p:cNvSpPr/>
          <p:nvPr/>
        </p:nvSpPr>
        <p:spPr>
          <a:xfrm>
            <a:off x="8130687" y="3803574"/>
            <a:ext cx="415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TPB coated glass sheet placed above THGEM converts VUV   S2 light to 430nm</a:t>
            </a:r>
            <a:endParaRPr lang="en-GB" sz="2400" b="1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B89ABB9-58FD-3249-8741-ECD3E8D18CEA}"/>
              </a:ext>
            </a:extLst>
          </p:cNvPr>
          <p:cNvSpPr/>
          <p:nvPr/>
        </p:nvSpPr>
        <p:spPr>
          <a:xfrm>
            <a:off x="127162" y="6210127"/>
            <a:ext cx="114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26636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73779" y="2717664"/>
            <a:ext cx="12795733" cy="6664444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64E34E01-7B53-4602-99D5-EF59710EC5CB}"/>
              </a:ext>
            </a:extLst>
          </p:cNvPr>
          <p:cNvGrpSpPr/>
          <p:nvPr/>
        </p:nvGrpSpPr>
        <p:grpSpPr>
          <a:xfrm>
            <a:off x="1809432" y="6121125"/>
            <a:ext cx="236960" cy="247103"/>
            <a:chOff x="9714689" y="2135981"/>
            <a:chExt cx="265130" cy="27647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15BF7F-6317-4214-9EA7-7BCA45688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F80456-CD4A-4C35-9B14-DDB1542C35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E55F190-9C2B-4D01-A64E-88090DB7E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AB68519-50E1-4FBD-BEF0-C6D66565EF66}"/>
              </a:ext>
            </a:extLst>
          </p:cNvPr>
          <p:cNvGrpSpPr/>
          <p:nvPr/>
        </p:nvGrpSpPr>
        <p:grpSpPr>
          <a:xfrm>
            <a:off x="1935826" y="6121125"/>
            <a:ext cx="236960" cy="247103"/>
            <a:chOff x="9714689" y="2135981"/>
            <a:chExt cx="265130" cy="27647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71124D9-346C-4CBB-A2D6-E593A7754B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B958267-8B41-436B-B6A2-96B61E3F5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3D9C3D4-1259-4A06-9516-86331D137C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B3A854-505C-49C1-912A-BB8C27B17D21}"/>
              </a:ext>
            </a:extLst>
          </p:cNvPr>
          <p:cNvGrpSpPr/>
          <p:nvPr/>
        </p:nvGrpSpPr>
        <p:grpSpPr>
          <a:xfrm>
            <a:off x="2068391" y="6125887"/>
            <a:ext cx="236960" cy="247103"/>
            <a:chOff x="9714689" y="2135981"/>
            <a:chExt cx="265130" cy="276479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762527-7477-44C0-B2B6-B376652428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1738FB-3316-46C2-897E-ACD97B0EC3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D5D3F67-ED2F-403C-A2B0-131FA46486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4E9800E-5A87-424B-A026-4BF36B03F425}"/>
              </a:ext>
            </a:extLst>
          </p:cNvPr>
          <p:cNvGrpSpPr/>
          <p:nvPr/>
        </p:nvGrpSpPr>
        <p:grpSpPr>
          <a:xfrm>
            <a:off x="2223943" y="6147392"/>
            <a:ext cx="236960" cy="247103"/>
            <a:chOff x="9714689" y="2135981"/>
            <a:chExt cx="265130" cy="276479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24DCCB2-CF5E-42D2-9CA8-0BE05BF6B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ECC5FE8-45C6-4288-BA72-BE4770A7F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23687C-02A5-49C3-8E20-8C5BEFEC1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810701-1818-49D4-974D-2A3FAEC55B4C}"/>
              </a:ext>
            </a:extLst>
          </p:cNvPr>
          <p:cNvGrpSpPr/>
          <p:nvPr/>
        </p:nvGrpSpPr>
        <p:grpSpPr>
          <a:xfrm>
            <a:off x="2399711" y="6147390"/>
            <a:ext cx="236960" cy="247103"/>
            <a:chOff x="9714689" y="2135981"/>
            <a:chExt cx="265130" cy="276479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6F280E0-468C-4DB5-9FD7-F1E73D5308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CE21BD1-17E0-430E-98B9-1F7509FEF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17DB4BC-5A10-48B1-82C6-E980787D07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82AD60-F86F-4B3D-97E0-7AF74795D761}"/>
              </a:ext>
            </a:extLst>
          </p:cNvPr>
          <p:cNvGrpSpPr/>
          <p:nvPr/>
        </p:nvGrpSpPr>
        <p:grpSpPr>
          <a:xfrm>
            <a:off x="2630152" y="6161602"/>
            <a:ext cx="236960" cy="247103"/>
            <a:chOff x="9714689" y="2135981"/>
            <a:chExt cx="265130" cy="276479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7AC2FDE-20DC-4E62-9E52-33239F7FA3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5F62167-407C-422A-9933-49C2D496F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6E905C1-99A4-4AB5-9E9E-458B75C62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8EE65D2-A103-4E56-8DED-32D0807842EB}"/>
              </a:ext>
            </a:extLst>
          </p:cNvPr>
          <p:cNvGrpSpPr/>
          <p:nvPr/>
        </p:nvGrpSpPr>
        <p:grpSpPr>
          <a:xfrm>
            <a:off x="2809048" y="6176170"/>
            <a:ext cx="236960" cy="247103"/>
            <a:chOff x="9714689" y="2135981"/>
            <a:chExt cx="265130" cy="27647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B83275E-DB37-4397-92AD-CCC8B94C5F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CF23A4F-2AA5-4F07-9D17-D1E23B945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87364A0-396A-4EAA-A14C-28DB3FB5AD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BA4B839-9856-4440-A2F9-2BAB4992BAD0}"/>
              </a:ext>
            </a:extLst>
          </p:cNvPr>
          <p:cNvGrpSpPr/>
          <p:nvPr/>
        </p:nvGrpSpPr>
        <p:grpSpPr>
          <a:xfrm>
            <a:off x="3012949" y="6178625"/>
            <a:ext cx="236960" cy="247103"/>
            <a:chOff x="9714689" y="2135981"/>
            <a:chExt cx="265130" cy="27647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C308191-C8FD-402A-8EFF-1B5064DF19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2F328C2-A7D4-4054-8D3A-5B29CB7481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A056D70-AD3F-4ED8-9B38-D126A497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0E4D904-31D6-40E4-8CE0-2898A17F3453}"/>
              </a:ext>
            </a:extLst>
          </p:cNvPr>
          <p:cNvGrpSpPr/>
          <p:nvPr/>
        </p:nvGrpSpPr>
        <p:grpSpPr>
          <a:xfrm>
            <a:off x="3226957" y="6195292"/>
            <a:ext cx="236960" cy="247103"/>
            <a:chOff x="9714689" y="2135981"/>
            <a:chExt cx="265130" cy="276479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B8442B0-6166-46EC-BC9A-F1E4FDFF1D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E6FB7FB-AF44-4790-8598-A21E1F332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3149CB6-22C4-44F7-865A-7AF94C457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A5E09E-F4D4-4439-A166-A5AB4DED2B26}"/>
              </a:ext>
            </a:extLst>
          </p:cNvPr>
          <p:cNvGrpSpPr/>
          <p:nvPr/>
        </p:nvGrpSpPr>
        <p:grpSpPr>
          <a:xfrm>
            <a:off x="3392900" y="6215616"/>
            <a:ext cx="236960" cy="247103"/>
            <a:chOff x="9714689" y="2135981"/>
            <a:chExt cx="265130" cy="276479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E909FEF-BEAD-469A-9F5D-97E100C7F1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5E31B57-FB42-4A98-B1F1-AAB3EDE4D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C014C41-1ABA-4C90-82D1-D298F37169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C562D29-3215-46BD-9D35-2E898FB6A17F}"/>
              </a:ext>
            </a:extLst>
          </p:cNvPr>
          <p:cNvGrpSpPr/>
          <p:nvPr/>
        </p:nvGrpSpPr>
        <p:grpSpPr>
          <a:xfrm>
            <a:off x="3549501" y="6215616"/>
            <a:ext cx="236960" cy="247103"/>
            <a:chOff x="9714689" y="2135981"/>
            <a:chExt cx="265130" cy="27647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427DF01-4231-4A82-82E1-64DA72DC0A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2C36C792-C671-4B48-87F9-87D9FF4CA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D522172-B493-4CA2-8241-58CAB1990A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8EFE1FD-27A2-4340-A65D-25CC6F6E0C91}"/>
              </a:ext>
            </a:extLst>
          </p:cNvPr>
          <p:cNvGrpSpPr/>
          <p:nvPr/>
        </p:nvGrpSpPr>
        <p:grpSpPr>
          <a:xfrm>
            <a:off x="3707024" y="6215616"/>
            <a:ext cx="236960" cy="247103"/>
            <a:chOff x="9714689" y="2135981"/>
            <a:chExt cx="265130" cy="276479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F1B7B9AF-385F-4912-99F7-9669CAD2C6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5E16A57-3ABE-4EE9-AC83-0825097A4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FF3DCDB-2DA9-43A3-B0AC-9F2D03F95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729C0B-9835-4817-98D8-34A15693EE37}"/>
              </a:ext>
            </a:extLst>
          </p:cNvPr>
          <p:cNvGrpSpPr/>
          <p:nvPr/>
        </p:nvGrpSpPr>
        <p:grpSpPr>
          <a:xfrm>
            <a:off x="3819104" y="6215615"/>
            <a:ext cx="236960" cy="247103"/>
            <a:chOff x="9714689" y="2135981"/>
            <a:chExt cx="265130" cy="27647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36A7E38-DBAA-477F-98B2-D8118424B6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133A6C48-7683-475F-94ED-E7F1766AB4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07433F2-A920-487F-8B2E-46CB70981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27D9393B-3ED4-4205-8B41-4570FE7F0F7B}"/>
              </a:ext>
            </a:extLst>
          </p:cNvPr>
          <p:cNvSpPr/>
          <p:nvPr/>
        </p:nvSpPr>
        <p:spPr>
          <a:xfrm>
            <a:off x="5462126" y="23803"/>
            <a:ext cx="41141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Optical readout captures the </a:t>
            </a:r>
            <a:r>
              <a:rPr lang="en-GB" sz="2400" b="1" dirty="0"/>
              <a:t>light</a:t>
            </a:r>
            <a:r>
              <a:rPr lang="en-GB" sz="2400" dirty="0"/>
              <a:t> produced </a:t>
            </a:r>
            <a:r>
              <a:rPr lang="en-GB" sz="2400" b="1" dirty="0"/>
              <a:t>instead of charge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51001DD-E010-47F4-B10F-F6775CCDC8FA}"/>
              </a:ext>
            </a:extLst>
          </p:cNvPr>
          <p:cNvSpPr/>
          <p:nvPr/>
        </p:nvSpPr>
        <p:spPr>
          <a:xfrm>
            <a:off x="5829287" y="1256049"/>
            <a:ext cx="65317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Highly sensitive EMCCD cameras look down towards the THGEM through optical viewports, capturing light from the THGEM with high x, y resolution (1 pixel maps to 1mm x 1mm on the THGEM with 4x4 binning)</a:t>
            </a:r>
            <a:endParaRPr lang="en-GB" sz="2400" b="1" dirty="0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188ECF4-DD05-40B4-BF7A-C1CE788D7DDC}"/>
              </a:ext>
            </a:extLst>
          </p:cNvPr>
          <p:cNvCxnSpPr>
            <a:cxnSpLocks/>
          </p:cNvCxnSpPr>
          <p:nvPr/>
        </p:nvCxnSpPr>
        <p:spPr>
          <a:xfrm flipH="1" flipV="1">
            <a:off x="4221481" y="964565"/>
            <a:ext cx="1468294" cy="7118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B297E28-5368-4A62-808D-8C0B1AED8D9D}"/>
              </a:ext>
            </a:extLst>
          </p:cNvPr>
          <p:cNvCxnSpPr>
            <a:cxnSpLocks/>
          </p:cNvCxnSpPr>
          <p:nvPr/>
        </p:nvCxnSpPr>
        <p:spPr>
          <a:xfrm>
            <a:off x="6418957" y="5977444"/>
            <a:ext cx="5000195" cy="14676"/>
          </a:xfrm>
          <a:prstGeom prst="straightConnector1">
            <a:avLst/>
          </a:prstGeom>
          <a:ln w="222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EBE36EB1-BEBF-4348-A0AC-840B358886DD}"/>
              </a:ext>
            </a:extLst>
          </p:cNvPr>
          <p:cNvSpPr txBox="1"/>
          <p:nvPr/>
        </p:nvSpPr>
        <p:spPr>
          <a:xfrm>
            <a:off x="8614089" y="5995202"/>
            <a:ext cx="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0.4 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BD5CC8B-B184-4EF5-B192-BB797BBEF204}"/>
              </a:ext>
            </a:extLst>
          </p:cNvPr>
          <p:cNvSpPr/>
          <p:nvPr/>
        </p:nvSpPr>
        <p:spPr>
          <a:xfrm>
            <a:off x="6310362" y="3319120"/>
            <a:ext cx="65317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Benefits over charge readout: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B56CC07-4F0E-4411-A500-C73B46494CD6}"/>
              </a:ext>
            </a:extLst>
          </p:cNvPr>
          <p:cNvSpPr/>
          <p:nvPr/>
        </p:nvSpPr>
        <p:spPr>
          <a:xfrm>
            <a:off x="6532064" y="3774580"/>
            <a:ext cx="5232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Low noise – camera readout noise is decoupled from TPC noise sources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E7C6023-0136-4DEB-BF34-E492DBA18E4D}"/>
              </a:ext>
            </a:extLst>
          </p:cNvPr>
          <p:cNvSpPr/>
          <p:nvPr/>
        </p:nvSpPr>
        <p:spPr>
          <a:xfrm>
            <a:off x="6532064" y="4559876"/>
            <a:ext cx="5232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Ease of access – external cameras can be easily repaired and upgraded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A59AF40-C86A-4D14-BA80-0C4A753A1AB7}"/>
              </a:ext>
            </a:extLst>
          </p:cNvPr>
          <p:cNvSpPr/>
          <p:nvPr/>
        </p:nvSpPr>
        <p:spPr>
          <a:xfrm>
            <a:off x="6532064" y="5345173"/>
            <a:ext cx="5000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Cost effective – Readout channels are integrated into camera ASIC</a:t>
            </a: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70FF970C-9319-40E5-A64B-CE618722DA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392DFC49-1500-4464-BD4D-492657873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3FEC8157-5960-4FF5-A9D6-9726505360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28EB12BC-1E40-CB43-8ABE-3DC123F3FE07}"/>
              </a:ext>
            </a:extLst>
          </p:cNvPr>
          <p:cNvSpPr/>
          <p:nvPr/>
        </p:nvSpPr>
        <p:spPr>
          <a:xfrm>
            <a:off x="127162" y="6210127"/>
            <a:ext cx="114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345091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B297E28-5368-4A62-808D-8C0B1AED8D9D}"/>
              </a:ext>
            </a:extLst>
          </p:cNvPr>
          <p:cNvCxnSpPr>
            <a:cxnSpLocks/>
          </p:cNvCxnSpPr>
          <p:nvPr/>
        </p:nvCxnSpPr>
        <p:spPr>
          <a:xfrm>
            <a:off x="6418957" y="5977444"/>
            <a:ext cx="5000195" cy="14676"/>
          </a:xfrm>
          <a:prstGeom prst="straightConnector1">
            <a:avLst/>
          </a:prstGeom>
          <a:ln w="222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Picture 107">
            <a:extLst>
              <a:ext uri="{FF2B5EF4-FFF2-40B4-BE49-F238E27FC236}">
                <a16:creationId xmlns:a16="http://schemas.microsoft.com/office/drawing/2014/main" id="{392DFC49-1500-4464-BD4D-492657873B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3FEC8157-5960-4FF5-A9D6-9726505360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DECB68D2-EFB1-4220-B9F2-8B1A12550331}"/>
              </a:ext>
            </a:extLst>
          </p:cNvPr>
          <p:cNvSpPr/>
          <p:nvPr/>
        </p:nvSpPr>
        <p:spPr>
          <a:xfrm>
            <a:off x="2447119" y="76316"/>
            <a:ext cx="5816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Construction at Liverpool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850" y="1755544"/>
            <a:ext cx="3627130" cy="48361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4C56622-9F9D-467E-B6A9-BBEE097E36AB}"/>
              </a:ext>
            </a:extLst>
          </p:cNvPr>
          <p:cNvSpPr txBox="1"/>
          <p:nvPr/>
        </p:nvSpPr>
        <p:spPr>
          <a:xfrm>
            <a:off x="4696541" y="1174382"/>
            <a:ext cx="220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TPC Assembly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234D96-63C3-0442-BA4C-0212CEA3A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5129" y="2377877"/>
            <a:ext cx="4836172" cy="36271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92ED95-6F21-1148-8816-FB4E9328B95B}"/>
              </a:ext>
            </a:extLst>
          </p:cNvPr>
          <p:cNvSpPr txBox="1"/>
          <p:nvPr/>
        </p:nvSpPr>
        <p:spPr>
          <a:xfrm>
            <a:off x="478646" y="1174382"/>
            <a:ext cx="3008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EMCCDs on flange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41BE92-BCD8-994C-8FEF-CD7D4526BD16}"/>
              </a:ext>
            </a:extLst>
          </p:cNvPr>
          <p:cNvSpPr txBox="1"/>
          <p:nvPr/>
        </p:nvSpPr>
        <p:spPr>
          <a:xfrm>
            <a:off x="8586116" y="1174382"/>
            <a:ext cx="220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TPC inside</a:t>
            </a: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70FF970C-9319-40E5-A64B-CE618722DA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C2061E-FA12-6248-8598-4AEA595D7C53}"/>
              </a:ext>
            </a:extLst>
          </p:cNvPr>
          <p:cNvSpPr/>
          <p:nvPr/>
        </p:nvSpPr>
        <p:spPr>
          <a:xfrm>
            <a:off x="1271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321A5-2227-EB4F-B724-CCB1CF643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1755544"/>
            <a:ext cx="3636342" cy="48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01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B297E28-5368-4A62-808D-8C0B1AED8D9D}"/>
              </a:ext>
            </a:extLst>
          </p:cNvPr>
          <p:cNvCxnSpPr>
            <a:cxnSpLocks/>
          </p:cNvCxnSpPr>
          <p:nvPr/>
        </p:nvCxnSpPr>
        <p:spPr>
          <a:xfrm>
            <a:off x="6418957" y="5977444"/>
            <a:ext cx="5000195" cy="14676"/>
          </a:xfrm>
          <a:prstGeom prst="straightConnector1">
            <a:avLst/>
          </a:prstGeom>
          <a:ln w="222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106">
            <a:extLst>
              <a:ext uri="{FF2B5EF4-FFF2-40B4-BE49-F238E27FC236}">
                <a16:creationId xmlns:a16="http://schemas.microsoft.com/office/drawing/2014/main" id="{70FF970C-9319-40E5-A64B-CE618722DA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392DFC49-1500-4464-BD4D-492657873B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3FEC8157-5960-4FF5-A9D6-972650536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DECB68D2-EFB1-4220-B9F2-8B1A12550331}"/>
              </a:ext>
            </a:extLst>
          </p:cNvPr>
          <p:cNvSpPr/>
          <p:nvPr/>
        </p:nvSpPr>
        <p:spPr>
          <a:xfrm>
            <a:off x="2447119" y="76316"/>
            <a:ext cx="5816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Construction at Liverpool</a:t>
            </a: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FD86A8E6-97BE-41F5-BF61-83D1CFFAA6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" y="1092196"/>
            <a:ext cx="4295431" cy="5727241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80C52BB2-28D4-4E55-B0F1-3A7F105AD0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648" y="977896"/>
            <a:ext cx="7542126" cy="3336152"/>
          </a:xfrm>
          <a:prstGeom prst="rect">
            <a:avLst/>
          </a:prstGeom>
        </p:spPr>
      </p:pic>
      <p:sp>
        <p:nvSpPr>
          <p:cNvPr id="113" name="Rectangle 112">
            <a:extLst>
              <a:ext uri="{FF2B5EF4-FFF2-40B4-BE49-F238E27FC236}">
                <a16:creationId xmlns:a16="http://schemas.microsoft.com/office/drawing/2014/main" id="{23A3DE9A-C139-40B1-BC84-A0E130DBCD2B}"/>
              </a:ext>
            </a:extLst>
          </p:cNvPr>
          <p:cNvSpPr/>
          <p:nvPr/>
        </p:nvSpPr>
        <p:spPr>
          <a:xfrm>
            <a:off x="5253614" y="4608088"/>
            <a:ext cx="6020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2017 was a busy year constructing ARIADNE. 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1A2BB70-7B1D-45A6-B0BB-9F335BFFDA73}"/>
              </a:ext>
            </a:extLst>
          </p:cNvPr>
          <p:cNvSpPr/>
          <p:nvPr/>
        </p:nvSpPr>
        <p:spPr>
          <a:xfrm>
            <a:off x="5253614" y="5298433"/>
            <a:ext cx="6020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By the end of 2017 we were ready for our first run at Liverpool…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3EFEE6-E773-034C-9AB6-BDBE14263B2F}"/>
              </a:ext>
            </a:extLst>
          </p:cNvPr>
          <p:cNvSpPr/>
          <p:nvPr/>
        </p:nvSpPr>
        <p:spPr>
          <a:xfrm>
            <a:off x="101762" y="6235527"/>
            <a:ext cx="6221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959036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>
            <a:extLst>
              <a:ext uri="{FF2B5EF4-FFF2-40B4-BE49-F238E27FC236}">
                <a16:creationId xmlns:a16="http://schemas.microsoft.com/office/drawing/2014/main" id="{2F572FE0-C264-4C33-8FC7-E9C712DDBF2D}"/>
              </a:ext>
            </a:extLst>
          </p:cNvPr>
          <p:cNvSpPr/>
          <p:nvPr/>
        </p:nvSpPr>
        <p:spPr>
          <a:xfrm>
            <a:off x="1946663" y="183802"/>
            <a:ext cx="6817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First run in Liverpool (December 2017)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789884-1D16-4D9D-9585-E999688B75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F877A-E74B-499E-B420-94E99DFB7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DEC499-7543-431A-AE4E-340ABAD4A7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52630" y="1724471"/>
            <a:ext cx="5794777" cy="43460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C56622-9F9D-467E-B6A9-BBEE097E36AB}"/>
              </a:ext>
            </a:extLst>
          </p:cNvPr>
          <p:cNvSpPr txBox="1"/>
          <p:nvPr/>
        </p:nvSpPr>
        <p:spPr>
          <a:xfrm>
            <a:off x="5355413" y="5098614"/>
            <a:ext cx="5016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Tested slow control / DAQ </a:t>
            </a:r>
            <a:r>
              <a:rPr lang="en-US" sz="2400" dirty="0" err="1"/>
              <a:t>etc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3909B1-6C08-A949-B37E-E7AB7C5C4F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415" y="1000123"/>
            <a:ext cx="5869804" cy="36625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06F442-0A94-7745-8986-00EB3C75EC77}"/>
              </a:ext>
            </a:extLst>
          </p:cNvPr>
          <p:cNvSpPr txBox="1"/>
          <p:nvPr/>
        </p:nvSpPr>
        <p:spPr>
          <a:xfrm>
            <a:off x="5355414" y="5667765"/>
            <a:ext cx="5016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were ready to ship to CERN for T9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166362-4500-0840-A333-868B75F153F8}"/>
              </a:ext>
            </a:extLst>
          </p:cNvPr>
          <p:cNvSpPr/>
          <p:nvPr/>
        </p:nvSpPr>
        <p:spPr>
          <a:xfrm>
            <a:off x="763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627933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731" y="1086879"/>
            <a:ext cx="4267502" cy="5690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0CA0C2-2397-4655-B72E-21B1710204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D3B141-39BE-486F-99C7-3C7533373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F83122-A27B-4F76-9956-854B11201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DBC73C-B1B8-483A-89C6-E1969DD3095A}"/>
              </a:ext>
            </a:extLst>
          </p:cNvPr>
          <p:cNvSpPr/>
          <p:nvPr/>
        </p:nvSpPr>
        <p:spPr>
          <a:xfrm>
            <a:off x="1946662" y="183802"/>
            <a:ext cx="7159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ARIADNE arrives at CERN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1086879"/>
            <a:ext cx="7561269" cy="56709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6FCB68-0455-0244-A3B1-FFA73400DED7}"/>
              </a:ext>
            </a:extLst>
          </p:cNvPr>
          <p:cNvSpPr/>
          <p:nvPr/>
        </p:nvSpPr>
        <p:spPr>
          <a:xfrm>
            <a:off x="763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7068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D3B141-39BE-486F-99C7-3C7533373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F83122-A27B-4F76-9956-854B11201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DBC73C-B1B8-483A-89C6-E1969DD3095A}"/>
              </a:ext>
            </a:extLst>
          </p:cNvPr>
          <p:cNvSpPr/>
          <p:nvPr/>
        </p:nvSpPr>
        <p:spPr>
          <a:xfrm>
            <a:off x="1946662" y="183802"/>
            <a:ext cx="7159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T9 Beamline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1034536"/>
            <a:ext cx="3843058" cy="5764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86" y="1186936"/>
            <a:ext cx="8049397" cy="5366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0CA0C2-2397-4655-B72E-21B1710204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C56622-9F9D-467E-B6A9-BBEE097E36AB}"/>
              </a:ext>
            </a:extLst>
          </p:cNvPr>
          <p:cNvSpPr txBox="1"/>
          <p:nvPr/>
        </p:nvSpPr>
        <p:spPr>
          <a:xfrm>
            <a:off x="4331380" y="658596"/>
            <a:ext cx="5110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Label Cherenkov and time of flight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2238EC-1E38-E649-BC24-7361E3584D40}"/>
              </a:ext>
            </a:extLst>
          </p:cNvPr>
          <p:cNvSpPr/>
          <p:nvPr/>
        </p:nvSpPr>
        <p:spPr>
          <a:xfrm>
            <a:off x="763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19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BFA0F-480E-F44C-A6FD-FD651C6CB1A9}"/>
              </a:ext>
            </a:extLst>
          </p:cNvPr>
          <p:cNvSpPr/>
          <p:nvPr/>
        </p:nvSpPr>
        <p:spPr>
          <a:xfrm>
            <a:off x="7342712" y="2134020"/>
            <a:ext cx="7528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ToF</a:t>
            </a:r>
            <a:endParaRPr lang="en-GB" sz="28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C595059-32B3-8147-AD68-71DDCBBE96C3}"/>
              </a:ext>
            </a:extLst>
          </p:cNvPr>
          <p:cNvCxnSpPr>
            <a:cxnSpLocks/>
          </p:cNvCxnSpPr>
          <p:nvPr/>
        </p:nvCxnSpPr>
        <p:spPr>
          <a:xfrm>
            <a:off x="7976449" y="2498056"/>
            <a:ext cx="786551" cy="685029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301260D-4D6E-9749-A3DA-1850A11F3A4D}"/>
              </a:ext>
            </a:extLst>
          </p:cNvPr>
          <p:cNvSpPr/>
          <p:nvPr/>
        </p:nvSpPr>
        <p:spPr>
          <a:xfrm>
            <a:off x="717036" y="1186936"/>
            <a:ext cx="255956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Gas Cherenkov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309226B-DB7C-784D-9800-AC5B8CD11625}"/>
              </a:ext>
            </a:extLst>
          </p:cNvPr>
          <p:cNvCxnSpPr>
            <a:cxnSpLocks/>
          </p:cNvCxnSpPr>
          <p:nvPr/>
        </p:nvCxnSpPr>
        <p:spPr>
          <a:xfrm>
            <a:off x="1993246" y="1710156"/>
            <a:ext cx="0" cy="7879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186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D3B141-39BE-486F-99C7-3C7533373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F83122-A27B-4F76-9956-854B11201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DBC73C-B1B8-483A-89C6-E1969DD3095A}"/>
              </a:ext>
            </a:extLst>
          </p:cNvPr>
          <p:cNvSpPr/>
          <p:nvPr/>
        </p:nvSpPr>
        <p:spPr>
          <a:xfrm>
            <a:off x="1946662" y="183802"/>
            <a:ext cx="7159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Installing ARIADNE to T9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67" y="1066800"/>
            <a:ext cx="4267502" cy="56900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614" y="1066800"/>
            <a:ext cx="7586669" cy="5690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0CA0C2-2397-4655-B72E-21B1710204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55817B-B338-C149-8C4E-504E0F10D2F7}"/>
              </a:ext>
            </a:extLst>
          </p:cNvPr>
          <p:cNvSpPr/>
          <p:nvPr/>
        </p:nvSpPr>
        <p:spPr>
          <a:xfrm>
            <a:off x="1271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26089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B297E28-5368-4A62-808D-8C0B1AED8D9D}"/>
              </a:ext>
            </a:extLst>
          </p:cNvPr>
          <p:cNvCxnSpPr>
            <a:cxnSpLocks/>
          </p:cNvCxnSpPr>
          <p:nvPr/>
        </p:nvCxnSpPr>
        <p:spPr>
          <a:xfrm>
            <a:off x="6418957" y="5977444"/>
            <a:ext cx="5000195" cy="14676"/>
          </a:xfrm>
          <a:prstGeom prst="straightConnector1">
            <a:avLst/>
          </a:prstGeom>
          <a:ln w="222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EBE36EB1-BEBF-4348-A0AC-840B358886DD}"/>
              </a:ext>
            </a:extLst>
          </p:cNvPr>
          <p:cNvSpPr txBox="1"/>
          <p:nvPr/>
        </p:nvSpPr>
        <p:spPr>
          <a:xfrm>
            <a:off x="8614089" y="5995202"/>
            <a:ext cx="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0.4 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21D3970-CFBC-4668-904A-329A13E198FF}"/>
              </a:ext>
            </a:extLst>
          </p:cNvPr>
          <p:cNvSpPr/>
          <p:nvPr/>
        </p:nvSpPr>
        <p:spPr>
          <a:xfrm>
            <a:off x="979668" y="211574"/>
            <a:ext cx="87661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ARIADNE at CERN T9 beamline </a:t>
            </a:r>
            <a:r>
              <a:rPr lang="en-US" sz="3200" dirty="0"/>
              <a:t>March/April 2018</a:t>
            </a:r>
            <a:endParaRPr lang="en-GB" sz="3200" dirty="0"/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37377089-2F10-44C8-B07E-8BD46945B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9" y="2332228"/>
            <a:ext cx="5892122" cy="441909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7269DC65-EF4A-4109-B584-8972475655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32228"/>
            <a:ext cx="5892122" cy="4419092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B539C941-6907-444F-AFCB-9F80ACC57DA0}"/>
              </a:ext>
            </a:extLst>
          </p:cNvPr>
          <p:cNvSpPr txBox="1"/>
          <p:nvPr/>
        </p:nvSpPr>
        <p:spPr>
          <a:xfrm>
            <a:off x="234359" y="1001833"/>
            <a:ext cx="9115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Data collected: </a:t>
            </a:r>
            <a:r>
              <a:rPr lang="en-US" sz="2400" b="1" dirty="0"/>
              <a:t>0.5 GeV </a:t>
            </a:r>
            <a:r>
              <a:rPr lang="mr-IN" sz="2400" b="1" dirty="0"/>
              <a:t>–</a:t>
            </a:r>
            <a:r>
              <a:rPr lang="en-US" sz="2400" b="1" dirty="0"/>
              <a:t> 8 GeV: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0BCE6C-6352-4ADC-AB45-F1B9979967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9784D3-FF96-4555-BF3E-E346BF502C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C68CE5-CF9A-42C5-869A-A414B9C0FD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C56622-9F9D-467E-B6A9-BBEE097E36AB}"/>
              </a:ext>
            </a:extLst>
          </p:cNvPr>
          <p:cNvSpPr txBox="1"/>
          <p:nvPr/>
        </p:nvSpPr>
        <p:spPr>
          <a:xfrm>
            <a:off x="979668" y="1457055"/>
            <a:ext cx="4401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400,000 events Negative Polarity</a:t>
            </a:r>
          </a:p>
          <a:p>
            <a:r>
              <a:rPr lang="en-US" sz="2400" dirty="0"/>
              <a:t>400,000 events Positive Polarity</a:t>
            </a:r>
          </a:p>
          <a:p>
            <a:r>
              <a:rPr lang="en-US" sz="24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C56622-9F9D-467E-B6A9-BBEE097E36AB}"/>
              </a:ext>
            </a:extLst>
          </p:cNvPr>
          <p:cNvSpPr txBox="1"/>
          <p:nvPr/>
        </p:nvSpPr>
        <p:spPr>
          <a:xfrm>
            <a:off x="6397108" y="1569817"/>
            <a:ext cx="539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Mix of e</a:t>
            </a:r>
            <a:r>
              <a:rPr lang="en-US" sz="2400" baseline="30000" dirty="0"/>
              <a:t>±</a:t>
            </a:r>
            <a:r>
              <a:rPr lang="en-US" sz="2400" dirty="0"/>
              <a:t>, µ</a:t>
            </a:r>
            <a:r>
              <a:rPr lang="en-US" sz="2400" baseline="30000" dirty="0"/>
              <a:t>±</a:t>
            </a:r>
            <a:r>
              <a:rPr lang="en-US" sz="2400" dirty="0"/>
              <a:t>, 𝜋</a:t>
            </a:r>
            <a:r>
              <a:rPr lang="en-US" sz="2400" baseline="30000" dirty="0"/>
              <a:t>±</a:t>
            </a:r>
            <a:r>
              <a:rPr lang="en-US" sz="2400" dirty="0"/>
              <a:t>, p</a:t>
            </a:r>
            <a:r>
              <a:rPr lang="en-US" sz="2400" baseline="30000" dirty="0"/>
              <a:t>±</a:t>
            </a:r>
            <a:r>
              <a:rPr lang="en-US" sz="2400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78D017-B066-D04C-B6B1-31795CDA2690}"/>
              </a:ext>
            </a:extLst>
          </p:cNvPr>
          <p:cNvSpPr/>
          <p:nvPr/>
        </p:nvSpPr>
        <p:spPr>
          <a:xfrm>
            <a:off x="6525287" y="5867820"/>
            <a:ext cx="224902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 err="1"/>
              <a:t>ToF</a:t>
            </a:r>
            <a:r>
              <a:rPr lang="en-GB" sz="2800" dirty="0"/>
              <a:t> paddle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2BE4D7-1C88-4E4E-9351-B234349A3E05}"/>
              </a:ext>
            </a:extLst>
          </p:cNvPr>
          <p:cNvCxnSpPr>
            <a:cxnSpLocks/>
          </p:cNvCxnSpPr>
          <p:nvPr/>
        </p:nvCxnSpPr>
        <p:spPr>
          <a:xfrm flipV="1">
            <a:off x="8614089" y="5507540"/>
            <a:ext cx="1418786" cy="605738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67940EC-924F-8A49-AD36-56C8A59BA0F5}"/>
              </a:ext>
            </a:extLst>
          </p:cNvPr>
          <p:cNvSpPr/>
          <p:nvPr/>
        </p:nvSpPr>
        <p:spPr>
          <a:xfrm>
            <a:off x="1144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67827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B297E28-5368-4A62-808D-8C0B1AED8D9D}"/>
              </a:ext>
            </a:extLst>
          </p:cNvPr>
          <p:cNvCxnSpPr>
            <a:cxnSpLocks/>
          </p:cNvCxnSpPr>
          <p:nvPr/>
        </p:nvCxnSpPr>
        <p:spPr>
          <a:xfrm>
            <a:off x="6418957" y="5977444"/>
            <a:ext cx="5000195" cy="14676"/>
          </a:xfrm>
          <a:prstGeom prst="straightConnector1">
            <a:avLst/>
          </a:prstGeom>
          <a:ln w="222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EBE36EB1-BEBF-4348-A0AC-840B358886DD}"/>
              </a:ext>
            </a:extLst>
          </p:cNvPr>
          <p:cNvSpPr txBox="1"/>
          <p:nvPr/>
        </p:nvSpPr>
        <p:spPr>
          <a:xfrm>
            <a:off x="8614089" y="5995202"/>
            <a:ext cx="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0.4 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21D3970-CFBC-4668-904A-329A13E198FF}"/>
              </a:ext>
            </a:extLst>
          </p:cNvPr>
          <p:cNvSpPr/>
          <p:nvPr/>
        </p:nvSpPr>
        <p:spPr>
          <a:xfrm>
            <a:off x="932936" y="206840"/>
            <a:ext cx="88055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First demonstration of optical imaging beamline interactions in a two phase </a:t>
            </a:r>
            <a:r>
              <a:rPr lang="en-GB" sz="2000" dirty="0" err="1"/>
              <a:t>LArTPC</a:t>
            </a:r>
            <a:endParaRPr lang="en-GB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784D3-FF96-4555-BF3E-E346BF502C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C68CE5-CF9A-42C5-869A-A414B9C0F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2289451" y="4015166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LHC ring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520867" y="2635059"/>
            <a:ext cx="1112482" cy="69430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6" y="4008782"/>
            <a:ext cx="5474959" cy="22456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64" y="843673"/>
            <a:ext cx="6437119" cy="20718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63" y="3012424"/>
            <a:ext cx="6437119" cy="326425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71716" y="1280218"/>
            <a:ext cx="5474959" cy="2653611"/>
            <a:chOff x="-15150" y="1835449"/>
            <a:chExt cx="4449150" cy="215642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150" y="1835449"/>
              <a:ext cx="4449150" cy="2028796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210361" y="3645715"/>
              <a:ext cx="3708921" cy="10886"/>
            </a:xfrm>
            <a:prstGeom prst="straightConnector1">
              <a:avLst/>
            </a:prstGeom>
            <a:ln w="22225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7"/>
            <p:cNvSpPr txBox="1"/>
            <p:nvPr/>
          </p:nvSpPr>
          <p:spPr>
            <a:xfrm>
              <a:off x="1845755" y="3622538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bg1"/>
                  </a:solidFill>
                </a:rPr>
                <a:t>0.4 m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60BCE6C-6352-4ADC-AB45-F1B9979967D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21F6E63-0237-7B43-BC58-BCD6309B07F0}"/>
              </a:ext>
            </a:extLst>
          </p:cNvPr>
          <p:cNvSpPr/>
          <p:nvPr/>
        </p:nvSpPr>
        <p:spPr>
          <a:xfrm>
            <a:off x="127162" y="62482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522524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d-beam-events">
            <a:hlinkClick r:id="" action="ppaction://media"/>
            <a:extLst>
              <a:ext uri="{FF2B5EF4-FFF2-40B4-BE49-F238E27FC236}">
                <a16:creationId xmlns:a16="http://schemas.microsoft.com/office/drawing/2014/main" id="{40FC5A55-07CF-46FF-ACDC-CEF3AC1129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B104DB-7BF4-224B-AC7E-37D3855E26B2}"/>
              </a:ext>
            </a:extLst>
          </p:cNvPr>
          <p:cNvSpPr/>
          <p:nvPr/>
        </p:nvSpPr>
        <p:spPr>
          <a:xfrm>
            <a:off x="76362" y="6210127"/>
            <a:ext cx="6602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385849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D236E-2E81-46AF-BED5-65BB47CF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73779" y="2717664"/>
            <a:ext cx="12795733" cy="6664444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64E34E01-7B53-4602-99D5-EF59710EC5CB}"/>
              </a:ext>
            </a:extLst>
          </p:cNvPr>
          <p:cNvGrpSpPr/>
          <p:nvPr/>
        </p:nvGrpSpPr>
        <p:grpSpPr>
          <a:xfrm>
            <a:off x="1809432" y="6121125"/>
            <a:ext cx="236960" cy="247103"/>
            <a:chOff x="9714689" y="2135981"/>
            <a:chExt cx="265130" cy="27647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15BF7F-6317-4214-9EA7-7BCA45688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F80456-CD4A-4C35-9B14-DDB1542C35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E55F190-9C2B-4D01-A64E-88090DB7E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AB68519-50E1-4FBD-BEF0-C6D66565EF66}"/>
              </a:ext>
            </a:extLst>
          </p:cNvPr>
          <p:cNvGrpSpPr/>
          <p:nvPr/>
        </p:nvGrpSpPr>
        <p:grpSpPr>
          <a:xfrm>
            <a:off x="1935826" y="6121125"/>
            <a:ext cx="236960" cy="247103"/>
            <a:chOff x="9714689" y="2135981"/>
            <a:chExt cx="265130" cy="27647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71124D9-346C-4CBB-A2D6-E593A7754B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B958267-8B41-436B-B6A2-96B61E3F5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3D9C3D4-1259-4A06-9516-86331D137C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B3A854-505C-49C1-912A-BB8C27B17D21}"/>
              </a:ext>
            </a:extLst>
          </p:cNvPr>
          <p:cNvGrpSpPr/>
          <p:nvPr/>
        </p:nvGrpSpPr>
        <p:grpSpPr>
          <a:xfrm>
            <a:off x="2068391" y="6125887"/>
            <a:ext cx="236960" cy="247103"/>
            <a:chOff x="9714689" y="2135981"/>
            <a:chExt cx="265130" cy="276479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762527-7477-44C0-B2B6-B376652428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1738FB-3316-46C2-897E-ACD97B0EC3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D5D3F67-ED2F-403C-A2B0-131FA46486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4E9800E-5A87-424B-A026-4BF36B03F425}"/>
              </a:ext>
            </a:extLst>
          </p:cNvPr>
          <p:cNvGrpSpPr/>
          <p:nvPr/>
        </p:nvGrpSpPr>
        <p:grpSpPr>
          <a:xfrm>
            <a:off x="2223943" y="6147392"/>
            <a:ext cx="236960" cy="247103"/>
            <a:chOff x="9714689" y="2135981"/>
            <a:chExt cx="265130" cy="276479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24DCCB2-CF5E-42D2-9CA8-0BE05BF6B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ECC5FE8-45C6-4288-BA72-BE4770A7F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23687C-02A5-49C3-8E20-8C5BEFEC1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810701-1818-49D4-974D-2A3FAEC55B4C}"/>
              </a:ext>
            </a:extLst>
          </p:cNvPr>
          <p:cNvGrpSpPr/>
          <p:nvPr/>
        </p:nvGrpSpPr>
        <p:grpSpPr>
          <a:xfrm>
            <a:off x="2399711" y="6147390"/>
            <a:ext cx="236960" cy="247103"/>
            <a:chOff x="9714689" y="2135981"/>
            <a:chExt cx="265130" cy="276479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6F280E0-468C-4DB5-9FD7-F1E73D5308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CE21BD1-17E0-430E-98B9-1F7509FEF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17DB4BC-5A10-48B1-82C6-E980787D07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82AD60-F86F-4B3D-97E0-7AF74795D761}"/>
              </a:ext>
            </a:extLst>
          </p:cNvPr>
          <p:cNvGrpSpPr/>
          <p:nvPr/>
        </p:nvGrpSpPr>
        <p:grpSpPr>
          <a:xfrm>
            <a:off x="2630152" y="6161602"/>
            <a:ext cx="236960" cy="247103"/>
            <a:chOff x="9714689" y="2135981"/>
            <a:chExt cx="265130" cy="276479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7AC2FDE-20DC-4E62-9E52-33239F7FA3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5F62167-407C-422A-9933-49C2D496F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6E905C1-99A4-4AB5-9E9E-458B75C62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8EE65D2-A103-4E56-8DED-32D0807842EB}"/>
              </a:ext>
            </a:extLst>
          </p:cNvPr>
          <p:cNvGrpSpPr/>
          <p:nvPr/>
        </p:nvGrpSpPr>
        <p:grpSpPr>
          <a:xfrm>
            <a:off x="2809048" y="6176170"/>
            <a:ext cx="236960" cy="247103"/>
            <a:chOff x="9714689" y="2135981"/>
            <a:chExt cx="265130" cy="27647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B83275E-DB37-4397-92AD-CCC8B94C5F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CF23A4F-2AA5-4F07-9D17-D1E23B945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187364A0-396A-4EAA-A14C-28DB3FB5AD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BA4B839-9856-4440-A2F9-2BAB4992BAD0}"/>
              </a:ext>
            </a:extLst>
          </p:cNvPr>
          <p:cNvGrpSpPr/>
          <p:nvPr/>
        </p:nvGrpSpPr>
        <p:grpSpPr>
          <a:xfrm>
            <a:off x="3012949" y="6178625"/>
            <a:ext cx="236960" cy="247103"/>
            <a:chOff x="9714689" y="2135981"/>
            <a:chExt cx="265130" cy="27647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C308191-C8FD-402A-8EFF-1B5064DF19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2F328C2-A7D4-4054-8D3A-5B29CB7481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A056D70-AD3F-4ED8-9B38-D126A497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0E4D904-31D6-40E4-8CE0-2898A17F3453}"/>
              </a:ext>
            </a:extLst>
          </p:cNvPr>
          <p:cNvGrpSpPr/>
          <p:nvPr/>
        </p:nvGrpSpPr>
        <p:grpSpPr>
          <a:xfrm>
            <a:off x="3226957" y="6195292"/>
            <a:ext cx="236960" cy="247103"/>
            <a:chOff x="9714689" y="2135981"/>
            <a:chExt cx="265130" cy="276479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B8442B0-6166-46EC-BC9A-F1E4FDFF1D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E6FB7FB-AF44-4790-8598-A21E1F332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3149CB6-22C4-44F7-865A-7AF94C457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A5E09E-F4D4-4439-A166-A5AB4DED2B26}"/>
              </a:ext>
            </a:extLst>
          </p:cNvPr>
          <p:cNvGrpSpPr/>
          <p:nvPr/>
        </p:nvGrpSpPr>
        <p:grpSpPr>
          <a:xfrm>
            <a:off x="3392900" y="6215616"/>
            <a:ext cx="236960" cy="247103"/>
            <a:chOff x="9714689" y="2135981"/>
            <a:chExt cx="265130" cy="276479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E909FEF-BEAD-469A-9F5D-97E100C7F1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5E31B57-FB42-4A98-B1F1-AAB3EDE4D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C014C41-1ABA-4C90-82D1-D298F37169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C562D29-3215-46BD-9D35-2E898FB6A17F}"/>
              </a:ext>
            </a:extLst>
          </p:cNvPr>
          <p:cNvGrpSpPr/>
          <p:nvPr/>
        </p:nvGrpSpPr>
        <p:grpSpPr>
          <a:xfrm>
            <a:off x="3549501" y="6215616"/>
            <a:ext cx="236960" cy="247103"/>
            <a:chOff x="9714689" y="2135981"/>
            <a:chExt cx="265130" cy="27647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427DF01-4231-4A82-82E1-64DA72DC0A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2C36C792-C671-4B48-87F9-87D9FF4CA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D522172-B493-4CA2-8241-58CAB1990A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8EFE1FD-27A2-4340-A65D-25CC6F6E0C91}"/>
              </a:ext>
            </a:extLst>
          </p:cNvPr>
          <p:cNvGrpSpPr/>
          <p:nvPr/>
        </p:nvGrpSpPr>
        <p:grpSpPr>
          <a:xfrm>
            <a:off x="3707024" y="6215616"/>
            <a:ext cx="236960" cy="247103"/>
            <a:chOff x="9714689" y="2135981"/>
            <a:chExt cx="265130" cy="276479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F1B7B9AF-385F-4912-99F7-9669CAD2C6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5E16A57-3ABE-4EE9-AC83-0825097A4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1FF3DCDB-2DA9-43A3-B0AC-9F2D03F95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729C0B-9835-4817-98D8-34A15693EE37}"/>
              </a:ext>
            </a:extLst>
          </p:cNvPr>
          <p:cNvGrpSpPr/>
          <p:nvPr/>
        </p:nvGrpSpPr>
        <p:grpSpPr>
          <a:xfrm>
            <a:off x="3819104" y="6215615"/>
            <a:ext cx="236960" cy="247103"/>
            <a:chOff x="9714689" y="2135981"/>
            <a:chExt cx="265130" cy="27647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36A7E38-DBAA-477F-98B2-D8118424B6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4689" y="2178996"/>
              <a:ext cx="142673" cy="2334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133A6C48-7683-475F-94ED-E7F1766AB4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35981"/>
              <a:ext cx="0" cy="2764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07433F2-A920-487F-8B2E-46CB70981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7362" y="2197894"/>
              <a:ext cx="122457" cy="214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CD6EE495-5367-481C-B0D1-DA52B0F044D6}"/>
              </a:ext>
            </a:extLst>
          </p:cNvPr>
          <p:cNvSpPr/>
          <p:nvPr/>
        </p:nvSpPr>
        <p:spPr>
          <a:xfrm>
            <a:off x="5989603" y="961336"/>
            <a:ext cx="54573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z position information still relies on charge / PMT information when using EMCCDs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F72BC79-0D1D-4870-BC79-D31232C38F18}"/>
              </a:ext>
            </a:extLst>
          </p:cNvPr>
          <p:cNvSpPr/>
          <p:nvPr/>
        </p:nvSpPr>
        <p:spPr>
          <a:xfrm>
            <a:off x="6316354" y="2283079"/>
            <a:ext cx="54573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What if we could find a camera with timing resolution fast enough to resolve track information from within the drift velocity of the TPC?  (</a:t>
            </a:r>
            <a:r>
              <a:rPr lang="en-GB" sz="2400" dirty="0" err="1"/>
              <a:t>LAr</a:t>
            </a:r>
            <a:r>
              <a:rPr lang="en-GB" sz="2400" dirty="0"/>
              <a:t> ≈ 2mm/µs)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6D50F31-7235-4762-9C52-5914F16A52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BFC17372-901E-4FA0-84C2-2FDCAFDE03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F4511602-2D35-4736-A90F-EDE2F7D0A9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107" name="Rectangle 106">
            <a:extLst>
              <a:ext uri="{FF2B5EF4-FFF2-40B4-BE49-F238E27FC236}">
                <a16:creationId xmlns:a16="http://schemas.microsoft.com/office/drawing/2014/main" id="{CF72BC79-0D1D-4870-BC79-D31232C38F18}"/>
              </a:ext>
            </a:extLst>
          </p:cNvPr>
          <p:cNvSpPr/>
          <p:nvPr/>
        </p:nvSpPr>
        <p:spPr>
          <a:xfrm>
            <a:off x="6316354" y="4493179"/>
            <a:ext cx="54573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Moving towards cameras with fast timing resolution…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0E2458A-6E9A-4FF5-B698-A4E62D893DB7}"/>
              </a:ext>
            </a:extLst>
          </p:cNvPr>
          <p:cNvSpPr/>
          <p:nvPr/>
        </p:nvSpPr>
        <p:spPr>
          <a:xfrm>
            <a:off x="2406180" y="121154"/>
            <a:ext cx="8783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Future direction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77FF902-CF29-BE45-A4FB-987732158D05}"/>
              </a:ext>
            </a:extLst>
          </p:cNvPr>
          <p:cNvSpPr/>
          <p:nvPr/>
        </p:nvSpPr>
        <p:spPr>
          <a:xfrm>
            <a:off x="1271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759052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BFC17372-901E-4FA0-84C2-2FDCAFDE03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F4511602-2D35-4736-A90F-EDE2F7D0A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98" name="Rectangle 97">
            <a:extLst>
              <a:ext uri="{FF2B5EF4-FFF2-40B4-BE49-F238E27FC236}">
                <a16:creationId xmlns:a16="http://schemas.microsoft.com/office/drawing/2014/main" id="{C027E4AD-5965-401A-8600-4B579FD6FA3E}"/>
              </a:ext>
            </a:extLst>
          </p:cNvPr>
          <p:cNvSpPr/>
          <p:nvPr/>
        </p:nvSpPr>
        <p:spPr>
          <a:xfrm>
            <a:off x="814418" y="137871"/>
            <a:ext cx="8783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Linear Graded (LG)-</a:t>
            </a:r>
            <a:r>
              <a:rPr lang="en-GB" sz="2800" b="1" dirty="0" err="1"/>
              <a:t>SiPM</a:t>
            </a:r>
            <a:r>
              <a:rPr lang="en-US" sz="2800" b="1" dirty="0"/>
              <a:t> based camera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443631F-446E-6E41-937E-E7A203193330}"/>
              </a:ext>
            </a:extLst>
          </p:cNvPr>
          <p:cNvSpPr txBox="1">
            <a:spLocks/>
          </p:cNvSpPr>
          <p:nvPr/>
        </p:nvSpPr>
        <p:spPr>
          <a:xfrm>
            <a:off x="122517" y="1668789"/>
            <a:ext cx="6383571" cy="3520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Ongoing collaboration with FBK-IRST (Italy)</a:t>
            </a:r>
          </a:p>
          <a:p>
            <a:pPr lvl="1"/>
            <a:r>
              <a:rPr lang="en-GB" dirty="0"/>
              <a:t>Raw </a:t>
            </a:r>
            <a:r>
              <a:rPr lang="en-GB" dirty="0" err="1"/>
              <a:t>SiPMs</a:t>
            </a:r>
            <a:r>
              <a:rPr lang="en-GB" dirty="0"/>
              <a:t> currently used, i.e. medical imaging</a:t>
            </a:r>
          </a:p>
          <a:p>
            <a:pPr lvl="1"/>
            <a:r>
              <a:rPr lang="en-GB" dirty="0"/>
              <a:t>ARIADNE: first time with </a:t>
            </a:r>
            <a:r>
              <a:rPr lang="en-GB" dirty="0" err="1"/>
              <a:t>SiPM</a:t>
            </a:r>
            <a:r>
              <a:rPr lang="en-GB" dirty="0"/>
              <a:t>/lens combination</a:t>
            </a:r>
          </a:p>
          <a:p>
            <a:pPr lvl="1"/>
            <a:r>
              <a:rPr lang="en-GB" dirty="0"/>
              <a:t>Paper in progress</a:t>
            </a:r>
          </a:p>
          <a:p>
            <a:r>
              <a:rPr lang="en-GB" sz="2800" dirty="0"/>
              <a:t>17 x 17mm total active area</a:t>
            </a:r>
          </a:p>
          <a:p>
            <a:r>
              <a:rPr lang="en-GB" sz="2800" dirty="0"/>
              <a:t>3 horizontal + 3 vertical readout channels</a:t>
            </a:r>
          </a:p>
          <a:p>
            <a:r>
              <a:rPr lang="en-GB" sz="2800" dirty="0"/>
              <a:t>Position reconstruction = weighted average of relative channel integrals</a:t>
            </a:r>
          </a:p>
          <a:p>
            <a:endParaRPr lang="en-GB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2340C2-8B43-8F46-B81A-7484CBC9E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171" y="1013642"/>
            <a:ext cx="5222417" cy="49819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953602-6BFD-244E-95C8-870C25C77C1F}"/>
              </a:ext>
            </a:extLst>
          </p:cNvPr>
          <p:cNvSpPr txBox="1"/>
          <p:nvPr/>
        </p:nvSpPr>
        <p:spPr>
          <a:xfrm>
            <a:off x="4310121" y="6030588"/>
            <a:ext cx="306699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dirty="0"/>
              <a:t>Gola A. et al., IEEE NSS/MIC (2013)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6D50F31-7235-4762-9C52-5914F16A52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2FBBA9-7FD1-0E4F-869F-A8EBFB75DE2E}"/>
              </a:ext>
            </a:extLst>
          </p:cNvPr>
          <p:cNvSpPr/>
          <p:nvPr/>
        </p:nvSpPr>
        <p:spPr>
          <a:xfrm>
            <a:off x="1271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C50BD9-972E-A34C-B776-96DBCEF8FE5A}"/>
              </a:ext>
            </a:extLst>
          </p:cNvPr>
          <p:cNvSpPr/>
          <p:nvPr/>
        </p:nvSpPr>
        <p:spPr>
          <a:xfrm>
            <a:off x="814418" y="528679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Results also to be presented at NSS2018 https://</a:t>
            </a:r>
            <a:r>
              <a:rPr lang="en-US" dirty="0" err="1"/>
              <a:t>www.eventclass.org</a:t>
            </a:r>
            <a:r>
              <a:rPr lang="en-US" dirty="0"/>
              <a:t>/contxt_ieee2018/online-program/</a:t>
            </a:r>
            <a:r>
              <a:rPr lang="en-US" dirty="0" err="1"/>
              <a:t>session?s</a:t>
            </a:r>
            <a:r>
              <a:rPr lang="en-US" dirty="0"/>
              <a:t>=N-28#e317</a:t>
            </a:r>
          </a:p>
        </p:txBody>
      </p:sp>
    </p:spTree>
    <p:extLst>
      <p:ext uri="{BB962C8B-B14F-4D97-AF65-F5344CB8AC3E}">
        <p14:creationId xmlns:p14="http://schemas.microsoft.com/office/powerpoint/2010/main" val="913752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BFC17372-901E-4FA0-84C2-2FDCAFDE03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F4511602-2D35-4736-A90F-EDE2F7D0A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48939C-FA05-4D41-9313-6A65F85476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1" r="34315" b="50058"/>
          <a:stretch/>
        </p:blipFill>
        <p:spPr>
          <a:xfrm>
            <a:off x="6112455" y="1138184"/>
            <a:ext cx="6018242" cy="481811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D6D50F31-7235-4762-9C52-5914F16A52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D103FC-B8FC-B44E-B568-5E84D9099568}"/>
              </a:ext>
            </a:extLst>
          </p:cNvPr>
          <p:cNvSpPr/>
          <p:nvPr/>
        </p:nvSpPr>
        <p:spPr>
          <a:xfrm>
            <a:off x="814418" y="137871"/>
            <a:ext cx="8783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Linear Graded (LG)-</a:t>
            </a:r>
            <a:r>
              <a:rPr lang="en-GB" sz="2800" b="1" dirty="0" err="1"/>
              <a:t>SiPM</a:t>
            </a:r>
            <a:r>
              <a:rPr lang="en-US" sz="2800" b="1" dirty="0"/>
              <a:t> based camera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71F099-E02F-2B40-87E3-0F1FACDB02CE}"/>
              </a:ext>
            </a:extLst>
          </p:cNvPr>
          <p:cNvSpPr/>
          <p:nvPr/>
        </p:nvSpPr>
        <p:spPr>
          <a:xfrm>
            <a:off x="932936" y="5964472"/>
            <a:ext cx="7677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Strip based readout can have ambiguities if there is pileup</a:t>
            </a:r>
          </a:p>
          <a:p>
            <a:r>
              <a:rPr lang="en-GB" sz="2400" dirty="0"/>
              <a:t>Exciting future developments are expected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14A8B9-F6FD-2348-9B67-BED54162268C}"/>
              </a:ext>
            </a:extLst>
          </p:cNvPr>
          <p:cNvGrpSpPr/>
          <p:nvPr/>
        </p:nvGrpSpPr>
        <p:grpSpPr>
          <a:xfrm>
            <a:off x="71716" y="1021786"/>
            <a:ext cx="6063294" cy="4934514"/>
            <a:chOff x="620165" y="1845733"/>
            <a:chExt cx="5213369" cy="41356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D1CD1E-B6FD-BC4C-865B-40B13306BA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401" b="50000"/>
            <a:stretch/>
          </p:blipFill>
          <p:spPr>
            <a:xfrm>
              <a:off x="620165" y="1845733"/>
              <a:ext cx="5213369" cy="413567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778846-ACF4-9D49-B039-DDE7686CADD9}"/>
                </a:ext>
              </a:extLst>
            </p:cNvPr>
            <p:cNvSpPr txBox="1"/>
            <p:nvPr/>
          </p:nvSpPr>
          <p:spPr>
            <a:xfrm>
              <a:off x="4778163" y="3949371"/>
              <a:ext cx="944412" cy="2837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Bragg Peak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15BA9A9-E59A-D04C-A23B-F5FED7077F75}"/>
                    </a:ext>
                  </a:extLst>
                </p:cNvPr>
                <p:cNvSpPr txBox="1"/>
                <p:nvPr/>
              </p:nvSpPr>
              <p:spPr>
                <a:xfrm>
                  <a:off x="1556846" y="3927639"/>
                  <a:ext cx="1505412" cy="3385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600" dirty="0"/>
                    <a:t>Difference </a:t>
                  </a:r>
                  <a14:m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GB" sz="160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6846" y="3927639"/>
                  <a:ext cx="1505412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606" t="-3448" b="-1896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51D191-BA84-3049-B796-B739703B2DB7}"/>
                </a:ext>
              </a:extLst>
            </p:cNvPr>
            <p:cNvGrpSpPr/>
            <p:nvPr/>
          </p:nvGrpSpPr>
          <p:grpSpPr>
            <a:xfrm>
              <a:off x="2333415" y="2784024"/>
              <a:ext cx="866986" cy="319660"/>
              <a:chOff x="2644755" y="2695582"/>
              <a:chExt cx="820652" cy="237595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631FDCE-5F4C-1E49-9662-13589795DFB1}"/>
                  </a:ext>
                </a:extLst>
              </p:cNvPr>
              <p:cNvCxnSpPr/>
              <p:nvPr/>
            </p:nvCxnSpPr>
            <p:spPr>
              <a:xfrm>
                <a:off x="2644755" y="2702117"/>
                <a:ext cx="0" cy="2310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F5C9DB7-F7EB-884A-A2CB-DF8D6E838BEB}"/>
                  </a:ext>
                </a:extLst>
              </p:cNvPr>
              <p:cNvCxnSpPr/>
              <p:nvPr/>
            </p:nvCxnSpPr>
            <p:spPr>
              <a:xfrm>
                <a:off x="3465407" y="2695582"/>
                <a:ext cx="0" cy="2310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28484BC-87B8-CA4D-AF6C-7663E4996B9F}"/>
                  </a:ext>
                </a:extLst>
              </p:cNvPr>
              <p:cNvCxnSpPr/>
              <p:nvPr/>
            </p:nvCxnSpPr>
            <p:spPr>
              <a:xfrm>
                <a:off x="2644755" y="2811112"/>
                <a:ext cx="82065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8E806D9-283A-8146-9BCE-0A24D2FEBFF0}"/>
                </a:ext>
              </a:extLst>
            </p:cNvPr>
            <p:cNvCxnSpPr/>
            <p:nvPr/>
          </p:nvCxnSpPr>
          <p:spPr>
            <a:xfrm flipV="1">
              <a:off x="2786448" y="3035274"/>
              <a:ext cx="0" cy="8923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2816C6-A16A-D343-85BC-C70FC3E8BB95}"/>
                </a:ext>
              </a:extLst>
            </p:cNvPr>
            <p:cNvSpPr txBox="1"/>
            <p:nvPr/>
          </p:nvSpPr>
          <p:spPr>
            <a:xfrm>
              <a:off x="1557099" y="3156874"/>
              <a:ext cx="961545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S</a:t>
              </a:r>
              <a:r>
                <a:rPr lang="en-GB" sz="1600" baseline="-25000" dirty="0"/>
                <a:t>1</a:t>
              </a:r>
              <a:r>
                <a:rPr lang="en-GB" sz="1600" dirty="0"/>
                <a:t> peak</a:t>
              </a:r>
            </a:p>
            <a:p>
              <a:r>
                <a:rPr lang="en-GB" sz="1600" dirty="0"/>
                <a:t>(Primary)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FAB1A9C-268E-1344-BB53-CE45BAC18AB1}"/>
                </a:ext>
              </a:extLst>
            </p:cNvPr>
            <p:cNvCxnSpPr>
              <a:stCxn id="16" idx="0"/>
            </p:cNvCxnSpPr>
            <p:nvPr/>
          </p:nvCxnSpPr>
          <p:spPr>
            <a:xfrm flipV="1">
              <a:off x="2037872" y="2731866"/>
              <a:ext cx="271933" cy="425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C5A20D-400C-7D45-9891-827EE67CE209}"/>
                </a:ext>
              </a:extLst>
            </p:cNvPr>
            <p:cNvSpPr txBox="1"/>
            <p:nvPr/>
          </p:nvSpPr>
          <p:spPr>
            <a:xfrm>
              <a:off x="4368543" y="3156874"/>
              <a:ext cx="795411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S</a:t>
              </a:r>
              <a:r>
                <a:rPr lang="en-GB" sz="1600" baseline="-25000" dirty="0"/>
                <a:t>2</a:t>
              </a:r>
              <a:r>
                <a:rPr lang="en-GB" sz="1600" dirty="0"/>
                <a:t> peak</a:t>
              </a:r>
            </a:p>
            <a:p>
              <a:r>
                <a:rPr lang="en-GB" sz="1600" dirty="0"/>
                <a:t>(Track)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9601A9E-48B8-F14E-A006-81F1A7AD63D9}"/>
                </a:ext>
              </a:extLst>
            </p:cNvPr>
            <p:cNvCxnSpPr>
              <a:stCxn id="18" idx="1"/>
            </p:cNvCxnSpPr>
            <p:nvPr/>
          </p:nvCxnSpPr>
          <p:spPr>
            <a:xfrm flipH="1" flipV="1">
              <a:off x="4114800" y="3270738"/>
              <a:ext cx="253743" cy="1785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5C20243-1BC4-BC41-8B1F-8E19DF856952}"/>
              </a:ext>
            </a:extLst>
          </p:cNvPr>
          <p:cNvSpPr/>
          <p:nvPr/>
        </p:nvSpPr>
        <p:spPr>
          <a:xfrm>
            <a:off x="127162" y="6210127"/>
            <a:ext cx="6602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82142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596BB6-8BBC-4987-A601-98356DF093FF}"/>
              </a:ext>
            </a:extLst>
          </p:cNvPr>
          <p:cNvSpPr/>
          <p:nvPr/>
        </p:nvSpPr>
        <p:spPr>
          <a:xfrm>
            <a:off x="2532206" y="5241365"/>
            <a:ext cx="8923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/>
              <a:t>ToA</a:t>
            </a:r>
            <a:r>
              <a:rPr lang="en-GB" sz="2400" dirty="0"/>
              <a:t> information gives z coordinate. Simultaneous </a:t>
            </a:r>
            <a:r>
              <a:rPr lang="en-GB" sz="2400" dirty="0" err="1"/>
              <a:t>ToT</a:t>
            </a:r>
            <a:r>
              <a:rPr lang="en-GB" sz="2400" dirty="0"/>
              <a:t> gives intensity and enables calorimetry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135700-CE60-4DDA-81E3-ED7B8A6F81BA}"/>
              </a:ext>
            </a:extLst>
          </p:cNvPr>
          <p:cNvSpPr/>
          <p:nvPr/>
        </p:nvSpPr>
        <p:spPr>
          <a:xfrm>
            <a:off x="2526654" y="6129430"/>
            <a:ext cx="8679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 complicated reconstruction required to build events in 3D.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2A3A1-12DD-4B35-9019-CCAAB63F23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695CA4-C9BF-484A-B82E-359B34A33F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F75173-D88C-46E7-934F-9B81EEC4F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23E1854-8372-4064-82BC-CE19E01B3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62" y="1025728"/>
            <a:ext cx="2482461" cy="57691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6F81C5-AC1A-41F6-A112-FA23BBCF05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31356" y="1407176"/>
            <a:ext cx="3024389" cy="308152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90607B2-B92D-4E63-A659-CC74C8B4A90E}"/>
              </a:ext>
            </a:extLst>
          </p:cNvPr>
          <p:cNvSpPr/>
          <p:nvPr/>
        </p:nvSpPr>
        <p:spPr>
          <a:xfrm>
            <a:off x="8333593" y="926625"/>
            <a:ext cx="3122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Compare to 2D EMCCD: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654" y="1095135"/>
            <a:ext cx="5538709" cy="353223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27E4AD-5965-401A-8600-4B579FD6FA3E}"/>
              </a:ext>
            </a:extLst>
          </p:cNvPr>
          <p:cNvSpPr/>
          <p:nvPr/>
        </p:nvSpPr>
        <p:spPr>
          <a:xfrm>
            <a:off x="932936" y="125363"/>
            <a:ext cx="86749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/>
              <a:t>First demonstration of 3D optical readout of a TPC using a single photon sensitive Timepix3 based camera </a:t>
            </a:r>
            <a:r>
              <a:rPr lang="en-US" sz="2000" b="1" dirty="0"/>
              <a:t>(https://arxiv.org/abs/1810.09955)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0EC044-AB24-0148-B5DA-E6B14F2AF1FA}"/>
              </a:ext>
            </a:extLst>
          </p:cNvPr>
          <p:cNvSpPr/>
          <p:nvPr/>
        </p:nvSpPr>
        <p:spPr>
          <a:xfrm>
            <a:off x="127162" y="6210127"/>
            <a:ext cx="6094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169136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00D770-0F2C-4878-A406-F9F24F83B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302" y="1849898"/>
            <a:ext cx="5203340" cy="39025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19580A-478A-4CA7-AE23-7B53F2AAAC17}"/>
              </a:ext>
            </a:extLst>
          </p:cNvPr>
          <p:cNvSpPr/>
          <p:nvPr/>
        </p:nvSpPr>
        <p:spPr>
          <a:xfrm>
            <a:off x="2411183" y="1089727"/>
            <a:ext cx="9176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camera has been demonstrated</a:t>
            </a:r>
            <a:r>
              <a:rPr lang="en-US" sz="2400" dirty="0"/>
              <a:t> in 100mb CF4 </a:t>
            </a:r>
            <a:r>
              <a:rPr lang="en-GB" sz="2400" dirty="0"/>
              <a:t>with two THGEMs imaging an Am-241 alpha source.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F8DDCC-EB41-436A-AF34-64ADAD27B823}"/>
              </a:ext>
            </a:extLst>
          </p:cNvPr>
          <p:cNvSpPr/>
          <p:nvPr/>
        </p:nvSpPr>
        <p:spPr>
          <a:xfrm>
            <a:off x="3123256" y="5752403"/>
            <a:ext cx="64846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Visible Bragg peak! </a:t>
            </a:r>
          </a:p>
          <a:p>
            <a:r>
              <a:rPr lang="en-GB" sz="2400" dirty="0"/>
              <a:t>Light sensitivity comparable to EMCCDs</a:t>
            </a:r>
          </a:p>
          <a:p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5825B0-C9D4-4B06-A356-474923767E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65F048-7CDF-4F95-B712-643E6AA48A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B7766C-5601-4BC4-A1E8-E438AF9211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0792" y="1998238"/>
            <a:ext cx="5133975" cy="36766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027E4AD-5965-401A-8600-4B579FD6FA3E}"/>
              </a:ext>
            </a:extLst>
          </p:cNvPr>
          <p:cNvSpPr/>
          <p:nvPr/>
        </p:nvSpPr>
        <p:spPr>
          <a:xfrm>
            <a:off x="932936" y="125363"/>
            <a:ext cx="86749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/>
              <a:t>First demonstration of 3D optical readout of a TPC using a single photon sensitive Timepix3 based camera </a:t>
            </a:r>
            <a:r>
              <a:rPr lang="en-US" sz="2000" b="1" dirty="0"/>
              <a:t>(https://arxiv.org/abs/1810.09955)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CADAF7-E357-1444-9293-084345EB9F00}"/>
              </a:ext>
            </a:extLst>
          </p:cNvPr>
          <p:cNvSpPr/>
          <p:nvPr/>
        </p:nvSpPr>
        <p:spPr>
          <a:xfrm>
            <a:off x="127162" y="6210127"/>
            <a:ext cx="6094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28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932BC3-969B-DB4C-A07F-96B240DBBC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62" y="1025728"/>
            <a:ext cx="2482461" cy="576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70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3A5FC61-E705-4688-A0CD-FBF08D6B7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409575"/>
            <a:ext cx="5818623" cy="4363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4417C8-97B2-48A3-995E-0AD5FA9F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21" y="1040719"/>
            <a:ext cx="6652260" cy="191780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B44D642-775C-42CB-BB13-0C59BFD01293}"/>
              </a:ext>
            </a:extLst>
          </p:cNvPr>
          <p:cNvSpPr/>
          <p:nvPr/>
        </p:nvSpPr>
        <p:spPr>
          <a:xfrm>
            <a:off x="282221" y="3273672"/>
            <a:ext cx="4154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Advantages:</a:t>
            </a:r>
            <a:endParaRPr lang="en-GB" sz="2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305A9F-2C56-4C70-A295-2D73870CA277}"/>
              </a:ext>
            </a:extLst>
          </p:cNvPr>
          <p:cNvSpPr/>
          <p:nvPr/>
        </p:nvSpPr>
        <p:spPr>
          <a:xfrm>
            <a:off x="91721" y="3746332"/>
            <a:ext cx="7772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Low detection thresholds (single photon sensitivity)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BD81C9-6F20-4D95-86D4-FD3513DAD595}"/>
              </a:ext>
            </a:extLst>
          </p:cNvPr>
          <p:cNvSpPr/>
          <p:nvPr/>
        </p:nvSpPr>
        <p:spPr>
          <a:xfrm>
            <a:off x="91723" y="5320132"/>
            <a:ext cx="11418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External camera readout allows for easy maintenance and upgrades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3C6E5A-00F6-4882-941C-AE51448B53EB}"/>
              </a:ext>
            </a:extLst>
          </p:cNvPr>
          <p:cNvSpPr/>
          <p:nvPr/>
        </p:nvSpPr>
        <p:spPr>
          <a:xfrm>
            <a:off x="91723" y="5844732"/>
            <a:ext cx="11418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Natural experiment upgrade path as TPX4, TPX5, </a:t>
            </a:r>
            <a:r>
              <a:rPr lang="en-GB" sz="2400" dirty="0" err="1"/>
              <a:t>SiPM</a:t>
            </a:r>
            <a:r>
              <a:rPr lang="en-GB" sz="2400" dirty="0"/>
              <a:t>, etc technologies develop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5479E-6EE8-41D4-99BF-E4FA45758438}"/>
              </a:ext>
            </a:extLst>
          </p:cNvPr>
          <p:cNvSpPr/>
          <p:nvPr/>
        </p:nvSpPr>
        <p:spPr>
          <a:xfrm>
            <a:off x="91723" y="4795532"/>
            <a:ext cx="112315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Low cost – A single camera can cover 30cm x 30cm with ≈ 1mm x, y resolution 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1E669B-C9C6-4440-9F10-25F66C0BAC16}"/>
              </a:ext>
            </a:extLst>
          </p:cNvPr>
          <p:cNvSpPr/>
          <p:nvPr/>
        </p:nvSpPr>
        <p:spPr>
          <a:xfrm>
            <a:off x="932936" y="6369333"/>
            <a:ext cx="9531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1" dirty="0"/>
              <a:t>All the benefits of pixel readout while eliminating most/all? of the drawbacks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FC22B2-AB73-4426-909D-9019170481AA}"/>
              </a:ext>
            </a:extLst>
          </p:cNvPr>
          <p:cNvSpPr/>
          <p:nvPr/>
        </p:nvSpPr>
        <p:spPr>
          <a:xfrm>
            <a:off x="91722" y="4270932"/>
            <a:ext cx="9509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Fast readout rates are possible (Up to 80 </a:t>
            </a:r>
            <a:r>
              <a:rPr lang="en-GB" sz="2400" dirty="0" err="1"/>
              <a:t>Mhits</a:t>
            </a:r>
            <a:r>
              <a:rPr lang="en-GB" sz="2400" dirty="0"/>
              <a:t>/s per camera) 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134EB74-EAA1-4607-B570-8069D5B8D7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CC9E2A-5FF8-4A66-9ACD-D15B94FC2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EC700A-8128-4B12-BEC1-F0CC1C8877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027E4AD-5965-401A-8600-4B579FD6FA3E}"/>
              </a:ext>
            </a:extLst>
          </p:cNvPr>
          <p:cNvSpPr/>
          <p:nvPr/>
        </p:nvSpPr>
        <p:spPr>
          <a:xfrm>
            <a:off x="932936" y="125363"/>
            <a:ext cx="86749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/>
              <a:t>First demonstration of 3D optical readout of a TPC using a single photon sensitive Timepix3 based camera </a:t>
            </a:r>
            <a:r>
              <a:rPr lang="en-US" sz="2000" b="1" dirty="0"/>
              <a:t>(https://arxiv.org/abs/1810.09955)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F5DCD0-0B37-CF43-B4E3-407FC6B2F203}"/>
              </a:ext>
            </a:extLst>
          </p:cNvPr>
          <p:cNvSpPr/>
          <p:nvPr/>
        </p:nvSpPr>
        <p:spPr>
          <a:xfrm>
            <a:off x="127162" y="6210127"/>
            <a:ext cx="6094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4163621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34EB74-EAA1-4607-B570-8069D5B8D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CC9E2A-5FF8-4A66-9ACD-D15B94FC26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EC700A-8128-4B12-BEC1-F0CC1C8877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0E2458A-6E9A-4FF5-B698-A4E62D893DB7}"/>
              </a:ext>
            </a:extLst>
          </p:cNvPr>
          <p:cNvSpPr/>
          <p:nvPr/>
        </p:nvSpPr>
        <p:spPr>
          <a:xfrm>
            <a:off x="852518" y="217696"/>
            <a:ext cx="8783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ARIADNE outlook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305A9F-2C56-4C70-A295-2D73870CA277}"/>
              </a:ext>
            </a:extLst>
          </p:cNvPr>
          <p:cNvSpPr/>
          <p:nvPr/>
        </p:nvSpPr>
        <p:spPr>
          <a:xfrm>
            <a:off x="6948333" y="1421570"/>
            <a:ext cx="5072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Characterise full optical 3D tracking with ‘fast’ cameras in </a:t>
            </a:r>
            <a:r>
              <a:rPr lang="en-GB" sz="2400" dirty="0" err="1"/>
              <a:t>LAr</a:t>
            </a:r>
            <a:r>
              <a:rPr lang="en-GB" sz="2400" dirty="0"/>
              <a:t>! Demonstrate calorimetry/track reconstruction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305A9F-2C56-4C70-A295-2D73870CA277}"/>
              </a:ext>
            </a:extLst>
          </p:cNvPr>
          <p:cNvSpPr/>
          <p:nvPr/>
        </p:nvSpPr>
        <p:spPr>
          <a:xfrm>
            <a:off x="6948333" y="4579813"/>
            <a:ext cx="5072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Open to collaboration for the development of future camera technology with fast timing resolution </a:t>
            </a:r>
          </a:p>
        </p:txBody>
      </p:sp>
      <p:pic>
        <p:nvPicPr>
          <p:cNvPr id="4100" name="Picture 4" descr="http://hep.ph.liv.ac.uk/ariadne/gimg/3CERN%20Beamline%20Testing/10%20-%20Team%20Pho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" y="1075405"/>
            <a:ext cx="6742014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E305A9F-2C56-4C70-A295-2D73870CA277}"/>
              </a:ext>
            </a:extLst>
          </p:cNvPr>
          <p:cNvSpPr/>
          <p:nvPr/>
        </p:nvSpPr>
        <p:spPr>
          <a:xfrm>
            <a:off x="6948332" y="3188793"/>
            <a:ext cx="52436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Return to a test beam to further solidify  3D cameras with mixed particle species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8BEF83-00A5-DE45-AEEC-39C3FDDCCC44}"/>
              </a:ext>
            </a:extLst>
          </p:cNvPr>
          <p:cNvSpPr/>
          <p:nvPr/>
        </p:nvSpPr>
        <p:spPr>
          <a:xfrm>
            <a:off x="127162" y="6210127"/>
            <a:ext cx="6094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904470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C29B-E05D-4332-AAC7-8751F1873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910" y="0"/>
            <a:ext cx="6774180" cy="1325563"/>
          </a:xfrm>
        </p:spPr>
        <p:txBody>
          <a:bodyPr/>
          <a:lstStyle/>
          <a:p>
            <a:pPr algn="ctr"/>
            <a:r>
              <a:rPr lang="en-GB" dirty="0"/>
              <a:t>Backup – TPX3 Specifications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6B8ED2-7BB3-42AF-A21F-0190ED50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14" y="1325563"/>
            <a:ext cx="7418149" cy="50977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CADF12-66E7-4B75-8971-873049EADDFB}"/>
              </a:ext>
            </a:extLst>
          </p:cNvPr>
          <p:cNvSpPr/>
          <p:nvPr/>
        </p:nvSpPr>
        <p:spPr>
          <a:xfrm>
            <a:off x="8780261" y="4236421"/>
            <a:ext cx="18801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≈ 1mm in </a:t>
            </a:r>
            <a:r>
              <a:rPr lang="en-GB" sz="2400" dirty="0" err="1"/>
              <a:t>LAr</a:t>
            </a:r>
            <a:endParaRPr lang="en-GB" sz="24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5FF0EE-108F-4A1B-A36E-46165C1C4062}"/>
              </a:ext>
            </a:extLst>
          </p:cNvPr>
          <p:cNvCxnSpPr>
            <a:cxnSpLocks/>
          </p:cNvCxnSpPr>
          <p:nvPr/>
        </p:nvCxnSpPr>
        <p:spPr>
          <a:xfrm flipH="1">
            <a:off x="7706101" y="4497734"/>
            <a:ext cx="1074160" cy="1225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DDB2787-7CC9-49CE-BD6F-F9571ED815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F830CB-DEA7-43CB-B853-B4C1B4A9F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5A7FE6-CA95-4CE3-BB50-6E637F5311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48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4F6F93-7F7A-46E4-A305-EA583BC55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1646872"/>
            <a:ext cx="8789752" cy="48301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1AAE9C4-342B-49AD-A8A3-B0394B61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32" y="-54370"/>
            <a:ext cx="8256270" cy="1325563"/>
          </a:xfrm>
        </p:spPr>
        <p:txBody>
          <a:bodyPr/>
          <a:lstStyle/>
          <a:p>
            <a:pPr algn="ctr"/>
            <a:r>
              <a:rPr lang="en-GB" dirty="0"/>
              <a:t>Backup – Experiment upgrade path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2A9D65-D901-4BC2-BF19-1D5F25537363}"/>
              </a:ext>
            </a:extLst>
          </p:cNvPr>
          <p:cNvSpPr/>
          <p:nvPr/>
        </p:nvSpPr>
        <p:spPr>
          <a:xfrm>
            <a:off x="9343132" y="5218918"/>
            <a:ext cx="19410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Improved calorimetry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9E2B681-B64B-4ECA-9497-926CD1F9FF06}"/>
              </a:ext>
            </a:extLst>
          </p:cNvPr>
          <p:cNvCxnSpPr>
            <a:cxnSpLocks/>
          </p:cNvCxnSpPr>
          <p:nvPr/>
        </p:nvCxnSpPr>
        <p:spPr>
          <a:xfrm flipH="1" flipV="1">
            <a:off x="7880350" y="5302250"/>
            <a:ext cx="1682752" cy="280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CE10766-3331-40DA-8578-6AD303F5E775}"/>
              </a:ext>
            </a:extLst>
          </p:cNvPr>
          <p:cNvSpPr/>
          <p:nvPr/>
        </p:nvSpPr>
        <p:spPr>
          <a:xfrm>
            <a:off x="9245081" y="3147831"/>
            <a:ext cx="19410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Higher </a:t>
            </a:r>
            <a:r>
              <a:rPr lang="en-GB" sz="2400" dirty="0" err="1"/>
              <a:t>x,y</a:t>
            </a:r>
            <a:r>
              <a:rPr lang="en-GB" sz="2400" dirty="0"/>
              <a:t> resolution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1B717C3-5E41-43C3-9880-8473DB22F263}"/>
              </a:ext>
            </a:extLst>
          </p:cNvPr>
          <p:cNvCxnSpPr>
            <a:cxnSpLocks/>
          </p:cNvCxnSpPr>
          <p:nvPr/>
        </p:nvCxnSpPr>
        <p:spPr>
          <a:xfrm flipH="1">
            <a:off x="8423275" y="3566674"/>
            <a:ext cx="1074160" cy="47452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4955DC2-CFB9-44EB-A837-3AA214EDD74F}"/>
              </a:ext>
            </a:extLst>
          </p:cNvPr>
          <p:cNvCxnSpPr>
            <a:cxnSpLocks/>
          </p:cNvCxnSpPr>
          <p:nvPr/>
        </p:nvCxnSpPr>
        <p:spPr>
          <a:xfrm flipH="1">
            <a:off x="8115301" y="3566674"/>
            <a:ext cx="138213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018C299-87B5-43EC-8AB3-F0F294EAC110}"/>
              </a:ext>
            </a:extLst>
          </p:cNvPr>
          <p:cNvSpPr/>
          <p:nvPr/>
        </p:nvSpPr>
        <p:spPr>
          <a:xfrm>
            <a:off x="9237461" y="4482475"/>
            <a:ext cx="282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Faster readout rates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4B6ECB-0815-4E0D-83E9-6F0F487975F2}"/>
              </a:ext>
            </a:extLst>
          </p:cNvPr>
          <p:cNvCxnSpPr>
            <a:cxnSpLocks/>
          </p:cNvCxnSpPr>
          <p:nvPr/>
        </p:nvCxnSpPr>
        <p:spPr>
          <a:xfrm flipH="1">
            <a:off x="8115301" y="4727364"/>
            <a:ext cx="1227831" cy="830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02B09-B20F-47DC-95F0-58F13D6F2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18D22E-AEF7-4379-BB31-165C23DE19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E7A7C-E611-4E8A-A6DF-3E050F44F2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577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1AAE9C4-342B-49AD-A8A3-B0394B61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32" y="-54370"/>
            <a:ext cx="8256270" cy="1325563"/>
          </a:xfrm>
        </p:spPr>
        <p:txBody>
          <a:bodyPr/>
          <a:lstStyle/>
          <a:p>
            <a:pPr algn="ctr"/>
            <a:r>
              <a:rPr lang="en-GB" dirty="0"/>
              <a:t>Backup – time walk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02B09-B20F-47DC-95F0-58F13D6F23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18D22E-AEF7-4379-BB31-165C23DE19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E7A7C-E611-4E8A-A6DF-3E050F44F2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445075-D3B7-43DA-9621-FEEE7F622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4" y="895514"/>
            <a:ext cx="6168751" cy="4879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F7DA3D-081E-4062-9493-860BE0F6D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83189"/>
            <a:ext cx="6147116" cy="499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88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1AAE9C4-342B-49AD-A8A3-B0394B61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32" y="-54370"/>
            <a:ext cx="8256270" cy="1325563"/>
          </a:xfrm>
        </p:spPr>
        <p:txBody>
          <a:bodyPr/>
          <a:lstStyle/>
          <a:p>
            <a:pPr algn="ctr"/>
            <a:r>
              <a:rPr lang="en-GB" dirty="0"/>
              <a:t>Backup – </a:t>
            </a:r>
            <a:r>
              <a:rPr lang="en-GB" dirty="0" err="1"/>
              <a:t>cosmics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02B09-B20F-47DC-95F0-58F13D6F23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" t="6617" r="2984" b="11379"/>
          <a:stretch/>
        </p:blipFill>
        <p:spPr>
          <a:xfrm>
            <a:off x="10612445" y="6129430"/>
            <a:ext cx="1507838" cy="665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18D22E-AEF7-4379-BB31-165C23DE19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95" y="63098"/>
            <a:ext cx="2342388" cy="5979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E7A7C-E611-4E8A-A6DF-3E050F44F2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" y="63098"/>
            <a:ext cx="861219" cy="8324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22"/>
          <a:stretch/>
        </p:blipFill>
        <p:spPr>
          <a:xfrm>
            <a:off x="164616" y="1129670"/>
            <a:ext cx="6978567" cy="5471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215" y="1766493"/>
            <a:ext cx="4647773" cy="397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70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2520</TotalTime>
  <Words>1169</Words>
  <Application>Microsoft Macintosh PowerPoint</Application>
  <PresentationFormat>Widescreen</PresentationFormat>
  <Paragraphs>199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 – TPX3 Specifications</vt:lpstr>
      <vt:lpstr>Backup – Experiment upgrade path</vt:lpstr>
      <vt:lpstr>Backup – time walk</vt:lpstr>
      <vt:lpstr>Backup – cosmics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Roberts</dc:creator>
  <cp:lastModifiedBy>Vann, Jared</cp:lastModifiedBy>
  <cp:revision>75</cp:revision>
  <cp:lastPrinted>2018-11-02T17:30:19Z</cp:lastPrinted>
  <dcterms:created xsi:type="dcterms:W3CDTF">2018-10-26T22:41:23Z</dcterms:created>
  <dcterms:modified xsi:type="dcterms:W3CDTF">2018-11-02T22:38:53Z</dcterms:modified>
</cp:coreProperties>
</file>