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 snapToGrid="0">
      <p:cViewPr varScale="1">
        <p:scale>
          <a:sx n="79" d="100"/>
          <a:sy n="79" d="100"/>
        </p:scale>
        <p:origin x="7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25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05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3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6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94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4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89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61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7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92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29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582A-37E6-459C-BCB6-9BE5A284E95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E7ED4-9FE5-42BA-AB4D-14348E5D4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32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gif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gif"/><Relationship Id="rId5" Type="http://schemas.openxmlformats.org/officeDocument/2006/relationships/image" Target="../media/image8.png"/><Relationship Id="rId15" Type="http://schemas.openxmlformats.org/officeDocument/2006/relationships/image" Target="../media/image18.gif"/><Relationship Id="rId10" Type="http://schemas.openxmlformats.org/officeDocument/2006/relationships/image" Target="../media/image13.gif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7.jpeg"/><Relationship Id="rId5" Type="http://schemas.openxmlformats.org/officeDocument/2006/relationships/image" Target="../media/image22.pn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emf"/><Relationship Id="rId1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13" y="1373923"/>
            <a:ext cx="7154796" cy="5120013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231795" y="75414"/>
            <a:ext cx="7772400" cy="640434"/>
          </a:xfrm>
        </p:spPr>
        <p:txBody>
          <a:bodyPr>
            <a:normAutofit/>
          </a:bodyPr>
          <a:lstStyle/>
          <a:p>
            <a:r>
              <a:rPr kumimoji="1" lang="en-US" altLang="zh-CN" sz="3200" b="1" dirty="0" smtClean="0"/>
              <a:t>The Central Detector of JUNO</a:t>
            </a:r>
            <a:endParaRPr kumimoji="1" lang="zh-CN" altLang="en-US" sz="3200" b="1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2917595" y="715848"/>
            <a:ext cx="6400800" cy="1752600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kumimoji="1" lang="en-US" altLang="zh-CN" sz="2000" b="1" dirty="0" smtClean="0"/>
              <a:t> Pei </a:t>
            </a:r>
            <a:r>
              <a:rPr kumimoji="1" lang="en-US" altLang="zh-CN" sz="2000" b="1" dirty="0" err="1" smtClean="0"/>
              <a:t>Yatian</a:t>
            </a:r>
            <a:r>
              <a:rPr kumimoji="1" lang="en-US" altLang="zh-CN" sz="2000" b="1" dirty="0" smtClean="0"/>
              <a:t> (IHEP) </a:t>
            </a:r>
          </a:p>
          <a:p>
            <a:pPr>
              <a:lnSpc>
                <a:spcPts val="1800"/>
              </a:lnSpc>
            </a:pPr>
            <a:r>
              <a:rPr lang="de-DE" altLang="zh-CN" sz="2000" b="1" i="1" dirty="0" smtClean="0"/>
              <a:t>On behalf of the JUNO Central Detector group </a:t>
            </a:r>
            <a:endParaRPr lang="de-DE" altLang="zh-CN" sz="2000" b="1" i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256" y="148437"/>
            <a:ext cx="3026890" cy="1192129"/>
          </a:xfrm>
          <a:prstGeom prst="rect">
            <a:avLst/>
          </a:prstGeom>
        </p:spPr>
      </p:pic>
      <p:pic>
        <p:nvPicPr>
          <p:cNvPr id="9" name="Inhaltsplatzhalter 6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8" y="280415"/>
            <a:ext cx="1361591" cy="1187778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243270" y="3846136"/>
            <a:ext cx="1675089" cy="6285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535634" y="6396335"/>
            <a:ext cx="4994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/>
              <a:t>Our aim: </a:t>
            </a:r>
            <a:r>
              <a:rPr lang="en-US" altLang="zh-CN" sz="2400" dirty="0" smtClean="0"/>
              <a:t>Determine </a:t>
            </a:r>
            <a:r>
              <a:rPr lang="en-US" altLang="zh-CN" sz="2400" dirty="0"/>
              <a:t>MH with Reactors</a:t>
            </a:r>
            <a:endParaRPr lang="zh-CN" altLang="en-US" sz="2400" dirty="0"/>
          </a:p>
        </p:txBody>
      </p:sp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253" y="1742078"/>
            <a:ext cx="4826239" cy="406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文本框 63"/>
          <p:cNvSpPr txBox="1"/>
          <p:nvPr/>
        </p:nvSpPr>
        <p:spPr>
          <a:xfrm>
            <a:off x="7412209" y="1373923"/>
            <a:ext cx="438725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Central 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Detector (CD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970196" y="5732563"/>
            <a:ext cx="410729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-342900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Photocathode coverage: ~ 75%,</a:t>
            </a:r>
          </a:p>
          <a:p>
            <a:pPr marL="0" lvl="1" indent="-342900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PMT photon detection eff.:~27</a:t>
            </a:r>
            <a:r>
              <a:rPr lang="en-US" altLang="zh-CN" dirty="0" smtClean="0"/>
              <a:t>%</a:t>
            </a:r>
          </a:p>
          <a:p>
            <a:pPr marL="0" lvl="1" indent="-342900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Divided into 30 longitudes and 23 </a:t>
            </a:r>
            <a:endParaRPr lang="en-US" altLang="zh-CN" dirty="0" smtClean="0"/>
          </a:p>
          <a:p>
            <a:pPr marL="0" lvl="1">
              <a:lnSpc>
                <a:spcPts val="1800"/>
              </a:lnSpc>
              <a:spcBef>
                <a:spcPts val="300"/>
              </a:spcBef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      latitude </a:t>
            </a:r>
            <a:r>
              <a:rPr lang="en-US" altLang="zh-CN" dirty="0"/>
              <a:t>layers</a:t>
            </a:r>
          </a:p>
        </p:txBody>
      </p:sp>
    </p:spTree>
    <p:extLst>
      <p:ext uri="{BB962C8B-B14F-4D97-AF65-F5344CB8AC3E}">
        <p14:creationId xmlns:p14="http://schemas.microsoft.com/office/powerpoint/2010/main" val="20916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301" y="108155"/>
            <a:ext cx="7773074" cy="8596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27091" y="650801"/>
            <a:ext cx="438960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Progress 2</a:t>
            </a:r>
            <a:r>
              <a:rPr lang="en-US" altLang="zh-CN" sz="2400" b="1" dirty="0" smtClean="0"/>
              <a:t>: Acrylic sphere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AS</a:t>
            </a:r>
            <a:r>
              <a:rPr lang="zh-CN" altLang="en-US" sz="2400" b="1" dirty="0" smtClean="0"/>
              <a:t>）</a:t>
            </a:r>
            <a:endParaRPr lang="zh-CN" altLang="en-US" sz="2400" b="1" dirty="0"/>
          </a:p>
        </p:txBody>
      </p:sp>
      <p:sp>
        <p:nvSpPr>
          <p:cNvPr id="7" name="矩形 6"/>
          <p:cNvSpPr/>
          <p:nvPr/>
        </p:nvSpPr>
        <p:spPr>
          <a:xfrm>
            <a:off x="6227091" y="1046477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R&amp;D</a:t>
            </a:r>
            <a:endParaRPr lang="zh-CN" altLang="en-US" dirty="0"/>
          </a:p>
        </p:txBody>
      </p:sp>
      <p:pic>
        <p:nvPicPr>
          <p:cNvPr id="10" name="图片 9"/>
          <p:cNvPicPr preferRelativeResize="0"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320" b="49844"/>
          <a:stretch/>
        </p:blipFill>
        <p:spPr>
          <a:xfrm>
            <a:off x="6227091" y="1359580"/>
            <a:ext cx="3349316" cy="145172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227091" y="2811634"/>
            <a:ext cx="3349316" cy="3385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Test for bulk-polymerization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" name="图片 11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4" t="32724" r="16128" b="28738"/>
          <a:stretch/>
        </p:blipFill>
        <p:spPr>
          <a:xfrm>
            <a:off x="6227092" y="3152685"/>
            <a:ext cx="3349316" cy="1173735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13" name="文本框 12"/>
          <p:cNvSpPr txBox="1"/>
          <p:nvPr/>
        </p:nvSpPr>
        <p:spPr>
          <a:xfrm>
            <a:off x="6227091" y="4326420"/>
            <a:ext cx="3349316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Load test of node: break at 100 tons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099140" y="4642575"/>
            <a:ext cx="3602012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>
                <a:solidFill>
                  <a:srgbClr val="FF0000"/>
                </a:solidFill>
              </a:rPr>
              <a:t>Achieved </a:t>
            </a:r>
            <a:r>
              <a:rPr lang="en-US" altLang="zh-CN" dirty="0" smtClean="0">
                <a:solidFill>
                  <a:srgbClr val="FF0000"/>
                </a:solidFill>
              </a:rPr>
              <a:t>goals:</a:t>
            </a:r>
          </a:p>
          <a:p>
            <a:pPr>
              <a:lnSpc>
                <a:spcPts val="1800"/>
              </a:lnSpc>
            </a:pPr>
            <a:r>
              <a:rPr lang="en-US" altLang="zh-CN" dirty="0" smtClean="0"/>
              <a:t>-</a:t>
            </a:r>
            <a:r>
              <a:rPr kumimoji="1" lang="en-US" altLang="zh-CN" dirty="0"/>
              <a:t>Max pulling </a:t>
            </a:r>
            <a:r>
              <a:rPr kumimoji="1" lang="en-US" altLang="zh-CN" dirty="0" smtClean="0"/>
              <a:t>load of node: </a:t>
            </a:r>
            <a:r>
              <a:rPr kumimoji="1" lang="en-US" altLang="zh-CN" dirty="0"/>
              <a:t>~ 8 </a:t>
            </a:r>
            <a:r>
              <a:rPr kumimoji="1" lang="en-US" altLang="zh-CN" dirty="0" smtClean="0"/>
              <a:t>tons</a:t>
            </a:r>
          </a:p>
          <a:p>
            <a:pPr>
              <a:lnSpc>
                <a:spcPts val="1800"/>
              </a:lnSpc>
            </a:pPr>
            <a:r>
              <a:rPr lang="en-US" altLang="zh-CN" dirty="0"/>
              <a:t>-Break at load of node: ~100 tons</a:t>
            </a:r>
          </a:p>
          <a:p>
            <a:pPr>
              <a:lnSpc>
                <a:spcPts val="1800"/>
              </a:lnSpc>
            </a:pPr>
            <a:r>
              <a:rPr lang="en-US" altLang="zh-CN" dirty="0"/>
              <a:t>-max stress </a:t>
            </a:r>
            <a:r>
              <a:rPr lang="en-US" altLang="zh-CN" dirty="0" smtClean="0"/>
              <a:t>on acrylic </a:t>
            </a:r>
            <a:r>
              <a:rPr lang="zh-CN" altLang="en-US" dirty="0" smtClean="0"/>
              <a:t>≤</a:t>
            </a:r>
            <a:r>
              <a:rPr lang="en-US" altLang="zh-CN" dirty="0" smtClean="0"/>
              <a:t> 3.5MPa</a:t>
            </a:r>
          </a:p>
          <a:p>
            <a:pPr>
              <a:lnSpc>
                <a:spcPts val="1800"/>
              </a:lnSpc>
            </a:pPr>
            <a:r>
              <a:rPr kumimoji="1" lang="en-US" altLang="zh-CN" dirty="0" smtClean="0">
                <a:solidFill>
                  <a:schemeClr val="tx1"/>
                </a:solidFill>
              </a:rPr>
              <a:t>-Creep: over 100 years</a:t>
            </a:r>
          </a:p>
          <a:p>
            <a:pPr>
              <a:lnSpc>
                <a:spcPts val="1800"/>
              </a:lnSpc>
            </a:pPr>
            <a:r>
              <a:rPr lang="en-US" altLang="zh-CN" dirty="0">
                <a:solidFill>
                  <a:srgbClr val="FF0000"/>
                </a:solidFill>
              </a:rPr>
              <a:t>Other questions</a:t>
            </a:r>
            <a:r>
              <a:rPr lang="en-US" altLang="zh-CN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ts val="1800"/>
              </a:lnSpc>
            </a:pPr>
            <a:r>
              <a:rPr lang="en-US" altLang="zh-CN" dirty="0" smtClean="0"/>
              <a:t>-</a:t>
            </a:r>
            <a:r>
              <a:rPr lang="en-US" altLang="zh-CN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/>
              <a:t>radiation </a:t>
            </a:r>
            <a:r>
              <a:rPr kumimoji="1" lang="en-US" altLang="zh-CN" dirty="0"/>
              <a:t>back- </a:t>
            </a:r>
            <a:r>
              <a:rPr kumimoji="1" lang="en-US" altLang="zh-CN" dirty="0" smtClean="0"/>
              <a:t>ground</a:t>
            </a:r>
          </a:p>
          <a:p>
            <a:pPr>
              <a:lnSpc>
                <a:spcPts val="1800"/>
              </a:lnSpc>
            </a:pPr>
            <a:r>
              <a:rPr kumimoji="1" lang="en-US" altLang="zh-CN" dirty="0" smtClean="0"/>
              <a:t>-</a:t>
            </a:r>
            <a:r>
              <a:rPr lang="en-US" altLang="zh-CN" dirty="0" smtClean="0"/>
              <a:t> Light transmittance</a:t>
            </a:r>
          </a:p>
          <a:p>
            <a:pPr>
              <a:lnSpc>
                <a:spcPts val="1800"/>
              </a:lnSpc>
            </a:pPr>
            <a:r>
              <a:rPr lang="en-US" altLang="zh-CN" dirty="0" smtClean="0"/>
              <a:t>   (</a:t>
            </a:r>
            <a:r>
              <a:rPr lang="en-US" altLang="zh-CN" dirty="0"/>
              <a:t>Thermoforming, polymerization)</a:t>
            </a:r>
          </a:p>
          <a:p>
            <a:pPr>
              <a:lnSpc>
                <a:spcPts val="1800"/>
              </a:lnSpc>
            </a:pPr>
            <a:endParaRPr lang="en-US" altLang="zh-CN" dirty="0"/>
          </a:p>
          <a:p>
            <a:pPr>
              <a:lnSpc>
                <a:spcPts val="1800"/>
              </a:lnSpc>
            </a:pPr>
            <a:endParaRPr lang="zh-CN" alt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6" b="11216"/>
          <a:stretch/>
        </p:blipFill>
        <p:spPr bwMode="auto">
          <a:xfrm>
            <a:off x="9631765" y="1359580"/>
            <a:ext cx="2271136" cy="177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图片 18" descr="水池（静）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t="7642" b="22621"/>
          <a:stretch/>
        </p:blipFill>
        <p:spPr>
          <a:xfrm>
            <a:off x="9631765" y="3140789"/>
            <a:ext cx="2280201" cy="152418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576407" y="1018299"/>
            <a:ext cx="1236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P</a:t>
            </a:r>
            <a:r>
              <a:rPr lang="en-US" altLang="zh-CN" b="1" dirty="0" smtClean="0"/>
              <a:t>roduction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9474239" y="4847708"/>
            <a:ext cx="2586188" cy="1942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 smtClean="0"/>
              <a:t>-A </a:t>
            </a:r>
            <a:r>
              <a:rPr lang="en-US" altLang="zh-CN" dirty="0"/>
              <a:t>new production lines </a:t>
            </a:r>
            <a:r>
              <a:rPr lang="en-US" altLang="zh-CN" dirty="0" smtClean="0"/>
              <a:t> </a:t>
            </a:r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special </a:t>
            </a:r>
            <a:r>
              <a:rPr lang="en-US" altLang="zh-CN" dirty="0"/>
              <a:t>for JUNO are </a:t>
            </a: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finished</a:t>
            </a:r>
            <a:endParaRPr lang="en-US" altLang="zh-CN" dirty="0"/>
          </a:p>
          <a:p>
            <a:pPr>
              <a:lnSpc>
                <a:spcPts val="1800"/>
              </a:lnSpc>
            </a:pPr>
            <a:r>
              <a:rPr lang="en-US" altLang="zh-CN" dirty="0" smtClean="0"/>
              <a:t>-A  constant </a:t>
            </a:r>
            <a:r>
              <a:rPr lang="en-US" altLang="zh-CN" dirty="0"/>
              <a:t>temperature </a:t>
            </a: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workshop </a:t>
            </a:r>
            <a:r>
              <a:rPr lang="en-US" altLang="zh-CN" dirty="0"/>
              <a:t>is being made </a:t>
            </a: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for </a:t>
            </a:r>
            <a:r>
              <a:rPr lang="en-US" altLang="zh-CN" dirty="0"/>
              <a:t>acrylic panels </a:t>
            </a: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machining </a:t>
            </a:r>
            <a:r>
              <a:rPr lang="en-US" altLang="zh-CN" dirty="0"/>
              <a:t>and </a:t>
            </a:r>
            <a:r>
              <a:rPr lang="en-US" altLang="zh-CN" dirty="0" smtClean="0"/>
              <a:t>pre-</a:t>
            </a:r>
          </a:p>
          <a:p>
            <a:pPr>
              <a:lnSpc>
                <a:spcPts val="18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assembly</a:t>
            </a:r>
            <a:endParaRPr lang="en-US" altLang="zh-CN" dirty="0"/>
          </a:p>
        </p:txBody>
      </p:sp>
      <p:sp>
        <p:nvSpPr>
          <p:cNvPr id="39" name="矩形 38"/>
          <p:cNvSpPr/>
          <p:nvPr/>
        </p:nvSpPr>
        <p:spPr>
          <a:xfrm>
            <a:off x="508021" y="650801"/>
            <a:ext cx="330455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Progress 1</a:t>
            </a:r>
            <a:r>
              <a:rPr lang="en-US" altLang="zh-CN" sz="2400" b="1" dirty="0" smtClean="0"/>
              <a:t>: General R&amp;D</a:t>
            </a:r>
            <a:endParaRPr lang="zh-CN" altLang="en-US" sz="2400" b="1" dirty="0"/>
          </a:p>
        </p:txBody>
      </p:sp>
      <p:sp>
        <p:nvSpPr>
          <p:cNvPr id="40" name="矩形 39"/>
          <p:cNvSpPr/>
          <p:nvPr/>
        </p:nvSpPr>
        <p:spPr>
          <a:xfrm>
            <a:off x="530576" y="1070998"/>
            <a:ext cx="538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Static analysis and seismic analysis of CD main structure have been finished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28490" y="1789389"/>
            <a:ext cx="2038338" cy="2101675"/>
            <a:chOff x="420006" y="908720"/>
            <a:chExt cx="3797452" cy="432000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8134" y="3873113"/>
              <a:ext cx="1449940" cy="1284079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848" y="908720"/>
              <a:ext cx="2117610" cy="43200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0006" y="1340768"/>
              <a:ext cx="1631714" cy="1800000"/>
            </a:xfrm>
            <a:prstGeom prst="rect">
              <a:avLst/>
            </a:prstGeom>
          </p:spPr>
        </p:pic>
        <p:cxnSp>
          <p:nvCxnSpPr>
            <p:cNvPr id="48" name="直接箭头连接符 47"/>
            <p:cNvCxnSpPr/>
            <p:nvPr/>
          </p:nvCxnSpPr>
          <p:spPr>
            <a:xfrm flipH="1" flipV="1">
              <a:off x="2027251" y="2780928"/>
              <a:ext cx="960574" cy="130890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内容占位符 16"/>
          <p:cNvPicPr>
            <a:picLocks noGrp="1" noChangeAspect="1"/>
          </p:cNvPicPr>
          <p:nvPr>
            <p:ph sz="half" idx="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828" y="1655113"/>
            <a:ext cx="1856813" cy="2235952"/>
          </a:xfrm>
        </p:spPr>
      </p:pic>
      <p:pic>
        <p:nvPicPr>
          <p:cNvPr id="51" name="内容占位符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927" y="1615599"/>
            <a:ext cx="1864965" cy="2314118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1031880" y="3898756"/>
            <a:ext cx="4198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1" lang="en-US" altLang="zh-CN" dirty="0"/>
              <a:t>Near-field seismic response analysis model</a:t>
            </a:r>
            <a:endParaRPr kumimoji="1"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2"/>
          <a:srcRect l="34130" t="12313" r="3194" b="3959"/>
          <a:stretch/>
        </p:blipFill>
        <p:spPr>
          <a:xfrm>
            <a:off x="385212" y="3241445"/>
            <a:ext cx="844957" cy="614821"/>
          </a:xfrm>
          <a:prstGeom prst="rect">
            <a:avLst/>
          </a:prstGeom>
        </p:spPr>
      </p:pic>
      <p:cxnSp>
        <p:nvCxnSpPr>
          <p:cNvPr id="54" name="直接箭头连接符 53"/>
          <p:cNvCxnSpPr>
            <a:endCxn id="53" idx="3"/>
          </p:cNvCxnSpPr>
          <p:nvPr/>
        </p:nvCxnSpPr>
        <p:spPr>
          <a:xfrm flipH="1">
            <a:off x="1230169" y="3409055"/>
            <a:ext cx="501963" cy="139801"/>
          </a:xfrm>
          <a:prstGeom prst="straightConnector1">
            <a:avLst/>
          </a:prstGeom>
          <a:ln w="12700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354323" y="4247349"/>
            <a:ext cx="5520819" cy="2229002"/>
            <a:chOff x="236149" y="3293716"/>
            <a:chExt cx="6865595" cy="2863020"/>
          </a:xfrm>
        </p:grpSpPr>
        <p:grpSp>
          <p:nvGrpSpPr>
            <p:cNvPr id="58" name="组合 57"/>
            <p:cNvGrpSpPr/>
            <p:nvPr/>
          </p:nvGrpSpPr>
          <p:grpSpPr>
            <a:xfrm>
              <a:off x="236149" y="3293716"/>
              <a:ext cx="6865595" cy="2360699"/>
              <a:chOff x="1" y="2410409"/>
              <a:chExt cx="6865595" cy="2360699"/>
            </a:xfrm>
          </p:grpSpPr>
          <p:pic>
            <p:nvPicPr>
              <p:cNvPr id="62" name="Picture 2" descr="D:\2015-2016项目\中心探测器\第12轮-国际评审会\国际评审会PPT整理\浙大\流固耦合\results\fir_x.gif"/>
              <p:cNvPicPr>
                <a:picLocks noChangeAspect="1" noChangeArrowheads="1" noCrop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7744" y="2410410"/>
                <a:ext cx="2555959" cy="2360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3" descr="D:\2015-2016项目\中心探测器\第12轮-国际评审会\国际评审会PPT整理\浙大\流固耦合\results\fir_x_1.gif"/>
              <p:cNvPicPr>
                <a:picLocks noChangeAspect="1" noChangeArrowheads="1" noCrop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2410409"/>
                <a:ext cx="2555775" cy="2360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4" descr="D:\2015-2016项目\中心探测器\第12轮-国际评审会\国际评审会PPT整理\浙大\流固耦合\results\fir_x_2.gif"/>
              <p:cNvPicPr>
                <a:picLocks noChangeAspect="1" noChangeArrowheads="1" noCrop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2410410"/>
                <a:ext cx="2149580" cy="2360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9" name="圆角矩形标注 58"/>
            <p:cNvSpPr/>
            <p:nvPr/>
          </p:nvSpPr>
          <p:spPr>
            <a:xfrm>
              <a:off x="1043608" y="5661247"/>
              <a:ext cx="1267451" cy="495489"/>
            </a:xfrm>
            <a:prstGeom prst="wedgeRoundRectCallout">
              <a:avLst>
                <a:gd name="adj1" fmla="val -42779"/>
                <a:gd name="adj2" fmla="val 51547"/>
                <a:gd name="adj3" fmla="val 16667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Integrated model</a:t>
              </a:r>
              <a:endParaRPr 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圆角矩形标注 59"/>
            <p:cNvSpPr/>
            <p:nvPr/>
          </p:nvSpPr>
          <p:spPr>
            <a:xfrm>
              <a:off x="3327489" y="5668741"/>
              <a:ext cx="1244510" cy="487995"/>
            </a:xfrm>
            <a:prstGeom prst="wedgeRoundRectCallout">
              <a:avLst>
                <a:gd name="adj1" fmla="val -42779"/>
                <a:gd name="adj2" fmla="val 51547"/>
                <a:gd name="adj3" fmla="val 16667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Pure water</a:t>
              </a:r>
            </a:p>
          </p:txBody>
        </p:sp>
        <p:sp>
          <p:nvSpPr>
            <p:cNvPr id="61" name="圆角矩形标注 60"/>
            <p:cNvSpPr/>
            <p:nvPr/>
          </p:nvSpPr>
          <p:spPr>
            <a:xfrm>
              <a:off x="5560653" y="5596731"/>
              <a:ext cx="1387611" cy="515308"/>
            </a:xfrm>
            <a:prstGeom prst="wedgeRoundRectCallout">
              <a:avLst>
                <a:gd name="adj1" fmla="val -42779"/>
                <a:gd name="adj2" fmla="val 51547"/>
                <a:gd name="adj3" fmla="val 16667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SS structure</a:t>
              </a:r>
              <a:endParaRPr 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-1776718" y="6486110"/>
            <a:ext cx="9770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Fluid-structure interaction  seismic analysis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09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97130" y="695894"/>
            <a:ext cx="49569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Progress 4</a:t>
            </a:r>
            <a:r>
              <a:rPr lang="en-US" altLang="zh-CN" sz="2400" b="1" dirty="0" smtClean="0"/>
              <a:t>: 1/12 </a:t>
            </a:r>
            <a:r>
              <a:rPr lang="en-US" altLang="zh-CN" sz="2400" b="1" dirty="0"/>
              <a:t>scaling CD prototype</a:t>
            </a:r>
            <a:endParaRPr lang="zh-CN" altLang="en-US" sz="24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6"/>
          <a:stretch/>
        </p:blipFill>
        <p:spPr>
          <a:xfrm>
            <a:off x="6799888" y="3383552"/>
            <a:ext cx="1756860" cy="198159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24592" y="1121279"/>
            <a:ext cx="37010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 smtClean="0"/>
              <a:t>Prototype has finished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 smtClean="0"/>
              <a:t>The laboratory has been set up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67" y="3383552"/>
            <a:ext cx="2382194" cy="1981593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50319" y="1829164"/>
            <a:ext cx="2070847" cy="151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1004" y="1831735"/>
            <a:ext cx="2103394" cy="1513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6692580" y="5419268"/>
            <a:ext cx="47138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kumimoji="1" lang="en-US" altLang="zh-CN" dirty="0" smtClean="0"/>
              <a:t>Verify the FEM calculation; Check the spring effects; Check the temperature load;;Test the monitor system; Test the filling/overflow system </a:t>
            </a:r>
            <a:endParaRPr kumimoji="1" lang="en-US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301" y="108155"/>
            <a:ext cx="7773074" cy="8596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5119" y="708652"/>
            <a:ext cx="573868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Progress 3</a:t>
            </a:r>
            <a:r>
              <a:rPr lang="en-US" altLang="zh-CN" sz="2400" b="1" dirty="0" smtClean="0"/>
              <a:t>: Stainless steel structure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SSS</a:t>
            </a:r>
            <a:r>
              <a:rPr lang="zh-CN" altLang="en-US" sz="2400" b="1" dirty="0" smtClean="0"/>
              <a:t>）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631035" y="1076150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R&amp;D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t="12064" r="4478" b="6704"/>
          <a:stretch/>
        </p:blipFill>
        <p:spPr>
          <a:xfrm rot="5400000">
            <a:off x="225110" y="1757562"/>
            <a:ext cx="2056421" cy="13761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7" b="11255"/>
          <a:stretch/>
        </p:blipFill>
        <p:spPr>
          <a:xfrm rot="5400000">
            <a:off x="1711303" y="1654040"/>
            <a:ext cx="2064853" cy="1602909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59" y="3487921"/>
            <a:ext cx="1603354" cy="17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图片 16" descr="F:\试验\2017年项目\中微子探测器节点\节点2\照片\IMG_0264.JPG"/>
          <p:cNvPicPr/>
          <p:nvPr/>
        </p:nvPicPr>
        <p:blipFill>
          <a:blip r:embed="rId10" cstate="print"/>
          <a:srcRect t="21122" r="2107" b="10891"/>
          <a:stretch>
            <a:fillRect/>
          </a:stretch>
        </p:blipFill>
        <p:spPr bwMode="auto">
          <a:xfrm>
            <a:off x="1987444" y="3501990"/>
            <a:ext cx="1557740" cy="168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56" descr="1697379537115584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4194" y="5014008"/>
            <a:ext cx="1064298" cy="142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6400" r="4326" b="15351"/>
          <a:stretch/>
        </p:blipFill>
        <p:spPr>
          <a:xfrm>
            <a:off x="2007908" y="5202388"/>
            <a:ext cx="1537276" cy="106954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78802" y="6257259"/>
            <a:ext cx="3284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 smtClean="0"/>
              <a:t>Mechanical test; Corrosion test;</a:t>
            </a:r>
            <a:r>
              <a:rPr kumimoji="1" lang="en-US" altLang="zh-CN" dirty="0" smtClean="0"/>
              <a:t> Slip coefficient test and so on </a:t>
            </a:r>
            <a:endParaRPr lang="en-US" altLang="zh-CN" dirty="0"/>
          </a:p>
        </p:txBody>
      </p:sp>
      <p:sp>
        <p:nvSpPr>
          <p:cNvPr id="21" name="矩形 20"/>
          <p:cNvSpPr/>
          <p:nvPr/>
        </p:nvSpPr>
        <p:spPr>
          <a:xfrm>
            <a:off x="3713879" y="1076150"/>
            <a:ext cx="1236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P</a:t>
            </a:r>
            <a:r>
              <a:rPr lang="en-US" altLang="zh-CN" b="1" dirty="0" smtClean="0"/>
              <a:t>roduction</a:t>
            </a:r>
            <a:endParaRPr lang="zh-CN" altLang="en-US" dirty="0"/>
          </a:p>
        </p:txBody>
      </p:sp>
      <p:pic>
        <p:nvPicPr>
          <p:cNvPr id="22" name="Picture 2" descr="C:\Users\lenovo\Desktop\太钢及太原大明调研图片\微信图片_20180620153111.jpg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286" y="1417432"/>
            <a:ext cx="2482988" cy="1382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286" y="2818616"/>
            <a:ext cx="1204987" cy="160664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92" y="2819980"/>
            <a:ext cx="1188382" cy="1584509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3590799" y="4419373"/>
            <a:ext cx="257147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 smtClean="0"/>
              <a:t>-First </a:t>
            </a:r>
            <a:r>
              <a:rPr lang="en-US" altLang="zh-CN" dirty="0"/>
              <a:t>batch of stainless steel with low background met our </a:t>
            </a:r>
            <a:r>
              <a:rPr lang="en-US" altLang="zh-CN" dirty="0" smtClean="0"/>
              <a:t>requirement</a:t>
            </a:r>
          </a:p>
          <a:p>
            <a:pPr>
              <a:lnSpc>
                <a:spcPts val="1800"/>
              </a:lnSpc>
            </a:pPr>
            <a:r>
              <a:rPr lang="en-US" altLang="zh-CN" dirty="0"/>
              <a:t>-Techniques and Production Readiness Review of </a:t>
            </a:r>
            <a:r>
              <a:rPr lang="en-US" altLang="zh-CN" dirty="0" smtClean="0"/>
              <a:t>SSS of </a:t>
            </a:r>
            <a:r>
              <a:rPr lang="en-US" altLang="zh-CN" dirty="0"/>
              <a:t>CD has been held on 2018.10.12 </a:t>
            </a:r>
            <a:endParaRPr lang="zh-CN" altLang="en-US" dirty="0"/>
          </a:p>
          <a:p>
            <a:pPr>
              <a:lnSpc>
                <a:spcPts val="1800"/>
              </a:lnSpc>
            </a:pP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3937112" y="6176560"/>
            <a:ext cx="7731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B050"/>
                </a:solidFill>
              </a:rPr>
              <a:t>Thank you for your </a:t>
            </a:r>
            <a:r>
              <a:rPr lang="en-US" altLang="zh-CN" sz="3600" b="1" dirty="0" smtClean="0">
                <a:solidFill>
                  <a:srgbClr val="00B050"/>
                </a:solidFill>
              </a:rPr>
              <a:t>attention </a:t>
            </a:r>
            <a:r>
              <a:rPr lang="zh-CN" altLang="en-US" sz="3600" b="1" dirty="0" smtClean="0">
                <a:solidFill>
                  <a:srgbClr val="00B050"/>
                </a:solidFill>
              </a:rPr>
              <a:t>（</a:t>
            </a:r>
            <a:r>
              <a:rPr lang="en-US" altLang="zh-CN" sz="3600" b="1" dirty="0" smtClean="0">
                <a:solidFill>
                  <a:srgbClr val="00B050"/>
                </a:solidFill>
              </a:rPr>
              <a:t>ID</a:t>
            </a:r>
            <a:r>
              <a:rPr lang="en-US" altLang="zh-CN" sz="3600" b="1" dirty="0" smtClean="0">
                <a:solidFill>
                  <a:srgbClr val="00B050"/>
                </a:solidFill>
              </a:rPr>
              <a:t>:62</a:t>
            </a:r>
            <a:r>
              <a:rPr lang="zh-CN" altLang="en-US" sz="3600" b="1" dirty="0" smtClean="0">
                <a:solidFill>
                  <a:srgbClr val="00B050"/>
                </a:solidFill>
              </a:rPr>
              <a:t>）</a:t>
            </a:r>
            <a:endParaRPr lang="zh-CN" alt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8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288</Words>
  <Application>Microsoft Office PowerPoint</Application>
  <PresentationFormat>宽屏</PresentationFormat>
  <Paragraphs>49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The Central Detector of JUNO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Central Detector of JUNO</dc:title>
  <dc:creator>Windows 用户</dc:creator>
  <cp:lastModifiedBy>Windows 用户</cp:lastModifiedBy>
  <cp:revision>16</cp:revision>
  <dcterms:created xsi:type="dcterms:W3CDTF">2018-11-01T15:41:01Z</dcterms:created>
  <dcterms:modified xsi:type="dcterms:W3CDTF">2018-11-01T17:56:21Z</dcterms:modified>
</cp:coreProperties>
</file>