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59" r:id="rId2"/>
    <p:sldId id="282" r:id="rId3"/>
    <p:sldId id="258" r:id="rId4"/>
    <p:sldId id="263" r:id="rId5"/>
    <p:sldId id="261" r:id="rId6"/>
    <p:sldId id="266" r:id="rId7"/>
    <p:sldId id="281" r:id="rId8"/>
    <p:sldId id="265" r:id="rId9"/>
    <p:sldId id="270" r:id="rId10"/>
    <p:sldId id="271" r:id="rId11"/>
    <p:sldId id="283" r:id="rId12"/>
    <p:sldId id="268" r:id="rId13"/>
    <p:sldId id="285" r:id="rId14"/>
    <p:sldId id="267" r:id="rId15"/>
    <p:sldId id="269" r:id="rId16"/>
    <p:sldId id="272" r:id="rId17"/>
    <p:sldId id="273" r:id="rId18"/>
    <p:sldId id="274" r:id="rId19"/>
    <p:sldId id="275" r:id="rId20"/>
    <p:sldId id="276" r:id="rId21"/>
    <p:sldId id="277" r:id="rId22"/>
    <p:sldId id="284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185B9-B0F3-4941-8EBF-9E80CD53AA84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B585A3-D084-464F-8F80-14424FDE1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186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585A3-D084-464F-8F80-14424FDE1C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74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 Andrey:  </a:t>
            </a:r>
            <a:r>
              <a:rPr lang="en-US" dirty="0"/>
              <a:t>I would make relative time plot from slide 13 bigger and focus on that.  Perhaps 12-14 can be combined in a single slide with focus on transverse and longitudinal resolution numbers (less so about how those numbers were extracted).</a:t>
            </a:r>
          </a:p>
          <a:p>
            <a:endParaRPr lang="en-US" dirty="0"/>
          </a:p>
          <a:p>
            <a:pPr marL="122232" lvl="2" indent="-103183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500" dirty="0">
                <a:solidFill>
                  <a:schemeClr val="tx2"/>
                </a:solidFill>
                <a:latin typeface="Comic Sans MS" panose="030F0702030302020204" pitchFamily="66" charset="0"/>
              </a:rPr>
              <a:t>Pulse selection requirements: </a:t>
            </a:r>
          </a:p>
          <a:p>
            <a:pPr marL="401616" lvl="2" indent="-160329">
              <a:buFont typeface="Calibri" pitchFamily="34" charset="0"/>
              <a:buChar char="‒"/>
              <a:defRPr/>
            </a:pPr>
            <a:r>
              <a:rPr lang="en-US" sz="1500" dirty="0">
                <a:solidFill>
                  <a:schemeClr val="tx2"/>
                </a:solidFill>
                <a:latin typeface="Comic Sans MS" panose="030F0702030302020204" pitchFamily="66" charset="0"/>
              </a:rPr>
              <a:t>Both ends of the central strip must exceed a threshold of 10mV.  </a:t>
            </a:r>
          </a:p>
          <a:p>
            <a:pPr marL="401616" lvl="2" indent="-160329">
              <a:buFont typeface="Calibri" pitchFamily="34" charset="0"/>
              <a:buChar char="‒"/>
              <a:defRPr/>
            </a:pPr>
            <a:r>
              <a:rPr lang="en-US" sz="1500" dirty="0">
                <a:solidFill>
                  <a:schemeClr val="tx2"/>
                </a:solidFill>
                <a:latin typeface="Comic Sans MS" panose="030F0702030302020204" pitchFamily="66" charset="0"/>
              </a:rPr>
              <a:t>Maximum amplitude must be on the central strip, rather than adjacent strips</a:t>
            </a:r>
          </a:p>
          <a:p>
            <a:pPr marL="222238" lvl="1" indent="-166679" defTabSz="91435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1500" dirty="0">
                <a:solidFill>
                  <a:schemeClr val="tx2"/>
                </a:solidFill>
                <a:latin typeface="Comic Sans MS" panose="030F0702030302020204" pitchFamily="66" charset="0"/>
              </a:rPr>
              <a:t>At each laser position along a strip:</a:t>
            </a:r>
          </a:p>
          <a:p>
            <a:pPr marL="401616" lvl="2" indent="-160329" defTabSz="914350">
              <a:buFont typeface="Calibri" pitchFamily="34" charset="0"/>
              <a:buChar char="‒"/>
              <a:defRPr/>
            </a:pPr>
            <a:r>
              <a:rPr lang="en-US" sz="1500" dirty="0">
                <a:solidFill>
                  <a:schemeClr val="tx2"/>
                </a:solidFill>
                <a:latin typeface="Comic Sans MS" panose="030F0702030302020204" pitchFamily="66" charset="0"/>
              </a:rPr>
              <a:t>Use a peak fit to each pulse to calculate relative arrival times, and pulse amplitudes</a:t>
            </a:r>
          </a:p>
          <a:p>
            <a:pPr marL="401616" lvl="2" indent="-160329" defTabSz="914350">
              <a:buFont typeface="Calibri" pitchFamily="34" charset="0"/>
              <a:buChar char="‒"/>
              <a:defRPr/>
            </a:pPr>
            <a:r>
              <a:rPr lang="en-US" sz="1500" dirty="0">
                <a:solidFill>
                  <a:schemeClr val="tx2"/>
                </a:solidFill>
                <a:latin typeface="Comic Sans MS" panose="030F0702030302020204" pitchFamily="66" charset="0"/>
              </a:rPr>
              <a:t>Form a distribution of arrival times</a:t>
            </a:r>
          </a:p>
          <a:p>
            <a:pPr marL="401616" lvl="2" indent="-160329" defTabSz="914350">
              <a:buFont typeface="Calibri" pitchFamily="34" charset="0"/>
              <a:buChar char="‒"/>
              <a:defRPr/>
            </a:pPr>
            <a:r>
              <a:rPr lang="en-US" sz="1500" dirty="0">
                <a:solidFill>
                  <a:schemeClr val="tx2"/>
                </a:solidFill>
                <a:latin typeface="Comic Sans MS" panose="030F0702030302020204" pitchFamily="66" charset="0"/>
              </a:rPr>
              <a:t>Fit the distribution of relative arrival times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CDFF9-8C1D-4DFD-866F-40CBDBCC97E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390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 LEFT:  Random pulses, </a:t>
            </a:r>
            <a:r>
              <a:rPr lang="en-US" dirty="0" err="1"/>
              <a:t>approx</a:t>
            </a:r>
            <a:r>
              <a:rPr lang="en-US" dirty="0"/>
              <a:t> every tenth trace sampling</a:t>
            </a:r>
          </a:p>
          <a:p>
            <a:r>
              <a:rPr lang="en-US" dirty="0"/>
              <a:t>TOP Right:  Amplitude very clean distinct single-PE separation, ≥5 MV, Low noise</a:t>
            </a:r>
          </a:p>
          <a:p>
            <a:r>
              <a:rPr lang="en-US" dirty="0"/>
              <a:t>Bottom Left :  Peak gains well above 10^6 even at low voltage (850 &amp; 950 V)</a:t>
            </a:r>
          </a:p>
          <a:p>
            <a:r>
              <a:rPr lang="en-US" dirty="0"/>
              <a:t>Bottom Right:  better than 70 </a:t>
            </a:r>
            <a:r>
              <a:rPr lang="en-US" dirty="0" err="1"/>
              <a:t>psec</a:t>
            </a:r>
            <a:r>
              <a:rPr lang="en-US" dirty="0"/>
              <a:t> time resolution with very little  effort</a:t>
            </a:r>
          </a:p>
          <a:p>
            <a:r>
              <a:rPr lang="en-US" dirty="0"/>
              <a:t>• We turned it on and it worked well.</a:t>
            </a:r>
          </a:p>
          <a:p>
            <a:r>
              <a:rPr lang="en-US" dirty="0"/>
              <a:t>• More details to follow, including spatial scans</a:t>
            </a:r>
          </a:p>
          <a:p>
            <a:r>
              <a:rPr lang="en-US" dirty="0"/>
              <a:t>• This tile solidly meets ANNIE specifications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CDFF9-8C1D-4DFD-866F-40CBDBCC97E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96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>
                <a:latin typeface="Comic Sans MS" panose="030F0702030302020204" pitchFamily="66" charset="0"/>
              </a:rPr>
              <a:t>In experimental methodology, a </a:t>
            </a:r>
            <a:r>
              <a:rPr lang="en-US" sz="2000" b="1" dirty="0">
                <a:latin typeface="Comic Sans MS" panose="030F0702030302020204" pitchFamily="66" charset="0"/>
              </a:rPr>
              <a:t>round robin test</a:t>
            </a:r>
            <a:r>
              <a:rPr lang="en-US" sz="2000" dirty="0">
                <a:latin typeface="Comic Sans MS" panose="030F0702030302020204" pitchFamily="66" charset="0"/>
              </a:rPr>
              <a:t> is an </a:t>
            </a:r>
            <a:r>
              <a:rPr lang="en-US" sz="2000" dirty="0" err="1">
                <a:latin typeface="Comic Sans MS" panose="030F0702030302020204" pitchFamily="66" charset="0"/>
              </a:rPr>
              <a:t>interlaboratory</a:t>
            </a:r>
            <a:r>
              <a:rPr lang="en-US" sz="2000" dirty="0">
                <a:latin typeface="Comic Sans MS" panose="030F0702030302020204" pitchFamily="66" charset="0"/>
              </a:rPr>
              <a:t> </a:t>
            </a:r>
            <a:r>
              <a:rPr lang="en-US" sz="2000" b="1" dirty="0">
                <a:latin typeface="Comic Sans MS" panose="030F0702030302020204" pitchFamily="66" charset="0"/>
              </a:rPr>
              <a:t>test</a:t>
            </a:r>
            <a:r>
              <a:rPr lang="en-US" sz="2000" dirty="0">
                <a:latin typeface="Comic Sans MS" panose="030F0702030302020204" pitchFamily="66" charset="0"/>
              </a:rPr>
              <a:t>(measurement, analysis, or experiment) performed independently several times. This can involve multiple independent scientists performing the </a:t>
            </a:r>
            <a:r>
              <a:rPr lang="en-US" sz="2000" b="1" dirty="0">
                <a:latin typeface="Comic Sans MS" panose="030F0702030302020204" pitchFamily="66" charset="0"/>
              </a:rPr>
              <a:t>test</a:t>
            </a:r>
            <a:r>
              <a:rPr lang="en-US" sz="2000" dirty="0">
                <a:latin typeface="Comic Sans MS" panose="030F0702030302020204" pitchFamily="66" charset="0"/>
              </a:rPr>
              <a:t> with the use of the same method in different equipment, or a variety of methods and equipment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E4C55-CA47-4CF9-9379-EE31E2EBA9F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487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eaLnBrk="1" fontAlgn="ctr" latinLnBrk="0" hangingPunct="1"/>
            <a:endParaRPr lang="en-US" sz="2000" dirty="0">
              <a:latin typeface="Comic Sans MS" panose="030F0702030302020204" pitchFamily="66" charset="0"/>
            </a:endParaRPr>
          </a:p>
          <a:p>
            <a:pPr rtl="0" eaLnBrk="1" fontAlgn="ctr" latinLnBrk="0" hangingPunct="1"/>
            <a:endParaRPr lang="en-US" sz="2000" dirty="0">
              <a:latin typeface="Comic Sans MS" panose="030F0702030302020204" pitchFamily="66" charset="0"/>
            </a:endParaRPr>
          </a:p>
          <a:p>
            <a:pPr rtl="0" eaLnBrk="1" fontAlgn="ctr" latinLnBrk="0" hangingPunct="1"/>
            <a:endParaRPr lang="en-US" sz="2000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E4C55-CA47-4CF9-9379-EE31E2EBA9F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385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50">
              <a:defRPr/>
            </a:pPr>
            <a:r>
              <a:rPr lang="en-US" sz="1600" dirty="0">
                <a:solidFill>
                  <a:schemeClr val="tx2"/>
                </a:solidFill>
                <a:latin typeface="Comic Sans MS" panose="030F0702030302020204" pitchFamily="66" charset="0"/>
              </a:rPr>
              <a:t>NASA:   NNX15CG22P  Curved Microchannel Plates for Space Flight Mass Spectrometers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E4C55-CA47-4CF9-9379-EE31E2EBA9F5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8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1B4BF-8821-47C7-99E2-BE0FCFEC9899}" type="datetime1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56350"/>
            <a:ext cx="3505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654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17DE-DFBD-4BDA-8BA9-DEDC89B16EC0}" type="datetime1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863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1ECF3-00A0-4C9D-B40A-D5E542346C17}" type="datetime1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960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7CE64-773F-43DC-A1C6-7FBF1AAFB2B8}" type="datetime1">
              <a:rPr lang="en-US" smtClean="0"/>
              <a:t>11/1/2018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86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2D6DB-DF74-4186-9D6F-8DE1D069CD0C}" type="datetime1">
              <a:rPr lang="en-US" smtClean="0"/>
              <a:t>11/1/2018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13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2554-FF14-4ADE-8CF5-3108C379A9BC}" type="datetime1">
              <a:rPr lang="en-US" smtClean="0"/>
              <a:t>11/1/2018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173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71516-CD7C-4DB7-A833-4A9AD2E93866}" type="datetime1">
              <a:rPr lang="en-US" smtClean="0"/>
              <a:t>11/1/2018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191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F809-2933-49FB-85C2-EB3A08109CB4}" type="datetime1">
              <a:rPr lang="en-US" smtClean="0"/>
              <a:t>11/1/2018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968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92C2-F559-44F8-BF79-B3D4401EBED6}" type="datetime1">
              <a:rPr lang="en-US" smtClean="0"/>
              <a:t>11/1/2018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260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E6530-708A-440D-A7CD-E495052E58DC}" type="datetime1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F6530-D6B6-4703-B2EE-01FFAF552586}" type="datetime1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489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93C59-67FD-4FF6-9E15-AA6CF8ABDBEA}" type="datetime1">
              <a:rPr lang="en-US" smtClean="0"/>
              <a:t>11/1/2018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03473" y="652612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CD271-5D11-457D-A178-0957BDA2389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056015" y="6662126"/>
            <a:ext cx="5562600" cy="297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Incom</a:t>
            </a:r>
            <a:r>
              <a:rPr lang="en-US" sz="1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Inc. LAPPD Performance, NNN18, Oct 31 – Nov 3, 2018, Vancouver, Canada</a:t>
            </a:r>
            <a:endParaRPr lang="en-US" sz="1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519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alyashenko@incomusa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emf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comusa.com/mcp-and-lappd-documents/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comusa.com/mcp-and-lappd-documents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-26377" y="2521803"/>
            <a:ext cx="917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Performance of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arge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rea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icosecond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hoto-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etectors (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LAPPD</a:t>
            </a:r>
            <a:r>
              <a:rPr lang="en-US" sz="24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TM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30699" y="3733800"/>
            <a:ext cx="1656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ctr">
              <a:buAutoNum type="alphaUcPeriod"/>
            </a:pP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Lyashenko</a:t>
            </a:r>
          </a:p>
          <a:p>
            <a:pPr algn="ctr"/>
            <a:r>
              <a:rPr lang="en-US" b="1" dirty="0" err="1" smtClean="0">
                <a:solidFill>
                  <a:srgbClr val="0000FF"/>
                </a:solidFill>
                <a:latin typeface="Comic Sans MS" panose="030F0702030302020204" pitchFamily="66" charset="0"/>
              </a:rPr>
              <a:t>Incom</a:t>
            </a:r>
            <a:r>
              <a:rPr lang="en-US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Inc.</a:t>
            </a:r>
            <a:endParaRPr lang="en-US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21" y="76200"/>
            <a:ext cx="8976279" cy="1178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506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33600" y="0"/>
            <a:ext cx="5445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LAPPD development group: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380392"/>
            <a:ext cx="896022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1" u="sng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A. V. Lyashenko (</a:t>
            </a:r>
            <a:r>
              <a:rPr lang="en-US" b="1" u="sng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  <a:hlinkClick r:id="rId2"/>
              </a:rPr>
              <a:t>alyashenko@incomusa.com</a:t>
            </a:r>
            <a:r>
              <a:rPr lang="en-US" b="1" u="sng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)</a:t>
            </a:r>
            <a:r>
              <a:rPr lang="en-US" b="1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B. W</a:t>
            </a:r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. Adams, </a:t>
            </a:r>
            <a:r>
              <a:rPr lang="en-US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M. Aviles, T. </a:t>
            </a:r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Cremer</a:t>
            </a:r>
            <a:r>
              <a:rPr lang="en-US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, C. D. Ertley, M. R</a:t>
            </a:r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Foley, C. J. Hamel, M. J. Minot, M. </a:t>
            </a:r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A. Popecki,  </a:t>
            </a:r>
            <a:r>
              <a:rPr lang="en-US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M. E</a:t>
            </a:r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. Stochaj, </a:t>
            </a:r>
            <a:r>
              <a:rPr lang="en-US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W. A</a:t>
            </a:r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. Worstell, </a:t>
            </a:r>
            <a:r>
              <a:rPr lang="en-US" sz="2000" b="1" u="sng" dirty="0" err="1" smtClean="0">
                <a:solidFill>
                  <a:srgbClr val="FF00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Incom</a:t>
            </a:r>
            <a:r>
              <a:rPr lang="en-US" sz="2000" b="1" u="sng" dirty="0" smtClean="0">
                <a:solidFill>
                  <a:srgbClr val="FF00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 Inc</a:t>
            </a:r>
            <a:r>
              <a:rPr lang="en-US" b="1" u="sng" dirty="0">
                <a:solidFill>
                  <a:srgbClr val="FF00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, Charlton, </a:t>
            </a:r>
            <a:r>
              <a:rPr lang="en-US" b="1" u="sng" dirty="0" smtClean="0">
                <a:solidFill>
                  <a:srgbClr val="FF00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MA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u="sng" dirty="0" smtClean="0">
              <a:solidFill>
                <a:srgbClr val="0000FF"/>
              </a:solidFill>
              <a:latin typeface="Comic Sans MS" panose="030F0702030302020204" pitchFamily="66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A. </a:t>
            </a:r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U. Mane, </a:t>
            </a:r>
            <a:r>
              <a:rPr lang="en-US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J. W</a:t>
            </a:r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. Elam, </a:t>
            </a:r>
            <a:r>
              <a:rPr lang="en-US" sz="2000" b="1" u="sng" dirty="0" smtClean="0">
                <a:solidFill>
                  <a:srgbClr val="FF00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Argonne </a:t>
            </a:r>
            <a:r>
              <a:rPr lang="en-US" sz="2000" b="1" u="sng" dirty="0">
                <a:solidFill>
                  <a:srgbClr val="FF00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National </a:t>
            </a:r>
            <a:r>
              <a:rPr lang="en-US" sz="2000" b="1" u="sng" dirty="0" smtClean="0">
                <a:solidFill>
                  <a:srgbClr val="FF00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Laboratory</a:t>
            </a:r>
            <a:r>
              <a:rPr lang="en-US" sz="2000" u="sng" dirty="0" smtClean="0">
                <a:solidFill>
                  <a:srgbClr val="FF00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000" u="sng" dirty="0" smtClean="0">
              <a:solidFill>
                <a:srgbClr val="0000FF"/>
              </a:solidFill>
              <a:latin typeface="Comic Sans MS" panose="030F0702030302020204" pitchFamily="66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O. H</a:t>
            </a:r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. W. Siegmund</a:t>
            </a:r>
            <a:r>
              <a:rPr lang="en-US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2000" b="1" u="sng" dirty="0">
                <a:solidFill>
                  <a:srgbClr val="FF00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University of California, </a:t>
            </a:r>
            <a:r>
              <a:rPr lang="en-US" sz="2000" b="1" u="sng" dirty="0" smtClean="0">
                <a:solidFill>
                  <a:srgbClr val="FF00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Berkeley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u="sng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  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Prof. H</a:t>
            </a:r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. J. </a:t>
            </a:r>
            <a:r>
              <a:rPr lang="en-US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Frisch’s group (E. Angelico, A. Elagin, E. Spieglan), </a:t>
            </a:r>
            <a:r>
              <a:rPr lang="en-US" sz="2000" b="1" u="sng" dirty="0">
                <a:solidFill>
                  <a:srgbClr val="FF00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University of </a:t>
            </a:r>
            <a:r>
              <a:rPr lang="en-US" sz="2000" b="1" u="sng" dirty="0" smtClean="0">
                <a:solidFill>
                  <a:srgbClr val="FF00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Chicago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US" sz="2000" b="1" u="sng" dirty="0">
              <a:solidFill>
                <a:srgbClr val="0000FF"/>
              </a:solidFill>
              <a:latin typeface="Comic Sans MS" panose="030F0702030302020204" pitchFamily="66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Prof. M. </a:t>
            </a:r>
            <a:r>
              <a:rPr lang="en-US" dirty="0" err="1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Wetstein’s</a:t>
            </a:r>
            <a:r>
              <a:rPr lang="en-US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 group, </a:t>
            </a:r>
            <a:r>
              <a:rPr lang="en-US" b="1" u="sng" dirty="0" smtClean="0">
                <a:solidFill>
                  <a:srgbClr val="FF00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Iowa State University</a:t>
            </a:r>
            <a:endParaRPr lang="en-US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75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03" y="2057400"/>
            <a:ext cx="2956191" cy="2138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381884"/>
            <a:ext cx="3394093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132" y="571500"/>
            <a:ext cx="242279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839" y="300788"/>
            <a:ext cx="1776413" cy="107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208" y="4544976"/>
            <a:ext cx="4959351" cy="1993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352800" y="5617274"/>
            <a:ext cx="11544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TTS 0.1nS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67559" y="5614168"/>
            <a:ext cx="12634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TTS 1.28nS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19779" y="6443092"/>
            <a:ext cx="32060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B050"/>
                </a:solidFill>
              </a:rPr>
              <a:t>C. </a:t>
            </a:r>
            <a:r>
              <a:rPr lang="en-US" sz="1200" dirty="0" err="1" smtClean="0">
                <a:solidFill>
                  <a:srgbClr val="00B050"/>
                </a:solidFill>
              </a:rPr>
              <a:t>Aberle</a:t>
            </a:r>
            <a:r>
              <a:rPr lang="en-US" sz="1200" dirty="0" smtClean="0">
                <a:solidFill>
                  <a:srgbClr val="00B050"/>
                </a:solidFill>
              </a:rPr>
              <a:t> et al., JINST 9 (2014), </a:t>
            </a:r>
            <a:r>
              <a:rPr lang="en-US" sz="1200" b="1" u="none" strike="noStrike" dirty="0" smtClean="0">
                <a:solidFill>
                  <a:srgbClr val="00B050"/>
                </a:solidFill>
                <a:effectLst/>
              </a:rPr>
              <a:t>arXiv:1307.5813</a:t>
            </a:r>
            <a:r>
              <a:rPr lang="en-US" sz="1200" dirty="0" smtClean="0">
                <a:solidFill>
                  <a:srgbClr val="00B050"/>
                </a:solidFill>
              </a:rPr>
              <a:t> </a:t>
            </a:r>
            <a:endParaRPr lang="en-US" sz="1200" dirty="0">
              <a:solidFill>
                <a:srgbClr val="00B050"/>
              </a:solidFill>
            </a:endParaRP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71" r="32149" b="-117"/>
          <a:stretch/>
        </p:blipFill>
        <p:spPr bwMode="auto">
          <a:xfrm>
            <a:off x="4001269" y="3636926"/>
            <a:ext cx="1525227" cy="1040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931413" y="-4465"/>
            <a:ext cx="364234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Benefits of fast timing</a:t>
            </a:r>
          </a:p>
        </p:txBody>
      </p:sp>
      <p:sp>
        <p:nvSpPr>
          <p:cNvPr id="8" name="Oval 7"/>
          <p:cNvSpPr/>
          <p:nvPr/>
        </p:nvSpPr>
        <p:spPr>
          <a:xfrm>
            <a:off x="800098" y="3137679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1520" y="4157137"/>
            <a:ext cx="2208008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High vertex resolution in large scale experiments</a:t>
            </a:r>
            <a:endParaRPr lang="en-US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76600" y="685800"/>
            <a:ext cx="2859664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More efficient background rejection</a:t>
            </a:r>
            <a:endParaRPr lang="en-US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05600" y="6073760"/>
            <a:ext cx="1752599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Directionality </a:t>
            </a:r>
          </a:p>
          <a:p>
            <a:r>
              <a:rPr lang="en-US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information</a:t>
            </a:r>
            <a:endParaRPr lang="en-US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52585" y="3311825"/>
            <a:ext cx="1791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B050"/>
                </a:solidFill>
              </a:rPr>
              <a:t>M. Sanchez, NUFACT2015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09899" y="451746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 smtClean="0">
                <a:solidFill>
                  <a:srgbClr val="00B050"/>
                </a:solidFill>
              </a:rPr>
              <a:t>https://people.nscl.msu.edu/~witek/Classes/PHY802/betadecay2017a.pdf</a:t>
            </a:r>
            <a:endParaRPr lang="en-US" sz="1100" dirty="0">
              <a:solidFill>
                <a:srgbClr val="00B05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62207" y="3648834"/>
            <a:ext cx="1791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B050"/>
                </a:solidFill>
              </a:rPr>
              <a:t>M. Sanchez, NUFACT2015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19800" y="3648834"/>
            <a:ext cx="1792864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Precise track reconstruction</a:t>
            </a:r>
            <a:endParaRPr lang="en-US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52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87" t="23053" r="11905" b="12320"/>
          <a:stretch/>
        </p:blipFill>
        <p:spPr bwMode="auto">
          <a:xfrm>
            <a:off x="0" y="520304"/>
            <a:ext cx="3962400" cy="3764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212430"/>
            <a:ext cx="3495479" cy="250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328651" y="0"/>
            <a:ext cx="35534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LAPPD features</a:t>
            </a:r>
            <a:endParaRPr lang="en-US" sz="3200" dirty="0">
              <a:solidFill>
                <a:srgbClr val="C00000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98" t="21542" r="1360" b="14210"/>
          <a:stretch/>
        </p:blipFill>
        <p:spPr bwMode="auto">
          <a:xfrm>
            <a:off x="130114" y="4338810"/>
            <a:ext cx="3134061" cy="1604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28194" y="4925763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Active area 92%</a:t>
            </a:r>
            <a:endParaRPr lang="en-US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-74344" y="2465487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  <a:latin typeface="Comic Sans MS" panose="030F0702030302020204" pitchFamily="66" charset="0"/>
              </a:rPr>
              <a:t>Incom</a:t>
            </a:r>
            <a:endParaRPr lang="en-US" dirty="0" smtClean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r>
              <a:rPr lang="en-US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MCPs</a:t>
            </a:r>
            <a:endParaRPr lang="en-US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9" name="Straight Arrow Connector 48"/>
          <p:cNvCxnSpPr>
            <a:stCxn id="47" idx="0"/>
          </p:cNvCxnSpPr>
          <p:nvPr/>
        </p:nvCxnSpPr>
        <p:spPr>
          <a:xfrm flipV="1">
            <a:off x="351414" y="1909053"/>
            <a:ext cx="334386" cy="556434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47" idx="0"/>
          </p:cNvCxnSpPr>
          <p:nvPr/>
        </p:nvCxnSpPr>
        <p:spPr>
          <a:xfrm>
            <a:off x="351414" y="2465487"/>
            <a:ext cx="334386" cy="49115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148" y="813357"/>
            <a:ext cx="2133600" cy="317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299345" y="4026232"/>
            <a:ext cx="5710776" cy="206210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Glass/ceramic body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Large Active Area: </a:t>
            </a:r>
            <a:r>
              <a:rPr lang="en-US" sz="1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195 x 195 </a:t>
            </a:r>
            <a:r>
              <a:rPr lang="en-US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mm</a:t>
            </a:r>
            <a:r>
              <a:rPr lang="en-US" sz="1600" b="1" baseline="30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Picosecond timing resolution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mm spatial resolution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QE &gt;20% w/bi-alkali photocathode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Fused Silica/Borosilicate window</a:t>
            </a:r>
            <a:endParaRPr 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Flat square geometry, high filling factor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Lower Cost per Unit Area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130114" y="5608026"/>
            <a:ext cx="2075233" cy="335574"/>
          </a:xfrm>
          <a:prstGeom prst="straightConnector1">
            <a:avLst/>
          </a:prstGeom>
          <a:ln w="38100">
            <a:solidFill>
              <a:srgbClr val="0000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 rot="533029">
            <a:off x="609600" y="5698123"/>
            <a:ext cx="877163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229mm</a:t>
            </a:r>
            <a:endParaRPr lang="en-US" sz="16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2286000" y="4925763"/>
            <a:ext cx="992828" cy="1017837"/>
          </a:xfrm>
          <a:prstGeom prst="straightConnector1">
            <a:avLst/>
          </a:prstGeom>
          <a:ln w="38100">
            <a:solidFill>
              <a:srgbClr val="0000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361744"/>
            <a:ext cx="1628579" cy="1221433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 rot="18812046">
            <a:off x="2465262" y="5414669"/>
            <a:ext cx="877163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220mm</a:t>
            </a:r>
            <a:endParaRPr lang="en-US" sz="16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76200" y="5238707"/>
            <a:ext cx="0" cy="295803"/>
          </a:xfrm>
          <a:prstGeom prst="straightConnector1">
            <a:avLst/>
          </a:prstGeom>
          <a:ln w="25400">
            <a:solidFill>
              <a:srgbClr val="0000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20879" y="4900153"/>
            <a:ext cx="720069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21mm</a:t>
            </a:r>
            <a:endParaRPr lang="en-US" sz="16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037480" y="975267"/>
            <a:ext cx="1822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50</a:t>
            </a:r>
            <a:r>
              <a:rPr lang="el-GR" dirty="0" smtClean="0">
                <a:solidFill>
                  <a:srgbClr val="FFFF00"/>
                </a:solidFill>
                <a:latin typeface="Comic Sans MS"/>
              </a:rPr>
              <a:t>Ω</a:t>
            </a:r>
            <a:r>
              <a:rPr lang="en-US" dirty="0" smtClean="0">
                <a:solidFill>
                  <a:srgbClr val="FFFF00"/>
                </a:solidFill>
                <a:latin typeface="Comic Sans MS"/>
              </a:rPr>
              <a:t> impedance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32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05200" y="0"/>
            <a:ext cx="198323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Incom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MCPs</a:t>
            </a:r>
          </a:p>
        </p:txBody>
      </p:sp>
      <p:pic>
        <p:nvPicPr>
          <p:cNvPr id="5" name="Picture 2" descr="L:\2017 R&amp;D Projects\2017-05-09 Camera NiCred GCA, 8inch MCP, 5inch MCP\P512045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2" r="10966"/>
          <a:stretch/>
        </p:blipFill>
        <p:spPr bwMode="auto">
          <a:xfrm>
            <a:off x="600982" y="533400"/>
            <a:ext cx="2394272" cy="2627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25FB88AE-C3E5-474D-8F26-EF9BDA48729C" descr="A2C203E6-A164-4D8B-A65D-E32DD6D01C78@ss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482" y="838200"/>
            <a:ext cx="2867825" cy="1899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87"/>
          <a:stretch/>
        </p:blipFill>
        <p:spPr bwMode="auto">
          <a:xfrm>
            <a:off x="5960576" y="753537"/>
            <a:ext cx="3103685" cy="2187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228600" y="3581400"/>
            <a:ext cx="2905415" cy="2263770"/>
            <a:chOff x="123871" y="1555705"/>
            <a:chExt cx="4982519" cy="387497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86" t="8753" r="4277" b="3426"/>
            <a:stretch/>
          </p:blipFill>
          <p:spPr>
            <a:xfrm>
              <a:off x="123871" y="1555705"/>
              <a:ext cx="4982519" cy="3874977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3325297" y="2579820"/>
              <a:ext cx="1543131" cy="632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Comic Sans MS" panose="030F0702030302020204" pitchFamily="66" charset="0"/>
                </a:rPr>
                <a:t>Al</a:t>
              </a:r>
              <a:r>
                <a:rPr lang="en-US" b="1" baseline="-25000" dirty="0" smtClean="0">
                  <a:solidFill>
                    <a:srgbClr val="0000FF"/>
                  </a:solidFill>
                  <a:latin typeface="Comic Sans MS" panose="030F0702030302020204" pitchFamily="66" charset="0"/>
                </a:rPr>
                <a:t>2</a:t>
              </a:r>
              <a:r>
                <a:rPr lang="en-US" b="1" dirty="0" smtClean="0">
                  <a:solidFill>
                    <a:srgbClr val="0000FF"/>
                  </a:solidFill>
                  <a:latin typeface="Comic Sans MS" panose="030F0702030302020204" pitchFamily="66" charset="0"/>
                </a:rPr>
                <a:t>O</a:t>
              </a:r>
              <a:r>
                <a:rPr lang="en-US" b="1" baseline="-25000" dirty="0" smtClean="0">
                  <a:solidFill>
                    <a:srgbClr val="0000FF"/>
                  </a:solidFill>
                  <a:latin typeface="Comic Sans MS" panose="030F0702030302020204" pitchFamily="66" charset="0"/>
                </a:rPr>
                <a:t>3</a:t>
              </a:r>
              <a:endParaRPr lang="en-US" b="1" dirty="0">
                <a:solidFill>
                  <a:srgbClr val="0000FF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914727" y="2077530"/>
              <a:ext cx="1400804" cy="632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MgO</a:t>
              </a:r>
              <a:endParaRPr lang="en-US" b="1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150418" y="3273562"/>
            <a:ext cx="12954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Gain &gt;10</a:t>
            </a:r>
            <a:r>
              <a:rPr lang="en-US" b="1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7</a:t>
            </a:r>
            <a:endParaRPr lang="en-US" b="1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254" y="3262252"/>
            <a:ext cx="5538788" cy="2848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674219" y="4594930"/>
            <a:ext cx="1676401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Dark count rate </a:t>
            </a:r>
          </a:p>
          <a:p>
            <a:r>
              <a:rPr lang="en-US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0.03 Hz/cm</a:t>
            </a:r>
            <a:r>
              <a:rPr lang="en-US" b="1" baseline="300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2</a:t>
            </a:r>
            <a:endParaRPr lang="en-US" b="1" baseline="300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01831" y="2738422"/>
            <a:ext cx="2389972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Gain Uniformity in  203mm X 203mm MCP</a:t>
            </a:r>
            <a:endParaRPr lang="en-US" sz="1600" b="1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5</a:t>
            </a:fld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352800" y="381000"/>
            <a:ext cx="5711461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Glass capillary arrays functionalized in-house with </a:t>
            </a:r>
            <a:r>
              <a:rPr lang="en-US" sz="1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ALD</a:t>
            </a:r>
            <a:endParaRPr lang="en-US" sz="1600" b="1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200" y="6106180"/>
            <a:ext cx="8991600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MCPs are a separate p</a:t>
            </a:r>
            <a:r>
              <a:rPr lang="en-US" sz="14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roduct line. </a:t>
            </a:r>
          </a:p>
          <a:p>
            <a:r>
              <a:rPr lang="en-US" sz="14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Standard dimensions DIA33mm, SQ53mm, SQ60mm, SQ127mm, SQ200mm. Curved MCPs. </a:t>
            </a:r>
            <a:endParaRPr lang="en-US" sz="1400" b="1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3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57200"/>
            <a:ext cx="3200000" cy="2400000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601" y="865751"/>
            <a:ext cx="3444553" cy="2070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0002749"/>
              </p:ext>
            </p:extLst>
          </p:nvPr>
        </p:nvGraphicFramePr>
        <p:xfrm>
          <a:off x="2854333" y="3534019"/>
          <a:ext cx="5961796" cy="3174084"/>
        </p:xfrm>
        <a:graphic>
          <a:graphicData uri="http://schemas.openxmlformats.org/drawingml/2006/table">
            <a:tbl>
              <a:tblPr firstRow="1">
                <a:tableStyleId>{93296810-A885-4BE3-A3E7-6D5BEEA58F35}</a:tableStyleId>
              </a:tblPr>
              <a:tblGrid>
                <a:gridCol w="1490449"/>
                <a:gridCol w="1490449"/>
                <a:gridCol w="1490449"/>
                <a:gridCol w="1490449"/>
              </a:tblGrid>
              <a:tr h="312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sng" strike="noStrike" dirty="0" smtClean="0">
                          <a:effectLst/>
                          <a:latin typeface="Comic Sans MS" panose="030F0702030302020204" pitchFamily="66" charset="0"/>
                        </a:rPr>
                        <a:t>LAPPD S/N</a:t>
                      </a:r>
                      <a:endParaRPr lang="en-US" sz="1600" b="1" i="0" u="sng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sng" strike="noStrike" dirty="0">
                          <a:effectLst/>
                          <a:latin typeface="Comic Sans MS" panose="030F0702030302020204" pitchFamily="66" charset="0"/>
                        </a:rPr>
                        <a:t>Maximum %</a:t>
                      </a:r>
                      <a:endParaRPr lang="en-US" sz="1600" b="1" i="0" u="sng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sng" strike="noStrike" dirty="0">
                          <a:effectLst/>
                          <a:latin typeface="Comic Sans MS" panose="030F0702030302020204" pitchFamily="66" charset="0"/>
                        </a:rPr>
                        <a:t>Average %</a:t>
                      </a:r>
                      <a:endParaRPr lang="en-US" sz="1600" b="1" i="0" u="sng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sng" strike="noStrike" dirty="0" smtClean="0">
                          <a:effectLst/>
                          <a:latin typeface="Comic Sans MS" panose="030F0702030302020204" pitchFamily="66" charset="0"/>
                        </a:rPr>
                        <a:t>Minimum </a:t>
                      </a:r>
                      <a:r>
                        <a:rPr lang="en-US" sz="1600" b="1" u="sng" strike="noStrike" dirty="0">
                          <a:effectLst/>
                          <a:latin typeface="Comic Sans MS" panose="030F0702030302020204" pitchFamily="66" charset="0"/>
                        </a:rPr>
                        <a:t>%</a:t>
                      </a:r>
                      <a:endParaRPr lang="en-US" sz="1600" b="1" i="0" u="sng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</a:rPr>
                        <a:t>LAPPD #13:</a:t>
                      </a:r>
                      <a:endParaRPr lang="en-US" sz="1600" b="1" i="0" u="none" strike="noStrike" dirty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effectLst/>
                          <a:latin typeface="Comic Sans MS" panose="030F0702030302020204" pitchFamily="66" charset="0"/>
                        </a:rPr>
                        <a:t>23.5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18.6±3.3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 smtClean="0">
                          <a:effectLst/>
                          <a:latin typeface="Comic Sans MS" panose="030F0702030302020204" pitchFamily="66" charset="0"/>
                        </a:rPr>
                        <a:t>13.5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</a:rPr>
                        <a:t>LAPPD #15:</a:t>
                      </a:r>
                      <a:endParaRPr lang="en-US" sz="1600" b="1" i="0" u="none" strike="noStrike" dirty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effectLst/>
                          <a:latin typeface="Comic Sans MS" panose="030F0702030302020204" pitchFamily="66" charset="0"/>
                        </a:rPr>
                        <a:t>25.8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22.3±3.0    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effectLst/>
                          <a:latin typeface="Comic Sans MS" panose="030F0702030302020204" pitchFamily="66" charset="0"/>
                        </a:rPr>
                        <a:t>15.7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</a:rPr>
                        <a:t>LAPPD #22:</a:t>
                      </a:r>
                      <a:endParaRPr lang="en-US" sz="1600" b="1" i="0" u="none" strike="noStrike" dirty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effectLst/>
                          <a:latin typeface="Comic Sans MS" panose="030F0702030302020204" pitchFamily="66" charset="0"/>
                        </a:rPr>
                        <a:t>14.7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10.6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7.0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6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</a:rPr>
                        <a:t>LAPPD #25:</a:t>
                      </a:r>
                      <a:endParaRPr lang="en-US" sz="1600" b="1" i="0" u="none" strike="noStrike" dirty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effectLst/>
                          <a:latin typeface="Comic Sans MS" panose="030F0702030302020204" pitchFamily="66" charset="0"/>
                        </a:rPr>
                        <a:t>10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7.1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5.0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</a:rPr>
                        <a:t>LAPPD #29:</a:t>
                      </a:r>
                      <a:endParaRPr lang="en-US" sz="1600" b="1" i="0" u="none" strike="noStrike" dirty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effectLst/>
                          <a:latin typeface="Comic Sans MS" panose="030F0702030302020204" pitchFamily="66" charset="0"/>
                        </a:rPr>
                        <a:t>19.6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13.0±6.0 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effectLst/>
                          <a:latin typeface="Comic Sans MS" panose="030F0702030302020204" pitchFamily="66" charset="0"/>
                        </a:rPr>
                        <a:t>3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</a:rPr>
                        <a:t>LAPPD #30:</a:t>
                      </a:r>
                      <a:endParaRPr lang="en-US" sz="1600" b="1" i="0" u="none" strike="noStrike" dirty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effectLst/>
                          <a:latin typeface="Comic Sans MS" panose="030F0702030302020204" pitchFamily="66" charset="0"/>
                        </a:rPr>
                        <a:t>22.9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17.2±2.5  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effectLst/>
                          <a:latin typeface="Comic Sans MS" panose="030F0702030302020204" pitchFamily="66" charset="0"/>
                        </a:rPr>
                        <a:t>13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</a:rPr>
                        <a:t>LAPPD #</a:t>
                      </a:r>
                      <a:r>
                        <a:rPr lang="en-US" sz="1600" b="1" u="none" strike="noStrike" dirty="0" smtClean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</a:rPr>
                        <a:t>31:</a:t>
                      </a:r>
                      <a:endParaRPr lang="en-US" sz="1600" b="1" i="0" u="none" strike="noStrike" dirty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effectLst/>
                          <a:latin typeface="Comic Sans MS" panose="030F0702030302020204" pitchFamily="66" charset="0"/>
                        </a:rPr>
                        <a:t>19.6</a:t>
                      </a:r>
                      <a:endParaRPr lang="en-US" sz="1600" b="1" i="0" u="none" strike="noStrike" dirty="0" smtClean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16.0±1.9  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 smtClean="0">
                          <a:effectLst/>
                          <a:latin typeface="Comic Sans MS" panose="030F0702030302020204" pitchFamily="66" charset="0"/>
                        </a:rPr>
                        <a:t>12.1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</a:rPr>
                        <a:t>LAPPD #</a:t>
                      </a:r>
                      <a:r>
                        <a:rPr lang="en-US" sz="1600" b="1" u="none" strike="noStrike" dirty="0" smtClean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</a:rPr>
                        <a:t>32:</a:t>
                      </a:r>
                      <a:endParaRPr lang="en-US" sz="1600" b="1" i="0" u="none" strike="noStrike" dirty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effectLst/>
                          <a:latin typeface="Comic Sans MS" panose="030F0702030302020204" pitchFamily="66" charset="0"/>
                        </a:rPr>
                        <a:t>22.7</a:t>
                      </a:r>
                      <a:endParaRPr lang="en-US" sz="1600" b="1" i="0" u="none" strike="noStrike" dirty="0" smtClean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20.8±1.0  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 smtClean="0">
                          <a:effectLst/>
                          <a:latin typeface="Comic Sans MS" panose="030F0702030302020204" pitchFamily="66" charset="0"/>
                        </a:rPr>
                        <a:t>19.0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</a:rPr>
                        <a:t>LAPPD #36:</a:t>
                      </a:r>
                      <a:endParaRPr lang="en-US" sz="1600" b="1" i="0" u="none" strike="noStrike" dirty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28.6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26.1±1.6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23.3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44013" y="2936300"/>
            <a:ext cx="6182436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Large Area Photocathode production process is established</a:t>
            </a:r>
          </a:p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QE &gt;20% demonstrated in sealed LAPPDs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81460" y="2936300"/>
            <a:ext cx="2309038" cy="1400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indent="-174625"/>
            <a:r>
              <a:rPr lang="en-US" sz="1200" b="1" dirty="0" smtClean="0">
                <a:latin typeface="Comic Sans MS" panose="030F0702030302020204" pitchFamily="66" charset="0"/>
              </a:rPr>
              <a:t>Bi-alkali: Na</a:t>
            </a:r>
            <a:r>
              <a:rPr lang="en-US" sz="12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US" sz="1200" b="1" dirty="0" smtClean="0">
                <a:latin typeface="Comic Sans MS" panose="030F0702030302020204" pitchFamily="66" charset="0"/>
              </a:rPr>
              <a:t>KSb</a:t>
            </a:r>
          </a:p>
          <a:p>
            <a:pPr marL="174625" indent="-174625"/>
            <a:r>
              <a:rPr lang="en-US" sz="1200" b="1" dirty="0" smtClean="0">
                <a:latin typeface="Comic Sans MS" panose="030F0702030302020204" pitchFamily="66" charset="0"/>
              </a:rPr>
              <a:t>QE measured at  365 nm</a:t>
            </a:r>
          </a:p>
          <a:p>
            <a:pPr marL="174625" indent="-174625"/>
            <a:r>
              <a:rPr lang="en-US" sz="1200" b="1" dirty="0" smtClean="0">
                <a:latin typeface="Comic Sans MS" panose="030F0702030302020204" pitchFamily="66" charset="0"/>
              </a:rPr>
              <a:t>Highest avg. is 26%</a:t>
            </a:r>
          </a:p>
          <a:p>
            <a:pPr marL="174625" indent="-174625"/>
            <a:r>
              <a:rPr lang="en-US" sz="1200" b="1" dirty="0" smtClean="0">
                <a:latin typeface="Comic Sans MS" panose="030F0702030302020204" pitchFamily="66" charset="0"/>
              </a:rPr>
              <a:t>LAPPD 15 photocathode stable for &gt; 6+ months and counting.</a:t>
            </a:r>
          </a:p>
          <a:p>
            <a:pPr marL="0" indent="0">
              <a:buNone/>
            </a:pPr>
            <a:endParaRPr lang="en-US" sz="1200" b="1" dirty="0" smtClean="0">
              <a:latin typeface="Comic Sans MS" panose="030F0702030302020204" pitchFamily="66" charset="0"/>
            </a:endParaRPr>
          </a:p>
          <a:p>
            <a:endParaRPr lang="en-US" sz="1200" b="1" dirty="0">
              <a:latin typeface="Comic Sans MS" panose="030F0702030302020204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712" y="260541"/>
            <a:ext cx="2179496" cy="16346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93429" y="2593014"/>
            <a:ext cx="17203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± standard deviation</a:t>
            </a:r>
            <a:endParaRPr lang="en-US" sz="12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5" y="4481652"/>
            <a:ext cx="2705010" cy="1626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3669390" y="0"/>
            <a:ext cx="2608318" cy="59111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Photocathode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8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22" y="808054"/>
            <a:ext cx="3643086" cy="2732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262" y="460863"/>
            <a:ext cx="4106008" cy="307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657600" y="0"/>
            <a:ext cx="190148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QE scanner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737044"/>
            <a:ext cx="3740987" cy="277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689" y="3737044"/>
            <a:ext cx="2145140" cy="285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629689" y="3660844"/>
            <a:ext cx="2310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X-Y motorized stage with LED</a:t>
            </a:r>
            <a:endParaRPr lang="en-US" sz="1600" b="1" baseline="300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17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7475" y="0"/>
            <a:ext cx="2946400" cy="61975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LAPPD Gain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721" y="759069"/>
            <a:ext cx="2891584" cy="2850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912" y="510663"/>
            <a:ext cx="3038475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5791200" y="3681253"/>
            <a:ext cx="3308571" cy="2433270"/>
            <a:chOff x="2636106" y="4218506"/>
            <a:chExt cx="3308571" cy="2433270"/>
          </a:xfrm>
        </p:grpSpPr>
        <p:pic>
          <p:nvPicPr>
            <p:cNvPr id="5126" name="Picture 6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29"/>
            <a:stretch/>
          </p:blipFill>
          <p:spPr bwMode="auto">
            <a:xfrm>
              <a:off x="2636106" y="4218506"/>
              <a:ext cx="3308571" cy="2433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3246120" y="4466659"/>
              <a:ext cx="9187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chemeClr val="accent6">
                      <a:lumMod val="75000"/>
                    </a:schemeClr>
                  </a:solidFill>
                  <a:latin typeface="Comic Sans MS" panose="030F0702030302020204" pitchFamily="66" charset="0"/>
                </a:rPr>
                <a:t>LAPPD 31</a:t>
              </a:r>
              <a:endParaRPr lang="en-US" sz="12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113721" y="3609196"/>
            <a:ext cx="3101914" cy="2341067"/>
            <a:chOff x="5784958" y="4155755"/>
            <a:chExt cx="3101914" cy="2341067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4958" y="4155755"/>
              <a:ext cx="3101914" cy="23410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6238241" y="4367738"/>
              <a:ext cx="9260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chemeClr val="accent6">
                      <a:lumMod val="75000"/>
                    </a:schemeClr>
                  </a:solidFill>
                  <a:latin typeface="Comic Sans MS" panose="030F0702030302020204" pitchFamily="66" charset="0"/>
                </a:rPr>
                <a:t>LAPPD 25</a:t>
              </a:r>
              <a:endParaRPr lang="en-US" sz="12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5" y="437672"/>
            <a:ext cx="3104071" cy="342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5"/>
          <a:stretch/>
        </p:blipFill>
        <p:spPr bwMode="auto">
          <a:xfrm>
            <a:off x="56177" y="3653544"/>
            <a:ext cx="301905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60634" y="3883116"/>
            <a:ext cx="1005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LAPPD 22</a:t>
            </a:r>
            <a:endParaRPr lang="en-US" sz="1200" b="1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26362" y="4971523"/>
            <a:ext cx="752129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7*10</a:t>
            </a:r>
            <a:r>
              <a:rPr lang="en-US" sz="1600" b="1" baseline="30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6</a:t>
            </a:r>
            <a:endParaRPr lang="en-US" sz="1600" b="1" baseline="300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37909" y="4971523"/>
            <a:ext cx="752129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6*10</a:t>
            </a:r>
            <a:r>
              <a:rPr lang="en-US" sz="1600" b="1" baseline="30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6</a:t>
            </a:r>
            <a:endParaRPr lang="en-US" sz="1600" b="1" baseline="300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28234" y="4976005"/>
            <a:ext cx="518091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10</a:t>
            </a:r>
            <a:r>
              <a:rPr lang="en-US" sz="1600" b="1" baseline="30000" dirty="0">
                <a:solidFill>
                  <a:srgbClr val="0000FF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32051" y="5929857"/>
            <a:ext cx="153439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Gain &gt;5*10</a:t>
            </a:r>
            <a:r>
              <a:rPr lang="en-US" b="1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6</a:t>
            </a:r>
            <a:endParaRPr lang="en-US" b="1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8</a:t>
            </a:fld>
            <a:endParaRPr lang="en-US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3232" y="5791200"/>
            <a:ext cx="4132052" cy="854046"/>
          </a:xfrm>
          <a:prstGeom prst="rect">
            <a:avLst/>
          </a:prstGeom>
        </p:spPr>
        <p:txBody>
          <a:bodyPr anchor="ctr" anchorCtr="0">
            <a:noAutofit/>
          </a:bodyPr>
          <a:lstStyle/>
          <a:p>
            <a:pPr marL="19050" lvl="2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Read out with DRS4 </a:t>
            </a:r>
            <a:r>
              <a:rPr lang="en-US" sz="1600" b="1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eval</a:t>
            </a:r>
            <a:r>
              <a:rPr lang="en-US" sz="1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. or CAEN waveform digitizers</a:t>
            </a:r>
            <a:endParaRPr lang="en-US" sz="1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13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centroid_pos_5strips L31 07-23-1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5" t="5762" r="4346" b="3703"/>
          <a:stretch>
            <a:fillRect/>
          </a:stretch>
        </p:blipFill>
        <p:spPr bwMode="auto">
          <a:xfrm>
            <a:off x="5916696" y="4010192"/>
            <a:ext cx="2818873" cy="2278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749" r="32175"/>
          <a:stretch/>
        </p:blipFill>
        <p:spPr bwMode="auto">
          <a:xfrm>
            <a:off x="5703044" y="2204195"/>
            <a:ext cx="1263021" cy="153520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1678"/>
            <a:ext cx="4343400" cy="45552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Spatial Resolution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0" y="4800600"/>
            <a:ext cx="2932303" cy="1135538"/>
          </a:xfrm>
          <a:prstGeom prst="rect">
            <a:avLst/>
          </a:prstGeom>
        </p:spPr>
        <p:txBody>
          <a:bodyPr anchor="ctr" anchorCtr="0">
            <a:noAutofit/>
          </a:bodyPr>
          <a:lstStyle/>
          <a:p>
            <a:pPr marL="19050" lvl="2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DRS4 waveform samplers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Pulses observed at both ends of a strip</a:t>
            </a:r>
            <a:r>
              <a:rPr lang="en-US" sz="1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.</a:t>
            </a:r>
            <a:endParaRPr lang="en-US" sz="1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769" y="2133600"/>
            <a:ext cx="2198353" cy="296871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1533338" y="1210707"/>
            <a:ext cx="2983290" cy="58477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Jitter in </a:t>
            </a:r>
            <a:r>
              <a:rPr lang="el-GR" sz="1600" b="1" dirty="0" smtClean="0">
                <a:solidFill>
                  <a:schemeClr val="tx2"/>
                </a:solidFill>
                <a:latin typeface="Comic Sans MS"/>
              </a:rPr>
              <a:t>Δ</a:t>
            </a:r>
            <a:r>
              <a:rPr lang="en-US" sz="1600" b="1" dirty="0" smtClean="0">
                <a:solidFill>
                  <a:schemeClr val="tx2"/>
                </a:solidFill>
                <a:latin typeface="Comic Sans MS"/>
              </a:rPr>
              <a:t>t for a fixed laser position</a:t>
            </a:r>
            <a:endParaRPr lang="en-US" sz="1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781" y="632571"/>
            <a:ext cx="5678709" cy="369332"/>
          </a:xfrm>
          <a:prstGeom prst="rect">
            <a:avLst/>
          </a:prstGeom>
          <a:solidFill>
            <a:srgbClr val="00B0F0">
              <a:alpha val="24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u="sng" dirty="0">
                <a:solidFill>
                  <a:srgbClr val="0000FF"/>
                </a:solidFill>
                <a:latin typeface="Comic Sans MS" panose="030F0702030302020204" pitchFamily="66" charset="0"/>
              </a:rPr>
              <a:t>Along a Strip </a:t>
            </a:r>
            <a:endParaRPr lang="en-US" b="1" u="sng" dirty="0">
              <a:solidFill>
                <a:srgbClr val="0000FF"/>
              </a:solidFill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6216301" y="1104001"/>
            <a:ext cx="2438400" cy="79818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Center of Mass of five  adjacent strip signals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02042" y="632571"/>
            <a:ext cx="3009946" cy="369332"/>
          </a:xfrm>
          <a:prstGeom prst="rect">
            <a:avLst/>
          </a:prstGeom>
          <a:solidFill>
            <a:srgbClr val="FFFF00">
              <a:alpha val="36000"/>
            </a:srgb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Across Strips</a:t>
            </a:r>
            <a:endParaRPr lang="en-US" b="1" u="sng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24" name="Picture 23" descr="deltaT distribution at one laser pos L31 singlePE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9" b="5347"/>
          <a:stretch>
            <a:fillRect/>
          </a:stretch>
        </p:blipFill>
        <p:spPr bwMode="auto">
          <a:xfrm>
            <a:off x="2452417" y="2067530"/>
            <a:ext cx="2983290" cy="2612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 descr="inferred pos vs laser posStrip13_dT L31 singlePE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4" r="3148" b="3049"/>
          <a:stretch>
            <a:fillRect/>
          </a:stretch>
        </p:blipFill>
        <p:spPr bwMode="auto">
          <a:xfrm>
            <a:off x="2583122" y="4527764"/>
            <a:ext cx="2721879" cy="15118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Straight Arrow Connector 16"/>
          <p:cNvCxnSpPr/>
          <p:nvPr/>
        </p:nvCxnSpPr>
        <p:spPr>
          <a:xfrm flipV="1">
            <a:off x="4038600" y="3436777"/>
            <a:ext cx="379727" cy="1"/>
          </a:xfrm>
          <a:prstGeom prst="straightConnector1">
            <a:avLst/>
          </a:prstGeom>
          <a:ln w="25400">
            <a:solidFill>
              <a:srgbClr val="0000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082928" y="3030085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FWHM</a:t>
            </a:r>
          </a:p>
          <a:p>
            <a:r>
              <a:rPr lang="en-US" sz="1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2.4mm</a:t>
            </a:r>
            <a:endParaRPr lang="en-US" sz="1600" b="1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56471" y="5348727"/>
            <a:ext cx="2139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St. dev. from linear fit </a:t>
            </a:r>
            <a:r>
              <a:rPr lang="en-US" sz="1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0.75mm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8" r="4614" b="4866"/>
          <a:stretch/>
        </p:blipFill>
        <p:spPr bwMode="auto">
          <a:xfrm>
            <a:off x="6966065" y="2003482"/>
            <a:ext cx="1830943" cy="1881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2813213" y="5996347"/>
            <a:ext cx="24849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Reconstructed position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vs laser position</a:t>
            </a:r>
            <a:endParaRPr lang="en-US" sz="1600" b="1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23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43" y="0"/>
            <a:ext cx="8229600" cy="857533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Time Resolution </a:t>
            </a:r>
            <a:b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en-US" sz="16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Testing </a:t>
            </a:r>
            <a:r>
              <a:rPr lang="en-US" sz="1600" dirty="0">
                <a:solidFill>
                  <a:srgbClr val="0000FF"/>
                </a:solidFill>
                <a:latin typeface="Comic Sans MS" panose="030F0702030302020204" pitchFamily="66" charset="0"/>
              </a:rPr>
              <a:t>at Iowa State University, Matt Wetstein, </a:t>
            </a: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ANNIE</a:t>
            </a:r>
            <a:r>
              <a:rPr lang="en-US" sz="1600" dirty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Program</a:t>
            </a:r>
            <a:br>
              <a:rPr lang="en-US" sz="1600" dirty="0" smtClean="0">
                <a:solidFill>
                  <a:srgbClr val="0000FF"/>
                </a:solidFill>
                <a:latin typeface="Comic Sans MS" panose="030F0702030302020204" pitchFamily="66" charset="0"/>
              </a:rPr>
            </a:br>
            <a:r>
              <a:rPr lang="en-US" sz="16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for more details see </a:t>
            </a:r>
            <a:r>
              <a:rPr lang="en-US" sz="1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talk by </a:t>
            </a:r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Dr. Vincent Fischer</a:t>
            </a:r>
            <a:r>
              <a:rPr lang="en-US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on Saturday </a:t>
            </a:r>
            <a:endParaRPr lang="en-US" sz="16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000"/>
          <a:stretch/>
        </p:blipFill>
        <p:spPr bwMode="auto">
          <a:xfrm>
            <a:off x="4419600" y="3595029"/>
            <a:ext cx="3976630" cy="2951761"/>
          </a:xfrm>
          <a:prstGeom prst="rect">
            <a:avLst/>
          </a:prstGeom>
          <a:noFill/>
          <a:ln w="25400" cmpd="sng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248400" y="3854455"/>
            <a:ext cx="2057400" cy="20621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Transit Time Spread </a:t>
            </a:r>
          </a:p>
          <a:p>
            <a:endParaRPr lang="en-US" sz="1600" b="1" dirty="0" smtClean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64 </a:t>
            </a:r>
            <a:r>
              <a:rPr lang="en-US" sz="16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psec</a:t>
            </a:r>
            <a:r>
              <a:rPr lang="en-US" sz="1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endParaRPr lang="en-US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electronics limited (with 40pS FWHM laser pulses)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989134"/>
            <a:ext cx="3746149" cy="2285959"/>
          </a:xfrm>
          <a:prstGeom prst="rect">
            <a:avLst/>
          </a:prstGeom>
          <a:noFill/>
          <a:ln w="25400" cmpd="sng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86000" y="4147327"/>
            <a:ext cx="1743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00FF"/>
                </a:solidFill>
                <a:latin typeface="Comic Sans MS" panose="030F0702030302020204" pitchFamily="66" charset="0"/>
              </a:rPr>
              <a:t>Typical Single PE </a:t>
            </a:r>
            <a:r>
              <a:rPr lang="en-US" sz="12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Pulses</a:t>
            </a:r>
          </a:p>
          <a:p>
            <a:pPr algn="ctr"/>
            <a:endParaRPr lang="en-US" sz="1200" b="1" dirty="0" smtClean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200" b="1" dirty="0">
                <a:solidFill>
                  <a:srgbClr val="0000FF"/>
                </a:solidFill>
                <a:latin typeface="Comic Sans MS" panose="030F0702030302020204" pitchFamily="66" charset="0"/>
              </a:rPr>
              <a:t>FWHM: </a:t>
            </a:r>
            <a:r>
              <a:rPr lang="en-US" sz="1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1.1 </a:t>
            </a:r>
            <a:r>
              <a:rPr lang="en-US" sz="12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nsec</a:t>
            </a:r>
            <a:r>
              <a:rPr lang="en-US" sz="1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   </a:t>
            </a:r>
          </a:p>
          <a:p>
            <a:pPr algn="ctr"/>
            <a:r>
              <a:rPr lang="en-US" sz="1200" b="1" dirty="0">
                <a:solidFill>
                  <a:srgbClr val="0000FF"/>
                </a:solidFill>
                <a:latin typeface="Comic Sans MS" panose="030F0702030302020204" pitchFamily="66" charset="0"/>
              </a:rPr>
              <a:t>Rise time: </a:t>
            </a:r>
            <a:r>
              <a:rPr lang="en-US" sz="1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850 </a:t>
            </a:r>
            <a:r>
              <a:rPr lang="en-US" sz="12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psec</a:t>
            </a:r>
            <a:endParaRPr lang="en-US" sz="1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45" y="883568"/>
            <a:ext cx="3383510" cy="297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752600" y="2396753"/>
            <a:ext cx="1760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Peak Gain &gt;&gt; 10</a:t>
            </a:r>
            <a:r>
              <a:rPr lang="en-US" sz="1400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6</a:t>
            </a:r>
            <a:endParaRPr lang="en-US" sz="1400" dirty="0" smtClean="0">
              <a:solidFill>
                <a:schemeClr val="tx2">
                  <a:lumMod val="60000"/>
                  <a:lumOff val="4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@</a:t>
            </a:r>
            <a:r>
              <a: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low voltages</a:t>
            </a: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562" y="1065385"/>
            <a:ext cx="3994638" cy="2497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44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11</a:t>
            </a:fld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67000" y="1678"/>
            <a:ext cx="4343400" cy="45552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Dark Count Rate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1" y="3189524"/>
            <a:ext cx="4343400" cy="2621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42" y="2981325"/>
            <a:ext cx="4318119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2971800" y="3962400"/>
            <a:ext cx="444350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715000" y="4191000"/>
            <a:ext cx="381000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3542" y="5943600"/>
            <a:ext cx="90637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At optimal operation conditions @ 50V extraction voltage, 875V-900V MCP voltage with</a:t>
            </a:r>
          </a:p>
          <a:p>
            <a:r>
              <a:rPr lang="en-US" sz="24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Dark count rate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30-60 Hz/cm</a:t>
            </a:r>
            <a:r>
              <a:rPr lang="en-US" sz="24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</a:t>
            </a: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01052"/>
            <a:ext cx="2297384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0" y="518273"/>
            <a:ext cx="3915833" cy="2127759"/>
          </a:xfrm>
          <a:prstGeom prst="rect">
            <a:avLst/>
          </a:prstGeom>
          <a:noFill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75" y="392112"/>
            <a:ext cx="3143725" cy="225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Oval 12"/>
          <p:cNvSpPr/>
          <p:nvPr/>
        </p:nvSpPr>
        <p:spPr>
          <a:xfrm>
            <a:off x="3539067" y="526211"/>
            <a:ext cx="3810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477000" y="1519072"/>
            <a:ext cx="3810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81400" y="3809999"/>
            <a:ext cx="368150" cy="33866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200400" y="2850970"/>
            <a:ext cx="3751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Dark count rates per 13.5cm</a:t>
            </a:r>
            <a:r>
              <a:rPr lang="en-US" sz="1600" b="1" baseline="30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2</a:t>
            </a:r>
            <a:r>
              <a:rPr lang="en-US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strip</a:t>
            </a:r>
            <a:endParaRPr lang="en-US" sz="1600" b="1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642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3856" y="4267200"/>
            <a:ext cx="4037788" cy="1133272"/>
          </a:xfrm>
        </p:spPr>
        <p:txBody>
          <a:bodyPr anchor="ctr" anchorCtr="0">
            <a:noAutofit/>
          </a:bodyPr>
          <a:lstStyle/>
          <a:p>
            <a:pPr marL="401637" lvl="1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8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Laser pulse downscaled </a:t>
            </a:r>
            <a:r>
              <a:rPr lang="en-US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to fit on </a:t>
            </a:r>
            <a:r>
              <a:rPr lang="en-US" sz="18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histogram</a:t>
            </a:r>
          </a:p>
          <a:p>
            <a:pPr marL="401637" lvl="1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3.5</a:t>
            </a:r>
            <a:r>
              <a:rPr 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% </a:t>
            </a:r>
            <a:r>
              <a:rPr lang="en-US" sz="1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afterpulse</a:t>
            </a:r>
            <a:r>
              <a:rPr lang="en-US" sz="1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ratio</a:t>
            </a:r>
            <a:endParaRPr lang="en-US" sz="1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2750" y="0"/>
            <a:ext cx="3276600" cy="609600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Afterpulses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15759" y="609600"/>
            <a:ext cx="5230300" cy="32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18194" y="3511142"/>
            <a:ext cx="3548594" cy="2947298"/>
          </a:xfrm>
          <a:prstGeom prst="rect">
            <a:avLst/>
          </a:prstGeom>
          <a:noFill/>
          <a:ln>
            <a:noFill/>
          </a:ln>
          <a:extLst/>
        </p:spPr>
      </p:pic>
      <p:cxnSp>
        <p:nvCxnSpPr>
          <p:cNvPr id="12" name="Straight Arrow Connector 11"/>
          <p:cNvCxnSpPr/>
          <p:nvPr/>
        </p:nvCxnSpPr>
        <p:spPr>
          <a:xfrm>
            <a:off x="5126376" y="2815128"/>
            <a:ext cx="1807824" cy="1680672"/>
          </a:xfrm>
          <a:prstGeom prst="straightConnector1">
            <a:avLst/>
          </a:prstGeom>
          <a:ln>
            <a:headEnd type="triangl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941710" y="4184691"/>
            <a:ext cx="369332" cy="1600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Pulse Amplitude (mV)</a:t>
            </a:r>
            <a:endParaRPr lang="en-US" sz="12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2819400" y="1295400"/>
            <a:ext cx="762000" cy="68580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286000" y="835154"/>
            <a:ext cx="6667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Laser-induced pulse</a:t>
            </a:r>
            <a:endParaRPr lang="en-US" sz="10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13</a:t>
            </a:fld>
            <a:endParaRPr lang="en-US"/>
          </a:p>
        </p:txBody>
      </p:sp>
      <p:sp>
        <p:nvSpPr>
          <p:cNvPr id="5" name="Title 7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LAPPD Pilot Production Timeline</a:t>
            </a:r>
            <a:endParaRPr lang="en-US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0" y="838200"/>
            <a:ext cx="9067800" cy="5486400"/>
          </a:xfrm>
        </p:spPr>
        <p:txBody>
          <a:bodyPr anchor="ctr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DOE Funding to create infrastructure and demonstrate a pathway toward pilot production (</a:t>
            </a:r>
            <a:r>
              <a:rPr lang="en-US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April </a:t>
            </a:r>
            <a:r>
              <a:rPr lang="en-US" sz="24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2014)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Facility operational (</a:t>
            </a:r>
            <a:r>
              <a:rPr lang="en-US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November </a:t>
            </a:r>
            <a:r>
              <a:rPr lang="en-US" sz="24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2015)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 smtClean="0">
                <a:solidFill>
                  <a:srgbClr val="0000FF"/>
                </a:solidFill>
                <a:latin typeface="Comic Sans MS" panose="030F0702030302020204" pitchFamily="66" charset="0"/>
              </a:rPr>
              <a:t>LAPPD</a:t>
            </a:r>
            <a:r>
              <a:rPr lang="en-US" sz="24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Commissioning trials initiated (December 2015)</a:t>
            </a:r>
          </a:p>
          <a:p>
            <a:pPr marL="457200" lvl="1" indent="0">
              <a:buNone/>
            </a:pP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#9 – 9/14/2016,  First Sealed Tile – Aluminum Photocathode</a:t>
            </a:r>
          </a:p>
          <a:p>
            <a:pPr marL="457200" lvl="1" indent="0">
              <a:buNone/>
            </a:pP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#15 – 03/31/2017, Photocathode QE Optimization </a:t>
            </a:r>
          </a:p>
          <a:p>
            <a:pPr marL="457200" lvl="1" indent="0">
              <a:buNone/>
            </a:pP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#22 – </a:t>
            </a:r>
            <a:r>
              <a:rPr lang="en-US" sz="1800" dirty="0">
                <a:solidFill>
                  <a:srgbClr val="0000FF"/>
                </a:solidFill>
                <a:latin typeface="Comic Sans MS" panose="030F0702030302020204" pitchFamily="66" charset="0"/>
              </a:rPr>
              <a:t>10/10/2017, </a:t>
            </a: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Mean </a:t>
            </a:r>
            <a:r>
              <a:rPr lang="en-US" sz="1800" dirty="0">
                <a:solidFill>
                  <a:srgbClr val="0000FF"/>
                </a:solidFill>
                <a:latin typeface="Comic Sans MS" panose="030F0702030302020204" pitchFamily="66" charset="0"/>
              </a:rPr>
              <a:t>QE: H</a:t>
            </a: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igh </a:t>
            </a:r>
            <a:r>
              <a:rPr lang="en-US" sz="1800" dirty="0">
                <a:solidFill>
                  <a:srgbClr val="0000FF"/>
                </a:solidFill>
                <a:latin typeface="Comic Sans MS" panose="030F0702030302020204" pitchFamily="66" charset="0"/>
              </a:rPr>
              <a:t>G</a:t>
            </a: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ain </a:t>
            </a:r>
            <a:r>
              <a:rPr lang="en-US" sz="1800" dirty="0">
                <a:solidFill>
                  <a:srgbClr val="0000FF"/>
                </a:solidFill>
                <a:latin typeface="Comic Sans MS" panose="030F0702030302020204" pitchFamily="66" charset="0"/>
              </a:rPr>
              <a:t>MCPs, Peaked SPE PHD, </a:t>
            </a:r>
          </a:p>
          <a:p>
            <a:pPr marL="457200" lvl="1" indent="0">
              <a:buNone/>
            </a:pP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#31 – 5/25/2018 Functional Tiles with “Personality”  </a:t>
            </a:r>
          </a:p>
          <a:p>
            <a:pPr marL="457200" lvl="1" indent="0">
              <a:buNone/>
            </a:pP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#36 - 10/16/2018 – First GEN II, Ceramic Body LAPPD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Exploitation (2018)</a:t>
            </a:r>
          </a:p>
          <a:p>
            <a:pPr marL="457200" lvl="1" indent="0">
              <a:buNone/>
            </a:pP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Currently Producing prototypes 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for early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adopters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Process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Optimization</a:t>
            </a:r>
            <a:endParaRPr lang="en-US" sz="20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79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2713229" y="0"/>
            <a:ext cx="3738231" cy="437866"/>
          </a:xfrm>
        </p:spPr>
        <p:txBody>
          <a:bodyPr anchor="ctr" anchorCtr="0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GEN II LAPPD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" r="4571" b="8147"/>
          <a:stretch/>
        </p:blipFill>
        <p:spPr>
          <a:xfrm>
            <a:off x="1899794" y="1524000"/>
            <a:ext cx="2838734" cy="2124648"/>
          </a:xfrm>
          <a:prstGeom prst="rect">
            <a:avLst/>
          </a:prstGeom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260" t="9515" r="3913" b="6987"/>
          <a:stretch/>
        </p:blipFill>
        <p:spPr bwMode="auto">
          <a:xfrm>
            <a:off x="6324600" y="4347334"/>
            <a:ext cx="2489631" cy="222646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304800" y="3657600"/>
            <a:ext cx="251460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Only 12% loss in signal amplitude due to capacitive coupling</a:t>
            </a:r>
            <a:endParaRPr lang="en-US" sz="1600" b="1" dirty="0">
              <a:solidFill>
                <a:srgbClr val="FF0000"/>
              </a:solidFill>
              <a:latin typeface="Comic Sans MS" panose="030F0702030302020204" pitchFamily="66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524000"/>
            <a:ext cx="3194050" cy="24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Content Placeholder 2"/>
          <p:cNvSpPr txBox="1">
            <a:spLocks/>
          </p:cNvSpPr>
          <p:nvPr/>
        </p:nvSpPr>
        <p:spPr>
          <a:xfrm>
            <a:off x="1416151" y="457200"/>
            <a:ext cx="6332387" cy="116495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A robust ceramic body</a:t>
            </a:r>
          </a:p>
          <a:p>
            <a:pPr>
              <a:spcBef>
                <a:spcPts val="0"/>
              </a:spcBef>
            </a:pP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Capacitive signal coupling:   to an external PCB anode</a:t>
            </a:r>
          </a:p>
          <a:p>
            <a:pPr>
              <a:spcBef>
                <a:spcPts val="0"/>
              </a:spcBef>
            </a:pP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Pixelated anodes:   to enable high </a:t>
            </a:r>
            <a:r>
              <a:rPr lang="en-US" sz="1800" dirty="0" err="1" smtClean="0">
                <a:solidFill>
                  <a:srgbClr val="0000FF"/>
                </a:solidFill>
                <a:latin typeface="Comic Sans MS" panose="030F0702030302020204" pitchFamily="66" charset="0"/>
              </a:rPr>
              <a:t>fluence</a:t>
            </a: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applications</a:t>
            </a:r>
            <a:endParaRPr lang="en-US" sz="18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04"/>
          <a:stretch/>
        </p:blipFill>
        <p:spPr bwMode="auto">
          <a:xfrm>
            <a:off x="381001" y="4521918"/>
            <a:ext cx="2520158" cy="2215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2099982" y="2510996"/>
            <a:ext cx="2514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FF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Sealed Ceramic LAPPD</a:t>
            </a:r>
            <a:endParaRPr lang="en-US" sz="1600" b="1" dirty="0">
              <a:solidFill>
                <a:srgbClr val="FFFF00"/>
              </a:solidFill>
              <a:latin typeface="Comic Sans MS" panose="030F0702030302020204" pitchFamily="66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14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4347336"/>
            <a:ext cx="2968625" cy="2226469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714752" y="5291293"/>
            <a:ext cx="19399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FF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Resistive Anode</a:t>
            </a:r>
            <a:endParaRPr lang="en-US" sz="1600" b="1" dirty="0">
              <a:solidFill>
                <a:srgbClr val="FFFF00"/>
              </a:solidFill>
              <a:latin typeface="Comic Sans MS" panose="030F0702030302020204" pitchFamily="66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778578" y="5045071"/>
            <a:ext cx="1939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err="1" smtClean="0">
                <a:solidFill>
                  <a:srgbClr val="FFFF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Capacitively</a:t>
            </a:r>
            <a:r>
              <a:rPr lang="en-US" sz="1600" b="1" dirty="0" smtClean="0">
                <a:solidFill>
                  <a:srgbClr val="FFFF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 Coupled Readout </a:t>
            </a:r>
          </a:p>
          <a:p>
            <a:r>
              <a:rPr lang="en-US" sz="1600" b="1" dirty="0" smtClean="0">
                <a:solidFill>
                  <a:srgbClr val="FFFF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Board</a:t>
            </a:r>
            <a:endParaRPr lang="en-US" sz="1600" b="1" dirty="0">
              <a:solidFill>
                <a:srgbClr val="FFFF00"/>
              </a:solidFill>
              <a:latin typeface="Comic Sans MS" panose="030F0702030302020204" pitchFamily="66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27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1723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Early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Adopters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761999"/>
            <a:ext cx="9144000" cy="5607269"/>
          </a:xfrm>
        </p:spPr>
        <p:txBody>
          <a:bodyPr anchor="ctr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Opinion leaders able to influence the adoption of LAPPD for established or future technical programs.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Collaborators that have access to special facilities:  magnetic fields, neutron beam, Cherenkov light, Fermi Lab Particle Beams, 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Neutrino-less Double-Beta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Decay,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life testing, etc. 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Incom works with early 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adopters to insure that LAPPD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are available to 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be evaluated for appropriate applications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Measurement &amp; Test Workshop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Discounted pricing to Early Adopters with DOE funded programs.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Swaps &amp; Warranty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Options for Short </a:t>
            </a:r>
            <a:r>
              <a:rPr 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term loan </a:t>
            </a:r>
            <a:r>
              <a:rPr lang="en-US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of LAPPD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Discussions underway 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to explore joining end user programs as a </a:t>
            </a:r>
            <a:r>
              <a:rPr lang="en-US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collaborator or sub-contractor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 rather than just a vendor. 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endParaRPr lang="en-US" sz="2000" dirty="0" smtClean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97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Incom Measurement &amp; Test Workshops</a:t>
            </a:r>
            <a:br>
              <a:rPr lang="en-US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en-US" sz="2400" b="1" u="sng" dirty="0">
                <a:solidFill>
                  <a:srgbClr val="C00000"/>
                </a:solidFill>
                <a:hlinkClick r:id="rId2"/>
              </a:rPr>
              <a:t>http://www.incomusa.com/mcp-and-lappd-documents</a:t>
            </a:r>
            <a:r>
              <a:rPr lang="en-US" sz="2400" b="1" u="sng" dirty="0" smtClean="0">
                <a:solidFill>
                  <a:srgbClr val="C00000"/>
                </a:solidFill>
                <a:hlinkClick r:id="rId2"/>
              </a:rPr>
              <a:t>/</a:t>
            </a:r>
            <a:endParaRPr lang="en-US" sz="2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224269"/>
              </p:ext>
            </p:extLst>
          </p:nvPr>
        </p:nvGraphicFramePr>
        <p:xfrm>
          <a:off x="0" y="914400"/>
          <a:ext cx="8839201" cy="56684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4600"/>
                <a:gridCol w="2590800"/>
                <a:gridCol w="3733801"/>
              </a:tblGrid>
              <a:tr h="2209800">
                <a:tc>
                  <a:txBody>
                    <a:bodyPr/>
                    <a:lstStyle/>
                    <a:p>
                      <a:pPr lvl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u="sng" dirty="0" smtClean="0">
                          <a:solidFill>
                            <a:srgbClr val="0000FF"/>
                          </a:solidFill>
                          <a:latin typeface="Comic Sans MS" panose="030F0702030302020204" pitchFamily="66" charset="0"/>
                        </a:rPr>
                        <a:t>Workshop #5,  </a:t>
                      </a:r>
                    </a:p>
                    <a:p>
                      <a:pPr lvl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u="sng" dirty="0" smtClean="0">
                          <a:solidFill>
                            <a:srgbClr val="0000FF"/>
                          </a:solidFill>
                          <a:latin typeface="Comic Sans MS" panose="030F0702030302020204" pitchFamily="66" charset="0"/>
                        </a:rPr>
                        <a:t>February</a:t>
                      </a:r>
                      <a:r>
                        <a:rPr lang="en-US" sz="1400" b="1" u="sng" baseline="0" dirty="0" smtClean="0">
                          <a:solidFill>
                            <a:srgbClr val="0000FF"/>
                          </a:solidFill>
                          <a:latin typeface="Comic Sans MS" panose="030F0702030302020204" pitchFamily="66" charset="0"/>
                        </a:rPr>
                        <a:t> 11</a:t>
                      </a:r>
                      <a:r>
                        <a:rPr lang="en-US" sz="1400" b="1" u="sng" dirty="0" smtClean="0">
                          <a:solidFill>
                            <a:srgbClr val="0000FF"/>
                          </a:solidFill>
                          <a:latin typeface="Comic Sans MS" panose="030F0702030302020204" pitchFamily="66" charset="0"/>
                        </a:rPr>
                        <a:t> – 13th, 2019</a:t>
                      </a:r>
                      <a:r>
                        <a:rPr lang="en-US" sz="1400" dirty="0" smtClean="0">
                          <a:solidFill>
                            <a:srgbClr val="0000FF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</a:p>
                    <a:p>
                      <a:pPr lvl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u="sng" dirty="0" smtClean="0">
                          <a:solidFill>
                            <a:srgbClr val="0000FF"/>
                          </a:solidFill>
                          <a:latin typeface="Comic Sans MS" panose="030F0702030302020204" pitchFamily="66" charset="0"/>
                        </a:rPr>
                        <a:t>Participants</a:t>
                      </a:r>
                      <a:r>
                        <a:rPr lang="en-US" sz="1400" dirty="0" smtClean="0">
                          <a:solidFill>
                            <a:srgbClr val="0000FF"/>
                          </a:solidFill>
                          <a:latin typeface="Comic Sans MS" panose="030F0702030302020204" pitchFamily="66" charset="0"/>
                        </a:rPr>
                        <a:t>:</a:t>
                      </a:r>
                    </a:p>
                    <a:p>
                      <a:pPr marL="234950" lvl="2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400" b="1" dirty="0" smtClean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234950" lvl="2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400" b="1" dirty="0" smtClean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234950" lvl="2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Coming up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u="sng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Workshop #4,  </a:t>
                      </a:r>
                    </a:p>
                    <a:p>
                      <a:pPr lvl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u="sng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October 9 – 11th, 2018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400" b="1" u="sng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Participants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:</a:t>
                      </a:r>
                    </a:p>
                    <a:p>
                      <a:pPr marL="234950" lvl="2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Mitaire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Ojaruega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 (NGA-DOD)</a:t>
                      </a:r>
                    </a:p>
                    <a:p>
                      <a:pPr marL="234950" lvl="2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Kevin Richard Jackman (NGA-DOD)</a:t>
                      </a:r>
                    </a:p>
                    <a:p>
                      <a:pPr marL="2349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Varghese </a:t>
                      </a:r>
                      <a:r>
                        <a:rPr lang="en-US" sz="1400" dirty="0" err="1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Anto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Chirayath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,  (Physics, UTA)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u="sng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Workshop #3,  </a:t>
                      </a:r>
                    </a:p>
                    <a:p>
                      <a:pPr lvl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u="sng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May 15-17th, 2018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</a:p>
                    <a:p>
                      <a:pPr lvl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u="sng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Participants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:</a:t>
                      </a:r>
                    </a:p>
                    <a:p>
                      <a:pPr marL="233363" lvl="2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Junqi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Xie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 (ANL)</a:t>
                      </a:r>
                    </a:p>
                    <a:p>
                      <a:pPr marL="233363" lvl="2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Mickey Chiu,  (BNL)</a:t>
                      </a:r>
                    </a:p>
                    <a:p>
                      <a:pPr marL="233363" lvl="2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Carl Zorn, (Jefferson Lab)</a:t>
                      </a:r>
                    </a:p>
                    <a:p>
                      <a:pPr marL="233363" lvl="2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err="1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Wenze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 Xi, (Jefferson Lab)</a:t>
                      </a:r>
                    </a:p>
                    <a:p>
                      <a:pPr marL="233363" lvl="2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Camden Ertley(UC B, now Incom Inc.)</a:t>
                      </a:r>
                    </a:p>
                  </a:txBody>
                  <a:tcPr/>
                </a:tc>
              </a:tr>
              <a:tr h="3062371">
                <a:tc gridSpan="2">
                  <a:txBody>
                    <a:bodyPr/>
                    <a:lstStyle/>
                    <a:p>
                      <a:pPr lvl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u="sng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Workshop #2,  </a:t>
                      </a:r>
                    </a:p>
                    <a:p>
                      <a:pPr lvl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u="sng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January 24-26, 2018</a:t>
                      </a:r>
                      <a:r>
                        <a:rPr lang="en-US" sz="1400" u="sng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endParaRPr lang="en-US" sz="1400" b="1" u="sng" dirty="0" smtClean="0">
                        <a:solidFill>
                          <a:schemeClr val="tx2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lvl="0"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u="sng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Participants</a:t>
                      </a:r>
                      <a:r>
                        <a:rPr lang="en-US" sz="1400" u="sng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:</a:t>
                      </a:r>
                    </a:p>
                    <a:p>
                      <a:pPr marL="234950" lvl="2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Matthew Malek (The University of Sheffield) </a:t>
                      </a:r>
                    </a:p>
                    <a:p>
                      <a:pPr marL="234950" lvl="2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Matt </a:t>
                      </a:r>
                      <a:r>
                        <a:rPr lang="en-US" sz="1400" dirty="0" err="1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Wetstein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 (ISU – ANNIE Program) </a:t>
                      </a:r>
                    </a:p>
                    <a:p>
                      <a:pPr marL="234950" lvl="2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Lindley Winslow, Julieta Gruszko (MIT, </a:t>
                      </a:r>
                      <a:r>
                        <a:rPr lang="en-US" sz="1400" dirty="0" err="1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NuDot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)</a:t>
                      </a:r>
                    </a:p>
                    <a:p>
                      <a:pPr marL="234950" lvl="2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Albert Stebbins (Fermilab, Cosmology Group) </a:t>
                      </a:r>
                    </a:p>
                    <a:p>
                      <a:pPr marL="234950" lvl="2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Andrew Brandt,</a:t>
                      </a:r>
                      <a:r>
                        <a:rPr lang="en-US" sz="1400" baseline="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Varghese </a:t>
                      </a:r>
                      <a:r>
                        <a:rPr lang="en-US" sz="1400" dirty="0" err="1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Chirayath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 (UTA)</a:t>
                      </a:r>
                    </a:p>
                    <a:p>
                      <a:pPr marL="234950" lvl="2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Klaus </a:t>
                      </a:r>
                      <a:r>
                        <a:rPr lang="en-US" sz="1400" dirty="0" err="1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Attenkofer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  – BNL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u="sng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Workshop #1, </a:t>
                      </a:r>
                    </a:p>
                    <a:p>
                      <a:pPr lvl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u="sng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November 13 – 16</a:t>
                      </a:r>
                      <a:r>
                        <a:rPr lang="en-US" sz="1400" b="1" u="sng" baseline="300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US" sz="1400" b="1" u="sng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, 2018</a:t>
                      </a:r>
                    </a:p>
                    <a:p>
                      <a:pPr lvl="0"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u="sng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Participants</a:t>
                      </a:r>
                      <a:r>
                        <a:rPr lang="en-US" sz="1400" u="sng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:</a:t>
                      </a:r>
                    </a:p>
                    <a:p>
                      <a:pPr marL="171450" lvl="2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Kurtis Nishimura (U of Hawaii</a:t>
                      </a:r>
                      <a:r>
                        <a:rPr lang="en-US" sz="1400" baseline="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 / 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Sandia)</a:t>
                      </a:r>
                    </a:p>
                    <a:p>
                      <a:pPr marL="171450" lvl="2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Josh Brown (Sandia)</a:t>
                      </a:r>
                    </a:p>
                    <a:p>
                      <a:pPr marL="171450" lvl="2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</a:rPr>
                        <a:t>Julieta Gruszko (MIT)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78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188019"/>
              </p:ext>
            </p:extLst>
          </p:nvPr>
        </p:nvGraphicFramePr>
        <p:xfrm>
          <a:off x="76200" y="457200"/>
          <a:ext cx="9052560" cy="58191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07885"/>
                <a:gridCol w="4944675"/>
              </a:tblGrid>
              <a:tr h="4089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PI </a:t>
                      </a:r>
                      <a:r>
                        <a:rPr lang="en-US" sz="1600" dirty="0"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&amp; SPONSOR</a:t>
                      </a: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PROGRAM TITLE</a:t>
                      </a: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err="1"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Mayly</a:t>
                      </a:r>
                      <a:r>
                        <a:rPr lang="en-US" sz="1400" b="0" dirty="0"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Sanchez and Matthew </a:t>
                      </a:r>
                      <a:r>
                        <a:rPr lang="en-US" sz="1400" b="0" dirty="0" err="1"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Wetstein</a:t>
                      </a:r>
                      <a:r>
                        <a:rPr lang="en-US" sz="1400" b="0" dirty="0"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 Iowa </a:t>
                      </a:r>
                      <a:r>
                        <a:rPr lang="en-US" sz="1400" b="0" dirty="0" smtClean="0"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State</a:t>
                      </a:r>
                      <a:endParaRPr lang="en-US" sz="1400" b="0" dirty="0">
                        <a:effectLst/>
                        <a:latin typeface="Comic Sans MS" panose="030F0702030302020204" pitchFamily="66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ANNIE - </a:t>
                      </a:r>
                      <a:r>
                        <a:rPr lang="en-US" sz="1400" b="0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Atmospheric Neutrino Neutron Interaction Experiment</a:t>
                      </a: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Erik Brubaker, Sandia National Lab/CA</a:t>
                      </a: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Neutron Imaging </a:t>
                      </a:r>
                      <a:r>
                        <a:rPr lang="en-US" sz="1400" b="0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Camera</a:t>
                      </a: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latin typeface="Comic Sans MS" panose="030F0702030302020204" pitchFamily="66" charset="0"/>
                        </a:rPr>
                        <a:t>Graham Smith, Klaus</a:t>
                      </a:r>
                      <a:r>
                        <a:rPr lang="en-US" sz="1400" b="0" baseline="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400" b="0" baseline="0" dirty="0" err="1" smtClean="0">
                          <a:latin typeface="Comic Sans MS" panose="030F0702030302020204" pitchFamily="66" charset="0"/>
                        </a:rPr>
                        <a:t>Attenkofer</a:t>
                      </a:r>
                      <a:r>
                        <a:rPr lang="en-US" sz="1400" b="0" baseline="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400" b="0" dirty="0" smtClean="0">
                          <a:latin typeface="Comic Sans MS" panose="030F0702030302020204" pitchFamily="66" charset="0"/>
                        </a:rPr>
                        <a:t> (BNL)</a:t>
                      </a:r>
                      <a:endParaRPr lang="en-US" sz="14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Gamma</a:t>
                      </a:r>
                      <a:r>
                        <a:rPr lang="en-US" sz="1400" b="0" baseline="0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&amp; Neutron Detectors </a:t>
                      </a:r>
                      <a:endParaRPr lang="en-US" sz="1400" b="0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Henry Frisch (U of Chicago) </a:t>
                      </a:r>
                      <a:r>
                        <a:rPr lang="en-US" sz="1400" b="0" dirty="0" smtClean="0"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 Dmitri Denisov (Fermilab)</a:t>
                      </a:r>
                      <a:endParaRPr lang="en-US" sz="1400" b="0" dirty="0">
                        <a:effectLst/>
                        <a:latin typeface="Comic Sans MS" panose="030F0702030302020204" pitchFamily="66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Precision Time-of-Flight with Commercial Photodetectors at the Fermilab </a:t>
                      </a:r>
                      <a:r>
                        <a:rPr lang="en-US" sz="1400" b="0" dirty="0" err="1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Testbeam</a:t>
                      </a:r>
                      <a:r>
                        <a:rPr lang="en-US" sz="1400" b="0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Facility</a:t>
                      </a:r>
                      <a:endParaRPr lang="en-US" sz="1400" b="0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Matthew Malek,(u of Sheffield)</a:t>
                      </a:r>
                      <a:endParaRPr lang="en-US" sz="1400" b="0" dirty="0">
                        <a:effectLst/>
                        <a:latin typeface="Comic Sans MS" panose="030F0702030302020204" pitchFamily="66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WATCHMAN, UK STFC</a:t>
                      </a:r>
                      <a:endParaRPr lang="en-US" sz="1400" b="0" i="0" u="none" strike="noStrike" kern="1200" baseline="0" dirty="0" smtClean="0">
                        <a:solidFill>
                          <a:schemeClr val="tx2"/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latin typeface="Comic Sans MS" panose="030F0702030302020204" pitchFamily="66" charset="0"/>
                        </a:rPr>
                        <a:t>Josh</a:t>
                      </a:r>
                      <a:r>
                        <a:rPr lang="en-US" sz="1400" b="0" baseline="0" dirty="0" smtClean="0">
                          <a:latin typeface="Comic Sans MS" panose="030F0702030302020204" pitchFamily="66" charset="0"/>
                        </a:rPr>
                        <a:t> Klein, U of Penn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Spectrally</a:t>
                      </a:r>
                      <a:r>
                        <a:rPr lang="en-US" sz="1400" b="0" baseline="0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Sorting of Photons, using Dichroic Films and Winston Cones, WATCHMAN, THEIA</a:t>
                      </a:r>
                      <a:endParaRPr lang="en-US" sz="1400" b="0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err="1" smtClean="0">
                          <a:latin typeface="Comic Sans MS" panose="030F0702030302020204" pitchFamily="66" charset="0"/>
                        </a:rPr>
                        <a:t>Gabrial</a:t>
                      </a:r>
                      <a:r>
                        <a:rPr lang="en-US" sz="1400" b="0" dirty="0" smtClean="0">
                          <a:latin typeface="Comic Sans MS" panose="030F0702030302020204" pitchFamily="66" charset="0"/>
                        </a:rPr>
                        <a:t> D. </a:t>
                      </a:r>
                      <a:r>
                        <a:rPr lang="en-US" sz="1400" b="0" dirty="0" err="1" smtClean="0">
                          <a:latin typeface="Comic Sans MS" panose="030F0702030302020204" pitchFamily="66" charset="0"/>
                        </a:rPr>
                        <a:t>Orebi</a:t>
                      </a:r>
                      <a:r>
                        <a:rPr lang="en-US" sz="1400" b="0" dirty="0" smtClean="0">
                          <a:latin typeface="Comic Sans MS" panose="030F0702030302020204" pitchFamily="66" charset="0"/>
                        </a:rPr>
                        <a:t> Gann ( UC Berkeley)</a:t>
                      </a:r>
                      <a:endParaRPr lang="en-US" sz="14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WATCHMAN,</a:t>
                      </a:r>
                      <a:r>
                        <a:rPr lang="en-US" sz="1400" b="0" baseline="0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THEIA</a:t>
                      </a:r>
                      <a:endParaRPr lang="en-US" sz="1400" b="0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err="1" smtClean="0">
                          <a:latin typeface="Comic Sans MS" panose="030F0702030302020204" pitchFamily="66" charset="0"/>
                        </a:rPr>
                        <a:t>Zein-eddine</a:t>
                      </a:r>
                      <a:r>
                        <a:rPr lang="en-US" sz="1400" b="0" baseline="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400" b="0" baseline="0" dirty="0" err="1" smtClean="0">
                          <a:latin typeface="Comic Sans MS" panose="030F0702030302020204" pitchFamily="66" charset="0"/>
                        </a:rPr>
                        <a:t>Meziani</a:t>
                      </a:r>
                      <a:r>
                        <a:rPr lang="en-US" sz="1400" b="0" baseline="0" dirty="0" smtClean="0">
                          <a:latin typeface="Comic Sans MS" panose="030F0702030302020204" pitchFamily="66" charset="0"/>
                        </a:rPr>
                        <a:t> </a:t>
                      </a:r>
                      <a:endParaRPr lang="en-US" sz="14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High Rate</a:t>
                      </a:r>
                      <a:r>
                        <a:rPr lang="en-US" sz="1400" b="0" baseline="0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Trials at Jefferson Labs, </a:t>
                      </a:r>
                      <a:r>
                        <a:rPr lang="en-US" sz="1400" b="0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EIC</a:t>
                      </a:r>
                      <a:endParaRPr lang="en-US" sz="1400" b="0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Andrey </a:t>
                      </a:r>
                      <a:r>
                        <a:rPr lang="en-US" sz="1400" b="0" dirty="0" err="1"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Elagin</a:t>
                      </a:r>
                      <a:r>
                        <a:rPr lang="en-US" sz="1400" b="0" dirty="0"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(U of Chicago) </a:t>
                      </a: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Neutrino-less Double-Beta Decay </a:t>
                      </a: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Mickey Chiu (BNL) - </a:t>
                      </a: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err="1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Phenix</a:t>
                      </a:r>
                      <a:r>
                        <a:rPr lang="en-US" sz="1400" b="0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Project - “</a:t>
                      </a:r>
                      <a:r>
                        <a:rPr lang="en-US" sz="1400" b="0" dirty="0" err="1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eIC</a:t>
                      </a:r>
                      <a:r>
                        <a:rPr lang="en-US" sz="1400" b="0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Fast TOF” </a:t>
                      </a: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smtClean="0"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John Learned, U. of Hawaii, and Virginia Tech</a:t>
                      </a:r>
                      <a:endParaRPr lang="en-US" sz="1400" b="0" dirty="0" smtClean="0">
                        <a:effectLst/>
                        <a:latin typeface="Comic Sans MS" panose="030F0702030302020204" pitchFamily="66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Short Baseline Neutrino (</a:t>
                      </a:r>
                      <a:r>
                        <a:rPr lang="en-US" sz="1400" b="0" dirty="0" err="1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NuLat</a:t>
                      </a:r>
                      <a:r>
                        <a:rPr lang="en-US" sz="1400" b="0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en-US" sz="1400" b="0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Lindley Winslow (MIT)</a:t>
                      </a:r>
                      <a:endParaRPr lang="en-US" sz="1400" b="0" dirty="0">
                        <a:effectLst/>
                        <a:latin typeface="Comic Sans MS" panose="030F0702030302020204" pitchFamily="66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Neutrino-less </a:t>
                      </a:r>
                      <a:r>
                        <a:rPr lang="en-US" sz="1400" b="0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Double-Beta Decay (</a:t>
                      </a:r>
                      <a:r>
                        <a:rPr lang="en-US" sz="1400" b="0" dirty="0" err="1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NuDot</a:t>
                      </a:r>
                      <a:r>
                        <a:rPr lang="en-US" sz="1400" b="0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 </a:t>
                      </a:r>
                      <a:r>
                        <a:rPr lang="en-US" sz="1400" b="0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Using Fast Timing Detectors</a:t>
                      </a: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Andrew Brandt, (UT</a:t>
                      </a:r>
                      <a:r>
                        <a:rPr lang="en-US" sz="1400" b="0" baseline="0" dirty="0" smtClean="0">
                          <a:effectLst/>
                          <a:latin typeface="Comic Sans MS" panose="030F0702030302020204" pitchFamily="66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Arlington) </a:t>
                      </a:r>
                      <a:endParaRPr lang="en-US" sz="1400" b="0" dirty="0">
                        <a:effectLst/>
                        <a:latin typeface="Comic Sans MS" panose="030F0702030302020204" pitchFamily="66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Life Testing of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tx2"/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LAPPD</a:t>
                      </a:r>
                      <a:endParaRPr lang="en-US" sz="1400" b="0" i="0" u="none" strike="noStrike" kern="1200" baseline="0" dirty="0" smtClean="0">
                        <a:solidFill>
                          <a:schemeClr val="tx2"/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53535" marR="535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" y="1"/>
            <a:ext cx="906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LAPPD</a:t>
            </a:r>
            <a:r>
              <a:rPr lang="en-US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TM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Early Adopter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Programs</a:t>
            </a:r>
            <a:endParaRPr lang="en-US" b="1" baseline="30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01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81"/>
            <a:ext cx="8229600" cy="506412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Summary &amp; Conclusions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8830" y="534594"/>
            <a:ext cx="9021173" cy="5996824"/>
          </a:xfrm>
        </p:spPr>
        <p:txBody>
          <a:bodyPr anchor="ctr" anchorCtr="0">
            <a:noAutofit/>
          </a:bodyPr>
          <a:lstStyle/>
          <a:p>
            <a:pPr marL="400050" indent="-400050">
              <a:spcBef>
                <a:spcPts val="120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GEN 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I - Incom LAPPD Pilot Production is now underway</a:t>
            </a:r>
          </a:p>
          <a:p>
            <a:pPr lvl="1">
              <a:spcBef>
                <a:spcPts val="600"/>
              </a:spcBef>
              <a:buFont typeface="+mj-lt"/>
              <a:buAutoNum type="alphaUcPeriod"/>
            </a:pP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GEN 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I LAPPD - Available Today!     </a:t>
            </a:r>
          </a:p>
          <a:p>
            <a:pPr marL="1143000" lvl="3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Artifacts to be resolved as production volume and experience increases. </a:t>
            </a:r>
          </a:p>
          <a:p>
            <a:pPr marL="1143000" lvl="3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Providing early adopters a means to explore potential of PSEC timing.</a:t>
            </a:r>
          </a:p>
          <a:p>
            <a:pPr lvl="1">
              <a:spcBef>
                <a:spcPts val="600"/>
              </a:spcBef>
              <a:buFont typeface="+mj-lt"/>
              <a:buAutoNum type="alphaUcPeriod"/>
            </a:pP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“Typical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”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performances meet early adopter needs: </a:t>
            </a:r>
            <a:endParaRPr lang="en-US" sz="2000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marL="1143000" lvl="3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Gain &gt; 7X10</a:t>
            </a:r>
            <a:r>
              <a:rPr lang="en-US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6</a:t>
            </a:r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, or higher</a:t>
            </a:r>
          </a:p>
          <a:p>
            <a:pPr marL="1143000" lvl="3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Max PC QE </a:t>
            </a: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(#36) ~ 27.7%, </a:t>
            </a:r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Mean ~ </a:t>
            </a: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25.8%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1143000" lvl="3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Time Resolution &lt; 70 Picoseconds, and </a:t>
            </a: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mm Spatial Resolution</a:t>
            </a:r>
          </a:p>
          <a:p>
            <a:pPr marL="400050" indent="-400050">
              <a:spcBef>
                <a:spcPts val="120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GEN 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II - </a:t>
            </a:r>
            <a:r>
              <a:rPr 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Capacitive coupling </a:t>
            </a:r>
            <a:r>
              <a:rPr lang="en-US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works, </a:t>
            </a: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ceramic </a:t>
            </a:r>
            <a:r>
              <a:rPr 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package </a:t>
            </a: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demonstrated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.</a:t>
            </a:r>
          </a:p>
          <a:p>
            <a:pPr marL="400050" indent="-400050">
              <a:spcBef>
                <a:spcPts val="120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 A good candidate for the use in neutrino and rare decay experiments</a:t>
            </a:r>
          </a:p>
          <a:p>
            <a:pPr marL="400050" indent="-400050">
              <a:spcBef>
                <a:spcPts val="120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We will work with you to make LAPPD available for test &amp; evaluation.</a:t>
            </a:r>
            <a:endParaRPr lang="en-US" sz="20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1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2263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Current Funding &amp; Personnel Acknowledgements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724399"/>
            <a:ext cx="9144000" cy="5524001"/>
          </a:xfrm>
        </p:spPr>
        <p:txBody>
          <a:bodyPr anchor="ctr" anchorCtr="0">
            <a:noAutofit/>
          </a:bodyPr>
          <a:lstStyle/>
          <a:p>
            <a:pPr marL="233363" indent="-233363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DOE, DE­-SC0015267, NP Phase II – “Development </a:t>
            </a:r>
            <a:r>
              <a:rPr lang="en-US" sz="1800" dirty="0">
                <a:solidFill>
                  <a:srgbClr val="0000FF"/>
                </a:solidFill>
                <a:latin typeface="Comic Sans MS" panose="030F0702030302020204" pitchFamily="66" charset="0"/>
              </a:rPr>
              <a:t>of Gen-II LAPPD</a:t>
            </a:r>
            <a:r>
              <a:rPr lang="en-US" sz="1800" baseline="30000" dirty="0">
                <a:solidFill>
                  <a:srgbClr val="0000FF"/>
                </a:solidFill>
                <a:latin typeface="Comic Sans MS" panose="030F0702030302020204" pitchFamily="66" charset="0"/>
              </a:rPr>
              <a:t>TM</a:t>
            </a:r>
            <a:r>
              <a:rPr lang="en-US" sz="1800" dirty="0">
                <a:solidFill>
                  <a:srgbClr val="0000FF"/>
                </a:solidFill>
                <a:latin typeface="Comic Sans MS" panose="030F0702030302020204" pitchFamily="66" charset="0"/>
              </a:rPr>
              <a:t>  Systems For Nuclear Physics </a:t>
            </a: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Experiments” </a:t>
            </a:r>
          </a:p>
          <a:p>
            <a:pPr marL="233363" indent="-233363">
              <a:spcBef>
                <a:spcPts val="300"/>
              </a:spcBef>
              <a:spcAft>
                <a:spcPts val="300"/>
              </a:spcAft>
            </a:pPr>
            <a:r>
              <a:rPr lang="en-US" sz="1800" dirty="0">
                <a:solidFill>
                  <a:srgbClr val="0000FF"/>
                </a:solidFill>
                <a:latin typeface="Comic Sans MS" panose="030F0702030302020204" pitchFamily="66" charset="0"/>
              </a:rPr>
              <a:t>DOE DE-SC0018445 NP Phase I “Magnetic Field Tolerant Large Area Picosecond Photon Detectors for Particle Identification”</a:t>
            </a:r>
          </a:p>
          <a:p>
            <a:pPr marL="233363" indent="-233363">
              <a:spcBef>
                <a:spcPts val="300"/>
              </a:spcBef>
              <a:spcAft>
                <a:spcPts val="300"/>
              </a:spcAft>
            </a:pPr>
            <a:r>
              <a:rPr lang="en-US" sz="1800" dirty="0">
                <a:solidFill>
                  <a:srgbClr val="0000FF"/>
                </a:solidFill>
                <a:latin typeface="Comic Sans MS" panose="030F0702030302020204" pitchFamily="66" charset="0"/>
              </a:rPr>
              <a:t>DOE, DE-SC0011262 Phase IIA - “Further Development of Large-Area Micro-channel Plates for a Broad Range of Commercial Applications”</a:t>
            </a:r>
          </a:p>
          <a:p>
            <a:pPr marL="233363" indent="-233363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DOE DE-SC0017929, Phase II– “High </a:t>
            </a:r>
            <a:r>
              <a:rPr lang="en-US" sz="1800" dirty="0">
                <a:solidFill>
                  <a:srgbClr val="0000FF"/>
                </a:solidFill>
                <a:latin typeface="Comic Sans MS" panose="030F0702030302020204" pitchFamily="66" charset="0"/>
              </a:rPr>
              <a:t>Gain </a:t>
            </a: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MCP ALD Film” (Alternative </a:t>
            </a:r>
            <a:r>
              <a:rPr lang="en-US" sz="1800" dirty="0">
                <a:solidFill>
                  <a:srgbClr val="0000FF"/>
                </a:solidFill>
                <a:latin typeface="Comic Sans MS" panose="030F0702030302020204" pitchFamily="66" charset="0"/>
              </a:rPr>
              <a:t>SEE </a:t>
            </a: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Materials)</a:t>
            </a:r>
          </a:p>
          <a:p>
            <a:pPr marL="233363" indent="-233363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NIH 1R43CA213581-01A Phase I – “Time-of-Flight </a:t>
            </a:r>
            <a:r>
              <a:rPr lang="en-US" sz="1800" dirty="0">
                <a:solidFill>
                  <a:srgbClr val="0000FF"/>
                </a:solidFill>
                <a:latin typeface="Comic Sans MS" panose="030F0702030302020204" pitchFamily="66" charset="0"/>
              </a:rPr>
              <a:t>Proton Radiography for Proton </a:t>
            </a: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Therapy”</a:t>
            </a:r>
          </a:p>
          <a:p>
            <a:pPr marL="233363" indent="-233363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DOE </a:t>
            </a:r>
            <a:r>
              <a:rPr lang="en-US" sz="1800" dirty="0">
                <a:solidFill>
                  <a:srgbClr val="0000FF"/>
                </a:solidFill>
                <a:latin typeface="Comic Sans MS" panose="030F0702030302020204" pitchFamily="66" charset="0"/>
              </a:rPr>
              <a:t>DE-SC0018778 </a:t>
            </a: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Phase I “ALD-GCA-MCPs </a:t>
            </a:r>
            <a:r>
              <a:rPr lang="en-US" sz="1800" dirty="0">
                <a:solidFill>
                  <a:srgbClr val="0000FF"/>
                </a:solidFill>
                <a:latin typeface="Comic Sans MS" panose="030F0702030302020204" pitchFamily="66" charset="0"/>
              </a:rPr>
              <a:t>with Low Thermal Coefficient of </a:t>
            </a: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Resistance”</a:t>
            </a:r>
          </a:p>
          <a:p>
            <a:pPr marL="233363" indent="-233363">
              <a:spcBef>
                <a:spcPts val="300"/>
              </a:spcBef>
              <a:spcAft>
                <a:spcPts val="300"/>
              </a:spcAft>
            </a:pPr>
            <a:r>
              <a:rPr lang="pt-BR" sz="1800" dirty="0">
                <a:solidFill>
                  <a:srgbClr val="0000FF"/>
                </a:solidFill>
                <a:latin typeface="Comic Sans MS" panose="030F0702030302020204" pitchFamily="66" charset="0"/>
              </a:rPr>
              <a:t>NASA 2018-I SBIR Proposal: </a:t>
            </a:r>
            <a:r>
              <a:rPr lang="pt-BR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S1.06-1093 </a:t>
            </a:r>
            <a:r>
              <a:rPr lang="pt-BR" sz="1800" dirty="0">
                <a:solidFill>
                  <a:srgbClr val="0000FF"/>
                </a:solidFill>
                <a:latin typeface="Comic Sans MS" panose="030F0702030302020204" pitchFamily="66" charset="0"/>
              </a:rPr>
              <a:t>Phase 1 </a:t>
            </a:r>
            <a:r>
              <a:rPr lang="pt-BR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“</a:t>
            </a: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Curved </a:t>
            </a:r>
            <a:r>
              <a:rPr lang="en-US" sz="1800" dirty="0">
                <a:solidFill>
                  <a:srgbClr val="0000FF"/>
                </a:solidFill>
                <a:latin typeface="Comic Sans MS" panose="030F0702030302020204" pitchFamily="66" charset="0"/>
              </a:rPr>
              <a:t>Microchannel Plates and Collimators for Spaceflight </a:t>
            </a:r>
            <a:r>
              <a:rPr lang="en-US" sz="18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Mass Spectrometers”</a:t>
            </a:r>
          </a:p>
          <a:p>
            <a:pPr marL="233363" indent="-233363">
              <a:spcBef>
                <a:spcPts val="300"/>
              </a:spcBef>
              <a:spcAft>
                <a:spcPts val="300"/>
              </a:spcAft>
            </a:pPr>
            <a:r>
              <a:rPr 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DOE </a:t>
            </a:r>
            <a:r>
              <a:rPr lang="en-US" sz="1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(HEP</a:t>
            </a:r>
            <a:r>
              <a:rPr 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, NP, NNSA) Personnel</a:t>
            </a:r>
            <a:r>
              <a:rPr lang="en-US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: </a:t>
            </a:r>
            <a:r>
              <a:rPr lang="en-US" sz="1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Dr</a:t>
            </a:r>
            <a:r>
              <a:rPr lang="en-US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. Alan L. Stone, Dr. Helmut </a:t>
            </a:r>
            <a:r>
              <a:rPr lang="en-US" sz="1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Marsiske</a:t>
            </a:r>
            <a:r>
              <a:rPr lang="en-US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,, Carl C. Hebron,</a:t>
            </a:r>
            <a:r>
              <a:rPr lang="de-DE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 Dr. Kenneth R. Marken Jr, </a:t>
            </a:r>
            <a:r>
              <a:rPr lang="en-US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Dr. Michelle Shinn, Dr. Elizabeth </a:t>
            </a:r>
            <a:r>
              <a:rPr lang="en-US" sz="1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Bartosz</a:t>
            </a:r>
            <a:r>
              <a:rPr lang="en-US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, Dr. </a:t>
            </a:r>
            <a:r>
              <a:rPr lang="en-US" sz="1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Gulshan</a:t>
            </a:r>
            <a:r>
              <a:rPr lang="en-US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 Rai, Dr. </a:t>
            </a:r>
            <a:r>
              <a:rPr lang="en-US" sz="1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Manouchehr</a:t>
            </a:r>
            <a:r>
              <a:rPr lang="en-US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Farkhondeh</a:t>
            </a:r>
            <a:r>
              <a:rPr lang="en-US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, </a:t>
            </a:r>
            <a:r>
              <a:rPr lang="de-DE" sz="1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Dr</a:t>
            </a:r>
            <a:r>
              <a:rPr lang="de-DE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. Donald Hornback, Dr. Manny </a:t>
            </a:r>
            <a:r>
              <a:rPr lang="de-DE" sz="1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Oliver</a:t>
            </a:r>
            <a:r>
              <a:rPr lang="de-DE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8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1662" y="556846"/>
            <a:ext cx="77724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2400" dirty="0" smtClean="0">
                <a:solidFill>
                  <a:srgbClr val="FFFF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For more information</a:t>
            </a:r>
          </a:p>
          <a:p>
            <a:pPr algn="ctr"/>
            <a:r>
              <a:rPr lang="en-US" sz="2400" dirty="0" smtClean="0">
                <a:solidFill>
                  <a:srgbClr val="FFFF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Alexey Lyashenko</a:t>
            </a:r>
          </a:p>
          <a:p>
            <a:pPr algn="ctr"/>
            <a:r>
              <a:rPr lang="en-US" sz="2400" dirty="0" smtClean="0">
                <a:solidFill>
                  <a:srgbClr val="FFFF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Sr. Photodetector Research Scientist, </a:t>
            </a:r>
            <a:r>
              <a:rPr lang="en-US" sz="2400" dirty="0" err="1" smtClean="0">
                <a:solidFill>
                  <a:srgbClr val="FFFF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Incom</a:t>
            </a:r>
            <a:r>
              <a:rPr lang="en-US" sz="2400" dirty="0" smtClean="0">
                <a:solidFill>
                  <a:srgbClr val="FFFF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 Inc.</a:t>
            </a:r>
          </a:p>
          <a:p>
            <a:pPr algn="ctr"/>
            <a:r>
              <a:rPr lang="en-US" sz="2400" dirty="0" smtClean="0">
                <a:solidFill>
                  <a:srgbClr val="FFFF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alyashenko@incomusa.com</a:t>
            </a:r>
          </a:p>
          <a:p>
            <a:pPr algn="ctr"/>
            <a:r>
              <a:rPr lang="en-US" sz="2400" dirty="0" smtClean="0">
                <a:solidFill>
                  <a:srgbClr val="FFFF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Office: 508-909-2226</a:t>
            </a:r>
          </a:p>
          <a:p>
            <a:pPr algn="ctr"/>
            <a:endParaRPr lang="en-US" sz="2400" dirty="0" smtClean="0">
              <a:solidFill>
                <a:srgbClr val="FFFF00"/>
              </a:solidFill>
              <a:latin typeface="Comic Sans MS" panose="030F0702030302020204" pitchFamily="66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2400" dirty="0" smtClean="0">
                <a:solidFill>
                  <a:srgbClr val="FFFF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Michael J. Minot</a:t>
            </a:r>
          </a:p>
          <a:p>
            <a:pPr algn="ctr"/>
            <a:r>
              <a:rPr lang="en-US" sz="2400" dirty="0" smtClean="0">
                <a:solidFill>
                  <a:srgbClr val="FFFF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Director R&amp;D,  Incom Inc.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rgbClr val="FFFF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mjm@incomusa.com   </a:t>
            </a:r>
          </a:p>
          <a:p>
            <a:pPr algn="ctr"/>
            <a:r>
              <a:rPr lang="en-US" sz="2400" dirty="0" smtClean="0">
                <a:solidFill>
                  <a:srgbClr val="FFFF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Office: 508-909-2369</a:t>
            </a:r>
          </a:p>
          <a:p>
            <a:pPr algn="ctr"/>
            <a:r>
              <a:rPr lang="en-US" sz="2400" dirty="0" smtClean="0">
                <a:solidFill>
                  <a:srgbClr val="FFFF00"/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Cell: 978-852-4942</a:t>
            </a:r>
          </a:p>
          <a:p>
            <a:pPr algn="ctr"/>
            <a:endParaRPr lang="en-US" sz="2400" dirty="0" smtClean="0">
              <a:solidFill>
                <a:srgbClr val="FFFF00"/>
              </a:solidFill>
              <a:latin typeface="Comic Sans MS" panose="030F0702030302020204" pitchFamily="66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057400" y="5714999"/>
            <a:ext cx="5171499" cy="1143000"/>
          </a:xfrm>
        </p:spPr>
        <p:txBody>
          <a:bodyPr>
            <a:normAutofit/>
          </a:bodyPr>
          <a:lstStyle/>
          <a:p>
            <a:r>
              <a:rPr lang="it-IT" sz="60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Thank you!</a:t>
            </a:r>
            <a:endParaRPr lang="en-US" sz="6000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48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345"/>
            <a:ext cx="8229600" cy="480274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Selected LAPPD References</a:t>
            </a:r>
            <a:r>
              <a:rPr lang="en-US" sz="32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3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&amp; Links</a:t>
            </a:r>
            <a:endParaRPr lang="en-US" sz="32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0629" y="808074"/>
            <a:ext cx="8847115" cy="5318089"/>
          </a:xfrm>
        </p:spPr>
        <p:txBody>
          <a:bodyPr anchor="ctr" anchorCtr="0">
            <a:noAutofit/>
          </a:bodyPr>
          <a:lstStyle/>
          <a:p>
            <a:r>
              <a:rPr lang="en-US" sz="1200" b="1" dirty="0">
                <a:latin typeface="Comic Sans MS" panose="030F0702030302020204" pitchFamily="66" charset="0"/>
                <a:hlinkClick r:id="rId2"/>
              </a:rPr>
              <a:t>http://www.incomusa.com/mcp-and-lappd-documents/</a:t>
            </a:r>
            <a:endParaRPr lang="en-US" sz="1200" b="1" dirty="0">
              <a:latin typeface="Comic Sans MS" panose="030F0702030302020204" pitchFamily="66" charset="0"/>
            </a:endParaRPr>
          </a:p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Craven</a:t>
            </a: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, Christopher A.  et al - </a:t>
            </a:r>
            <a:r>
              <a:rPr lang="en-US" sz="1200" b="1" u="sng" dirty="0">
                <a:solidFill>
                  <a:schemeClr val="tx2"/>
                </a:solidFill>
                <a:latin typeface="Comic Sans MS" panose="030F0702030302020204" pitchFamily="66" charset="0"/>
              </a:rPr>
              <a:t>“Recent Advances in Large Area Micro-Channel Plates and LAPPD™” </a:t>
            </a: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TIPP’17 International Conference on Technology and Instrumentation in Particle Physics, Beijing, People’s Republic of China</a:t>
            </a:r>
            <a:r>
              <a:rPr lang="en-US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 May 22-26, 2017 </a:t>
            </a:r>
          </a:p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Lyashenko</a:t>
            </a: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, Alexey et al  </a:t>
            </a: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en-US" sz="1200" b="1" u="sng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Further </a:t>
            </a:r>
            <a:r>
              <a:rPr lang="en-US" sz="1200" b="1" u="sng" dirty="0">
                <a:solidFill>
                  <a:schemeClr val="tx2"/>
                </a:solidFill>
                <a:latin typeface="Comic Sans MS" panose="030F0702030302020204" pitchFamily="66" charset="0"/>
              </a:rPr>
              <a:t>progress in pilot production of Large Area Picosecond Photo-Detectors (LAPPD</a:t>
            </a:r>
            <a:r>
              <a:rPr lang="en-US" sz="1200" b="1" u="sng" baseline="30000" dirty="0">
                <a:solidFill>
                  <a:schemeClr val="tx2"/>
                </a:solidFill>
                <a:latin typeface="Comic Sans MS" panose="030F0702030302020204" pitchFamily="66" charset="0"/>
              </a:rPr>
              <a:t>TM</a:t>
            </a:r>
            <a:r>
              <a:rPr lang="en-US" sz="1200" b="1" u="sng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)”</a:t>
            </a: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  </a:t>
            </a: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New Technologies for Discovery III: The 2017 CPAD Instrumentation Frontier Workshop,  University of New Mexico, Albuquerque, NM October 12-14, 2017</a:t>
            </a:r>
          </a:p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Angelico</a:t>
            </a: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, E. et al, </a:t>
            </a: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x-none" sz="1200" b="1" u="sng" smtClean="0">
                <a:solidFill>
                  <a:schemeClr val="tx2"/>
                </a:solidFill>
                <a:latin typeface="Comic Sans MS" panose="030F0702030302020204" pitchFamily="66" charset="0"/>
              </a:rPr>
              <a:t>Capacitively </a:t>
            </a:r>
            <a:r>
              <a:rPr lang="x-none" sz="1200" b="1" u="sng">
                <a:solidFill>
                  <a:schemeClr val="tx2"/>
                </a:solidFill>
                <a:latin typeface="Comic Sans MS" panose="030F0702030302020204" pitchFamily="66" charset="0"/>
              </a:rPr>
              <a:t>coupled pickup in MCP-based photodetectors using a conductive metallic </a:t>
            </a:r>
            <a:r>
              <a:rPr lang="x-none" sz="1200" b="1" u="sng" smtClean="0">
                <a:solidFill>
                  <a:schemeClr val="tx2"/>
                </a:solidFill>
                <a:latin typeface="Comic Sans MS" panose="030F0702030302020204" pitchFamily="66" charset="0"/>
              </a:rPr>
              <a:t>anode</a:t>
            </a:r>
            <a:r>
              <a:rPr lang="en-US" sz="1200" b="1" u="sng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”</a:t>
            </a: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x-none" sz="1200">
                <a:solidFill>
                  <a:schemeClr val="tx2"/>
                </a:solidFill>
                <a:latin typeface="Comic Sans MS" panose="030F0702030302020204" pitchFamily="66" charset="0"/>
              </a:rPr>
              <a:t>Nuclear Instruments and Methods in Physics Research A 846 (2017) 75–80</a:t>
            </a:r>
            <a:endParaRPr lang="en-US" sz="12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Ertley, Camden et al, </a:t>
            </a: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en-US" sz="1200" b="1" u="sng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Microchannel </a:t>
            </a:r>
            <a:r>
              <a:rPr lang="en-US" sz="1200" b="1" u="sng" dirty="0">
                <a:solidFill>
                  <a:schemeClr val="tx2"/>
                </a:solidFill>
                <a:latin typeface="Comic Sans MS" panose="030F0702030302020204" pitchFamily="66" charset="0"/>
              </a:rPr>
              <a:t>Plate Imaging Detectors for High Dynamic Range </a:t>
            </a:r>
            <a:r>
              <a:rPr lang="en-US" sz="1200" b="1" u="sng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Applications”</a:t>
            </a: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IEEE Transactions on Nuclear Science, 2017.</a:t>
            </a:r>
          </a:p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en-US" sz="12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Siegmund</a:t>
            </a: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, Oswald et al, </a:t>
            </a: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en-US" sz="1200" b="1" u="sng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Microchannel </a:t>
            </a:r>
            <a:r>
              <a:rPr lang="en-US" sz="1200" b="1" u="sng" dirty="0">
                <a:solidFill>
                  <a:schemeClr val="tx2"/>
                </a:solidFill>
                <a:latin typeface="Comic Sans MS" panose="030F0702030302020204" pitchFamily="66" charset="0"/>
              </a:rPr>
              <a:t>plate detector technology potential for LUVOIR and </a:t>
            </a:r>
            <a:r>
              <a:rPr lang="en-US" sz="1200" b="1" u="sng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HabEx</a:t>
            </a:r>
            <a:r>
              <a:rPr lang="en-US" sz="1200" b="1" u="sng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”</a:t>
            </a: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Proceedings of the SPIE, Volume 10397, id. 1039711 14 pp. (2017)</a:t>
            </a:r>
          </a:p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en-US" sz="12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Siegmund</a:t>
            </a: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, Oswald et al, </a:t>
            </a: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en-US" sz="1200" b="1" u="sng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Single </a:t>
            </a:r>
            <a:r>
              <a:rPr lang="en-US" sz="1200" b="1" u="sng" dirty="0">
                <a:solidFill>
                  <a:schemeClr val="tx2"/>
                </a:solidFill>
                <a:latin typeface="Comic Sans MS" panose="030F0702030302020204" pitchFamily="66" charset="0"/>
              </a:rPr>
              <a:t>Photon Counting Large Format Imaging Sensors with High Spatial and Temporal </a:t>
            </a:r>
            <a:r>
              <a:rPr lang="en-US" sz="1200" b="1" u="sng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Resolution”</a:t>
            </a: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Proceedings of the Advanced Maui Optical and Space Surveillance (AMOS) Technologies Conference, 2017</a:t>
            </a: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.</a:t>
            </a:r>
          </a:p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Michael J. Minot, et. al., </a:t>
            </a:r>
            <a:r>
              <a:rPr lang="en-US" sz="1200" b="1" u="sng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“Pilot </a:t>
            </a:r>
            <a:r>
              <a:rPr lang="en-US" sz="1200" b="1" u="sng" dirty="0">
                <a:solidFill>
                  <a:schemeClr val="tx2"/>
                </a:solidFill>
                <a:latin typeface="Comic Sans MS" panose="030F0702030302020204" pitchFamily="66" charset="0"/>
              </a:rPr>
              <a:t>production and advanced development of large-area picosecond </a:t>
            </a:r>
            <a:r>
              <a:rPr lang="en-US" sz="1200" b="1" u="sng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photodetectors</a:t>
            </a: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”  </a:t>
            </a: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SPIE 9968, Hard X-Ray, Gamma-Ray, and Neutron Detector Physics XVIII, 99680X (30 September 2016); </a:t>
            </a:r>
            <a:r>
              <a:rPr lang="en-US" sz="1200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doi</a:t>
            </a: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: </a:t>
            </a:r>
            <a:r>
              <a:rPr lang="en-US" sz="1200" u="sng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10.1117/12.2237331</a:t>
            </a: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       </a:t>
            </a:r>
          </a:p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Adams</a:t>
            </a: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B.W et </a:t>
            </a: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al</a:t>
            </a: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.  “</a:t>
            </a:r>
            <a:r>
              <a:rPr lang="en-US" sz="1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A Brief Technical History of the large-Area Picosecond Photodetector (LAPPD) Collaboration” </a:t>
            </a: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</a:t>
            </a: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 </a:t>
            </a: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Submitted </a:t>
            </a: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to: JINST arXiv:1603.01843 [</a:t>
            </a:r>
            <a:r>
              <a:rPr lang="en-US" sz="12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physics.ins-det</a:t>
            </a: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] </a:t>
            </a: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FERMILAB-PUB-16-142-PPD, March, 2016</a:t>
            </a:r>
            <a:endParaRPr lang="en-US" sz="12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tabLst>
                <a:tab pos="1371600" algn="l"/>
              </a:tabLst>
            </a:pPr>
            <a:r>
              <a:rPr lang="en-US" sz="1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M.J</a:t>
            </a: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. Minot, et al., </a:t>
            </a:r>
            <a:r>
              <a:rPr lang="en-US" sz="1200" b="1" u="sng" dirty="0">
                <a:solidFill>
                  <a:schemeClr val="tx2"/>
                </a:solidFill>
                <a:latin typeface="Comic Sans MS" panose="030F0702030302020204" pitchFamily="66" charset="0"/>
              </a:rPr>
              <a:t>Pilot production &amp; commercialization of LAPPD™</a:t>
            </a:r>
            <a:r>
              <a:rPr lang="en-US" sz="1200" dirty="0">
                <a:solidFill>
                  <a:schemeClr val="tx2"/>
                </a:solidFill>
                <a:latin typeface="Comic Sans MS" panose="030F0702030302020204" pitchFamily="66" charset="0"/>
              </a:rPr>
              <a:t>,</a:t>
            </a:r>
            <a:r>
              <a:rPr lang="x-none" sz="1200">
                <a:solidFill>
                  <a:schemeClr val="tx2"/>
                </a:solidFill>
                <a:latin typeface="Comic Sans MS" panose="030F0702030302020204" pitchFamily="66" charset="0"/>
              </a:rPr>
              <a:t> Nuclear Instruments and Methods in Physics Research A 787 (2015) </a:t>
            </a:r>
            <a:r>
              <a:rPr lang="x-none" sz="1200" smtClean="0">
                <a:solidFill>
                  <a:schemeClr val="tx2"/>
                </a:solidFill>
                <a:latin typeface="Comic Sans MS" panose="030F0702030302020204" pitchFamily="66" charset="0"/>
              </a:rPr>
              <a:t>78–84</a:t>
            </a:r>
            <a:endParaRPr lang="en-US" sz="12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US" sz="1100" dirty="0">
              <a:latin typeface="Comic Sans MS" panose="030F0702030302020204" pitchFamily="66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57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>
            <a:spLocks/>
          </p:cNvSpPr>
          <p:nvPr/>
        </p:nvSpPr>
        <p:spPr>
          <a:xfrm>
            <a:off x="67960" y="723971"/>
            <a:ext cx="4686880" cy="34578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anchor="ctr" anchorCtr="0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16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ANL 6cm Small Format Tile - 10 &amp; 20 µ MCPs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anose="030F0702030302020204" pitchFamily="66" charset="0"/>
              <a:ea typeface="+mj-ea"/>
              <a:cs typeface="+mj-cs"/>
            </a:endParaRP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0" y="1130301"/>
            <a:ext cx="4686880" cy="313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5102" y="4326620"/>
            <a:ext cx="4114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1600" b="1" u="sng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B field limit</a:t>
            </a:r>
          </a:p>
          <a:p>
            <a:pPr indent="-231775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Gain decreased </a:t>
            </a:r>
            <a:r>
              <a:rPr lang="en-US" sz="1600" dirty="0">
                <a:solidFill>
                  <a:schemeClr val="tx2"/>
                </a:solidFill>
                <a:latin typeface="Comic Sans MS" panose="030F0702030302020204" pitchFamily="66" charset="0"/>
              </a:rPr>
              <a:t>with increasing </a:t>
            </a:r>
            <a:r>
              <a:rPr lang="en-US" sz="16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field</a:t>
            </a:r>
            <a:endParaRPr lang="en-US" sz="16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indent="-231775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Max with field aligned </a:t>
            </a:r>
            <a:r>
              <a:rPr lang="en-US" sz="1600" dirty="0">
                <a:solidFill>
                  <a:schemeClr val="tx2"/>
                </a:solidFill>
                <a:latin typeface="Comic Sans MS" panose="030F0702030302020204" pitchFamily="66" charset="0"/>
              </a:rPr>
              <a:t>with </a:t>
            </a:r>
            <a:r>
              <a:rPr lang="en-US" sz="16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MCP pore</a:t>
            </a:r>
          </a:p>
          <a:p>
            <a:pPr indent="-231775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 ~</a:t>
            </a:r>
            <a:r>
              <a:rPr lang="en-US" sz="1600" dirty="0">
                <a:solidFill>
                  <a:schemeClr val="tx2"/>
                </a:solidFill>
                <a:latin typeface="Comic Sans MS" panose="030F0702030302020204" pitchFamily="66" charset="0"/>
              </a:rPr>
              <a:t>0.7 T with 20 microns</a:t>
            </a:r>
          </a:p>
          <a:p>
            <a:pPr marL="169862" lvl="1"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tx2"/>
                </a:solidFill>
                <a:latin typeface="Comic Sans MS" panose="030F0702030302020204" pitchFamily="66" charset="0"/>
              </a:rPr>
              <a:t>~1.3 T with 10 </a:t>
            </a:r>
            <a:r>
              <a:rPr lang="en-US" sz="16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microns</a:t>
            </a:r>
            <a:endParaRPr lang="en-US" sz="16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914672" y="1242109"/>
            <a:ext cx="4034664" cy="2447027"/>
            <a:chOff x="5581046" y="1242110"/>
            <a:chExt cx="3025197" cy="2172386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58" r="7361"/>
            <a:stretch/>
          </p:blipFill>
          <p:spPr bwMode="auto">
            <a:xfrm>
              <a:off x="5581046" y="1242110"/>
              <a:ext cx="3025197" cy="2172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Straight Arrow Connector 6"/>
            <p:cNvCxnSpPr/>
            <p:nvPr/>
          </p:nvCxnSpPr>
          <p:spPr>
            <a:xfrm flipH="1">
              <a:off x="7514164" y="1673105"/>
              <a:ext cx="357766" cy="257077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7514164" y="1365328"/>
              <a:ext cx="9519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LAPPD 15</a:t>
              </a:r>
              <a:endParaRPr lang="en-US" sz="12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</p:grpSp>
      <p:sp>
        <p:nvSpPr>
          <p:cNvPr id="9" name="Title 1"/>
          <p:cNvSpPr txBox="1">
            <a:spLocks/>
          </p:cNvSpPr>
          <p:nvPr/>
        </p:nvSpPr>
        <p:spPr>
          <a:xfrm>
            <a:off x="348527" y="163567"/>
            <a:ext cx="8229600" cy="445302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LAPPD &amp; Small Format Tile Magnetic Field Testing</a:t>
            </a:r>
            <a:endParaRPr lang="en-US" sz="32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956" y="4649129"/>
            <a:ext cx="1332750" cy="163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5480076" y="4051727"/>
            <a:ext cx="3469260" cy="1909869"/>
            <a:chOff x="3204743" y="3898766"/>
            <a:chExt cx="5845995" cy="2435589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68" t="46838" r="14107" b="14094"/>
            <a:stretch/>
          </p:blipFill>
          <p:spPr bwMode="auto">
            <a:xfrm>
              <a:off x="3204743" y="3898766"/>
              <a:ext cx="5845995" cy="21370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4486231" y="6057356"/>
              <a:ext cx="42922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J. Xie et al., ICHEP 2018, S. Korea</a:t>
              </a:r>
              <a:endParaRPr lang="en-US" sz="12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009267" y="699171"/>
            <a:ext cx="3568859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LAPPD #15</a:t>
            </a:r>
            <a:endParaRPr lang="en-US" sz="16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8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6276"/>
            <a:ext cx="8229600" cy="811924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LAPPD Price Projections</a:t>
            </a:r>
            <a:endParaRPr lang="en-US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76200" y="701695"/>
            <a:ext cx="8991600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anose="030F0702030302020204" pitchFamily="66" charset="0"/>
                <a:ea typeface="Calibri" pitchFamily="34" charset="0"/>
                <a:cs typeface="Arial" pitchFamily="34" charset="0"/>
              </a:rPr>
              <a:t>Current costs are driven by overhead rates, non-reimbursed</a:t>
            </a:r>
            <a:r>
              <a:rPr kumimoji="0" lang="en-US" altLang="en-US" b="0" i="0" u="none" strike="noStrike" cap="none" normalizeH="0" dirty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anose="030F0702030302020204" pitchFamily="66" charset="0"/>
                <a:ea typeface="Calibri" pitchFamily="34" charset="0"/>
                <a:cs typeface="Arial" pitchFamily="34" charset="0"/>
              </a:rPr>
              <a:t> R&amp;D Costs, and low volume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rgbClr val="1F497D"/>
              </a:solidFill>
              <a:effectLst/>
              <a:latin typeface="Comic Sans MS" panose="030F0702030302020204" pitchFamily="66" charset="0"/>
              <a:ea typeface="Calibri" pitchFamily="34" charset="0"/>
              <a:cs typeface="Arial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anose="030F0702030302020204" pitchFamily="66" charset="0"/>
                <a:ea typeface="Calibri" pitchFamily="34" charset="0"/>
                <a:cs typeface="Arial" pitchFamily="34" charset="0"/>
              </a:rPr>
              <a:t>Costs drop rapidly, as demand and volume increases.  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anose="030F0702030302020204" pitchFamily="66" charset="0"/>
                <a:ea typeface="Calibri" pitchFamily="34" charset="0"/>
                <a:cs typeface="Arial" pitchFamily="34" charset="0"/>
              </a:rPr>
              <a:t>Incom </a:t>
            </a:r>
            <a:r>
              <a:rPr lang="en-US" altLang="en-US" dirty="0" smtClean="0">
                <a:solidFill>
                  <a:srgbClr val="1F497D"/>
                </a:solidFill>
                <a:latin typeface="Comic Sans MS" panose="030F0702030302020204" pitchFamily="66" charset="0"/>
                <a:ea typeface="Calibri" pitchFamily="34" charset="0"/>
                <a:cs typeface="Arial" pitchFamily="34" charset="0"/>
              </a:rPr>
              <a:t>projects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anose="030F0702030302020204" pitchFamily="66" charset="0"/>
                <a:ea typeface="Calibri" pitchFamily="34" charset="0"/>
                <a:cs typeface="Arial" pitchFamily="34" charset="0"/>
              </a:rPr>
              <a:t>price to drop from current levels as follows: 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915752"/>
              </p:ext>
            </p:extLst>
          </p:nvPr>
        </p:nvGraphicFramePr>
        <p:xfrm>
          <a:off x="228600" y="2341245"/>
          <a:ext cx="8686799" cy="2992755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1773998"/>
                <a:gridCol w="1851127"/>
                <a:gridCol w="1851127"/>
                <a:gridCol w="1359420"/>
                <a:gridCol w="1851127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Timing</a:t>
                      </a:r>
                      <a:endParaRPr lang="en-US" sz="2400" b="1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err="1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Cmrcl</a:t>
                      </a:r>
                      <a:r>
                        <a:rPr lang="en-US" sz="2400" u="none" strike="noStrike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 Price</a:t>
                      </a:r>
                      <a:endParaRPr lang="en-US" sz="2400" b="1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DOE Price</a:t>
                      </a:r>
                      <a:endParaRPr lang="en-US" sz="2400" b="1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Cum Vol.</a:t>
                      </a:r>
                      <a:endParaRPr lang="en-US" sz="2400" b="1" i="0" u="none" strike="noStrike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Annual</a:t>
                      </a:r>
                      <a:r>
                        <a:rPr lang="en-US" sz="2400" u="none" strike="noStrike" baseline="0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u="none" strike="noStrike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Capacity</a:t>
                      </a:r>
                      <a:endParaRPr lang="en-US" sz="2400" b="1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Current 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 $  75,000 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 $  </a:t>
                      </a:r>
                      <a:r>
                        <a:rPr lang="en-US" sz="2400" u="none" strike="noStrike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50,000 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48</a:t>
                      </a:r>
                      <a:endParaRPr lang="en-US" sz="2400" b="0" i="0" u="none" strike="noStrike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48</a:t>
                      </a:r>
                      <a:endParaRPr lang="en-US" sz="2400" b="0" i="0" u="none" strike="noStrike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 $  56,250 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 $  37,688 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58</a:t>
                      </a:r>
                      <a:endParaRPr lang="en-US" sz="2400" b="0" i="0" u="none" strike="noStrike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82</a:t>
                      </a:r>
                      <a:endParaRPr lang="en-US" sz="2400" b="0" i="0" u="none" strike="noStrike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 $  45,000 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 $  30,150 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144</a:t>
                      </a:r>
                      <a:endParaRPr lang="en-US" sz="2400" b="0" i="0" u="none" strike="noStrike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120</a:t>
                      </a:r>
                      <a:endParaRPr lang="en-US" sz="2400" b="0" i="0" u="none" strike="noStrike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3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 $  36,900 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 $  24,723 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268</a:t>
                      </a:r>
                      <a:endParaRPr lang="en-US" sz="2400" b="0" i="0" u="none" strike="noStrike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204</a:t>
                      </a:r>
                      <a:endParaRPr lang="en-US" sz="2400" b="0" i="0" u="none" strike="noStrike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 $  31,365 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 $  21,015 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502</a:t>
                      </a:r>
                      <a:endParaRPr lang="en-US" sz="2400" b="0" i="0" u="none" strike="noStrike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264</a:t>
                      </a:r>
                      <a:endParaRPr lang="en-US" sz="2400" b="0" i="0" u="none" strike="noStrike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5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 $  30,032 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 $  20,121 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1,000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2"/>
                          </a:solidFill>
                          <a:effectLst/>
                          <a:latin typeface="Comic Sans MS" panose="030F0702030302020204" pitchFamily="66" charset="0"/>
                        </a:rPr>
                        <a:t>278</a:t>
                      </a:r>
                      <a:endParaRPr lang="en-US" sz="2400" b="0" i="0" u="none" strike="noStrike" dirty="0">
                        <a:solidFill>
                          <a:schemeClr val="tx2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200" y="5477470"/>
            <a:ext cx="899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1F497D"/>
                </a:solidFill>
                <a:latin typeface="Comic Sans MS" panose="030F0702030302020204" pitchFamily="66" charset="0"/>
                <a:ea typeface="Calibri" pitchFamily="34" charset="0"/>
                <a:cs typeface="Arial" pitchFamily="34" charset="0"/>
              </a:rPr>
              <a:t>With </a:t>
            </a:r>
            <a:r>
              <a:rPr lang="en-US" altLang="en-US" dirty="0">
                <a:solidFill>
                  <a:srgbClr val="1F497D"/>
                </a:solidFill>
                <a:latin typeface="Comic Sans MS" panose="030F0702030302020204" pitchFamily="66" charset="0"/>
                <a:ea typeface="Calibri" pitchFamily="34" charset="0"/>
                <a:cs typeface="Arial" pitchFamily="34" charset="0"/>
              </a:rPr>
              <a:t>full scale production, and cumulative volumes of product produced approaching 10,000 units, a price of $10,000 or less, for a full size LAPPD, is entirely plausible.   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D271-5D11-457D-A178-0957BDA2389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46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9386</TotalTime>
  <Words>2258</Words>
  <Application>Microsoft Office PowerPoint</Application>
  <PresentationFormat>On-screen Show (4:3)</PresentationFormat>
  <Paragraphs>378</Paragraphs>
  <Slides>23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LAPPD Gain</vt:lpstr>
      <vt:lpstr>Spatial Resolution</vt:lpstr>
      <vt:lpstr>Time Resolution  Testing at Iowa State University, Matt Wetstein, ANNIE Program for more details see talk by Dr. Vincent Fischer on Saturday </vt:lpstr>
      <vt:lpstr>Dark Count Rate</vt:lpstr>
      <vt:lpstr>Afterpulses</vt:lpstr>
      <vt:lpstr>LAPPD Pilot Production Timeline</vt:lpstr>
      <vt:lpstr>PowerPoint Presentation</vt:lpstr>
      <vt:lpstr>Early Adopters</vt:lpstr>
      <vt:lpstr>Incom Measurement &amp; Test Workshops http://www.incomusa.com/mcp-and-lappd-documents/</vt:lpstr>
      <vt:lpstr>PowerPoint Presentation</vt:lpstr>
      <vt:lpstr>Summary &amp; Conclusions</vt:lpstr>
      <vt:lpstr>Current Funding &amp; Personnel Acknowledgements</vt:lpstr>
      <vt:lpstr>Thank you!</vt:lpstr>
      <vt:lpstr>Selected LAPPD References &amp; Links</vt:lpstr>
      <vt:lpstr>PowerPoint Presentation</vt:lpstr>
      <vt:lpstr>LAPPD Price Projections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Alexey Lyashenko</dc:creator>
  <cp:lastModifiedBy>Alexey Lyashenko</cp:lastModifiedBy>
  <cp:revision>82</cp:revision>
  <dcterms:created xsi:type="dcterms:W3CDTF">2018-10-23T17:35:30Z</dcterms:created>
  <dcterms:modified xsi:type="dcterms:W3CDTF">2018-11-01T20:44:25Z</dcterms:modified>
</cp:coreProperties>
</file>