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1" r:id="rId2"/>
  </p:sldMasterIdLst>
  <p:notesMasterIdLst>
    <p:notesMasterId r:id="rId25"/>
  </p:notesMasterIdLst>
  <p:handoutMasterIdLst>
    <p:handoutMasterId r:id="rId26"/>
  </p:handoutMasterIdLst>
  <p:sldIdLst>
    <p:sldId id="256" r:id="rId3"/>
    <p:sldId id="258" r:id="rId4"/>
    <p:sldId id="262" r:id="rId5"/>
    <p:sldId id="286" r:id="rId6"/>
    <p:sldId id="280" r:id="rId7"/>
    <p:sldId id="260" r:id="rId8"/>
    <p:sldId id="263" r:id="rId9"/>
    <p:sldId id="265" r:id="rId10"/>
    <p:sldId id="278" r:id="rId11"/>
    <p:sldId id="264" r:id="rId12"/>
    <p:sldId id="269" r:id="rId13"/>
    <p:sldId id="284" r:id="rId14"/>
    <p:sldId id="281" r:id="rId15"/>
    <p:sldId id="288" r:id="rId16"/>
    <p:sldId id="267" r:id="rId17"/>
    <p:sldId id="273" r:id="rId18"/>
    <p:sldId id="277" r:id="rId19"/>
    <p:sldId id="279" r:id="rId20"/>
    <p:sldId id="275" r:id="rId21"/>
    <p:sldId id="270" r:id="rId22"/>
    <p:sldId id="287" r:id="rId23"/>
    <p:sldId id="289" r:id="rId2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204">
          <p15:clr>
            <a:srgbClr val="A4A3A4"/>
          </p15:clr>
        </p15:guide>
        <p15:guide id="2" orient="horz" pos="476">
          <p15:clr>
            <a:srgbClr val="A4A3A4"/>
          </p15:clr>
        </p15:guide>
        <p15:guide id="3" orient="horz" pos="1443">
          <p15:clr>
            <a:srgbClr val="A4A3A4"/>
          </p15:clr>
        </p15:guide>
        <p15:guide id="4" orient="horz" pos="966">
          <p15:clr>
            <a:srgbClr val="A4A3A4"/>
          </p15:clr>
        </p15:guide>
        <p15:guide id="5" orient="horz" pos="1876">
          <p15:clr>
            <a:srgbClr val="A4A3A4"/>
          </p15:clr>
        </p15:guide>
        <p15:guide id="6" orient="horz" pos="3616">
          <p15:clr>
            <a:srgbClr val="A4A3A4"/>
          </p15:clr>
        </p15:guide>
        <p15:guide id="7" pos="2190">
          <p15:clr>
            <a:srgbClr val="A4A3A4"/>
          </p15:clr>
        </p15:guide>
        <p15:guide id="8" pos="2188">
          <p15:clr>
            <a:srgbClr val="A4A3A4"/>
          </p15:clr>
        </p15:guide>
        <p15:guide id="9" pos="5026">
          <p15:clr>
            <a:srgbClr val="A4A3A4"/>
          </p15:clr>
        </p15:guide>
        <p15:guide id="10" pos="2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125"/>
    <a:srgbClr val="3C5A77"/>
    <a:srgbClr val="F37C23"/>
    <a:srgbClr val="BC5F2B"/>
    <a:srgbClr val="32547A"/>
    <a:srgbClr val="B8561A"/>
    <a:srgbClr val="B65A1F"/>
    <a:srgbClr val="5680AB"/>
    <a:srgbClr val="7A7A7A"/>
    <a:srgbClr val="6FA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5" autoAdjust="0"/>
    <p:restoredTop sz="94659"/>
  </p:normalViewPr>
  <p:slideViewPr>
    <p:cSldViewPr snapToGrid="0" snapToObjects="1">
      <p:cViewPr varScale="1">
        <p:scale>
          <a:sx n="110" d="100"/>
          <a:sy n="110" d="100"/>
        </p:scale>
        <p:origin x="2008" y="184"/>
      </p:cViewPr>
      <p:guideLst>
        <p:guide orient="horz" pos="4204"/>
        <p:guide orient="horz" pos="476"/>
        <p:guide orient="horz" pos="1443"/>
        <p:guide orient="horz" pos="966"/>
        <p:guide orient="horz" pos="1876"/>
        <p:guide orient="horz" pos="3616"/>
        <p:guide pos="2190"/>
        <p:guide pos="2188"/>
        <p:guide pos="5026"/>
        <p:guide pos="2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589245-636E-234E-BFAD-9607949806CA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2F3B233-32CA-1B4D-AFEE-D703F5CA5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863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29BCED8-DCF3-A94B-99F8-D2FB79A8911E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A82294-BF3E-954A-9E49-35D72A5F0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418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A82294-BF3E-954A-9E49-35D72A5F000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61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A82294-BF3E-954A-9E49-35D72A5F000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07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hadronic interactions (1m in between ~interaction length) neutral particle in between maybe neutron or k0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A82294-BF3E-954A-9E49-35D72A5F000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2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A82294-BF3E-954A-9E49-35D72A5F000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90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230416"/>
            <a:ext cx="8218488" cy="1143000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algn="l">
              <a:defRPr sz="3200" b="1" i="0" baseline="0">
                <a:solidFill>
                  <a:srgbClr val="E95125"/>
                </a:solidFill>
                <a:latin typeface="Helvetica"/>
                <a:cs typeface="Helvetica"/>
              </a:defRPr>
            </a:lvl1pPr>
          </a:lstStyle>
          <a:p>
            <a:r>
              <a:rPr lang="de-CH" dirty="0"/>
              <a:t>A</a:t>
            </a:r>
            <a:r>
              <a:rPr lang="en-US" dirty="0"/>
              <a:t>n analog processor (WRM) enabling trigger less, continuous operation in DUNE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4025" y="2696827"/>
            <a:ext cx="8221663" cy="1721069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FontTx/>
              <a:buNone/>
              <a:defRPr sz="2200" b="0" i="0" baseline="0">
                <a:solidFill>
                  <a:srgbClr val="E95125"/>
                </a:solidFill>
                <a:latin typeface="Helvetica"/>
                <a:cs typeface="Helvetica"/>
              </a:defRPr>
            </a:lvl1pPr>
            <a:lvl2pPr marL="0" indent="0">
              <a:buFontTx/>
              <a:buNone/>
              <a:defRPr sz="1800" baseline="0">
                <a:solidFill>
                  <a:srgbClr val="004C97"/>
                </a:solidFill>
                <a:latin typeface="Helvetica"/>
              </a:defRPr>
            </a:lvl2pPr>
            <a:lvl3pPr marL="0" indent="0">
              <a:buFontTx/>
              <a:buNone/>
              <a:defRPr sz="1800" baseline="0">
                <a:solidFill>
                  <a:srgbClr val="004C97"/>
                </a:solidFill>
                <a:latin typeface="Helvetica"/>
              </a:defRPr>
            </a:lvl3pPr>
            <a:lvl4pPr marL="0" indent="0">
              <a:buFontTx/>
              <a:buNone/>
              <a:defRPr sz="1800" baseline="0">
                <a:solidFill>
                  <a:srgbClr val="004C97"/>
                </a:solidFill>
                <a:latin typeface="Helvetica"/>
              </a:defRPr>
            </a:lvl4pPr>
            <a:lvl5pPr marL="0" indent="0">
              <a:buFontTx/>
              <a:buNone/>
              <a:defRPr sz="1800" baseline="0">
                <a:solidFill>
                  <a:srgbClr val="004C97"/>
                </a:solidFill>
                <a:latin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AD28C8-721D-7546-A6FD-0BA0FBCED1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8771" y="5983514"/>
            <a:ext cx="772432" cy="7724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894836-08FC-5E48-AD42-828E4AFACE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6086" y="5795283"/>
            <a:ext cx="960663" cy="96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23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4026" y="462518"/>
            <a:ext cx="8229600" cy="647102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algn="l">
              <a:defRPr sz="4000" b="1" i="0" baseline="0">
                <a:solidFill>
                  <a:srgbClr val="E95125"/>
                </a:solidFill>
                <a:latin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1"/>
          </p:nvPr>
        </p:nvSpPr>
        <p:spPr>
          <a:xfrm>
            <a:off x="454029" y="1207770"/>
            <a:ext cx="8232771" cy="5070302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>
                <a:solidFill>
                  <a:srgbClr val="3C5A77"/>
                </a:solidFill>
                <a:latin typeface="Helvetica"/>
              </a:defRPr>
            </a:lvl1pPr>
            <a:lvl2pPr marL="541338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>
                <a:solidFill>
                  <a:srgbClr val="3C5A77"/>
                </a:solidFill>
                <a:latin typeface="Helvetica"/>
              </a:defRPr>
            </a:lvl2pPr>
            <a:lvl3pPr marL="898525" indent="-2730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>
                <a:solidFill>
                  <a:srgbClr val="3C5A77"/>
                </a:solidFill>
                <a:latin typeface="Helvetica"/>
              </a:defRPr>
            </a:lvl3pPr>
            <a:lvl4pPr marL="11652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>
                <a:solidFill>
                  <a:srgbClr val="3C5A77"/>
                </a:solidFill>
                <a:latin typeface="Helvetica"/>
              </a:defRPr>
            </a:lvl4pPr>
            <a:lvl5pPr marL="14319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>
                <a:solidFill>
                  <a:srgbClr val="3C5A77"/>
                </a:solidFill>
                <a:latin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79219" y="6549548"/>
            <a:ext cx="998567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smtClean="0">
                <a:solidFill>
                  <a:srgbClr val="E9512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7786" y="6549548"/>
            <a:ext cx="4349311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dirty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de-DE"/>
              <a:t>Francesca Stocker | NNN18, Vancouver BC</a:t>
            </a:r>
            <a:endParaRPr lang="de-DE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4026" y="6549548"/>
            <a:ext cx="425194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1" i="0" baseline="0" smtClean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684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7200" y="462518"/>
            <a:ext cx="8229600" cy="64710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4400" b="1" i="0" baseline="0">
                <a:solidFill>
                  <a:srgbClr val="E95125"/>
                </a:solidFill>
                <a:latin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79219" y="6549548"/>
            <a:ext cx="998567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smtClean="0">
                <a:solidFill>
                  <a:srgbClr val="E9512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7785" y="6549548"/>
            <a:ext cx="4349311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dirty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4026" y="6549548"/>
            <a:ext cx="425194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1" i="0" baseline="0" smtClean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1"/>
          </p:nvPr>
        </p:nvSpPr>
        <p:spPr>
          <a:xfrm>
            <a:off x="454026" y="1207770"/>
            <a:ext cx="3990750" cy="5031626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>
                <a:solidFill>
                  <a:srgbClr val="3C5A77"/>
                </a:solidFill>
                <a:latin typeface="Helvetica"/>
              </a:defRPr>
            </a:lvl1pPr>
            <a:lvl2pPr marL="541338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>
                <a:solidFill>
                  <a:srgbClr val="3C5A77"/>
                </a:solidFill>
                <a:latin typeface="Helvetica"/>
              </a:defRPr>
            </a:lvl2pPr>
            <a:lvl3pPr marL="898525" indent="-2730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>
                <a:solidFill>
                  <a:srgbClr val="3C5A77"/>
                </a:solidFill>
                <a:latin typeface="Helvetica"/>
              </a:defRPr>
            </a:lvl3pPr>
            <a:lvl4pPr marL="11652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>
                <a:solidFill>
                  <a:srgbClr val="3C5A77"/>
                </a:solidFill>
                <a:latin typeface="Helvetica"/>
              </a:defRPr>
            </a:lvl4pPr>
            <a:lvl5pPr marL="14319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>
                <a:solidFill>
                  <a:srgbClr val="3C5A77"/>
                </a:solidFill>
                <a:latin typeface="Helvetica"/>
              </a:defRPr>
            </a:lvl5pPr>
          </a:lstStyle>
          <a:p>
            <a:pPr marL="256032" marR="0" lvl="0" indent="-265176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>
          <a:xfrm>
            <a:off x="4696050" y="1215721"/>
            <a:ext cx="3990750" cy="5031626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>
                <a:solidFill>
                  <a:srgbClr val="3C5A77"/>
                </a:solidFill>
                <a:latin typeface="Helvetica"/>
              </a:defRPr>
            </a:lvl1pPr>
            <a:lvl2pPr marL="541338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>
                <a:solidFill>
                  <a:srgbClr val="3C5A77"/>
                </a:solidFill>
                <a:latin typeface="Helvetica"/>
              </a:defRPr>
            </a:lvl2pPr>
            <a:lvl3pPr marL="898525" indent="-2730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>
                <a:solidFill>
                  <a:srgbClr val="3C5A77"/>
                </a:solidFill>
                <a:latin typeface="Helvetica"/>
              </a:defRPr>
            </a:lvl3pPr>
            <a:lvl4pPr marL="11652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>
                <a:solidFill>
                  <a:srgbClr val="3C5A77"/>
                </a:solidFill>
                <a:latin typeface="Helvetica"/>
              </a:defRPr>
            </a:lvl4pPr>
            <a:lvl5pPr marL="14319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>
                <a:solidFill>
                  <a:srgbClr val="3C5A77"/>
                </a:solidFill>
                <a:latin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206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4" y="5521482"/>
            <a:ext cx="4003605" cy="73751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600" b="0" i="0" baseline="0">
                <a:solidFill>
                  <a:srgbClr val="E95125"/>
                </a:solidFill>
                <a:latin typeface="Helvetic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4683195" y="5521482"/>
            <a:ext cx="4003605" cy="73751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600" b="0" i="0" baseline="0">
                <a:solidFill>
                  <a:srgbClr val="E95125"/>
                </a:solidFill>
                <a:latin typeface="Helvetic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462518"/>
            <a:ext cx="8229600" cy="64710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4400" b="1" i="0" baseline="0">
                <a:solidFill>
                  <a:srgbClr val="E95125"/>
                </a:solidFill>
                <a:latin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79219" y="6549548"/>
            <a:ext cx="998567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smtClean="0">
                <a:solidFill>
                  <a:srgbClr val="E9512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7785" y="6549548"/>
            <a:ext cx="4349311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dirty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4026" y="6549548"/>
            <a:ext cx="425194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1" i="0" baseline="0" smtClean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1"/>
          </p:nvPr>
        </p:nvSpPr>
        <p:spPr>
          <a:xfrm>
            <a:off x="470059" y="1206941"/>
            <a:ext cx="3990750" cy="4180116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>
                <a:solidFill>
                  <a:srgbClr val="3C5A77"/>
                </a:solidFill>
                <a:latin typeface="Helvetica"/>
              </a:defRPr>
            </a:lvl1pPr>
            <a:lvl2pPr marL="541338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>
                <a:solidFill>
                  <a:srgbClr val="3C5A77"/>
                </a:solidFill>
                <a:latin typeface="Helvetica"/>
              </a:defRPr>
            </a:lvl2pPr>
            <a:lvl3pPr marL="898525" indent="-2730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>
                <a:solidFill>
                  <a:srgbClr val="3C5A77"/>
                </a:solidFill>
                <a:latin typeface="Helvetica"/>
              </a:defRPr>
            </a:lvl3pPr>
            <a:lvl4pPr marL="11652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>
                <a:solidFill>
                  <a:srgbClr val="3C5A77"/>
                </a:solidFill>
                <a:latin typeface="Helvetica"/>
              </a:defRPr>
            </a:lvl4pPr>
            <a:lvl5pPr marL="14319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>
                <a:solidFill>
                  <a:srgbClr val="3C5A77"/>
                </a:solidFill>
                <a:latin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4"/>
          </p:nvPr>
        </p:nvSpPr>
        <p:spPr>
          <a:xfrm>
            <a:off x="4696050" y="1206941"/>
            <a:ext cx="3990750" cy="4180116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>
                <a:solidFill>
                  <a:srgbClr val="3C5A77"/>
                </a:solidFill>
                <a:latin typeface="Helvetica"/>
              </a:defRPr>
            </a:lvl1pPr>
            <a:lvl2pPr marL="541338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>
                <a:solidFill>
                  <a:srgbClr val="3C5A77"/>
                </a:solidFill>
                <a:latin typeface="Helvetica"/>
              </a:defRPr>
            </a:lvl2pPr>
            <a:lvl3pPr marL="898525" indent="-2730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>
                <a:solidFill>
                  <a:srgbClr val="3C5A77"/>
                </a:solidFill>
                <a:latin typeface="Helvetica"/>
              </a:defRPr>
            </a:lvl3pPr>
            <a:lvl4pPr marL="11652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>
                <a:solidFill>
                  <a:srgbClr val="3C5A77"/>
                </a:solidFill>
                <a:latin typeface="Helvetica"/>
              </a:defRPr>
            </a:lvl4pPr>
            <a:lvl5pPr marL="14319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>
                <a:solidFill>
                  <a:srgbClr val="3C5A77"/>
                </a:solidFill>
                <a:latin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962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457200" y="1238250"/>
            <a:ext cx="8229600" cy="5009097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>
                <a:solidFill>
                  <a:srgbClr val="3C5A77"/>
                </a:solidFill>
                <a:latin typeface="Helvetic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62518"/>
            <a:ext cx="8229600" cy="64710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4400" b="1" i="0" baseline="0">
                <a:solidFill>
                  <a:srgbClr val="E95125"/>
                </a:solidFill>
                <a:latin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79219" y="6549548"/>
            <a:ext cx="998567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smtClean="0">
                <a:solidFill>
                  <a:srgbClr val="E9512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7785" y="6549548"/>
            <a:ext cx="4349311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dirty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de-DE"/>
              <a:t>Francesca Stocker | NNN18, Vancouver BC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4026" y="6549548"/>
            <a:ext cx="425194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1" i="0" baseline="0" smtClean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78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23710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>
                <a:solidFill>
                  <a:srgbClr val="3C5A77"/>
                </a:solidFill>
                <a:latin typeface="Helvetic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79219" y="6549548"/>
            <a:ext cx="998567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smtClean="0">
                <a:solidFill>
                  <a:srgbClr val="E9512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7785" y="6549548"/>
            <a:ext cx="4349311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dirty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de-DE"/>
              <a:t>Francesca Stocker | NNN18, Vancouver BC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4026" y="6549548"/>
            <a:ext cx="425194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1" i="0" baseline="0" smtClean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idx="11"/>
          </p:nvPr>
        </p:nvSpPr>
        <p:spPr>
          <a:xfrm>
            <a:off x="457204" y="5340612"/>
            <a:ext cx="3017520" cy="915332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600" b="0" i="0" baseline="0">
                <a:solidFill>
                  <a:srgbClr val="E95125"/>
                </a:solidFill>
                <a:latin typeface="Helvetic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716338" y="1208366"/>
            <a:ext cx="4959767" cy="5047578"/>
          </a:xfrm>
          <a:prstGeom prst="rect">
            <a:avLst/>
          </a:prstGeom>
        </p:spPr>
        <p:txBody>
          <a:bodyPr vert="horz" lIns="0" rIns="0"/>
          <a:lstStyle>
            <a:lvl1pPr marL="0" indent="0">
              <a:buFontTx/>
              <a:buNone/>
              <a:defRPr>
                <a:solidFill>
                  <a:srgbClr val="3C5A77"/>
                </a:solidFill>
                <a:latin typeface="Helvetic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2518"/>
            <a:ext cx="8229600" cy="64710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4400" b="1" i="0" baseline="0">
                <a:solidFill>
                  <a:srgbClr val="E95125"/>
                </a:solidFill>
                <a:latin typeface="Helvetica"/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9219" y="6549548"/>
            <a:ext cx="998567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smtClean="0">
                <a:solidFill>
                  <a:srgbClr val="E9512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7785" y="6549548"/>
            <a:ext cx="4349311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dirty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de-DE"/>
              <a:t>Francesca Stocker | NNN18, Vancouver BC</a:t>
            </a: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4026" y="6549548"/>
            <a:ext cx="425194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1" i="0" baseline="0" smtClean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6"/>
          </p:nvPr>
        </p:nvSpPr>
        <p:spPr>
          <a:xfrm>
            <a:off x="470059" y="1206941"/>
            <a:ext cx="3004665" cy="4046976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>
                <a:solidFill>
                  <a:srgbClr val="3C5A77"/>
                </a:solidFill>
                <a:latin typeface="Helvetica"/>
              </a:defRPr>
            </a:lvl1pPr>
            <a:lvl2pPr marL="541338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>
                <a:solidFill>
                  <a:srgbClr val="3C5A77"/>
                </a:solidFill>
                <a:latin typeface="Helvetica"/>
              </a:defRPr>
            </a:lvl2pPr>
            <a:lvl3pPr marL="898525" indent="-2730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>
                <a:solidFill>
                  <a:srgbClr val="3C5A77"/>
                </a:solidFill>
                <a:latin typeface="Helvetica"/>
              </a:defRPr>
            </a:lvl3pPr>
            <a:lvl4pPr marL="11652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>
                <a:solidFill>
                  <a:srgbClr val="3C5A77"/>
                </a:solidFill>
                <a:latin typeface="Helvetica"/>
              </a:defRPr>
            </a:lvl4pPr>
            <a:lvl5pPr marL="1431925" indent="-2667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>
                <a:solidFill>
                  <a:srgbClr val="3C5A77"/>
                </a:solidFill>
                <a:latin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548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4025" y="1227137"/>
            <a:ext cx="8229600" cy="4487650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3200">
                <a:solidFill>
                  <a:srgbClr val="3C5A77"/>
                </a:solidFill>
                <a:latin typeface="Helvetic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1"/>
          </p:nvPr>
        </p:nvSpPr>
        <p:spPr>
          <a:xfrm>
            <a:off x="457204" y="5839748"/>
            <a:ext cx="8229596" cy="4397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600" b="0" i="0" baseline="0">
                <a:solidFill>
                  <a:srgbClr val="E95125"/>
                </a:solidFill>
                <a:latin typeface="Helvetic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458988"/>
            <a:ext cx="8229600" cy="70190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4400" b="1" i="0" baseline="0">
                <a:solidFill>
                  <a:srgbClr val="E95125"/>
                </a:solidFill>
                <a:latin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79219" y="6549548"/>
            <a:ext cx="998567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smtClean="0">
                <a:solidFill>
                  <a:srgbClr val="E9512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7785" y="6549548"/>
            <a:ext cx="4349311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dirty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de-DE"/>
              <a:t>Francesca Stocker | NNN18, Vancouver BC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4026" y="6549548"/>
            <a:ext cx="425194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1" i="0" baseline="0" smtClean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41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57200" y="5760720"/>
            <a:ext cx="8229600" cy="0"/>
          </a:xfrm>
          <a:prstGeom prst="line">
            <a:avLst/>
          </a:prstGeom>
          <a:ln>
            <a:solidFill>
              <a:srgbClr val="E9512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" y="472239"/>
            <a:ext cx="8229600" cy="0"/>
          </a:xfrm>
          <a:prstGeom prst="line">
            <a:avLst/>
          </a:prstGeom>
          <a:ln>
            <a:solidFill>
              <a:srgbClr val="E9512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3082" y="5953373"/>
            <a:ext cx="1370067" cy="578035"/>
          </a:xfrm>
          <a:prstGeom prst="rect">
            <a:avLst/>
          </a:prstGeom>
        </p:spPr>
      </p:pic>
      <p:grpSp>
        <p:nvGrpSpPr>
          <p:cNvPr id="3" name="Group 2"/>
          <p:cNvGrpSpPr/>
          <p:nvPr userDrawn="1"/>
        </p:nvGrpSpPr>
        <p:grpSpPr>
          <a:xfrm>
            <a:off x="5095044" y="240226"/>
            <a:ext cx="3598105" cy="199542"/>
            <a:chOff x="5136243" y="672026"/>
            <a:chExt cx="3598105" cy="199542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36243" y="682088"/>
              <a:ext cx="1690006" cy="18948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47491" y="672026"/>
              <a:ext cx="1886857" cy="18948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charset="0"/>
          <a:cs typeface="Geneva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charset="0"/>
          <a:cs typeface="Geneva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219" y="6549548"/>
            <a:ext cx="998567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smtClean="0">
                <a:solidFill>
                  <a:srgbClr val="E95125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7785" y="6549548"/>
            <a:ext cx="4892514" cy="170720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 i="0" baseline="0" dirty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en-GB"/>
              <a:t>Francesca Stocker | NNN18, Vancouver BC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4026" y="6549548"/>
            <a:ext cx="425194" cy="158697"/>
          </a:xfrm>
          <a:prstGeom prst="rect">
            <a:avLst/>
          </a:prstGeom>
        </p:spPr>
        <p:txBody>
          <a:bodyPr lIns="0" tIns="0" rIns="0" bIns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1" i="0" baseline="0" smtClean="0">
                <a:solidFill>
                  <a:srgbClr val="E95125"/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6357635"/>
            <a:ext cx="8229600" cy="0"/>
          </a:xfrm>
          <a:prstGeom prst="line">
            <a:avLst/>
          </a:prstGeom>
          <a:ln>
            <a:solidFill>
              <a:srgbClr val="E9512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1175" y="6489520"/>
            <a:ext cx="561974" cy="2370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F40CC4-14B3-A740-82A0-79EE1F3F10B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0269" y="6420810"/>
            <a:ext cx="437190" cy="4371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F61385-56A2-DC4D-9665-DB74E32B48A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3223" y="6483879"/>
            <a:ext cx="374121" cy="3741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0" r:id="rId2"/>
    <p:sldLayoutId id="2147483681" r:id="rId3"/>
    <p:sldLayoutId id="2147483682" r:id="rId4"/>
    <p:sldLayoutId id="2147483683" r:id="rId5"/>
    <p:sldLayoutId id="2147483685" r:id="rId6"/>
    <p:sldLayoutId id="2147483686" r:id="rId7"/>
  </p:sldLayoutIdLst>
  <p:hf hdr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charset="0"/>
          <a:cs typeface="Geneva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charset="0"/>
          <a:cs typeface="Geneva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0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5B7D9FF-92E7-BD4A-AED1-7FFD6B0DAB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291" y="509976"/>
            <a:ext cx="8526820" cy="520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559084"/>
            <a:ext cx="8218488" cy="1143000"/>
          </a:xfrm>
        </p:spPr>
        <p:txBody>
          <a:bodyPr/>
          <a:lstStyle/>
          <a:p>
            <a:r>
              <a:rPr lang="en-GB" sz="4000" dirty="0" err="1">
                <a:solidFill>
                  <a:srgbClr val="3C5A77"/>
                </a:solidFill>
              </a:rPr>
              <a:t>ProtoDUNE</a:t>
            </a:r>
            <a:r>
              <a:rPr lang="en-GB" sz="4000" dirty="0">
                <a:solidFill>
                  <a:srgbClr val="3C5A77"/>
                </a:solidFill>
              </a:rPr>
              <a:t> SP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000" dirty="0">
                <a:solidFill>
                  <a:srgbClr val="3C5A77"/>
                </a:solidFill>
              </a:rPr>
              <a:t>Francesca Stocker on behalf of the DUNE Collaboration</a:t>
            </a:r>
          </a:p>
          <a:p>
            <a:r>
              <a:rPr lang="en-GB" sz="2000" dirty="0">
                <a:solidFill>
                  <a:srgbClr val="3C5A77"/>
                </a:solidFill>
              </a:rPr>
              <a:t>NNN18, Vancouver</a:t>
            </a:r>
          </a:p>
          <a:p>
            <a:r>
              <a:rPr lang="en-GB" sz="2000" dirty="0">
                <a:solidFill>
                  <a:srgbClr val="3C5A77"/>
                </a:solidFill>
              </a:rPr>
              <a:t>02. November 2018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AAEA546-AE79-094D-BF0F-F84A8F5774E7}"/>
              </a:ext>
            </a:extLst>
          </p:cNvPr>
          <p:cNvSpPr txBox="1">
            <a:spLocks/>
          </p:cNvSpPr>
          <p:nvPr/>
        </p:nvSpPr>
        <p:spPr>
          <a:xfrm>
            <a:off x="450850" y="1968303"/>
            <a:ext cx="8221663" cy="84434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200" b="0" i="0" kern="1200" baseline="0">
                <a:solidFill>
                  <a:srgbClr val="E95125"/>
                </a:solidFill>
                <a:latin typeface="Helvetica"/>
                <a:ea typeface="Geneva" charset="0"/>
                <a:cs typeface="Helvetica"/>
              </a:defRPr>
            </a:lvl1pPr>
            <a:lvl2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4C97"/>
                </a:solidFill>
                <a:latin typeface="Helvetica"/>
                <a:ea typeface="Geneva" charset="0"/>
                <a:cs typeface="+mn-cs"/>
              </a:defRPr>
            </a:lvl2pPr>
            <a:lvl3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4C97"/>
                </a:solidFill>
                <a:latin typeface="Helvetica"/>
                <a:ea typeface="Geneva" charset="0"/>
                <a:cs typeface="+mn-cs"/>
              </a:defRPr>
            </a:lvl3pPr>
            <a:lvl4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4C97"/>
                </a:solidFill>
                <a:latin typeface="Helvetica"/>
                <a:ea typeface="Geneva" charset="0"/>
                <a:cs typeface="+mn-cs"/>
              </a:defRPr>
            </a:lvl4pPr>
            <a:lvl5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4C9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3C5A77"/>
                </a:solidFill>
              </a:rPr>
              <a:t>A scalable </a:t>
            </a:r>
            <a:r>
              <a:rPr lang="en-GB" b="1" dirty="0">
                <a:solidFill>
                  <a:srgbClr val="3C5A77"/>
                </a:solidFill>
              </a:rPr>
              <a:t>L</a:t>
            </a:r>
            <a:r>
              <a:rPr lang="en-GB" dirty="0">
                <a:solidFill>
                  <a:srgbClr val="3C5A77"/>
                </a:solidFill>
              </a:rPr>
              <a:t>iquid </a:t>
            </a:r>
            <a:r>
              <a:rPr lang="en-GB" b="1" dirty="0">
                <a:solidFill>
                  <a:srgbClr val="3C5A77"/>
                </a:solidFill>
              </a:rPr>
              <a:t>Ar</a:t>
            </a:r>
            <a:r>
              <a:rPr lang="en-GB" dirty="0">
                <a:solidFill>
                  <a:srgbClr val="3C5A77"/>
                </a:solidFill>
              </a:rPr>
              <a:t>gon </a:t>
            </a:r>
            <a:r>
              <a:rPr lang="en-GB" b="1" dirty="0">
                <a:solidFill>
                  <a:srgbClr val="3C5A77"/>
                </a:solidFill>
              </a:rPr>
              <a:t>T</a:t>
            </a:r>
            <a:r>
              <a:rPr lang="en-GB" dirty="0">
                <a:solidFill>
                  <a:srgbClr val="3C5A77"/>
                </a:solidFill>
              </a:rPr>
              <a:t>ime </a:t>
            </a:r>
            <a:r>
              <a:rPr lang="en-GB" b="1" dirty="0">
                <a:solidFill>
                  <a:srgbClr val="3C5A77"/>
                </a:solidFill>
              </a:rPr>
              <a:t>P</a:t>
            </a:r>
            <a:r>
              <a:rPr lang="en-GB" dirty="0">
                <a:solidFill>
                  <a:srgbClr val="3C5A77"/>
                </a:solidFill>
              </a:rPr>
              <a:t>rojection </a:t>
            </a:r>
            <a:r>
              <a:rPr lang="en-GB" b="1" dirty="0">
                <a:solidFill>
                  <a:srgbClr val="3C5A77"/>
                </a:solidFill>
              </a:rPr>
              <a:t>C</a:t>
            </a:r>
            <a:r>
              <a:rPr lang="en-GB" dirty="0">
                <a:solidFill>
                  <a:srgbClr val="3C5A77"/>
                </a:solidFill>
              </a:rPr>
              <a:t>hamber for DUNE</a:t>
            </a:r>
          </a:p>
        </p:txBody>
      </p:sp>
    </p:spTree>
    <p:extLst>
      <p:ext uri="{BB962C8B-B14F-4D97-AF65-F5344CB8AC3E}">
        <p14:creationId xmlns:p14="http://schemas.microsoft.com/office/powerpoint/2010/main" val="1741762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bnf.fnal.gov/lbnf-images/LBNF_Graphic_021715.png">
            <a:extLst>
              <a:ext uri="{FF2B5EF4-FFF2-40B4-BE49-F238E27FC236}">
                <a16:creationId xmlns:a16="http://schemas.microsoft.com/office/drawing/2014/main" id="{C569D601-9319-F94D-8885-4EAC71558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759" r="4043" b="2455"/>
          <a:stretch/>
        </p:blipFill>
        <p:spPr bwMode="auto">
          <a:xfrm>
            <a:off x="341240" y="4268450"/>
            <a:ext cx="8345560" cy="221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3800" dirty="0">
                <a:latin typeface="Helvetica" pitchFamily="2" charset="0"/>
              </a:rPr>
              <a:t>DUNE</a:t>
            </a:r>
            <a:endParaRPr lang="en-US" sz="3800" dirty="0">
              <a:latin typeface="Helvetica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 pitchFamily="2" charset="0"/>
                <a:cs typeface="Helvetica"/>
              </a:rPr>
              <a:t>02. Nov. 2018</a:t>
            </a:r>
            <a:endParaRPr lang="en-US" dirty="0">
              <a:latin typeface="Helvetica" pitchFamily="2" charset="0"/>
              <a:cs typeface="Helvetic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171101" y="6560302"/>
            <a:ext cx="4349311" cy="158697"/>
          </a:xfrm>
        </p:spPr>
        <p:txBody>
          <a:bodyPr/>
          <a:lstStyle/>
          <a:p>
            <a:pPr>
              <a:defRPr/>
            </a:pPr>
            <a:r>
              <a:rPr lang="de-DE">
                <a:latin typeface="Helvetica" pitchFamily="2" charset="0"/>
              </a:rPr>
              <a:t>Francesca Stocker | NNN18, Vancouver BC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>
                <a:latin typeface="Helvetica" pitchFamily="2" charset="0"/>
              </a:rPr>
              <a:pPr>
                <a:defRPr/>
              </a:pPr>
              <a:t>2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05C036-D5BE-5A4E-BAC7-74746F7C903C}"/>
              </a:ext>
            </a:extLst>
          </p:cNvPr>
          <p:cNvSpPr txBox="1"/>
          <p:nvPr/>
        </p:nvSpPr>
        <p:spPr>
          <a:xfrm>
            <a:off x="454026" y="3454684"/>
            <a:ext cx="37077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E95125"/>
                </a:solidFill>
                <a:latin typeface="Helvetica" pitchFamily="2" charset="0"/>
              </a:rPr>
              <a:t>Far Detector (FD)</a:t>
            </a:r>
          </a:p>
          <a:p>
            <a:r>
              <a:rPr lang="en-US" sz="1400" dirty="0">
                <a:solidFill>
                  <a:srgbClr val="E95125"/>
                </a:solidFill>
                <a:latin typeface="Helvetica" pitchFamily="2" charset="0"/>
              </a:rPr>
              <a:t>Hosted at SURF, South Dakota</a:t>
            </a:r>
          </a:p>
          <a:p>
            <a:r>
              <a:rPr lang="en-US" sz="1400" dirty="0">
                <a:solidFill>
                  <a:srgbClr val="E95125"/>
                </a:solidFill>
                <a:latin typeface="Helvetica" pitchFamily="2" charset="0"/>
              </a:rPr>
              <a:t>4 </a:t>
            </a:r>
            <a:r>
              <a:rPr lang="en-US" sz="1400" dirty="0" err="1">
                <a:solidFill>
                  <a:srgbClr val="E95125"/>
                </a:solidFill>
                <a:latin typeface="Helvetica" pitchFamily="2" charset="0"/>
              </a:rPr>
              <a:t>LAr</a:t>
            </a:r>
            <a:r>
              <a:rPr lang="en-US" sz="1400" dirty="0">
                <a:solidFill>
                  <a:srgbClr val="E95125"/>
                </a:solidFill>
                <a:latin typeface="Helvetica" pitchFamily="2" charset="0"/>
              </a:rPr>
              <a:t> TPCs, 10kt each act. vol.</a:t>
            </a:r>
          </a:p>
          <a:p>
            <a:r>
              <a:rPr lang="en-US" sz="1400" dirty="0">
                <a:solidFill>
                  <a:srgbClr val="E95125"/>
                </a:solidFill>
                <a:latin typeface="Helvetica" pitchFamily="2" charset="0"/>
              </a:rPr>
              <a:t>First module operational in 2024</a:t>
            </a:r>
          </a:p>
          <a:p>
            <a:r>
              <a:rPr lang="en-US" sz="1400" dirty="0">
                <a:solidFill>
                  <a:srgbClr val="E95125"/>
                </a:solidFill>
                <a:latin typeface="Helvetica" pitchFamily="2" charset="0"/>
              </a:rPr>
              <a:t>1.5km underground</a:t>
            </a:r>
          </a:p>
          <a:p>
            <a:endParaRPr lang="en-US" sz="1400" dirty="0">
              <a:solidFill>
                <a:srgbClr val="E95125"/>
              </a:solidFill>
              <a:latin typeface="Helvetica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E23077-64A3-9B48-BA19-CFA111B5A836}"/>
              </a:ext>
            </a:extLst>
          </p:cNvPr>
          <p:cNvSpPr txBox="1"/>
          <p:nvPr/>
        </p:nvSpPr>
        <p:spPr>
          <a:xfrm>
            <a:off x="4572000" y="4193348"/>
            <a:ext cx="1948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E95125"/>
                </a:solidFill>
                <a:latin typeface="Helvetica" pitchFamily="2" charset="0"/>
              </a:rPr>
              <a:t>Near Detector (ND)</a:t>
            </a:r>
          </a:p>
          <a:p>
            <a:r>
              <a:rPr lang="en-US" sz="1400" dirty="0">
                <a:solidFill>
                  <a:srgbClr val="E95125"/>
                </a:solidFill>
                <a:latin typeface="Helvetica" pitchFamily="2" charset="0"/>
              </a:rPr>
              <a:t>Hosted at </a:t>
            </a:r>
            <a:r>
              <a:rPr lang="en-US" sz="1400" dirty="0" err="1">
                <a:solidFill>
                  <a:srgbClr val="E95125"/>
                </a:solidFill>
                <a:latin typeface="Helvetica" pitchFamily="2" charset="0"/>
              </a:rPr>
              <a:t>Fermilab</a:t>
            </a:r>
            <a:endParaRPr lang="en-US" sz="1400" dirty="0">
              <a:solidFill>
                <a:srgbClr val="E95125"/>
              </a:solidFill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16BD14-C4E6-8F46-992F-99B7553040A7}"/>
              </a:ext>
            </a:extLst>
          </p:cNvPr>
          <p:cNvSpPr txBox="1"/>
          <p:nvPr/>
        </p:nvSpPr>
        <p:spPr>
          <a:xfrm>
            <a:off x="454026" y="1114187"/>
            <a:ext cx="57941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C5A77"/>
                </a:solidFill>
                <a:latin typeface="Helvetica" pitchFamily="2" charset="0"/>
              </a:rPr>
              <a:t>Physics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C5A77"/>
                </a:solidFill>
                <a:latin typeface="Helvetica" pitchFamily="2" charset="0"/>
              </a:rPr>
              <a:t>Precise measurement of neutrino oscillations parameters, particularly </a:t>
            </a:r>
            <a:r>
              <a:rPr lang="el-GR" dirty="0">
                <a:solidFill>
                  <a:srgbClr val="3C5A77"/>
                </a:solidFill>
                <a:latin typeface="Helvetica" pitchFamily="2" charset="0"/>
              </a:rPr>
              <a:t>δ</a:t>
            </a:r>
            <a:r>
              <a:rPr lang="en-US" baseline="-25000" dirty="0">
                <a:solidFill>
                  <a:srgbClr val="3C5A77"/>
                </a:solidFill>
                <a:latin typeface="Helvetica" pitchFamily="2" charset="0"/>
              </a:rPr>
              <a:t>CP</a:t>
            </a:r>
            <a:r>
              <a:rPr lang="en-US" dirty="0">
                <a:solidFill>
                  <a:srgbClr val="3C5A77"/>
                </a:solidFill>
                <a:latin typeface="Helvetica" pitchFamily="2" charset="0"/>
              </a:rPr>
              <a:t> violation phase and determination of mass hierarchy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C5A77"/>
                </a:solidFill>
                <a:latin typeface="Helvetica" pitchFamily="2" charset="0"/>
              </a:rPr>
              <a:t>Detection of galactic-core supernovae neutrinos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C5A77"/>
                </a:solidFill>
                <a:latin typeface="Helvetica" pitchFamily="2" charset="0"/>
              </a:rPr>
              <a:t>Nucleon decay</a:t>
            </a:r>
            <a:endParaRPr lang="el-GR" dirty="0">
              <a:solidFill>
                <a:srgbClr val="3C5A77"/>
              </a:solidFill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C5A77"/>
                </a:solidFill>
                <a:latin typeface="Helvetica" pitchFamily="2" charset="0"/>
              </a:rPr>
              <a:t>Search for NSI (Non Standard Interactions)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B96BE4-A291-EC4E-B300-EC0722483BE6}"/>
              </a:ext>
            </a:extLst>
          </p:cNvPr>
          <p:cNvGrpSpPr/>
          <p:nvPr/>
        </p:nvGrpSpPr>
        <p:grpSpPr>
          <a:xfrm>
            <a:off x="6386767" y="1151136"/>
            <a:ext cx="3058275" cy="307777"/>
            <a:chOff x="5857850" y="2760738"/>
            <a:chExt cx="3058275" cy="3077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916BCC-5A50-9245-8728-7B8C5F477621}"/>
                </a:ext>
              </a:extLst>
            </p:cNvPr>
            <p:cNvSpPr txBox="1"/>
            <p:nvPr/>
          </p:nvSpPr>
          <p:spPr>
            <a:xfrm>
              <a:off x="5857850" y="2760738"/>
              <a:ext cx="30582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3C5A77"/>
                  </a:solidFill>
                  <a:latin typeface="Helvetica" pitchFamily="2" charset="0"/>
                </a:rPr>
                <a:t>wide band 𝝂</a:t>
              </a:r>
              <a:r>
                <a:rPr lang="en-US" sz="1400" b="1" baseline="-25000" dirty="0">
                  <a:solidFill>
                    <a:srgbClr val="3C5A77"/>
                  </a:solidFill>
                  <a:latin typeface="Helvetica" pitchFamily="2" charset="0"/>
                </a:rPr>
                <a:t>𝜇</a:t>
              </a:r>
              <a:r>
                <a:rPr lang="en-US" sz="1400" b="1" dirty="0">
                  <a:solidFill>
                    <a:srgbClr val="3C5A77"/>
                  </a:solidFill>
                  <a:latin typeface="Helvetica" pitchFamily="2" charset="0"/>
                </a:rPr>
                <a:t> &amp; 𝝂</a:t>
              </a:r>
              <a:r>
                <a:rPr lang="en-US" sz="1400" b="1" baseline="-25000" dirty="0">
                  <a:solidFill>
                    <a:srgbClr val="3C5A77"/>
                  </a:solidFill>
                  <a:latin typeface="Helvetica" pitchFamily="2" charset="0"/>
                </a:rPr>
                <a:t>𝜇 </a:t>
              </a:r>
              <a:r>
                <a:rPr lang="en-US" sz="1400" b="1" dirty="0">
                  <a:solidFill>
                    <a:srgbClr val="3C5A77"/>
                  </a:solidFill>
                  <a:latin typeface="Helvetica" pitchFamily="2" charset="0"/>
                </a:rPr>
                <a:t>– beam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35ADC8F-3085-3C4F-BFBC-CBDD013CE2D2}"/>
                </a:ext>
              </a:extLst>
            </p:cNvPr>
            <p:cNvCxnSpPr>
              <a:cxnSpLocks/>
            </p:cNvCxnSpPr>
            <p:nvPr/>
          </p:nvCxnSpPr>
          <p:spPr>
            <a:xfrm>
              <a:off x="7242985" y="2847451"/>
              <a:ext cx="144002" cy="0"/>
            </a:xfrm>
            <a:prstGeom prst="line">
              <a:avLst/>
            </a:prstGeom>
            <a:ln w="12700">
              <a:solidFill>
                <a:srgbClr val="3C5A77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92CDA841-F129-A94D-9E55-BFF0AA5367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7129" y="1456933"/>
            <a:ext cx="2880686" cy="2314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9B606E-B641-AF47-8792-8B0EF497D9BA}"/>
              </a:ext>
            </a:extLst>
          </p:cNvPr>
          <p:cNvSpPr txBox="1"/>
          <p:nvPr/>
        </p:nvSpPr>
        <p:spPr>
          <a:xfrm rot="21134529">
            <a:off x="3206337" y="4897447"/>
            <a:ext cx="8694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2">
                    <a:lumMod val="90000"/>
                  </a:schemeClr>
                </a:solidFill>
              </a:rPr>
              <a:t>(1300 kilometers)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4D85F4-950F-0549-BB20-6557456A1219}"/>
              </a:ext>
            </a:extLst>
          </p:cNvPr>
          <p:cNvSpPr txBox="1"/>
          <p:nvPr/>
        </p:nvSpPr>
        <p:spPr>
          <a:xfrm>
            <a:off x="7915904" y="3576176"/>
            <a:ext cx="6379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[GeV]</a:t>
            </a:r>
          </a:p>
        </p:txBody>
      </p:sp>
    </p:spTree>
    <p:extLst>
      <p:ext uri="{BB962C8B-B14F-4D97-AF65-F5344CB8AC3E}">
        <p14:creationId xmlns:p14="http://schemas.microsoft.com/office/powerpoint/2010/main" val="931360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3800" dirty="0"/>
              <a:t>DUNE </a:t>
            </a:r>
            <a:r>
              <a:rPr lang="de-CH" sz="3800" dirty="0" err="1"/>
              <a:t>Challenges</a:t>
            </a:r>
            <a:endParaRPr lang="en-US" sz="3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086129" y="6532902"/>
            <a:ext cx="4349311" cy="158697"/>
          </a:xfrm>
        </p:spPr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81B2EC8-FE9E-064D-A6D2-A648A36D8EF6}"/>
              </a:ext>
            </a:extLst>
          </p:cNvPr>
          <p:cNvSpPr txBox="1">
            <a:spLocks/>
          </p:cNvSpPr>
          <p:nvPr/>
        </p:nvSpPr>
        <p:spPr>
          <a:xfrm>
            <a:off x="454026" y="1346289"/>
            <a:ext cx="7879746" cy="1259349"/>
          </a:xfrm>
          <a:prstGeom prst="rect">
            <a:avLst/>
          </a:prstGeom>
        </p:spPr>
        <p:txBody>
          <a:bodyPr lIns="0" rIns="0">
            <a:normAutofit fontScale="92500" lnSpcReduction="10000"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1900" dirty="0"/>
              <a:t>So far largest </a:t>
            </a:r>
            <a:r>
              <a:rPr lang="en-US" sz="1900" dirty="0" err="1"/>
              <a:t>LAr</a:t>
            </a:r>
            <a:r>
              <a:rPr lang="en-US" sz="1900" dirty="0"/>
              <a:t> TPC operated ICARUS 2 x 235t (active) </a:t>
            </a:r>
            <a:r>
              <a:rPr lang="en-US" sz="1900" dirty="0">
                <a:sym typeface="Wingdings" pitchFamily="2" charset="2"/>
              </a:rPr>
              <a:t> </a:t>
            </a:r>
            <a:r>
              <a:rPr lang="en-US" sz="1900" dirty="0"/>
              <a:t>1 DUNE FD module will be ~10kt</a:t>
            </a:r>
          </a:p>
          <a:p>
            <a:pPr marL="342900" indent="-342900"/>
            <a:r>
              <a:rPr lang="en-US" sz="1900" dirty="0">
                <a:solidFill>
                  <a:srgbClr val="F37C23"/>
                </a:solidFill>
              </a:rPr>
              <a:t>Several </a:t>
            </a:r>
            <a:r>
              <a:rPr lang="en-US" sz="1900" b="1" dirty="0">
                <a:solidFill>
                  <a:srgbClr val="F37C23"/>
                </a:solidFill>
              </a:rPr>
              <a:t>new challenges</a:t>
            </a:r>
            <a:r>
              <a:rPr lang="en-US" sz="1900" dirty="0">
                <a:solidFill>
                  <a:srgbClr val="F37C23"/>
                </a:solidFill>
              </a:rPr>
              <a:t> to scale to DUNE. Need </a:t>
            </a:r>
            <a:r>
              <a:rPr lang="en-US" sz="1900" b="1" dirty="0">
                <a:solidFill>
                  <a:srgbClr val="F37C23"/>
                </a:solidFill>
              </a:rPr>
              <a:t>prototypes</a:t>
            </a:r>
            <a:r>
              <a:rPr lang="en-US" sz="1900" dirty="0">
                <a:solidFill>
                  <a:srgbClr val="F37C23"/>
                </a:solidFill>
              </a:rPr>
              <a:t> to develop solutions </a:t>
            </a:r>
            <a:r>
              <a:rPr lang="en-US" sz="1900" b="1" dirty="0">
                <a:solidFill>
                  <a:srgbClr val="F37C23"/>
                </a:solidFill>
              </a:rPr>
              <a:t>scalable</a:t>
            </a:r>
            <a:r>
              <a:rPr lang="en-US" sz="1900" dirty="0">
                <a:solidFill>
                  <a:srgbClr val="F37C23"/>
                </a:solidFill>
              </a:rPr>
              <a:t> for DUNE: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0BD9D52-6142-1946-983E-24592963EA9F}"/>
              </a:ext>
            </a:extLst>
          </p:cNvPr>
          <p:cNvGrpSpPr/>
          <p:nvPr/>
        </p:nvGrpSpPr>
        <p:grpSpPr>
          <a:xfrm>
            <a:off x="4393899" y="3104976"/>
            <a:ext cx="4533361" cy="2644730"/>
            <a:chOff x="4040608" y="2750745"/>
            <a:chExt cx="4930939" cy="3011223"/>
          </a:xfrm>
        </p:grpSpPr>
        <p:pic>
          <p:nvPicPr>
            <p:cNvPr id="1032" name="Picture 8" descr="https://lbnf.fnal.gov/lbnf-images/SteelVessel.png">
              <a:extLst>
                <a:ext uri="{FF2B5EF4-FFF2-40B4-BE49-F238E27FC236}">
                  <a16:creationId xmlns:a16="http://schemas.microsoft.com/office/drawing/2014/main" id="{251315E1-158F-F240-B899-E5A26D078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355" y="2750745"/>
              <a:ext cx="4507192" cy="2546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D7B6312-B094-294E-8D7E-C42D152562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2364" y="4299210"/>
              <a:ext cx="3445158" cy="1174296"/>
            </a:xfrm>
            <a:prstGeom prst="line">
              <a:avLst/>
            </a:prstGeom>
            <a:ln w="47625">
              <a:solidFill>
                <a:schemeClr val="tx1"/>
              </a:solidFill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AB8BDDB-DEEC-2C45-95F3-8F6067107AD0}"/>
                </a:ext>
              </a:extLst>
            </p:cNvPr>
            <p:cNvCxnSpPr>
              <a:cxnSpLocks/>
            </p:cNvCxnSpPr>
            <p:nvPr/>
          </p:nvCxnSpPr>
          <p:spPr>
            <a:xfrm>
              <a:off x="4402351" y="3417562"/>
              <a:ext cx="0" cy="1212618"/>
            </a:xfrm>
            <a:prstGeom prst="line">
              <a:avLst/>
            </a:prstGeom>
            <a:ln w="47625">
              <a:solidFill>
                <a:schemeClr val="tx1"/>
              </a:solidFill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AD7C4E0-9F51-D44E-8E92-9B80E4C6618F}"/>
                </a:ext>
              </a:extLst>
            </p:cNvPr>
            <p:cNvCxnSpPr>
              <a:cxnSpLocks/>
            </p:cNvCxnSpPr>
            <p:nvPr/>
          </p:nvCxnSpPr>
          <p:spPr>
            <a:xfrm>
              <a:off x="4464355" y="4792702"/>
              <a:ext cx="596096" cy="649402"/>
            </a:xfrm>
            <a:prstGeom prst="line">
              <a:avLst/>
            </a:prstGeom>
            <a:ln w="47625">
              <a:solidFill>
                <a:schemeClr val="tx1"/>
              </a:solidFill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75F944-0D87-E544-9606-792704FF31E8}"/>
                </a:ext>
              </a:extLst>
            </p:cNvPr>
            <p:cNvSpPr txBox="1"/>
            <p:nvPr/>
          </p:nvSpPr>
          <p:spPr>
            <a:xfrm>
              <a:off x="7486279" y="4792702"/>
              <a:ext cx="8474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66m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3FCBD5-F6E1-0E4A-8605-DF2C2E13EFED}"/>
                </a:ext>
              </a:extLst>
            </p:cNvPr>
            <p:cNvSpPr txBox="1"/>
            <p:nvPr/>
          </p:nvSpPr>
          <p:spPr>
            <a:xfrm rot="2963953">
              <a:off x="4338656" y="5153556"/>
              <a:ext cx="8474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19m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AFC634D-6F2E-3D45-A934-2660B57AEB1F}"/>
                </a:ext>
              </a:extLst>
            </p:cNvPr>
            <p:cNvSpPr txBox="1"/>
            <p:nvPr/>
          </p:nvSpPr>
          <p:spPr>
            <a:xfrm>
              <a:off x="4040608" y="3030959"/>
              <a:ext cx="8474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18m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2C170DD-C030-FD4E-8AFD-4DBE14A99FC3}"/>
              </a:ext>
            </a:extLst>
          </p:cNvPr>
          <p:cNvSpPr txBox="1"/>
          <p:nvPr/>
        </p:nvSpPr>
        <p:spPr>
          <a:xfrm>
            <a:off x="1189439" y="2831296"/>
            <a:ext cx="160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C5A77"/>
                </a:solidFill>
                <a:latin typeface="Helvetica" pitchFamily="2" charset="0"/>
              </a:rPr>
              <a:t>ICARUS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8444B1-AF8D-7649-8A81-2D50FFF15FC6}"/>
              </a:ext>
            </a:extLst>
          </p:cNvPr>
          <p:cNvSpPr txBox="1"/>
          <p:nvPr/>
        </p:nvSpPr>
        <p:spPr>
          <a:xfrm>
            <a:off x="5434684" y="2826187"/>
            <a:ext cx="3017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C5A77"/>
                </a:solidFill>
                <a:latin typeface="Helvetica" pitchFamily="2" charset="0"/>
              </a:rPr>
              <a:t>1 DUNE FD module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646FD83-AFE7-6345-A9E1-71BFC4071FF1}"/>
              </a:ext>
            </a:extLst>
          </p:cNvPr>
          <p:cNvGrpSpPr/>
          <p:nvPr/>
        </p:nvGrpSpPr>
        <p:grpSpPr>
          <a:xfrm>
            <a:off x="443780" y="3549573"/>
            <a:ext cx="3599000" cy="1913501"/>
            <a:chOff x="443780" y="3427825"/>
            <a:chExt cx="3817004" cy="2005542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51C855C-A34D-A841-A9D6-9E17F9757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3780" y="3427825"/>
              <a:ext cx="3441018" cy="1794964"/>
            </a:xfrm>
            <a:prstGeom prst="rect">
              <a:avLst/>
            </a:prstGeom>
          </p:spPr>
        </p:pic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2736F4E-1CB0-4E45-8B13-2997DEFF35CB}"/>
                </a:ext>
              </a:extLst>
            </p:cNvPr>
            <p:cNvCxnSpPr>
              <a:cxnSpLocks/>
            </p:cNvCxnSpPr>
            <p:nvPr/>
          </p:nvCxnSpPr>
          <p:spPr>
            <a:xfrm>
              <a:off x="1419607" y="4868973"/>
              <a:ext cx="1569494" cy="479125"/>
            </a:xfrm>
            <a:prstGeom prst="line">
              <a:avLst/>
            </a:prstGeom>
            <a:ln w="47625">
              <a:solidFill>
                <a:schemeClr val="tx1"/>
              </a:solidFill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27E0EE1-876B-984E-B955-EB8F6F6D4C2C}"/>
                </a:ext>
              </a:extLst>
            </p:cNvPr>
            <p:cNvSpPr txBox="1"/>
            <p:nvPr/>
          </p:nvSpPr>
          <p:spPr>
            <a:xfrm rot="1147569">
              <a:off x="1713956" y="5040083"/>
              <a:ext cx="7443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20m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49D0AC7-85F7-DA4F-9367-FC526408F74E}"/>
                </a:ext>
              </a:extLst>
            </p:cNvPr>
            <p:cNvCxnSpPr>
              <a:cxnSpLocks/>
            </p:cNvCxnSpPr>
            <p:nvPr/>
          </p:nvCxnSpPr>
          <p:spPr>
            <a:xfrm>
              <a:off x="3696845" y="4283067"/>
              <a:ext cx="0" cy="645267"/>
            </a:xfrm>
            <a:prstGeom prst="line">
              <a:avLst/>
            </a:prstGeom>
            <a:ln w="47625">
              <a:solidFill>
                <a:schemeClr val="tx1"/>
              </a:solidFill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4E304BB-879A-764E-8C19-BB206DD80DC7}"/>
                </a:ext>
              </a:extLst>
            </p:cNvPr>
            <p:cNvSpPr txBox="1"/>
            <p:nvPr/>
          </p:nvSpPr>
          <p:spPr>
            <a:xfrm>
              <a:off x="3481624" y="4000926"/>
              <a:ext cx="779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4m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41D355F-7B67-B44D-A431-A085D10672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30977" y="4932228"/>
              <a:ext cx="592180" cy="372445"/>
            </a:xfrm>
            <a:prstGeom prst="line">
              <a:avLst/>
            </a:prstGeom>
            <a:ln w="47625">
              <a:solidFill>
                <a:schemeClr val="tx1"/>
              </a:solidFill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5CDC9A5-3F65-FA42-8043-1B97F0A92B99}"/>
                </a:ext>
              </a:extLst>
            </p:cNvPr>
            <p:cNvSpPr txBox="1"/>
            <p:nvPr/>
          </p:nvSpPr>
          <p:spPr>
            <a:xfrm>
              <a:off x="3275453" y="5064035"/>
              <a:ext cx="779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9m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4001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8110-E86D-0C49-9EF1-8DC9EB130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principle of </a:t>
            </a:r>
            <a:r>
              <a:rPr lang="en-US" dirty="0" err="1"/>
              <a:t>LAr</a:t>
            </a:r>
            <a:r>
              <a:rPr lang="en-US" dirty="0"/>
              <a:t> TPC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EF9B36-8390-A54A-B261-CE632FABB95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41E1E4-7C83-E64B-9D0C-F1FF70FAD0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B0FB55-01E2-244D-9FEC-8F57B44E7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CFA6AF-DF47-3746-B569-2E8D556576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9219" y="1819701"/>
            <a:ext cx="2655719" cy="293443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B3B6B76A-E4E2-E948-ADE7-49C3E5130961}"/>
              </a:ext>
            </a:extLst>
          </p:cNvPr>
          <p:cNvSpPr txBox="1">
            <a:spLocks/>
          </p:cNvSpPr>
          <p:nvPr/>
        </p:nvSpPr>
        <p:spPr>
          <a:xfrm>
            <a:off x="454026" y="1214882"/>
            <a:ext cx="3788096" cy="691854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/>
              <a:t>Single phase (SP), only </a:t>
            </a:r>
            <a:r>
              <a:rPr lang="en-US" sz="1500" b="1" dirty="0" err="1"/>
              <a:t>LAr</a:t>
            </a:r>
            <a:endParaRPr lang="en-US" sz="15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573983-DD3C-3D48-9109-2DE48C5D5D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6751" y="1655883"/>
            <a:ext cx="3004851" cy="31024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6C403BE-6B46-FB41-B901-C494E30C3BFB}"/>
              </a:ext>
            </a:extLst>
          </p:cNvPr>
          <p:cNvSpPr txBox="1">
            <a:spLocks/>
          </p:cNvSpPr>
          <p:nvPr/>
        </p:nvSpPr>
        <p:spPr>
          <a:xfrm>
            <a:off x="4966751" y="1214986"/>
            <a:ext cx="3842513" cy="476584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/>
              <a:t>Dual phase (DP), Gar AND </a:t>
            </a:r>
            <a:r>
              <a:rPr lang="en-US" sz="1500" b="1" dirty="0" err="1"/>
              <a:t>LAr</a:t>
            </a:r>
            <a:endParaRPr lang="en-US" sz="1500" b="1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14EDABE-8DED-5A41-9594-7D281C2A656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4026" y="4956746"/>
            <a:ext cx="8232774" cy="1218360"/>
          </a:xfrm>
        </p:spPr>
        <p:txBody>
          <a:bodyPr>
            <a:noAutofit/>
          </a:bodyPr>
          <a:lstStyle/>
          <a:p>
            <a:pPr marL="285750" indent="-285750"/>
            <a:r>
              <a:rPr lang="en-US" sz="1800" dirty="0"/>
              <a:t>Cryostat, high voltage (HV), </a:t>
            </a:r>
            <a:r>
              <a:rPr lang="en-US" sz="1800" dirty="0" err="1"/>
              <a:t>LAr</a:t>
            </a:r>
            <a:r>
              <a:rPr lang="en-US" sz="1800" dirty="0"/>
              <a:t> purity, electronic R/O</a:t>
            </a:r>
          </a:p>
          <a:p>
            <a:pPr marL="285750" indent="-285750"/>
            <a:r>
              <a:rPr lang="en-US" sz="1800" dirty="0"/>
              <a:t>system issues: grounding, noise</a:t>
            </a:r>
          </a:p>
        </p:txBody>
      </p:sp>
    </p:spTree>
    <p:extLst>
      <p:ext uri="{BB962C8B-B14F-4D97-AF65-F5344CB8AC3E}">
        <p14:creationId xmlns:p14="http://schemas.microsoft.com/office/powerpoint/2010/main" val="2722637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3800" dirty="0"/>
              <a:t>DUNE </a:t>
            </a:r>
            <a:r>
              <a:rPr lang="de-CH" sz="3800" dirty="0" err="1"/>
              <a:t>Challenges</a:t>
            </a:r>
            <a:endParaRPr lang="en-US" sz="3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086129" y="6532902"/>
            <a:ext cx="4349311" cy="158697"/>
          </a:xfrm>
        </p:spPr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94918DDD-856B-5E4D-8E79-28FF9F959D65}"/>
              </a:ext>
            </a:extLst>
          </p:cNvPr>
          <p:cNvSpPr txBox="1">
            <a:spLocks/>
          </p:cNvSpPr>
          <p:nvPr/>
        </p:nvSpPr>
        <p:spPr>
          <a:xfrm>
            <a:off x="6057343" y="5860320"/>
            <a:ext cx="2175331" cy="436570"/>
          </a:xfrm>
          <a:prstGeom prst="rect">
            <a:avLst/>
          </a:prstGeom>
        </p:spPr>
        <p:txBody>
          <a:bodyPr lIns="0" rIns="0">
            <a:normAutofit fontScale="92500"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/>
              <a:t>3D model of </a:t>
            </a:r>
            <a:r>
              <a:rPr lang="en-US" sz="1400" b="1" dirty="0" err="1"/>
              <a:t>ProtoDUNE</a:t>
            </a:r>
            <a:r>
              <a:rPr lang="en-US" sz="1400" b="1" dirty="0"/>
              <a:t> SP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DF741462-D99E-F94B-B981-65CEE34091C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4026" y="1132989"/>
            <a:ext cx="6985865" cy="41767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Critical aspects to be addressed in the prototypes</a:t>
            </a:r>
          </a:p>
          <a:p>
            <a:pPr marL="285750" indent="-285750"/>
            <a:r>
              <a:rPr lang="en-US" sz="1800" dirty="0"/>
              <a:t>Engineering aspects</a:t>
            </a:r>
          </a:p>
          <a:p>
            <a:pPr marL="571056" lvl="1" indent="-285750"/>
            <a:r>
              <a:rPr lang="en-US" sz="1800" dirty="0"/>
              <a:t>Test full scale detector elements used in DUNE, for SP</a:t>
            </a:r>
          </a:p>
          <a:p>
            <a:pPr marL="571056" lvl="1" indent="-285750"/>
            <a:r>
              <a:rPr lang="en-US" sz="1800" dirty="0"/>
              <a:t>Installation sequence and test procedures</a:t>
            </a:r>
          </a:p>
          <a:p>
            <a:pPr marL="571056" lvl="1" indent="-285750"/>
            <a:r>
              <a:rPr lang="en-US" sz="1800" dirty="0"/>
              <a:t>Long term operation stability</a:t>
            </a:r>
            <a:endParaRPr lang="en-US" sz="1600" dirty="0"/>
          </a:p>
          <a:p>
            <a:pPr marL="285750" indent="-285750"/>
            <a:r>
              <a:rPr lang="en-US" sz="1800" dirty="0"/>
              <a:t>Physics aspects</a:t>
            </a:r>
          </a:p>
          <a:p>
            <a:pPr marL="571056" lvl="1" indent="-285750"/>
            <a:r>
              <a:rPr lang="en-US" sz="1800" dirty="0"/>
              <a:t>Benchmark reconstruction performance</a:t>
            </a:r>
          </a:p>
          <a:p>
            <a:pPr marL="571056" lvl="1" indent="-285750"/>
            <a:r>
              <a:rPr lang="en-US" sz="1800" dirty="0" err="1"/>
              <a:t>dQ</a:t>
            </a:r>
            <a:r>
              <a:rPr lang="en-US" sz="1800" dirty="0"/>
              <a:t>/dx recombination</a:t>
            </a:r>
          </a:p>
          <a:p>
            <a:pPr marL="571056" lvl="1" indent="-285750"/>
            <a:r>
              <a:rPr lang="en-US" sz="1800" dirty="0"/>
              <a:t>calibration techniques </a:t>
            </a:r>
          </a:p>
          <a:p>
            <a:pPr marL="571056" lvl="1" indent="-285750"/>
            <a:r>
              <a:rPr lang="en-US" sz="1800" dirty="0" err="1"/>
              <a:t>Characterise</a:t>
            </a:r>
            <a:r>
              <a:rPr lang="en-US" sz="1800" dirty="0"/>
              <a:t> hadron – argon interactions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C5F5773-9923-DA40-A10F-2175DE793A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4445" y="3013288"/>
            <a:ext cx="3584864" cy="284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61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1417B89-EDE8-AB42-B169-61AE65C1C2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51704" y="3537026"/>
            <a:ext cx="3535096" cy="24166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3800" dirty="0" err="1"/>
              <a:t>ProtoDUNE</a:t>
            </a:r>
            <a:r>
              <a:rPr lang="de-CH" sz="3800" dirty="0"/>
              <a:t>(s)</a:t>
            </a:r>
            <a:endParaRPr lang="en-US" sz="3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54026" y="1120408"/>
            <a:ext cx="4939777" cy="4951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1800" b="1" dirty="0"/>
              <a:t>The </a:t>
            </a:r>
            <a:r>
              <a:rPr lang="de-CH" sz="1800" b="1" dirty="0" err="1"/>
              <a:t>biggest</a:t>
            </a:r>
            <a:r>
              <a:rPr lang="de-CH" sz="1800" b="1" dirty="0"/>
              <a:t> </a:t>
            </a:r>
            <a:r>
              <a:rPr lang="de-CH" sz="1800" b="1" dirty="0" err="1"/>
              <a:t>small</a:t>
            </a:r>
            <a:r>
              <a:rPr lang="de-CH" sz="1800" b="1" dirty="0"/>
              <a:t> prototype (1/20 </a:t>
            </a:r>
            <a:r>
              <a:rPr lang="de-CH" sz="1800" b="1" dirty="0" err="1"/>
              <a:t>of</a:t>
            </a:r>
            <a:r>
              <a:rPr lang="de-CH" sz="1800" b="1" dirty="0"/>
              <a:t> </a:t>
            </a:r>
            <a:r>
              <a:rPr lang="de-CH" sz="1800" b="1" dirty="0" err="1"/>
              <a:t>one</a:t>
            </a:r>
            <a:r>
              <a:rPr lang="de-CH" sz="1800" b="1" dirty="0"/>
              <a:t> DUNE </a:t>
            </a:r>
            <a:r>
              <a:rPr lang="de-CH" sz="1800" b="1" dirty="0" err="1"/>
              <a:t>module</a:t>
            </a:r>
            <a:r>
              <a:rPr lang="de-CH" sz="1800" b="1" dirty="0"/>
              <a:t>)</a:t>
            </a:r>
          </a:p>
          <a:p>
            <a:r>
              <a:rPr lang="de-CH" sz="1800" dirty="0"/>
              <a:t>2 11x11x11 m</a:t>
            </a:r>
            <a:r>
              <a:rPr lang="de-CH" sz="1800" baseline="30000" dirty="0"/>
              <a:t>3</a:t>
            </a:r>
            <a:r>
              <a:rPr lang="de-CH" sz="1800" dirty="0"/>
              <a:t> </a:t>
            </a:r>
            <a:r>
              <a:rPr lang="de-CH" sz="1800" dirty="0" err="1"/>
              <a:t>cryostats</a:t>
            </a:r>
            <a:endParaRPr lang="de-CH" sz="1800" dirty="0"/>
          </a:p>
          <a:p>
            <a:r>
              <a:rPr lang="de-CH" sz="1800" dirty="0"/>
              <a:t>2 </a:t>
            </a:r>
            <a:r>
              <a:rPr lang="de-CH" sz="1800" dirty="0" err="1"/>
              <a:t>LAr</a:t>
            </a:r>
            <a:r>
              <a:rPr lang="de-CH" sz="1800" dirty="0"/>
              <a:t> TPC </a:t>
            </a:r>
            <a:r>
              <a:rPr lang="de-CH" sz="1800" dirty="0" err="1"/>
              <a:t>technologies</a:t>
            </a:r>
            <a:r>
              <a:rPr lang="de-CH" sz="1800" dirty="0"/>
              <a:t>, SP </a:t>
            </a:r>
            <a:r>
              <a:rPr lang="de-CH" sz="1800" dirty="0" err="1"/>
              <a:t>and</a:t>
            </a:r>
            <a:r>
              <a:rPr lang="de-CH" sz="1800" dirty="0"/>
              <a:t> DP</a:t>
            </a:r>
          </a:p>
          <a:p>
            <a:r>
              <a:rPr lang="de-CH" sz="1800" dirty="0"/>
              <a:t>750t </a:t>
            </a:r>
            <a:r>
              <a:rPr lang="de-CH" sz="1800" dirty="0" err="1"/>
              <a:t>of</a:t>
            </a:r>
            <a:r>
              <a:rPr lang="de-CH" sz="1800" dirty="0"/>
              <a:t> </a:t>
            </a:r>
            <a:r>
              <a:rPr lang="de-CH" sz="1800" dirty="0" err="1"/>
              <a:t>LAr</a:t>
            </a:r>
            <a:r>
              <a:rPr lang="de-CH" sz="1800" dirty="0"/>
              <a:t> </a:t>
            </a:r>
            <a:r>
              <a:rPr lang="de-CH" sz="1800" dirty="0">
                <a:sym typeface="Wingdings" pitchFamily="2" charset="2"/>
              </a:rPr>
              <a:t> </a:t>
            </a:r>
            <a:r>
              <a:rPr lang="de-CH" sz="1800" dirty="0"/>
              <a:t>420t </a:t>
            </a:r>
            <a:r>
              <a:rPr lang="de-CH" sz="1800" dirty="0" err="1"/>
              <a:t>active</a:t>
            </a:r>
            <a:r>
              <a:rPr lang="de-CH" sz="1800" dirty="0"/>
              <a:t> TPC</a:t>
            </a:r>
          </a:p>
          <a:p>
            <a:r>
              <a:rPr lang="en-US" sz="1800" b="1" dirty="0"/>
              <a:t>SP: </a:t>
            </a:r>
            <a:r>
              <a:rPr lang="en-US" sz="1800" dirty="0"/>
              <a:t>charged particle beam p, pi, K, mu, e      ~ 0.5 GeV/c </a:t>
            </a:r>
            <a:r>
              <a:rPr lang="en-US" sz="1800" dirty="0">
                <a:sym typeface="Wingdings" pitchFamily="2" charset="2"/>
              </a:rPr>
              <a:t></a:t>
            </a:r>
            <a:r>
              <a:rPr lang="en-US" sz="1800" dirty="0"/>
              <a:t> 7 GeV/c</a:t>
            </a:r>
          </a:p>
          <a:p>
            <a:r>
              <a:rPr lang="en-US" sz="1800" b="1" dirty="0"/>
              <a:t>SP</a:t>
            </a:r>
            <a:r>
              <a:rPr lang="en-US" sz="1800" dirty="0"/>
              <a:t> built and operational in &lt; 2 years at CERN Neutrino Platform</a:t>
            </a:r>
          </a:p>
          <a:p>
            <a:r>
              <a:rPr lang="en-US" sz="1800" dirty="0"/>
              <a:t>DP being commissioned in early 2019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9354D8CC-C64F-3840-840C-E398787DF13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3C57C9-C128-984E-B895-689D861962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3119" y="902970"/>
            <a:ext cx="3284561" cy="2156697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811F9B79-A906-2B4F-BFA9-9B3D720BA37E}"/>
              </a:ext>
            </a:extLst>
          </p:cNvPr>
          <p:cNvSpPr txBox="1">
            <a:spLocks/>
          </p:cNvSpPr>
          <p:nvPr/>
        </p:nvSpPr>
        <p:spPr>
          <a:xfrm>
            <a:off x="6691918" y="3072570"/>
            <a:ext cx="2352906" cy="52372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/>
              <a:t>Inside SP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72E4F881-29E9-1C44-A44B-7DF149048A0B}"/>
              </a:ext>
            </a:extLst>
          </p:cNvPr>
          <p:cNvSpPr txBox="1">
            <a:spLocks/>
          </p:cNvSpPr>
          <p:nvPr/>
        </p:nvSpPr>
        <p:spPr>
          <a:xfrm>
            <a:off x="6610142" y="5989732"/>
            <a:ext cx="2352906" cy="52372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/>
              <a:t>3D model of DP</a:t>
            </a:r>
          </a:p>
        </p:txBody>
      </p:sp>
    </p:spTree>
    <p:extLst>
      <p:ext uri="{BB962C8B-B14F-4D97-AF65-F5344CB8AC3E}">
        <p14:creationId xmlns:p14="http://schemas.microsoft.com/office/powerpoint/2010/main" val="3414706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3800" dirty="0" err="1"/>
              <a:t>ProtoDUNE</a:t>
            </a:r>
            <a:r>
              <a:rPr lang="de-CH" sz="3800" dirty="0"/>
              <a:t> SP</a:t>
            </a:r>
            <a:endParaRPr lang="en-US" sz="3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8ACE89-B707-4348-B1E8-0128939573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950" y="3446509"/>
            <a:ext cx="3585283" cy="27427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3B12BF-595B-2948-A98A-7941E1970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7233" y="3446509"/>
            <a:ext cx="3599726" cy="27537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A874818A-8EB2-EC4E-8678-2D2B2D5D3E9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0063" y="1082563"/>
            <a:ext cx="8232774" cy="774710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de-CH" sz="1800" dirty="0"/>
              <a:t>2 TPCs 6 m high, 7 m </a:t>
            </a:r>
            <a:r>
              <a:rPr lang="de-CH" sz="1800" dirty="0" err="1"/>
              <a:t>wide</a:t>
            </a:r>
            <a:r>
              <a:rPr lang="de-CH" sz="1800" dirty="0"/>
              <a:t>, 3.6 m </a:t>
            </a:r>
            <a:r>
              <a:rPr lang="de-CH" sz="1800" dirty="0" err="1"/>
              <a:t>deep</a:t>
            </a:r>
            <a:r>
              <a:rPr lang="de-CH" sz="1800" dirty="0"/>
              <a:t>, </a:t>
            </a:r>
            <a:r>
              <a:rPr lang="de-CH" sz="1800" dirty="0" err="1"/>
              <a:t>common</a:t>
            </a:r>
            <a:r>
              <a:rPr lang="de-CH" sz="1800" dirty="0"/>
              <a:t> </a:t>
            </a:r>
            <a:r>
              <a:rPr lang="de-CH" sz="1800" dirty="0" err="1"/>
              <a:t>cathode</a:t>
            </a:r>
            <a:r>
              <a:rPr lang="de-CH" sz="1800" dirty="0"/>
              <a:t> </a:t>
            </a:r>
          </a:p>
          <a:p>
            <a:pPr marL="285750" indent="-285750"/>
            <a:r>
              <a:rPr lang="de-CH" sz="1800" dirty="0" err="1"/>
              <a:t>dimensions</a:t>
            </a:r>
            <a:r>
              <a:rPr lang="de-CH" sz="1800" dirty="0"/>
              <a:t>, </a:t>
            </a:r>
            <a:r>
              <a:rPr lang="de-CH" sz="1800" dirty="0" err="1"/>
              <a:t>assembly</a:t>
            </a:r>
            <a:r>
              <a:rPr lang="de-CH" sz="1800" dirty="0"/>
              <a:t> &amp; </a:t>
            </a:r>
            <a:r>
              <a:rPr lang="de-CH" sz="1800" dirty="0" err="1"/>
              <a:t>installing</a:t>
            </a:r>
            <a:r>
              <a:rPr lang="de-CH" sz="1800" dirty="0"/>
              <a:t> </a:t>
            </a:r>
            <a:r>
              <a:rPr lang="de-CH" sz="1800" dirty="0" err="1"/>
              <a:t>procedures</a:t>
            </a:r>
            <a:r>
              <a:rPr lang="de-CH" sz="1800" dirty="0"/>
              <a:t> </a:t>
            </a:r>
            <a:r>
              <a:rPr lang="de-CH" sz="1800" dirty="0" err="1"/>
              <a:t>as</a:t>
            </a:r>
            <a:r>
              <a:rPr lang="de-CH" sz="1800" dirty="0"/>
              <a:t> in DUNE</a:t>
            </a:r>
          </a:p>
          <a:p>
            <a:endParaRPr lang="de-CH" sz="1800" dirty="0"/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C36AF5CD-A3EF-AF4B-AEAB-03C6B42C59B8}"/>
              </a:ext>
            </a:extLst>
          </p:cNvPr>
          <p:cNvSpPr txBox="1">
            <a:spLocks/>
          </p:cNvSpPr>
          <p:nvPr/>
        </p:nvSpPr>
        <p:spPr>
          <a:xfrm>
            <a:off x="498063" y="2003831"/>
            <a:ext cx="3057047" cy="1590372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1500" b="1" dirty="0"/>
              <a:t>6 x A</a:t>
            </a:r>
            <a:r>
              <a:rPr lang="de-CH" sz="1500" dirty="0"/>
              <a:t>node </a:t>
            </a:r>
            <a:r>
              <a:rPr lang="de-CH" sz="1500" b="1" dirty="0"/>
              <a:t>P</a:t>
            </a:r>
            <a:r>
              <a:rPr lang="de-CH" sz="1500" dirty="0"/>
              <a:t>lane </a:t>
            </a:r>
            <a:r>
              <a:rPr lang="de-CH" sz="1500" b="1" dirty="0" err="1"/>
              <a:t>A</a:t>
            </a:r>
            <a:r>
              <a:rPr lang="de-CH" sz="1500" dirty="0" err="1"/>
              <a:t>ssembly</a:t>
            </a:r>
            <a:endParaRPr lang="de-CH" sz="1500" dirty="0"/>
          </a:p>
          <a:p>
            <a:pPr marL="0" indent="0">
              <a:buNone/>
            </a:pPr>
            <a:r>
              <a:rPr lang="de-CH" sz="1500" dirty="0">
                <a:solidFill>
                  <a:srgbClr val="F37C23"/>
                </a:solidFill>
              </a:rPr>
              <a:t>4 </a:t>
            </a:r>
            <a:r>
              <a:rPr lang="de-CH" sz="1500" dirty="0" err="1">
                <a:solidFill>
                  <a:srgbClr val="F37C23"/>
                </a:solidFill>
              </a:rPr>
              <a:t>wire</a:t>
            </a:r>
            <a:r>
              <a:rPr lang="de-CH" sz="1500" dirty="0">
                <a:solidFill>
                  <a:srgbClr val="F37C23"/>
                </a:solidFill>
              </a:rPr>
              <a:t> planes 2.3m, </a:t>
            </a:r>
            <a:r>
              <a:rPr lang="de-CH" sz="1500" dirty="0" err="1">
                <a:solidFill>
                  <a:srgbClr val="F37C23"/>
                </a:solidFill>
              </a:rPr>
              <a:t>electronics</a:t>
            </a:r>
            <a:r>
              <a:rPr lang="de-CH" sz="1500" dirty="0">
                <a:solidFill>
                  <a:srgbClr val="F37C23"/>
                </a:solidFill>
              </a:rPr>
              <a:t> in </a:t>
            </a:r>
            <a:r>
              <a:rPr lang="de-CH" sz="1500" dirty="0" err="1">
                <a:solidFill>
                  <a:srgbClr val="F37C23"/>
                </a:solidFill>
              </a:rPr>
              <a:t>LAr</a:t>
            </a:r>
            <a:r>
              <a:rPr lang="de-CH" sz="1500" dirty="0">
                <a:solidFill>
                  <a:srgbClr val="F37C23"/>
                </a:solidFill>
              </a:rPr>
              <a:t> 	(</a:t>
            </a:r>
            <a:r>
              <a:rPr lang="de-CH" sz="1500" dirty="0" err="1">
                <a:solidFill>
                  <a:srgbClr val="F37C23"/>
                </a:solidFill>
              </a:rPr>
              <a:t>preamp</a:t>
            </a:r>
            <a:r>
              <a:rPr lang="de-CH" sz="1500" dirty="0">
                <a:solidFill>
                  <a:srgbClr val="F37C23"/>
                </a:solidFill>
              </a:rPr>
              <a:t>. &amp; </a:t>
            </a:r>
            <a:r>
              <a:rPr lang="de-CH" sz="1500" dirty="0" err="1">
                <a:solidFill>
                  <a:srgbClr val="F37C23"/>
                </a:solidFill>
              </a:rPr>
              <a:t>digitisation</a:t>
            </a:r>
            <a:r>
              <a:rPr lang="de-CH" sz="1500" dirty="0">
                <a:solidFill>
                  <a:srgbClr val="F37C23"/>
                </a:solidFill>
              </a:rPr>
              <a:t>)</a:t>
            </a:r>
          </a:p>
          <a:p>
            <a:pPr marL="0" indent="0">
              <a:buNone/>
            </a:pPr>
            <a:r>
              <a:rPr lang="de-CH" sz="1500" dirty="0">
                <a:solidFill>
                  <a:srgbClr val="F37C23"/>
                </a:solidFill>
              </a:rPr>
              <a:t>4.5mm </a:t>
            </a:r>
            <a:r>
              <a:rPr lang="de-CH" sz="1500" dirty="0" err="1">
                <a:solidFill>
                  <a:srgbClr val="F37C23"/>
                </a:solidFill>
              </a:rPr>
              <a:t>wire</a:t>
            </a:r>
            <a:r>
              <a:rPr lang="de-CH" sz="1500" dirty="0">
                <a:solidFill>
                  <a:srgbClr val="F37C23"/>
                </a:solidFill>
              </a:rPr>
              <a:t> </a:t>
            </a:r>
            <a:r>
              <a:rPr lang="de-CH" sz="1500" dirty="0" err="1">
                <a:solidFill>
                  <a:srgbClr val="F37C23"/>
                </a:solidFill>
              </a:rPr>
              <a:t>pitch</a:t>
            </a:r>
            <a:r>
              <a:rPr lang="de-CH" sz="1500" dirty="0">
                <a:solidFill>
                  <a:srgbClr val="F37C23"/>
                </a:solidFill>
              </a:rPr>
              <a:t> (2560 </a:t>
            </a:r>
            <a:r>
              <a:rPr lang="de-CH" sz="1500" dirty="0" err="1">
                <a:solidFill>
                  <a:srgbClr val="F37C23"/>
                </a:solidFill>
              </a:rPr>
              <a:t>ch</a:t>
            </a:r>
            <a:r>
              <a:rPr lang="de-CH" sz="1500" dirty="0">
                <a:solidFill>
                  <a:srgbClr val="F37C23"/>
                </a:solidFill>
              </a:rPr>
              <a:t>/APA)</a:t>
            </a:r>
          </a:p>
          <a:p>
            <a:endParaRPr lang="de-CH" sz="1500" dirty="0"/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BF046F22-0FFC-F94D-9932-A4FB1BFE6AF6}"/>
              </a:ext>
            </a:extLst>
          </p:cNvPr>
          <p:cNvSpPr txBox="1">
            <a:spLocks/>
          </p:cNvSpPr>
          <p:nvPr/>
        </p:nvSpPr>
        <p:spPr>
          <a:xfrm>
            <a:off x="3555111" y="2011101"/>
            <a:ext cx="2612342" cy="1525991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1500" b="1" dirty="0" err="1"/>
              <a:t>C</a:t>
            </a:r>
            <a:r>
              <a:rPr lang="de-CH" sz="1500" dirty="0" err="1"/>
              <a:t>athode</a:t>
            </a:r>
            <a:r>
              <a:rPr lang="de-CH" sz="1500" dirty="0"/>
              <a:t> </a:t>
            </a:r>
            <a:r>
              <a:rPr lang="de-CH" sz="1500" b="1" dirty="0"/>
              <a:t>P</a:t>
            </a:r>
            <a:r>
              <a:rPr lang="de-CH" sz="1500" dirty="0"/>
              <a:t>lane </a:t>
            </a:r>
            <a:r>
              <a:rPr lang="de-CH" sz="1500" b="1" dirty="0" err="1"/>
              <a:t>A</a:t>
            </a:r>
            <a:r>
              <a:rPr lang="de-CH" sz="1500" dirty="0" err="1"/>
              <a:t>ssembly</a:t>
            </a:r>
            <a:endParaRPr lang="de-CH" sz="1500" dirty="0"/>
          </a:p>
          <a:p>
            <a:pPr marL="0" indent="0">
              <a:buNone/>
            </a:pPr>
            <a:r>
              <a:rPr lang="de-CH" sz="1500" dirty="0">
                <a:solidFill>
                  <a:srgbClr val="F37C23"/>
                </a:solidFill>
              </a:rPr>
              <a:t>180kV nominal </a:t>
            </a:r>
            <a:r>
              <a:rPr lang="de-CH" sz="1500" dirty="0" err="1">
                <a:solidFill>
                  <a:srgbClr val="F37C23"/>
                </a:solidFill>
              </a:rPr>
              <a:t>for</a:t>
            </a:r>
            <a:r>
              <a:rPr lang="de-CH" sz="1500" dirty="0">
                <a:solidFill>
                  <a:srgbClr val="F37C23"/>
                </a:solidFill>
              </a:rPr>
              <a:t> 500V/cm </a:t>
            </a:r>
            <a:r>
              <a:rPr lang="de-CH" sz="1500" dirty="0" err="1">
                <a:solidFill>
                  <a:srgbClr val="F37C23"/>
                </a:solidFill>
              </a:rPr>
              <a:t>drift</a:t>
            </a:r>
            <a:r>
              <a:rPr lang="de-CH" sz="1500" dirty="0">
                <a:solidFill>
                  <a:srgbClr val="F37C23"/>
                </a:solidFill>
              </a:rPr>
              <a:t> </a:t>
            </a:r>
            <a:r>
              <a:rPr lang="de-CH" sz="1500" dirty="0" err="1">
                <a:solidFill>
                  <a:srgbClr val="F37C23"/>
                </a:solidFill>
              </a:rPr>
              <a:t>field</a:t>
            </a:r>
            <a:r>
              <a:rPr lang="de-CH" sz="1500" dirty="0">
                <a:solidFill>
                  <a:srgbClr val="F37C23"/>
                </a:solidFill>
              </a:rPr>
              <a:t>, </a:t>
            </a:r>
            <a:r>
              <a:rPr lang="de-CH" sz="1500" dirty="0" err="1">
                <a:solidFill>
                  <a:srgbClr val="F37C23"/>
                </a:solidFill>
              </a:rPr>
              <a:t>resistive</a:t>
            </a:r>
            <a:r>
              <a:rPr lang="de-CH" sz="1500" dirty="0">
                <a:solidFill>
                  <a:srgbClr val="F37C23"/>
                </a:solidFill>
              </a:rPr>
              <a:t> </a:t>
            </a:r>
            <a:r>
              <a:rPr lang="de-CH" sz="1500" dirty="0" err="1">
                <a:solidFill>
                  <a:srgbClr val="F37C23"/>
                </a:solidFill>
              </a:rPr>
              <a:t>kapton</a:t>
            </a:r>
            <a:endParaRPr lang="de-CH" sz="1500" dirty="0">
              <a:solidFill>
                <a:srgbClr val="F37C23"/>
              </a:solidFill>
            </a:endParaRPr>
          </a:p>
          <a:p>
            <a:endParaRPr lang="de-CH" sz="1500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5C183315-72FA-284C-84A3-2ED5864DD4B9}"/>
              </a:ext>
            </a:extLst>
          </p:cNvPr>
          <p:cNvSpPr txBox="1">
            <a:spLocks/>
          </p:cNvSpPr>
          <p:nvPr/>
        </p:nvSpPr>
        <p:spPr>
          <a:xfrm>
            <a:off x="6622485" y="2002488"/>
            <a:ext cx="2264452" cy="12309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1500" b="1" dirty="0"/>
              <a:t>P</a:t>
            </a:r>
            <a:r>
              <a:rPr lang="de-CH" sz="1500" dirty="0"/>
              <a:t>hoton</a:t>
            </a:r>
            <a:r>
              <a:rPr lang="de-CH" sz="1500" b="1" dirty="0"/>
              <a:t> </a:t>
            </a:r>
            <a:r>
              <a:rPr lang="de-CH" sz="1500" b="1" dirty="0" err="1"/>
              <a:t>D</a:t>
            </a:r>
            <a:r>
              <a:rPr lang="de-CH" sz="1500" dirty="0" err="1"/>
              <a:t>etection</a:t>
            </a:r>
            <a:endParaRPr lang="de-CH" sz="1500" dirty="0"/>
          </a:p>
          <a:p>
            <a:pPr marL="0" indent="0">
              <a:buNone/>
            </a:pPr>
            <a:r>
              <a:rPr lang="de-CH" sz="1500" dirty="0">
                <a:solidFill>
                  <a:srgbClr val="F37C23"/>
                </a:solidFill>
              </a:rPr>
              <a:t>Light </a:t>
            </a:r>
            <a:r>
              <a:rPr lang="de-CH" sz="1500" dirty="0" err="1">
                <a:solidFill>
                  <a:srgbClr val="F37C23"/>
                </a:solidFill>
              </a:rPr>
              <a:t>bars</a:t>
            </a:r>
            <a:r>
              <a:rPr lang="de-CH" sz="1500" dirty="0">
                <a:solidFill>
                  <a:srgbClr val="F37C23"/>
                </a:solidFill>
              </a:rPr>
              <a:t> </a:t>
            </a:r>
            <a:r>
              <a:rPr lang="de-CH" sz="1500" dirty="0" err="1">
                <a:solidFill>
                  <a:srgbClr val="F37C23"/>
                </a:solidFill>
              </a:rPr>
              <a:t>with</a:t>
            </a:r>
            <a:r>
              <a:rPr lang="de-CH" sz="1500" dirty="0">
                <a:solidFill>
                  <a:srgbClr val="F37C23"/>
                </a:solidFill>
              </a:rPr>
              <a:t> </a:t>
            </a:r>
            <a:r>
              <a:rPr lang="de-CH" sz="1500" dirty="0" err="1">
                <a:solidFill>
                  <a:srgbClr val="F37C23"/>
                </a:solidFill>
              </a:rPr>
              <a:t>SiPMs</a:t>
            </a:r>
            <a:r>
              <a:rPr lang="de-CH" sz="1500" dirty="0">
                <a:solidFill>
                  <a:srgbClr val="F37C23"/>
                </a:solidFill>
              </a:rPr>
              <a:t> </a:t>
            </a:r>
            <a:r>
              <a:rPr lang="de-CH" sz="1500" dirty="0" err="1">
                <a:solidFill>
                  <a:srgbClr val="F37C23"/>
                </a:solidFill>
              </a:rPr>
              <a:t>inside</a:t>
            </a:r>
            <a:r>
              <a:rPr lang="de-CH" sz="1500" dirty="0">
                <a:solidFill>
                  <a:srgbClr val="F37C23"/>
                </a:solidFill>
              </a:rPr>
              <a:t> APA , 3 </a:t>
            </a:r>
            <a:r>
              <a:rPr lang="de-CH" sz="1500" dirty="0" err="1">
                <a:solidFill>
                  <a:srgbClr val="F37C23"/>
                </a:solidFill>
              </a:rPr>
              <a:t>versions</a:t>
            </a:r>
            <a:r>
              <a:rPr lang="de-CH" sz="1500" dirty="0">
                <a:solidFill>
                  <a:srgbClr val="F37C23"/>
                </a:solidFill>
              </a:rPr>
              <a:t> </a:t>
            </a:r>
            <a:r>
              <a:rPr lang="de-CH" sz="1500" dirty="0" err="1">
                <a:solidFill>
                  <a:srgbClr val="F37C23"/>
                </a:solidFill>
              </a:rPr>
              <a:t>tested</a:t>
            </a:r>
            <a:r>
              <a:rPr lang="de-CH" sz="1500" dirty="0">
                <a:solidFill>
                  <a:srgbClr val="F37C23"/>
                </a:solidFill>
              </a:rPr>
              <a:t> </a:t>
            </a:r>
            <a:r>
              <a:rPr lang="de-CH" sz="1500" dirty="0" err="1">
                <a:solidFill>
                  <a:srgbClr val="F37C23"/>
                </a:solidFill>
              </a:rPr>
              <a:t>for</a:t>
            </a:r>
            <a:r>
              <a:rPr lang="de-CH" sz="1500" dirty="0">
                <a:solidFill>
                  <a:srgbClr val="F37C23"/>
                </a:solidFill>
              </a:rPr>
              <a:t> DU</a:t>
            </a:r>
            <a:r>
              <a:rPr lang="de-CH" sz="1300" dirty="0">
                <a:solidFill>
                  <a:srgbClr val="F37C23"/>
                </a:solidFill>
              </a:rPr>
              <a:t>NE</a:t>
            </a:r>
          </a:p>
          <a:p>
            <a:endParaRPr lang="de-CH" sz="1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1B1379-3F4E-304F-81AE-61003B7FFEFA}"/>
              </a:ext>
            </a:extLst>
          </p:cNvPr>
          <p:cNvSpPr txBox="1"/>
          <p:nvPr/>
        </p:nvSpPr>
        <p:spPr>
          <a:xfrm>
            <a:off x="4052440" y="4718095"/>
            <a:ext cx="10880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CPA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CA84AB-7005-0C4F-8F87-7FDB6B75B1CA}"/>
              </a:ext>
            </a:extLst>
          </p:cNvPr>
          <p:cNvSpPr txBox="1"/>
          <p:nvPr/>
        </p:nvSpPr>
        <p:spPr>
          <a:xfrm>
            <a:off x="996691" y="4676283"/>
            <a:ext cx="10880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APA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FD043C-D662-7D48-8F06-9EA4E2DFF80E}"/>
              </a:ext>
            </a:extLst>
          </p:cNvPr>
          <p:cNvSpPr txBox="1"/>
          <p:nvPr/>
        </p:nvSpPr>
        <p:spPr>
          <a:xfrm>
            <a:off x="7066594" y="3914283"/>
            <a:ext cx="10880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APA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57A96E-24A3-D349-8CC2-F7F2C4638CF4}"/>
              </a:ext>
            </a:extLst>
          </p:cNvPr>
          <p:cNvSpPr txBox="1"/>
          <p:nvPr/>
        </p:nvSpPr>
        <p:spPr>
          <a:xfrm>
            <a:off x="1634688" y="5629467"/>
            <a:ext cx="2182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Drift Volume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B1917C-3CF0-4D46-B431-DCB49BE989F4}"/>
              </a:ext>
            </a:extLst>
          </p:cNvPr>
          <p:cNvSpPr txBox="1"/>
          <p:nvPr/>
        </p:nvSpPr>
        <p:spPr>
          <a:xfrm>
            <a:off x="5572009" y="5643938"/>
            <a:ext cx="2182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Drift Volume 2</a:t>
            </a:r>
          </a:p>
        </p:txBody>
      </p:sp>
      <p:sp>
        <p:nvSpPr>
          <p:cNvPr id="26" name="Date Placeholder 2">
            <a:extLst>
              <a:ext uri="{FF2B5EF4-FFF2-40B4-BE49-F238E27FC236}">
                <a16:creationId xmlns:a16="http://schemas.microsoft.com/office/drawing/2014/main" id="{12FA1AC0-4D5F-FB43-8CB5-4508DA6D3E4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4DCE50-6492-A746-9774-6F151580016A}"/>
              </a:ext>
            </a:extLst>
          </p:cNvPr>
          <p:cNvSpPr txBox="1"/>
          <p:nvPr/>
        </p:nvSpPr>
        <p:spPr>
          <a:xfrm>
            <a:off x="7485220" y="6136373"/>
            <a:ext cx="1560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K. Wood</a:t>
            </a:r>
          </a:p>
        </p:txBody>
      </p:sp>
    </p:spTree>
    <p:extLst>
      <p:ext uri="{BB962C8B-B14F-4D97-AF65-F5344CB8AC3E}">
        <p14:creationId xmlns:p14="http://schemas.microsoft.com/office/powerpoint/2010/main" val="3081811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DB938-14C6-EE43-B086-BCC4306A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err="1"/>
              <a:t>ProtoDUNE</a:t>
            </a:r>
            <a:r>
              <a:rPr lang="en-US" sz="3800" dirty="0"/>
              <a:t> commissioning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EF132-AB88-4241-B702-1CEA0CBD5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E0924-B5A3-5449-859E-8F9BDE98A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602339-E40E-6649-9A6B-27D5D08E165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858321" y="1252620"/>
            <a:ext cx="4976649" cy="19700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Filling phase August 8</a:t>
            </a:r>
            <a:r>
              <a:rPr lang="en-US" sz="1800" baseline="30000" dirty="0"/>
              <a:t>th</a:t>
            </a:r>
            <a:r>
              <a:rPr lang="en-US" sz="1800" dirty="0"/>
              <a:t> to September 13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/>
              <a:t>Purification start September 18</a:t>
            </a:r>
            <a:r>
              <a:rPr lang="en-US" sz="1800" baseline="30000" dirty="0"/>
              <a:t>th</a:t>
            </a:r>
            <a:r>
              <a:rPr lang="en-US" sz="1800" dirty="0"/>
              <a:t> , 4.5 days for full volume recirculation </a:t>
            </a:r>
          </a:p>
          <a:p>
            <a:pPr marL="0" indent="0">
              <a:buNone/>
            </a:pPr>
            <a:r>
              <a:rPr lang="en-US" sz="1800" dirty="0"/>
              <a:t>By now: Achieved ~ 8ms max. free electron life time compared to 2.25ms max. drift time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" name="np04-LArFill_104.gif" descr="np04-LArFill_104.gif">
            <a:extLst>
              <a:ext uri="{FF2B5EF4-FFF2-40B4-BE49-F238E27FC236}">
                <a16:creationId xmlns:a16="http://schemas.microsoft.com/office/drawing/2014/main" id="{8E90FE95-2D4A-7A4A-86AF-A88546F047D2}"/>
              </a:ext>
            </a:extLst>
          </p:cNvPr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025" y="1109620"/>
            <a:ext cx="2980551" cy="4622107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224F8A8-AA6C-2D4F-AA13-D066C5354FB0}"/>
              </a:ext>
            </a:extLst>
          </p:cNvPr>
          <p:cNvSpPr txBox="1">
            <a:spLocks/>
          </p:cNvSpPr>
          <p:nvPr/>
        </p:nvSpPr>
        <p:spPr>
          <a:xfrm rot="16200000">
            <a:off x="2472282" y="4769432"/>
            <a:ext cx="1635220" cy="289369"/>
          </a:xfrm>
          <a:prstGeom prst="rect">
            <a:avLst/>
          </a:prstGeom>
          <a:solidFill>
            <a:schemeClr val="tx1"/>
          </a:solidFill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From K. Wood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10A1857D-46F9-BC47-A9E8-505E11A4E1E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0FEB07F9-65B5-1A42-9CFE-EEA66A783CEE}"/>
              </a:ext>
            </a:extLst>
          </p:cNvPr>
          <p:cNvSpPr txBox="1">
            <a:spLocks/>
          </p:cNvSpPr>
          <p:nvPr/>
        </p:nvSpPr>
        <p:spPr>
          <a:xfrm>
            <a:off x="6703395" y="2796196"/>
            <a:ext cx="2440605" cy="536690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24" name="Content Placeholder 5">
            <a:extLst>
              <a:ext uri="{FF2B5EF4-FFF2-40B4-BE49-F238E27FC236}">
                <a16:creationId xmlns:a16="http://schemas.microsoft.com/office/drawing/2014/main" id="{9388E4BD-F89C-DC4B-81DD-66DE35DC3152}"/>
              </a:ext>
            </a:extLst>
          </p:cNvPr>
          <p:cNvSpPr txBox="1">
            <a:spLocks/>
          </p:cNvSpPr>
          <p:nvPr/>
        </p:nvSpPr>
        <p:spPr>
          <a:xfrm>
            <a:off x="454024" y="5757277"/>
            <a:ext cx="3315087" cy="621552"/>
          </a:xfrm>
          <a:prstGeom prst="rect">
            <a:avLst/>
          </a:prstGeom>
        </p:spPr>
        <p:txBody>
          <a:bodyPr lIns="0" rIns="0">
            <a:normAutofit fontScale="85000" lnSpcReduction="10000"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/>
              <a:t>Inside SP</a:t>
            </a:r>
          </a:p>
          <a:p>
            <a:pPr marL="0" indent="0">
              <a:buNone/>
            </a:pPr>
            <a:r>
              <a:rPr lang="en-US" sz="1400" b="1" dirty="0"/>
              <a:t>View: bottom edge of field cage, outside TPC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B59776-54F9-4B49-AE58-2F270725B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329" y="3193562"/>
            <a:ext cx="3105065" cy="287449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D9A94FA-5654-5442-A919-73E1310ECA1A}"/>
              </a:ext>
            </a:extLst>
          </p:cNvPr>
          <p:cNvSpPr txBox="1"/>
          <p:nvPr/>
        </p:nvSpPr>
        <p:spPr>
          <a:xfrm>
            <a:off x="6849846" y="3332886"/>
            <a:ext cx="214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3C5A77"/>
                </a:solidFill>
                <a:latin typeface="Helvetica" pitchFamily="2" charset="0"/>
              </a:rPr>
              <a:t>Decrease in purity as pumps were turned off for a duration of 22h. Increasing again now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BB65BD5-2E98-C840-9468-E8E593A96551}"/>
              </a:ext>
            </a:extLst>
          </p:cNvPr>
          <p:cNvCxnSpPr>
            <a:cxnSpLocks/>
          </p:cNvCxnSpPr>
          <p:nvPr/>
        </p:nvCxnSpPr>
        <p:spPr>
          <a:xfrm flipH="1">
            <a:off x="6209793" y="3517651"/>
            <a:ext cx="640052" cy="5227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999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AB6ED-D134-214E-8786-6E740E677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err="1"/>
              <a:t>ProtoDUNE</a:t>
            </a:r>
            <a:r>
              <a:rPr lang="en-US" sz="3800" dirty="0"/>
              <a:t> Instrumentation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8EDA03-3214-D340-81A4-F11D3D81BAD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C97D94-1A59-7340-8C6B-5A9B1E503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0F76E7-D2DD-6049-95A3-EA01500AF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5DB6D08-F5B3-3649-85ED-C941396DFFDB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6838" y="4733208"/>
            <a:ext cx="1983560" cy="142789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6E0545-51D8-384A-9D46-D937C91F38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026" y="4733208"/>
            <a:ext cx="2021820" cy="14389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B70E1A8-40B8-FA46-958B-A7C478044684}"/>
              </a:ext>
            </a:extLst>
          </p:cNvPr>
          <p:cNvSpPr/>
          <p:nvPr/>
        </p:nvSpPr>
        <p:spPr>
          <a:xfrm>
            <a:off x="3399289" y="4832936"/>
            <a:ext cx="498421" cy="1641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0C665E-80D6-BE4C-A3C4-DA2E9292C4DF}"/>
              </a:ext>
            </a:extLst>
          </p:cNvPr>
          <p:cNvSpPr/>
          <p:nvPr/>
        </p:nvSpPr>
        <p:spPr>
          <a:xfrm>
            <a:off x="3470044" y="5764473"/>
            <a:ext cx="498421" cy="1726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ABDFA4-BF4F-3447-AC98-C766E3DACCA6}"/>
              </a:ext>
            </a:extLst>
          </p:cNvPr>
          <p:cNvSpPr/>
          <p:nvPr/>
        </p:nvSpPr>
        <p:spPr>
          <a:xfrm rot="16200000">
            <a:off x="2834020" y="5372708"/>
            <a:ext cx="869324" cy="1180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CB09E-1D44-B847-ADE3-FD12BCE03335}"/>
              </a:ext>
            </a:extLst>
          </p:cNvPr>
          <p:cNvSpPr/>
          <p:nvPr/>
        </p:nvSpPr>
        <p:spPr>
          <a:xfrm rot="16200000">
            <a:off x="3676147" y="5357133"/>
            <a:ext cx="869324" cy="1180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9BD85B43-E7D9-064A-9694-9223090C6AB6}"/>
              </a:ext>
            </a:extLst>
          </p:cNvPr>
          <p:cNvSpPr txBox="1">
            <a:spLocks/>
          </p:cNvSpPr>
          <p:nvPr/>
        </p:nvSpPr>
        <p:spPr>
          <a:xfrm>
            <a:off x="454027" y="1207770"/>
            <a:ext cx="4236371" cy="3230727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 sz="1900"/>
            </a:pPr>
            <a:r>
              <a:rPr lang="en-US" sz="1800" dirty="0"/>
              <a:t>92</a:t>
            </a:r>
            <a:r>
              <a:rPr lang="en-US" sz="1800" b="1" dirty="0">
                <a:latin typeface="Helvetica Neue"/>
                <a:ea typeface="Helvetica Neue"/>
                <a:cs typeface="Helvetica Neue"/>
                <a:sym typeface="Helvetica Neue"/>
              </a:rPr>
              <a:t> high precision</a:t>
            </a:r>
            <a:r>
              <a:rPr lang="en-US" sz="1800" dirty="0"/>
              <a:t> temperature sensors for detailed temperature maps</a:t>
            </a:r>
          </a:p>
          <a:p>
            <a:pPr>
              <a:spcBef>
                <a:spcPts val="0"/>
              </a:spcBef>
              <a:defRPr sz="1900"/>
            </a:pPr>
            <a:endParaRPr lang="en-US" sz="1200" dirty="0"/>
          </a:p>
          <a:p>
            <a:pPr>
              <a:spcBef>
                <a:spcPts val="0"/>
              </a:spcBef>
              <a:defRPr sz="1900"/>
            </a:pPr>
            <a:r>
              <a:rPr lang="en-US" sz="1803" dirty="0"/>
              <a:t>12 cameras, to monitor the state of the apparatus and localize any sparking that may occur</a:t>
            </a:r>
          </a:p>
          <a:p>
            <a:pPr>
              <a:spcBef>
                <a:spcPts val="0"/>
              </a:spcBef>
              <a:defRPr sz="1900"/>
            </a:pPr>
            <a:endParaRPr lang="en-US" sz="1200" dirty="0">
              <a:latin typeface="Helvetica" pitchFamily="2" charset="0"/>
            </a:endParaRPr>
          </a:p>
          <a:p>
            <a:pPr>
              <a:spcBef>
                <a:spcPts val="0"/>
              </a:spcBef>
              <a:defRPr sz="1900"/>
            </a:pPr>
            <a:r>
              <a:rPr lang="en-US" sz="1800" dirty="0">
                <a:latin typeface="Helvetica" pitchFamily="2" charset="0"/>
              </a:rPr>
              <a:t>Purity monitors </a:t>
            </a:r>
            <a:r>
              <a:rPr lang="en-US" sz="1800" dirty="0"/>
              <a:t>to measure the drift electron lifetime regularly,</a:t>
            </a:r>
            <a:r>
              <a:rPr lang="en-US" sz="1800" dirty="0">
                <a:latin typeface="Helvetica" pitchFamily="2" charset="0"/>
              </a:rPr>
              <a:t> at </a:t>
            </a:r>
            <a:r>
              <a:rPr lang="en-US" sz="1800" dirty="0"/>
              <a:t>1.8m, 3.7m, 5.6m from floor</a:t>
            </a:r>
            <a:endParaRPr lang="en-US" sz="1690" dirty="0">
              <a:latin typeface="Helvetica" pitchFamily="2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B65B83F-02D5-1048-93F4-180A99DAE3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048514" y="2000775"/>
            <a:ext cx="3625166" cy="203915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F699E2B-182C-804A-98B9-E41813263F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8164" y="1207770"/>
            <a:ext cx="1867514" cy="3628523"/>
          </a:xfrm>
          <a:prstGeom prst="rect">
            <a:avLst/>
          </a:prstGeom>
        </p:spPr>
      </p:pic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FE72F00F-0784-5A45-9B76-6B5B36C5FA42}"/>
              </a:ext>
            </a:extLst>
          </p:cNvPr>
          <p:cNvSpPr txBox="1">
            <a:spLocks/>
          </p:cNvSpPr>
          <p:nvPr/>
        </p:nvSpPr>
        <p:spPr>
          <a:xfrm>
            <a:off x="5029909" y="4921404"/>
            <a:ext cx="1668437" cy="919727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/>
              <a:t>“Last days working in the cryostat”</a:t>
            </a:r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2F0147BC-6444-B34C-9829-AA2DA9930F67}"/>
              </a:ext>
            </a:extLst>
          </p:cNvPr>
          <p:cNvSpPr txBox="1">
            <a:spLocks/>
          </p:cNvSpPr>
          <p:nvPr/>
        </p:nvSpPr>
        <p:spPr>
          <a:xfrm>
            <a:off x="7128164" y="4981488"/>
            <a:ext cx="1797627" cy="846236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/>
              <a:t>A few days ago, from cameras inside. TPC full of </a:t>
            </a:r>
            <a:r>
              <a:rPr lang="en-US" sz="1400" b="1" dirty="0" err="1"/>
              <a:t>LAr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21386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3800" dirty="0" err="1"/>
              <a:t>ProtoDUNE</a:t>
            </a:r>
            <a:r>
              <a:rPr lang="de-CH" sz="3800" dirty="0"/>
              <a:t> Test Beam</a:t>
            </a:r>
            <a:endParaRPr lang="en-US" sz="3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53863" y="1162080"/>
            <a:ext cx="6044152" cy="13348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CH" sz="1800" b="1" dirty="0" err="1"/>
              <a:t>Beamline</a:t>
            </a:r>
            <a:endParaRPr lang="de-CH" sz="1800" b="1" dirty="0"/>
          </a:p>
          <a:p>
            <a:pPr marL="0" indent="0">
              <a:buNone/>
            </a:pPr>
            <a:r>
              <a:rPr lang="de-CH" sz="1800" dirty="0"/>
              <a:t>400 </a:t>
            </a:r>
            <a:r>
              <a:rPr lang="de-CH" sz="1800" dirty="0" err="1"/>
              <a:t>GeV</a:t>
            </a:r>
            <a:r>
              <a:rPr lang="de-CH" sz="1800" dirty="0"/>
              <a:t>/c p beam </a:t>
            </a:r>
            <a:r>
              <a:rPr lang="de-CH" sz="1800" dirty="0" err="1"/>
              <a:t>from</a:t>
            </a:r>
            <a:r>
              <a:rPr lang="de-CH" sz="1800" dirty="0"/>
              <a:t> SPS </a:t>
            </a:r>
            <a:r>
              <a:rPr lang="en-US" sz="1800" dirty="0">
                <a:solidFill>
                  <a:srgbClr val="E95125"/>
                </a:solidFill>
                <a:sym typeface="Wingdings" pitchFamily="2" charset="2"/>
              </a:rPr>
              <a:t>➜</a:t>
            </a:r>
            <a:r>
              <a:rPr lang="de-CH" sz="1800" dirty="0">
                <a:solidFill>
                  <a:srgbClr val="E95125"/>
                </a:solidFill>
                <a:sym typeface="Wingdings" pitchFamily="2" charset="2"/>
              </a:rPr>
              <a:t> </a:t>
            </a:r>
            <a:r>
              <a:rPr lang="de-CH" sz="1800" dirty="0">
                <a:sym typeface="Wingdings" pitchFamily="2" charset="2"/>
              </a:rPr>
              <a:t>80 </a:t>
            </a:r>
            <a:r>
              <a:rPr lang="de-CH" sz="1800" dirty="0" err="1">
                <a:sym typeface="Wingdings" pitchFamily="2" charset="2"/>
              </a:rPr>
              <a:t>GeV</a:t>
            </a:r>
            <a:r>
              <a:rPr lang="de-CH" sz="1800" dirty="0">
                <a:sym typeface="Wingdings" pitchFamily="2" charset="2"/>
              </a:rPr>
              <a:t>/c </a:t>
            </a:r>
            <a:r>
              <a:rPr lang="de-CH" sz="1800" dirty="0" err="1">
                <a:sym typeface="Wingdings" pitchFamily="2" charset="2"/>
              </a:rPr>
              <a:t>secondary</a:t>
            </a:r>
            <a:r>
              <a:rPr lang="de-CH" sz="1800" dirty="0">
                <a:sym typeface="Wingdings" pitchFamily="2" charset="2"/>
              </a:rPr>
              <a:t> </a:t>
            </a:r>
            <a:r>
              <a:rPr lang="en-US" sz="1800" dirty="0">
                <a:sym typeface="Wingdings" pitchFamily="2" charset="2"/>
              </a:rPr>
              <a:t>𝜋</a:t>
            </a:r>
            <a:r>
              <a:rPr lang="en-US" sz="1800" baseline="30000" dirty="0">
                <a:sym typeface="Wingdings" pitchFamily="2" charset="2"/>
              </a:rPr>
              <a:t>+</a:t>
            </a:r>
            <a:r>
              <a:rPr lang="en-US" sz="1800" dirty="0">
                <a:sym typeface="Wingdings" pitchFamily="2" charset="2"/>
              </a:rPr>
              <a:t>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E95125"/>
                </a:solidFill>
                <a:sym typeface="Wingdings" pitchFamily="2" charset="2"/>
              </a:rPr>
              <a:t>➜ </a:t>
            </a:r>
            <a:r>
              <a:rPr lang="en-US" sz="1800" dirty="0">
                <a:sym typeface="Wingdings" pitchFamily="2" charset="2"/>
              </a:rPr>
              <a:t>0.5 – 7 GeV/c tertiary e</a:t>
            </a:r>
            <a:r>
              <a:rPr lang="en-US" sz="1800" baseline="30000" dirty="0">
                <a:sym typeface="Wingdings" pitchFamily="2" charset="2"/>
              </a:rPr>
              <a:t>-</a:t>
            </a:r>
            <a:r>
              <a:rPr lang="en-US" sz="1800" dirty="0">
                <a:sym typeface="Wingdings" pitchFamily="2" charset="2"/>
              </a:rPr>
              <a:t>, p, 𝜇</a:t>
            </a:r>
            <a:r>
              <a:rPr lang="en-US" sz="1800" baseline="30000" dirty="0">
                <a:sym typeface="Wingdings" pitchFamily="2" charset="2"/>
              </a:rPr>
              <a:t>+</a:t>
            </a:r>
            <a:r>
              <a:rPr lang="en-US" sz="1800" dirty="0">
                <a:sym typeface="Wingdings" pitchFamily="2" charset="2"/>
              </a:rPr>
              <a:t>, 𝜋</a:t>
            </a:r>
            <a:r>
              <a:rPr lang="en-US" sz="1800" baseline="30000" dirty="0">
                <a:sym typeface="Wingdings" pitchFamily="2" charset="2"/>
              </a:rPr>
              <a:t>+</a:t>
            </a:r>
            <a:r>
              <a:rPr lang="en-US" sz="1800" dirty="0">
                <a:sym typeface="Wingdings" pitchFamily="2" charset="2"/>
              </a:rPr>
              <a:t> 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CF76FE-5771-A641-8F13-EE960B1288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3863" y="3959715"/>
            <a:ext cx="2279873" cy="197589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0EEFDB3B-7307-4740-A8DD-1053D9B173BC}"/>
              </a:ext>
            </a:extLst>
          </p:cNvPr>
          <p:cNvSpPr txBox="1">
            <a:spLocks/>
          </p:cNvSpPr>
          <p:nvPr/>
        </p:nvSpPr>
        <p:spPr>
          <a:xfrm>
            <a:off x="3867084" y="5131321"/>
            <a:ext cx="5062991" cy="1303870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/>
              <a:t>Beam plug = END of beamline to get electron showers inside TPC, filled with N2</a:t>
            </a:r>
          </a:p>
          <a:p>
            <a:pPr marL="0" indent="0">
              <a:buNone/>
            </a:pPr>
            <a:r>
              <a:rPr lang="en-US" sz="1400" i="1" dirty="0"/>
              <a:t>PHYS. REV. ACCEL. BEAMS </a:t>
            </a:r>
            <a:r>
              <a:rPr lang="en-US" sz="1400" b="1" i="1" dirty="0"/>
              <a:t>20</a:t>
            </a:r>
            <a:r>
              <a:rPr lang="en-US" sz="1400" i="1" dirty="0"/>
              <a:t>, 111001 (2017)</a:t>
            </a:r>
          </a:p>
          <a:p>
            <a:pPr marL="0" indent="0">
              <a:buNone/>
            </a:pPr>
            <a:endParaRPr lang="en-US" sz="1400" b="1" dirty="0"/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1984EBD9-91BA-8142-B3FA-ED4B1DFC980F}"/>
              </a:ext>
            </a:extLst>
          </p:cNvPr>
          <p:cNvSpPr txBox="1">
            <a:spLocks/>
          </p:cNvSpPr>
          <p:nvPr/>
        </p:nvSpPr>
        <p:spPr>
          <a:xfrm>
            <a:off x="453863" y="5974349"/>
            <a:ext cx="2615879" cy="497711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EHN1 extension, H4 beamline</a:t>
            </a:r>
          </a:p>
        </p:txBody>
      </p:sp>
      <p:sp>
        <p:nvSpPr>
          <p:cNvPr id="35" name="Date Placeholder 2">
            <a:extLst>
              <a:ext uri="{FF2B5EF4-FFF2-40B4-BE49-F238E27FC236}">
                <a16:creationId xmlns:a16="http://schemas.microsoft.com/office/drawing/2014/main" id="{E59A5833-93DC-8347-84EF-4264FF15D0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DAB7ABF-9222-9348-ADEC-B369BFD8751D}"/>
              </a:ext>
            </a:extLst>
          </p:cNvPr>
          <p:cNvGrpSpPr/>
          <p:nvPr/>
        </p:nvGrpSpPr>
        <p:grpSpPr>
          <a:xfrm>
            <a:off x="6339542" y="321193"/>
            <a:ext cx="2689464" cy="4099770"/>
            <a:chOff x="6339542" y="321193"/>
            <a:chExt cx="2689464" cy="40997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DA6689D-0731-4C42-8A83-724F01F701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39542" y="321193"/>
              <a:ext cx="2590533" cy="409977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3652423-8228-E648-A7CD-A902C60CF26E}"/>
                </a:ext>
              </a:extLst>
            </p:cNvPr>
            <p:cNvSpPr/>
            <p:nvPr/>
          </p:nvSpPr>
          <p:spPr>
            <a:xfrm>
              <a:off x="6813395" y="786070"/>
              <a:ext cx="1873405" cy="119158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E0A8519-EA9F-8E4A-9CD4-227838BC4A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85356" y="1250945"/>
              <a:ext cx="743650" cy="134380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ot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FF7D2E6-B894-1A4E-B02B-F951A4E5FC1B}"/>
              </a:ext>
            </a:extLst>
          </p:cNvPr>
          <p:cNvGrpSpPr/>
          <p:nvPr/>
        </p:nvGrpSpPr>
        <p:grpSpPr>
          <a:xfrm>
            <a:off x="2026748" y="2550416"/>
            <a:ext cx="4051383" cy="2222456"/>
            <a:chOff x="2177281" y="2922278"/>
            <a:chExt cx="3438084" cy="191989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A44B43B-F2F1-2A4D-9C2E-D2A779C2E292}"/>
                </a:ext>
              </a:extLst>
            </p:cNvPr>
            <p:cNvGrpSpPr/>
            <p:nvPr/>
          </p:nvGrpSpPr>
          <p:grpSpPr>
            <a:xfrm>
              <a:off x="2177281" y="2922278"/>
              <a:ext cx="3438084" cy="1919897"/>
              <a:chOff x="4111292" y="2027135"/>
              <a:chExt cx="3916149" cy="216340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F3F9C7F-7805-544A-B8BD-1AC88581A599}"/>
                  </a:ext>
                </a:extLst>
              </p:cNvPr>
              <p:cNvGrpSpPr/>
              <p:nvPr/>
            </p:nvGrpSpPr>
            <p:grpSpPr>
              <a:xfrm>
                <a:off x="4111292" y="2027135"/>
                <a:ext cx="3916149" cy="2163405"/>
                <a:chOff x="2800048" y="2026433"/>
                <a:chExt cx="6086903" cy="3275634"/>
              </a:xfrm>
            </p:grpSpPr>
            <p:sp>
              <p:nvSpPr>
                <p:cNvPr id="12" name="Square">
                  <a:extLst>
                    <a:ext uri="{FF2B5EF4-FFF2-40B4-BE49-F238E27FC236}">
                      <a16:creationId xmlns:a16="http://schemas.microsoft.com/office/drawing/2014/main" id="{84292FB0-3BD1-9E47-8568-D81521E52436}"/>
                    </a:ext>
                  </a:extLst>
                </p:cNvPr>
                <p:cNvSpPr/>
                <p:nvPr/>
              </p:nvSpPr>
              <p:spPr>
                <a:xfrm>
                  <a:off x="5565017" y="2026433"/>
                  <a:ext cx="3321934" cy="3275634"/>
                </a:xfrm>
                <a:prstGeom prst="rect">
                  <a:avLst/>
                </a:prstGeom>
                <a:solidFill>
                  <a:srgbClr val="FF644E">
                    <a:hueOff val="-82419"/>
                    <a:satOff val="-9513"/>
                    <a:lumOff val="-16343"/>
                  </a:srgbClr>
                </a:solidFill>
                <a:ln w="12700">
                  <a:miter lim="400000"/>
                </a:ln>
              </p:spPr>
              <p:txBody>
                <a:bodyPr lIns="50800" tIns="50800" rIns="50800" bIns="50800" anchor="ctr"/>
                <a:lstStyle/>
                <a:p>
                  <a:pPr marL="0" marR="0" lvl="0" indent="0" algn="ctr" defTabSz="9144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>
                      <a:solidFill>
                        <a:srgbClr val="FFFFFF"/>
                      </a:solidFill>
                    </a:defRPr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/>
                    <a:sym typeface="Helvetica"/>
                  </a:endParaRPr>
                </a:p>
              </p:txBody>
            </p:sp>
            <p:sp>
              <p:nvSpPr>
                <p:cNvPr id="13" name="Square">
                  <a:extLst>
                    <a:ext uri="{FF2B5EF4-FFF2-40B4-BE49-F238E27FC236}">
                      <a16:creationId xmlns:a16="http://schemas.microsoft.com/office/drawing/2014/main" id="{490CC4F2-F370-CD40-B9CB-B8238C0A4585}"/>
                    </a:ext>
                  </a:extLst>
                </p:cNvPr>
                <p:cNvSpPr/>
                <p:nvPr/>
              </p:nvSpPr>
              <p:spPr>
                <a:xfrm>
                  <a:off x="5765169" y="2164466"/>
                  <a:ext cx="2921631" cy="2963120"/>
                </a:xfrm>
                <a:prstGeom prst="rect">
                  <a:avLst/>
                </a:prstGeom>
                <a:solidFill>
                  <a:srgbClr val="FF644E">
                    <a:hueOff val="-152896"/>
                    <a:lumOff val="12368"/>
                  </a:srgbClr>
                </a:solidFill>
                <a:ln w="12700">
                  <a:miter lim="400000"/>
                </a:ln>
              </p:spPr>
              <p:txBody>
                <a:bodyPr lIns="50800" tIns="50800" rIns="50800" bIns="50800" anchor="ctr"/>
                <a:lstStyle/>
                <a:p>
                  <a:pPr marL="0" marR="0" lvl="0" indent="0" algn="ctr" defTabSz="9144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>
                      <a:solidFill>
                        <a:srgbClr val="FFFFFF"/>
                      </a:solidFill>
                    </a:defRPr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/>
                    <a:sym typeface="Helvetica"/>
                  </a:endParaRPr>
                </a:p>
              </p:txBody>
            </p:sp>
            <p:sp>
              <p:nvSpPr>
                <p:cNvPr id="14" name="Square">
                  <a:extLst>
                    <a:ext uri="{FF2B5EF4-FFF2-40B4-BE49-F238E27FC236}">
                      <a16:creationId xmlns:a16="http://schemas.microsoft.com/office/drawing/2014/main" id="{91D4E453-5EDB-BA46-94AB-309AB86D7D3D}"/>
                    </a:ext>
                  </a:extLst>
                </p:cNvPr>
                <p:cNvSpPr/>
                <p:nvPr/>
              </p:nvSpPr>
              <p:spPr>
                <a:xfrm>
                  <a:off x="6005574" y="2453833"/>
                  <a:ext cx="2443945" cy="239596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lIns="50800" tIns="50800" rIns="50800" bIns="50800" anchor="ctr"/>
                <a:lstStyle/>
                <a:p>
                  <a:pPr algn="ctr" defTabSz="914400" fontAlgn="auto" hangingPunct="0">
                    <a:spcBef>
                      <a:spcPts val="0"/>
                    </a:spcBef>
                    <a:spcAft>
                      <a:spcPts val="0"/>
                    </a:spcAft>
                    <a:defRPr>
                      <a:solidFill>
                        <a:srgbClr val="FFFFFF"/>
                      </a:solidFill>
                    </a:defRPr>
                  </a:pPr>
                  <a:endParaRPr sz="2400" kern="0">
                    <a:solidFill>
                      <a:srgbClr val="FFFFFF"/>
                    </a:solidFill>
                    <a:latin typeface="Helvetica"/>
                    <a:sym typeface="Helvetica"/>
                  </a:endParaRPr>
                </a:p>
              </p:txBody>
            </p:sp>
            <p:sp>
              <p:nvSpPr>
                <p:cNvPr id="15" name="Rectangle">
                  <a:extLst>
                    <a:ext uri="{FF2B5EF4-FFF2-40B4-BE49-F238E27FC236}">
                      <a16:creationId xmlns:a16="http://schemas.microsoft.com/office/drawing/2014/main" id="{B92F0E09-5251-0F43-973D-58E40C2C8FF6}"/>
                    </a:ext>
                  </a:extLst>
                </p:cNvPr>
                <p:cNvSpPr/>
                <p:nvPr/>
              </p:nvSpPr>
              <p:spPr>
                <a:xfrm>
                  <a:off x="6009293" y="2453833"/>
                  <a:ext cx="2440226" cy="2395960"/>
                </a:xfrm>
                <a:prstGeom prst="rect">
                  <a:avLst/>
                </a:prstGeom>
                <a:solidFill>
                  <a:srgbClr val="00A2FF">
                    <a:lumOff val="-13575"/>
                    <a:alpha val="39884"/>
                  </a:srgbClr>
                </a:solidFill>
                <a:ln w="12700">
                  <a:miter lim="400000"/>
                </a:ln>
              </p:spPr>
              <p:txBody>
                <a:bodyPr lIns="50800" tIns="50800" rIns="50800" bIns="50800" anchor="ctr"/>
                <a:lstStyle/>
                <a:p>
                  <a:pPr marL="0" marR="0" lvl="0" indent="0" algn="ctr" defTabSz="9144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>
                      <a:solidFill>
                        <a:srgbClr val="FFFFFF"/>
                      </a:solidFill>
                    </a:defRPr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/>
                    <a:sym typeface="Helvetica"/>
                  </a:endParaRPr>
                </a:p>
              </p:txBody>
            </p:sp>
            <p:sp>
              <p:nvSpPr>
                <p:cNvPr id="16" name="Shape">
                  <a:extLst>
                    <a:ext uri="{FF2B5EF4-FFF2-40B4-BE49-F238E27FC236}">
                      <a16:creationId xmlns:a16="http://schemas.microsoft.com/office/drawing/2014/main" id="{7B342C10-59A2-E845-9AD6-5F7E319469E2}"/>
                    </a:ext>
                  </a:extLst>
                </p:cNvPr>
                <p:cNvSpPr/>
                <p:nvPr/>
              </p:nvSpPr>
              <p:spPr>
                <a:xfrm>
                  <a:off x="5565017" y="3711573"/>
                  <a:ext cx="328960" cy="6255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15059"/>
                      </a:lnTo>
                      <a:lnTo>
                        <a:pt x="21600" y="21600"/>
                      </a:lnTo>
                      <a:lnTo>
                        <a:pt x="21600" y="65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644E">
                    <a:hueOff val="-152896"/>
                    <a:lumOff val="12368"/>
                  </a:srgbClr>
                </a:solidFill>
                <a:ln w="12700">
                  <a:miter lim="400000"/>
                </a:ln>
              </p:spPr>
              <p:txBody>
                <a:bodyPr lIns="50800" tIns="50800" rIns="50800" bIns="50800" anchor="ctr"/>
                <a:lstStyle/>
                <a:p>
                  <a:pPr marL="0" marR="0" lvl="0" indent="0" algn="ctr" defTabSz="9144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>
                      <a:solidFill>
                        <a:srgbClr val="FFFFFF"/>
                      </a:solidFill>
                    </a:defRPr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/>
                    <a:sym typeface="Helvetica"/>
                  </a:endParaRPr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F478568-6F13-AC4A-90DB-CCB3E193356C}"/>
                    </a:ext>
                  </a:extLst>
                </p:cNvPr>
                <p:cNvGrpSpPr/>
                <p:nvPr/>
              </p:nvGrpSpPr>
              <p:grpSpPr>
                <a:xfrm>
                  <a:off x="6153788" y="2611144"/>
                  <a:ext cx="2056348" cy="2014711"/>
                  <a:chOff x="5917826" y="2230201"/>
                  <a:chExt cx="2630915" cy="2551971"/>
                </a:xfrm>
              </p:grpSpPr>
              <p:sp>
                <p:nvSpPr>
                  <p:cNvPr id="27" name="Line">
                    <a:extLst>
                      <a:ext uri="{FF2B5EF4-FFF2-40B4-BE49-F238E27FC236}">
                        <a16:creationId xmlns:a16="http://schemas.microsoft.com/office/drawing/2014/main" id="{4AE0B351-5305-A542-A3BD-5CF1CE60F918}"/>
                      </a:ext>
                    </a:extLst>
                  </p:cNvPr>
                  <p:cNvSpPr/>
                  <p:nvPr/>
                </p:nvSpPr>
                <p:spPr>
                  <a:xfrm>
                    <a:off x="5926239" y="3495942"/>
                    <a:ext cx="2614090" cy="1"/>
                  </a:xfrm>
                  <a:prstGeom prst="line">
                    <a:avLst/>
                  </a:prstGeom>
                  <a:ln w="76200">
                    <a:solidFill>
                      <a:srgbClr val="000000"/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algn="ctr" defTabSz="91440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>
                        <a:solidFill>
                          <a:srgbClr val="FFFFFF"/>
                        </a:solidFill>
                      </a:defRPr>
                    </a:pPr>
                    <a:endParaRPr sz="2400" kern="0">
                      <a:solidFill>
                        <a:srgbClr val="FFFFFF"/>
                      </a:solidFill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28" name="Line">
                    <a:extLst>
                      <a:ext uri="{FF2B5EF4-FFF2-40B4-BE49-F238E27FC236}">
                        <a16:creationId xmlns:a16="http://schemas.microsoft.com/office/drawing/2014/main" id="{2972E55E-4778-1D4F-B100-6B9F2D83EE61}"/>
                      </a:ext>
                    </a:extLst>
                  </p:cNvPr>
                  <p:cNvSpPr/>
                  <p:nvPr/>
                </p:nvSpPr>
                <p:spPr>
                  <a:xfrm flipV="1">
                    <a:off x="5926238" y="2245387"/>
                    <a:ext cx="2614091" cy="0"/>
                  </a:xfrm>
                  <a:prstGeom prst="line">
                    <a:avLst/>
                  </a:prstGeom>
                  <a:ln w="38100">
                    <a:solidFill>
                      <a:srgbClr val="000000"/>
                    </a:solidFill>
                    <a:custDash>
                      <a:ds d="200000" sp="200000"/>
                    </a:custDash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algn="ctr" defTabSz="91440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>
                        <a:solidFill>
                          <a:srgbClr val="FFFFFF"/>
                        </a:solidFill>
                      </a:defRPr>
                    </a:pPr>
                    <a:endParaRPr sz="2400" kern="0">
                      <a:solidFill>
                        <a:srgbClr val="FFFFFF"/>
                      </a:solidFill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29" name="Line">
                    <a:extLst>
                      <a:ext uri="{FF2B5EF4-FFF2-40B4-BE49-F238E27FC236}">
                        <a16:creationId xmlns:a16="http://schemas.microsoft.com/office/drawing/2014/main" id="{6A62ABE6-3FB7-6D41-B920-E20182C802CC}"/>
                      </a:ext>
                    </a:extLst>
                  </p:cNvPr>
                  <p:cNvSpPr/>
                  <p:nvPr/>
                </p:nvSpPr>
                <p:spPr>
                  <a:xfrm flipV="1">
                    <a:off x="5926238" y="4782172"/>
                    <a:ext cx="2614091" cy="0"/>
                  </a:xfrm>
                  <a:prstGeom prst="line">
                    <a:avLst/>
                  </a:prstGeom>
                  <a:ln w="38100">
                    <a:solidFill>
                      <a:srgbClr val="000000"/>
                    </a:solidFill>
                    <a:custDash>
                      <a:ds d="200000" sp="200000"/>
                    </a:custDash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algn="ctr" defTabSz="91440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>
                        <a:solidFill>
                          <a:srgbClr val="FFFFFF"/>
                        </a:solidFill>
                      </a:defRPr>
                    </a:pPr>
                    <a:endParaRPr sz="2400" kern="0">
                      <a:solidFill>
                        <a:srgbClr val="FFFFFF"/>
                      </a:solidFill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30" name="Line">
                    <a:extLst>
                      <a:ext uri="{FF2B5EF4-FFF2-40B4-BE49-F238E27FC236}">
                        <a16:creationId xmlns:a16="http://schemas.microsoft.com/office/drawing/2014/main" id="{B7BED383-5CE9-2D4E-83FA-FF6C74CCD033}"/>
                      </a:ext>
                    </a:extLst>
                  </p:cNvPr>
                  <p:cNvSpPr/>
                  <p:nvPr/>
                </p:nvSpPr>
                <p:spPr>
                  <a:xfrm>
                    <a:off x="8548740" y="2230201"/>
                    <a:ext cx="1" cy="2536784"/>
                  </a:xfrm>
                  <a:prstGeom prst="line">
                    <a:avLst/>
                  </a:prstGeom>
                  <a:ln w="19050">
                    <a:solidFill>
                      <a:srgbClr val="000000"/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algn="ctr" defTabSz="91440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>
                        <a:solidFill>
                          <a:srgbClr val="FFFFFF"/>
                        </a:solidFill>
                      </a:defRPr>
                    </a:pPr>
                    <a:endParaRPr sz="2400" kern="0">
                      <a:solidFill>
                        <a:srgbClr val="FFFFFF"/>
                      </a:solidFill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31" name="Line">
                    <a:extLst>
                      <a:ext uri="{FF2B5EF4-FFF2-40B4-BE49-F238E27FC236}">
                        <a16:creationId xmlns:a16="http://schemas.microsoft.com/office/drawing/2014/main" id="{05735DA4-999A-D549-B856-266C8E0FCB11}"/>
                      </a:ext>
                    </a:extLst>
                  </p:cNvPr>
                  <p:cNvSpPr/>
                  <p:nvPr/>
                </p:nvSpPr>
                <p:spPr>
                  <a:xfrm>
                    <a:off x="5917826" y="2245387"/>
                    <a:ext cx="1" cy="2536784"/>
                  </a:xfrm>
                  <a:prstGeom prst="line">
                    <a:avLst/>
                  </a:prstGeom>
                  <a:ln w="19050">
                    <a:solidFill>
                      <a:srgbClr val="000000"/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algn="ctr" defTabSz="91440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>
                        <a:solidFill>
                          <a:srgbClr val="FFFFFF"/>
                        </a:solidFill>
                      </a:defRPr>
                    </a:pPr>
                    <a:endParaRPr sz="2400" kern="0">
                      <a:solidFill>
                        <a:srgbClr val="FFFFFF"/>
                      </a:solidFill>
                      <a:latin typeface="Helvetica"/>
                      <a:sym typeface="Helvetica"/>
                    </a:endParaRPr>
                  </a:p>
                </p:txBody>
              </p: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B098278E-B9F3-6D42-96BA-2D583CA6E9E4}"/>
                    </a:ext>
                  </a:extLst>
                </p:cNvPr>
                <p:cNvGrpSpPr/>
                <p:nvPr/>
              </p:nvGrpSpPr>
              <p:grpSpPr>
                <a:xfrm>
                  <a:off x="2800048" y="3303651"/>
                  <a:ext cx="3304518" cy="1058346"/>
                  <a:chOff x="1708200" y="3196081"/>
                  <a:chExt cx="3864956" cy="1253647"/>
                </a:xfrm>
              </p:grpSpPr>
              <p:sp>
                <p:nvSpPr>
                  <p:cNvPr id="19" name="Line">
                    <a:extLst>
                      <a:ext uri="{FF2B5EF4-FFF2-40B4-BE49-F238E27FC236}">
                        <a16:creationId xmlns:a16="http://schemas.microsoft.com/office/drawing/2014/main" id="{3ACE5363-5E59-A948-B339-D3F51AFE24BC}"/>
                      </a:ext>
                    </a:extLst>
                  </p:cNvPr>
                  <p:cNvSpPr/>
                  <p:nvPr/>
                </p:nvSpPr>
                <p:spPr>
                  <a:xfrm rot="21065582">
                    <a:off x="1708200" y="3196081"/>
                    <a:ext cx="3864956" cy="12536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21600"/>
                        </a:moveTo>
                        <a:lnTo>
                          <a:pt x="15601" y="10691"/>
                        </a:lnTo>
                        <a:lnTo>
                          <a:pt x="13202" y="6610"/>
                        </a:lnTo>
                        <a:lnTo>
                          <a:pt x="10475" y="3262"/>
                        </a:lnTo>
                        <a:lnTo>
                          <a:pt x="7768" y="1574"/>
                        </a:lnTo>
                        <a:lnTo>
                          <a:pt x="0" y="0"/>
                        </a:lnTo>
                      </a:path>
                    </a:pathLst>
                  </a:custGeom>
                  <a:ln w="25400">
                    <a:solidFill>
                      <a:srgbClr val="000000"/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algn="ctr" defTabSz="91440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>
                        <a:solidFill>
                          <a:srgbClr val="FFFFFF"/>
                        </a:solidFill>
                      </a:defRPr>
                    </a:pPr>
                    <a:endParaRPr sz="2400" kern="0" dirty="0">
                      <a:solidFill>
                        <a:srgbClr val="FFFFFF"/>
                      </a:solidFill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20" name="Rectangle">
                    <a:extLst>
                      <a:ext uri="{FF2B5EF4-FFF2-40B4-BE49-F238E27FC236}">
                        <a16:creationId xmlns:a16="http://schemas.microsoft.com/office/drawing/2014/main" id="{87B0BA5B-95E3-1641-ABC4-13C80BEC4EF8}"/>
                      </a:ext>
                    </a:extLst>
                  </p:cNvPr>
                  <p:cNvSpPr/>
                  <p:nvPr/>
                </p:nvSpPr>
                <p:spPr>
                  <a:xfrm rot="840000">
                    <a:off x="4173767" y="3458254"/>
                    <a:ext cx="326796" cy="330024"/>
                  </a:xfrm>
                  <a:prstGeom prst="rect">
                    <a:avLst/>
                  </a:prstGeom>
                  <a:solidFill>
                    <a:srgbClr val="61D836">
                      <a:hueOff val="362282"/>
                      <a:satOff val="31803"/>
                      <a:lumOff val="-18242"/>
                    </a:srgbClr>
                  </a:solidFill>
                  <a:ln w="12700"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marL="0" marR="0" lvl="0" indent="0" algn="ctr" defTabSz="914400" eaLnBrk="1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srgbClr val="FFFFFF"/>
                        </a:solidFill>
                      </a:defRPr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21" name="Rectangle">
                    <a:extLst>
                      <a:ext uri="{FF2B5EF4-FFF2-40B4-BE49-F238E27FC236}">
                        <a16:creationId xmlns:a16="http://schemas.microsoft.com/office/drawing/2014/main" id="{1BA73E3F-531B-2043-B389-8FCF019A556D}"/>
                      </a:ext>
                    </a:extLst>
                  </p:cNvPr>
                  <p:cNvSpPr/>
                  <p:nvPr/>
                </p:nvSpPr>
                <p:spPr>
                  <a:xfrm rot="840000">
                    <a:off x="3957675" y="3347372"/>
                    <a:ext cx="146140" cy="381479"/>
                  </a:xfrm>
                  <a:prstGeom prst="rect">
                    <a:avLst/>
                  </a:prstGeom>
                  <a:solidFill>
                    <a:srgbClr val="FAE232">
                      <a:hueOff val="-461056"/>
                      <a:satOff val="4338"/>
                      <a:lumOff val="-10225"/>
                    </a:srgbClr>
                  </a:solidFill>
                  <a:ln w="12700"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marL="0" marR="0" lvl="0" indent="0" algn="ctr" defTabSz="914400" eaLnBrk="1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srgbClr val="FFFFFF"/>
                        </a:solidFill>
                      </a:defRPr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22" name="Rectangle">
                    <a:extLst>
                      <a:ext uri="{FF2B5EF4-FFF2-40B4-BE49-F238E27FC236}">
                        <a16:creationId xmlns:a16="http://schemas.microsoft.com/office/drawing/2014/main" id="{D9C8085D-F11A-914E-A02F-6BB5046462B4}"/>
                      </a:ext>
                    </a:extLst>
                  </p:cNvPr>
                  <p:cNvSpPr/>
                  <p:nvPr/>
                </p:nvSpPr>
                <p:spPr>
                  <a:xfrm rot="707122">
                    <a:off x="3584467" y="3289865"/>
                    <a:ext cx="326796" cy="330024"/>
                  </a:xfrm>
                  <a:prstGeom prst="rect">
                    <a:avLst/>
                  </a:prstGeom>
                  <a:solidFill>
                    <a:srgbClr val="61D836">
                      <a:hueOff val="362282"/>
                      <a:satOff val="31803"/>
                      <a:lumOff val="-18242"/>
                    </a:srgbClr>
                  </a:solidFill>
                  <a:ln w="12700"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marL="0" marR="0" lvl="0" indent="0" algn="ctr" defTabSz="914400" eaLnBrk="1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srgbClr val="FFFFFF"/>
                        </a:solidFill>
                      </a:defRPr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23" name="Rectangle">
                    <a:extLst>
                      <a:ext uri="{FF2B5EF4-FFF2-40B4-BE49-F238E27FC236}">
                        <a16:creationId xmlns:a16="http://schemas.microsoft.com/office/drawing/2014/main" id="{D51C23DC-5961-F541-8D58-7FBBF2F08A3F}"/>
                      </a:ext>
                    </a:extLst>
                  </p:cNvPr>
                  <p:cNvSpPr/>
                  <p:nvPr/>
                </p:nvSpPr>
                <p:spPr>
                  <a:xfrm rot="398713">
                    <a:off x="3356627" y="3234613"/>
                    <a:ext cx="146140" cy="381479"/>
                  </a:xfrm>
                  <a:prstGeom prst="rect">
                    <a:avLst/>
                  </a:prstGeom>
                  <a:solidFill>
                    <a:srgbClr val="FAE232">
                      <a:hueOff val="-461056"/>
                      <a:satOff val="4338"/>
                      <a:lumOff val="-10225"/>
                    </a:srgbClr>
                  </a:solidFill>
                  <a:ln w="12700"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marL="0" marR="0" lvl="0" indent="0" algn="ctr" defTabSz="914400" eaLnBrk="1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srgbClr val="FFFFFF"/>
                        </a:solidFill>
                      </a:defRPr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24" name="Rectangle">
                    <a:extLst>
                      <a:ext uri="{FF2B5EF4-FFF2-40B4-BE49-F238E27FC236}">
                        <a16:creationId xmlns:a16="http://schemas.microsoft.com/office/drawing/2014/main" id="{C6B35054-D3F1-F647-82B1-8B2EB46E1E6D}"/>
                      </a:ext>
                    </a:extLst>
                  </p:cNvPr>
                  <p:cNvSpPr/>
                  <p:nvPr/>
                </p:nvSpPr>
                <p:spPr>
                  <a:xfrm>
                    <a:off x="2924776" y="3227438"/>
                    <a:ext cx="359668" cy="361200"/>
                  </a:xfrm>
                  <a:prstGeom prst="rect">
                    <a:avLst/>
                  </a:prstGeom>
                  <a:solidFill>
                    <a:srgbClr val="61D836">
                      <a:hueOff val="362282"/>
                      <a:satOff val="31803"/>
                      <a:lumOff val="-18242"/>
                    </a:srgbClr>
                  </a:solidFill>
                  <a:ln w="12700"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marL="0" marR="0" lvl="0" indent="0" algn="ctr" defTabSz="914400" eaLnBrk="1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srgbClr val="FFFFFF"/>
                        </a:solidFill>
                      </a:defRPr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25" name="Rectangle">
                    <a:extLst>
                      <a:ext uri="{FF2B5EF4-FFF2-40B4-BE49-F238E27FC236}">
                        <a16:creationId xmlns:a16="http://schemas.microsoft.com/office/drawing/2014/main" id="{C5817A99-EB1A-654F-A190-B18CEF95297F}"/>
                      </a:ext>
                    </a:extLst>
                  </p:cNvPr>
                  <p:cNvSpPr/>
                  <p:nvPr/>
                </p:nvSpPr>
                <p:spPr>
                  <a:xfrm>
                    <a:off x="2679821" y="3211222"/>
                    <a:ext cx="150932" cy="377416"/>
                  </a:xfrm>
                  <a:prstGeom prst="rect">
                    <a:avLst/>
                  </a:prstGeom>
                  <a:solidFill>
                    <a:srgbClr val="FAE232">
                      <a:hueOff val="-461056"/>
                      <a:satOff val="4338"/>
                      <a:lumOff val="-10225"/>
                    </a:srgbClr>
                  </a:solidFill>
                  <a:ln w="12700"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marL="0" marR="0" lvl="0" indent="0" algn="ctr" defTabSz="914400" eaLnBrk="1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srgbClr val="FFFFFF"/>
                        </a:solidFill>
                      </a:defRPr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Helvetica"/>
                      <a:sym typeface="Helvetica"/>
                    </a:endParaRPr>
                  </a:p>
                </p:txBody>
              </p:sp>
              <p:sp>
                <p:nvSpPr>
                  <p:cNvPr id="26" name="Rectangle">
                    <a:extLst>
                      <a:ext uri="{FF2B5EF4-FFF2-40B4-BE49-F238E27FC236}">
                        <a16:creationId xmlns:a16="http://schemas.microsoft.com/office/drawing/2014/main" id="{A196AA66-2156-FE46-A203-B60BC185EA6B}"/>
                      </a:ext>
                    </a:extLst>
                  </p:cNvPr>
                  <p:cNvSpPr/>
                  <p:nvPr/>
                </p:nvSpPr>
                <p:spPr>
                  <a:xfrm>
                    <a:off x="2221051" y="3210520"/>
                    <a:ext cx="359668" cy="361200"/>
                  </a:xfrm>
                  <a:prstGeom prst="rect">
                    <a:avLst/>
                  </a:prstGeom>
                  <a:solidFill>
                    <a:srgbClr val="61D836">
                      <a:hueOff val="362282"/>
                      <a:satOff val="31803"/>
                      <a:lumOff val="-18242"/>
                    </a:srgbClr>
                  </a:solidFill>
                  <a:ln w="12700"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 marL="0" marR="0" lvl="0" indent="0" algn="ctr" defTabSz="914400" eaLnBrk="1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srgbClr val="FFFFFF"/>
                        </a:solidFill>
                      </a:defRPr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Helvetica"/>
                      <a:sym typeface="Helvetica"/>
                    </a:endParaRPr>
                  </a:p>
                </p:txBody>
              </p:sp>
            </p:grpSp>
          </p:grp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FC39007-8A4E-B041-90FE-F4742D1677F2}"/>
                  </a:ext>
                </a:extLst>
              </p:cNvPr>
              <p:cNvSpPr txBox="1"/>
              <p:nvPr/>
            </p:nvSpPr>
            <p:spPr>
              <a:xfrm>
                <a:off x="6479313" y="2562588"/>
                <a:ext cx="9023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TPC 2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47759E8-3F1C-EB40-85DF-358E927DDA10}"/>
                  </a:ext>
                </a:extLst>
              </p:cNvPr>
              <p:cNvSpPr txBox="1"/>
              <p:nvPr/>
            </p:nvSpPr>
            <p:spPr>
              <a:xfrm>
                <a:off x="6468787" y="3247556"/>
                <a:ext cx="9023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TPC 1</a:t>
                </a:r>
              </a:p>
            </p:txBody>
          </p:sp>
        </p:grp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9D44F81-F3E8-924C-87C3-D9F4B0291FC2}"/>
                </a:ext>
              </a:extLst>
            </p:cNvPr>
            <p:cNvSpPr/>
            <p:nvPr/>
          </p:nvSpPr>
          <p:spPr>
            <a:xfrm>
              <a:off x="3543204" y="3702883"/>
              <a:ext cx="703780" cy="718080"/>
            </a:xfrm>
            <a:prstGeom prst="ellipse">
              <a:avLst/>
            </a:prstGeom>
            <a:noFill/>
            <a:ln w="57150">
              <a:solidFill>
                <a:srgbClr val="3C5A7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D3038C8-FEF5-FB4D-8977-923FBC120EF5}"/>
              </a:ext>
            </a:extLst>
          </p:cNvPr>
          <p:cNvCxnSpPr>
            <a:cxnSpLocks/>
          </p:cNvCxnSpPr>
          <p:nvPr/>
        </p:nvCxnSpPr>
        <p:spPr>
          <a:xfrm flipV="1">
            <a:off x="4364705" y="2020176"/>
            <a:ext cx="2314136" cy="1476650"/>
          </a:xfrm>
          <a:prstGeom prst="straightConnector1">
            <a:avLst/>
          </a:prstGeom>
          <a:ln w="57150">
            <a:solidFill>
              <a:srgbClr val="3C5A7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68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DB938-14C6-EE43-B086-BCC4306A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err="1"/>
              <a:t>ProtoDUNE</a:t>
            </a:r>
            <a:r>
              <a:rPr lang="en-US" sz="3800" dirty="0"/>
              <a:t> Data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EF132-AB88-4241-B702-1CEA0CBD5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E0924-B5A3-5449-859E-8F9BDE98A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602339-E40E-6649-9A6B-27D5D08E165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4026" y="1207769"/>
            <a:ext cx="8232774" cy="5059215"/>
          </a:xfrm>
        </p:spPr>
        <p:txBody>
          <a:bodyPr>
            <a:normAutofit/>
          </a:bodyPr>
          <a:lstStyle/>
          <a:p>
            <a:pPr marL="628206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Electronics performance (reliability and SNR)</a:t>
            </a:r>
          </a:p>
          <a:p>
            <a:pPr marL="628206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Free electron lifetime</a:t>
            </a:r>
          </a:p>
          <a:p>
            <a:pPr marL="628206" lvl="1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dE</a:t>
            </a:r>
            <a:r>
              <a:rPr lang="en-US" sz="1800" dirty="0"/>
              <a:t>/dx of 𝜋, p, K, e</a:t>
            </a:r>
          </a:p>
          <a:p>
            <a:pPr marL="628206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Energy and momentum resolution</a:t>
            </a:r>
          </a:p>
          <a:p>
            <a:pPr marL="628206" lvl="1" indent="-342900">
              <a:buFont typeface="Arial" panose="020B0604020202020204" pitchFamily="34" charset="0"/>
              <a:buChar char="•"/>
            </a:pPr>
            <a:r>
              <a:rPr lang="en-US" sz="1800" i="1" dirty="0">
                <a:latin typeface="Helvetica" pitchFamily="2" charset="0"/>
                <a:ea typeface="Noto Sans CJK SC Regular" pitchFamily="2"/>
                <a:cs typeface="FreeSans" pitchFamily="2"/>
              </a:rPr>
              <a:t>Provide 3D map of detector response for space charge and E field distortion studies</a:t>
            </a:r>
          </a:p>
          <a:p>
            <a:pPr marL="628206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Perform cross section measurements of hadrons on </a:t>
            </a:r>
            <a:r>
              <a:rPr lang="en-US" sz="1800" dirty="0">
                <a:latin typeface="Helvetica" pitchFamily="2" charset="0"/>
              </a:rPr>
              <a:t>Argon</a:t>
            </a:r>
          </a:p>
          <a:p>
            <a:pPr marL="985393" lvl="2" indent="-342900">
              <a:buFont typeface="Wingdings" pitchFamily="2" charset="2"/>
              <a:buChar char="Ø"/>
            </a:pPr>
            <a:r>
              <a:rPr lang="en-US" sz="1600" dirty="0">
                <a:latin typeface="Helvetica" pitchFamily="2" charset="0"/>
                <a:ea typeface="Century Schoolbook L" pitchFamily="18"/>
                <a:cs typeface="Century Schoolbook L" pitchFamily="18"/>
              </a:rPr>
              <a:t>knowledge of π-</a:t>
            </a:r>
            <a:r>
              <a:rPr lang="en-US" sz="1600" dirty="0" err="1">
                <a:latin typeface="Helvetica" pitchFamily="2" charset="0"/>
                <a:ea typeface="Century Schoolbook L" pitchFamily="18"/>
                <a:cs typeface="Century Schoolbook L" pitchFamily="18"/>
              </a:rPr>
              <a:t>Ar</a:t>
            </a:r>
            <a:r>
              <a:rPr lang="en-US" sz="1600" dirty="0">
                <a:latin typeface="Helvetica" pitchFamily="2" charset="0"/>
                <a:ea typeface="Century Schoolbook L" pitchFamily="18"/>
                <a:cs typeface="Century Schoolbook L" pitchFamily="18"/>
              </a:rPr>
              <a:t> interactions</a:t>
            </a:r>
          </a:p>
          <a:p>
            <a:pPr marL="628206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  <a:ea typeface="Noto Sans CJK SC Regular" pitchFamily="2"/>
                <a:cs typeface="FreeSans" pitchFamily="2"/>
              </a:rPr>
              <a:t>Reconstruction algorithm performances on data</a:t>
            </a:r>
          </a:p>
          <a:p>
            <a:pPr marL="985393" lvl="2" indent="-342900">
              <a:buFont typeface="Wingdings" pitchFamily="2" charset="2"/>
              <a:buChar char="Ø"/>
            </a:pPr>
            <a:r>
              <a:rPr lang="en-US" sz="1600" dirty="0">
                <a:latin typeface="Helvetica" pitchFamily="2" charset="0"/>
                <a:ea typeface="Noto Sans CJK SC Regular" pitchFamily="2"/>
                <a:cs typeface="FreeSans" pitchFamily="2"/>
              </a:rPr>
              <a:t>e-</a:t>
            </a:r>
            <a:r>
              <a:rPr lang="en-US" sz="1600" dirty="0" err="1">
                <a:latin typeface="Helvetica" pitchFamily="2" charset="0"/>
                <a:ea typeface="OpenSymbol" pitchFamily="2"/>
                <a:cs typeface="OpenSymbol" pitchFamily="2"/>
              </a:rPr>
              <a:t>γ</a:t>
            </a:r>
            <a:r>
              <a:rPr lang="en-US" sz="1600" dirty="0">
                <a:latin typeface="Helvetica" pitchFamily="2" charset="0"/>
                <a:ea typeface="OpenSymbol" pitchFamily="2"/>
                <a:cs typeface="OpenSymbol" pitchFamily="2"/>
              </a:rPr>
              <a:t> separation</a:t>
            </a:r>
          </a:p>
          <a:p>
            <a:pPr marL="985393" lvl="2" indent="-342900">
              <a:buFont typeface="Wingdings" pitchFamily="2" charset="2"/>
              <a:buChar char="Ø"/>
            </a:pPr>
            <a:r>
              <a:rPr lang="en-US" sz="1600" dirty="0">
                <a:latin typeface="Helvetica" pitchFamily="2" charset="0"/>
                <a:ea typeface="Noto Sans CJK SC Regular" pitchFamily="2"/>
                <a:cs typeface="FreeSans" pitchFamily="2"/>
              </a:rPr>
              <a:t>Energy scale for EM and hadron showers</a:t>
            </a:r>
          </a:p>
          <a:p>
            <a:pPr marL="628206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  <a:ea typeface="Noto Sans CJK SC Regular" pitchFamily="2"/>
                <a:cs typeface="FreeSans" pitchFamily="2"/>
              </a:rPr>
              <a:t>Test charge recombination models at different E-fields</a:t>
            </a:r>
          </a:p>
          <a:p>
            <a:pPr marL="628206" lvl="1" indent="-342900"/>
            <a:endParaRPr lang="en-US" sz="1800" dirty="0">
              <a:latin typeface="Helvetica" pitchFamily="2" charset="0"/>
              <a:ea typeface="Noto Sans CJK SC Regular" pitchFamily="2"/>
              <a:cs typeface="FreeSans" pitchFamily="2"/>
            </a:endParaRPr>
          </a:p>
          <a:p>
            <a:pPr marL="628206" lvl="1" indent="-342900"/>
            <a:endParaRPr lang="en-US" sz="1800" dirty="0"/>
          </a:p>
          <a:p>
            <a:pPr marL="628206" lvl="1" indent="-342900"/>
            <a:endParaRPr lang="en-US" sz="1800" dirty="0"/>
          </a:p>
          <a:p>
            <a:pPr marL="628206" lvl="1" indent="-342900"/>
            <a:endParaRPr lang="en-US" sz="1800" dirty="0"/>
          </a:p>
          <a:p>
            <a:pPr marL="628206" lvl="1" indent="-342900"/>
            <a:endParaRPr lang="en-US" sz="1800" dirty="0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AD617698-D8C2-4F4B-AFE2-1B5DB35F9E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24763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0A5C6-3F6C-BD44-A7AC-78020F752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6298"/>
            <a:ext cx="8229600" cy="647102"/>
          </a:xfrm>
        </p:spPr>
        <p:txBody>
          <a:bodyPr/>
          <a:lstStyle/>
          <a:p>
            <a:r>
              <a:rPr lang="en-US" dirty="0"/>
              <a:t>Some Events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E73344-22FF-4845-9D3C-557CB8E708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28F34-1839-1846-8D38-90DA867E8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F14E82-6888-B34B-9A28-BA8270169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5B648A-1799-E44B-A05A-ADBE0D8BE7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821" y="1462862"/>
            <a:ext cx="5252350" cy="3740365"/>
          </a:xfrm>
          <a:prstGeom prst="rect">
            <a:avLst/>
          </a:prstGeom>
        </p:spPr>
      </p:pic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0FEFE4BE-551E-DE40-9D2D-E524A2631E0E}"/>
              </a:ext>
            </a:extLst>
          </p:cNvPr>
          <p:cNvSpPr txBox="1">
            <a:spLocks/>
          </p:cNvSpPr>
          <p:nvPr/>
        </p:nvSpPr>
        <p:spPr>
          <a:xfrm>
            <a:off x="1033292" y="5388258"/>
            <a:ext cx="7229762" cy="826645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3D reconstruction quality is achieved thanks to SNR ~ 50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A67113C-DBBB-4449-AF59-8A2B5B77E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678" y="1890391"/>
            <a:ext cx="3383322" cy="331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42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0A5C6-3F6C-BD44-A7AC-78020F752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6298"/>
            <a:ext cx="8229600" cy="647102"/>
          </a:xfrm>
        </p:spPr>
        <p:txBody>
          <a:bodyPr/>
          <a:lstStyle/>
          <a:p>
            <a:r>
              <a:rPr lang="en-US" dirty="0"/>
              <a:t>Some Events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E73344-22FF-4845-9D3C-557CB8E708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28F34-1839-1846-8D38-90DA867E8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F14E82-6888-B34B-9A28-BA8270169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A664B06-0C6F-324E-8BED-250F987CB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49" t="18777" r="3410"/>
          <a:stretch/>
        </p:blipFill>
        <p:spPr>
          <a:xfrm>
            <a:off x="754530" y="1163442"/>
            <a:ext cx="7469898" cy="4864846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3100BB57-0CDD-FE4A-94E7-B45385E44754}"/>
              </a:ext>
            </a:extLst>
          </p:cNvPr>
          <p:cNvSpPr txBox="1">
            <a:spLocks/>
          </p:cNvSpPr>
          <p:nvPr/>
        </p:nvSpPr>
        <p:spPr>
          <a:xfrm>
            <a:off x="1304884" y="5188345"/>
            <a:ext cx="7229762" cy="826645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EM shower from beam, raw collection view, electronics over shoot above</a:t>
            </a:r>
          </a:p>
        </p:txBody>
      </p:sp>
      <p:grpSp>
        <p:nvGrpSpPr>
          <p:cNvPr id="27" name="np04_raw_run004696_0001_dl7_decode_collectionplane_zoom.png">
            <a:extLst>
              <a:ext uri="{FF2B5EF4-FFF2-40B4-BE49-F238E27FC236}">
                <a16:creationId xmlns:a16="http://schemas.microsoft.com/office/drawing/2014/main" id="{511CCA72-AFCD-BB4F-B6BF-A6E6E7D3992D}"/>
              </a:ext>
            </a:extLst>
          </p:cNvPr>
          <p:cNvGrpSpPr/>
          <p:nvPr/>
        </p:nvGrpSpPr>
        <p:grpSpPr>
          <a:xfrm>
            <a:off x="916554" y="1350588"/>
            <a:ext cx="7310892" cy="4490553"/>
            <a:chOff x="4389120" y="951120"/>
            <a:chExt cx="5486399" cy="3255120"/>
          </a:xfrm>
        </p:grpSpPr>
        <p:pic>
          <p:nvPicPr>
            <p:cNvPr id="28" name="np04_raw_run004696_0001_dl7_decode_collectionplane_zoom.png">
              <a:extLst>
                <a:ext uri="{FF2B5EF4-FFF2-40B4-BE49-F238E27FC236}">
                  <a16:creationId xmlns:a16="http://schemas.microsoft.com/office/drawing/2014/main" id="{8878301B-E662-1F40-B147-069BB1FD3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3458"/>
            <a:stretch>
              <a:fillRect/>
            </a:stretch>
          </p:blipFill>
          <p:spPr>
            <a:xfrm>
              <a:off x="4422240" y="984240"/>
              <a:ext cx="5420160" cy="318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np04_raw_run004696_0001_dl7_decode_collectionplane_zoom.png">
              <a:extLst>
                <a:ext uri="{FF2B5EF4-FFF2-40B4-BE49-F238E27FC236}">
                  <a16:creationId xmlns:a16="http://schemas.microsoft.com/office/drawing/2014/main" id="{993B39D1-0C4E-9B4E-A0F0-2A3ED2435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/>
              <a:alphaModFix/>
            </a:blip>
            <a:srcRect/>
            <a:stretch>
              <a:fillRect/>
            </a:stretch>
          </p:blipFill>
          <p:spPr>
            <a:xfrm>
              <a:off x="4389120" y="951120"/>
              <a:ext cx="5486399" cy="32551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FD0CB7C-0ECC-3B41-8D31-28F4DA322C8F}"/>
              </a:ext>
            </a:extLst>
          </p:cNvPr>
          <p:cNvSpPr/>
          <p:nvPr/>
        </p:nvSpPr>
        <p:spPr>
          <a:xfrm>
            <a:off x="1378502" y="1677447"/>
            <a:ext cx="64943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rgbClr val="000000"/>
                </a:solidFill>
                <a:latin typeface="Helvetica" pitchFamily="2" charset="0"/>
                <a:ea typeface="Arial" pitchFamily="2"/>
                <a:cs typeface="DejaVu Sans" pitchFamily="2"/>
              </a:rPr>
              <a:t>EM showers and a pion interaction with 4 outcoming particles</a:t>
            </a:r>
          </a:p>
          <a:p>
            <a:r>
              <a:rPr lang="en-US" sz="1500" b="1" i="1" dirty="0">
                <a:solidFill>
                  <a:srgbClr val="000000"/>
                </a:solidFill>
                <a:latin typeface="Helvetica" pitchFamily="2" charset="0"/>
              </a:rPr>
              <a:t>Run 4696, </a:t>
            </a:r>
            <a:r>
              <a:rPr lang="en-US" sz="1500" b="1" i="1" dirty="0" err="1">
                <a:solidFill>
                  <a:srgbClr val="000000"/>
                </a:solidFill>
                <a:latin typeface="Helvetica" pitchFamily="2" charset="0"/>
              </a:rPr>
              <a:t>Ev</a:t>
            </a:r>
            <a:r>
              <a:rPr lang="en-US" sz="1500" b="1" i="1" dirty="0">
                <a:solidFill>
                  <a:srgbClr val="000000"/>
                </a:solidFill>
                <a:latin typeface="Helvetica" pitchFamily="2" charset="0"/>
              </a:rPr>
              <a:t> 103</a:t>
            </a:r>
            <a:endParaRPr lang="en-US" sz="15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8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0A5C6-3F6C-BD44-A7AC-78020F752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6298"/>
            <a:ext cx="8229600" cy="647102"/>
          </a:xfrm>
        </p:spPr>
        <p:txBody>
          <a:bodyPr/>
          <a:lstStyle/>
          <a:p>
            <a:r>
              <a:rPr lang="en-US" dirty="0"/>
              <a:t>Some Events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E73344-22FF-4845-9D3C-557CB8E708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28F34-1839-1846-8D38-90DA867E8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F14E82-6888-B34B-9A28-BA8270169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22" name="protodune_collection_plane.png">
            <a:extLst>
              <a:ext uri="{FF2B5EF4-FFF2-40B4-BE49-F238E27FC236}">
                <a16:creationId xmlns:a16="http://schemas.microsoft.com/office/drawing/2014/main" id="{8AF07CBD-63C2-A84E-B5A8-B4EDBC1E86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0071" y="1078652"/>
            <a:ext cx="7265818" cy="233795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55B6B74-FC05-5547-965B-E8A732C8F9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23" y="3172439"/>
            <a:ext cx="4019677" cy="3136924"/>
          </a:xfrm>
          <a:prstGeom prst="rect">
            <a:avLst/>
          </a:prstGeom>
        </p:spPr>
      </p:pic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BAD5E38-8FDA-A047-929C-AACAD2078F0C}"/>
              </a:ext>
            </a:extLst>
          </p:cNvPr>
          <p:cNvSpPr txBox="1">
            <a:spLocks/>
          </p:cNvSpPr>
          <p:nvPr/>
        </p:nvSpPr>
        <p:spPr>
          <a:xfrm>
            <a:off x="2290592" y="1249810"/>
            <a:ext cx="7229762" cy="826645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Beam halo (high energy) muon with bremsstrahlung </a:t>
            </a:r>
            <a:r>
              <a:rPr lang="en-US" sz="1500" dirty="0" err="1">
                <a:solidFill>
                  <a:schemeClr val="bg1"/>
                </a:solidFill>
              </a:rPr>
              <a:t>initiaded</a:t>
            </a:r>
            <a:r>
              <a:rPr lang="en-US" sz="1500" dirty="0">
                <a:solidFill>
                  <a:schemeClr val="bg1"/>
                </a:solidFill>
              </a:rPr>
              <a:t> EM shower</a:t>
            </a:r>
          </a:p>
        </p:txBody>
      </p:sp>
    </p:spTree>
    <p:extLst>
      <p:ext uri="{BB962C8B-B14F-4D97-AF65-F5344CB8AC3E}">
        <p14:creationId xmlns:p14="http://schemas.microsoft.com/office/powerpoint/2010/main" val="9560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DB938-14C6-EE43-B086-BCC4306A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Some Events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F4A7E5-364F-A14B-AF54-C37FE05186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EF132-AB88-4241-B702-1CEA0CBD5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E0924-B5A3-5449-859E-8F9BDE98A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AD47D8B-39DF-054E-A15D-0755CA456110}"/>
              </a:ext>
            </a:extLst>
          </p:cNvPr>
          <p:cNvGrpSpPr/>
          <p:nvPr/>
        </p:nvGrpSpPr>
        <p:grpSpPr>
          <a:xfrm>
            <a:off x="2036618" y="1297852"/>
            <a:ext cx="7107382" cy="2266229"/>
            <a:chOff x="798293" y="1260131"/>
            <a:chExt cx="8191677" cy="2463453"/>
          </a:xfrm>
        </p:grpSpPr>
        <p:grpSp>
          <p:nvGrpSpPr>
            <p:cNvPr id="13" name="Screen Shot 2018-10-22 at 14.02.46.png">
              <a:extLst>
                <a:ext uri="{FF2B5EF4-FFF2-40B4-BE49-F238E27FC236}">
                  <a16:creationId xmlns:a16="http://schemas.microsoft.com/office/drawing/2014/main" id="{A191976B-C856-104E-B0DC-155655E6091D}"/>
                </a:ext>
              </a:extLst>
            </p:cNvPr>
            <p:cNvGrpSpPr/>
            <p:nvPr/>
          </p:nvGrpSpPr>
          <p:grpSpPr>
            <a:xfrm>
              <a:off x="798293" y="1260131"/>
              <a:ext cx="8191677" cy="2463453"/>
              <a:chOff x="-1" y="0"/>
              <a:chExt cx="9144001" cy="3297121"/>
            </a:xfrm>
          </p:grpSpPr>
          <p:pic>
            <p:nvPicPr>
              <p:cNvPr id="14" name="Screen Shot 2018-10-22 at 14.02.46.png" descr="Screen Shot 2018-10-22 at 14.02.46.png">
                <a:extLst>
                  <a:ext uri="{FF2B5EF4-FFF2-40B4-BE49-F238E27FC236}">
                    <a16:creationId xmlns:a16="http://schemas.microsoft.com/office/drawing/2014/main" id="{181E8BDF-1AB4-9C4E-ACBE-D27260E321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27000" y="88900"/>
                <a:ext cx="8890000" cy="2966920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5" name="Screen Shot 2018-10-22 at 14.02.46.png" descr="Screen Shot 2018-10-22 at 14.02.46.png">
                <a:extLst>
                  <a:ext uri="{FF2B5EF4-FFF2-40B4-BE49-F238E27FC236}">
                    <a16:creationId xmlns:a16="http://schemas.microsoft.com/office/drawing/2014/main" id="{2C9AA9A7-525C-4043-A7B7-4C91BEBF0D12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-1" y="0"/>
                <a:ext cx="9144001" cy="3297121"/>
              </a:xfrm>
              <a:prstGeom prst="rect">
                <a:avLst/>
              </a:prstGeom>
              <a:effectLst/>
            </p:spPr>
          </p:pic>
        </p:grpSp>
        <p:sp>
          <p:nvSpPr>
            <p:cNvPr id="21" name="7 GeV/c pion">
              <a:extLst>
                <a:ext uri="{FF2B5EF4-FFF2-40B4-BE49-F238E27FC236}">
                  <a16:creationId xmlns:a16="http://schemas.microsoft.com/office/drawing/2014/main" id="{99CDD413-6C55-3E4D-A93D-4CCE03729083}"/>
                </a:ext>
              </a:extLst>
            </p:cNvPr>
            <p:cNvSpPr txBox="1"/>
            <p:nvPr/>
          </p:nvSpPr>
          <p:spPr>
            <a:xfrm>
              <a:off x="6447603" y="1391568"/>
              <a:ext cx="2404743" cy="39180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sz="1600" dirty="0"/>
                <a:t>7 GeV/c</a:t>
              </a:r>
              <a:r>
                <a:rPr lang="de-CH" sz="1600" dirty="0"/>
                <a:t> beam </a:t>
              </a:r>
              <a:r>
                <a:rPr lang="de-CH" sz="1600" dirty="0" err="1"/>
                <a:t>event</a:t>
              </a:r>
              <a:endParaRPr sz="1600" dirty="0"/>
            </a:p>
          </p:txBody>
        </p:sp>
        <p:sp>
          <p:nvSpPr>
            <p:cNvPr id="23" name="APA3">
              <a:extLst>
                <a:ext uri="{FF2B5EF4-FFF2-40B4-BE49-F238E27FC236}">
                  <a16:creationId xmlns:a16="http://schemas.microsoft.com/office/drawing/2014/main" id="{EF08EC9E-1A0D-FF43-933B-176AD654C3B0}"/>
                </a:ext>
              </a:extLst>
            </p:cNvPr>
            <p:cNvSpPr txBox="1"/>
            <p:nvPr/>
          </p:nvSpPr>
          <p:spPr>
            <a:xfrm>
              <a:off x="1877785" y="3178783"/>
              <a:ext cx="638374" cy="39180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rPr sz="1600" dirty="0"/>
                <a:t>APA3</a:t>
              </a:r>
            </a:p>
          </p:txBody>
        </p:sp>
        <p:sp>
          <p:nvSpPr>
            <p:cNvPr id="24" name="APA3">
              <a:extLst>
                <a:ext uri="{FF2B5EF4-FFF2-40B4-BE49-F238E27FC236}">
                  <a16:creationId xmlns:a16="http://schemas.microsoft.com/office/drawing/2014/main" id="{CC91BE84-0793-B84F-BCF8-F941DCE54C85}"/>
                </a:ext>
              </a:extLst>
            </p:cNvPr>
            <p:cNvSpPr txBox="1"/>
            <p:nvPr/>
          </p:nvSpPr>
          <p:spPr>
            <a:xfrm>
              <a:off x="4685955" y="3178784"/>
              <a:ext cx="638374" cy="39180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rPr sz="1600" dirty="0"/>
                <a:t>APA</a:t>
              </a:r>
              <a:r>
                <a:rPr lang="de-CH" sz="1600" dirty="0"/>
                <a:t>2</a:t>
              </a:r>
              <a:endParaRPr sz="1600" dirty="0"/>
            </a:p>
          </p:txBody>
        </p:sp>
        <p:sp>
          <p:nvSpPr>
            <p:cNvPr id="25" name="APA3">
              <a:extLst>
                <a:ext uri="{FF2B5EF4-FFF2-40B4-BE49-F238E27FC236}">
                  <a16:creationId xmlns:a16="http://schemas.microsoft.com/office/drawing/2014/main" id="{84E3EEA6-DBAD-A446-976D-DCCBC8FB059F}"/>
                </a:ext>
              </a:extLst>
            </p:cNvPr>
            <p:cNvSpPr txBox="1"/>
            <p:nvPr/>
          </p:nvSpPr>
          <p:spPr>
            <a:xfrm>
              <a:off x="7062635" y="3153051"/>
              <a:ext cx="638374" cy="39180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rPr sz="1600" dirty="0"/>
                <a:t>APA</a:t>
              </a:r>
              <a:r>
                <a:rPr lang="de-CH" sz="1600" dirty="0"/>
                <a:t>1</a:t>
              </a:r>
              <a:endParaRPr sz="1600" dirty="0"/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87B8FDD-6CA0-8E45-8CAF-CB18D3E5A738}"/>
              </a:ext>
            </a:extLst>
          </p:cNvPr>
          <p:cNvGrpSpPr/>
          <p:nvPr/>
        </p:nvGrpSpPr>
        <p:grpSpPr>
          <a:xfrm>
            <a:off x="197883" y="3331203"/>
            <a:ext cx="4741075" cy="2820762"/>
            <a:chOff x="-127000" y="-88900"/>
            <a:chExt cx="4487333" cy="2870200"/>
          </a:xfrm>
        </p:grpSpPr>
        <p:grpSp>
          <p:nvGrpSpPr>
            <p:cNvPr id="17" name="Screen Shot 2018-10-22 at 14.03.47.png">
              <a:extLst>
                <a:ext uri="{FF2B5EF4-FFF2-40B4-BE49-F238E27FC236}">
                  <a16:creationId xmlns:a16="http://schemas.microsoft.com/office/drawing/2014/main" id="{96A53BEA-7479-3345-BDD1-A605E117F179}"/>
                </a:ext>
              </a:extLst>
            </p:cNvPr>
            <p:cNvGrpSpPr/>
            <p:nvPr/>
          </p:nvGrpSpPr>
          <p:grpSpPr>
            <a:xfrm>
              <a:off x="-127001" y="-88901"/>
              <a:ext cx="4487335" cy="2870201"/>
              <a:chOff x="0" y="0"/>
              <a:chExt cx="4487333" cy="2870200"/>
            </a:xfrm>
          </p:grpSpPr>
          <p:pic>
            <p:nvPicPr>
              <p:cNvPr id="19" name="Screen Shot 2018-10-22 at 14.03.47.png" descr="Screen Shot 2018-10-22 at 14.03.47.png">
                <a:extLst>
                  <a:ext uri="{FF2B5EF4-FFF2-40B4-BE49-F238E27FC236}">
                    <a16:creationId xmlns:a16="http://schemas.microsoft.com/office/drawing/2014/main" id="{A52C66E7-5ADC-3C4C-A712-DB64A58B8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27000" y="88900"/>
                <a:ext cx="4233334" cy="2540000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20" name="Screen Shot 2018-10-22 at 14.03.47.png" descr="Screen Shot 2018-10-22 at 14.03.47.png">
                <a:extLst>
                  <a:ext uri="{FF2B5EF4-FFF2-40B4-BE49-F238E27FC236}">
                    <a16:creationId xmlns:a16="http://schemas.microsoft.com/office/drawing/2014/main" id="{78214434-2B55-954C-B6D0-ECB865C2C42A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-1" y="-1"/>
                <a:ext cx="4487335" cy="2870201"/>
              </a:xfrm>
              <a:prstGeom prst="rect">
                <a:avLst/>
              </a:prstGeom>
              <a:effectLst/>
            </p:spPr>
          </p:pic>
        </p:grp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91C2502-7403-D341-847C-2F8269B31AE8}"/>
                </a:ext>
              </a:extLst>
            </p:cNvPr>
            <p:cNvSpPr/>
            <p:nvPr/>
          </p:nvSpPr>
          <p:spPr>
            <a:xfrm>
              <a:off x="11156" y="22610"/>
              <a:ext cx="713009" cy="451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600" y="20994"/>
                    <a:pt x="7200" y="20387"/>
                    <a:pt x="10800" y="19781"/>
                  </a:cubicBezTo>
                  <a:cubicBezTo>
                    <a:pt x="14400" y="19175"/>
                    <a:pt x="18000" y="18568"/>
                    <a:pt x="21600" y="17962"/>
                  </a:cubicBezTo>
                  <a:lnTo>
                    <a:pt x="21127" y="0"/>
                  </a:lnTo>
                  <a:lnTo>
                    <a:pt x="118" y="1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C3C5E30C-7260-724E-8ABD-C7B1D783D241}"/>
              </a:ext>
            </a:extLst>
          </p:cNvPr>
          <p:cNvSpPr txBox="1">
            <a:spLocks/>
          </p:cNvSpPr>
          <p:nvPr/>
        </p:nvSpPr>
        <p:spPr>
          <a:xfrm>
            <a:off x="4938958" y="985512"/>
            <a:ext cx="2615879" cy="497711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2D view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B58F2706-BD98-394E-9017-B645AFA305C4}"/>
              </a:ext>
            </a:extLst>
          </p:cNvPr>
          <p:cNvSpPr txBox="1">
            <a:spLocks/>
          </p:cNvSpPr>
          <p:nvPr/>
        </p:nvSpPr>
        <p:spPr>
          <a:xfrm>
            <a:off x="523132" y="2968015"/>
            <a:ext cx="2615879" cy="497711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3D view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E9A1ACC7-FFC1-AE4C-8B4C-79BBE5784D85}"/>
              </a:ext>
            </a:extLst>
          </p:cNvPr>
          <p:cNvSpPr txBox="1">
            <a:spLocks/>
          </p:cNvSpPr>
          <p:nvPr/>
        </p:nvSpPr>
        <p:spPr>
          <a:xfrm>
            <a:off x="5409688" y="3848020"/>
            <a:ext cx="2298579" cy="1310581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Interesting event</a:t>
            </a:r>
          </a:p>
        </p:txBody>
      </p:sp>
    </p:spTree>
    <p:extLst>
      <p:ext uri="{BB962C8B-B14F-4D97-AF65-F5344CB8AC3E}">
        <p14:creationId xmlns:p14="http://schemas.microsoft.com/office/powerpoint/2010/main" val="2129333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DB938-14C6-EE43-B086-BCC4306A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err="1"/>
              <a:t>ProtoDUNE</a:t>
            </a:r>
            <a:r>
              <a:rPr lang="en-US" sz="3800" dirty="0"/>
              <a:t> SP</a:t>
            </a:r>
            <a:r>
              <a:rPr lang="en-US" sz="4000" dirty="0"/>
              <a:t> summary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F4A7E5-364F-A14B-AF54-C37FE05186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EF132-AB88-4241-B702-1CEA0CBD5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E0924-B5A3-5449-859E-8F9BDE98A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602339-E40E-6649-9A6B-27D5D08E165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4026" y="1366576"/>
            <a:ext cx="8232774" cy="486340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Stable operation of cryogenics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Operating the TPC at nominal field of 500 V/cm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Drift electron lifetime of 8 </a:t>
            </a:r>
            <a:r>
              <a:rPr lang="en-US" dirty="0" err="1"/>
              <a:t>ms</a:t>
            </a:r>
            <a:r>
              <a:rPr lang="en-US" dirty="0"/>
              <a:t> and still improving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Taking Data </a:t>
            </a:r>
            <a:r>
              <a:rPr lang="en-US" b="1" dirty="0"/>
              <a:t>right now </a:t>
            </a:r>
            <a:r>
              <a:rPr lang="en-US" dirty="0"/>
              <a:t>at 4 and 6 GeV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3D reconstruction and analysis on real data ongoing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E95125"/>
                </a:solidFill>
              </a:rPr>
              <a:t>Proposals under discussion for operation of </a:t>
            </a:r>
            <a:r>
              <a:rPr lang="en-US" dirty="0" err="1">
                <a:solidFill>
                  <a:srgbClr val="E95125"/>
                </a:solidFill>
              </a:rPr>
              <a:t>ProtoDUNE</a:t>
            </a:r>
            <a:r>
              <a:rPr lang="en-US" dirty="0">
                <a:solidFill>
                  <a:srgbClr val="E95125"/>
                </a:solidFill>
              </a:rPr>
              <a:t> SP &amp; DP during and after LS2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00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C37214-8944-7840-86C5-6FA39F53EB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A4811D-05FC-B941-A019-4BA6650712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EC81DB-2F80-D849-8918-D2501A113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26F7B6-4F6D-334A-AB20-48DDABFD1E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874" y="1396719"/>
            <a:ext cx="6684252" cy="442789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2248309-3D8E-6B4F-9F9A-E6CD1295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2518"/>
            <a:ext cx="8229600" cy="647102"/>
          </a:xfrm>
        </p:spPr>
        <p:txBody>
          <a:bodyPr/>
          <a:lstStyle/>
          <a:p>
            <a:pPr algn="ctr"/>
            <a:r>
              <a:rPr lang="en-US" sz="3800" dirty="0"/>
              <a:t>Thank you!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53235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E79EE-7118-F34E-AC30-7C556DCA6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up Slides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AF7535-3A46-E24A-9342-FE195EA4D2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9F2EE2-79F7-FE45-8FF1-FAD9C3616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E98F42-35DC-2D43-ACEA-834528B7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A443EE-61C5-844D-B2C5-A67D2F5BEDE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86E014-3347-3F4C-83BE-BAE6BB620AE4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61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BBC63A-3FF0-1542-989D-E37D8D9AFF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99D7F0-DD9D-9340-8A65-EAF309EAF1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387" y="1447125"/>
            <a:ext cx="6389226" cy="4562995"/>
          </a:xfrm>
          <a:prstGeom prst="rect">
            <a:avLst/>
          </a:prstGeom>
        </p:spPr>
      </p:pic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2A7DED1F-2A3C-C24D-BD10-31EB13EF4EF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4906C95B-9CD7-2547-8F04-11295C6AF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8D4D0D7-43F3-004D-9390-38BDBA56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2518"/>
            <a:ext cx="8229600" cy="647102"/>
          </a:xfrm>
        </p:spPr>
        <p:txBody>
          <a:bodyPr/>
          <a:lstStyle/>
          <a:p>
            <a:r>
              <a:rPr lang="en-US" dirty="0"/>
              <a:t>EHN1 Detector Hall</a:t>
            </a:r>
          </a:p>
        </p:txBody>
      </p:sp>
    </p:spTree>
    <p:extLst>
      <p:ext uri="{BB962C8B-B14F-4D97-AF65-F5344CB8AC3E}">
        <p14:creationId xmlns:p14="http://schemas.microsoft.com/office/powerpoint/2010/main" val="3203736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8C73E62C-8D5F-8046-A7C8-FA901D2EBF42}"/>
              </a:ext>
            </a:extLst>
          </p:cNvPr>
          <p:cNvGrpSpPr/>
          <p:nvPr/>
        </p:nvGrpSpPr>
        <p:grpSpPr>
          <a:xfrm>
            <a:off x="4803111" y="3627454"/>
            <a:ext cx="4260502" cy="2721406"/>
            <a:chOff x="274320" y="1463039"/>
            <a:chExt cx="4425840" cy="274319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FCD006E-1057-E94D-950C-B074468F3D87}"/>
                </a:ext>
              </a:extLst>
            </p:cNvPr>
            <p:cNvGrpSpPr/>
            <p:nvPr/>
          </p:nvGrpSpPr>
          <p:grpSpPr>
            <a:xfrm>
              <a:off x="274320" y="1463039"/>
              <a:ext cx="4425840" cy="2743199"/>
              <a:chOff x="274320" y="1463039"/>
              <a:chExt cx="4425840" cy="274319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41F0432-0D3D-C14E-A04F-FE192AE68DA8}"/>
                  </a:ext>
                </a:extLst>
              </p:cNvPr>
              <p:cNvGrpSpPr/>
              <p:nvPr/>
            </p:nvGrpSpPr>
            <p:grpSpPr>
              <a:xfrm>
                <a:off x="274320" y="1463039"/>
                <a:ext cx="4425840" cy="2743199"/>
                <a:chOff x="274320" y="1463039"/>
                <a:chExt cx="4425840" cy="2743199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536A710-1A93-1F47-9146-C079A6BC3315}"/>
                    </a:ext>
                  </a:extLst>
                </p:cNvPr>
                <p:cNvGrpSpPr/>
                <p:nvPr/>
              </p:nvGrpSpPr>
              <p:grpSpPr>
                <a:xfrm>
                  <a:off x="274320" y="1463039"/>
                  <a:ext cx="4425840" cy="2743199"/>
                  <a:chOff x="274320" y="1463039"/>
                  <a:chExt cx="4425840" cy="2743199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7CDC1AB6-CDFF-114F-B309-2B83D2AE24AC}"/>
                      </a:ext>
                    </a:extLst>
                  </p:cNvPr>
                  <p:cNvGrpSpPr/>
                  <p:nvPr/>
                </p:nvGrpSpPr>
                <p:grpSpPr>
                  <a:xfrm>
                    <a:off x="274320" y="1463039"/>
                    <a:ext cx="4425840" cy="2743199"/>
                    <a:chOff x="274320" y="1463039"/>
                    <a:chExt cx="4425840" cy="2743199"/>
                  </a:xfrm>
                </p:grpSpPr>
                <p:pic>
                  <p:nvPicPr>
                    <p:cNvPr id="26" name="Picture 25">
                      <a:extLst>
                        <a:ext uri="{FF2B5EF4-FFF2-40B4-BE49-F238E27FC236}">
                          <a16:creationId xmlns:a16="http://schemas.microsoft.com/office/drawing/2014/main" id="{EC207BDC-8018-FC4A-9E2A-ECA8204EFD6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 cstate="screen">
                      <a:lum/>
                      <a:alphaModFix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274320" y="1463039"/>
                      <a:ext cx="4425840" cy="27431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sp>
                  <p:nvSpPr>
                    <p:cNvPr id="27" name="Freeform 26">
                      <a:extLst>
                        <a:ext uri="{FF2B5EF4-FFF2-40B4-BE49-F238E27FC236}">
                          <a16:creationId xmlns:a16="http://schemas.microsoft.com/office/drawing/2014/main" id="{B95E0149-595C-BA41-A335-54464A101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9040" y="1554479"/>
                      <a:ext cx="457200" cy="91440"/>
                    </a:xfrm>
                    <a:custGeom>
                      <a:avLst/>
                      <a:gdLst>
                        <a:gd name="f0" fmla="val 0"/>
                        <a:gd name="f1" fmla="val 21600"/>
                      </a:gdLst>
                      <a:ahLst/>
                      <a:cxnLst>
                        <a:cxn ang="3cd4">
                          <a:pos x="hc" y="t"/>
                        </a:cxn>
                        <a:cxn ang="0">
                          <a:pos x="r" y="vc"/>
                        </a:cxn>
                        <a:cxn ang="cd4">
                          <a:pos x="hc" y="b"/>
                        </a:cxn>
                        <a:cxn ang="cd2">
                          <a:pos x="l" y="vc"/>
                        </a:cxn>
                      </a:cxnLst>
                      <a:rect l="l" t="t" r="r" b="b"/>
                      <a:pathLst>
                        <a:path w="21600" h="21600">
                          <a:moveTo>
                            <a:pt x="f0" y="f0"/>
                          </a:moveTo>
                          <a:lnTo>
                            <a:pt x="f1" y="f0"/>
                          </a:lnTo>
                          <a:lnTo>
                            <a:pt x="f1" y="f1"/>
                          </a:lnTo>
                          <a:lnTo>
                            <a:pt x="f0" y="f1"/>
                          </a:lnTo>
                          <a:lnTo>
                            <a:pt x="f0" y="f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8360">
                      <a:solidFill>
                        <a:srgbClr val="FFFFFF"/>
                      </a:solidFill>
                      <a:prstDash val="solid"/>
                    </a:ln>
                  </p:spPr>
                  <p:txBody>
                    <a:bodyPr vert="horz" wrap="none" lIns="99360" tIns="54360" rIns="99360" bIns="54360" anchor="ctr" anchorCtr="0" compatLnSpc="0">
                      <a:spAutoFit/>
                    </a:bodyPr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US" sz="18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 Regular" pitchFamily="2"/>
                        <a:cs typeface="FreeSans" pitchFamily="2"/>
                      </a:endParaRPr>
                    </a:p>
                  </p:txBody>
                </p:sp>
              </p:grpSp>
              <p:sp>
                <p:nvSpPr>
                  <p:cNvPr id="25" name="Freeform 24">
                    <a:extLst>
                      <a:ext uri="{FF2B5EF4-FFF2-40B4-BE49-F238E27FC236}">
                        <a16:creationId xmlns:a16="http://schemas.microsoft.com/office/drawing/2014/main" id="{D46B5FB8-B874-2048-8B89-1859CF91E7EF}"/>
                      </a:ext>
                    </a:extLst>
                  </p:cNvPr>
                  <p:cNvSpPr/>
                  <p:nvPr/>
                </p:nvSpPr>
                <p:spPr>
                  <a:xfrm>
                    <a:off x="2273039" y="1554479"/>
                    <a:ext cx="457200" cy="91440"/>
                  </a:xfrm>
                  <a:custGeom>
                    <a:avLst/>
                    <a:gdLst>
                      <a:gd name="f0" fmla="val 0"/>
                      <a:gd name="f1" fmla="val 21600"/>
                    </a:gdLst>
                    <a:ahLst/>
                    <a:cxnLst>
                      <a:cxn ang="3cd4">
                        <a:pos x="hc" y="t"/>
                      </a:cxn>
                      <a:cxn ang="0">
                        <a:pos x="r" y="vc"/>
                      </a:cxn>
                      <a:cxn ang="cd4">
                        <a:pos x="hc" y="b"/>
                      </a:cxn>
                      <a:cxn ang="cd2">
                        <a:pos x="l" y="vc"/>
                      </a:cxn>
                    </a:cxnLst>
                    <a:rect l="l" t="t" r="r" b="b"/>
                    <a:pathLst>
                      <a:path w="21600" h="21600">
                        <a:moveTo>
                          <a:pt x="f0" y="f0"/>
                        </a:moveTo>
                        <a:lnTo>
                          <a:pt x="f1" y="f0"/>
                        </a:lnTo>
                        <a:lnTo>
                          <a:pt x="f1" y="f1"/>
                        </a:lnTo>
                        <a:lnTo>
                          <a:pt x="f0" y="f1"/>
                        </a:lnTo>
                        <a:lnTo>
                          <a:pt x="f0" y="f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8360">
                    <a:solidFill>
                      <a:srgbClr val="FFFFFF"/>
                    </a:solidFill>
                    <a:prstDash val="solid"/>
                  </a:ln>
                </p:spPr>
                <p:txBody>
                  <a:bodyPr vert="horz" wrap="none" lIns="99360" tIns="54360" rIns="99360" bIns="54360" anchor="ctr" anchorCtr="0" compatLnSpc="0">
                    <a:spAutoFit/>
                  </a:bodyPr>
                  <a:lstStyle/>
                  <a:p>
                    <a:pPr marL="0" marR="0" lvl="0" indent="0" rtl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</a:pPr>
                    <a:endParaRPr lang="en-US" sz="1800" b="0" i="0" u="none" strike="noStrike" kern="1200" cap="none">
                      <a:ln>
                        <a:noFill/>
                      </a:ln>
                      <a:latin typeface="Liberation Sans" pitchFamily="18"/>
                      <a:ea typeface="Noto Sans CJK SC Regular" pitchFamily="2"/>
                      <a:cs typeface="FreeSans" pitchFamily="2"/>
                    </a:endParaRPr>
                  </a:p>
                </p:txBody>
              </p:sp>
            </p:grp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15393816-9D75-3041-9F18-6789E367BFD2}"/>
                    </a:ext>
                  </a:extLst>
                </p:cNvPr>
                <p:cNvSpPr/>
                <p:nvPr/>
              </p:nvSpPr>
              <p:spPr>
                <a:xfrm>
                  <a:off x="689040" y="1554479"/>
                  <a:ext cx="457200" cy="91440"/>
                </a:xfrm>
                <a:custGeom>
                  <a:avLst/>
                  <a:gdLst>
                    <a:gd name="f0" fmla="val 0"/>
                    <a:gd name="f1" fmla="val 21600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l" t="t" r="r" b="b"/>
                  <a:pathLst>
                    <a:path w="21600" h="21600">
                      <a:moveTo>
                        <a:pt x="f0" y="f0"/>
                      </a:moveTo>
                      <a:lnTo>
                        <a:pt x="f1" y="f0"/>
                      </a:lnTo>
                      <a:lnTo>
                        <a:pt x="f1" y="f1"/>
                      </a:lnTo>
                      <a:lnTo>
                        <a:pt x="f0" y="f1"/>
                      </a:lnTo>
                      <a:lnTo>
                        <a:pt x="f0" y="f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8360">
                  <a:solidFill>
                    <a:srgbClr val="FFFFFF"/>
                  </a:solidFill>
                  <a:prstDash val="solid"/>
                </a:ln>
              </p:spPr>
              <p:txBody>
                <a:bodyPr vert="horz" wrap="none" lIns="99360" tIns="54360" rIns="99360" bIns="54360" anchor="ctr" anchorCtr="0" compatLnSpc="0">
                  <a:spAutoFit/>
                </a:bodyPr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 cap="none">
                    <a:ln>
                      <a:noFill/>
                    </a:ln>
                    <a:latin typeface="Liberation Sans" pitchFamily="18"/>
                    <a:ea typeface="Noto Sans CJK SC Regular" pitchFamily="2"/>
                    <a:cs typeface="FreeSans" pitchFamily="2"/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EF44288-7747-CD46-ABA7-DC3BD8AEAC07}"/>
                  </a:ext>
                </a:extLst>
              </p:cNvPr>
              <p:cNvSpPr txBox="1"/>
              <p:nvPr/>
            </p:nvSpPr>
            <p:spPr>
              <a:xfrm>
                <a:off x="3983040" y="1463039"/>
                <a:ext cx="717120" cy="29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anchorCtr="0" compatLnSpc="0"/>
              <a:lstStyle/>
              <a:p>
                <a:pPr marL="0" marR="0" lvl="0" indent="0" algn="l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r>
                  <a:rPr lang="en-US" sz="1200" b="0" i="1" u="none" strike="noStrike" kern="1200" cap="none">
                    <a:ln>
                      <a:noFill/>
                    </a:ln>
                    <a:latin typeface="Century Schoolbook L" pitchFamily="18"/>
                    <a:ea typeface="Noto Sans CJK SC Regular" pitchFamily="2"/>
                    <a:cs typeface="FreeSans" pitchFamily="2"/>
                  </a:rPr>
                  <a:t>C plane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8957CF3-E3E9-D643-9D56-FA644BBC6629}"/>
                  </a:ext>
                </a:extLst>
              </p:cNvPr>
              <p:cNvSpPr txBox="1"/>
              <p:nvPr/>
            </p:nvSpPr>
            <p:spPr>
              <a:xfrm>
                <a:off x="2468880" y="1463399"/>
                <a:ext cx="755280" cy="2930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anchorCtr="0" compatLnSpc="0"/>
              <a:lstStyle/>
              <a:p>
                <a:pPr marL="0" marR="0" lvl="0" indent="0" algn="l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r>
                  <a:rPr lang="en-US" sz="1200" b="0" i="1" u="none" strike="noStrike" kern="1200" cap="none">
                    <a:ln>
                      <a:noFill/>
                    </a:ln>
                    <a:latin typeface="Century Schoolbook L" pitchFamily="18"/>
                    <a:ea typeface="Noto Sans CJK SC Regular" pitchFamily="2"/>
                    <a:cs typeface="FreeSans" pitchFamily="2"/>
                  </a:rPr>
                  <a:t>I2 plane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F6B8A3-779E-D149-BB19-7CBEDEACE85B}"/>
                  </a:ext>
                </a:extLst>
              </p:cNvPr>
              <p:cNvSpPr txBox="1"/>
              <p:nvPr/>
            </p:nvSpPr>
            <p:spPr>
              <a:xfrm>
                <a:off x="956880" y="1463399"/>
                <a:ext cx="755280" cy="2930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anchorCtr="0" compatLnSpc="0"/>
              <a:lstStyle/>
              <a:p>
                <a:pPr marL="0" marR="0" lvl="0" indent="0" algn="l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r>
                  <a:rPr lang="en-US" sz="1200" b="0" i="1" u="none" strike="noStrike" kern="1200" cap="none">
                    <a:ln>
                      <a:noFill/>
                    </a:ln>
                    <a:latin typeface="Century Schoolbook L" pitchFamily="18"/>
                    <a:ea typeface="Noto Sans CJK SC Regular" pitchFamily="2"/>
                    <a:cs typeface="FreeSans" pitchFamily="2"/>
                  </a:rPr>
                  <a:t>I1 plane</a:t>
                </a:r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14CE200-A564-1C49-B3F0-9AAF2442B0AD}"/>
                </a:ext>
              </a:extLst>
            </p:cNvPr>
            <p:cNvSpPr/>
            <p:nvPr/>
          </p:nvSpPr>
          <p:spPr>
            <a:xfrm>
              <a:off x="365760" y="3931920"/>
              <a:ext cx="640080" cy="1828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ADB938-14C6-EE43-B086-BCC4306A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err="1"/>
              <a:t>ProtoDUNE</a:t>
            </a:r>
            <a:r>
              <a:rPr lang="en-US" sz="3800" dirty="0"/>
              <a:t> Beam Data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F4A7E5-364F-A14B-AF54-C37FE05186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EF132-AB88-4241-B702-1CEA0CBD5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E0924-B5A3-5449-859E-8F9BDE98A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12CEA8A-45DF-9C46-BDA9-98093E1948C0}"/>
              </a:ext>
            </a:extLst>
          </p:cNvPr>
          <p:cNvGrpSpPr/>
          <p:nvPr/>
        </p:nvGrpSpPr>
        <p:grpSpPr>
          <a:xfrm>
            <a:off x="186753" y="1334221"/>
            <a:ext cx="4703349" cy="3074675"/>
            <a:chOff x="4572000" y="3657600"/>
            <a:chExt cx="5148000" cy="320040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DC8C518-A2CB-D24D-B8B4-0C2179F0B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572000" y="3657600"/>
              <a:ext cx="5148000" cy="320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4457B3D-F1E7-B749-B90B-C8DCC5D79935}"/>
                </a:ext>
              </a:extLst>
            </p:cNvPr>
            <p:cNvSpPr/>
            <p:nvPr/>
          </p:nvSpPr>
          <p:spPr>
            <a:xfrm>
              <a:off x="4572000" y="6400799"/>
              <a:ext cx="2743199" cy="45720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endParaRPr>
            </a:p>
          </p:txBody>
        </p:sp>
      </p:grpSp>
      <p:sp>
        <p:nvSpPr>
          <p:cNvPr id="40" name="Content Placeholder 5">
            <a:extLst>
              <a:ext uri="{FF2B5EF4-FFF2-40B4-BE49-F238E27FC236}">
                <a16:creationId xmlns:a16="http://schemas.microsoft.com/office/drawing/2014/main" id="{C6D125EE-CE25-534B-BE00-EDF2ACB64C3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520951" y="1774754"/>
            <a:ext cx="3292663" cy="1412167"/>
          </a:xfrm>
        </p:spPr>
        <p:txBody>
          <a:bodyPr>
            <a:normAutofit/>
          </a:bodyPr>
          <a:lstStyle/>
          <a:p>
            <a:pPr marL="285306" lvl="1" indent="0">
              <a:buNone/>
            </a:pPr>
            <a:r>
              <a:rPr lang="en-US" sz="1800" dirty="0"/>
              <a:t>7 GeV Pion from beam reconstructed with Pandora algorithm in 2D and 3D</a:t>
            </a:r>
          </a:p>
        </p:txBody>
      </p:sp>
      <p:sp>
        <p:nvSpPr>
          <p:cNvPr id="41" name="Content Placeholder 5">
            <a:extLst>
              <a:ext uri="{FF2B5EF4-FFF2-40B4-BE49-F238E27FC236}">
                <a16:creationId xmlns:a16="http://schemas.microsoft.com/office/drawing/2014/main" id="{887015A0-651C-0D42-9DB3-8CE7829931CE}"/>
              </a:ext>
            </a:extLst>
          </p:cNvPr>
          <p:cNvSpPr txBox="1">
            <a:spLocks/>
          </p:cNvSpPr>
          <p:nvPr/>
        </p:nvSpPr>
        <p:spPr>
          <a:xfrm>
            <a:off x="430803" y="4641047"/>
            <a:ext cx="3254281" cy="1707813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256032" indent="-265176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 sz="2200" b="0" i="0" kern="1200">
                <a:solidFill>
                  <a:srgbClr val="3C5A77"/>
                </a:solidFill>
                <a:latin typeface="Helvetica"/>
                <a:ea typeface="Geneva" charset="0"/>
                <a:cs typeface="Geneva" charset="0"/>
              </a:defRPr>
            </a:lvl1pPr>
            <a:lvl2pPr marL="541338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20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2pPr>
            <a:lvl3pPr marL="898525" indent="-27305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8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3pPr>
            <a:lvl4pPr marL="11652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0000"/>
              <a:buFont typeface="Lucida Grande"/>
              <a:buChar char="-"/>
              <a:defRPr sz="16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4pPr>
            <a:lvl5pPr marL="1431925" indent="-266700" algn="l" defTabSz="457200"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000"/>
              <a:buFont typeface="Arial"/>
              <a:buChar char="•"/>
              <a:defRPr sz="1400" b="0" i="0" kern="1200">
                <a:solidFill>
                  <a:srgbClr val="3C5A77"/>
                </a:solidFill>
                <a:latin typeface="Helvetica"/>
                <a:ea typeface="Geneva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306" lvl="1" indent="0">
              <a:buNone/>
            </a:pPr>
            <a:r>
              <a:rPr lang="en-US" sz="1800" dirty="0"/>
              <a:t>The algorithm correctly distinguishes parent from daughter particle and identifies it as a beam event</a:t>
            </a:r>
          </a:p>
          <a:p>
            <a:pPr marL="571056" lvl="1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67093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CFCA-B7CB-374A-9DB0-9DF56EA23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Plug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1EF238-0A7D-2F40-BE3C-3D65949FB4E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DB4D2A-701B-BE42-A193-7A8E374581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217E4-811B-464A-97D2-CE15580C4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D6583E-52CF-B246-873F-67F121D50E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322" y="1109619"/>
            <a:ext cx="8282477" cy="4265269"/>
          </a:xfrm>
          <a:prstGeom prst="rect">
            <a:avLst/>
          </a:prstGeom>
        </p:spPr>
      </p:pic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F9B639C-F87D-F14D-BB2A-2A438039854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4025" y="5296078"/>
            <a:ext cx="8232774" cy="1412167"/>
          </a:xfrm>
        </p:spPr>
        <p:txBody>
          <a:bodyPr>
            <a:normAutofit/>
          </a:bodyPr>
          <a:lstStyle/>
          <a:p>
            <a:pPr marL="285306" lvl="1" indent="0">
              <a:buNone/>
            </a:pPr>
            <a:r>
              <a:rPr lang="en-US" sz="1400" dirty="0"/>
              <a:t>Flavio </a:t>
            </a:r>
            <a:r>
              <a:rPr lang="en-US" sz="1400" dirty="0" err="1"/>
              <a:t>Cavanna</a:t>
            </a:r>
            <a:r>
              <a:rPr lang="en-US" sz="1400" dirty="0"/>
              <a:t>, https://</a:t>
            </a:r>
            <a:r>
              <a:rPr lang="en-US" sz="1400" dirty="0" err="1"/>
              <a:t>indico.fnal.gov</a:t>
            </a:r>
            <a:r>
              <a:rPr lang="en-US" sz="1400" dirty="0"/>
              <a:t>/event/16522/contribution/1/material/slides/0.pdf</a:t>
            </a:r>
          </a:p>
        </p:txBody>
      </p:sp>
    </p:spTree>
    <p:extLst>
      <p:ext uri="{BB962C8B-B14F-4D97-AF65-F5344CB8AC3E}">
        <p14:creationId xmlns:p14="http://schemas.microsoft.com/office/powerpoint/2010/main" val="542737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A5AF0-532B-5248-805E-4B017409C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Wierd</a:t>
            </a:r>
            <a:r>
              <a:rPr lang="en-US" dirty="0"/>
              <a:t> Event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BA75B2-59AB-9E45-BEFB-2DA33A5518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Helvetica"/>
                <a:cs typeface="Helvetica"/>
              </a:rPr>
              <a:t>02. Nov. 2018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06B964-7A64-CE42-821D-D5E271974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Francesca Stocker | NNN18, Vancouver BC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CAD40-2A6B-7C40-8D35-753CA7187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C39C72E-2A13-EB4D-AD45-6D4E6ACAED8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E101A5-4F1B-CF46-ABA7-8C04F82857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7300" y="1557097"/>
            <a:ext cx="6462984" cy="4114753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1677368467"/>
      </p:ext>
    </p:extLst>
  </p:cSld>
  <p:clrMapOvr>
    <a:masterClrMapping/>
  </p:clrMapOvr>
</p:sld>
</file>

<file path=ppt/theme/theme1.xml><?xml version="1.0" encoding="utf-8"?>
<a:theme xmlns:a="http://schemas.openxmlformats.org/drawingml/2006/main" name="Dune Template_051215">
  <a:themeElements>
    <a:clrScheme name="DUNE">
      <a:dk1>
        <a:srgbClr val="BC5F2B"/>
      </a:dk1>
      <a:lt1>
        <a:sysClr val="window" lastClr="FFFFFF"/>
      </a:lt1>
      <a:dk2>
        <a:srgbClr val="3C5A77"/>
      </a:dk2>
      <a:lt2>
        <a:srgbClr val="F37C23"/>
      </a:lt2>
      <a:accent1>
        <a:srgbClr val="4F81BD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BNF Content-Footer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18160</TotalTime>
  <Words>1209</Words>
  <Application>Microsoft Macintosh PowerPoint</Application>
  <PresentationFormat>On-screen Show (4:3)</PresentationFormat>
  <Paragraphs>220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Arial</vt:lpstr>
      <vt:lpstr>Calibri</vt:lpstr>
      <vt:lpstr>Century Schoolbook L</vt:lpstr>
      <vt:lpstr>DejaVu Sans</vt:lpstr>
      <vt:lpstr>FreeSans</vt:lpstr>
      <vt:lpstr>Geneva</vt:lpstr>
      <vt:lpstr>Helvetica</vt:lpstr>
      <vt:lpstr>Helvetica Neue</vt:lpstr>
      <vt:lpstr>Liberation Sans</vt:lpstr>
      <vt:lpstr>Lucida Grande</vt:lpstr>
      <vt:lpstr>Noto Sans CJK SC Regular</vt:lpstr>
      <vt:lpstr>OpenSymbol</vt:lpstr>
      <vt:lpstr>Wingdings</vt:lpstr>
      <vt:lpstr>Dune Template_051215</vt:lpstr>
      <vt:lpstr>LBNF Content-Footer Theme</vt:lpstr>
      <vt:lpstr>ProtoDUNE SP</vt:lpstr>
      <vt:lpstr>DUNE</vt:lpstr>
      <vt:lpstr>DUNE Challenges</vt:lpstr>
      <vt:lpstr>Working principle of LAr TPC</vt:lpstr>
      <vt:lpstr>DUNE Challenges</vt:lpstr>
      <vt:lpstr>ProtoDUNE(s)</vt:lpstr>
      <vt:lpstr>ProtoDUNE SP</vt:lpstr>
      <vt:lpstr>ProtoDUNE commissioning</vt:lpstr>
      <vt:lpstr>ProtoDUNE Instrumentation</vt:lpstr>
      <vt:lpstr>ProtoDUNE Test Beam</vt:lpstr>
      <vt:lpstr>ProtoDUNE Data</vt:lpstr>
      <vt:lpstr>Some Events</vt:lpstr>
      <vt:lpstr>Some Events</vt:lpstr>
      <vt:lpstr>Some Events</vt:lpstr>
      <vt:lpstr>Some Events</vt:lpstr>
      <vt:lpstr>ProtoDUNE SP summary</vt:lpstr>
      <vt:lpstr>Thank you!</vt:lpstr>
      <vt:lpstr>Back up Slides</vt:lpstr>
      <vt:lpstr>EHN1 Detector Hall</vt:lpstr>
      <vt:lpstr>ProtoDUNE Beam Data</vt:lpstr>
      <vt:lpstr>Beam Plug</vt:lpstr>
      <vt:lpstr>Wierd Event</vt:lpstr>
    </vt:vector>
  </TitlesOfParts>
  <Manager/>
  <Company>Sandbox Studio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DUNE PowerPoint Presentation</dc:title>
  <dc:subject/>
  <dc:creator>Sandbox Studio</dc:creator>
  <cp:keywords/>
  <dc:description>Modified by A. Weber</dc:description>
  <cp:lastModifiedBy>Francesca Stocker</cp:lastModifiedBy>
  <cp:revision>262</cp:revision>
  <dcterms:created xsi:type="dcterms:W3CDTF">2015-04-30T14:29:22Z</dcterms:created>
  <dcterms:modified xsi:type="dcterms:W3CDTF">2018-11-02T18:42:29Z</dcterms:modified>
  <cp:category/>
</cp:coreProperties>
</file>