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578" r:id="rId3"/>
    <p:sldId id="576" r:id="rId4"/>
    <p:sldId id="579" r:id="rId5"/>
    <p:sldId id="587" r:id="rId6"/>
    <p:sldId id="581" r:id="rId7"/>
    <p:sldId id="258" r:id="rId8"/>
    <p:sldId id="314" r:id="rId9"/>
    <p:sldId id="288" r:id="rId10"/>
    <p:sldId id="583" r:id="rId11"/>
    <p:sldId id="584" r:id="rId12"/>
    <p:sldId id="585" r:id="rId13"/>
    <p:sldId id="586" r:id="rId14"/>
    <p:sldId id="588" r:id="rId15"/>
    <p:sldId id="259" r:id="rId16"/>
    <p:sldId id="266" r:id="rId17"/>
    <p:sldId id="274" r:id="rId18"/>
    <p:sldId id="273" r:id="rId19"/>
    <p:sldId id="363" r:id="rId20"/>
    <p:sldId id="364" r:id="rId21"/>
    <p:sldId id="365" r:id="rId22"/>
    <p:sldId id="366" r:id="rId23"/>
    <p:sldId id="570" r:id="rId24"/>
    <p:sldId id="590" r:id="rId25"/>
    <p:sldId id="589" r:id="rId26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FDBB63"/>
    <a:srgbClr val="333333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00" autoAdjust="0"/>
    <p:restoredTop sz="94695" autoAdjust="0"/>
  </p:normalViewPr>
  <p:slideViewPr>
    <p:cSldViewPr snapToGrid="0" snapToObjects="1">
      <p:cViewPr varScale="1">
        <p:scale>
          <a:sx n="120" d="100"/>
          <a:sy n="120" d="100"/>
        </p:scale>
        <p:origin x="159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51660-0934-124D-A4B3-496C7F320307}" type="datetimeFigureOut">
              <a:rPr lang="de-DE" smtClean="0"/>
              <a:t>28.06.18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3EDE-7EBB-0F4A-80C2-34DB9D2E2ED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21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828EF-C252-394A-93BF-1C478CFA0896}" type="datetimeFigureOut">
              <a:rPr lang="de-DE" smtClean="0"/>
              <a:t>28.06.18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02386-BEE7-5D4D-B4E7-4BB579C478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019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fair-me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37" y="1417154"/>
            <a:ext cx="8926586" cy="5056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2443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42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grpSp>
        <p:nvGrpSpPr>
          <p:cNvPr id="12" name="Gruppierung 11"/>
          <p:cNvGrpSpPr/>
          <p:nvPr userDrawn="1"/>
        </p:nvGrpSpPr>
        <p:grpSpPr>
          <a:xfrm>
            <a:off x="3193470" y="150090"/>
            <a:ext cx="5615712" cy="845209"/>
            <a:chOff x="3193470" y="150090"/>
            <a:chExt cx="5615712" cy="845209"/>
          </a:xfrm>
        </p:grpSpPr>
        <p:sp>
          <p:nvSpPr>
            <p:cNvPr id="9" name="Rechteck 8"/>
            <p:cNvSpPr/>
            <p:nvPr userDrawn="1"/>
          </p:nvSpPr>
          <p:spPr>
            <a:xfrm>
              <a:off x="7031182" y="150090"/>
              <a:ext cx="1778000" cy="560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/>
            <p:cNvSpPr txBox="1"/>
            <p:nvPr userDrawn="1"/>
          </p:nvSpPr>
          <p:spPr>
            <a:xfrm>
              <a:off x="3193470" y="595189"/>
              <a:ext cx="55308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 dirty="0">
                  <a:solidFill>
                    <a:srgbClr val="333333"/>
                  </a:solidFill>
                  <a:latin typeface="Arial"/>
                  <a:cs typeface="Arial"/>
                </a:rPr>
                <a:t>GSI Helmholtzzentrum für Schwerionenforschung GmbH</a:t>
              </a:r>
            </a:p>
            <a:p>
              <a:pPr algn="r"/>
              <a:endParaRPr lang="de-DE" sz="1000" dirty="0">
                <a:solidFill>
                  <a:srgbClr val="333333"/>
                </a:solidFill>
                <a:latin typeface="Arial"/>
                <a:cs typeface="Arial"/>
              </a:endParaRPr>
            </a:p>
          </p:txBody>
        </p:sp>
        <p:pic>
          <p:nvPicPr>
            <p:cNvPr id="10" name="Bild 9" descr="GSI_Logo_rgb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97965" y="178975"/>
              <a:ext cx="1349516" cy="449839"/>
            </a:xfrm>
            <a:prstGeom prst="rect">
              <a:avLst/>
            </a:prstGeom>
          </p:spPr>
        </p:pic>
      </p:grp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93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6242342" cy="7875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23544" y="6552643"/>
            <a:ext cx="8252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/>
              <a:t>GridKa TAB Strategy Meeting                T. Kollegger | 14/07/2016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7664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/>
              <a:t>GridKa TAB Strategy Meeting                T. Kollegger | 14/07/2016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602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/>
              <a:t>GridKa TAB Strategy Meeting                T. Kollegger | 14/07/2016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979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634257" y="850257"/>
            <a:ext cx="7211567" cy="612409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>
            <a:lvl1pPr algn="l">
              <a:defRPr sz="2300" b="1" baseline="0"/>
            </a:lvl1pPr>
          </a:lstStyle>
          <a:p>
            <a:r>
              <a:rPr lang="fr-CH" dirty="0"/>
              <a:t>YOUR TITLE HERE</a:t>
            </a:r>
            <a:endParaRPr lang="fr-FR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10" hasCustomPrompt="1"/>
          </p:nvPr>
        </p:nvSpPr>
        <p:spPr>
          <a:xfrm>
            <a:off x="634258" y="1219343"/>
            <a:ext cx="7211534" cy="399656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CH" dirty="0"/>
              <a:t>YOUR SUBTITLE HERE IF NEEDED</a:t>
            </a:r>
            <a:endParaRPr lang="fr-FR" dirty="0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11" hasCustomPrompt="1"/>
          </p:nvPr>
        </p:nvSpPr>
        <p:spPr>
          <a:xfrm>
            <a:off x="634257" y="2027238"/>
            <a:ext cx="7794315" cy="4000500"/>
          </a:xfrm>
        </p:spPr>
        <p:txBody>
          <a:bodyPr lIns="108000" tIns="0" rIns="108000" bIns="0">
            <a:noAutofit/>
          </a:bodyPr>
          <a:lstStyle>
            <a:lvl1pPr marL="0" indent="0">
              <a:lnSpc>
                <a:spcPct val="150000"/>
              </a:lnSpc>
              <a:buNone/>
              <a:defRPr sz="1300" baseline="0"/>
            </a:lvl1pPr>
          </a:lstStyle>
          <a:p>
            <a:pPr lvl="0"/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202482" y="6356350"/>
            <a:ext cx="50782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O2 Project | Thorsten Kollegger | LHCC Referee Meeting, CERN | 02.12.2013 </a:t>
            </a:r>
            <a:endParaRPr lang="en-US" dirty="0"/>
          </a:p>
        </p:txBody>
      </p:sp>
      <p:sp>
        <p:nvSpPr>
          <p:cNvPr id="2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2418" y="6356350"/>
            <a:ext cx="4843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491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7" name="bk object 17"/>
          <p:cNvSpPr/>
          <p:nvPr/>
        </p:nvSpPr>
        <p:spPr>
          <a:xfrm>
            <a:off x="285750" y="698317"/>
            <a:ext cx="8572500" cy="446"/>
          </a:xfrm>
          <a:custGeom>
            <a:avLst/>
            <a:gdLst/>
            <a:ahLst/>
            <a:cxnLst/>
            <a:rect l="l" t="t" r="r" b="b"/>
            <a:pathLst>
              <a:path w="12192000" h="634">
                <a:moveTo>
                  <a:pt x="0" y="261"/>
                </a:moveTo>
                <a:lnTo>
                  <a:pt x="12192000" y="0"/>
                </a:lnTo>
              </a:path>
            </a:pathLst>
          </a:custGeom>
          <a:ln w="25400">
            <a:solidFill>
              <a:srgbClr val="A6AAA9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8487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fld id="{125CBDDA-5CCF-8748-8988-9DC6C8981774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7965" y="259790"/>
            <a:ext cx="1349516" cy="449839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20368"/>
            <a:ext cx="378083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>
                <a:solidFill>
                  <a:srgbClr val="333333"/>
                </a:solidFill>
                <a:latin typeface="Arial"/>
                <a:cs typeface="Arial"/>
              </a:rPr>
              <a:t>GSI Helmholtzzentrum für Schwerionenforschung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70000"/>
            <a:ext cx="6242342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00456" y="6552643"/>
            <a:ext cx="848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GridKa TAB Strategy Meeting                T. Kollegger | 14/07/2016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188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Applications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FairRoot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de-DE" dirty="0"/>
          </a:p>
          <a:p>
            <a:r>
              <a:rPr lang="de-DE" dirty="0"/>
              <a:t>Thorsten Kollegger</a:t>
            </a:r>
          </a:p>
          <a:p>
            <a:r>
              <a:rPr lang="de-DE" dirty="0"/>
              <a:t>Data Science </a:t>
            </a:r>
            <a:r>
              <a:rPr lang="de-DE" dirty="0" err="1"/>
              <a:t>and</a:t>
            </a:r>
            <a:r>
              <a:rPr lang="de-DE" dirty="0"/>
              <a:t> Quantum Computing Workshop</a:t>
            </a:r>
          </a:p>
          <a:p>
            <a:r>
              <a:rPr lang="de-DE" dirty="0"/>
              <a:t>TRIUMF, 28. June 2018</a:t>
            </a:r>
          </a:p>
        </p:txBody>
      </p:sp>
    </p:spTree>
    <p:extLst>
      <p:ext uri="{BB962C8B-B14F-4D97-AF65-F5344CB8AC3E}">
        <p14:creationId xmlns:p14="http://schemas.microsoft.com/office/powerpoint/2010/main" val="391019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 Rounded MT Bold"/>
                <a:ea typeface="ＭＳ Ｐゴシック" charset="0"/>
                <a:cs typeface="Arial Rounded MT Bold"/>
              </a:rPr>
              <a:t>FairRoot</a:t>
            </a:r>
            <a:endParaRPr lang="en-US" dirty="0">
              <a:latin typeface="Arial Rounded MT Bold"/>
              <a:ea typeface="ＭＳ Ｐゴシック" charset="0"/>
              <a:cs typeface="Arial Rounded MT Bold"/>
            </a:endParaRPr>
          </a:p>
        </p:txBody>
      </p:sp>
      <p:pic>
        <p:nvPicPr>
          <p:cNvPr id="65" name="Picture 64" descr="mesh_new_e.jpg"/>
          <p:cNvPicPr>
            <a:picLocks noChangeAspect="1"/>
          </p:cNvPicPr>
          <p:nvPr/>
        </p:nvPicPr>
        <p:blipFill>
          <a:blip r:embed="rId2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15" y="1054897"/>
            <a:ext cx="8187070" cy="4980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1641228"/>
            <a:ext cx="1535905" cy="1143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1453804"/>
            <a:ext cx="1532508" cy="1006192"/>
          </a:xfrm>
          <a:prstGeom prst="ellipse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 cstate="screen">
            <a:alphaModFix amt="7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744" y="2327028"/>
            <a:ext cx="1422399" cy="10668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2250828"/>
            <a:ext cx="1480267" cy="113746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982" y="1632600"/>
            <a:ext cx="1343618" cy="106323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901" y="3652558"/>
            <a:ext cx="1676400" cy="10668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173" y="3620659"/>
            <a:ext cx="1461577" cy="9906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878877" y="2728490"/>
            <a:ext cx="168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FairRoot</a:t>
            </a:r>
            <a:endParaRPr lang="en-US" sz="28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2877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 Rounded MT Bold"/>
                <a:ea typeface="ＭＳ Ｐゴシック" charset="0"/>
                <a:cs typeface="Arial Rounded MT Bold"/>
              </a:rPr>
              <a:t>FairRoot</a:t>
            </a:r>
            <a:endParaRPr lang="en-US" dirty="0">
              <a:latin typeface="Arial Rounded MT Bold"/>
              <a:ea typeface="ＭＳ Ｐゴシック" charset="0"/>
              <a:cs typeface="Arial Rounded MT Bold"/>
            </a:endParaRPr>
          </a:p>
        </p:txBody>
      </p:sp>
      <p:pic>
        <p:nvPicPr>
          <p:cNvPr id="65" name="Picture 64" descr="mesh_new_e.jpg"/>
          <p:cNvPicPr>
            <a:picLocks noChangeAspect="1"/>
          </p:cNvPicPr>
          <p:nvPr/>
        </p:nvPicPr>
        <p:blipFill>
          <a:blip r:embed="rId2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15" y="1054897"/>
            <a:ext cx="8187070" cy="4980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1641228"/>
            <a:ext cx="1535905" cy="1143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1453804"/>
            <a:ext cx="1532508" cy="1006192"/>
          </a:xfrm>
          <a:prstGeom prst="ellipse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 cstate="screen">
            <a:alphaModFix amt="7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744" y="2327028"/>
            <a:ext cx="1422399" cy="10668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2250828"/>
            <a:ext cx="1480267" cy="113746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982" y="1632600"/>
            <a:ext cx="1343618" cy="106323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901" y="3652558"/>
            <a:ext cx="1676400" cy="10668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173" y="3620659"/>
            <a:ext cx="1461577" cy="9906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878877" y="2728490"/>
            <a:ext cx="168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FairRoot</a:t>
            </a:r>
            <a:endParaRPr lang="en-US" sz="28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</a:t>
            </a:fld>
            <a:endParaRPr lang="de-DE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A81189F-31E3-4242-8344-34694E9A5AC5}"/>
              </a:ext>
            </a:extLst>
          </p:cNvPr>
          <p:cNvSpPr/>
          <p:nvPr/>
        </p:nvSpPr>
        <p:spPr>
          <a:xfrm>
            <a:off x="422565" y="3891515"/>
            <a:ext cx="3323140" cy="2296633"/>
          </a:xfrm>
          <a:prstGeom prst="round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FAIR</a:t>
            </a:r>
            <a:br>
              <a:rPr lang="en-US" dirty="0">
                <a:solidFill>
                  <a:sysClr val="windowText" lastClr="000000"/>
                </a:solidFill>
              </a:rPr>
            </a:br>
            <a:br>
              <a:rPr lang="en-US" dirty="0">
                <a:solidFill>
                  <a:sysClr val="windowText" lastClr="000000"/>
                </a:solidFill>
              </a:rPr>
            </a:br>
            <a:r>
              <a:rPr lang="en-US" dirty="0">
                <a:solidFill>
                  <a:sysClr val="windowText" lastClr="000000"/>
                </a:solidFill>
              </a:rPr>
              <a:t>Facility for Antiproton- and Ion Research: new International Research Facility under construction in Germany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75F4707-3D78-154F-AA23-7185F9700C53}"/>
              </a:ext>
            </a:extLst>
          </p:cNvPr>
          <p:cNvCxnSpPr/>
          <p:nvPr/>
        </p:nvCxnSpPr>
        <p:spPr>
          <a:xfrm flipH="1">
            <a:off x="3530009" y="3251710"/>
            <a:ext cx="637954" cy="554746"/>
          </a:xfrm>
          <a:prstGeom prst="straightConnector1">
            <a:avLst/>
          </a:prstGeom>
          <a:ln w="76200">
            <a:solidFill>
              <a:srgbClr val="FDBB63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03D72D2-05CA-FC4A-B766-3CBC1CBAD380}"/>
              </a:ext>
            </a:extLst>
          </p:cNvPr>
          <p:cNvSpPr/>
          <p:nvPr/>
        </p:nvSpPr>
        <p:spPr>
          <a:xfrm>
            <a:off x="5003337" y="3891515"/>
            <a:ext cx="3323140" cy="2296634"/>
          </a:xfrm>
          <a:prstGeom prst="round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ROOT</a:t>
            </a:r>
            <a:br>
              <a:rPr lang="en-US" dirty="0">
                <a:solidFill>
                  <a:sysClr val="windowText" lastClr="000000"/>
                </a:solidFill>
              </a:rPr>
            </a:br>
            <a:br>
              <a:rPr lang="en-US" dirty="0">
                <a:solidFill>
                  <a:sysClr val="windowText" lastClr="000000"/>
                </a:solidFill>
              </a:rPr>
            </a:br>
            <a:r>
              <a:rPr lang="de-DE" dirty="0">
                <a:solidFill>
                  <a:sysClr val="windowText" lastClr="000000"/>
                </a:solidFill>
              </a:rPr>
              <a:t>A modular </a:t>
            </a:r>
            <a:r>
              <a:rPr lang="de-DE" dirty="0" err="1">
                <a:solidFill>
                  <a:sysClr val="windowText" lastClr="000000"/>
                </a:solidFill>
              </a:rPr>
              <a:t>scientific</a:t>
            </a:r>
            <a:r>
              <a:rPr lang="de-DE" dirty="0">
                <a:solidFill>
                  <a:sysClr val="windowText" lastClr="000000"/>
                </a:solidFill>
              </a:rPr>
              <a:t> </a:t>
            </a:r>
            <a:r>
              <a:rPr lang="de-DE" dirty="0" err="1">
                <a:solidFill>
                  <a:sysClr val="windowText" lastClr="000000"/>
                </a:solidFill>
              </a:rPr>
              <a:t>software</a:t>
            </a:r>
            <a:r>
              <a:rPr lang="de-DE" dirty="0">
                <a:solidFill>
                  <a:sysClr val="windowText" lastClr="000000"/>
                </a:solidFill>
              </a:rPr>
              <a:t> </a:t>
            </a:r>
            <a:r>
              <a:rPr lang="de-DE" dirty="0" err="1">
                <a:solidFill>
                  <a:sysClr val="windowText" lastClr="000000"/>
                </a:solidFill>
              </a:rPr>
              <a:t>framework</a:t>
            </a:r>
            <a:r>
              <a:rPr lang="de-DE" dirty="0">
                <a:solidFill>
                  <a:sysClr val="windowText" lastClr="000000"/>
                </a:solidFill>
              </a:rPr>
              <a:t> </a:t>
            </a:r>
            <a:r>
              <a:rPr lang="de-DE" dirty="0" err="1">
                <a:solidFill>
                  <a:sysClr val="windowText" lastClr="000000"/>
                </a:solidFill>
              </a:rPr>
              <a:t>for</a:t>
            </a:r>
            <a:r>
              <a:rPr lang="de-DE" dirty="0">
                <a:solidFill>
                  <a:sysClr val="windowText" lastClr="000000"/>
                </a:solidFill>
              </a:rPr>
              <a:t> </a:t>
            </a:r>
            <a:r>
              <a:rPr lang="de-DE" dirty="0" err="1">
                <a:solidFill>
                  <a:sysClr val="windowText" lastClr="000000"/>
                </a:solidFill>
              </a:rPr>
              <a:t>big</a:t>
            </a:r>
            <a:r>
              <a:rPr lang="de-DE" dirty="0">
                <a:solidFill>
                  <a:sysClr val="windowText" lastClr="000000"/>
                </a:solidFill>
              </a:rPr>
              <a:t> </a:t>
            </a:r>
            <a:r>
              <a:rPr lang="de-DE" dirty="0" err="1">
                <a:solidFill>
                  <a:sysClr val="windowText" lastClr="000000"/>
                </a:solidFill>
              </a:rPr>
              <a:t>data</a:t>
            </a:r>
            <a:r>
              <a:rPr lang="de-DE" dirty="0">
                <a:solidFill>
                  <a:sysClr val="windowText" lastClr="000000"/>
                </a:solidFill>
              </a:rPr>
              <a:t> </a:t>
            </a:r>
            <a:r>
              <a:rPr lang="de-DE" dirty="0" err="1">
                <a:solidFill>
                  <a:sysClr val="windowText" lastClr="000000"/>
                </a:solidFill>
              </a:rPr>
              <a:t>processing</a:t>
            </a:r>
            <a:r>
              <a:rPr lang="de-DE" dirty="0">
                <a:solidFill>
                  <a:sysClr val="windowText" lastClr="000000"/>
                </a:solidFill>
              </a:rPr>
              <a:t>, </a:t>
            </a:r>
            <a:r>
              <a:rPr lang="de-DE" dirty="0" err="1">
                <a:solidFill>
                  <a:sysClr val="windowText" lastClr="000000"/>
                </a:solidFill>
              </a:rPr>
              <a:t>statistical</a:t>
            </a:r>
            <a:r>
              <a:rPr lang="de-DE" dirty="0">
                <a:solidFill>
                  <a:sysClr val="windowText" lastClr="000000"/>
                </a:solidFill>
              </a:rPr>
              <a:t> </a:t>
            </a:r>
            <a:r>
              <a:rPr lang="de-DE" dirty="0" err="1">
                <a:solidFill>
                  <a:sysClr val="windowText" lastClr="000000"/>
                </a:solidFill>
              </a:rPr>
              <a:t>analysis</a:t>
            </a:r>
            <a:r>
              <a:rPr lang="de-DE" dirty="0">
                <a:solidFill>
                  <a:sysClr val="windowText" lastClr="000000"/>
                </a:solidFill>
              </a:rPr>
              <a:t>, </a:t>
            </a:r>
            <a:r>
              <a:rPr lang="de-DE" dirty="0" err="1">
                <a:solidFill>
                  <a:sysClr val="windowText" lastClr="000000"/>
                </a:solidFill>
              </a:rPr>
              <a:t>visualisation</a:t>
            </a:r>
            <a:r>
              <a:rPr lang="de-DE" dirty="0">
                <a:solidFill>
                  <a:sysClr val="windowText" lastClr="000000"/>
                </a:solidFill>
              </a:rPr>
              <a:t> </a:t>
            </a:r>
            <a:r>
              <a:rPr lang="de-DE" dirty="0" err="1">
                <a:solidFill>
                  <a:sysClr val="windowText" lastClr="000000"/>
                </a:solidFill>
              </a:rPr>
              <a:t>and</a:t>
            </a:r>
            <a:r>
              <a:rPr lang="de-DE" dirty="0">
                <a:solidFill>
                  <a:sysClr val="windowText" lastClr="000000"/>
                </a:solidFill>
              </a:rPr>
              <a:t> </a:t>
            </a:r>
            <a:r>
              <a:rPr lang="de-DE" dirty="0" err="1">
                <a:solidFill>
                  <a:sysClr val="windowText" lastClr="000000"/>
                </a:solidFill>
              </a:rPr>
              <a:t>storage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3605AE6-0DFB-E743-B48E-C349469BF308}"/>
              </a:ext>
            </a:extLst>
          </p:cNvPr>
          <p:cNvCxnSpPr>
            <a:cxnSpLocks/>
          </p:cNvCxnSpPr>
          <p:nvPr/>
        </p:nvCxnSpPr>
        <p:spPr>
          <a:xfrm>
            <a:off x="5071166" y="3211560"/>
            <a:ext cx="564398" cy="543368"/>
          </a:xfrm>
          <a:prstGeom prst="straightConnector1">
            <a:avLst/>
          </a:prstGeom>
          <a:ln w="76200">
            <a:solidFill>
              <a:srgbClr val="FDBB63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d35c7d8c.web.cern.ch/sites/d35c7d8c.web.cern.ch/files/website-banner-allnew-croped_3.png">
            <a:extLst>
              <a:ext uri="{FF2B5EF4-FFF2-40B4-BE49-F238E27FC236}">
                <a16:creationId xmlns:a16="http://schemas.microsoft.com/office/drawing/2014/main" id="{9A790926-B439-DE4F-A936-A11F7B64D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093" y="6000623"/>
            <a:ext cx="1701209" cy="43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FAIR_Logo_rgb_frei">
            <a:extLst>
              <a:ext uri="{FF2B5EF4-FFF2-40B4-BE49-F238E27FC236}">
                <a16:creationId xmlns:a16="http://schemas.microsoft.com/office/drawing/2014/main" id="{865B8E58-A548-7247-B69B-842A3D8B0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6175" y="5758875"/>
            <a:ext cx="985453" cy="8214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0375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 Rounded MT Bold"/>
                <a:ea typeface="ＭＳ Ｐゴシック" charset="0"/>
                <a:cs typeface="Arial Rounded MT Bold"/>
              </a:rPr>
              <a:t>FairRoot</a:t>
            </a:r>
            <a:endParaRPr lang="en-US" dirty="0">
              <a:latin typeface="Arial Rounded MT Bold"/>
              <a:ea typeface="ＭＳ Ｐゴシック" charset="0"/>
              <a:cs typeface="Arial Rounded MT Bold"/>
            </a:endParaRPr>
          </a:p>
        </p:txBody>
      </p:sp>
      <p:pic>
        <p:nvPicPr>
          <p:cNvPr id="65" name="Picture 64" descr="mesh_new_e.jpg"/>
          <p:cNvPicPr>
            <a:picLocks noChangeAspect="1"/>
          </p:cNvPicPr>
          <p:nvPr/>
        </p:nvPicPr>
        <p:blipFill>
          <a:blip r:embed="rId2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15" y="1054897"/>
            <a:ext cx="8187070" cy="4980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1641228"/>
            <a:ext cx="1535905" cy="1143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1453804"/>
            <a:ext cx="1532508" cy="1006192"/>
          </a:xfrm>
          <a:prstGeom prst="ellipse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 cstate="screen">
            <a:alphaModFix amt="7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744" y="2327028"/>
            <a:ext cx="1422399" cy="10668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2250828"/>
            <a:ext cx="1480267" cy="113746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982" y="1632600"/>
            <a:ext cx="1343618" cy="106323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901" y="3652558"/>
            <a:ext cx="1676400" cy="10668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173" y="3620659"/>
            <a:ext cx="1461577" cy="9906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878877" y="2728490"/>
            <a:ext cx="168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FairRoot</a:t>
            </a:r>
            <a:endParaRPr lang="en-US" sz="28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4</a:t>
            </a:fld>
            <a:endParaRPr lang="de-DE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8DA33B-614B-4443-B814-308EFB678098}"/>
              </a:ext>
            </a:extLst>
          </p:cNvPr>
          <p:cNvGrpSpPr/>
          <p:nvPr/>
        </p:nvGrpSpPr>
        <p:grpSpPr>
          <a:xfrm>
            <a:off x="1987651" y="3770007"/>
            <a:ext cx="5454503" cy="1844192"/>
            <a:chOff x="1934486" y="4365434"/>
            <a:chExt cx="5454503" cy="1844192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4C712CFF-1229-7C41-8851-BCDDD5F2DA45}"/>
                </a:ext>
              </a:extLst>
            </p:cNvPr>
            <p:cNvSpPr/>
            <p:nvPr/>
          </p:nvSpPr>
          <p:spPr>
            <a:xfrm>
              <a:off x="1934486" y="4365434"/>
              <a:ext cx="5454503" cy="1844192"/>
            </a:xfrm>
            <a:prstGeom prst="roundRect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99A024F-19F1-AC4F-A6A3-EC3FD4B66A09}"/>
                </a:ext>
              </a:extLst>
            </p:cNvPr>
            <p:cNvSpPr txBox="1"/>
            <p:nvPr/>
          </p:nvSpPr>
          <p:spPr>
            <a:xfrm>
              <a:off x="2485505" y="4570403"/>
              <a:ext cx="4352475" cy="1477328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Modular</a:t>
              </a:r>
              <a:r>
                <a:rPr lang="en-US" b="1" dirty="0"/>
                <a:t> Framework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666666"/>
                  </a:solidFill>
                </a:rPr>
                <a:t>(&amp; software stack)</a:t>
              </a:r>
              <a:r>
                <a:rPr lang="en-US" dirty="0"/>
                <a:t> </a:t>
              </a:r>
              <a:br>
                <a:rPr lang="en-US" dirty="0"/>
              </a:br>
              <a:r>
                <a:rPr lang="en-US" dirty="0"/>
                <a:t>to support the data processing, </a:t>
              </a:r>
              <a:br>
                <a:rPr lang="en-US" dirty="0"/>
              </a:br>
              <a:r>
                <a:rPr lang="en-US" dirty="0"/>
                <a:t>analysis and simulation of</a:t>
              </a:r>
              <a:br>
                <a:rPr lang="en-US" dirty="0"/>
              </a:br>
              <a:r>
                <a:rPr lang="en-US" dirty="0">
                  <a:solidFill>
                    <a:srgbClr val="666666"/>
                  </a:solidFill>
                </a:rPr>
                <a:t>(nuclear) </a:t>
              </a:r>
              <a:r>
                <a:rPr lang="en-US" dirty="0"/>
                <a:t>physics experiments</a:t>
              </a:r>
              <a:br>
                <a:rPr lang="en-US" dirty="0"/>
              </a:br>
              <a:r>
                <a:rPr lang="en-US" dirty="0">
                  <a:solidFill>
                    <a:srgbClr val="666666"/>
                  </a:solidFill>
                </a:rPr>
                <a:t>(not only at FAIR)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28AAC01-2B1A-3947-8070-4758F19F8E06}"/>
              </a:ext>
            </a:extLst>
          </p:cNvPr>
          <p:cNvSpPr/>
          <p:nvPr/>
        </p:nvSpPr>
        <p:spPr>
          <a:xfrm>
            <a:off x="4356638" y="6152814"/>
            <a:ext cx="46165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ctr"/>
            <a:r>
              <a:rPr lang="en-US" dirty="0">
                <a:cs typeface="Arial Rounded MT Bold"/>
              </a:rPr>
              <a:t>https://</a:t>
            </a:r>
            <a:r>
              <a:rPr lang="en-US" dirty="0" err="1">
                <a:cs typeface="Arial Rounded MT Bold"/>
              </a:rPr>
              <a:t>github.com</a:t>
            </a:r>
            <a:r>
              <a:rPr lang="en-US" dirty="0">
                <a:cs typeface="Arial Rounded MT Bold"/>
              </a:rPr>
              <a:t>/</a:t>
            </a:r>
            <a:r>
              <a:rPr lang="en-US" dirty="0" err="1">
                <a:cs typeface="Arial Rounded MT Bold"/>
              </a:rPr>
              <a:t>FairRootGroup</a:t>
            </a:r>
            <a:r>
              <a:rPr lang="en-US" dirty="0">
                <a:cs typeface="Arial Rounded MT Bold"/>
              </a:rPr>
              <a:t>/</a:t>
            </a:r>
            <a:r>
              <a:rPr lang="en-US" dirty="0" err="1">
                <a:cs typeface="Arial Rounded MT Bold"/>
              </a:rPr>
              <a:t>FairRoot</a:t>
            </a:r>
            <a:endParaRPr lang="en-US" dirty="0"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857216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FairRoot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t>5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0C2E9C-E199-974B-884A-13EA9F7C3D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030" y="2030253"/>
            <a:ext cx="5603358" cy="3786785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25326F9-B79B-A548-9E25-5D2C95E0E4FA}"/>
              </a:ext>
            </a:extLst>
          </p:cNvPr>
          <p:cNvCxnSpPr>
            <a:cxnSpLocks/>
          </p:cNvCxnSpPr>
          <p:nvPr/>
        </p:nvCxnSpPr>
        <p:spPr>
          <a:xfrm>
            <a:off x="422565" y="4263656"/>
            <a:ext cx="82873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8D91464-F6AC-0A47-B58D-FFFE5D26657D}"/>
              </a:ext>
            </a:extLst>
          </p:cNvPr>
          <p:cNvCxnSpPr/>
          <p:nvPr/>
        </p:nvCxnSpPr>
        <p:spPr>
          <a:xfrm>
            <a:off x="422565" y="2746745"/>
            <a:ext cx="82873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2152338-3CD4-BC47-BEE1-1F4AA5788750}"/>
              </a:ext>
            </a:extLst>
          </p:cNvPr>
          <p:cNvSpPr txBox="1"/>
          <p:nvPr/>
        </p:nvSpPr>
        <p:spPr>
          <a:xfrm>
            <a:off x="699020" y="1753552"/>
            <a:ext cx="1877437" cy="92333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Experiment</a:t>
            </a:r>
            <a:br>
              <a:rPr lang="en-US" dirty="0"/>
            </a:br>
            <a:r>
              <a:rPr lang="en-US" dirty="0"/>
              <a:t>specific </a:t>
            </a:r>
            <a:br>
              <a:rPr lang="en-US" dirty="0"/>
            </a:br>
            <a:r>
              <a:rPr lang="en-US" dirty="0"/>
              <a:t>implementations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0A790C-88E1-2643-B47E-030EB35F8C02}"/>
              </a:ext>
            </a:extLst>
          </p:cNvPr>
          <p:cNvSpPr txBox="1"/>
          <p:nvPr/>
        </p:nvSpPr>
        <p:spPr>
          <a:xfrm>
            <a:off x="581420" y="2914744"/>
            <a:ext cx="2133918" cy="120032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en-US" b="1" dirty="0" err="1"/>
              <a:t>FairRoot</a:t>
            </a:r>
            <a:br>
              <a:rPr lang="en-US" dirty="0">
                <a:solidFill>
                  <a:srgbClr val="666666"/>
                </a:solidFill>
              </a:rPr>
            </a:br>
            <a:r>
              <a:rPr lang="en-US" dirty="0">
                <a:solidFill>
                  <a:srgbClr val="666666"/>
                </a:solidFill>
              </a:rPr>
              <a:t>(Nuclear) </a:t>
            </a:r>
            <a:r>
              <a:rPr lang="en-US" dirty="0"/>
              <a:t>physics</a:t>
            </a:r>
            <a:br>
              <a:rPr lang="en-US" dirty="0"/>
            </a:br>
            <a:r>
              <a:rPr lang="en-US" dirty="0"/>
              <a:t>specific processing</a:t>
            </a:r>
            <a:br>
              <a:rPr lang="en-US" dirty="0"/>
            </a:br>
            <a:r>
              <a:rPr lang="en-US" dirty="0"/>
              <a:t>framework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2BFEBF4-86E8-8D4E-9D9E-E10F7A8794C3}"/>
              </a:ext>
            </a:extLst>
          </p:cNvPr>
          <p:cNvSpPr txBox="1"/>
          <p:nvPr/>
        </p:nvSpPr>
        <p:spPr>
          <a:xfrm>
            <a:off x="549521" y="4402700"/>
            <a:ext cx="2608355" cy="14773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dirty="0"/>
              <a:t>Build on foundation of</a:t>
            </a:r>
            <a:br>
              <a:rPr lang="en-US" dirty="0"/>
            </a:br>
            <a:r>
              <a:rPr lang="en-US" dirty="0"/>
              <a:t>other frameworks, libraries and tools for data processing, simulation and analysis</a:t>
            </a:r>
          </a:p>
        </p:txBody>
      </p:sp>
    </p:spTree>
    <p:extLst>
      <p:ext uri="{BB962C8B-B14F-4D97-AF65-F5344CB8AC3E}">
        <p14:creationId xmlns:p14="http://schemas.microsoft.com/office/powerpoint/2010/main" val="348449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8159BF0-33D3-AB41-A1A0-C3ABF6DB827D}"/>
              </a:ext>
            </a:extLst>
          </p:cNvPr>
          <p:cNvSpPr/>
          <p:nvPr/>
        </p:nvSpPr>
        <p:spPr>
          <a:xfrm>
            <a:off x="159488" y="2746745"/>
            <a:ext cx="8814391" cy="3218120"/>
          </a:xfrm>
          <a:prstGeom prst="roundRect">
            <a:avLst>
              <a:gd name="adj" fmla="val 4084"/>
            </a:avLst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FairRoot</a:t>
            </a:r>
            <a:r>
              <a:rPr lang="en-US" b="1" dirty="0">
                <a:solidFill>
                  <a:schemeClr val="tx1"/>
                </a:solidFill>
              </a:rPr>
              <a:t> Software Stack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FairRoot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t>6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0C2E9C-E199-974B-884A-13EA9F7C3D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030" y="2030253"/>
            <a:ext cx="5603358" cy="3786785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25326F9-B79B-A548-9E25-5D2C95E0E4FA}"/>
              </a:ext>
            </a:extLst>
          </p:cNvPr>
          <p:cNvCxnSpPr>
            <a:cxnSpLocks/>
          </p:cNvCxnSpPr>
          <p:nvPr/>
        </p:nvCxnSpPr>
        <p:spPr>
          <a:xfrm>
            <a:off x="699020" y="4263656"/>
            <a:ext cx="801087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8D91464-F6AC-0A47-B58D-FFFE5D26657D}"/>
              </a:ext>
            </a:extLst>
          </p:cNvPr>
          <p:cNvCxnSpPr/>
          <p:nvPr/>
        </p:nvCxnSpPr>
        <p:spPr>
          <a:xfrm>
            <a:off x="422565" y="2746745"/>
            <a:ext cx="82873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2152338-3CD4-BC47-BEE1-1F4AA5788750}"/>
              </a:ext>
            </a:extLst>
          </p:cNvPr>
          <p:cNvSpPr txBox="1"/>
          <p:nvPr/>
        </p:nvSpPr>
        <p:spPr>
          <a:xfrm>
            <a:off x="699020" y="1753552"/>
            <a:ext cx="1877437" cy="92333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Experiment</a:t>
            </a:r>
            <a:br>
              <a:rPr lang="en-US" dirty="0"/>
            </a:br>
            <a:r>
              <a:rPr lang="en-US" dirty="0"/>
              <a:t>Specific </a:t>
            </a:r>
            <a:br>
              <a:rPr lang="en-US" dirty="0"/>
            </a:br>
            <a:r>
              <a:rPr lang="en-US" dirty="0"/>
              <a:t>Implementations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0A790C-88E1-2643-B47E-030EB35F8C02}"/>
              </a:ext>
            </a:extLst>
          </p:cNvPr>
          <p:cNvSpPr txBox="1"/>
          <p:nvPr/>
        </p:nvSpPr>
        <p:spPr>
          <a:xfrm>
            <a:off x="581420" y="2914744"/>
            <a:ext cx="2133918" cy="120032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en-US" b="1" dirty="0" err="1"/>
              <a:t>FairRoot</a:t>
            </a:r>
            <a:br>
              <a:rPr lang="en-US" dirty="0">
                <a:solidFill>
                  <a:srgbClr val="666666"/>
                </a:solidFill>
              </a:rPr>
            </a:br>
            <a:r>
              <a:rPr lang="en-US" dirty="0">
                <a:solidFill>
                  <a:srgbClr val="666666"/>
                </a:solidFill>
              </a:rPr>
              <a:t>(Nuclear) </a:t>
            </a:r>
            <a:r>
              <a:rPr lang="en-US" dirty="0"/>
              <a:t>physics</a:t>
            </a:r>
            <a:br>
              <a:rPr lang="en-US" dirty="0"/>
            </a:br>
            <a:r>
              <a:rPr lang="en-US" dirty="0"/>
              <a:t>specific processing</a:t>
            </a:r>
            <a:br>
              <a:rPr lang="en-US" dirty="0"/>
            </a:br>
            <a:r>
              <a:rPr lang="en-US" dirty="0"/>
              <a:t>framework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2BFEBF4-86E8-8D4E-9D9E-E10F7A8794C3}"/>
              </a:ext>
            </a:extLst>
          </p:cNvPr>
          <p:cNvSpPr txBox="1"/>
          <p:nvPr/>
        </p:nvSpPr>
        <p:spPr>
          <a:xfrm>
            <a:off x="549521" y="4402700"/>
            <a:ext cx="2608355" cy="14773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dirty="0"/>
              <a:t>Build on foundation of</a:t>
            </a:r>
            <a:br>
              <a:rPr lang="en-US" dirty="0"/>
            </a:br>
            <a:r>
              <a:rPr lang="en-US" dirty="0"/>
              <a:t>other frameworks, libraries and tools for data processing, simulation and analysis</a:t>
            </a:r>
          </a:p>
        </p:txBody>
      </p:sp>
    </p:spTree>
    <p:extLst>
      <p:ext uri="{BB962C8B-B14F-4D97-AF65-F5344CB8AC3E}">
        <p14:creationId xmlns:p14="http://schemas.microsoft.com/office/powerpoint/2010/main" val="1274738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288" y="1316205"/>
            <a:ext cx="8020810" cy="52440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de-DE" dirty="0"/>
              <a:t>New International </a:t>
            </a:r>
            <a:r>
              <a:rPr lang="de-DE" dirty="0" err="1"/>
              <a:t>Accelerator</a:t>
            </a:r>
            <a:r>
              <a:rPr lang="de-DE" dirty="0"/>
              <a:t> </a:t>
            </a:r>
            <a:r>
              <a:rPr lang="de-DE" dirty="0" err="1"/>
              <a:t>Facility</a:t>
            </a:r>
            <a:r>
              <a:rPr lang="de-DE" dirty="0"/>
              <a:t> in Darmstadt, Germany</a:t>
            </a:r>
          </a:p>
          <a:p>
            <a:r>
              <a:rPr lang="de-DE" dirty="0"/>
              <a:t>Budget: 1.3 Billion Euros (2005)</a:t>
            </a:r>
          </a:p>
          <a:p>
            <a:r>
              <a:rPr lang="de-DE" dirty="0" err="1"/>
              <a:t>Upgraded</a:t>
            </a:r>
            <a:r>
              <a:rPr lang="de-DE" dirty="0"/>
              <a:t> </a:t>
            </a:r>
            <a:r>
              <a:rPr lang="de-DE" dirty="0" err="1"/>
              <a:t>accelerators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GSI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injectors</a:t>
            </a:r>
            <a:endParaRPr lang="de-DE" dirty="0"/>
          </a:p>
          <a:p>
            <a:r>
              <a:rPr lang="de-DE" dirty="0"/>
              <a:t>9 Member States + </a:t>
            </a:r>
            <a:r>
              <a:rPr lang="de-DE" dirty="0" err="1"/>
              <a:t>worldwide</a:t>
            </a:r>
            <a:r>
              <a:rPr lang="de-DE" dirty="0"/>
              <a:t> Partners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t>7</a:t>
            </a:fld>
            <a:endParaRPr lang="en-GB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" b="-135"/>
          <a:stretch/>
        </p:blipFill>
        <p:spPr bwMode="auto">
          <a:xfrm>
            <a:off x="746142" y="1322166"/>
            <a:ext cx="7651716" cy="364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7464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288" y="1316205"/>
            <a:ext cx="8020810" cy="52440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de-DE" dirty="0"/>
              <a:t>New International </a:t>
            </a:r>
            <a:r>
              <a:rPr lang="de-DE" dirty="0" err="1"/>
              <a:t>Accelerator</a:t>
            </a:r>
            <a:r>
              <a:rPr lang="de-DE" dirty="0"/>
              <a:t> </a:t>
            </a:r>
            <a:r>
              <a:rPr lang="de-DE" dirty="0" err="1"/>
              <a:t>Facility</a:t>
            </a:r>
            <a:r>
              <a:rPr lang="de-DE" dirty="0"/>
              <a:t> in Darmstadt, Germany</a:t>
            </a:r>
          </a:p>
          <a:p>
            <a:r>
              <a:rPr lang="de-DE" dirty="0"/>
              <a:t>Budget: 1.3 Billion Euros (2005)</a:t>
            </a:r>
          </a:p>
          <a:p>
            <a:r>
              <a:rPr lang="de-DE" dirty="0" err="1"/>
              <a:t>Upgraded</a:t>
            </a:r>
            <a:r>
              <a:rPr lang="de-DE" dirty="0"/>
              <a:t> </a:t>
            </a:r>
            <a:r>
              <a:rPr lang="de-DE" dirty="0" err="1"/>
              <a:t>accelerators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GSI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injectors</a:t>
            </a:r>
            <a:endParaRPr lang="de-DE" dirty="0"/>
          </a:p>
          <a:p>
            <a:r>
              <a:rPr lang="de-DE" dirty="0"/>
              <a:t>9 Member States + </a:t>
            </a:r>
            <a:r>
              <a:rPr lang="de-DE" dirty="0" err="1"/>
              <a:t>worldwide</a:t>
            </a:r>
            <a:r>
              <a:rPr lang="de-DE" dirty="0"/>
              <a:t> Partners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t>8</a:t>
            </a:fld>
            <a:endParaRPr lang="en-GB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" b="-135"/>
          <a:stretch/>
        </p:blipFill>
        <p:spPr bwMode="auto">
          <a:xfrm>
            <a:off x="746142" y="1322166"/>
            <a:ext cx="7651716" cy="364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19545C-765A-D541-84DD-C5D7D94681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930" y="1881963"/>
            <a:ext cx="6346694" cy="258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37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" b="-135"/>
          <a:stretch/>
        </p:blipFill>
        <p:spPr bwMode="auto">
          <a:xfrm>
            <a:off x="-6765" y="1249740"/>
            <a:ext cx="9150765" cy="435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Scientific Pillars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1" name="Rectangle 10"/>
          <p:cNvSpPr/>
          <p:nvPr/>
        </p:nvSpPr>
        <p:spPr bwMode="auto">
          <a:xfrm>
            <a:off x="1355326" y="1618190"/>
            <a:ext cx="2948723" cy="1689084"/>
          </a:xfrm>
          <a:prstGeom prst="rect">
            <a:avLst/>
          </a:prstGeom>
          <a:solidFill>
            <a:schemeClr val="bg1">
              <a:lumMod val="85000"/>
              <a:alpha val="7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745435" y="1618190"/>
            <a:ext cx="2948723" cy="1689084"/>
          </a:xfrm>
          <a:prstGeom prst="rect">
            <a:avLst/>
          </a:prstGeom>
          <a:solidFill>
            <a:schemeClr val="bg1">
              <a:lumMod val="85000"/>
              <a:alpha val="7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 Rounded MT Bold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355326" y="3753878"/>
            <a:ext cx="2948723" cy="1689084"/>
          </a:xfrm>
          <a:prstGeom prst="rect">
            <a:avLst/>
          </a:prstGeom>
          <a:solidFill>
            <a:schemeClr val="bg1">
              <a:lumMod val="85000"/>
              <a:alpha val="7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 Rounded MT Bold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745435" y="3753878"/>
            <a:ext cx="2948723" cy="1689084"/>
          </a:xfrm>
          <a:prstGeom prst="rect">
            <a:avLst/>
          </a:prstGeom>
          <a:solidFill>
            <a:schemeClr val="bg1">
              <a:lumMod val="85000"/>
              <a:alpha val="7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 Rounded MT Bold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0331" y="1675302"/>
            <a:ext cx="1682541" cy="1191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2008-03 CBM Setup Muon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7851" y="1650653"/>
            <a:ext cx="1513543" cy="1337667"/>
          </a:xfrm>
          <a:prstGeom prst="rect">
            <a:avLst/>
          </a:prstGeom>
          <a:noFill/>
        </p:spPr>
      </p:pic>
      <p:pic>
        <p:nvPicPr>
          <p:cNvPr id="17" name="Picture 2" descr="ION42-Super-FRS-3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2638" y="3769065"/>
            <a:ext cx="2364013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 descr="tmpSlide264_Picture 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8180" y="3890377"/>
            <a:ext cx="2224548" cy="146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1363714" y="1636910"/>
            <a:ext cx="805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b="1" dirty="0">
                <a:solidFill>
                  <a:srgbClr val="000000"/>
                </a:solidFill>
              </a:rPr>
              <a:t>APPA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71889" y="1633934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b="1" dirty="0">
                <a:solidFill>
                  <a:srgbClr val="000000"/>
                </a:solidFill>
              </a:rPr>
              <a:t>CBM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5491" y="3778749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b="1" dirty="0">
                <a:solidFill>
                  <a:srgbClr val="000000"/>
                </a:solidFill>
              </a:rPr>
              <a:t>PANDA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71889" y="3777795"/>
            <a:ext cx="1151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b="1" dirty="0">
                <a:solidFill>
                  <a:srgbClr val="000000"/>
                </a:solidFill>
              </a:rPr>
              <a:t>NUSTAR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0700" y="2787901"/>
            <a:ext cx="222124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GB" sz="1350" dirty="0">
                <a:solidFill>
                  <a:srgbClr val="000000"/>
                </a:solidFill>
              </a:rPr>
              <a:t>Atomic, Plasma Physics </a:t>
            </a:r>
            <a:br>
              <a:rPr lang="en-GB" sz="1350" dirty="0">
                <a:solidFill>
                  <a:srgbClr val="000000"/>
                </a:solidFill>
              </a:rPr>
            </a:br>
            <a:r>
              <a:rPr lang="en-GB" sz="1350" dirty="0">
                <a:solidFill>
                  <a:srgbClr val="000000"/>
                </a:solidFill>
              </a:rPr>
              <a:t>and Applications</a:t>
            </a:r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40682" y="2984097"/>
            <a:ext cx="263629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GB" sz="1350" dirty="0">
                <a:solidFill>
                  <a:srgbClr val="000000"/>
                </a:solidFill>
              </a:rPr>
              <a:t>Compressed Baryonic Matter</a:t>
            </a:r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71889" y="4944973"/>
            <a:ext cx="291387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sz="1350" dirty="0">
                <a:solidFill>
                  <a:srgbClr val="000000"/>
                </a:solidFill>
              </a:rPr>
              <a:t>Nuclear Structure, Astrophysics </a:t>
            </a:r>
          </a:p>
          <a:p>
            <a:pPr defTabSz="342900"/>
            <a:r>
              <a:rPr lang="en-US" sz="1350" dirty="0">
                <a:solidFill>
                  <a:srgbClr val="000000"/>
                </a:solidFill>
              </a:rPr>
              <a:t>and Reactions</a:t>
            </a:r>
            <a:endParaRPr lang="en-GB" sz="135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11464" y="5148229"/>
            <a:ext cx="233474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sz="1350" dirty="0">
                <a:solidFill>
                  <a:srgbClr val="000000"/>
                </a:solidFill>
              </a:rPr>
              <a:t>Hadron Structure Physics</a:t>
            </a:r>
          </a:p>
        </p:txBody>
      </p:sp>
    </p:spTree>
    <p:extLst>
      <p:ext uri="{BB962C8B-B14F-4D97-AF65-F5344CB8AC3E}">
        <p14:creationId xmlns:p14="http://schemas.microsoft.com/office/powerpoint/2010/main" val="1933386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home.cern/sites/home.web.cern.ch/files/image/update-for_the_public/2017/12/0807031_01-a4-at-144-dpi.jpg">
            <a:extLst>
              <a:ext uri="{FF2B5EF4-FFF2-40B4-BE49-F238E27FC236}">
                <a16:creationId xmlns:a16="http://schemas.microsoft.com/office/drawing/2014/main" id="{8CED2522-0D54-504F-896A-A7C37D6FA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257" y="1301923"/>
            <a:ext cx="7017487" cy="526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9FE02A-7339-8B44-A9E0-8C185C07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E4154-2C17-BD42-8C83-722F93E70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4089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home.cern/sites/home.web.cern.ch/files/image/update-for_the_public/2017/12/0807031_01-a4-at-144-dpi.jpg">
            <a:extLst>
              <a:ext uri="{FF2B5EF4-FFF2-40B4-BE49-F238E27FC236}">
                <a16:creationId xmlns:a16="http://schemas.microsoft.com/office/drawing/2014/main" id="{8CED2522-0D54-504F-896A-A7C37D6FA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257" y="1301923"/>
            <a:ext cx="7017487" cy="526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29CCA4-4798-0F47-99A8-1BEFF04059AA}"/>
              </a:ext>
            </a:extLst>
          </p:cNvPr>
          <p:cNvSpPr/>
          <p:nvPr/>
        </p:nvSpPr>
        <p:spPr bwMode="auto">
          <a:xfrm>
            <a:off x="4991567" y="2915361"/>
            <a:ext cx="3993013" cy="3538603"/>
          </a:xfrm>
          <a:prstGeom prst="rect">
            <a:avLst/>
          </a:prstGeom>
          <a:solidFill>
            <a:schemeClr val="bg1">
              <a:lumMod val="85000"/>
              <a:alpha val="7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 Rounded MT Bold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F77C08-427F-C543-B14C-8A3D8D2E6D68}"/>
              </a:ext>
            </a:extLst>
          </p:cNvPr>
          <p:cNvSpPr/>
          <p:nvPr/>
        </p:nvSpPr>
        <p:spPr bwMode="auto">
          <a:xfrm>
            <a:off x="68529" y="4038428"/>
            <a:ext cx="4790983" cy="2415536"/>
          </a:xfrm>
          <a:prstGeom prst="rect">
            <a:avLst/>
          </a:prstGeom>
          <a:solidFill>
            <a:schemeClr val="bg1">
              <a:lumMod val="85000"/>
              <a:alpha val="7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 Rounded MT Bol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FE02A-7339-8B44-A9E0-8C185C07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E4154-2C17-BD42-8C83-722F93E70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11</a:t>
            </a:fld>
            <a:endParaRPr lang="de-DE"/>
          </a:p>
        </p:txBody>
      </p:sp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889D27DC-446D-E549-AA37-ED6128AEAC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64098" y="4255195"/>
            <a:ext cx="3821058" cy="2166871"/>
          </a:xfrm>
          <a:prstGeom prst="rect">
            <a:avLst/>
          </a:prstGeom>
        </p:spPr>
      </p:pic>
      <p:pic>
        <p:nvPicPr>
          <p:cNvPr id="2052" name="Picture 4" descr="Ähnliches Foto">
            <a:extLst>
              <a:ext uri="{FF2B5EF4-FFF2-40B4-BE49-F238E27FC236}">
                <a16:creationId xmlns:a16="http://schemas.microsoft.com/office/drawing/2014/main" id="{6A04824D-3825-CE45-A15D-BFD9668DD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9379" y="2995319"/>
            <a:ext cx="1179919" cy="117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hip.web.cern.ch/ship/SHiP_3D_white.png">
            <a:extLst>
              <a:ext uri="{FF2B5EF4-FFF2-40B4-BE49-F238E27FC236}">
                <a16:creationId xmlns:a16="http://schemas.microsoft.com/office/drawing/2014/main" id="{892B01AD-9443-2749-B482-DFE54B586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051" y="5519391"/>
            <a:ext cx="4511537" cy="84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ildergebnis für ship cern">
            <a:extLst>
              <a:ext uri="{FF2B5EF4-FFF2-40B4-BE49-F238E27FC236}">
                <a16:creationId xmlns:a16="http://schemas.microsoft.com/office/drawing/2014/main" id="{326819D7-28E2-C34F-A24B-35F5FE370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231" y="4100167"/>
            <a:ext cx="1022793" cy="136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304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3012-C751-3D48-80DC-78C86052D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NICA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1AF60-6A0E-3842-95C2-C4C9FA5D9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12</a:t>
            </a:fld>
            <a:endParaRPr lang="de-DE"/>
          </a:p>
        </p:txBody>
      </p:sp>
      <p:pic>
        <p:nvPicPr>
          <p:cNvPr id="5122" name="Picture 2" descr="https://upload.wikimedia.org/wikipedia/commons/f/f4/%D0%A1%D1%85%D0%B5%D0%BC%D0%B0_%D1%83%D1%81%D0%BA%D0%BE%D1%80%D0%B8%D1%82%D0%B5%D0%BB%D1%8C%D0%BD%D0%BE%D0%B3%D0%BE_%D0%BA%D0%BE%D0%BC%D0%BF%D0%BB%D0%B5%D0%BA%D1%81%D0%B0_%D0%BC%D0%B5%D0%B3%D0%B0%D0%BF%D1%80%D0%BE%D0%B5%D0%BA%D1%82%D0%B0_NICA.png">
            <a:extLst>
              <a:ext uri="{FF2B5EF4-FFF2-40B4-BE49-F238E27FC236}">
                <a16:creationId xmlns:a16="http://schemas.microsoft.com/office/drawing/2014/main" id="{5DE7D2ED-BDB3-0845-AFCB-21A364813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001" y="1356980"/>
            <a:ext cx="7437998" cy="418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3EDE10-0788-D74A-8421-93B15BEF7DEB}"/>
              </a:ext>
            </a:extLst>
          </p:cNvPr>
          <p:cNvSpPr txBox="1"/>
          <p:nvPr/>
        </p:nvSpPr>
        <p:spPr>
          <a:xfrm>
            <a:off x="754907" y="5699048"/>
            <a:ext cx="7738016" cy="64633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de-DE" b="1" dirty="0"/>
              <a:t>NICA</a:t>
            </a:r>
            <a:r>
              <a:rPr lang="de-DE" dirty="0"/>
              <a:t> (</a:t>
            </a:r>
            <a:r>
              <a:rPr lang="de-DE" b="1" dirty="0" err="1"/>
              <a:t>N</a:t>
            </a:r>
            <a:r>
              <a:rPr lang="de-DE" dirty="0" err="1"/>
              <a:t>uclotron-based</a:t>
            </a:r>
            <a:r>
              <a:rPr lang="de-DE" dirty="0"/>
              <a:t> </a:t>
            </a:r>
            <a:r>
              <a:rPr lang="de-DE" b="1" dirty="0"/>
              <a:t>I</a:t>
            </a:r>
            <a:r>
              <a:rPr lang="de-DE" dirty="0"/>
              <a:t>on </a:t>
            </a:r>
            <a:r>
              <a:rPr lang="de-DE" b="1" dirty="0" err="1"/>
              <a:t>C</a:t>
            </a:r>
            <a:r>
              <a:rPr lang="de-DE" dirty="0" err="1"/>
              <a:t>ollider</a:t>
            </a:r>
            <a:r>
              <a:rPr lang="de-DE" dirty="0"/>
              <a:t> </a:t>
            </a:r>
            <a:r>
              <a:rPr lang="de-DE" dirty="0" err="1"/>
              <a:t>f</a:t>
            </a:r>
            <a:r>
              <a:rPr lang="de-DE" b="1" dirty="0" err="1"/>
              <a:t>A</a:t>
            </a:r>
            <a:r>
              <a:rPr lang="az-Cyrl-AZ" dirty="0"/>
              <a:t>с</a:t>
            </a:r>
            <a:r>
              <a:rPr lang="de-DE" dirty="0" err="1"/>
              <a:t>ility</a:t>
            </a:r>
            <a:r>
              <a:rPr lang="de-DE" dirty="0"/>
              <a:t>)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accelerator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designed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Joint Institute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Nuclear</a:t>
            </a:r>
            <a:r>
              <a:rPr lang="de-DE" dirty="0"/>
              <a:t> Research (</a:t>
            </a:r>
            <a:r>
              <a:rPr lang="de-DE" dirty="0" err="1"/>
              <a:t>Dubna</a:t>
            </a:r>
            <a:r>
              <a:rPr lang="de-DE" dirty="0"/>
              <a:t>, </a:t>
            </a:r>
            <a:r>
              <a:rPr lang="de-DE" dirty="0" err="1"/>
              <a:t>Russia</a:t>
            </a:r>
            <a:r>
              <a:rPr lang="de-DE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088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5418-8DD4-5E42-B66E-CAB9077B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FairRoot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FC24E-0635-EE44-8C8D-6E1DFCE34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13</a:t>
            </a:fld>
            <a:endParaRPr lang="de-DE"/>
          </a:p>
        </p:txBody>
      </p:sp>
      <p:pic>
        <p:nvPicPr>
          <p:cNvPr id="6146" name="Picture 2" descr="https://upload.wikimedia.org/wikipedia/commons/0/09/BlankMap-World-v2.png">
            <a:extLst>
              <a:ext uri="{FF2B5EF4-FFF2-40B4-BE49-F238E27FC236}">
                <a16:creationId xmlns:a16="http://schemas.microsoft.com/office/drawing/2014/main" id="{CA628BE6-2978-054A-8FCA-EC5589381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30002"/>
            <a:ext cx="9144000" cy="408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upload.wikimedia.org/wikipedia/commons/f/f4/%D0%A1%D1%85%D0%B5%D0%BC%D0%B0_%D1%83%D1%81%D0%BA%D0%BE%D1%80%D0%B8%D1%82%D0%B5%D0%BB%D1%8C%D0%BD%D0%BE%D0%B3%D0%BE_%D0%BA%D0%BE%D0%BC%D0%BF%D0%BB%D0%B5%D0%BA%D1%81%D0%B0_%D0%BC%D0%B5%D0%B3%D0%B0%D0%BF%D1%80%D0%BE%D0%B5%D0%BA%D1%82%D0%B0_NICA.png">
            <a:extLst>
              <a:ext uri="{FF2B5EF4-FFF2-40B4-BE49-F238E27FC236}">
                <a16:creationId xmlns:a16="http://schemas.microsoft.com/office/drawing/2014/main" id="{07ED52C3-6B60-5C42-B98D-78A3A07B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1884" y="1531012"/>
            <a:ext cx="1872042" cy="105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5768DE-421F-BF46-8B3E-EBE226D136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443" y="3357505"/>
            <a:ext cx="2444758" cy="14417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50BD78-21C5-E94A-A9F8-F10582D70E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2354" y="1506279"/>
            <a:ext cx="2310063" cy="110216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F5F28C0-2C38-8C4C-8FFB-5AD70A6B9433}"/>
              </a:ext>
            </a:extLst>
          </p:cNvPr>
          <p:cNvGrpSpPr/>
          <p:nvPr/>
        </p:nvGrpSpPr>
        <p:grpSpPr>
          <a:xfrm>
            <a:off x="1955754" y="5250928"/>
            <a:ext cx="5454503" cy="1263293"/>
            <a:chOff x="1934486" y="4570402"/>
            <a:chExt cx="5454503" cy="1263293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8C5BBE7D-CD25-4844-AA4F-E5CE4CC5D2BC}"/>
                </a:ext>
              </a:extLst>
            </p:cNvPr>
            <p:cNvSpPr/>
            <p:nvPr/>
          </p:nvSpPr>
          <p:spPr>
            <a:xfrm>
              <a:off x="1934486" y="4570402"/>
              <a:ext cx="5454503" cy="1263293"/>
            </a:xfrm>
            <a:prstGeom prst="roundRect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65DF53-2DEC-654D-AB62-0B85B67A8B51}"/>
                </a:ext>
              </a:extLst>
            </p:cNvPr>
            <p:cNvSpPr txBox="1"/>
            <p:nvPr/>
          </p:nvSpPr>
          <p:spPr>
            <a:xfrm>
              <a:off x="2421385" y="4570403"/>
              <a:ext cx="4480714" cy="1200329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 err="1"/>
                <a:t>FairRoot</a:t>
              </a:r>
              <a:r>
                <a:rPr lang="en-US" b="1" dirty="0"/>
                <a:t>: Framework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666666"/>
                  </a:solidFill>
                </a:rPr>
                <a:t>(&amp; software stack)</a:t>
              </a:r>
              <a:r>
                <a:rPr lang="en-US" dirty="0"/>
                <a:t> </a:t>
              </a:r>
              <a:br>
                <a:rPr lang="en-US" dirty="0"/>
              </a:br>
              <a:r>
                <a:rPr lang="en-US" dirty="0"/>
                <a:t>to support the data processing, </a:t>
              </a:r>
              <a:br>
                <a:rPr lang="en-US" dirty="0"/>
              </a:br>
              <a:r>
                <a:rPr lang="en-US" dirty="0"/>
                <a:t>analysis and simulation of</a:t>
              </a:r>
              <a:br>
                <a:rPr lang="en-US" dirty="0"/>
              </a:br>
              <a:r>
                <a:rPr lang="en-US" dirty="0">
                  <a:solidFill>
                    <a:srgbClr val="666666"/>
                  </a:solidFill>
                </a:rPr>
                <a:t>(nuclear) </a:t>
              </a:r>
              <a:r>
                <a:rPr lang="en-US" dirty="0"/>
                <a:t>physics experiments</a:t>
              </a:r>
              <a:endParaRPr lang="en-US" dirty="0">
                <a:solidFill>
                  <a:srgbClr val="666666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28FB772-D780-6145-8223-0C612FBCE221}"/>
              </a:ext>
            </a:extLst>
          </p:cNvPr>
          <p:cNvSpPr txBox="1"/>
          <p:nvPr/>
        </p:nvSpPr>
        <p:spPr>
          <a:xfrm>
            <a:off x="146730" y="3572471"/>
            <a:ext cx="2210862" cy="1477328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Also used/explored </a:t>
            </a:r>
            <a:br>
              <a:rPr lang="en-US" dirty="0"/>
            </a:br>
            <a:r>
              <a:rPr lang="en-US" dirty="0"/>
              <a:t>by others:</a:t>
            </a:r>
          </a:p>
          <a:p>
            <a:pPr algn="l"/>
            <a:r>
              <a:rPr lang="en-US" dirty="0"/>
              <a:t>EIC (US)</a:t>
            </a:r>
          </a:p>
          <a:p>
            <a:pPr algn="l"/>
            <a:r>
              <a:rPr lang="en-US" dirty="0"/>
              <a:t>J-PARC HI (Japan)</a:t>
            </a:r>
          </a:p>
          <a:p>
            <a:pPr algn="l"/>
            <a:r>
              <a:rPr lang="en-US" dirty="0"/>
              <a:t>…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5FF3DB2-034E-0349-B8C0-E8308239E76E}"/>
              </a:ext>
            </a:extLst>
          </p:cNvPr>
          <p:cNvCxnSpPr/>
          <p:nvPr/>
        </p:nvCxnSpPr>
        <p:spPr>
          <a:xfrm>
            <a:off x="3862417" y="2057362"/>
            <a:ext cx="390606" cy="2605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EFD4F10-B902-9C48-B6EF-0EF89D5F5A12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933508" y="2057362"/>
            <a:ext cx="438376" cy="994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031439F-A9F5-F549-AB86-D57A1ADA862B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4253023" y="2456121"/>
            <a:ext cx="400799" cy="901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237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5418-8DD4-5E42-B66E-CAB9077B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FairRoot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FC24E-0635-EE44-8C8D-6E1DFCE34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14</a:t>
            </a:fld>
            <a:endParaRPr lang="de-DE"/>
          </a:p>
        </p:txBody>
      </p:sp>
      <p:pic>
        <p:nvPicPr>
          <p:cNvPr id="6146" name="Picture 2" descr="https://upload.wikimedia.org/wikipedia/commons/0/09/BlankMap-World-v2.png">
            <a:extLst>
              <a:ext uri="{FF2B5EF4-FFF2-40B4-BE49-F238E27FC236}">
                <a16:creationId xmlns:a16="http://schemas.microsoft.com/office/drawing/2014/main" id="{CA628BE6-2978-054A-8FCA-EC5589381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30002"/>
            <a:ext cx="9144000" cy="408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upload.wikimedia.org/wikipedia/commons/f/f4/%D0%A1%D1%85%D0%B5%D0%BC%D0%B0_%D1%83%D1%81%D0%BA%D0%BE%D1%80%D0%B8%D1%82%D0%B5%D0%BB%D1%8C%D0%BD%D0%BE%D0%B3%D0%BE_%D0%BA%D0%BE%D0%BC%D0%BF%D0%BB%D0%B5%D0%BA%D1%81%D0%B0_%D0%BC%D0%B5%D0%B3%D0%B0%D0%BF%D1%80%D0%BE%D0%B5%D0%BA%D1%82%D0%B0_NICA.png">
            <a:extLst>
              <a:ext uri="{FF2B5EF4-FFF2-40B4-BE49-F238E27FC236}">
                <a16:creationId xmlns:a16="http://schemas.microsoft.com/office/drawing/2014/main" id="{07ED52C3-6B60-5C42-B98D-78A3A07B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1884" y="1531012"/>
            <a:ext cx="1872042" cy="105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5768DE-421F-BF46-8B3E-EBE226D136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443" y="3357505"/>
            <a:ext cx="2444758" cy="14417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50BD78-21C5-E94A-A9F8-F10582D70E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2354" y="1506279"/>
            <a:ext cx="2310063" cy="110216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F5F28C0-2C38-8C4C-8FFB-5AD70A6B9433}"/>
              </a:ext>
            </a:extLst>
          </p:cNvPr>
          <p:cNvGrpSpPr/>
          <p:nvPr/>
        </p:nvGrpSpPr>
        <p:grpSpPr>
          <a:xfrm>
            <a:off x="1955754" y="5250928"/>
            <a:ext cx="5454503" cy="1263293"/>
            <a:chOff x="1934486" y="4570402"/>
            <a:chExt cx="5454503" cy="1263293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8C5BBE7D-CD25-4844-AA4F-E5CE4CC5D2BC}"/>
                </a:ext>
              </a:extLst>
            </p:cNvPr>
            <p:cNvSpPr/>
            <p:nvPr/>
          </p:nvSpPr>
          <p:spPr>
            <a:xfrm>
              <a:off x="1934486" y="4570402"/>
              <a:ext cx="5454503" cy="126329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65DF53-2DEC-654D-AB62-0B85B67A8B51}"/>
                </a:ext>
              </a:extLst>
            </p:cNvPr>
            <p:cNvSpPr txBox="1"/>
            <p:nvPr/>
          </p:nvSpPr>
          <p:spPr>
            <a:xfrm>
              <a:off x="2421385" y="4570403"/>
              <a:ext cx="4480714" cy="1200329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 err="1"/>
                <a:t>FairRoot</a:t>
              </a:r>
              <a:r>
                <a:rPr lang="en-US" b="1" dirty="0"/>
                <a:t>: Framework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666666"/>
                  </a:solidFill>
                </a:rPr>
                <a:t>(&amp; software stack)</a:t>
              </a:r>
              <a:r>
                <a:rPr lang="en-US" dirty="0"/>
                <a:t> </a:t>
              </a:r>
              <a:br>
                <a:rPr lang="en-US" dirty="0"/>
              </a:br>
              <a:r>
                <a:rPr lang="en-US" dirty="0"/>
                <a:t>to support the data processing, </a:t>
              </a:r>
              <a:br>
                <a:rPr lang="en-US" dirty="0"/>
              </a:br>
              <a:r>
                <a:rPr lang="en-US" dirty="0"/>
                <a:t>analysis and simulation of</a:t>
              </a:r>
              <a:br>
                <a:rPr lang="en-US" dirty="0"/>
              </a:br>
              <a:r>
                <a:rPr lang="en-US" dirty="0">
                  <a:solidFill>
                    <a:srgbClr val="666666"/>
                  </a:solidFill>
                </a:rPr>
                <a:t>(nuclear) </a:t>
              </a:r>
              <a:r>
                <a:rPr lang="en-US" dirty="0"/>
                <a:t>physics experiments</a:t>
              </a:r>
              <a:endParaRPr lang="en-US" dirty="0">
                <a:solidFill>
                  <a:srgbClr val="666666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28FB772-D780-6145-8223-0C612FBCE221}"/>
              </a:ext>
            </a:extLst>
          </p:cNvPr>
          <p:cNvSpPr txBox="1"/>
          <p:nvPr/>
        </p:nvSpPr>
        <p:spPr>
          <a:xfrm>
            <a:off x="146730" y="3572471"/>
            <a:ext cx="2210862" cy="1477328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Also used/explored </a:t>
            </a:r>
            <a:br>
              <a:rPr lang="en-US" dirty="0"/>
            </a:br>
            <a:r>
              <a:rPr lang="en-US" dirty="0"/>
              <a:t>by others:</a:t>
            </a:r>
          </a:p>
          <a:p>
            <a:pPr algn="l"/>
            <a:r>
              <a:rPr lang="en-US" dirty="0"/>
              <a:t>EIC (US)</a:t>
            </a:r>
          </a:p>
          <a:p>
            <a:pPr algn="l"/>
            <a:r>
              <a:rPr lang="en-US" dirty="0"/>
              <a:t>J-PARC HI (Japan)</a:t>
            </a:r>
          </a:p>
          <a:p>
            <a:pPr algn="l"/>
            <a:r>
              <a:rPr lang="en-US" dirty="0"/>
              <a:t>…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5FF3DB2-034E-0349-B8C0-E8308239E76E}"/>
              </a:ext>
            </a:extLst>
          </p:cNvPr>
          <p:cNvCxnSpPr/>
          <p:nvPr/>
        </p:nvCxnSpPr>
        <p:spPr>
          <a:xfrm>
            <a:off x="3862417" y="2057362"/>
            <a:ext cx="390606" cy="2605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EFD4F10-B902-9C48-B6EF-0EF89D5F5A12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933508" y="2057362"/>
            <a:ext cx="438376" cy="994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031439F-A9F5-F549-AB86-D57A1ADA862B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4253023" y="2456121"/>
            <a:ext cx="400799" cy="901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E4C1B0-378F-C14E-BBAC-1010D4461DA0}"/>
              </a:ext>
            </a:extLst>
          </p:cNvPr>
          <p:cNvGrpSpPr/>
          <p:nvPr/>
        </p:nvGrpSpPr>
        <p:grpSpPr>
          <a:xfrm>
            <a:off x="1716979" y="2294417"/>
            <a:ext cx="5454503" cy="1828758"/>
            <a:chOff x="1934486" y="4570402"/>
            <a:chExt cx="5454503" cy="1828758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A1E3F551-D7D7-2149-A3C1-59B21926DB74}"/>
                </a:ext>
              </a:extLst>
            </p:cNvPr>
            <p:cNvSpPr/>
            <p:nvPr/>
          </p:nvSpPr>
          <p:spPr>
            <a:xfrm>
              <a:off x="1934486" y="4570402"/>
              <a:ext cx="5454503" cy="1632600"/>
            </a:xfrm>
            <a:prstGeom prst="roundRect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EB5151D-6BE1-504C-AF79-8A14223B3878}"/>
                </a:ext>
              </a:extLst>
            </p:cNvPr>
            <p:cNvSpPr txBox="1"/>
            <p:nvPr/>
          </p:nvSpPr>
          <p:spPr>
            <a:xfrm>
              <a:off x="2744140" y="4644834"/>
              <a:ext cx="3835217" cy="1754326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/>
                <a:t>The common challenges:</a:t>
              </a:r>
            </a:p>
            <a:p>
              <a:pPr algn="ctr"/>
              <a:endParaRPr lang="en-US" b="1" dirty="0"/>
            </a:p>
            <a:p>
              <a:pPr algn="ctr"/>
              <a:r>
                <a:rPr lang="en-US" b="1" dirty="0"/>
                <a:t>Big Data and High Data Rates</a:t>
              </a:r>
            </a:p>
            <a:p>
              <a:pPr algn="ctr"/>
              <a:r>
                <a:rPr lang="en-US" b="1" dirty="0"/>
                <a:t>Modern Computing Technologies</a:t>
              </a:r>
            </a:p>
            <a:p>
              <a:pPr algn="ctr"/>
              <a:r>
                <a:rPr lang="en-US" b="1" dirty="0"/>
                <a:t>Ease of Algorithm Development</a:t>
              </a:r>
            </a:p>
            <a:p>
              <a:pPr algn="ctr"/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23164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at FAIR: Big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" b="-135"/>
          <a:stretch/>
        </p:blipFill>
        <p:spPr bwMode="auto">
          <a:xfrm>
            <a:off x="-6765" y="1249740"/>
            <a:ext cx="9150765" cy="435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1570920" y="2022544"/>
            <a:ext cx="6002160" cy="2812913"/>
          </a:xfrm>
          <a:prstGeom prst="rect">
            <a:avLst/>
          </a:prstGeom>
          <a:solidFill>
            <a:schemeClr val="bg1">
              <a:lumMod val="85000"/>
              <a:alpha val="7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7074" y="2136339"/>
            <a:ext cx="5309852" cy="258532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High Velocity: ~1 </a:t>
            </a:r>
            <a:r>
              <a:rPr lang="en-US" dirty="0" err="1"/>
              <a:t>TByte</a:t>
            </a:r>
            <a:r>
              <a:rPr lang="en-US" dirty="0"/>
              <a:t>/s into Online Farms</a:t>
            </a:r>
          </a:p>
          <a:p>
            <a:endParaRPr lang="en-US" dirty="0"/>
          </a:p>
          <a:p>
            <a:r>
              <a:rPr lang="en-US" dirty="0"/>
              <a:t>High Variety: from Structured Data to Images</a:t>
            </a:r>
          </a:p>
          <a:p>
            <a:endParaRPr lang="en-US" dirty="0"/>
          </a:p>
          <a:p>
            <a:r>
              <a:rPr lang="en-US" dirty="0"/>
              <a:t>High Volume: ~35 </a:t>
            </a:r>
            <a:r>
              <a:rPr lang="en-US" dirty="0" err="1"/>
              <a:t>PByte</a:t>
            </a:r>
            <a:r>
              <a:rPr lang="en-US" dirty="0"/>
              <a:t>/Year on Disk</a:t>
            </a:r>
          </a:p>
          <a:p>
            <a:endParaRPr lang="en-US" dirty="0"/>
          </a:p>
          <a:p>
            <a:r>
              <a:rPr lang="en-US" dirty="0"/>
              <a:t>High Computational Capacity: ~300.000 Cores</a:t>
            </a:r>
          </a:p>
          <a:p>
            <a:endParaRPr lang="en-US" dirty="0"/>
          </a:p>
          <a:p>
            <a:r>
              <a:rPr lang="en-US" dirty="0"/>
              <a:t>High Value: Scientific Output </a:t>
            </a:r>
          </a:p>
        </p:txBody>
      </p:sp>
    </p:spTree>
    <p:extLst>
      <p:ext uri="{BB962C8B-B14F-4D97-AF65-F5344CB8AC3E}">
        <p14:creationId xmlns:p14="http://schemas.microsoft.com/office/powerpoint/2010/main" val="4275115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riangle 71"/>
          <p:cNvSpPr/>
          <p:nvPr/>
        </p:nvSpPr>
        <p:spPr bwMode="auto">
          <a:xfrm rot="10800000">
            <a:off x="6019800" y="916889"/>
            <a:ext cx="2871082" cy="5352288"/>
          </a:xfrm>
          <a:prstGeom prst="triangle">
            <a:avLst>
              <a:gd name="adj" fmla="val 49567"/>
            </a:avLst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Computing at FAIR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pPr/>
              <a:t>16</a:t>
            </a:fld>
            <a:endParaRPr lang="en-GB"/>
          </a:p>
        </p:txBody>
      </p:sp>
      <p:grpSp>
        <p:nvGrpSpPr>
          <p:cNvPr id="70" name="Group 69"/>
          <p:cNvGrpSpPr/>
          <p:nvPr/>
        </p:nvGrpSpPr>
        <p:grpSpPr>
          <a:xfrm>
            <a:off x="6480598" y="2679075"/>
            <a:ext cx="1850135" cy="2429380"/>
            <a:chOff x="555420" y="2069670"/>
            <a:chExt cx="2280088" cy="2843576"/>
          </a:xfrm>
        </p:grpSpPr>
        <p:grpSp>
          <p:nvGrpSpPr>
            <p:cNvPr id="68" name="Group 67"/>
            <p:cNvGrpSpPr/>
            <p:nvPr/>
          </p:nvGrpSpPr>
          <p:grpSpPr>
            <a:xfrm>
              <a:off x="1149484" y="3979260"/>
              <a:ext cx="1139379" cy="933986"/>
              <a:chOff x="1064204" y="3912954"/>
              <a:chExt cx="1375337" cy="1127408"/>
            </a:xfrm>
          </p:grpSpPr>
          <p:grpSp>
            <p:nvGrpSpPr>
              <p:cNvPr id="59" name="Group 58"/>
              <p:cNvGrpSpPr/>
              <p:nvPr/>
            </p:nvGrpSpPr>
            <p:grpSpPr>
              <a:xfrm>
                <a:off x="1064204" y="4182102"/>
                <a:ext cx="617919" cy="617919"/>
                <a:chOff x="1544320" y="1300480"/>
                <a:chExt cx="1625600" cy="1625600"/>
              </a:xfrm>
            </p:grpSpPr>
            <p:sp>
              <p:nvSpPr>
                <p:cNvPr id="60" name="Shape 59"/>
                <p:cNvSpPr/>
                <p:nvPr/>
              </p:nvSpPr>
              <p:spPr>
                <a:xfrm>
                  <a:off x="1544320" y="1300480"/>
                  <a:ext cx="1625600" cy="1625600"/>
                </a:xfrm>
                <a:prstGeom prst="gear6">
                  <a:avLst/>
                </a:prstGeom>
                <a:solidFill>
                  <a:schemeClr val="accent2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1" name="Shape 4"/>
                <p:cNvSpPr/>
                <p:nvPr/>
              </p:nvSpPr>
              <p:spPr>
                <a:xfrm>
                  <a:off x="1953570" y="1712203"/>
                  <a:ext cx="807100" cy="80215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26670" tIns="26670" rIns="26670" bIns="26670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de-DE" sz="2100" kern="120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62" name="Group 61"/>
              <p:cNvGrpSpPr/>
              <p:nvPr/>
            </p:nvGrpSpPr>
            <p:grpSpPr>
              <a:xfrm rot="1892306">
                <a:off x="1577948" y="4422443"/>
                <a:ext cx="617919" cy="617919"/>
                <a:chOff x="1446321" y="1148820"/>
                <a:chExt cx="1625600" cy="1625600"/>
              </a:xfrm>
            </p:grpSpPr>
            <p:sp>
              <p:nvSpPr>
                <p:cNvPr id="63" name="Shape 62"/>
                <p:cNvSpPr/>
                <p:nvPr/>
              </p:nvSpPr>
              <p:spPr>
                <a:xfrm>
                  <a:off x="1446321" y="1148820"/>
                  <a:ext cx="1625600" cy="1625600"/>
                </a:xfrm>
                <a:prstGeom prst="gear6">
                  <a:avLst/>
                </a:prstGeom>
                <a:solidFill>
                  <a:schemeClr val="accent2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4" name="Shape 4"/>
                <p:cNvSpPr/>
                <p:nvPr/>
              </p:nvSpPr>
              <p:spPr>
                <a:xfrm>
                  <a:off x="1953570" y="1712203"/>
                  <a:ext cx="807100" cy="80215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26670" tIns="26670" rIns="26670" bIns="26670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de-DE" sz="2100" kern="120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 rot="21106241">
                <a:off x="1821622" y="3912954"/>
                <a:ext cx="617919" cy="617919"/>
                <a:chOff x="1431190" y="1213447"/>
                <a:chExt cx="1625600" cy="1625600"/>
              </a:xfrm>
            </p:grpSpPr>
            <p:sp>
              <p:nvSpPr>
                <p:cNvPr id="66" name="Shape 65"/>
                <p:cNvSpPr/>
                <p:nvPr/>
              </p:nvSpPr>
              <p:spPr>
                <a:xfrm>
                  <a:off x="1431190" y="1213447"/>
                  <a:ext cx="1625600" cy="1625600"/>
                </a:xfrm>
                <a:prstGeom prst="gear6">
                  <a:avLst/>
                </a:prstGeom>
                <a:solidFill>
                  <a:schemeClr val="accent2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7" name="Shape 4"/>
                <p:cNvSpPr/>
                <p:nvPr/>
              </p:nvSpPr>
              <p:spPr>
                <a:xfrm>
                  <a:off x="1953570" y="1712203"/>
                  <a:ext cx="807100" cy="80215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26670" tIns="26670" rIns="26670" bIns="26670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de-DE" sz="2100" kern="1200">
                    <a:solidFill>
                      <a:schemeClr val="accent2"/>
                    </a:solidFill>
                  </a:endParaRPr>
                </a:p>
              </p:txBody>
            </p:sp>
          </p:grpSp>
        </p:grpSp>
        <p:grpSp>
          <p:nvGrpSpPr>
            <p:cNvPr id="57" name="Group 56"/>
            <p:cNvGrpSpPr/>
            <p:nvPr/>
          </p:nvGrpSpPr>
          <p:grpSpPr>
            <a:xfrm>
              <a:off x="555420" y="2069670"/>
              <a:ext cx="2280088" cy="2299978"/>
              <a:chOff x="359805" y="2170176"/>
              <a:chExt cx="2280088" cy="2299978"/>
            </a:xfrm>
          </p:grpSpPr>
          <p:sp>
            <p:nvSpPr>
              <p:cNvPr id="10" name="Shape 9"/>
              <p:cNvSpPr/>
              <p:nvPr/>
            </p:nvSpPr>
            <p:spPr>
              <a:xfrm>
                <a:off x="571670" y="2941074"/>
                <a:ext cx="1911350" cy="1529080"/>
              </a:xfrm>
              <a:prstGeom prst="funnel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TextBox 10"/>
              <p:cNvSpPr txBox="1"/>
              <p:nvPr/>
            </p:nvSpPr>
            <p:spPr>
              <a:xfrm>
                <a:off x="1097280" y="2170176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657766" y="2455009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371600" y="2225041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011654" y="2521220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895164" y="3200785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451130" y="2584314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883664" y="2761487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036064" y="2913888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2296" y="3030553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05490" y="2694991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811077" y="2310299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09216" y="2682240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225231" y="2713089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03530" y="2845992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622283" y="3108436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018032" y="3139440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92352" y="3218688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37360" y="2667524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279564" y="2502654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85751" y="2722176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955906" y="2521220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14114" y="2472559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969327" y="2826020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865773" y="2297561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176720" y="2985147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792223" y="2966613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407483" y="2985147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536009" y="3283220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59805" y="2218313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81584" y="2456688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51676" y="2179566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987860" y="2194475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242418" y="2332244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578518" y="2192881"/>
                <a:ext cx="397475" cy="4323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</p:grpSp>
      </p:grpSp>
      <p:pic>
        <p:nvPicPr>
          <p:cNvPr id="69" name="Picture 68" descr="2008-03 CBM Setup Muon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7876" y="1358294"/>
            <a:ext cx="1513543" cy="1337667"/>
          </a:xfrm>
          <a:prstGeom prst="rect">
            <a:avLst/>
          </a:prstGeom>
          <a:noFill/>
        </p:spPr>
      </p:pic>
      <p:pic>
        <p:nvPicPr>
          <p:cNvPr id="71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87799" y="5368704"/>
            <a:ext cx="1350126" cy="955314"/>
          </a:xfrm>
        </p:spPr>
      </p:pic>
      <p:sp>
        <p:nvSpPr>
          <p:cNvPr id="73" name="TextBox 72"/>
          <p:cNvSpPr txBox="1"/>
          <p:nvPr/>
        </p:nvSpPr>
        <p:spPr>
          <a:xfrm>
            <a:off x="620614" y="1367368"/>
            <a:ext cx="53424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„Data is inherently dumb. </a:t>
            </a:r>
            <a:br>
              <a:rPr lang="en-US" sz="2000" dirty="0"/>
            </a:br>
            <a:r>
              <a:rPr lang="en-US" sz="2000" dirty="0"/>
              <a:t>Algorithms are where the real values lies“</a:t>
            </a:r>
            <a:br>
              <a:rPr lang="en-US" dirty="0"/>
            </a:br>
            <a:r>
              <a:rPr lang="en-US" sz="1200" dirty="0"/>
              <a:t>Peter </a:t>
            </a:r>
            <a:r>
              <a:rPr lang="en-US" sz="1200" dirty="0" err="1"/>
              <a:t>Sondergaard</a:t>
            </a:r>
            <a:r>
              <a:rPr lang="en-US" sz="1200" dirty="0"/>
              <a:t>, Gartner, 2015</a:t>
            </a:r>
          </a:p>
          <a:p>
            <a:endParaRPr lang="en-US" sz="1200" dirty="0"/>
          </a:p>
        </p:txBody>
      </p:sp>
      <p:cxnSp>
        <p:nvCxnSpPr>
          <p:cNvPr id="76" name="Straight Connector 75"/>
          <p:cNvCxnSpPr/>
          <p:nvPr/>
        </p:nvCxnSpPr>
        <p:spPr bwMode="auto">
          <a:xfrm>
            <a:off x="662243" y="2578941"/>
            <a:ext cx="521388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8" name="Group 77"/>
          <p:cNvGrpSpPr/>
          <p:nvPr/>
        </p:nvGrpSpPr>
        <p:grpSpPr>
          <a:xfrm>
            <a:off x="631247" y="2898267"/>
            <a:ext cx="6148991" cy="3488486"/>
            <a:chOff x="631247" y="2547384"/>
            <a:chExt cx="6148991" cy="3488486"/>
          </a:xfrm>
        </p:grpSpPr>
        <p:sp>
          <p:nvSpPr>
            <p:cNvPr id="74" name="TextBox 73"/>
            <p:cNvSpPr txBox="1"/>
            <p:nvPr/>
          </p:nvSpPr>
          <p:spPr>
            <a:xfrm>
              <a:off x="631247" y="2547384"/>
              <a:ext cx="480009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More complex algorithms necessary </a:t>
              </a:r>
              <a:br>
                <a:rPr lang="en-US" sz="2000" dirty="0"/>
              </a:br>
              <a:r>
                <a:rPr lang="en-US" sz="2000" dirty="0"/>
                <a:t>to exploit the full scientific potential </a:t>
              </a:r>
              <a:br>
                <a:rPr lang="en-US" sz="2000" dirty="0"/>
              </a:br>
              <a:r>
                <a:rPr lang="en-US" sz="2000" dirty="0"/>
                <a:t>of the instrumentation </a:t>
              </a:r>
              <a:br>
                <a:rPr lang="en-US" sz="2000" dirty="0"/>
              </a:br>
              <a:r>
                <a:rPr lang="en-US" sz="2000" dirty="0"/>
                <a:t>(i.e. accelerators, detectors)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31247" y="4096878"/>
              <a:ext cx="6148991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accent2"/>
                  </a:solidFill>
                </a:rPr>
                <a:t>Fundamental change in detector design</a:t>
              </a:r>
            </a:p>
            <a:p>
              <a:r>
                <a:rPr lang="en-US" sz="2000" dirty="0"/>
                <a:t>From custom electronic to commodity </a:t>
              </a:r>
              <a:br>
                <a:rPr lang="en-US" sz="2000" dirty="0"/>
              </a:br>
              <a:r>
                <a:rPr lang="en-US" sz="2000" dirty="0"/>
                <a:t>computing systems (“</a:t>
              </a:r>
              <a:r>
                <a:rPr lang="en-US" sz="2000" dirty="0" err="1"/>
                <a:t>triggerless</a:t>
              </a:r>
              <a:r>
                <a:rPr lang="en-US" sz="2000" dirty="0"/>
                <a:t>”)</a:t>
              </a:r>
            </a:p>
            <a:p>
              <a:pPr marL="285750" indent="-285750">
                <a:buFont typeface="Wingdings" charset="2"/>
                <a:buChar char="§"/>
              </a:pPr>
              <a:r>
                <a:rPr lang="en-US" sz="2000" dirty="0"/>
                <a:t>Software defined -&gt; Agility</a:t>
              </a:r>
            </a:p>
            <a:p>
              <a:pPr marL="285750" indent="-285750">
                <a:buFont typeface="Wingdings" charset="2"/>
                <a:buChar char="§"/>
              </a:pPr>
              <a:r>
                <a:rPr lang="en-US" sz="2000" dirty="0"/>
                <a:t>Huge data rates into (quasi-)real time analysis</a:t>
              </a:r>
            </a:p>
            <a:p>
              <a:pPr marL="285750" indent="-285750">
                <a:buFont typeface="Wingdings" charset="2"/>
                <a:buChar char="§"/>
              </a:pPr>
              <a:r>
                <a:rPr lang="en-US" sz="2000" dirty="0"/>
                <a:t>FAIR, LHC upgrades, Nuclear Physics </a:t>
              </a:r>
              <a:r>
                <a:rPr lang="mr-IN" sz="2000" dirty="0"/>
                <a:t>…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97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FairMQ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Looking at the IT landscape: shift towards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en-US" sz="2000" dirty="0" err="1"/>
              <a:t>Microservices</a:t>
            </a:r>
            <a:endParaRPr lang="en-US" sz="2000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n-US" sz="2000" dirty="0">
                <a:solidFill>
                  <a:schemeClr val="tx1"/>
                </a:solidFill>
              </a:rPr>
              <a:t>Unbundled, decentralized modules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n-US" sz="2000" dirty="0">
                <a:solidFill>
                  <a:schemeClr val="tx1"/>
                </a:solidFill>
              </a:rPr>
              <a:t>Organized around specific capability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Font typeface="Wingdings" charset="2"/>
              <a:buChar char="§"/>
              <a:defRPr/>
            </a:pPr>
            <a:r>
              <a:rPr lang="en-US" sz="2000" dirty="0"/>
              <a:t>Containers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Tx/>
              <a:buFont typeface="Wingdings" charset="2"/>
              <a:buChar char="§"/>
              <a:defRPr/>
            </a:pPr>
            <a:r>
              <a:rPr lang="en-US" sz="2000" dirty="0"/>
              <a:t>Algorithm Economy</a:t>
            </a:r>
            <a:endParaRPr lang="en-US" sz="2000" dirty="0">
              <a:solidFill>
                <a:schemeClr val="tx1"/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ClrTx/>
            </a:pPr>
            <a:endParaRPr lang="en-US" sz="2000" dirty="0">
              <a:solidFill>
                <a:schemeClr val="tx1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000" dirty="0"/>
              <a:t>These are at the heart of the </a:t>
            </a:r>
            <a:br>
              <a:rPr lang="en-US" sz="2000" dirty="0"/>
            </a:br>
            <a:r>
              <a:rPr lang="en-US" sz="2000" dirty="0"/>
              <a:t>„cloud/app“ business model/economy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en-US" sz="2000" dirty="0"/>
              <a:t>driven by scalability and reliability demands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en-US" sz="2000" dirty="0"/>
              <a:t>based on multi-process and message exchange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en-US" sz="2000" dirty="0"/>
              <a:t>development cost advantage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err="1"/>
              <a:t>FairMQ</a:t>
            </a:r>
            <a:r>
              <a:rPr lang="en-US" sz="2000" dirty="0"/>
              <a:t> uses many of these technologies under the hood;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replacing custom code (e.g. ALICE HLT framework)</a:t>
            </a:r>
            <a:br>
              <a:rPr lang="en-US" sz="2000" dirty="0"/>
            </a:br>
            <a:r>
              <a:rPr lang="en-US" sz="2000" dirty="0"/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1026" name="Picture 2" descr="ttps://smartbear.com/SmartBear/media/images/Solutions/microservices.png?ext=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28" r="19469"/>
          <a:stretch/>
        </p:blipFill>
        <p:spPr bwMode="auto">
          <a:xfrm>
            <a:off x="6493828" y="1295329"/>
            <a:ext cx="2171701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 bwMode="auto">
          <a:xfrm>
            <a:off x="1867741" y="5048053"/>
            <a:ext cx="521388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08941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FairMQ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pPr/>
              <a:t>18</a:t>
            </a:fld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598182" y="2559687"/>
            <a:ext cx="8005437" cy="2423735"/>
            <a:chOff x="381000" y="1522239"/>
            <a:chExt cx="8305800" cy="2514674"/>
          </a:xfrm>
        </p:grpSpPr>
        <p:sp>
          <p:nvSpPr>
            <p:cNvPr id="7" name="Rounded Rectangle 6"/>
            <p:cNvSpPr/>
            <p:nvPr/>
          </p:nvSpPr>
          <p:spPr>
            <a:xfrm>
              <a:off x="381000" y="1522313"/>
              <a:ext cx="1524000" cy="25146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/>
                <a:t> 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514600" y="1522239"/>
              <a:ext cx="6172200" cy="2514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/>
                <a:t> </a:t>
              </a:r>
            </a:p>
          </p:txBody>
        </p:sp>
        <p:sp>
          <p:nvSpPr>
            <p:cNvPr id="9" name="Abgerundetes Rechteck 3"/>
            <p:cNvSpPr/>
            <p:nvPr/>
          </p:nvSpPr>
          <p:spPr>
            <a:xfrm>
              <a:off x="2590800" y="2512839"/>
              <a:ext cx="874713" cy="50482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>
                  <a:solidFill>
                    <a:schemeClr val="tx1"/>
                  </a:solidFill>
                  <a:latin typeface="Monaco" pitchFamily="49" charset="0"/>
                </a:rPr>
                <a:t>Proxy</a:t>
              </a:r>
            </a:p>
          </p:txBody>
        </p:sp>
        <p:sp>
          <p:nvSpPr>
            <p:cNvPr id="10" name="Abgerundetes Rechteck 27"/>
            <p:cNvSpPr/>
            <p:nvPr/>
          </p:nvSpPr>
          <p:spPr>
            <a:xfrm>
              <a:off x="7162800" y="1750839"/>
              <a:ext cx="874713" cy="50482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>
                  <a:solidFill>
                    <a:srgbClr val="000000"/>
                  </a:solidFill>
                  <a:latin typeface="Monaco" pitchFamily="49" charset="0"/>
                </a:rPr>
                <a:t>sink</a:t>
              </a:r>
            </a:p>
          </p:txBody>
        </p:sp>
        <p:sp>
          <p:nvSpPr>
            <p:cNvPr id="11" name="Abgerundetes Rechteck 25"/>
            <p:cNvSpPr/>
            <p:nvPr/>
          </p:nvSpPr>
          <p:spPr>
            <a:xfrm>
              <a:off x="3886200" y="3427239"/>
              <a:ext cx="1209675" cy="504825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>
                  <a:solidFill>
                    <a:srgbClr val="000000"/>
                  </a:solidFill>
                  <a:latin typeface="Monaco" pitchFamily="49" charset="0"/>
                </a:rPr>
                <a:t>processor</a:t>
              </a:r>
            </a:p>
          </p:txBody>
        </p:sp>
        <p:cxnSp>
          <p:nvCxnSpPr>
            <p:cNvPr id="12" name="Gerade Verbindung mit Pfeil 7"/>
            <p:cNvCxnSpPr>
              <a:stCxn id="12" idx="3"/>
              <a:endCxn id="14" idx="1"/>
            </p:cNvCxnSpPr>
            <p:nvPr/>
          </p:nvCxnSpPr>
          <p:spPr>
            <a:xfrm>
              <a:off x="3465513" y="2765251"/>
              <a:ext cx="420687" cy="914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feld 7177"/>
            <p:cNvSpPr txBox="1">
              <a:spLocks noChangeArrowheads="1"/>
            </p:cNvSpPr>
            <p:nvPr/>
          </p:nvSpPr>
          <p:spPr bwMode="auto">
            <a:xfrm>
              <a:off x="3048000" y="1903239"/>
              <a:ext cx="55403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solidFill>
                    <a:srgbClr val="000000"/>
                  </a:solidFill>
                  <a:latin typeface="Monaco" charset="0"/>
                </a:rPr>
                <a:t>Push</a:t>
              </a:r>
            </a:p>
          </p:txBody>
        </p:sp>
        <p:cxnSp>
          <p:nvCxnSpPr>
            <p:cNvPr id="14" name="Gerade Verbindung mit Pfeil 7"/>
            <p:cNvCxnSpPr>
              <a:stCxn id="14" idx="3"/>
              <a:endCxn id="19" idx="1"/>
            </p:cNvCxnSpPr>
            <p:nvPr/>
          </p:nvCxnSpPr>
          <p:spPr>
            <a:xfrm flipV="1">
              <a:off x="5095875" y="2765251"/>
              <a:ext cx="695325" cy="914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feld 7177"/>
            <p:cNvSpPr txBox="1">
              <a:spLocks noChangeArrowheads="1"/>
            </p:cNvSpPr>
            <p:nvPr/>
          </p:nvSpPr>
          <p:spPr bwMode="auto">
            <a:xfrm>
              <a:off x="5257800" y="1903239"/>
              <a:ext cx="55403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solidFill>
                    <a:srgbClr val="000000"/>
                  </a:solidFill>
                  <a:latin typeface="Monaco" charset="0"/>
                </a:rPr>
                <a:t>Push</a:t>
              </a:r>
            </a:p>
          </p:txBody>
        </p:sp>
        <p:sp>
          <p:nvSpPr>
            <p:cNvPr id="16" name="Abgerundetes Rechteck 27"/>
            <p:cNvSpPr/>
            <p:nvPr/>
          </p:nvSpPr>
          <p:spPr>
            <a:xfrm>
              <a:off x="5791200" y="2512839"/>
              <a:ext cx="874713" cy="50482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Monaco" pitchFamily="49" charset="0"/>
                </a:rPr>
                <a:t>Proxy</a:t>
              </a:r>
            </a:p>
          </p:txBody>
        </p:sp>
        <p:sp>
          <p:nvSpPr>
            <p:cNvPr id="17" name="Abgerundetes Rechteck 25"/>
            <p:cNvSpPr/>
            <p:nvPr/>
          </p:nvSpPr>
          <p:spPr>
            <a:xfrm>
              <a:off x="3886200" y="2208039"/>
              <a:ext cx="1209675" cy="504825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>
                  <a:solidFill>
                    <a:srgbClr val="000000"/>
                  </a:solidFill>
                  <a:latin typeface="Monaco" pitchFamily="49" charset="0"/>
                </a:rPr>
                <a:t>processor</a:t>
              </a:r>
            </a:p>
          </p:txBody>
        </p:sp>
        <p:cxnSp>
          <p:nvCxnSpPr>
            <p:cNvPr id="18" name="Gerade Verbindung mit Pfeil 7"/>
            <p:cNvCxnSpPr>
              <a:stCxn id="12" idx="3"/>
              <a:endCxn id="20" idx="1"/>
            </p:cNvCxnSpPr>
            <p:nvPr/>
          </p:nvCxnSpPr>
          <p:spPr>
            <a:xfrm flipV="1">
              <a:off x="3465513" y="2460451"/>
              <a:ext cx="420687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Gerade Verbindung mit Pfeil 7"/>
            <p:cNvCxnSpPr>
              <a:stCxn id="20" idx="3"/>
              <a:endCxn id="19" idx="1"/>
            </p:cNvCxnSpPr>
            <p:nvPr/>
          </p:nvCxnSpPr>
          <p:spPr>
            <a:xfrm>
              <a:off x="5095875" y="2460451"/>
              <a:ext cx="695325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Abgerundetes Rechteck 3"/>
            <p:cNvSpPr/>
            <p:nvPr/>
          </p:nvSpPr>
          <p:spPr>
            <a:xfrm>
              <a:off x="533400" y="2208039"/>
              <a:ext cx="874713" cy="50482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tx1"/>
                  </a:solidFill>
                  <a:latin typeface="Monaco" pitchFamily="49" charset="0"/>
                </a:rPr>
                <a:t>sampler</a:t>
              </a:r>
            </a:p>
          </p:txBody>
        </p:sp>
        <p:cxnSp>
          <p:nvCxnSpPr>
            <p:cNvPr id="21" name="Gerade Verbindung mit Pfeil 7"/>
            <p:cNvCxnSpPr>
              <a:stCxn id="24" idx="3"/>
              <a:endCxn id="12" idx="1"/>
            </p:cNvCxnSpPr>
            <p:nvPr/>
          </p:nvCxnSpPr>
          <p:spPr>
            <a:xfrm>
              <a:off x="1408113" y="2460451"/>
              <a:ext cx="1182687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Gerade Verbindung mit Pfeil 7"/>
            <p:cNvCxnSpPr>
              <a:stCxn id="19" idx="3"/>
              <a:endCxn id="13" idx="1"/>
            </p:cNvCxnSpPr>
            <p:nvPr/>
          </p:nvCxnSpPr>
          <p:spPr>
            <a:xfrm flipV="1">
              <a:off x="6665913" y="2003251"/>
              <a:ext cx="496887" cy="762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Abgerundetes Rechteck 27"/>
            <p:cNvSpPr/>
            <p:nvPr/>
          </p:nvSpPr>
          <p:spPr>
            <a:xfrm>
              <a:off x="7162800" y="2512839"/>
              <a:ext cx="874713" cy="50482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>
                  <a:solidFill>
                    <a:srgbClr val="000000"/>
                  </a:solidFill>
                  <a:latin typeface="Monaco" pitchFamily="49" charset="0"/>
                </a:rPr>
                <a:t>sink</a:t>
              </a:r>
            </a:p>
          </p:txBody>
        </p:sp>
        <p:cxnSp>
          <p:nvCxnSpPr>
            <p:cNvPr id="24" name="Gerade Verbindung mit Pfeil 7"/>
            <p:cNvCxnSpPr>
              <a:stCxn id="19" idx="3"/>
              <a:endCxn id="27" idx="1"/>
            </p:cNvCxnSpPr>
            <p:nvPr/>
          </p:nvCxnSpPr>
          <p:spPr>
            <a:xfrm>
              <a:off x="6665913" y="2765251"/>
              <a:ext cx="49688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Abgerundetes Rechteck 25"/>
            <p:cNvSpPr/>
            <p:nvPr/>
          </p:nvSpPr>
          <p:spPr>
            <a:xfrm>
              <a:off x="3886200" y="2817639"/>
              <a:ext cx="1209675" cy="504825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>
                  <a:solidFill>
                    <a:srgbClr val="000000"/>
                  </a:solidFill>
                  <a:latin typeface="Monaco" pitchFamily="49" charset="0"/>
                </a:rPr>
                <a:t>processor</a:t>
              </a:r>
            </a:p>
          </p:txBody>
        </p:sp>
        <p:cxnSp>
          <p:nvCxnSpPr>
            <p:cNvPr id="26" name="Gerade Verbindung mit Pfeil 7"/>
            <p:cNvCxnSpPr>
              <a:stCxn id="29" idx="3"/>
              <a:endCxn id="19" idx="1"/>
            </p:cNvCxnSpPr>
            <p:nvPr/>
          </p:nvCxnSpPr>
          <p:spPr>
            <a:xfrm flipV="1">
              <a:off x="5095875" y="2765251"/>
              <a:ext cx="695325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Gerade Verbindung mit Pfeil 7"/>
            <p:cNvCxnSpPr>
              <a:stCxn id="12" idx="3"/>
              <a:endCxn id="29" idx="1"/>
            </p:cNvCxnSpPr>
            <p:nvPr/>
          </p:nvCxnSpPr>
          <p:spPr>
            <a:xfrm>
              <a:off x="3465513" y="2765251"/>
              <a:ext cx="420687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Abgerundetes Rechteck 3"/>
            <p:cNvSpPr/>
            <p:nvPr/>
          </p:nvSpPr>
          <p:spPr>
            <a:xfrm>
              <a:off x="533400" y="3427239"/>
              <a:ext cx="874713" cy="50482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tx1"/>
                  </a:solidFill>
                  <a:latin typeface="Monaco" pitchFamily="49" charset="0"/>
                </a:rPr>
                <a:t>sampler</a:t>
              </a:r>
            </a:p>
          </p:txBody>
        </p:sp>
        <p:cxnSp>
          <p:nvCxnSpPr>
            <p:cNvPr id="29" name="Gerade Verbindung mit Pfeil 7"/>
            <p:cNvCxnSpPr>
              <a:stCxn id="32" idx="3"/>
              <a:endCxn id="12" idx="1"/>
            </p:cNvCxnSpPr>
            <p:nvPr/>
          </p:nvCxnSpPr>
          <p:spPr>
            <a:xfrm flipV="1">
              <a:off x="1408113" y="2765251"/>
              <a:ext cx="1182687" cy="914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Abgerundetes Rechteck 25"/>
            <p:cNvSpPr/>
            <p:nvPr/>
          </p:nvSpPr>
          <p:spPr>
            <a:xfrm>
              <a:off x="3886200" y="1598439"/>
              <a:ext cx="1209675" cy="504825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Monaco" pitchFamily="49" charset="0"/>
                </a:rPr>
                <a:t>processor</a:t>
              </a:r>
            </a:p>
          </p:txBody>
        </p:sp>
        <p:cxnSp>
          <p:nvCxnSpPr>
            <p:cNvPr id="31" name="Gerade Verbindung mit Pfeil 7"/>
            <p:cNvCxnSpPr>
              <a:stCxn id="34" idx="3"/>
              <a:endCxn id="19" idx="1"/>
            </p:cNvCxnSpPr>
            <p:nvPr/>
          </p:nvCxnSpPr>
          <p:spPr>
            <a:xfrm>
              <a:off x="5095875" y="1850851"/>
              <a:ext cx="695325" cy="914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Gerade Verbindung mit Pfeil 7"/>
            <p:cNvCxnSpPr>
              <a:stCxn id="12" idx="3"/>
              <a:endCxn id="34" idx="1"/>
            </p:cNvCxnSpPr>
            <p:nvPr/>
          </p:nvCxnSpPr>
          <p:spPr>
            <a:xfrm flipV="1">
              <a:off x="3465513" y="1850851"/>
              <a:ext cx="420687" cy="914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Abgerundetes Rechteck 27"/>
            <p:cNvSpPr/>
            <p:nvPr/>
          </p:nvSpPr>
          <p:spPr>
            <a:xfrm>
              <a:off x="7162800" y="3198639"/>
              <a:ext cx="874713" cy="50482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>
                  <a:solidFill>
                    <a:srgbClr val="000000"/>
                  </a:solidFill>
                  <a:latin typeface="Monaco" pitchFamily="49" charset="0"/>
                </a:rPr>
                <a:t>sink</a:t>
              </a:r>
            </a:p>
          </p:txBody>
        </p:sp>
        <p:cxnSp>
          <p:nvCxnSpPr>
            <p:cNvPr id="34" name="Gerade Verbindung mit Pfeil 7"/>
            <p:cNvCxnSpPr>
              <a:stCxn id="19" idx="3"/>
            </p:cNvCxnSpPr>
            <p:nvPr/>
          </p:nvCxnSpPr>
          <p:spPr>
            <a:xfrm>
              <a:off x="6665913" y="2765251"/>
              <a:ext cx="496887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ight Arrow 34"/>
            <p:cNvSpPr/>
            <p:nvPr/>
          </p:nvSpPr>
          <p:spPr>
            <a:xfrm>
              <a:off x="1981200" y="3198639"/>
              <a:ext cx="381000" cy="4572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Abgerundetes Rechteck 3"/>
            <p:cNvSpPr/>
            <p:nvPr/>
          </p:nvSpPr>
          <p:spPr>
            <a:xfrm>
              <a:off x="533400" y="2817639"/>
              <a:ext cx="874713" cy="50482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tx1"/>
                  </a:solidFill>
                  <a:latin typeface="Monaco" pitchFamily="49" charset="0"/>
                </a:rPr>
                <a:t>sampler</a:t>
              </a:r>
            </a:p>
          </p:txBody>
        </p:sp>
        <p:sp>
          <p:nvSpPr>
            <p:cNvPr id="38" name="Abgerundetes Rechteck 3"/>
            <p:cNvSpPr/>
            <p:nvPr/>
          </p:nvSpPr>
          <p:spPr>
            <a:xfrm>
              <a:off x="533400" y="1598439"/>
              <a:ext cx="874713" cy="50482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tx1"/>
                  </a:solidFill>
                  <a:latin typeface="Monaco" pitchFamily="49" charset="0"/>
                </a:rPr>
                <a:t>sampler</a:t>
              </a:r>
            </a:p>
          </p:txBody>
        </p:sp>
        <p:cxnSp>
          <p:nvCxnSpPr>
            <p:cNvPr id="39" name="Gerade Verbindung mit Pfeil 7"/>
            <p:cNvCxnSpPr>
              <a:endCxn id="12" idx="1"/>
            </p:cNvCxnSpPr>
            <p:nvPr/>
          </p:nvCxnSpPr>
          <p:spPr>
            <a:xfrm flipV="1">
              <a:off x="1408113" y="2765251"/>
              <a:ext cx="1182687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Gerade Verbindung mit Pfeil 7"/>
            <p:cNvCxnSpPr>
              <a:endCxn id="12" idx="1"/>
            </p:cNvCxnSpPr>
            <p:nvPr/>
          </p:nvCxnSpPr>
          <p:spPr>
            <a:xfrm>
              <a:off x="1447800" y="1903239"/>
              <a:ext cx="1143000" cy="8620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502485" y="1210928"/>
            <a:ext cx="6064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Processing Component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ALFA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Multi-process concept (specialized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devices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Data-flow model: Message queues for data exchange,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   technology agnostic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485" y="5116752"/>
            <a:ext cx="646202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Design Goals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Scalability, Maintainability, Reliability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efficient use of multi-core architectures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Reusable with common data processing components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Reduce cost of new developments, agile development</a:t>
            </a:r>
          </a:p>
        </p:txBody>
      </p:sp>
    </p:spTree>
    <p:extLst>
      <p:ext uri="{BB962C8B-B14F-4D97-AF65-F5344CB8AC3E}">
        <p14:creationId xmlns:p14="http://schemas.microsoft.com/office/powerpoint/2010/main" val="4273293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C40EE02-B7F7-ED49-AA75-727ECC95F7E6}"/>
              </a:ext>
            </a:extLst>
          </p:cNvPr>
          <p:cNvGrpSpPr/>
          <p:nvPr/>
        </p:nvGrpSpPr>
        <p:grpSpPr>
          <a:xfrm>
            <a:off x="967569" y="2573084"/>
            <a:ext cx="6960209" cy="2199879"/>
            <a:chOff x="967569" y="2445488"/>
            <a:chExt cx="6960209" cy="219987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D785F01-1DAB-0D46-A18C-4B5130369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6279" y="2445488"/>
              <a:ext cx="4596662" cy="2199879"/>
            </a:xfrm>
            <a:prstGeom prst="rect">
              <a:avLst/>
            </a:prstGeom>
          </p:spPr>
        </p:pic>
        <p:sp>
          <p:nvSpPr>
            <p:cNvPr id="26" name="Right Arrow 25">
              <a:extLst>
                <a:ext uri="{FF2B5EF4-FFF2-40B4-BE49-F238E27FC236}">
                  <a16:creationId xmlns:a16="http://schemas.microsoft.com/office/drawing/2014/main" id="{3891F726-57DA-4043-BA79-F7DBB268D94A}"/>
                </a:ext>
              </a:extLst>
            </p:cNvPr>
            <p:cNvSpPr/>
            <p:nvPr/>
          </p:nvSpPr>
          <p:spPr>
            <a:xfrm>
              <a:off x="967569" y="3152021"/>
              <a:ext cx="1073888" cy="786809"/>
            </a:xfrm>
            <a:prstGeom prst="rightArrow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Right Arrow 26">
              <a:extLst>
                <a:ext uri="{FF2B5EF4-FFF2-40B4-BE49-F238E27FC236}">
                  <a16:creationId xmlns:a16="http://schemas.microsoft.com/office/drawing/2014/main" id="{D48E59D8-D7D2-1446-BD12-F750FD5FEE94}"/>
                </a:ext>
              </a:extLst>
            </p:cNvPr>
            <p:cNvSpPr/>
            <p:nvPr/>
          </p:nvSpPr>
          <p:spPr>
            <a:xfrm>
              <a:off x="6853890" y="3152022"/>
              <a:ext cx="1073888" cy="786809"/>
            </a:xfrm>
            <a:prstGeom prst="rightArrow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7430DB-CD85-494A-AACB-60BA64971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FairMQ</a:t>
            </a:r>
            <a:r>
              <a:rPr lang="en-US" dirty="0"/>
              <a:t>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45639-788E-284B-95AA-44E68798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19</a:t>
            </a:fld>
            <a:endParaRPr lang="de-DE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B2130F5-246F-5C4C-A87A-07F86CE04938}"/>
              </a:ext>
            </a:extLst>
          </p:cNvPr>
          <p:cNvSpPr txBox="1"/>
          <p:nvPr/>
        </p:nvSpPr>
        <p:spPr>
          <a:xfrm>
            <a:off x="395550" y="5169707"/>
            <a:ext cx="4988866" cy="132343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2000" dirty="0"/>
              <a:t>Input and Output designed </a:t>
            </a:r>
            <a:br>
              <a:rPr lang="en-US" sz="2000" dirty="0"/>
            </a:br>
            <a:r>
              <a:rPr lang="en-US" sz="2000" dirty="0"/>
              <a:t>as Message Queues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Device takes/passes ownership of data,</a:t>
            </a:r>
            <a:br>
              <a:rPr lang="en-US" sz="2000" dirty="0"/>
            </a:br>
            <a:r>
              <a:rPr lang="en-US" sz="2000" dirty="0"/>
              <a:t>no central data management unit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364084D-1551-0441-8368-0BB3F86C8535}"/>
              </a:ext>
            </a:extLst>
          </p:cNvPr>
          <p:cNvCxnSpPr>
            <a:cxnSpLocks/>
          </p:cNvCxnSpPr>
          <p:nvPr/>
        </p:nvCxnSpPr>
        <p:spPr>
          <a:xfrm flipV="1">
            <a:off x="2402958" y="4338085"/>
            <a:ext cx="574158" cy="8718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8906650-1538-3040-AB6E-ACF923557F62}"/>
              </a:ext>
            </a:extLst>
          </p:cNvPr>
          <p:cNvCxnSpPr>
            <a:cxnSpLocks/>
          </p:cNvCxnSpPr>
          <p:nvPr/>
        </p:nvCxnSpPr>
        <p:spPr>
          <a:xfrm flipV="1">
            <a:off x="2615609" y="4338086"/>
            <a:ext cx="2966484" cy="8316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812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C40EE02-B7F7-ED49-AA75-727ECC95F7E6}"/>
              </a:ext>
            </a:extLst>
          </p:cNvPr>
          <p:cNvGrpSpPr/>
          <p:nvPr/>
        </p:nvGrpSpPr>
        <p:grpSpPr>
          <a:xfrm>
            <a:off x="967569" y="2573084"/>
            <a:ext cx="6960209" cy="2199879"/>
            <a:chOff x="967569" y="2445488"/>
            <a:chExt cx="6960209" cy="219987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D785F01-1DAB-0D46-A18C-4B5130369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6279" y="2445488"/>
              <a:ext cx="4596662" cy="2199879"/>
            </a:xfrm>
            <a:prstGeom prst="rect">
              <a:avLst/>
            </a:prstGeom>
          </p:spPr>
        </p:pic>
        <p:sp>
          <p:nvSpPr>
            <p:cNvPr id="26" name="Right Arrow 25">
              <a:extLst>
                <a:ext uri="{FF2B5EF4-FFF2-40B4-BE49-F238E27FC236}">
                  <a16:creationId xmlns:a16="http://schemas.microsoft.com/office/drawing/2014/main" id="{3891F726-57DA-4043-BA79-F7DBB268D94A}"/>
                </a:ext>
              </a:extLst>
            </p:cNvPr>
            <p:cNvSpPr/>
            <p:nvPr/>
          </p:nvSpPr>
          <p:spPr>
            <a:xfrm>
              <a:off x="967569" y="3152021"/>
              <a:ext cx="1073888" cy="786809"/>
            </a:xfrm>
            <a:prstGeom prst="rightArrow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Right Arrow 26">
              <a:extLst>
                <a:ext uri="{FF2B5EF4-FFF2-40B4-BE49-F238E27FC236}">
                  <a16:creationId xmlns:a16="http://schemas.microsoft.com/office/drawing/2014/main" id="{D48E59D8-D7D2-1446-BD12-F750FD5FEE94}"/>
                </a:ext>
              </a:extLst>
            </p:cNvPr>
            <p:cNvSpPr/>
            <p:nvPr/>
          </p:nvSpPr>
          <p:spPr>
            <a:xfrm>
              <a:off x="6853890" y="3152022"/>
              <a:ext cx="1073888" cy="786809"/>
            </a:xfrm>
            <a:prstGeom prst="rightArrow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7430DB-CD85-494A-AACB-60BA64971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FairMQ</a:t>
            </a:r>
            <a:r>
              <a:rPr lang="en-US" dirty="0"/>
              <a:t>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45639-788E-284B-95AA-44E68798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20</a:t>
            </a:fld>
            <a:endParaRPr lang="de-D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FF46E3-70CF-C247-B21B-773F061EB2A5}"/>
              </a:ext>
            </a:extLst>
          </p:cNvPr>
          <p:cNvSpPr txBox="1"/>
          <p:nvPr/>
        </p:nvSpPr>
        <p:spPr>
          <a:xfrm>
            <a:off x="395550" y="5169707"/>
            <a:ext cx="4988866" cy="132343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2000" dirty="0"/>
              <a:t>Input and Output designed </a:t>
            </a:r>
            <a:br>
              <a:rPr lang="en-US" sz="2000" dirty="0"/>
            </a:br>
            <a:r>
              <a:rPr lang="en-US" sz="2000" dirty="0"/>
              <a:t>as Message Queues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Device takes/passes ownership of data,</a:t>
            </a:r>
            <a:br>
              <a:rPr lang="en-US" sz="2000" dirty="0"/>
            </a:br>
            <a:r>
              <a:rPr lang="en-US" sz="2000" dirty="0"/>
              <a:t>no central data management unit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474053D-13F8-A147-A20F-5B9121700570}"/>
              </a:ext>
            </a:extLst>
          </p:cNvPr>
          <p:cNvCxnSpPr>
            <a:cxnSpLocks/>
          </p:cNvCxnSpPr>
          <p:nvPr/>
        </p:nvCxnSpPr>
        <p:spPr>
          <a:xfrm flipV="1">
            <a:off x="2402958" y="4338085"/>
            <a:ext cx="574158" cy="8718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78B5FF-1D53-E745-A40E-07C9CD450F5C}"/>
              </a:ext>
            </a:extLst>
          </p:cNvPr>
          <p:cNvCxnSpPr>
            <a:cxnSpLocks/>
          </p:cNvCxnSpPr>
          <p:nvPr/>
        </p:nvCxnSpPr>
        <p:spPr>
          <a:xfrm flipV="1">
            <a:off x="2615609" y="4338086"/>
            <a:ext cx="2966484" cy="8316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1201A9C-938B-9E48-BB0E-681C43478E3B}"/>
              </a:ext>
            </a:extLst>
          </p:cNvPr>
          <p:cNvSpPr txBox="1"/>
          <p:nvPr/>
        </p:nvSpPr>
        <p:spPr>
          <a:xfrm>
            <a:off x="5807649" y="4772963"/>
            <a:ext cx="3140668" cy="1754326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en-US" dirty="0"/>
              <a:t>Several message transports</a:t>
            </a:r>
            <a:br>
              <a:rPr lang="en-US" dirty="0"/>
            </a:br>
            <a:r>
              <a:rPr lang="en-US" dirty="0"/>
              <a:t>and serialization protocols</a:t>
            </a:r>
            <a:br>
              <a:rPr lang="en-US" dirty="0"/>
            </a:br>
            <a:r>
              <a:rPr lang="en-US" dirty="0"/>
              <a:t>supported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0MQ, </a:t>
            </a:r>
            <a:r>
              <a:rPr lang="en-US" dirty="0" err="1"/>
              <a:t>nanomsg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shared memory, RDMA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ROOT, </a:t>
            </a:r>
            <a:r>
              <a:rPr lang="en-US" dirty="0" err="1"/>
              <a:t>protobuf</a:t>
            </a:r>
            <a:r>
              <a:rPr lang="en-US" dirty="0"/>
              <a:t>, boost, …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5F583B-3B8F-8A4C-840F-F88DDCBE6AF4}"/>
              </a:ext>
            </a:extLst>
          </p:cNvPr>
          <p:cNvCxnSpPr/>
          <p:nvPr/>
        </p:nvCxnSpPr>
        <p:spPr>
          <a:xfrm flipH="1" flipV="1">
            <a:off x="7198242" y="3944679"/>
            <a:ext cx="85060" cy="8092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74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C40EE02-B7F7-ED49-AA75-727ECC95F7E6}"/>
              </a:ext>
            </a:extLst>
          </p:cNvPr>
          <p:cNvGrpSpPr/>
          <p:nvPr/>
        </p:nvGrpSpPr>
        <p:grpSpPr>
          <a:xfrm>
            <a:off x="967569" y="2573084"/>
            <a:ext cx="6960209" cy="2199879"/>
            <a:chOff x="967569" y="2445488"/>
            <a:chExt cx="6960209" cy="219987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D785F01-1DAB-0D46-A18C-4B5130369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6279" y="2445488"/>
              <a:ext cx="4596662" cy="2199879"/>
            </a:xfrm>
            <a:prstGeom prst="rect">
              <a:avLst/>
            </a:prstGeom>
          </p:spPr>
        </p:pic>
        <p:sp>
          <p:nvSpPr>
            <p:cNvPr id="26" name="Right Arrow 25">
              <a:extLst>
                <a:ext uri="{FF2B5EF4-FFF2-40B4-BE49-F238E27FC236}">
                  <a16:creationId xmlns:a16="http://schemas.microsoft.com/office/drawing/2014/main" id="{3891F726-57DA-4043-BA79-F7DBB268D94A}"/>
                </a:ext>
              </a:extLst>
            </p:cNvPr>
            <p:cNvSpPr/>
            <p:nvPr/>
          </p:nvSpPr>
          <p:spPr>
            <a:xfrm>
              <a:off x="967569" y="3152021"/>
              <a:ext cx="1073888" cy="786809"/>
            </a:xfrm>
            <a:prstGeom prst="rightArrow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Right Arrow 26">
              <a:extLst>
                <a:ext uri="{FF2B5EF4-FFF2-40B4-BE49-F238E27FC236}">
                  <a16:creationId xmlns:a16="http://schemas.microsoft.com/office/drawing/2014/main" id="{D48E59D8-D7D2-1446-BD12-F750FD5FEE94}"/>
                </a:ext>
              </a:extLst>
            </p:cNvPr>
            <p:cNvSpPr/>
            <p:nvPr/>
          </p:nvSpPr>
          <p:spPr>
            <a:xfrm>
              <a:off x="6853890" y="3152022"/>
              <a:ext cx="1073888" cy="786809"/>
            </a:xfrm>
            <a:prstGeom prst="rightArrow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7430DB-CD85-494A-AACB-60BA64971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FairMQ</a:t>
            </a:r>
            <a:r>
              <a:rPr lang="en-US" dirty="0"/>
              <a:t>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45639-788E-284B-95AA-44E68798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21</a:t>
            </a:fld>
            <a:endParaRPr lang="de-D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FF46E3-70CF-C247-B21B-773F061EB2A5}"/>
              </a:ext>
            </a:extLst>
          </p:cNvPr>
          <p:cNvSpPr txBox="1"/>
          <p:nvPr/>
        </p:nvSpPr>
        <p:spPr>
          <a:xfrm>
            <a:off x="395550" y="5169707"/>
            <a:ext cx="4988866" cy="132343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2000" dirty="0"/>
              <a:t>Input and Output designed </a:t>
            </a:r>
            <a:br>
              <a:rPr lang="en-US" sz="2000" dirty="0"/>
            </a:br>
            <a:r>
              <a:rPr lang="en-US" sz="2000" dirty="0"/>
              <a:t>as Message Queues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Device takes/passes ownership of data,</a:t>
            </a:r>
            <a:br>
              <a:rPr lang="en-US" sz="2000" dirty="0"/>
            </a:br>
            <a:r>
              <a:rPr lang="en-US" sz="2000" dirty="0"/>
              <a:t>no central data management unit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474053D-13F8-A147-A20F-5B9121700570}"/>
              </a:ext>
            </a:extLst>
          </p:cNvPr>
          <p:cNvCxnSpPr>
            <a:cxnSpLocks/>
          </p:cNvCxnSpPr>
          <p:nvPr/>
        </p:nvCxnSpPr>
        <p:spPr>
          <a:xfrm flipV="1">
            <a:off x="2402958" y="4338085"/>
            <a:ext cx="574158" cy="8718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78B5FF-1D53-E745-A40E-07C9CD450F5C}"/>
              </a:ext>
            </a:extLst>
          </p:cNvPr>
          <p:cNvCxnSpPr>
            <a:cxnSpLocks/>
          </p:cNvCxnSpPr>
          <p:nvPr/>
        </p:nvCxnSpPr>
        <p:spPr>
          <a:xfrm flipV="1">
            <a:off x="2615609" y="4338086"/>
            <a:ext cx="2966484" cy="8316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51A4F6E-00C7-6C4A-94DA-E55B9FC8DC6C}"/>
              </a:ext>
            </a:extLst>
          </p:cNvPr>
          <p:cNvSpPr txBox="1"/>
          <p:nvPr/>
        </p:nvSpPr>
        <p:spPr>
          <a:xfrm>
            <a:off x="272480" y="1275522"/>
            <a:ext cx="3313792" cy="92333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User Algorithm executed when</a:t>
            </a:r>
            <a:br>
              <a:rPr lang="en-US" dirty="0"/>
            </a:br>
            <a:r>
              <a:rPr lang="en-US" dirty="0"/>
              <a:t>necessary input data </a:t>
            </a:r>
            <a:br>
              <a:rPr lang="en-US" dirty="0"/>
            </a:br>
            <a:r>
              <a:rPr lang="en-US" dirty="0"/>
              <a:t>from all channels available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A9BFC73-38D7-0F4B-A9E2-7C233CEFC698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1929376" y="2198852"/>
            <a:ext cx="2545234" cy="4054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1201A9C-938B-9E48-BB0E-681C43478E3B}"/>
              </a:ext>
            </a:extLst>
          </p:cNvPr>
          <p:cNvSpPr txBox="1"/>
          <p:nvPr/>
        </p:nvSpPr>
        <p:spPr>
          <a:xfrm>
            <a:off x="5807649" y="4772963"/>
            <a:ext cx="3140668" cy="1754326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en-US" dirty="0"/>
              <a:t>Several message transports</a:t>
            </a:r>
            <a:br>
              <a:rPr lang="en-US" dirty="0"/>
            </a:br>
            <a:r>
              <a:rPr lang="en-US" dirty="0"/>
              <a:t>and serialization protocols</a:t>
            </a:r>
            <a:br>
              <a:rPr lang="en-US" dirty="0"/>
            </a:br>
            <a:r>
              <a:rPr lang="en-US" dirty="0"/>
              <a:t>supported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0MQ, </a:t>
            </a:r>
            <a:r>
              <a:rPr lang="en-US" dirty="0" err="1"/>
              <a:t>nanomsg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shared memory, RDMA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ROOT, </a:t>
            </a:r>
            <a:r>
              <a:rPr lang="en-US" dirty="0" err="1"/>
              <a:t>protobuf</a:t>
            </a:r>
            <a:r>
              <a:rPr lang="en-US" dirty="0"/>
              <a:t>, boost, …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5F583B-3B8F-8A4C-840F-F88DDCBE6AF4}"/>
              </a:ext>
            </a:extLst>
          </p:cNvPr>
          <p:cNvCxnSpPr/>
          <p:nvPr/>
        </p:nvCxnSpPr>
        <p:spPr>
          <a:xfrm flipH="1" flipV="1">
            <a:off x="7198242" y="3944679"/>
            <a:ext cx="85060" cy="8092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052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C40EE02-B7F7-ED49-AA75-727ECC95F7E6}"/>
              </a:ext>
            </a:extLst>
          </p:cNvPr>
          <p:cNvGrpSpPr/>
          <p:nvPr/>
        </p:nvGrpSpPr>
        <p:grpSpPr>
          <a:xfrm>
            <a:off x="967569" y="2573084"/>
            <a:ext cx="6960209" cy="2199879"/>
            <a:chOff x="967569" y="2445488"/>
            <a:chExt cx="6960209" cy="219987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D785F01-1DAB-0D46-A18C-4B5130369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6279" y="2445488"/>
              <a:ext cx="4596662" cy="2199879"/>
            </a:xfrm>
            <a:prstGeom prst="rect">
              <a:avLst/>
            </a:prstGeom>
          </p:spPr>
        </p:pic>
        <p:sp>
          <p:nvSpPr>
            <p:cNvPr id="26" name="Right Arrow 25">
              <a:extLst>
                <a:ext uri="{FF2B5EF4-FFF2-40B4-BE49-F238E27FC236}">
                  <a16:creationId xmlns:a16="http://schemas.microsoft.com/office/drawing/2014/main" id="{3891F726-57DA-4043-BA79-F7DBB268D94A}"/>
                </a:ext>
              </a:extLst>
            </p:cNvPr>
            <p:cNvSpPr/>
            <p:nvPr/>
          </p:nvSpPr>
          <p:spPr>
            <a:xfrm>
              <a:off x="967569" y="3152021"/>
              <a:ext cx="1073888" cy="786809"/>
            </a:xfrm>
            <a:prstGeom prst="rightArrow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Right Arrow 26">
              <a:extLst>
                <a:ext uri="{FF2B5EF4-FFF2-40B4-BE49-F238E27FC236}">
                  <a16:creationId xmlns:a16="http://schemas.microsoft.com/office/drawing/2014/main" id="{D48E59D8-D7D2-1446-BD12-F750FD5FEE94}"/>
                </a:ext>
              </a:extLst>
            </p:cNvPr>
            <p:cNvSpPr/>
            <p:nvPr/>
          </p:nvSpPr>
          <p:spPr>
            <a:xfrm>
              <a:off x="6853890" y="3152022"/>
              <a:ext cx="1073888" cy="786809"/>
            </a:xfrm>
            <a:prstGeom prst="rightArrow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7430DB-CD85-494A-AACB-60BA64971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FairMQ</a:t>
            </a:r>
            <a:r>
              <a:rPr lang="en-US" dirty="0"/>
              <a:t>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45639-788E-284B-95AA-44E68798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22</a:t>
            </a:fld>
            <a:endParaRPr lang="de-D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FF46E3-70CF-C247-B21B-773F061EB2A5}"/>
              </a:ext>
            </a:extLst>
          </p:cNvPr>
          <p:cNvSpPr txBox="1"/>
          <p:nvPr/>
        </p:nvSpPr>
        <p:spPr>
          <a:xfrm>
            <a:off x="395550" y="5169707"/>
            <a:ext cx="4988866" cy="132343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2000" dirty="0"/>
              <a:t>Input and Output designed </a:t>
            </a:r>
            <a:br>
              <a:rPr lang="en-US" sz="2000" dirty="0"/>
            </a:br>
            <a:r>
              <a:rPr lang="en-US" sz="2000" dirty="0"/>
              <a:t>as Message Queues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Device takes/passes ownership of data,</a:t>
            </a:r>
            <a:br>
              <a:rPr lang="en-US" sz="2000" dirty="0"/>
            </a:br>
            <a:r>
              <a:rPr lang="en-US" sz="2000" dirty="0"/>
              <a:t>no central data management unit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474053D-13F8-A147-A20F-5B9121700570}"/>
              </a:ext>
            </a:extLst>
          </p:cNvPr>
          <p:cNvCxnSpPr>
            <a:cxnSpLocks/>
          </p:cNvCxnSpPr>
          <p:nvPr/>
        </p:nvCxnSpPr>
        <p:spPr>
          <a:xfrm flipV="1">
            <a:off x="2402958" y="4338085"/>
            <a:ext cx="574158" cy="8718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78B5FF-1D53-E745-A40E-07C9CD450F5C}"/>
              </a:ext>
            </a:extLst>
          </p:cNvPr>
          <p:cNvCxnSpPr>
            <a:cxnSpLocks/>
          </p:cNvCxnSpPr>
          <p:nvPr/>
        </p:nvCxnSpPr>
        <p:spPr>
          <a:xfrm flipV="1">
            <a:off x="2615609" y="4338086"/>
            <a:ext cx="2966484" cy="8316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51A4F6E-00C7-6C4A-94DA-E55B9FC8DC6C}"/>
              </a:ext>
            </a:extLst>
          </p:cNvPr>
          <p:cNvSpPr txBox="1"/>
          <p:nvPr/>
        </p:nvSpPr>
        <p:spPr>
          <a:xfrm>
            <a:off x="272480" y="1275522"/>
            <a:ext cx="3313792" cy="92333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User Algorithm executed when</a:t>
            </a:r>
            <a:br>
              <a:rPr lang="en-US" dirty="0"/>
            </a:br>
            <a:r>
              <a:rPr lang="en-US" dirty="0"/>
              <a:t>necessary input data </a:t>
            </a:r>
            <a:br>
              <a:rPr lang="en-US" dirty="0"/>
            </a:br>
            <a:r>
              <a:rPr lang="en-US" dirty="0"/>
              <a:t>from all channels available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A9BFC73-38D7-0F4B-A9E2-7C233CEFC698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1929376" y="2198852"/>
            <a:ext cx="2545234" cy="4054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EE1D530-63CB-9D4E-A06F-05563631FE1F}"/>
              </a:ext>
            </a:extLst>
          </p:cNvPr>
          <p:cNvSpPr/>
          <p:nvPr/>
        </p:nvSpPr>
        <p:spPr>
          <a:xfrm>
            <a:off x="3913987" y="1223664"/>
            <a:ext cx="81020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Each ”Device" is a separate process, which: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be multithreaded, </a:t>
            </a:r>
            <a:r>
              <a:rPr lang="en-US" dirty="0" err="1"/>
              <a:t>SIMDized</a:t>
            </a:r>
            <a:r>
              <a:rPr lang="en-US" dirty="0"/>
              <a:t>, …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Runs on different hardware (CPU, GPU, 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 written in an any supported language 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E269B-E2B7-7644-8F56-68F737D73EE5}"/>
              </a:ext>
            </a:extLst>
          </p:cNvPr>
          <p:cNvCxnSpPr>
            <a:cxnSpLocks/>
          </p:cNvCxnSpPr>
          <p:nvPr/>
        </p:nvCxnSpPr>
        <p:spPr>
          <a:xfrm flipH="1">
            <a:off x="4802325" y="2423993"/>
            <a:ext cx="917991" cy="189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1201A9C-938B-9E48-BB0E-681C43478E3B}"/>
              </a:ext>
            </a:extLst>
          </p:cNvPr>
          <p:cNvSpPr txBox="1"/>
          <p:nvPr/>
        </p:nvSpPr>
        <p:spPr>
          <a:xfrm>
            <a:off x="5807649" y="4772963"/>
            <a:ext cx="3140668" cy="1754326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en-US" dirty="0"/>
              <a:t>Several message transports</a:t>
            </a:r>
            <a:br>
              <a:rPr lang="en-US" dirty="0"/>
            </a:br>
            <a:r>
              <a:rPr lang="en-US" dirty="0"/>
              <a:t>and serialization protocols</a:t>
            </a:r>
            <a:br>
              <a:rPr lang="en-US" dirty="0"/>
            </a:br>
            <a:r>
              <a:rPr lang="en-US" dirty="0"/>
              <a:t>supported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0MQ, </a:t>
            </a:r>
            <a:r>
              <a:rPr lang="en-US" dirty="0" err="1"/>
              <a:t>nanomsg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shared memory, RDMA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ROOT, </a:t>
            </a:r>
            <a:r>
              <a:rPr lang="en-US" dirty="0" err="1"/>
              <a:t>protobuf</a:t>
            </a:r>
            <a:r>
              <a:rPr lang="en-US" dirty="0"/>
              <a:t>, boost, …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5F583B-3B8F-8A4C-840F-F88DDCBE6AF4}"/>
              </a:ext>
            </a:extLst>
          </p:cNvPr>
          <p:cNvCxnSpPr/>
          <p:nvPr/>
        </p:nvCxnSpPr>
        <p:spPr>
          <a:xfrm flipH="1" flipV="1">
            <a:off x="7198242" y="3944679"/>
            <a:ext cx="85060" cy="8092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925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C40EE02-B7F7-ED49-AA75-727ECC95F7E6}"/>
              </a:ext>
            </a:extLst>
          </p:cNvPr>
          <p:cNvGrpSpPr/>
          <p:nvPr/>
        </p:nvGrpSpPr>
        <p:grpSpPr>
          <a:xfrm>
            <a:off x="967569" y="2573084"/>
            <a:ext cx="6960209" cy="2199879"/>
            <a:chOff x="967569" y="2445488"/>
            <a:chExt cx="6960209" cy="219987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D785F01-1DAB-0D46-A18C-4B5130369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6279" y="2445488"/>
              <a:ext cx="4596662" cy="2199879"/>
            </a:xfrm>
            <a:prstGeom prst="rect">
              <a:avLst/>
            </a:prstGeom>
          </p:spPr>
        </p:pic>
        <p:sp>
          <p:nvSpPr>
            <p:cNvPr id="26" name="Right Arrow 25">
              <a:extLst>
                <a:ext uri="{FF2B5EF4-FFF2-40B4-BE49-F238E27FC236}">
                  <a16:creationId xmlns:a16="http://schemas.microsoft.com/office/drawing/2014/main" id="{3891F726-57DA-4043-BA79-F7DBB268D94A}"/>
                </a:ext>
              </a:extLst>
            </p:cNvPr>
            <p:cNvSpPr/>
            <p:nvPr/>
          </p:nvSpPr>
          <p:spPr>
            <a:xfrm>
              <a:off x="967569" y="3152021"/>
              <a:ext cx="1073888" cy="786809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Right Arrow 26">
              <a:extLst>
                <a:ext uri="{FF2B5EF4-FFF2-40B4-BE49-F238E27FC236}">
                  <a16:creationId xmlns:a16="http://schemas.microsoft.com/office/drawing/2014/main" id="{D48E59D8-D7D2-1446-BD12-F750FD5FEE94}"/>
                </a:ext>
              </a:extLst>
            </p:cNvPr>
            <p:cNvSpPr/>
            <p:nvPr/>
          </p:nvSpPr>
          <p:spPr>
            <a:xfrm>
              <a:off x="6853890" y="3152022"/>
              <a:ext cx="1073888" cy="786809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7430DB-CD85-494A-AACB-60BA64971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FairMQ</a:t>
            </a:r>
            <a:r>
              <a:rPr lang="en-US" dirty="0"/>
              <a:t>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45639-788E-284B-95AA-44E68798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23</a:t>
            </a:fld>
            <a:endParaRPr lang="de-D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FF46E3-70CF-C247-B21B-773F061EB2A5}"/>
              </a:ext>
            </a:extLst>
          </p:cNvPr>
          <p:cNvSpPr txBox="1"/>
          <p:nvPr/>
        </p:nvSpPr>
        <p:spPr>
          <a:xfrm>
            <a:off x="395550" y="5169707"/>
            <a:ext cx="4988866" cy="132343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Input and Output designed </a:t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as Message Queues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Device takes/passes ownership of data,</a:t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no central data management unit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474053D-13F8-A147-A20F-5B9121700570}"/>
              </a:ext>
            </a:extLst>
          </p:cNvPr>
          <p:cNvCxnSpPr>
            <a:cxnSpLocks/>
          </p:cNvCxnSpPr>
          <p:nvPr/>
        </p:nvCxnSpPr>
        <p:spPr>
          <a:xfrm flipV="1">
            <a:off x="2402958" y="4338085"/>
            <a:ext cx="574158" cy="871868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78B5FF-1D53-E745-A40E-07C9CD450F5C}"/>
              </a:ext>
            </a:extLst>
          </p:cNvPr>
          <p:cNvCxnSpPr>
            <a:cxnSpLocks/>
          </p:cNvCxnSpPr>
          <p:nvPr/>
        </p:nvCxnSpPr>
        <p:spPr>
          <a:xfrm flipV="1">
            <a:off x="2615609" y="4338086"/>
            <a:ext cx="2966484" cy="831621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51A4F6E-00C7-6C4A-94DA-E55B9FC8DC6C}"/>
              </a:ext>
            </a:extLst>
          </p:cNvPr>
          <p:cNvSpPr txBox="1"/>
          <p:nvPr/>
        </p:nvSpPr>
        <p:spPr>
          <a:xfrm>
            <a:off x="272480" y="1275522"/>
            <a:ext cx="3313792" cy="92333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User Algorithm executed when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necessary input data 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from all channels available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A9BFC73-38D7-0F4B-A9E2-7C233CEFC698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1929376" y="2198852"/>
            <a:ext cx="2545234" cy="405436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EE1D530-63CB-9D4E-A06F-05563631FE1F}"/>
              </a:ext>
            </a:extLst>
          </p:cNvPr>
          <p:cNvSpPr/>
          <p:nvPr/>
        </p:nvSpPr>
        <p:spPr>
          <a:xfrm>
            <a:off x="3913987" y="1223664"/>
            <a:ext cx="81020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Each ”Device" is a separate process, which: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Can be multithreaded,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SIMDized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…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Runs on different hardware (CPU, GPU, 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Be written in an any supported language 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E269B-E2B7-7644-8F56-68F737D73EE5}"/>
              </a:ext>
            </a:extLst>
          </p:cNvPr>
          <p:cNvCxnSpPr>
            <a:cxnSpLocks/>
          </p:cNvCxnSpPr>
          <p:nvPr/>
        </p:nvCxnSpPr>
        <p:spPr>
          <a:xfrm flipH="1">
            <a:off x="4802325" y="2423993"/>
            <a:ext cx="917991" cy="18948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1201A9C-938B-9E48-BB0E-681C43478E3B}"/>
              </a:ext>
            </a:extLst>
          </p:cNvPr>
          <p:cNvSpPr txBox="1"/>
          <p:nvPr/>
        </p:nvSpPr>
        <p:spPr>
          <a:xfrm>
            <a:off x="5807649" y="4772963"/>
            <a:ext cx="3140668" cy="1754326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Several message transports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and serialization protocols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supported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0MQ,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nanomsg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shared memory, RDMA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ROOT,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protobuf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boost, …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5F583B-3B8F-8A4C-840F-F88DDCBE6AF4}"/>
              </a:ext>
            </a:extLst>
          </p:cNvPr>
          <p:cNvCxnSpPr/>
          <p:nvPr/>
        </p:nvCxnSpPr>
        <p:spPr>
          <a:xfrm flipH="1" flipV="1">
            <a:off x="7198242" y="3944679"/>
            <a:ext cx="85060" cy="80921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6DDCD8-17BA-B94F-8725-AB38F9403095}"/>
              </a:ext>
            </a:extLst>
          </p:cNvPr>
          <p:cNvGrpSpPr/>
          <p:nvPr/>
        </p:nvGrpSpPr>
        <p:grpSpPr>
          <a:xfrm>
            <a:off x="2721934" y="1369997"/>
            <a:ext cx="3180779" cy="855624"/>
            <a:chOff x="453527" y="1467056"/>
            <a:chExt cx="3180779" cy="85562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0879F12E-4DA4-FD4F-8628-31FB19666F4A}"/>
                </a:ext>
              </a:extLst>
            </p:cNvPr>
            <p:cNvSpPr/>
            <p:nvPr/>
          </p:nvSpPr>
          <p:spPr>
            <a:xfrm>
              <a:off x="453527" y="1467056"/>
              <a:ext cx="3180779" cy="855624"/>
            </a:xfrm>
            <a:prstGeom prst="roundRect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BE2BBE6-AEC5-EB4A-B720-4A0156F3AD44}"/>
                </a:ext>
              </a:extLst>
            </p:cNvPr>
            <p:cNvSpPr txBox="1"/>
            <p:nvPr/>
          </p:nvSpPr>
          <p:spPr>
            <a:xfrm>
              <a:off x="517321" y="1562981"/>
              <a:ext cx="3095719" cy="646331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All the framework user sees:</a:t>
              </a:r>
            </a:p>
            <a:p>
              <a:pPr algn="ctr"/>
              <a:r>
                <a:rPr lang="en-US" dirty="0"/>
                <a:t>Callback to his algorithm</a:t>
              </a:r>
            </a:p>
          </p:txBody>
        </p: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5FF1F99-8265-5D4C-A43C-9B939BA240FC}"/>
              </a:ext>
            </a:extLst>
          </p:cNvPr>
          <p:cNvCxnSpPr>
            <a:cxnSpLocks/>
          </p:cNvCxnSpPr>
          <p:nvPr/>
        </p:nvCxnSpPr>
        <p:spPr>
          <a:xfrm>
            <a:off x="4430853" y="2293327"/>
            <a:ext cx="11266" cy="8323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404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FairRoot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2AFA-597D-EF4A-943B-3C753DA641F8}" type="slidenum">
              <a:rPr lang="en-GB" smtClean="0"/>
              <a:t>24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0C2E9C-E199-974B-884A-13EA9F7C3D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030" y="2030253"/>
            <a:ext cx="5603358" cy="3786785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25326F9-B79B-A548-9E25-5D2C95E0E4FA}"/>
              </a:ext>
            </a:extLst>
          </p:cNvPr>
          <p:cNvCxnSpPr>
            <a:cxnSpLocks/>
          </p:cNvCxnSpPr>
          <p:nvPr/>
        </p:nvCxnSpPr>
        <p:spPr>
          <a:xfrm>
            <a:off x="422565" y="4263656"/>
            <a:ext cx="82873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8D91464-F6AC-0A47-B58D-FFFE5D26657D}"/>
              </a:ext>
            </a:extLst>
          </p:cNvPr>
          <p:cNvCxnSpPr/>
          <p:nvPr/>
        </p:nvCxnSpPr>
        <p:spPr>
          <a:xfrm>
            <a:off x="422565" y="2746745"/>
            <a:ext cx="82873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2152338-3CD4-BC47-BEE1-1F4AA5788750}"/>
              </a:ext>
            </a:extLst>
          </p:cNvPr>
          <p:cNvSpPr txBox="1"/>
          <p:nvPr/>
        </p:nvSpPr>
        <p:spPr>
          <a:xfrm>
            <a:off x="699020" y="1753552"/>
            <a:ext cx="1877437" cy="92333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Experiment</a:t>
            </a:r>
            <a:br>
              <a:rPr lang="en-US" dirty="0"/>
            </a:br>
            <a:r>
              <a:rPr lang="en-US" dirty="0"/>
              <a:t>specific </a:t>
            </a:r>
            <a:br>
              <a:rPr lang="en-US" dirty="0"/>
            </a:br>
            <a:r>
              <a:rPr lang="en-US" dirty="0"/>
              <a:t>implementations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0A790C-88E1-2643-B47E-030EB35F8C02}"/>
              </a:ext>
            </a:extLst>
          </p:cNvPr>
          <p:cNvSpPr txBox="1"/>
          <p:nvPr/>
        </p:nvSpPr>
        <p:spPr>
          <a:xfrm>
            <a:off x="581420" y="2914744"/>
            <a:ext cx="2133918" cy="120032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en-US" b="1" dirty="0" err="1"/>
              <a:t>FairRoot</a:t>
            </a:r>
            <a:br>
              <a:rPr lang="en-US" dirty="0">
                <a:solidFill>
                  <a:srgbClr val="666666"/>
                </a:solidFill>
              </a:rPr>
            </a:br>
            <a:r>
              <a:rPr lang="en-US" dirty="0">
                <a:solidFill>
                  <a:srgbClr val="666666"/>
                </a:solidFill>
              </a:rPr>
              <a:t>(Nuclear) </a:t>
            </a:r>
            <a:r>
              <a:rPr lang="en-US" dirty="0"/>
              <a:t>physics</a:t>
            </a:r>
            <a:br>
              <a:rPr lang="en-US" dirty="0"/>
            </a:br>
            <a:r>
              <a:rPr lang="en-US" dirty="0"/>
              <a:t>specific processing</a:t>
            </a:r>
            <a:br>
              <a:rPr lang="en-US" dirty="0"/>
            </a:br>
            <a:r>
              <a:rPr lang="en-US" dirty="0"/>
              <a:t>framework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2BFEBF4-86E8-8D4E-9D9E-E10F7A8794C3}"/>
              </a:ext>
            </a:extLst>
          </p:cNvPr>
          <p:cNvSpPr txBox="1"/>
          <p:nvPr/>
        </p:nvSpPr>
        <p:spPr>
          <a:xfrm>
            <a:off x="549521" y="4402700"/>
            <a:ext cx="2608355" cy="14773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dirty="0"/>
              <a:t>Build on foundation of</a:t>
            </a:r>
            <a:br>
              <a:rPr lang="en-US" dirty="0"/>
            </a:br>
            <a:r>
              <a:rPr lang="en-US" dirty="0"/>
              <a:t>other frameworks, libraries and tools for data processing, simulation and analysis</a:t>
            </a:r>
          </a:p>
        </p:txBody>
      </p:sp>
    </p:spTree>
    <p:extLst>
      <p:ext uri="{BB962C8B-B14F-4D97-AF65-F5344CB8AC3E}">
        <p14:creationId xmlns:p14="http://schemas.microsoft.com/office/powerpoint/2010/main" val="1817770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5418-8DD4-5E42-B66E-CAB9077B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FairRoot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FC24E-0635-EE44-8C8D-6E1DFCE34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25</a:t>
            </a:fld>
            <a:endParaRPr lang="de-DE"/>
          </a:p>
        </p:txBody>
      </p:sp>
      <p:pic>
        <p:nvPicPr>
          <p:cNvPr id="6146" name="Picture 2" descr="https://upload.wikimedia.org/wikipedia/commons/0/09/BlankMap-World-v2.png">
            <a:extLst>
              <a:ext uri="{FF2B5EF4-FFF2-40B4-BE49-F238E27FC236}">
                <a16:creationId xmlns:a16="http://schemas.microsoft.com/office/drawing/2014/main" id="{CA628BE6-2978-054A-8FCA-EC5589381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30002"/>
            <a:ext cx="9144000" cy="408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upload.wikimedia.org/wikipedia/commons/f/f4/%D0%A1%D1%85%D0%B5%D0%BC%D0%B0_%D1%83%D1%81%D0%BA%D0%BE%D1%80%D0%B8%D1%82%D0%B5%D0%BB%D1%8C%D0%BD%D0%BE%D0%B3%D0%BE_%D0%BA%D0%BE%D0%BC%D0%BF%D0%BB%D0%B5%D0%BA%D1%81%D0%B0_%D0%BC%D0%B5%D0%B3%D0%B0%D0%BF%D1%80%D0%BE%D0%B5%D0%BA%D1%82%D0%B0_NICA.png">
            <a:extLst>
              <a:ext uri="{FF2B5EF4-FFF2-40B4-BE49-F238E27FC236}">
                <a16:creationId xmlns:a16="http://schemas.microsoft.com/office/drawing/2014/main" id="{07ED52C3-6B60-5C42-B98D-78A3A07B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1884" y="1531012"/>
            <a:ext cx="1872042" cy="105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5768DE-421F-BF46-8B3E-EBE226D136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443" y="3357505"/>
            <a:ext cx="2444758" cy="14417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50BD78-21C5-E94A-A9F8-F10582D70E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2354" y="1506279"/>
            <a:ext cx="2310063" cy="110216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F5F28C0-2C38-8C4C-8FFB-5AD70A6B9433}"/>
              </a:ext>
            </a:extLst>
          </p:cNvPr>
          <p:cNvGrpSpPr/>
          <p:nvPr/>
        </p:nvGrpSpPr>
        <p:grpSpPr>
          <a:xfrm>
            <a:off x="1955754" y="5250928"/>
            <a:ext cx="5454503" cy="1263293"/>
            <a:chOff x="1934486" y="4570402"/>
            <a:chExt cx="5454503" cy="1263293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8C5BBE7D-CD25-4844-AA4F-E5CE4CC5D2BC}"/>
                </a:ext>
              </a:extLst>
            </p:cNvPr>
            <p:cNvSpPr/>
            <p:nvPr/>
          </p:nvSpPr>
          <p:spPr>
            <a:xfrm>
              <a:off x="1934486" y="4570402"/>
              <a:ext cx="5454503" cy="1263293"/>
            </a:xfrm>
            <a:prstGeom prst="roundRect">
              <a:avLst/>
            </a:prstGeom>
            <a:solidFill>
              <a:srgbClr val="FDBB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65DF53-2DEC-654D-AB62-0B85B67A8B51}"/>
                </a:ext>
              </a:extLst>
            </p:cNvPr>
            <p:cNvSpPr txBox="1"/>
            <p:nvPr/>
          </p:nvSpPr>
          <p:spPr>
            <a:xfrm>
              <a:off x="2421385" y="4570403"/>
              <a:ext cx="4480714" cy="1200329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 err="1"/>
                <a:t>FairRoot</a:t>
              </a:r>
              <a:r>
                <a:rPr lang="en-US" b="1" dirty="0"/>
                <a:t>: Framework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666666"/>
                  </a:solidFill>
                </a:rPr>
                <a:t>(&amp; software stack)</a:t>
              </a:r>
              <a:r>
                <a:rPr lang="en-US" dirty="0"/>
                <a:t> </a:t>
              </a:r>
              <a:br>
                <a:rPr lang="en-US" dirty="0"/>
              </a:br>
              <a:r>
                <a:rPr lang="en-US" dirty="0"/>
                <a:t>to support the data processing, </a:t>
              </a:r>
              <a:br>
                <a:rPr lang="en-US" dirty="0"/>
              </a:br>
              <a:r>
                <a:rPr lang="en-US" dirty="0"/>
                <a:t>analysis and simulation of</a:t>
              </a:r>
              <a:br>
                <a:rPr lang="en-US" dirty="0"/>
              </a:br>
              <a:r>
                <a:rPr lang="en-US" dirty="0">
                  <a:solidFill>
                    <a:srgbClr val="666666"/>
                  </a:solidFill>
                </a:rPr>
                <a:t>(nuclear) </a:t>
              </a:r>
              <a:r>
                <a:rPr lang="en-US" dirty="0"/>
                <a:t>physics experiments</a:t>
              </a:r>
              <a:endParaRPr lang="en-US" dirty="0">
                <a:solidFill>
                  <a:srgbClr val="666666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28FB772-D780-6145-8223-0C612FBCE221}"/>
              </a:ext>
            </a:extLst>
          </p:cNvPr>
          <p:cNvSpPr txBox="1"/>
          <p:nvPr/>
        </p:nvSpPr>
        <p:spPr>
          <a:xfrm>
            <a:off x="146730" y="3572471"/>
            <a:ext cx="2210862" cy="1477328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Also used/explored </a:t>
            </a:r>
            <a:br>
              <a:rPr lang="en-US" dirty="0"/>
            </a:br>
            <a:r>
              <a:rPr lang="en-US" dirty="0"/>
              <a:t>by others:</a:t>
            </a:r>
          </a:p>
          <a:p>
            <a:pPr algn="l"/>
            <a:r>
              <a:rPr lang="en-US" dirty="0"/>
              <a:t>EIC (US)</a:t>
            </a:r>
          </a:p>
          <a:p>
            <a:pPr algn="l"/>
            <a:r>
              <a:rPr lang="en-US" dirty="0"/>
              <a:t>J-PARC HI (Japan)</a:t>
            </a:r>
          </a:p>
          <a:p>
            <a:pPr algn="l"/>
            <a:r>
              <a:rPr lang="en-US" dirty="0"/>
              <a:t>…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5FF3DB2-034E-0349-B8C0-E8308239E76E}"/>
              </a:ext>
            </a:extLst>
          </p:cNvPr>
          <p:cNvCxnSpPr/>
          <p:nvPr/>
        </p:nvCxnSpPr>
        <p:spPr>
          <a:xfrm>
            <a:off x="3862417" y="2057362"/>
            <a:ext cx="390606" cy="2605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EFD4F10-B902-9C48-B6EF-0EF89D5F5A12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933508" y="2057362"/>
            <a:ext cx="438376" cy="994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031439F-A9F5-F549-AB86-D57A1ADA862B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4253023" y="2456121"/>
            <a:ext cx="400799" cy="901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5492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NGED" val="PONGED"/>
</p:tagLst>
</file>

<file path=ppt/theme/theme1.xml><?xml version="1.0" encoding="utf-8"?>
<a:theme xmlns:a="http://schemas.openxmlformats.org/drawingml/2006/main" name="gsi-folienmaster-2014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gsi-folienmaster-2014</Template>
  <TotalTime>1357</TotalTime>
  <Words>572</Words>
  <Application>Microsoft Macintosh PowerPoint</Application>
  <PresentationFormat>On-screen Show (4:3)</PresentationFormat>
  <Paragraphs>263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ＭＳ Ｐゴシック</vt:lpstr>
      <vt:lpstr>Arial</vt:lpstr>
      <vt:lpstr>Arial Rounded MT Bold</vt:lpstr>
      <vt:lpstr>Calibri</vt:lpstr>
      <vt:lpstr>Mangal</vt:lpstr>
      <vt:lpstr>Monaco</vt:lpstr>
      <vt:lpstr>Wingdings</vt:lpstr>
      <vt:lpstr>gsi-folienmaster-2014</vt:lpstr>
      <vt:lpstr>Applications of FairRoot</vt:lpstr>
      <vt:lpstr>FairRoot</vt:lpstr>
      <vt:lpstr>FairRoot</vt:lpstr>
      <vt:lpstr>FairRoot</vt:lpstr>
      <vt:lpstr>FairRoot</vt:lpstr>
      <vt:lpstr>FairRoot</vt:lpstr>
      <vt:lpstr>FAIR Project</vt:lpstr>
      <vt:lpstr>FAIR Project</vt:lpstr>
      <vt:lpstr>FAIR Scientific Pillars</vt:lpstr>
      <vt:lpstr>CERN</vt:lpstr>
      <vt:lpstr>CERN</vt:lpstr>
      <vt:lpstr>NICA</vt:lpstr>
      <vt:lpstr>FairRoot</vt:lpstr>
      <vt:lpstr>FairRoot</vt:lpstr>
      <vt:lpstr>Computing at FAIR: Big Data</vt:lpstr>
      <vt:lpstr>Computing at FAIR</vt:lpstr>
      <vt:lpstr>FairMQ</vt:lpstr>
      <vt:lpstr>FairMQ</vt:lpstr>
      <vt:lpstr>FairMQ Devices</vt:lpstr>
      <vt:lpstr>FairMQ Devices</vt:lpstr>
      <vt:lpstr>FairMQ Devices</vt:lpstr>
      <vt:lpstr>FairMQ Devices</vt:lpstr>
      <vt:lpstr>FairMQ Devices</vt:lpstr>
      <vt:lpstr>FairRoot</vt:lpstr>
      <vt:lpstr>FairRoot</vt:lpstr>
    </vt:vector>
  </TitlesOfParts>
  <Manager/>
  <Company/>
  <LinksUpToDate>false</LinksUpToDate>
  <SharedDoc>false</SharedDoc>
  <HyperlinkBase/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ALFA: Alice-Fair message queue based reconstruction and analysis framework</dc:title>
  <dc:subject/>
  <dc:creator>Thorsten Kollegger</dc:creator>
  <cp:keywords/>
  <dc:description/>
  <cp:lastModifiedBy>Thorsten Kollegger</cp:lastModifiedBy>
  <cp:revision>63</cp:revision>
  <cp:lastPrinted>2018-03-27T07:33:52Z</cp:lastPrinted>
  <dcterms:created xsi:type="dcterms:W3CDTF">2018-03-26T16:05:10Z</dcterms:created>
  <dcterms:modified xsi:type="dcterms:W3CDTF">2018-06-28T14:51:56Z</dcterms:modified>
  <cp:category/>
</cp:coreProperties>
</file>