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333" r:id="rId2"/>
    <p:sldId id="446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60" r:id="rId11"/>
    <p:sldId id="461" r:id="rId12"/>
    <p:sldId id="440" r:id="rId13"/>
    <p:sldId id="375" r:id="rId14"/>
    <p:sldId id="464" r:id="rId15"/>
    <p:sldId id="465" r:id="rId16"/>
    <p:sldId id="466" r:id="rId17"/>
    <p:sldId id="468" r:id="rId18"/>
    <p:sldId id="467" r:id="rId19"/>
    <p:sldId id="469" r:id="rId20"/>
    <p:sldId id="470" r:id="rId21"/>
    <p:sldId id="473" r:id="rId22"/>
    <p:sldId id="471" r:id="rId23"/>
    <p:sldId id="474" r:id="rId24"/>
    <p:sldId id="295" r:id="rId25"/>
    <p:sldId id="472" r:id="rId26"/>
    <p:sldId id="475" r:id="rId27"/>
    <p:sldId id="459" r:id="rId28"/>
    <p:sldId id="462" r:id="rId29"/>
    <p:sldId id="46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13" userDrawn="1">
          <p15:clr>
            <a:srgbClr val="A4A3A4"/>
          </p15:clr>
        </p15:guide>
        <p15:guide id="2" pos="2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760B"/>
    <a:srgbClr val="1F2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51" autoAdjust="0"/>
    <p:restoredTop sz="89560"/>
  </p:normalViewPr>
  <p:slideViewPr>
    <p:cSldViewPr showGuides="1">
      <p:cViewPr varScale="1">
        <p:scale>
          <a:sx n="64" d="100"/>
          <a:sy n="64" d="100"/>
        </p:scale>
        <p:origin x="-462" y="-96"/>
      </p:cViewPr>
      <p:guideLst>
        <p:guide orient="horz" pos="913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00" d="100"/>
          <a:sy n="100" d="100"/>
        </p:scale>
        <p:origin x="480" y="72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D6C4D-E0A0-43AC-AA63-FCA3FD52AC6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8871AD3-ADD0-44C0-BBF8-C3D8B3E7DF8B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 dirty="0"/>
            <a:t>Matter</a:t>
          </a:r>
        </a:p>
      </dgm:t>
    </dgm:pt>
    <dgm:pt modelId="{6D89F29A-6940-4747-A60C-D796883CCA77}" type="parTrans" cxnId="{EA138166-7557-4800-9D5C-35BCFD4A28D3}">
      <dgm:prSet/>
      <dgm:spPr/>
      <dgm:t>
        <a:bodyPr/>
        <a:lstStyle/>
        <a:p>
          <a:endParaRPr lang="de-DE"/>
        </a:p>
      </dgm:t>
    </dgm:pt>
    <dgm:pt modelId="{8D7970D9-30BB-44BE-BFE2-E8FF2D422BB7}" type="sibTrans" cxnId="{EA138166-7557-4800-9D5C-35BCFD4A28D3}">
      <dgm:prSet/>
      <dgm:spPr/>
      <dgm:t>
        <a:bodyPr/>
        <a:lstStyle/>
        <a:p>
          <a:endParaRPr lang="de-DE"/>
        </a:p>
      </dgm:t>
    </dgm:pt>
    <dgm:pt modelId="{85DAA6B6-2955-4734-892F-6989A2F34F68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/>
            <a:t>MU</a:t>
          </a:r>
        </a:p>
      </dgm:t>
    </dgm:pt>
    <dgm:pt modelId="{CC4E1A87-532C-437B-99AA-2C94B9006469}" type="parTrans" cxnId="{E4368569-1518-4398-BD90-8FC456FEEC0F}">
      <dgm:prSet/>
      <dgm:spPr/>
      <dgm:t>
        <a:bodyPr/>
        <a:lstStyle/>
        <a:p>
          <a:endParaRPr lang="de-DE"/>
        </a:p>
      </dgm:t>
    </dgm:pt>
    <dgm:pt modelId="{540A9B6C-3280-4087-A6D1-4275C6F78DBD}" type="sibTrans" cxnId="{E4368569-1518-4398-BD90-8FC456FEEC0F}">
      <dgm:prSet/>
      <dgm:spPr/>
      <dgm:t>
        <a:bodyPr/>
        <a:lstStyle/>
        <a:p>
          <a:endParaRPr lang="de-DE"/>
        </a:p>
      </dgm:t>
    </dgm:pt>
    <dgm:pt modelId="{78B440CA-0E64-4140-BEBF-1546EECF2BF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/>
            <a:t>MML</a:t>
          </a:r>
        </a:p>
      </dgm:t>
    </dgm:pt>
    <dgm:pt modelId="{1AF0F5F5-89BF-4B1C-95BE-E63E827B9778}" type="parTrans" cxnId="{8C7F37EE-4AEB-4D2E-9B20-79E955B49A16}">
      <dgm:prSet/>
      <dgm:spPr/>
      <dgm:t>
        <a:bodyPr/>
        <a:lstStyle/>
        <a:p>
          <a:endParaRPr lang="de-DE"/>
        </a:p>
      </dgm:t>
    </dgm:pt>
    <dgm:pt modelId="{6AC63958-9007-4C8E-BCD1-D876384C0257}" type="sibTrans" cxnId="{8C7F37EE-4AEB-4D2E-9B20-79E955B49A16}">
      <dgm:prSet/>
      <dgm:spPr/>
      <dgm:t>
        <a:bodyPr/>
        <a:lstStyle/>
        <a:p>
          <a:endParaRPr lang="de-DE"/>
        </a:p>
      </dgm:t>
    </dgm:pt>
    <dgm:pt modelId="{DB840422-1395-4833-A16F-894A957FF8E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/>
            <a:t>MT</a:t>
          </a:r>
        </a:p>
      </dgm:t>
    </dgm:pt>
    <dgm:pt modelId="{0BD86952-F4BD-47AE-816B-38B848DB3F3F}" type="parTrans" cxnId="{592D3ED6-E837-4A5F-8B55-C43C1E25BD2B}">
      <dgm:prSet/>
      <dgm:spPr/>
      <dgm:t>
        <a:bodyPr/>
        <a:lstStyle/>
        <a:p>
          <a:endParaRPr lang="de-DE"/>
        </a:p>
      </dgm:t>
    </dgm:pt>
    <dgm:pt modelId="{07FF85CB-85C3-458B-A1BD-F1CD346D5291}" type="sibTrans" cxnId="{592D3ED6-E837-4A5F-8B55-C43C1E25BD2B}">
      <dgm:prSet/>
      <dgm:spPr/>
      <dgm:t>
        <a:bodyPr/>
        <a:lstStyle/>
        <a:p>
          <a:endParaRPr lang="de-DE"/>
        </a:p>
      </dgm:t>
    </dgm:pt>
    <dgm:pt modelId="{2110E3A9-C829-4C95-B153-2F0DE7F496B9}">
      <dgm:prSet/>
      <dgm:spPr>
        <a:solidFill>
          <a:srgbClr val="0A2D6E"/>
        </a:solidFill>
      </dgm:spPr>
      <dgm:t>
        <a:bodyPr/>
        <a:lstStyle/>
        <a:p>
          <a:r>
            <a:rPr lang="de-DE" b="1">
              <a:solidFill>
                <a:schemeClr val="bg1"/>
              </a:solidFill>
            </a:rPr>
            <a:t>DMA</a:t>
          </a:r>
        </a:p>
      </dgm:t>
    </dgm:pt>
    <dgm:pt modelId="{53C945E3-1010-4D3A-9D3A-3D1E5B061841}" type="parTrans" cxnId="{D179B1C1-E6B7-4EAB-A402-8843159D3ED1}">
      <dgm:prSet/>
      <dgm:spPr/>
      <dgm:t>
        <a:bodyPr/>
        <a:lstStyle/>
        <a:p>
          <a:endParaRPr lang="de-DE"/>
        </a:p>
      </dgm:t>
    </dgm:pt>
    <dgm:pt modelId="{1C1D6240-9B83-4355-A26D-7BC91A96B2C9}" type="sibTrans" cxnId="{D179B1C1-E6B7-4EAB-A402-8843159D3ED1}">
      <dgm:prSet/>
      <dgm:spPr/>
      <dgm:t>
        <a:bodyPr/>
        <a:lstStyle/>
        <a:p>
          <a:endParaRPr lang="de-DE"/>
        </a:p>
      </dgm:t>
    </dgm:pt>
    <dgm:pt modelId="{E1CE1BFD-907B-44E0-9C7D-A88D6773B804}" type="pres">
      <dgm:prSet presAssocID="{A8CD6C4D-E0A0-43AC-AA63-FCA3FD52AC6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0F25E485-92B3-477B-9624-F712A5C6D2A8}" type="pres">
      <dgm:prSet presAssocID="{A8CD6C4D-E0A0-43AC-AA63-FCA3FD52AC67}" presName="hierFlow" presStyleCnt="0"/>
      <dgm:spPr/>
    </dgm:pt>
    <dgm:pt modelId="{CC34A804-F16F-4081-B75F-818EDDB96EF0}" type="pres">
      <dgm:prSet presAssocID="{A8CD6C4D-E0A0-43AC-AA63-FCA3FD52AC6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12D5FD8-AD9C-4D3E-8F46-221224A9ED7D}" type="pres">
      <dgm:prSet presAssocID="{38871AD3-ADD0-44C0-BBF8-C3D8B3E7DF8B}" presName="Name14" presStyleCnt="0"/>
      <dgm:spPr/>
    </dgm:pt>
    <dgm:pt modelId="{1A7B434C-354A-470E-95E1-AA694B912296}" type="pres">
      <dgm:prSet presAssocID="{38871AD3-ADD0-44C0-BBF8-C3D8B3E7DF8B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41DD026-C055-468A-B67B-08A68DAC6930}" type="pres">
      <dgm:prSet presAssocID="{38871AD3-ADD0-44C0-BBF8-C3D8B3E7DF8B}" presName="hierChild2" presStyleCnt="0"/>
      <dgm:spPr/>
    </dgm:pt>
    <dgm:pt modelId="{DEA6AAB7-325F-4A4A-BAA2-6A47149B048D}" type="pres">
      <dgm:prSet presAssocID="{CC4E1A87-532C-437B-99AA-2C94B900646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88548463-6BCF-4A17-92FA-C6FEBCD41C6D}" type="pres">
      <dgm:prSet presAssocID="{85DAA6B6-2955-4734-892F-6989A2F34F68}" presName="Name21" presStyleCnt="0"/>
      <dgm:spPr/>
    </dgm:pt>
    <dgm:pt modelId="{CF040E33-4A3C-4044-9BA2-05C210546FB4}" type="pres">
      <dgm:prSet presAssocID="{85DAA6B6-2955-4734-892F-6989A2F34F68}" presName="level2Shape" presStyleLbl="node2" presStyleIdx="0" presStyleCnt="3"/>
      <dgm:spPr/>
      <dgm:t>
        <a:bodyPr/>
        <a:lstStyle/>
        <a:p>
          <a:endParaRPr lang="de-DE"/>
        </a:p>
      </dgm:t>
    </dgm:pt>
    <dgm:pt modelId="{0FC24969-92A2-4A8E-9A6E-77F14A48DAEF}" type="pres">
      <dgm:prSet presAssocID="{85DAA6B6-2955-4734-892F-6989A2F34F68}" presName="hierChild3" presStyleCnt="0"/>
      <dgm:spPr/>
    </dgm:pt>
    <dgm:pt modelId="{96697538-1DF3-4EBE-B854-D96A06C59654}" type="pres">
      <dgm:prSet presAssocID="{1AF0F5F5-89BF-4B1C-95BE-E63E827B9778}" presName="Name19" presStyleLbl="parChTrans1D2" presStyleIdx="1" presStyleCnt="3"/>
      <dgm:spPr/>
      <dgm:t>
        <a:bodyPr/>
        <a:lstStyle/>
        <a:p>
          <a:endParaRPr lang="de-DE"/>
        </a:p>
      </dgm:t>
    </dgm:pt>
    <dgm:pt modelId="{4AE84394-42CB-466E-B225-C8FFC4965F56}" type="pres">
      <dgm:prSet presAssocID="{78B440CA-0E64-4140-BEBF-1546EECF2BFF}" presName="Name21" presStyleCnt="0"/>
      <dgm:spPr/>
    </dgm:pt>
    <dgm:pt modelId="{4E92EFF7-90F4-48CB-AF72-19668644C030}" type="pres">
      <dgm:prSet presAssocID="{78B440CA-0E64-4140-BEBF-1546EECF2BFF}" presName="level2Shape" presStyleLbl="node2" presStyleIdx="1" presStyleCnt="3"/>
      <dgm:spPr/>
      <dgm:t>
        <a:bodyPr/>
        <a:lstStyle/>
        <a:p>
          <a:endParaRPr lang="de-DE"/>
        </a:p>
      </dgm:t>
    </dgm:pt>
    <dgm:pt modelId="{F2C7F874-ED89-46CB-BAC0-C4B084DB7BA3}" type="pres">
      <dgm:prSet presAssocID="{78B440CA-0E64-4140-BEBF-1546EECF2BFF}" presName="hierChild3" presStyleCnt="0"/>
      <dgm:spPr/>
    </dgm:pt>
    <dgm:pt modelId="{9E4A45EE-9521-49D0-BF2A-B48A582F8F43}" type="pres">
      <dgm:prSet presAssocID="{0BD86952-F4BD-47AE-816B-38B848DB3F3F}" presName="Name19" presStyleLbl="parChTrans1D2" presStyleIdx="2" presStyleCnt="3"/>
      <dgm:spPr/>
      <dgm:t>
        <a:bodyPr/>
        <a:lstStyle/>
        <a:p>
          <a:endParaRPr lang="de-DE"/>
        </a:p>
      </dgm:t>
    </dgm:pt>
    <dgm:pt modelId="{A5294127-587A-4D62-B216-E4D2FA30905E}" type="pres">
      <dgm:prSet presAssocID="{DB840422-1395-4833-A16F-894A957FF8E2}" presName="Name21" presStyleCnt="0"/>
      <dgm:spPr/>
    </dgm:pt>
    <dgm:pt modelId="{2D3E7326-AA44-45A1-B2B6-8D3FA63F88D0}" type="pres">
      <dgm:prSet presAssocID="{DB840422-1395-4833-A16F-894A957FF8E2}" presName="level2Shape" presStyleLbl="node2" presStyleIdx="2" presStyleCnt="3"/>
      <dgm:spPr/>
      <dgm:t>
        <a:bodyPr/>
        <a:lstStyle/>
        <a:p>
          <a:endParaRPr lang="de-DE"/>
        </a:p>
      </dgm:t>
    </dgm:pt>
    <dgm:pt modelId="{B61334E4-1468-4BA7-82C8-E4F03723A8CD}" type="pres">
      <dgm:prSet presAssocID="{DB840422-1395-4833-A16F-894A957FF8E2}" presName="hierChild3" presStyleCnt="0"/>
      <dgm:spPr/>
    </dgm:pt>
    <dgm:pt modelId="{F2CCDE29-5DC4-47F3-8DF9-3F5D4256213A}" type="pres">
      <dgm:prSet presAssocID="{53C945E3-1010-4D3A-9D3A-3D1E5B061841}" presName="Name19" presStyleLbl="parChTrans1D3" presStyleIdx="0" presStyleCnt="1"/>
      <dgm:spPr/>
      <dgm:t>
        <a:bodyPr/>
        <a:lstStyle/>
        <a:p>
          <a:endParaRPr lang="de-DE"/>
        </a:p>
      </dgm:t>
    </dgm:pt>
    <dgm:pt modelId="{52C1CAD8-3E10-47C9-A748-D28157231A37}" type="pres">
      <dgm:prSet presAssocID="{2110E3A9-C829-4C95-B153-2F0DE7F496B9}" presName="Name21" presStyleCnt="0"/>
      <dgm:spPr/>
    </dgm:pt>
    <dgm:pt modelId="{2C5A5B4A-59A0-4ACA-8947-C4749BC4A4E0}" type="pres">
      <dgm:prSet presAssocID="{2110E3A9-C829-4C95-B153-2F0DE7F496B9}" presName="level2Shape" presStyleLbl="node3" presStyleIdx="0" presStyleCnt="1" custLinFactNeighborX="2438" custLinFactNeighborY="52389"/>
      <dgm:spPr/>
      <dgm:t>
        <a:bodyPr/>
        <a:lstStyle/>
        <a:p>
          <a:endParaRPr lang="de-DE"/>
        </a:p>
      </dgm:t>
    </dgm:pt>
    <dgm:pt modelId="{96A5BC79-EE18-4E93-BE01-B325B737ABC3}" type="pres">
      <dgm:prSet presAssocID="{2110E3A9-C829-4C95-B153-2F0DE7F496B9}" presName="hierChild3" presStyleCnt="0"/>
      <dgm:spPr/>
    </dgm:pt>
    <dgm:pt modelId="{EC996D86-2F3F-4FA5-A3C4-FB3527FFDC10}" type="pres">
      <dgm:prSet presAssocID="{A8CD6C4D-E0A0-43AC-AA63-FCA3FD52AC67}" presName="bgShapesFlow" presStyleCnt="0"/>
      <dgm:spPr/>
    </dgm:pt>
  </dgm:ptLst>
  <dgm:cxnLst>
    <dgm:cxn modelId="{7C975456-886A-499A-8C21-4F95829CFFC7}" type="presOf" srcId="{53C945E3-1010-4D3A-9D3A-3D1E5B061841}" destId="{F2CCDE29-5DC4-47F3-8DF9-3F5D4256213A}" srcOrd="0" destOrd="0" presId="urn:microsoft.com/office/officeart/2005/8/layout/hierarchy6"/>
    <dgm:cxn modelId="{DBD8DB2C-5329-4032-A9A2-69DEA7F15B4B}" type="presOf" srcId="{A8CD6C4D-E0A0-43AC-AA63-FCA3FD52AC67}" destId="{E1CE1BFD-907B-44E0-9C7D-A88D6773B804}" srcOrd="0" destOrd="0" presId="urn:microsoft.com/office/officeart/2005/8/layout/hierarchy6"/>
    <dgm:cxn modelId="{F73CBFC5-ED6E-42CD-909F-814219EF0DEC}" type="presOf" srcId="{1AF0F5F5-89BF-4B1C-95BE-E63E827B9778}" destId="{96697538-1DF3-4EBE-B854-D96A06C59654}" srcOrd="0" destOrd="0" presId="urn:microsoft.com/office/officeart/2005/8/layout/hierarchy6"/>
    <dgm:cxn modelId="{375A6D69-E05F-4996-A319-514A79E4B819}" type="presOf" srcId="{DB840422-1395-4833-A16F-894A957FF8E2}" destId="{2D3E7326-AA44-45A1-B2B6-8D3FA63F88D0}" srcOrd="0" destOrd="0" presId="urn:microsoft.com/office/officeart/2005/8/layout/hierarchy6"/>
    <dgm:cxn modelId="{EA138166-7557-4800-9D5C-35BCFD4A28D3}" srcId="{A8CD6C4D-E0A0-43AC-AA63-FCA3FD52AC67}" destId="{38871AD3-ADD0-44C0-BBF8-C3D8B3E7DF8B}" srcOrd="0" destOrd="0" parTransId="{6D89F29A-6940-4747-A60C-D796883CCA77}" sibTransId="{8D7970D9-30BB-44BE-BFE2-E8FF2D422BB7}"/>
    <dgm:cxn modelId="{D179B1C1-E6B7-4EAB-A402-8843159D3ED1}" srcId="{DB840422-1395-4833-A16F-894A957FF8E2}" destId="{2110E3A9-C829-4C95-B153-2F0DE7F496B9}" srcOrd="0" destOrd="0" parTransId="{53C945E3-1010-4D3A-9D3A-3D1E5B061841}" sibTransId="{1C1D6240-9B83-4355-A26D-7BC91A96B2C9}"/>
    <dgm:cxn modelId="{153DAF83-51DB-43A5-AEAA-E963BF8BF479}" type="presOf" srcId="{CC4E1A87-532C-437B-99AA-2C94B9006469}" destId="{DEA6AAB7-325F-4A4A-BAA2-6A47149B048D}" srcOrd="0" destOrd="0" presId="urn:microsoft.com/office/officeart/2005/8/layout/hierarchy6"/>
    <dgm:cxn modelId="{9A458C94-9D7A-45F5-B8A2-28A8CB01375D}" type="presOf" srcId="{38871AD3-ADD0-44C0-BBF8-C3D8B3E7DF8B}" destId="{1A7B434C-354A-470E-95E1-AA694B912296}" srcOrd="0" destOrd="0" presId="urn:microsoft.com/office/officeart/2005/8/layout/hierarchy6"/>
    <dgm:cxn modelId="{592D3ED6-E837-4A5F-8B55-C43C1E25BD2B}" srcId="{38871AD3-ADD0-44C0-BBF8-C3D8B3E7DF8B}" destId="{DB840422-1395-4833-A16F-894A957FF8E2}" srcOrd="2" destOrd="0" parTransId="{0BD86952-F4BD-47AE-816B-38B848DB3F3F}" sibTransId="{07FF85CB-85C3-458B-A1BD-F1CD346D5291}"/>
    <dgm:cxn modelId="{8C7F37EE-4AEB-4D2E-9B20-79E955B49A16}" srcId="{38871AD3-ADD0-44C0-BBF8-C3D8B3E7DF8B}" destId="{78B440CA-0E64-4140-BEBF-1546EECF2BFF}" srcOrd="1" destOrd="0" parTransId="{1AF0F5F5-89BF-4B1C-95BE-E63E827B9778}" sibTransId="{6AC63958-9007-4C8E-BCD1-D876384C0257}"/>
    <dgm:cxn modelId="{3114379B-57D5-4AF7-8B76-9E95FD2261A0}" type="presOf" srcId="{2110E3A9-C829-4C95-B153-2F0DE7F496B9}" destId="{2C5A5B4A-59A0-4ACA-8947-C4749BC4A4E0}" srcOrd="0" destOrd="0" presId="urn:microsoft.com/office/officeart/2005/8/layout/hierarchy6"/>
    <dgm:cxn modelId="{E4368569-1518-4398-BD90-8FC456FEEC0F}" srcId="{38871AD3-ADD0-44C0-BBF8-C3D8B3E7DF8B}" destId="{85DAA6B6-2955-4734-892F-6989A2F34F68}" srcOrd="0" destOrd="0" parTransId="{CC4E1A87-532C-437B-99AA-2C94B9006469}" sibTransId="{540A9B6C-3280-4087-A6D1-4275C6F78DBD}"/>
    <dgm:cxn modelId="{ADFC82F5-B000-45AC-AAC9-32D8EBD24CE6}" type="presOf" srcId="{85DAA6B6-2955-4734-892F-6989A2F34F68}" destId="{CF040E33-4A3C-4044-9BA2-05C210546FB4}" srcOrd="0" destOrd="0" presId="urn:microsoft.com/office/officeart/2005/8/layout/hierarchy6"/>
    <dgm:cxn modelId="{5EDC32E3-D877-47D3-A279-402386171018}" type="presOf" srcId="{0BD86952-F4BD-47AE-816B-38B848DB3F3F}" destId="{9E4A45EE-9521-49D0-BF2A-B48A582F8F43}" srcOrd="0" destOrd="0" presId="urn:microsoft.com/office/officeart/2005/8/layout/hierarchy6"/>
    <dgm:cxn modelId="{7FF61AD4-4C33-4092-BB8F-6EBBAC24F2A0}" type="presOf" srcId="{78B440CA-0E64-4140-BEBF-1546EECF2BFF}" destId="{4E92EFF7-90F4-48CB-AF72-19668644C030}" srcOrd="0" destOrd="0" presId="urn:microsoft.com/office/officeart/2005/8/layout/hierarchy6"/>
    <dgm:cxn modelId="{5F8EEA55-F5C1-40DA-AF84-9610209BEFCA}" type="presParOf" srcId="{E1CE1BFD-907B-44E0-9C7D-A88D6773B804}" destId="{0F25E485-92B3-477B-9624-F712A5C6D2A8}" srcOrd="0" destOrd="0" presId="urn:microsoft.com/office/officeart/2005/8/layout/hierarchy6"/>
    <dgm:cxn modelId="{00CD06AE-D5B0-4B7E-ABA4-D95D6CC6C3C5}" type="presParOf" srcId="{0F25E485-92B3-477B-9624-F712A5C6D2A8}" destId="{CC34A804-F16F-4081-B75F-818EDDB96EF0}" srcOrd="0" destOrd="0" presId="urn:microsoft.com/office/officeart/2005/8/layout/hierarchy6"/>
    <dgm:cxn modelId="{12E9BC53-97B3-493C-87BD-4A6C7F5E0AFF}" type="presParOf" srcId="{CC34A804-F16F-4081-B75F-818EDDB96EF0}" destId="{D12D5FD8-AD9C-4D3E-8F46-221224A9ED7D}" srcOrd="0" destOrd="0" presId="urn:microsoft.com/office/officeart/2005/8/layout/hierarchy6"/>
    <dgm:cxn modelId="{3FD4F5F2-4118-49F1-B8DC-D4E9AC60310E}" type="presParOf" srcId="{D12D5FD8-AD9C-4D3E-8F46-221224A9ED7D}" destId="{1A7B434C-354A-470E-95E1-AA694B912296}" srcOrd="0" destOrd="0" presId="urn:microsoft.com/office/officeart/2005/8/layout/hierarchy6"/>
    <dgm:cxn modelId="{7A28A485-71B8-4008-B1C6-DC79ABA5E5FE}" type="presParOf" srcId="{D12D5FD8-AD9C-4D3E-8F46-221224A9ED7D}" destId="{341DD026-C055-468A-B67B-08A68DAC6930}" srcOrd="1" destOrd="0" presId="urn:microsoft.com/office/officeart/2005/8/layout/hierarchy6"/>
    <dgm:cxn modelId="{B6C5F0F1-1D67-4554-80A5-B514633B1E81}" type="presParOf" srcId="{341DD026-C055-468A-B67B-08A68DAC6930}" destId="{DEA6AAB7-325F-4A4A-BAA2-6A47149B048D}" srcOrd="0" destOrd="0" presId="urn:microsoft.com/office/officeart/2005/8/layout/hierarchy6"/>
    <dgm:cxn modelId="{7B22F210-B0D2-4691-B762-B3170C8A2C71}" type="presParOf" srcId="{341DD026-C055-468A-B67B-08A68DAC6930}" destId="{88548463-6BCF-4A17-92FA-C6FEBCD41C6D}" srcOrd="1" destOrd="0" presId="urn:microsoft.com/office/officeart/2005/8/layout/hierarchy6"/>
    <dgm:cxn modelId="{49591BC6-7181-45F8-A7BE-271F4D324ACE}" type="presParOf" srcId="{88548463-6BCF-4A17-92FA-C6FEBCD41C6D}" destId="{CF040E33-4A3C-4044-9BA2-05C210546FB4}" srcOrd="0" destOrd="0" presId="urn:microsoft.com/office/officeart/2005/8/layout/hierarchy6"/>
    <dgm:cxn modelId="{63C5FCE3-5CE7-4B9D-8D9A-C271B82B3280}" type="presParOf" srcId="{88548463-6BCF-4A17-92FA-C6FEBCD41C6D}" destId="{0FC24969-92A2-4A8E-9A6E-77F14A48DAEF}" srcOrd="1" destOrd="0" presId="urn:microsoft.com/office/officeart/2005/8/layout/hierarchy6"/>
    <dgm:cxn modelId="{D93314CE-BE8C-4085-9F73-C5ABC3B17B93}" type="presParOf" srcId="{341DD026-C055-468A-B67B-08A68DAC6930}" destId="{96697538-1DF3-4EBE-B854-D96A06C59654}" srcOrd="2" destOrd="0" presId="urn:microsoft.com/office/officeart/2005/8/layout/hierarchy6"/>
    <dgm:cxn modelId="{3CA3067E-1C9E-4D8E-9221-2BAE6FEAFAE5}" type="presParOf" srcId="{341DD026-C055-468A-B67B-08A68DAC6930}" destId="{4AE84394-42CB-466E-B225-C8FFC4965F56}" srcOrd="3" destOrd="0" presId="urn:microsoft.com/office/officeart/2005/8/layout/hierarchy6"/>
    <dgm:cxn modelId="{01E5CCEC-1527-40A6-9734-8421E1AFDD1C}" type="presParOf" srcId="{4AE84394-42CB-466E-B225-C8FFC4965F56}" destId="{4E92EFF7-90F4-48CB-AF72-19668644C030}" srcOrd="0" destOrd="0" presId="urn:microsoft.com/office/officeart/2005/8/layout/hierarchy6"/>
    <dgm:cxn modelId="{2FC03D5F-A462-471A-A1B3-692F58BA6C37}" type="presParOf" srcId="{4AE84394-42CB-466E-B225-C8FFC4965F56}" destId="{F2C7F874-ED89-46CB-BAC0-C4B084DB7BA3}" srcOrd="1" destOrd="0" presId="urn:microsoft.com/office/officeart/2005/8/layout/hierarchy6"/>
    <dgm:cxn modelId="{37B6C4A8-6E53-4749-98D2-A53F41477C90}" type="presParOf" srcId="{341DD026-C055-468A-B67B-08A68DAC6930}" destId="{9E4A45EE-9521-49D0-BF2A-B48A582F8F43}" srcOrd="4" destOrd="0" presId="urn:microsoft.com/office/officeart/2005/8/layout/hierarchy6"/>
    <dgm:cxn modelId="{3A0CB923-8024-4C68-8695-6957F2894F2D}" type="presParOf" srcId="{341DD026-C055-468A-B67B-08A68DAC6930}" destId="{A5294127-587A-4D62-B216-E4D2FA30905E}" srcOrd="5" destOrd="0" presId="urn:microsoft.com/office/officeart/2005/8/layout/hierarchy6"/>
    <dgm:cxn modelId="{C60FE9C4-1404-4D11-BCA3-0E42F24F1E0D}" type="presParOf" srcId="{A5294127-587A-4D62-B216-E4D2FA30905E}" destId="{2D3E7326-AA44-45A1-B2B6-8D3FA63F88D0}" srcOrd="0" destOrd="0" presId="urn:microsoft.com/office/officeart/2005/8/layout/hierarchy6"/>
    <dgm:cxn modelId="{899C2F66-BD0D-487E-BF95-52544D20F05E}" type="presParOf" srcId="{A5294127-587A-4D62-B216-E4D2FA30905E}" destId="{B61334E4-1468-4BA7-82C8-E4F03723A8CD}" srcOrd="1" destOrd="0" presId="urn:microsoft.com/office/officeart/2005/8/layout/hierarchy6"/>
    <dgm:cxn modelId="{9F0E9AFB-BFDE-491B-8B91-A501EC146AE7}" type="presParOf" srcId="{B61334E4-1468-4BA7-82C8-E4F03723A8CD}" destId="{F2CCDE29-5DC4-47F3-8DF9-3F5D4256213A}" srcOrd="0" destOrd="0" presId="urn:microsoft.com/office/officeart/2005/8/layout/hierarchy6"/>
    <dgm:cxn modelId="{023ADE1C-E8D0-4927-B962-F12B7FF2A43F}" type="presParOf" srcId="{B61334E4-1468-4BA7-82C8-E4F03723A8CD}" destId="{52C1CAD8-3E10-47C9-A748-D28157231A37}" srcOrd="1" destOrd="0" presId="urn:microsoft.com/office/officeart/2005/8/layout/hierarchy6"/>
    <dgm:cxn modelId="{B968DBB7-0576-4473-9A96-5DD1CFB2525D}" type="presParOf" srcId="{52C1CAD8-3E10-47C9-A748-D28157231A37}" destId="{2C5A5B4A-59A0-4ACA-8947-C4749BC4A4E0}" srcOrd="0" destOrd="0" presId="urn:microsoft.com/office/officeart/2005/8/layout/hierarchy6"/>
    <dgm:cxn modelId="{817D3A2E-EB63-41F3-B801-D1E5AC85C644}" type="presParOf" srcId="{52C1CAD8-3E10-47C9-A748-D28157231A37}" destId="{96A5BC79-EE18-4E93-BE01-B325B737ABC3}" srcOrd="1" destOrd="0" presId="urn:microsoft.com/office/officeart/2005/8/layout/hierarchy6"/>
    <dgm:cxn modelId="{2C600CFD-866F-4BEA-B448-D078A86DB3AC}" type="presParOf" srcId="{E1CE1BFD-907B-44E0-9C7D-A88D6773B804}" destId="{EC996D86-2F3F-4FA5-A3C4-FB3527FFDC1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CD6C4D-E0A0-43AC-AA63-FCA3FD52AC6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8871AD3-ADD0-44C0-BBF8-C3D8B3E7DF8B}">
      <dgm:prSet phldrT="[Text]"/>
      <dgm:spPr>
        <a:solidFill>
          <a:srgbClr val="A0235A"/>
        </a:solidFill>
      </dgm:spPr>
      <dgm:t>
        <a:bodyPr/>
        <a:lstStyle/>
        <a:p>
          <a:r>
            <a:rPr lang="de-DE"/>
            <a:t>INFORMATION</a:t>
          </a:r>
        </a:p>
      </dgm:t>
    </dgm:pt>
    <dgm:pt modelId="{6D89F29A-6940-4747-A60C-D796883CCA77}" type="parTrans" cxnId="{EA138166-7557-4800-9D5C-35BCFD4A28D3}">
      <dgm:prSet/>
      <dgm:spPr/>
      <dgm:t>
        <a:bodyPr/>
        <a:lstStyle/>
        <a:p>
          <a:endParaRPr lang="de-DE"/>
        </a:p>
      </dgm:t>
    </dgm:pt>
    <dgm:pt modelId="{8D7970D9-30BB-44BE-BFE2-E8FF2D422BB7}" type="sibTrans" cxnId="{EA138166-7557-4800-9D5C-35BCFD4A28D3}">
      <dgm:prSet/>
      <dgm:spPr/>
      <dgm:t>
        <a:bodyPr/>
        <a:lstStyle/>
        <a:p>
          <a:endParaRPr lang="de-DE"/>
        </a:p>
      </dgm:t>
    </dgm:pt>
    <dgm:pt modelId="{85DAA6B6-2955-4734-892F-6989A2F34F68}">
      <dgm:prSet phldrT="[Text]"/>
      <dgm:spPr>
        <a:solidFill>
          <a:srgbClr val="A0235A"/>
        </a:solidFill>
      </dgm:spPr>
      <dgm:t>
        <a:bodyPr/>
        <a:lstStyle/>
        <a:p>
          <a:r>
            <a:rPr lang="de-DE" dirty="0"/>
            <a:t>P1: </a:t>
          </a:r>
          <a:r>
            <a:rPr lang="de-DE" dirty="0" err="1"/>
            <a:t>From</a:t>
          </a:r>
          <a:r>
            <a:rPr lang="de-DE" dirty="0"/>
            <a:t> </a:t>
          </a:r>
          <a:r>
            <a:rPr lang="de-DE" dirty="0" err="1"/>
            <a:t>data</a:t>
          </a:r>
          <a:r>
            <a:rPr lang="de-DE" dirty="0"/>
            <a:t> </a:t>
          </a:r>
          <a:r>
            <a:rPr lang="de-DE" dirty="0" err="1"/>
            <a:t>to</a:t>
          </a:r>
          <a:r>
            <a:rPr lang="de-DE" dirty="0"/>
            <a:t> </a:t>
          </a:r>
          <a:r>
            <a:rPr lang="de-DE" dirty="0" err="1"/>
            <a:t>knowledge</a:t>
          </a:r>
          <a:r>
            <a:rPr lang="de-DE" dirty="0"/>
            <a:t> </a:t>
          </a:r>
          <a:r>
            <a:rPr lang="de-DE" dirty="0" err="1"/>
            <a:t>and</a:t>
          </a:r>
          <a:r>
            <a:rPr lang="de-DE" dirty="0"/>
            <a:t> </a:t>
          </a:r>
          <a:r>
            <a:rPr lang="de-DE" dirty="0" err="1"/>
            <a:t>action</a:t>
          </a:r>
          <a:endParaRPr lang="de-DE" dirty="0"/>
        </a:p>
      </dgm:t>
    </dgm:pt>
    <dgm:pt modelId="{540A9B6C-3280-4087-A6D1-4275C6F78DBD}" type="sibTrans" cxnId="{E4368569-1518-4398-BD90-8FC456FEEC0F}">
      <dgm:prSet/>
      <dgm:spPr/>
      <dgm:t>
        <a:bodyPr/>
        <a:lstStyle/>
        <a:p>
          <a:endParaRPr lang="de-DE"/>
        </a:p>
      </dgm:t>
    </dgm:pt>
    <dgm:pt modelId="{CC4E1A87-532C-437B-99AA-2C94B9006469}" type="parTrans" cxnId="{E4368569-1518-4398-BD90-8FC456FEEC0F}">
      <dgm:prSet/>
      <dgm:spPr/>
      <dgm:t>
        <a:bodyPr/>
        <a:lstStyle/>
        <a:p>
          <a:endParaRPr lang="de-DE"/>
        </a:p>
      </dgm:t>
    </dgm:pt>
    <dgm:pt modelId="{E1CE1BFD-907B-44E0-9C7D-A88D6773B804}" type="pres">
      <dgm:prSet presAssocID="{A8CD6C4D-E0A0-43AC-AA63-FCA3FD52AC6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0F25E485-92B3-477B-9624-F712A5C6D2A8}" type="pres">
      <dgm:prSet presAssocID="{A8CD6C4D-E0A0-43AC-AA63-FCA3FD52AC67}" presName="hierFlow" presStyleCnt="0"/>
      <dgm:spPr/>
    </dgm:pt>
    <dgm:pt modelId="{CC34A804-F16F-4081-B75F-818EDDB96EF0}" type="pres">
      <dgm:prSet presAssocID="{A8CD6C4D-E0A0-43AC-AA63-FCA3FD52AC6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12D5FD8-AD9C-4D3E-8F46-221224A9ED7D}" type="pres">
      <dgm:prSet presAssocID="{38871AD3-ADD0-44C0-BBF8-C3D8B3E7DF8B}" presName="Name14" presStyleCnt="0"/>
      <dgm:spPr/>
    </dgm:pt>
    <dgm:pt modelId="{1A7B434C-354A-470E-95E1-AA694B912296}" type="pres">
      <dgm:prSet presAssocID="{38871AD3-ADD0-44C0-BBF8-C3D8B3E7DF8B}" presName="level1Shape" presStyleLbl="node0" presStyleIdx="0" presStyleCnt="1" custScaleX="13408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41DD026-C055-468A-B67B-08A68DAC6930}" type="pres">
      <dgm:prSet presAssocID="{38871AD3-ADD0-44C0-BBF8-C3D8B3E7DF8B}" presName="hierChild2" presStyleCnt="0"/>
      <dgm:spPr/>
    </dgm:pt>
    <dgm:pt modelId="{DEA6AAB7-325F-4A4A-BAA2-6A47149B048D}" type="pres">
      <dgm:prSet presAssocID="{CC4E1A87-532C-437B-99AA-2C94B9006469}" presName="Name19" presStyleLbl="parChTrans1D2" presStyleIdx="0" presStyleCnt="1"/>
      <dgm:spPr/>
      <dgm:t>
        <a:bodyPr/>
        <a:lstStyle/>
        <a:p>
          <a:endParaRPr lang="de-DE"/>
        </a:p>
      </dgm:t>
    </dgm:pt>
    <dgm:pt modelId="{88548463-6BCF-4A17-92FA-C6FEBCD41C6D}" type="pres">
      <dgm:prSet presAssocID="{85DAA6B6-2955-4734-892F-6989A2F34F68}" presName="Name21" presStyleCnt="0"/>
      <dgm:spPr/>
    </dgm:pt>
    <dgm:pt modelId="{CF040E33-4A3C-4044-9BA2-05C210546FB4}" type="pres">
      <dgm:prSet presAssocID="{85DAA6B6-2955-4734-892F-6989A2F34F68}" presName="level2Shape" presStyleLbl="node2" presStyleIdx="0" presStyleCnt="1"/>
      <dgm:spPr/>
      <dgm:t>
        <a:bodyPr/>
        <a:lstStyle/>
        <a:p>
          <a:endParaRPr lang="de-DE"/>
        </a:p>
      </dgm:t>
    </dgm:pt>
    <dgm:pt modelId="{0FC24969-92A2-4A8E-9A6E-77F14A48DAEF}" type="pres">
      <dgm:prSet presAssocID="{85DAA6B6-2955-4734-892F-6989A2F34F68}" presName="hierChild3" presStyleCnt="0"/>
      <dgm:spPr/>
    </dgm:pt>
    <dgm:pt modelId="{EC996D86-2F3F-4FA5-A3C4-FB3527FFDC10}" type="pres">
      <dgm:prSet presAssocID="{A8CD6C4D-E0A0-43AC-AA63-FCA3FD52AC67}" presName="bgShapesFlow" presStyleCnt="0"/>
      <dgm:spPr/>
    </dgm:pt>
  </dgm:ptLst>
  <dgm:cxnLst>
    <dgm:cxn modelId="{FAEF1C28-A8A1-4B21-B808-51485882C845}" type="presOf" srcId="{CC4E1A87-532C-437B-99AA-2C94B9006469}" destId="{DEA6AAB7-325F-4A4A-BAA2-6A47149B048D}" srcOrd="0" destOrd="0" presId="urn:microsoft.com/office/officeart/2005/8/layout/hierarchy6"/>
    <dgm:cxn modelId="{EA138166-7557-4800-9D5C-35BCFD4A28D3}" srcId="{A8CD6C4D-E0A0-43AC-AA63-FCA3FD52AC67}" destId="{38871AD3-ADD0-44C0-BBF8-C3D8B3E7DF8B}" srcOrd="0" destOrd="0" parTransId="{6D89F29A-6940-4747-A60C-D796883CCA77}" sibTransId="{8D7970D9-30BB-44BE-BFE2-E8FF2D422BB7}"/>
    <dgm:cxn modelId="{E4368569-1518-4398-BD90-8FC456FEEC0F}" srcId="{38871AD3-ADD0-44C0-BBF8-C3D8B3E7DF8B}" destId="{85DAA6B6-2955-4734-892F-6989A2F34F68}" srcOrd="0" destOrd="0" parTransId="{CC4E1A87-532C-437B-99AA-2C94B9006469}" sibTransId="{540A9B6C-3280-4087-A6D1-4275C6F78DBD}"/>
    <dgm:cxn modelId="{1AAAC574-3D06-48F5-BA43-E4AFBDEEDEAB}" type="presOf" srcId="{85DAA6B6-2955-4734-892F-6989A2F34F68}" destId="{CF040E33-4A3C-4044-9BA2-05C210546FB4}" srcOrd="0" destOrd="0" presId="urn:microsoft.com/office/officeart/2005/8/layout/hierarchy6"/>
    <dgm:cxn modelId="{27DD5BCC-BE22-4B96-A6A6-08578CC5B082}" type="presOf" srcId="{38871AD3-ADD0-44C0-BBF8-C3D8B3E7DF8B}" destId="{1A7B434C-354A-470E-95E1-AA694B912296}" srcOrd="0" destOrd="0" presId="urn:microsoft.com/office/officeart/2005/8/layout/hierarchy6"/>
    <dgm:cxn modelId="{5F56BB83-4A75-4FD1-8228-FD50C32992C2}" type="presOf" srcId="{A8CD6C4D-E0A0-43AC-AA63-FCA3FD52AC67}" destId="{E1CE1BFD-907B-44E0-9C7D-A88D6773B804}" srcOrd="0" destOrd="0" presId="urn:microsoft.com/office/officeart/2005/8/layout/hierarchy6"/>
    <dgm:cxn modelId="{BC05982F-5029-4C13-9E49-4B7FB0041DC5}" type="presParOf" srcId="{E1CE1BFD-907B-44E0-9C7D-A88D6773B804}" destId="{0F25E485-92B3-477B-9624-F712A5C6D2A8}" srcOrd="0" destOrd="0" presId="urn:microsoft.com/office/officeart/2005/8/layout/hierarchy6"/>
    <dgm:cxn modelId="{11C35AB7-2190-4871-8614-FBF5A4A4408C}" type="presParOf" srcId="{0F25E485-92B3-477B-9624-F712A5C6D2A8}" destId="{CC34A804-F16F-4081-B75F-818EDDB96EF0}" srcOrd="0" destOrd="0" presId="urn:microsoft.com/office/officeart/2005/8/layout/hierarchy6"/>
    <dgm:cxn modelId="{9D50B024-8F90-4A11-9757-9FC32C69EA08}" type="presParOf" srcId="{CC34A804-F16F-4081-B75F-818EDDB96EF0}" destId="{D12D5FD8-AD9C-4D3E-8F46-221224A9ED7D}" srcOrd="0" destOrd="0" presId="urn:microsoft.com/office/officeart/2005/8/layout/hierarchy6"/>
    <dgm:cxn modelId="{9941343B-DFB8-4CB3-A70D-5713AB3CBBE0}" type="presParOf" srcId="{D12D5FD8-AD9C-4D3E-8F46-221224A9ED7D}" destId="{1A7B434C-354A-470E-95E1-AA694B912296}" srcOrd="0" destOrd="0" presId="urn:microsoft.com/office/officeart/2005/8/layout/hierarchy6"/>
    <dgm:cxn modelId="{2B78389F-CA1F-4BEF-B100-E789F0158F65}" type="presParOf" srcId="{D12D5FD8-AD9C-4D3E-8F46-221224A9ED7D}" destId="{341DD026-C055-468A-B67B-08A68DAC6930}" srcOrd="1" destOrd="0" presId="urn:microsoft.com/office/officeart/2005/8/layout/hierarchy6"/>
    <dgm:cxn modelId="{10A6CDF7-D3AA-42E0-90F1-1D7205CF26A3}" type="presParOf" srcId="{341DD026-C055-468A-B67B-08A68DAC6930}" destId="{DEA6AAB7-325F-4A4A-BAA2-6A47149B048D}" srcOrd="0" destOrd="0" presId="urn:microsoft.com/office/officeart/2005/8/layout/hierarchy6"/>
    <dgm:cxn modelId="{E0AB131E-3073-49BE-A98C-37F5CC9D6925}" type="presParOf" srcId="{341DD026-C055-468A-B67B-08A68DAC6930}" destId="{88548463-6BCF-4A17-92FA-C6FEBCD41C6D}" srcOrd="1" destOrd="0" presId="urn:microsoft.com/office/officeart/2005/8/layout/hierarchy6"/>
    <dgm:cxn modelId="{6910C288-C629-4ACF-9C34-1EB0667803A4}" type="presParOf" srcId="{88548463-6BCF-4A17-92FA-C6FEBCD41C6D}" destId="{CF040E33-4A3C-4044-9BA2-05C210546FB4}" srcOrd="0" destOrd="0" presId="urn:microsoft.com/office/officeart/2005/8/layout/hierarchy6"/>
    <dgm:cxn modelId="{2211E46D-3981-4EBB-B081-EB0BA54C990A}" type="presParOf" srcId="{88548463-6BCF-4A17-92FA-C6FEBCD41C6D}" destId="{0FC24969-92A2-4A8E-9A6E-77F14A48DAEF}" srcOrd="1" destOrd="0" presId="urn:microsoft.com/office/officeart/2005/8/layout/hierarchy6"/>
    <dgm:cxn modelId="{94E57636-6B2A-4E7F-B3DB-36DCF13676E0}" type="presParOf" srcId="{E1CE1BFD-907B-44E0-9C7D-A88D6773B804}" destId="{EC996D86-2F3F-4FA5-A3C4-FB3527FFDC1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B434C-354A-470E-95E1-AA694B912296}">
      <dsp:nvSpPr>
        <dsp:cNvPr id="0" name=""/>
        <dsp:cNvSpPr/>
      </dsp:nvSpPr>
      <dsp:spPr>
        <a:xfrm>
          <a:off x="1105617" y="423743"/>
          <a:ext cx="848636" cy="56575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/>
            <a:t>Matter</a:t>
          </a:r>
        </a:p>
      </dsp:txBody>
      <dsp:txXfrm>
        <a:off x="1122187" y="440313"/>
        <a:ext cx="815496" cy="532617"/>
      </dsp:txXfrm>
    </dsp:sp>
    <dsp:sp modelId="{DEA6AAB7-325F-4A4A-BAA2-6A47149B048D}">
      <dsp:nvSpPr>
        <dsp:cNvPr id="0" name=""/>
        <dsp:cNvSpPr/>
      </dsp:nvSpPr>
      <dsp:spPr>
        <a:xfrm>
          <a:off x="426708" y="989500"/>
          <a:ext cx="1103227" cy="226303"/>
        </a:xfrm>
        <a:custGeom>
          <a:avLst/>
          <a:gdLst/>
          <a:ahLst/>
          <a:cxnLst/>
          <a:rect l="0" t="0" r="0" b="0"/>
          <a:pathLst>
            <a:path>
              <a:moveTo>
                <a:pt x="1103227" y="0"/>
              </a:moveTo>
              <a:lnTo>
                <a:pt x="1103227" y="113151"/>
              </a:lnTo>
              <a:lnTo>
                <a:pt x="0" y="113151"/>
              </a:lnTo>
              <a:lnTo>
                <a:pt x="0" y="2263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40E33-4A3C-4044-9BA2-05C210546FB4}">
      <dsp:nvSpPr>
        <dsp:cNvPr id="0" name=""/>
        <dsp:cNvSpPr/>
      </dsp:nvSpPr>
      <dsp:spPr>
        <a:xfrm>
          <a:off x="2390" y="1215803"/>
          <a:ext cx="848636" cy="56575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/>
            <a:t>MU</a:t>
          </a:r>
        </a:p>
      </dsp:txBody>
      <dsp:txXfrm>
        <a:off x="18960" y="1232373"/>
        <a:ext cx="815496" cy="532617"/>
      </dsp:txXfrm>
    </dsp:sp>
    <dsp:sp modelId="{96697538-1DF3-4EBE-B854-D96A06C59654}">
      <dsp:nvSpPr>
        <dsp:cNvPr id="0" name=""/>
        <dsp:cNvSpPr/>
      </dsp:nvSpPr>
      <dsp:spPr>
        <a:xfrm>
          <a:off x="1484216" y="989500"/>
          <a:ext cx="91440" cy="2263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3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2EFF7-90F4-48CB-AF72-19668644C030}">
      <dsp:nvSpPr>
        <dsp:cNvPr id="0" name=""/>
        <dsp:cNvSpPr/>
      </dsp:nvSpPr>
      <dsp:spPr>
        <a:xfrm>
          <a:off x="1105617" y="1215803"/>
          <a:ext cx="848636" cy="56575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/>
            <a:t>MML</a:t>
          </a:r>
        </a:p>
      </dsp:txBody>
      <dsp:txXfrm>
        <a:off x="1122187" y="1232373"/>
        <a:ext cx="815496" cy="532617"/>
      </dsp:txXfrm>
    </dsp:sp>
    <dsp:sp modelId="{9E4A45EE-9521-49D0-BF2A-B48A582F8F43}">
      <dsp:nvSpPr>
        <dsp:cNvPr id="0" name=""/>
        <dsp:cNvSpPr/>
      </dsp:nvSpPr>
      <dsp:spPr>
        <a:xfrm>
          <a:off x="1529936" y="989500"/>
          <a:ext cx="1103227" cy="226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1"/>
              </a:lnTo>
              <a:lnTo>
                <a:pt x="1103227" y="113151"/>
              </a:lnTo>
              <a:lnTo>
                <a:pt x="1103227" y="2263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3E7326-AA44-45A1-B2B6-8D3FA63F88D0}">
      <dsp:nvSpPr>
        <dsp:cNvPr id="0" name=""/>
        <dsp:cNvSpPr/>
      </dsp:nvSpPr>
      <dsp:spPr>
        <a:xfrm>
          <a:off x="2208845" y="1215803"/>
          <a:ext cx="848636" cy="56575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/>
            <a:t>MT</a:t>
          </a:r>
        </a:p>
      </dsp:txBody>
      <dsp:txXfrm>
        <a:off x="2225415" y="1232373"/>
        <a:ext cx="815496" cy="532617"/>
      </dsp:txXfrm>
    </dsp:sp>
    <dsp:sp modelId="{F2CCDE29-5DC4-47F3-8DF9-3F5D4256213A}">
      <dsp:nvSpPr>
        <dsp:cNvPr id="0" name=""/>
        <dsp:cNvSpPr/>
      </dsp:nvSpPr>
      <dsp:spPr>
        <a:xfrm>
          <a:off x="2587443" y="1781561"/>
          <a:ext cx="91440" cy="5226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1348"/>
              </a:lnTo>
              <a:lnTo>
                <a:pt x="48110" y="261348"/>
              </a:lnTo>
              <a:lnTo>
                <a:pt x="48110" y="5226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A5B4A-59A0-4ACA-8947-C4749BC4A4E0}">
      <dsp:nvSpPr>
        <dsp:cNvPr id="0" name=""/>
        <dsp:cNvSpPr/>
      </dsp:nvSpPr>
      <dsp:spPr>
        <a:xfrm>
          <a:off x="2211235" y="2304259"/>
          <a:ext cx="848636" cy="565757"/>
        </a:xfrm>
        <a:prstGeom prst="roundRect">
          <a:avLst>
            <a:gd name="adj" fmla="val 10000"/>
          </a:avLst>
        </a:prstGeom>
        <a:solidFill>
          <a:srgbClr val="0A2D6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>
              <a:solidFill>
                <a:schemeClr val="bg1"/>
              </a:solidFill>
            </a:rPr>
            <a:t>DMA</a:t>
          </a:r>
        </a:p>
      </dsp:txBody>
      <dsp:txXfrm>
        <a:off x="2227805" y="2320829"/>
        <a:ext cx="815496" cy="5326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B434C-354A-470E-95E1-AA694B912296}">
      <dsp:nvSpPr>
        <dsp:cNvPr id="0" name=""/>
        <dsp:cNvSpPr/>
      </dsp:nvSpPr>
      <dsp:spPr>
        <a:xfrm>
          <a:off x="304131" y="292"/>
          <a:ext cx="1596518" cy="793778"/>
        </a:xfrm>
        <a:prstGeom prst="roundRect">
          <a:avLst>
            <a:gd name="adj" fmla="val 10000"/>
          </a:avLst>
        </a:prstGeom>
        <a:solidFill>
          <a:srgbClr val="A023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/>
            <a:t>INFORMATION</a:t>
          </a:r>
        </a:p>
      </dsp:txBody>
      <dsp:txXfrm>
        <a:off x="327380" y="23541"/>
        <a:ext cx="1550020" cy="747280"/>
      </dsp:txXfrm>
    </dsp:sp>
    <dsp:sp modelId="{DEA6AAB7-325F-4A4A-BAA2-6A47149B048D}">
      <dsp:nvSpPr>
        <dsp:cNvPr id="0" name=""/>
        <dsp:cNvSpPr/>
      </dsp:nvSpPr>
      <dsp:spPr>
        <a:xfrm>
          <a:off x="1056670" y="794070"/>
          <a:ext cx="91440" cy="3175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7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40E33-4A3C-4044-9BA2-05C210546FB4}">
      <dsp:nvSpPr>
        <dsp:cNvPr id="0" name=""/>
        <dsp:cNvSpPr/>
      </dsp:nvSpPr>
      <dsp:spPr>
        <a:xfrm>
          <a:off x="507056" y="1111582"/>
          <a:ext cx="1190667" cy="793778"/>
        </a:xfrm>
        <a:prstGeom prst="roundRect">
          <a:avLst>
            <a:gd name="adj" fmla="val 10000"/>
          </a:avLst>
        </a:prstGeom>
        <a:solidFill>
          <a:srgbClr val="A023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P1: </a:t>
          </a:r>
          <a:r>
            <a:rPr lang="de-DE" sz="1200" kern="1200" dirty="0" err="1"/>
            <a:t>From</a:t>
          </a:r>
          <a:r>
            <a:rPr lang="de-DE" sz="1200" kern="1200" dirty="0"/>
            <a:t> </a:t>
          </a:r>
          <a:r>
            <a:rPr lang="de-DE" sz="1200" kern="1200" dirty="0" err="1"/>
            <a:t>data</a:t>
          </a:r>
          <a:r>
            <a:rPr lang="de-DE" sz="1200" kern="1200" dirty="0"/>
            <a:t> </a:t>
          </a:r>
          <a:r>
            <a:rPr lang="de-DE" sz="1200" kern="1200" dirty="0" err="1"/>
            <a:t>to</a:t>
          </a:r>
          <a:r>
            <a:rPr lang="de-DE" sz="1200" kern="1200" dirty="0"/>
            <a:t> </a:t>
          </a:r>
          <a:r>
            <a:rPr lang="de-DE" sz="1200" kern="1200" dirty="0" err="1"/>
            <a:t>knowledge</a:t>
          </a:r>
          <a:r>
            <a:rPr lang="de-DE" sz="1200" kern="1200" dirty="0"/>
            <a:t> </a:t>
          </a:r>
          <a:r>
            <a:rPr lang="de-DE" sz="1200" kern="1200" dirty="0" err="1"/>
            <a:t>and</a:t>
          </a:r>
          <a:r>
            <a:rPr lang="de-DE" sz="1200" kern="1200" dirty="0"/>
            <a:t> </a:t>
          </a:r>
          <a:r>
            <a:rPr lang="de-DE" sz="1200" kern="1200" dirty="0" err="1"/>
            <a:t>action</a:t>
          </a:r>
          <a:endParaRPr lang="de-DE" sz="1200" kern="1200" dirty="0"/>
        </a:p>
      </dsp:txBody>
      <dsp:txXfrm>
        <a:off x="530305" y="1134831"/>
        <a:ext cx="1144169" cy="747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5E6C4-5F43-4FF9-96D4-21B8157BE639}" type="datetimeFigureOut">
              <a:rPr lang="de-DE" smtClean="0"/>
              <a:t>27.06.2018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8B182-0F75-451D-B88B-ABD1C205B43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809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BD367-6A7A-405A-BFB1-15817186491F}" type="datetimeFigureOut">
              <a:rPr lang="de-DE" smtClean="0"/>
              <a:t>27.06.2018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41318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B5255-5329-45F9-87F3-A2F9FB4734D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676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2925" indent="-187325" algn="l" defTabSz="914400" rtl="0" eaLnBrk="1" latinLnBrk="0" hangingPunct="1">
      <a:buFont typeface="Arial" panose="020B0604020202020204" pitchFamily="34" charset="0"/>
      <a:buChar char="•"/>
      <a:tabLst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20725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898525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‘</a:t>
            </a:r>
            <a:r>
              <a:rPr lang="en-US" dirty="0" err="1"/>
              <a:t>rausschmeissen</a:t>
            </a:r>
            <a:r>
              <a:rPr lang="en-US"/>
              <a:t>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9767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181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03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47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204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474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724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10164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en-US" dirty="0" err="1"/>
              <a:t>Zahl</a:t>
            </a:r>
            <a:r>
              <a:rPr lang="en-US" dirty="0"/>
              <a:t> der “foreign scientists and visiting researchers” der HGF in 2016.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428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1329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89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96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511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8681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09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956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781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2633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440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690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112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028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8241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3848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003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8983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1051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91098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287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1"/>
            <a:ext cx="11376025" cy="1855254"/>
          </a:xfrm>
        </p:spPr>
        <p:txBody>
          <a:bodyPr anchor="t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7" y="2335014"/>
            <a:ext cx="11376025" cy="1525787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1600" dirty="0"/>
              <a:t>&lt;type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talk</a:t>
            </a:r>
            <a:r>
              <a:rPr lang="de-DE" sz="1600" dirty="0"/>
              <a:t>&gt; in</a:t>
            </a:r>
          </a:p>
          <a:p>
            <a:r>
              <a:rPr lang="de-DE" sz="1600" b="0" dirty="0"/>
              <a:t>Helmholtz </a:t>
            </a:r>
            <a:r>
              <a:rPr lang="de-DE" sz="1600" b="0" dirty="0" err="1"/>
              <a:t>program</a:t>
            </a:r>
            <a:r>
              <a:rPr lang="de-DE" sz="1600" b="0" dirty="0"/>
              <a:t>: &lt;p</a:t>
            </a:r>
            <a:r>
              <a:rPr lang="en-GB" sz="1600" b="0" dirty="0" err="1"/>
              <a:t>rogram</a:t>
            </a:r>
            <a:r>
              <a:rPr lang="en-GB" sz="1600" b="0" dirty="0"/>
              <a:t> name&gt; (XXX)</a:t>
            </a:r>
          </a:p>
          <a:p>
            <a:r>
              <a:rPr lang="en-GB" sz="1600" b="0" dirty="0" err="1"/>
              <a:t>PoF</a:t>
            </a:r>
            <a:r>
              <a:rPr lang="en-GB" sz="1600" b="0" dirty="0"/>
              <a:t> III Topic: &lt;topic&gt; OR </a:t>
            </a:r>
            <a:r>
              <a:rPr lang="de-DE" sz="1600" b="0" dirty="0" err="1"/>
              <a:t>PoF</a:t>
            </a:r>
            <a:r>
              <a:rPr lang="de-DE" sz="1600" b="0" dirty="0"/>
              <a:t> III </a:t>
            </a:r>
            <a:r>
              <a:rPr lang="de-DE" sz="1600" b="0" dirty="0" err="1"/>
              <a:t>research</a:t>
            </a:r>
            <a:r>
              <a:rPr lang="de-DE" sz="1600" b="0" dirty="0"/>
              <a:t> </a:t>
            </a:r>
            <a:r>
              <a:rPr lang="de-DE" sz="1600" b="0" dirty="0" err="1"/>
              <a:t>theme</a:t>
            </a:r>
            <a:r>
              <a:rPr lang="de-DE" sz="1600" b="0" dirty="0"/>
              <a:t>: &lt;</a:t>
            </a:r>
            <a:r>
              <a:rPr lang="de-DE" sz="1600" b="0" dirty="0" err="1"/>
              <a:t>research</a:t>
            </a:r>
            <a:r>
              <a:rPr lang="de-DE" sz="1600" b="0" dirty="0"/>
              <a:t> </a:t>
            </a:r>
            <a:r>
              <a:rPr lang="de-DE" sz="1600" b="0" dirty="0" err="1"/>
              <a:t>theme</a:t>
            </a:r>
            <a:r>
              <a:rPr lang="de-DE" sz="1600" b="0" dirty="0"/>
              <a:t>&gt; </a:t>
            </a:r>
            <a:endParaRPr lang="en-GB" sz="1600" b="0" dirty="0"/>
          </a:p>
          <a:p>
            <a:r>
              <a:rPr lang="de-DE" sz="1600" b="0" dirty="0"/>
              <a:t>DESY Research Unit: </a:t>
            </a:r>
            <a:r>
              <a:rPr lang="en-GB" sz="1600" b="0" dirty="0"/>
              <a:t>&lt;research unit&gt;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14396" y="4096780"/>
            <a:ext cx="11369549" cy="70037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3032" y="5669579"/>
            <a:ext cx="793750" cy="79471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B98CB5A4-07FA-4ADB-94BA-D0065C909A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12" y="6287602"/>
            <a:ext cx="1802188" cy="132766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 userDrawn="1"/>
        </p:nvSpPr>
        <p:spPr>
          <a:xfrm>
            <a:off x="407986" y="3573016"/>
            <a:ext cx="11376025" cy="12961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266700" algn="l"/>
              </a:tabLst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8394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55" y="0"/>
            <a:ext cx="12191997" cy="3429001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2"/>
            <a:ext cx="11376025" cy="1099777"/>
          </a:xfrm>
        </p:spPr>
        <p:txBody>
          <a:bodyPr anchor="t"/>
          <a:lstStyle>
            <a:lvl1pPr algn="l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6" y="3573016"/>
            <a:ext cx="11376025" cy="1296144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1600" dirty="0"/>
              <a:t>&lt;type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talk</a:t>
            </a:r>
            <a:r>
              <a:rPr lang="de-DE" sz="1600" dirty="0"/>
              <a:t>&gt; in</a:t>
            </a:r>
          </a:p>
          <a:p>
            <a:r>
              <a:rPr lang="de-DE" sz="1600" b="0" dirty="0"/>
              <a:t>Helmholtz </a:t>
            </a:r>
            <a:r>
              <a:rPr lang="de-DE" sz="1600" b="0" dirty="0" err="1"/>
              <a:t>program</a:t>
            </a:r>
            <a:r>
              <a:rPr lang="de-DE" sz="1600" b="0" dirty="0"/>
              <a:t>: &lt;p</a:t>
            </a:r>
            <a:r>
              <a:rPr lang="en-GB" sz="1600" b="0" dirty="0" err="1"/>
              <a:t>rogram</a:t>
            </a:r>
            <a:r>
              <a:rPr lang="en-GB" sz="1600" b="0" dirty="0"/>
              <a:t> name&gt; (XXX)</a:t>
            </a:r>
          </a:p>
          <a:p>
            <a:r>
              <a:rPr lang="en-GB" sz="1600" b="0" dirty="0" err="1"/>
              <a:t>PoF</a:t>
            </a:r>
            <a:r>
              <a:rPr lang="en-GB" sz="1600" b="0" dirty="0"/>
              <a:t> III Topic: &lt;topic&gt; OR </a:t>
            </a:r>
            <a:r>
              <a:rPr lang="de-DE" sz="1600" b="0" dirty="0" err="1"/>
              <a:t>PoF</a:t>
            </a:r>
            <a:r>
              <a:rPr lang="de-DE" sz="1600" b="0" dirty="0"/>
              <a:t> III </a:t>
            </a:r>
            <a:r>
              <a:rPr lang="de-DE" sz="1600" b="0" dirty="0" err="1"/>
              <a:t>research</a:t>
            </a:r>
            <a:r>
              <a:rPr lang="de-DE" sz="1600" b="0" dirty="0"/>
              <a:t> </a:t>
            </a:r>
            <a:r>
              <a:rPr lang="de-DE" sz="1600" b="0" dirty="0" err="1"/>
              <a:t>theme</a:t>
            </a:r>
            <a:r>
              <a:rPr lang="de-DE" sz="1600" b="0" dirty="0"/>
              <a:t>: &lt;</a:t>
            </a:r>
            <a:r>
              <a:rPr lang="de-DE" sz="1600" b="0" dirty="0" err="1"/>
              <a:t>research</a:t>
            </a:r>
            <a:r>
              <a:rPr lang="de-DE" sz="1600" b="0" dirty="0"/>
              <a:t> </a:t>
            </a:r>
            <a:r>
              <a:rPr lang="de-DE" sz="1600" b="0" dirty="0" err="1"/>
              <a:t>theme</a:t>
            </a:r>
            <a:r>
              <a:rPr lang="de-DE" sz="1600" b="0" dirty="0"/>
              <a:t>&gt; </a:t>
            </a:r>
            <a:endParaRPr lang="en-GB" sz="1600" b="0" dirty="0"/>
          </a:p>
          <a:p>
            <a:r>
              <a:rPr lang="de-DE" sz="1600" b="0" dirty="0"/>
              <a:t>DESY Research Unit: </a:t>
            </a:r>
            <a:r>
              <a:rPr lang="en-GB" sz="1600" b="0" dirty="0"/>
              <a:t>&lt;research unit&gt;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14464" y="4937942"/>
            <a:ext cx="11369548" cy="70037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 noProof="0" dirty="0"/>
              <a:t>Textmasterformat bearbeiten</a:t>
            </a:r>
          </a:p>
        </p:txBody>
      </p:sp>
      <p:sp>
        <p:nvSpPr>
          <p:cNvPr id="15" name="Untertitel 2"/>
          <p:cNvSpPr txBox="1">
            <a:spLocks/>
          </p:cNvSpPr>
          <p:nvPr userDrawn="1"/>
        </p:nvSpPr>
        <p:spPr>
          <a:xfrm>
            <a:off x="407987" y="3501008"/>
            <a:ext cx="11376025" cy="15257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266700" algn="l"/>
              </a:tabLst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b="0" dirty="0"/>
          </a:p>
        </p:txBody>
      </p:sp>
      <p:pic>
        <p:nvPicPr>
          <p:cNvPr id="10" name="Picture 5" descr="https://www.helmholtz.de/fileadmin/user_upload/04_mediathek/Logos_2017/2017_H_Logo_RGB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303" y="5922590"/>
            <a:ext cx="3891465" cy="69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8">
            <a:extLst>
              <a:ext uri="{FF2B5EF4-FFF2-40B4-BE49-F238E27FC236}">
                <a16:creationId xmlns:a16="http://schemas.microsoft.com/office/drawing/2014/main" xmlns="" id="{1308EEC6-89BE-184F-9714-1FAA338A35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032" y="5669842"/>
            <a:ext cx="793750" cy="79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5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0"/>
            <a:ext cx="11376025" cy="1854000"/>
          </a:xfrm>
        </p:spPr>
        <p:txBody>
          <a:bodyPr anchor="t"/>
          <a:lstStyle>
            <a:lvl1pPr algn="l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987" y="2335014"/>
            <a:ext cx="11376025" cy="1525787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757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8" y="817500"/>
            <a:ext cx="11376024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340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406427"/>
            <a:ext cx="5616575" cy="5010249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6167439" y="1406427"/>
            <a:ext cx="5616574" cy="5010249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4871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9" y="1406427"/>
            <a:ext cx="3708400" cy="5010249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59263" y="1406427"/>
            <a:ext cx="3673475" cy="5010249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5"/>
          </p:nvPr>
        </p:nvSpPr>
        <p:spPr>
          <a:xfrm>
            <a:off x="8075612" y="1406427"/>
            <a:ext cx="3708399" cy="5010249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3480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5616575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5616575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6167437" y="1449389"/>
            <a:ext cx="5616576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6167438" y="4005263"/>
            <a:ext cx="5616576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116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5616575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5616575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xmlns="" id="{2E8BFC49-6C4E-4A78-A7A9-0AB60943F6F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67438" y="1449388"/>
            <a:ext cx="5616574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xmlns="" id="{6B2B23C8-8ABC-4DC4-A6B8-3AA482F341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67438" y="4005263"/>
            <a:ext cx="5616574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87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Pictur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752475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752475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8075611" y="1449389"/>
            <a:ext cx="3708401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8075612" y="4005263"/>
            <a:ext cx="3708401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4746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Object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752475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752475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xmlns="" id="{9C675125-65B7-4F5B-AEF0-C38D81E746C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075612" y="1449388"/>
            <a:ext cx="3708399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xmlns="" id="{23FA31D8-E476-4ADE-8ED0-89F2667028D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075612" y="4005263"/>
            <a:ext cx="3708399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681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9" y="1406427"/>
            <a:ext cx="370840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9" y="3963533"/>
            <a:ext cx="3708400" cy="2454374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259262" y="1449389"/>
            <a:ext cx="3673475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4259263" y="4005263"/>
            <a:ext cx="3673475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Bildplatzhalter 6">
            <a:extLst>
              <a:ext uri="{FF2B5EF4-FFF2-40B4-BE49-F238E27FC236}">
                <a16:creationId xmlns:a16="http://schemas.microsoft.com/office/drawing/2014/main" xmlns="" id="{68AD19F6-8B2A-4294-9E9A-47F8C86A5D6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5611" y="1449389"/>
            <a:ext cx="3708401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3" name="Bildplatzhalter 6">
            <a:extLst>
              <a:ext uri="{FF2B5EF4-FFF2-40B4-BE49-F238E27FC236}">
                <a16:creationId xmlns:a16="http://schemas.microsoft.com/office/drawing/2014/main" xmlns="" id="{B0BE3BFA-E3C5-48E6-ADE2-3072C916F3F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2" y="4005263"/>
            <a:ext cx="3708401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302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11376024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96943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5616574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5"/>
          </p:nvPr>
        </p:nvSpPr>
        <p:spPr>
          <a:xfrm>
            <a:off x="6167437" y="1449389"/>
            <a:ext cx="5616575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75352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Pictur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3708399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5"/>
          </p:nvPr>
        </p:nvSpPr>
        <p:spPr>
          <a:xfrm>
            <a:off x="4259263" y="1449389"/>
            <a:ext cx="7524749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41425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229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9894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54584" y="6552000"/>
            <a:ext cx="925893" cy="216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010776" y="6552000"/>
            <a:ext cx="685867" cy="240000"/>
          </a:xfrm>
          <a:prstGeom prst="rect">
            <a:avLst/>
          </a:prstGeom>
        </p:spPr>
        <p:txBody>
          <a:bodyPr/>
          <a:lstStyle/>
          <a:p>
            <a:fld id="{EA7858BA-97FF-467B-88B5-B4FF2FCC31F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22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406427"/>
            <a:ext cx="11376025" cy="50102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Helmholtz Introduction  |  TRIUMF Workshop  27-29 June 2018  |  J. Mnich</a:t>
            </a:r>
            <a:endParaRPr lang="en-US" noProof="0" dirty="0"/>
          </a:p>
        </p:txBody>
      </p:sp>
      <p:sp>
        <p:nvSpPr>
          <p:cNvPr id="14" name="Textfeld 13"/>
          <p:cNvSpPr txBox="1"/>
          <p:nvPr/>
        </p:nvSpPr>
        <p:spPr>
          <a:xfrm>
            <a:off x="10848528" y="6554528"/>
            <a:ext cx="935485" cy="186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900" b="1" noProof="0" dirty="0"/>
              <a:t>Page </a:t>
            </a:r>
            <a:fld id="{0427E4B2-AC28-443E-BE04-5CD55098A90B}" type="slidenum">
              <a:rPr lang="en-US" sz="900" b="1" noProof="0" smtClean="0"/>
              <a:pPr algn="r"/>
              <a:t>‹#›</a:t>
            </a:fld>
            <a:endParaRPr lang="en-US" sz="900" b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D4CD88DD-DBFC-4A36-8842-5A071EC0CA3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17" y="6582959"/>
            <a:ext cx="287966" cy="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9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2" r:id="rId4"/>
    <p:sldLayoutId id="2147483668" r:id="rId5"/>
    <p:sldLayoutId id="2147483673" r:id="rId6"/>
    <p:sldLayoutId id="2147483670" r:id="rId7"/>
    <p:sldLayoutId id="2147483678" r:id="rId8"/>
    <p:sldLayoutId id="2147483674" r:id="rId9"/>
    <p:sldLayoutId id="2147483679" r:id="rId10"/>
    <p:sldLayoutId id="2147483675" r:id="rId11"/>
    <p:sldLayoutId id="2147483669" r:id="rId12"/>
    <p:sldLayoutId id="2147483676" r:id="rId13"/>
    <p:sldLayoutId id="2147483677" r:id="rId14"/>
    <p:sldLayoutId id="2147483666" r:id="rId15"/>
    <p:sldLayoutId id="2147483667" r:id="rId16"/>
    <p:sldLayoutId id="2147483680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tabLst>
          <a:tab pos="2667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913" userDrawn="1">
          <p15:clr>
            <a:srgbClr val="F26B43"/>
          </p15:clr>
        </p15:guide>
        <p15:guide id="2" pos="3885" userDrawn="1">
          <p15:clr>
            <a:srgbClr val="F26B43"/>
          </p15:clr>
        </p15:guide>
        <p15:guide id="3" pos="3795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pos="257" userDrawn="1">
          <p15:clr>
            <a:srgbClr val="F26B43"/>
          </p15:clr>
        </p15:guide>
        <p15:guide id="6" orient="horz" pos="4042" userDrawn="1">
          <p15:clr>
            <a:srgbClr val="F26B43"/>
          </p15:clr>
        </p15:guide>
        <p15:guide id="7" orient="horz" pos="2432" userDrawn="1">
          <p15:clr>
            <a:srgbClr val="F26B43"/>
          </p15:clr>
        </p15:guide>
        <p15:guide id="8" orient="horz" pos="2523" userDrawn="1">
          <p15:clr>
            <a:srgbClr val="F26B43"/>
          </p15:clr>
        </p15:guide>
        <p15:guide id="9" pos="2593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4997" userDrawn="1">
          <p15:clr>
            <a:srgbClr val="F26B43"/>
          </p15:clr>
        </p15:guide>
        <p15:guide id="12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1.png"/><Relationship Id="rId7" Type="http://schemas.openxmlformats.org/officeDocument/2006/relationships/image" Target="../media/image2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tiff"/><Relationship Id="rId11" Type="http://schemas.openxmlformats.org/officeDocument/2006/relationships/image" Target="../media/image29.tiff"/><Relationship Id="rId5" Type="http://schemas.openxmlformats.org/officeDocument/2006/relationships/image" Target="../media/image23.jpeg"/><Relationship Id="rId10" Type="http://schemas.openxmlformats.org/officeDocument/2006/relationships/image" Target="../media/image28.tiff"/><Relationship Id="rId4" Type="http://schemas.openxmlformats.org/officeDocument/2006/relationships/image" Target="../media/image22.png"/><Relationship Id="rId9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image" Target="../media/image31.tif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jpeg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2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jpe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95957" y="4456819"/>
            <a:ext cx="11369548" cy="70037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1600" dirty="0"/>
              <a:t>Joachim </a:t>
            </a:r>
            <a:r>
              <a:rPr lang="en-US" sz="1600" dirty="0" err="1"/>
              <a:t>Mnich</a:t>
            </a:r>
            <a:endParaRPr lang="en-US" sz="1600" dirty="0"/>
          </a:p>
          <a:p>
            <a:pPr>
              <a:spcAft>
                <a:spcPts val="300"/>
              </a:spcAft>
            </a:pPr>
            <a:r>
              <a:rPr lang="en-US" sz="1600" dirty="0"/>
              <a:t>TRIUMF Workshop on “Data Science and Quantum Computing”</a:t>
            </a:r>
          </a:p>
          <a:p>
            <a:pPr>
              <a:spcAft>
                <a:spcPts val="300"/>
              </a:spcAft>
            </a:pPr>
            <a:r>
              <a:rPr lang="en-US" sz="1600" dirty="0"/>
              <a:t>TRIUMF, Vancouver, 27-29 June 2018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0"/>
            <a:ext cx="12192000" cy="3397541"/>
            <a:chOff x="0" y="0"/>
            <a:chExt cx="12192000" cy="3397541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12192000" cy="3397541"/>
              <a:chOff x="0" y="0"/>
              <a:chExt cx="12192000" cy="339754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0"/>
                <a:ext cx="4248472" cy="3397541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919467" y="2626"/>
                <a:ext cx="4272533" cy="3394915"/>
              </a:xfrm>
              <a:prstGeom prst="rect">
                <a:avLst/>
              </a:prstGeom>
            </p:spPr>
          </p:pic>
        </p:grp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60440" y="0"/>
              <a:ext cx="4295800" cy="3397541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988" y="349612"/>
            <a:ext cx="11736684" cy="1099777"/>
          </a:xfrm>
        </p:spPr>
        <p:txBody>
          <a:bodyPr/>
          <a:lstStyle/>
          <a:p>
            <a:r>
              <a:rPr lang="en-US" dirty="0"/>
              <a:t>Introduction to Helmholtz</a:t>
            </a: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395957" y="2204864"/>
            <a:ext cx="2484205" cy="11185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266700" algn="l"/>
              </a:tabLst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Mission, </a:t>
            </a:r>
            <a:br>
              <a:rPr lang="en-US" sz="2400" dirty="0"/>
            </a:br>
            <a:r>
              <a:rPr lang="en-US" sz="2400" dirty="0"/>
              <a:t>Structure,</a:t>
            </a:r>
            <a:br>
              <a:rPr lang="en-US" sz="2400" dirty="0"/>
            </a:br>
            <a:r>
              <a:rPr lang="en-US" sz="2400" dirty="0" err="1"/>
              <a:t>Centres</a:t>
            </a:r>
            <a:endParaRPr lang="en-US" sz="2400" i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776D2EE-6E3A-984F-85FF-8F74621536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80" y="2278985"/>
            <a:ext cx="8471802" cy="200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8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Helmholtz Research 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Mission and strategy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xmlns="" id="{5A21CAAA-7E0B-8B4F-AB89-A676DACD1164}"/>
              </a:ext>
            </a:extLst>
          </p:cNvPr>
          <p:cNvSpPr txBox="1">
            <a:spLocks noChangeAspect="1"/>
          </p:cNvSpPr>
          <p:nvPr/>
        </p:nvSpPr>
        <p:spPr>
          <a:xfrm>
            <a:off x="428239" y="1307273"/>
            <a:ext cx="5580749" cy="35969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667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00"/>
              </a:spcAft>
              <a:buNone/>
            </a:pP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Systems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solutions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for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grand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challenges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based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on:</a:t>
            </a:r>
            <a:r>
              <a:rPr lang="de-DE" altLang="de-DE" sz="1800" b="1" dirty="0">
                <a:solidFill>
                  <a:srgbClr val="00589C"/>
                </a:solidFill>
                <a:latin typeface="+mj-lt"/>
              </a:rPr>
              <a:t> </a:t>
            </a:r>
          </a:p>
          <a:p>
            <a:pPr marL="381000" lvl="1" indent="-285750">
              <a:spcAft>
                <a:spcPts val="400"/>
              </a:spcAft>
            </a:pP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Scientific excellence </a:t>
            </a:r>
          </a:p>
          <a:p>
            <a:pPr marL="381000" lvl="1" indent="-285750">
              <a:spcAft>
                <a:spcPts val="400"/>
              </a:spcAft>
            </a:pP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Interdisciplinarity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and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critical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mass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</a:p>
          <a:p>
            <a:pPr marL="381000" lvl="1" indent="-285750">
              <a:spcAft>
                <a:spcPts val="400"/>
              </a:spcAft>
            </a:pP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Long-term </a:t>
            </a: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research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  <a:r>
              <a:rPr lang="de-DE" altLang="de-DE" sz="1800" dirty="0" err="1">
                <a:solidFill>
                  <a:srgbClr val="212121"/>
                </a:solidFill>
                <a:latin typeface="+mj-lt"/>
              </a:rPr>
              <a:t>programs</a:t>
            </a:r>
            <a:r>
              <a:rPr lang="de-DE" altLang="de-DE" sz="1800" dirty="0">
                <a:solidFill>
                  <a:srgbClr val="212121"/>
                </a:solidFill>
                <a:latin typeface="+mj-lt"/>
              </a:rPr>
              <a:t> </a:t>
            </a:r>
          </a:p>
          <a:p>
            <a:pPr marL="381000" lvl="1" indent="-285750">
              <a:spcAft>
                <a:spcPts val="400"/>
              </a:spcAft>
            </a:pPr>
            <a:endParaRPr lang="de-DE" sz="1800" dirty="0">
              <a:latin typeface="+mj-lt"/>
              <a:ea typeface="ＭＳ Ｐゴシック" charset="0"/>
              <a:cs typeface="Arial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r>
              <a:rPr lang="de-DE" sz="1800" b="1" dirty="0">
                <a:latin typeface="+mj-lt"/>
                <a:ea typeface="ＭＳ Ｐゴシック" charset="0"/>
              </a:rPr>
              <a:t>Helmholtz </a:t>
            </a:r>
            <a:r>
              <a:rPr lang="de-DE" sz="1800" b="1" dirty="0" err="1">
                <a:latin typeface="+mj-lt"/>
                <a:ea typeface="ＭＳ Ｐゴシック" charset="0"/>
              </a:rPr>
              <a:t>provides</a:t>
            </a:r>
            <a:r>
              <a:rPr lang="de-DE" sz="1800" b="1" dirty="0">
                <a:latin typeface="+mj-lt"/>
                <a:ea typeface="ＭＳ Ｐゴシック" charset="0"/>
              </a:rPr>
              <a:t> a </a:t>
            </a:r>
            <a:r>
              <a:rPr lang="de-DE" sz="1800" b="1" dirty="0" err="1">
                <a:latin typeface="+mj-lt"/>
                <a:ea typeface="ＭＳ Ｐゴシック" charset="0"/>
              </a:rPr>
              <a:t>highly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attractive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environment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for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talents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and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brilliant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scientists</a:t>
            </a:r>
            <a:endParaRPr lang="de-DE" sz="1800" b="1" dirty="0">
              <a:latin typeface="+mj-lt"/>
              <a:ea typeface="ＭＳ Ｐゴシック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endParaRPr lang="de-DE" sz="1800" b="1" dirty="0">
              <a:latin typeface="+mj-lt"/>
              <a:ea typeface="ＭＳ Ｐゴシック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r>
              <a:rPr lang="de-DE" sz="1800" b="1" dirty="0" err="1">
                <a:latin typeface="+mj-lt"/>
                <a:ea typeface="ＭＳ Ｐゴシック" charset="0"/>
              </a:rPr>
              <a:t>Profound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expertise</a:t>
            </a:r>
            <a:r>
              <a:rPr lang="de-DE" sz="1800" b="1" dirty="0">
                <a:latin typeface="+mj-lt"/>
                <a:ea typeface="ＭＳ Ｐゴシック" charset="0"/>
              </a:rPr>
              <a:t> in large </a:t>
            </a:r>
            <a:r>
              <a:rPr lang="de-DE" sz="1800" b="1" dirty="0" err="1">
                <a:latin typeface="+mj-lt"/>
                <a:ea typeface="ＭＳ Ｐゴシック" charset="0"/>
              </a:rPr>
              <a:t>scale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research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infrastructure</a:t>
            </a:r>
            <a:endParaRPr lang="de-DE" sz="1800" b="1" dirty="0">
              <a:latin typeface="+mj-lt"/>
              <a:ea typeface="ＭＳ Ｐゴシック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endParaRPr lang="de-DE" sz="1800" b="1" dirty="0">
              <a:latin typeface="+mj-lt"/>
              <a:ea typeface="ＭＳ Ｐゴシック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r>
              <a:rPr lang="de-DE" sz="1800" b="1" dirty="0">
                <a:latin typeface="+mj-lt"/>
                <a:ea typeface="ＭＳ Ｐゴシック" charset="0"/>
              </a:rPr>
              <a:t>Helmholtz </a:t>
            </a:r>
            <a:r>
              <a:rPr lang="de-DE" sz="1800" b="1" dirty="0" err="1">
                <a:latin typeface="+mj-lt"/>
                <a:ea typeface="ＭＳ Ｐゴシック" charset="0"/>
              </a:rPr>
              <a:t>as</a:t>
            </a:r>
            <a:r>
              <a:rPr lang="de-DE" sz="1800" b="1" dirty="0">
                <a:latin typeface="+mj-lt"/>
                <a:ea typeface="ＭＳ Ｐゴシック" charset="0"/>
              </a:rPr>
              <a:t> a prime </a:t>
            </a:r>
            <a:r>
              <a:rPr lang="de-DE" sz="1800" b="1" dirty="0" err="1">
                <a:latin typeface="+mj-lt"/>
                <a:ea typeface="ＭＳ Ｐゴシック" charset="0"/>
              </a:rPr>
              <a:t>strategic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partner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br>
              <a:rPr lang="de-DE" sz="1800" b="1" dirty="0">
                <a:latin typeface="+mj-lt"/>
                <a:ea typeface="ＭＳ Ｐゴシック" charset="0"/>
              </a:rPr>
            </a:br>
            <a:r>
              <a:rPr lang="de-DE" sz="1800" b="1" dirty="0">
                <a:latin typeface="+mj-lt"/>
                <a:ea typeface="ＭＳ Ｐゴシック" charset="0"/>
              </a:rPr>
              <a:t>at </a:t>
            </a:r>
            <a:r>
              <a:rPr lang="de-DE" sz="1800" b="1" dirty="0" err="1">
                <a:latin typeface="+mj-lt"/>
                <a:ea typeface="ＭＳ Ｐゴシック" charset="0"/>
              </a:rPr>
              <a:t>the</a:t>
            </a:r>
            <a:r>
              <a:rPr lang="de-DE" sz="1800" b="1" dirty="0">
                <a:latin typeface="+mj-lt"/>
                <a:ea typeface="ＭＳ Ｐゴシック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</a:rPr>
              <a:t>local</a:t>
            </a:r>
            <a:r>
              <a:rPr lang="de-DE" sz="1800" b="1" dirty="0">
                <a:latin typeface="+mj-lt"/>
                <a:ea typeface="ＭＳ Ｐゴシック" charset="0"/>
              </a:rPr>
              <a:t>, national </a:t>
            </a:r>
            <a:r>
              <a:rPr lang="de-DE" sz="1800" b="1" dirty="0" err="1">
                <a:latin typeface="+mj-lt"/>
                <a:ea typeface="ＭＳ Ｐゴシック" charset="0"/>
              </a:rPr>
              <a:t>and</a:t>
            </a:r>
            <a:r>
              <a:rPr lang="de-DE" sz="1800" b="1" dirty="0">
                <a:latin typeface="+mj-lt"/>
                <a:ea typeface="ＭＳ Ｐゴシック" charset="0"/>
              </a:rPr>
              <a:t> international </a:t>
            </a:r>
            <a:r>
              <a:rPr lang="de-DE" sz="1800" b="1" dirty="0" err="1">
                <a:latin typeface="+mj-lt"/>
                <a:ea typeface="ＭＳ Ｐゴシック" charset="0"/>
              </a:rPr>
              <a:t>level</a:t>
            </a:r>
            <a:endParaRPr lang="de-DE" sz="1800" b="1" dirty="0">
              <a:latin typeface="+mj-lt"/>
              <a:ea typeface="ＭＳ Ｐゴシック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endParaRPr lang="en-US" sz="1800" b="1" dirty="0">
              <a:latin typeface="+mj-lt"/>
              <a:ea typeface="ＭＳ Ｐゴシック" charset="0"/>
              <a:cs typeface="Arial" charset="0"/>
            </a:endParaRPr>
          </a:p>
          <a:p>
            <a:pPr marL="0" indent="0">
              <a:spcAft>
                <a:spcPts val="400"/>
              </a:spcAft>
              <a:buNone/>
              <a:defRPr/>
            </a:pPr>
            <a:r>
              <a:rPr lang="en-US" sz="1800" b="1" dirty="0">
                <a:latin typeface="+mj-lt"/>
                <a:ea typeface="ＭＳ Ｐゴシック" charset="0"/>
                <a:cs typeface="Arial" charset="0"/>
              </a:rPr>
              <a:t>Transfer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of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knowledge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into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economy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and</a:t>
            </a:r>
            <a:r>
              <a:rPr lang="de-DE" sz="1800" b="1" dirty="0">
                <a:latin typeface="+mj-lt"/>
                <a:ea typeface="ＭＳ Ｐゴシック" charset="0"/>
                <a:cs typeface="Arial" charset="0"/>
              </a:rPr>
              <a:t> </a:t>
            </a:r>
            <a:r>
              <a:rPr lang="de-DE" sz="1800" b="1" dirty="0" err="1">
                <a:latin typeface="+mj-lt"/>
                <a:ea typeface="ＭＳ Ｐゴシック" charset="0"/>
                <a:cs typeface="Arial" charset="0"/>
              </a:rPr>
              <a:t>society</a:t>
            </a:r>
            <a:endParaRPr lang="de-DE" sz="1800" b="1" dirty="0">
              <a:latin typeface="+mj-lt"/>
              <a:ea typeface="ＭＳ Ｐゴシック" charset="0"/>
              <a:cs typeface="Arial" charset="0"/>
            </a:endParaRPr>
          </a:p>
          <a:p>
            <a:pPr>
              <a:spcAft>
                <a:spcPts val="400"/>
              </a:spcAft>
              <a:defRPr/>
            </a:pPr>
            <a:endParaRPr lang="de-DE" sz="1800" dirty="0">
              <a:latin typeface="+mj-lt"/>
              <a:ea typeface="ＭＳ Ｐゴシック" charset="0"/>
            </a:endParaRPr>
          </a:p>
        </p:txBody>
      </p:sp>
      <p:pic>
        <p:nvPicPr>
          <p:cNvPr id="17" name="Grafik 5">
            <a:extLst>
              <a:ext uri="{FF2B5EF4-FFF2-40B4-BE49-F238E27FC236}">
                <a16:creationId xmlns:a16="http://schemas.microsoft.com/office/drawing/2014/main" xmlns="" id="{270606BC-4C9C-ED49-8307-8660E21C9B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" t="21928" r="927" b="4986"/>
          <a:stretch/>
        </p:blipFill>
        <p:spPr>
          <a:xfrm>
            <a:off x="6600056" y="692696"/>
            <a:ext cx="4980384" cy="2501880"/>
          </a:xfrm>
          <a:prstGeom prst="rect">
            <a:avLst/>
          </a:prstGeom>
        </p:spPr>
      </p:pic>
      <p:pic>
        <p:nvPicPr>
          <p:cNvPr id="18" name="Grafik 6">
            <a:extLst>
              <a:ext uri="{FF2B5EF4-FFF2-40B4-BE49-F238E27FC236}">
                <a16:creationId xmlns:a16="http://schemas.microsoft.com/office/drawing/2014/main" xmlns="" id="{9814A02D-7E4E-EF48-A5C1-2B1FF0508F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" t="19198" b="2479"/>
          <a:stretch/>
        </p:blipFill>
        <p:spPr>
          <a:xfrm>
            <a:off x="6600056" y="3354581"/>
            <a:ext cx="5018432" cy="269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4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Helmholtz Research 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Helmholtz </a:t>
            </a:r>
            <a:r>
              <a:rPr lang="en-US" sz="1800" dirty="0" err="1"/>
              <a:t>centres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0D04E80F-B920-8243-8C07-EDE7191543CB}"/>
              </a:ext>
            </a:extLst>
          </p:cNvPr>
          <p:cNvGrpSpPr/>
          <p:nvPr/>
        </p:nvGrpSpPr>
        <p:grpSpPr>
          <a:xfrm>
            <a:off x="407987" y="1213543"/>
            <a:ext cx="11784013" cy="5340985"/>
            <a:chOff x="407987" y="1213543"/>
            <a:chExt cx="11784013" cy="53409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A4467B35-17E5-9E47-A5DE-4EE572AC6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87" y="1213543"/>
              <a:ext cx="11784013" cy="517430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9187E44E-02D0-C943-8439-43BBA56EE99F}"/>
                </a:ext>
              </a:extLst>
            </p:cNvPr>
            <p:cNvSpPr/>
            <p:nvPr/>
          </p:nvSpPr>
          <p:spPr>
            <a:xfrm>
              <a:off x="9120336" y="6309320"/>
              <a:ext cx="3071664" cy="24520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9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Helmholtz Research 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Personnel and budget 2017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B122723B-48B9-E447-B3FA-071A84BD6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" y="5986084"/>
            <a:ext cx="8243935" cy="400110"/>
          </a:xfrm>
          <a:prstGeom prst="rect">
            <a:avLst/>
          </a:prstGeom>
          <a:noFill/>
          <a:ln>
            <a:noFill/>
          </a:ln>
          <a:effectLst>
            <a:prstShdw prst="shdw17" dist="17961" dir="13500000">
              <a:srgbClr val="708688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lnSpc>
                <a:spcPts val="3000"/>
              </a:lnSpc>
              <a:spcBef>
                <a:spcPct val="20000"/>
              </a:spcBef>
              <a:spcAft>
                <a:spcPct val="20000"/>
              </a:spcAft>
              <a:buClr>
                <a:srgbClr val="00589C"/>
              </a:buClr>
              <a:buFont typeface="Wingdings" pitchFamily="2" charset="2"/>
              <a:tabLst>
                <a:tab pos="1790700" algn="l"/>
                <a:tab pos="2697163" algn="l"/>
                <a:tab pos="3497263" algn="l"/>
              </a:tabLst>
              <a:defRPr sz="2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lnSpc>
                <a:spcPts val="3000"/>
              </a:lnSpc>
              <a:spcBef>
                <a:spcPct val="20000"/>
              </a:spcBef>
              <a:spcAft>
                <a:spcPct val="20000"/>
              </a:spcAft>
              <a:buClr>
                <a:srgbClr val="00589C"/>
              </a:buClr>
              <a:buFont typeface="Wingdings" pitchFamily="2" charset="2"/>
              <a:buChar char="§"/>
              <a:tabLst>
                <a:tab pos="1790700" algn="l"/>
                <a:tab pos="2697163" algn="l"/>
                <a:tab pos="3497263" algn="l"/>
              </a:tabLst>
              <a:defRPr sz="26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ts val="3000"/>
              </a:lnSpc>
              <a:spcBef>
                <a:spcPct val="20000"/>
              </a:spcBef>
              <a:spcAft>
                <a:spcPct val="20000"/>
              </a:spcAft>
              <a:buClr>
                <a:srgbClr val="00589C"/>
              </a:buClr>
              <a:buFont typeface="Wingdings" pitchFamily="2" charset="2"/>
              <a:buChar char="§"/>
              <a:tabLst>
                <a:tab pos="1790700" algn="l"/>
                <a:tab pos="2697163" algn="l"/>
                <a:tab pos="3497263" algn="l"/>
              </a:tabLst>
              <a:defRPr sz="26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0700" algn="l"/>
                <a:tab pos="2697163" algn="l"/>
                <a:tab pos="3497263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000" dirty="0">
                <a:solidFill>
                  <a:srgbClr val="515151"/>
                </a:solidFill>
              </a:rPr>
              <a:t>* As </a:t>
            </a:r>
            <a:r>
              <a:rPr lang="de-DE" altLang="de-DE" sz="1000" dirty="0" err="1">
                <a:solidFill>
                  <a:srgbClr val="515151"/>
                </a:solidFill>
              </a:rPr>
              <a:t>of</a:t>
            </a:r>
            <a:r>
              <a:rPr lang="de-DE" altLang="de-DE" sz="1000" dirty="0">
                <a:solidFill>
                  <a:srgbClr val="515151"/>
                </a:solidFill>
              </a:rPr>
              <a:t> 2016, </a:t>
            </a:r>
            <a:r>
              <a:rPr lang="de-DE" altLang="de-DE" sz="1000" dirty="0" err="1">
                <a:solidFill>
                  <a:srgbClr val="515151"/>
                </a:solidFill>
              </a:rPr>
              <a:t>the</a:t>
            </a:r>
            <a:r>
              <a:rPr lang="de-DE" altLang="de-DE" sz="1000" dirty="0">
                <a:solidFill>
                  <a:srgbClr val="515151"/>
                </a:solidFill>
              </a:rPr>
              <a:t> German </a:t>
            </a:r>
            <a:r>
              <a:rPr lang="de-DE" altLang="de-DE" sz="1000" dirty="0" err="1">
                <a:solidFill>
                  <a:srgbClr val="515151"/>
                </a:solidFill>
              </a:rPr>
              <a:t>federal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government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alone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is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financing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the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pact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increase</a:t>
            </a:r>
            <a:r>
              <a:rPr lang="de-DE" altLang="de-DE" sz="1000" dirty="0">
                <a:solidFill>
                  <a:srgbClr val="515151"/>
                </a:solidFill>
              </a:rPr>
              <a:t> so </a:t>
            </a:r>
            <a:r>
              <a:rPr lang="de-DE" altLang="de-DE" sz="1000" dirty="0" err="1">
                <a:solidFill>
                  <a:srgbClr val="515151"/>
                </a:solidFill>
              </a:rPr>
              <a:t>that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the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federal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government's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share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is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over</a:t>
            </a:r>
            <a:r>
              <a:rPr lang="de-DE" altLang="de-DE" sz="1000" dirty="0">
                <a:solidFill>
                  <a:srgbClr val="515151"/>
                </a:solidFill>
              </a:rPr>
              <a:t> 90%.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000" dirty="0">
                <a:solidFill>
                  <a:srgbClr val="515151"/>
                </a:solidFill>
              </a:rPr>
              <a:t>** </a:t>
            </a:r>
            <a:r>
              <a:rPr lang="de-DE" altLang="de-DE" sz="1000" dirty="0" err="1">
                <a:solidFill>
                  <a:srgbClr val="515151"/>
                </a:solidFill>
              </a:rPr>
              <a:t>Including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project</a:t>
            </a:r>
            <a:r>
              <a:rPr lang="de-DE" altLang="de-DE" sz="1000" dirty="0">
                <a:solidFill>
                  <a:srgbClr val="515151"/>
                </a:solidFill>
              </a:rPr>
              <a:t> </a:t>
            </a:r>
            <a:r>
              <a:rPr lang="de-DE" altLang="de-DE" sz="1000" dirty="0" err="1">
                <a:solidFill>
                  <a:srgbClr val="515151"/>
                </a:solidFill>
              </a:rPr>
              <a:t>sponsorships</a:t>
            </a:r>
            <a:endParaRPr lang="en-US" altLang="de-DE" sz="1000" dirty="0">
              <a:solidFill>
                <a:srgbClr val="515151"/>
              </a:solidFill>
            </a:endParaRPr>
          </a:p>
        </p:txBody>
      </p:sp>
      <p:pic>
        <p:nvPicPr>
          <p:cNvPr id="11" name="Grafik 9">
            <a:extLst>
              <a:ext uri="{FF2B5EF4-FFF2-40B4-BE49-F238E27FC236}">
                <a16:creationId xmlns:a16="http://schemas.microsoft.com/office/drawing/2014/main" xmlns="" id="{D266C524-A7C0-C346-82EF-72669EDEC1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 b="35271"/>
          <a:stretch/>
        </p:blipFill>
        <p:spPr>
          <a:xfrm>
            <a:off x="434378" y="1251648"/>
            <a:ext cx="4831650" cy="3163781"/>
          </a:xfrm>
          <a:prstGeom prst="rect">
            <a:avLst/>
          </a:prstGeom>
        </p:spPr>
      </p:pic>
      <p:pic>
        <p:nvPicPr>
          <p:cNvPr id="13" name="Grafik 11">
            <a:extLst>
              <a:ext uri="{FF2B5EF4-FFF2-40B4-BE49-F238E27FC236}">
                <a16:creationId xmlns:a16="http://schemas.microsoft.com/office/drawing/2014/main" xmlns="" id="{10B1DB14-5329-D645-92FA-84586ED2E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3082104"/>
            <a:ext cx="5932349" cy="266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02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Six Research Fields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Of the Helmholtz Association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195053E4-3BA4-3449-B5E1-4F29DE54B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2" y="1301207"/>
            <a:ext cx="10187543" cy="490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D56A41-F86F-4042-8B96-AD964083509B}"/>
              </a:ext>
            </a:extLst>
          </p:cNvPr>
          <p:cNvSpPr/>
          <p:nvPr/>
        </p:nvSpPr>
        <p:spPr>
          <a:xfrm>
            <a:off x="7176120" y="1301207"/>
            <a:ext cx="1656184" cy="4900316"/>
          </a:xfrm>
          <a:prstGeom prst="rect">
            <a:avLst/>
          </a:prstGeom>
          <a:noFill/>
          <a:ln w="1206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00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Agenda of the Association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Challenges for the research fields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6" name="Inhaltsplatzhalter 1">
            <a:extLst>
              <a:ext uri="{FF2B5EF4-FFF2-40B4-BE49-F238E27FC236}">
                <a16:creationId xmlns:a16="http://schemas.microsoft.com/office/drawing/2014/main" xmlns="" id="{CAC9611E-C6CF-5443-938B-06F6A724EC10}"/>
              </a:ext>
            </a:extLst>
          </p:cNvPr>
          <p:cNvSpPr txBox="1">
            <a:spLocks/>
          </p:cNvSpPr>
          <p:nvPr/>
        </p:nvSpPr>
        <p:spPr>
          <a:xfrm>
            <a:off x="6957644" y="1213543"/>
            <a:ext cx="4610964" cy="4670994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667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Energy systems of the future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altLang="de-DE" sz="1800" b="1" dirty="0">
                <a:latin typeface="Arial" panose="020B0604020202020204" pitchFamily="34" charset="0"/>
              </a:rPr>
              <a:t>(Materials &amp; Storage, NUSAFE)</a:t>
            </a:r>
          </a:p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Individualized and data-based medicine (eHealth, proof</a:t>
            </a:r>
            <a:r>
              <a:rPr lang="en-US" sz="1800" b="1" dirty="0"/>
              <a:t> </a:t>
            </a:r>
            <a:r>
              <a:rPr lang="en-US" altLang="de-DE" sz="1800" b="1" dirty="0">
                <a:latin typeface="Arial" panose="020B0604020202020204" pitchFamily="34" charset="0"/>
              </a:rPr>
              <a:t>of</a:t>
            </a:r>
            <a:r>
              <a:rPr lang="en-US" sz="1800" b="1" dirty="0"/>
              <a:t> </a:t>
            </a:r>
            <a:r>
              <a:rPr lang="en-US" altLang="de-DE" sz="1800" b="1" dirty="0">
                <a:latin typeface="Arial" panose="020B0604020202020204" pitchFamily="34" charset="0"/>
              </a:rPr>
              <a:t>concept); mental disorders</a:t>
            </a:r>
          </a:p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Integrated exploration of the Earth System</a:t>
            </a:r>
          </a:p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Development of new mobility concepts</a:t>
            </a:r>
          </a:p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Compact accelerator systems</a:t>
            </a:r>
          </a:p>
          <a:p>
            <a:pPr marL="3300" indent="0">
              <a:buNone/>
            </a:pPr>
            <a:r>
              <a:rPr lang="en-US" altLang="de-DE" sz="1800" b="1" dirty="0">
                <a:latin typeface="Arial" panose="020B0604020202020204" pitchFamily="34" charset="0"/>
              </a:rPr>
              <a:t>Information and data science</a:t>
            </a:r>
            <a:endParaRPr lang="en-US" altLang="de-DE" sz="1800" b="1" dirty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A11DAD80-BBC1-0444-B774-C1CF0FD5D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218099"/>
            <a:ext cx="6132512" cy="505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85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and Data Science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At Helmholtz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xmlns="" id="{AA862539-81C2-AB4D-B6FD-A2D4FF02696B}"/>
              </a:ext>
            </a:extLst>
          </p:cNvPr>
          <p:cNvSpPr txBox="1">
            <a:spLocks/>
          </p:cNvSpPr>
          <p:nvPr/>
        </p:nvSpPr>
        <p:spPr>
          <a:xfrm>
            <a:off x="368698" y="1356471"/>
            <a:ext cx="5375960" cy="4529656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667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Information &amp; Data Science strategy for all research centers and research areas </a:t>
            </a:r>
            <a:br>
              <a:rPr lang="en-US" sz="1800" b="1" dirty="0"/>
            </a:br>
            <a:r>
              <a:rPr lang="en-US" sz="1800" b="1" dirty="0"/>
              <a:t>(Earth system modelling; digital earth)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New research area: Information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New Helmholtz Center on Cyber Security (CISPA)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/>
              <a:t>Helmholtz incubator as interactive platform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Helmholtz Information &amp; Data Science </a:t>
            </a:r>
            <a:br>
              <a:rPr lang="en-US" sz="1800" b="1" dirty="0"/>
            </a:br>
            <a:r>
              <a:rPr lang="en-US" sz="1800" b="1" dirty="0"/>
              <a:t>Junior Academy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Helmholtz Data Federation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45A4533-FA5F-0240-98D0-0EF8BD8009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8" t="-10" r="32283"/>
          <a:stretch/>
        </p:blipFill>
        <p:spPr bwMode="auto">
          <a:xfrm>
            <a:off x="6240016" y="1356471"/>
            <a:ext cx="5184576" cy="485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23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Helmholtz </a:t>
            </a:r>
            <a:r>
              <a:rPr lang="en-US" dirty="0" err="1"/>
              <a:t>Internationalisation</a:t>
            </a:r>
            <a:r>
              <a:rPr lang="en-US" dirty="0"/>
              <a:t> Strategy</a:t>
            </a:r>
            <a:endParaRPr lang="en-GB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BA194B-FC85-4A47-B9F8-B21DDD833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Helmholtz </a:t>
            </a:r>
            <a:r>
              <a:rPr lang="de-DE" dirty="0" err="1"/>
              <a:t>as</a:t>
            </a:r>
            <a:r>
              <a:rPr lang="de-DE" dirty="0"/>
              <a:t> strong </a:t>
            </a:r>
            <a:r>
              <a:rPr lang="de-DE" dirty="0" err="1"/>
              <a:t>partner</a:t>
            </a:r>
            <a:r>
              <a:rPr lang="de-DE" dirty="0"/>
              <a:t> </a:t>
            </a:r>
            <a:r>
              <a:rPr lang="de-DE" dirty="0" err="1"/>
              <a:t>nationally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internationally</a:t>
            </a:r>
            <a:endParaRPr lang="de-DE" dirty="0"/>
          </a:p>
        </p:txBody>
      </p:sp>
      <p:sp>
        <p:nvSpPr>
          <p:cNvPr id="15" name="Inhaltsplatzhalter 1">
            <a:extLst>
              <a:ext uri="{FF2B5EF4-FFF2-40B4-BE49-F238E27FC236}">
                <a16:creationId xmlns:a16="http://schemas.microsoft.com/office/drawing/2014/main" xmlns="" id="{1F3B1924-E370-BB4D-8D44-2DC0A31B15E2}"/>
              </a:ext>
            </a:extLst>
          </p:cNvPr>
          <p:cNvSpPr txBox="1">
            <a:spLocks/>
          </p:cNvSpPr>
          <p:nvPr/>
        </p:nvSpPr>
        <p:spPr>
          <a:xfrm>
            <a:off x="407987" y="1222940"/>
            <a:ext cx="4535885" cy="3738200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667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Bilateral partnerships around the world 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GB" altLang="de-DE" sz="1700" b="1" dirty="0">
                <a:ea typeface="ＭＳ Ｐゴシック" pitchFamily="34" charset="-128"/>
              </a:rPr>
              <a:t>Liaison offices in Brussels, Moscow, Beijing 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7,500 foreign scientists at Helmholtz Centers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Bi-national programs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International Helmholtz laboratories 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International Helmholtz research schools 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European Partnering Initiative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World class large-scale facilities (XFEL, FAIR, W-7-X, </a:t>
            </a:r>
            <a:r>
              <a:rPr lang="en-US" sz="1700" b="1" dirty="0" err="1"/>
              <a:t>Polarstern</a:t>
            </a:r>
            <a:r>
              <a:rPr lang="en-US" sz="1700" b="1" dirty="0"/>
              <a:t>, </a:t>
            </a:r>
            <a:r>
              <a:rPr lang="en-US" sz="1700" b="1" dirty="0" err="1"/>
              <a:t>Neumayer</a:t>
            </a:r>
            <a:r>
              <a:rPr lang="en-US" sz="1700" b="1" dirty="0"/>
              <a:t> station, HALO, TERENO)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r>
              <a:rPr lang="en-US" sz="1700" b="1" dirty="0"/>
              <a:t>Strategic </a:t>
            </a:r>
            <a:r>
              <a:rPr lang="en-US" sz="1700" b="1" dirty="0" err="1"/>
              <a:t>cooperations</a:t>
            </a:r>
            <a:r>
              <a:rPr lang="en-US" sz="1700" b="1" dirty="0"/>
              <a:t> with outstanding partners in USA, Israel, France, UK, Canada, China, Russia, </a:t>
            </a:r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endParaRPr lang="en-US" sz="1700" b="1" dirty="0"/>
          </a:p>
          <a:p>
            <a:pPr marL="0" indent="0">
              <a:lnSpc>
                <a:spcPts val="2000"/>
              </a:lnSpc>
              <a:spcBef>
                <a:spcPts val="600"/>
              </a:spcBef>
              <a:buNone/>
            </a:pPr>
            <a:endParaRPr lang="de-DE" sz="17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4FA9F6FF-E3AA-3348-9152-21FB6615E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533787"/>
            <a:ext cx="6836699" cy="375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4E3935C-32AA-B942-A686-A8C28670FFAF}"/>
              </a:ext>
            </a:extLst>
          </p:cNvPr>
          <p:cNvSpPr txBox="1"/>
          <p:nvPr/>
        </p:nvSpPr>
        <p:spPr>
          <a:xfrm>
            <a:off x="10593340" y="5454444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As </a:t>
            </a:r>
            <a:r>
              <a:rPr lang="de-DE" sz="1600" dirty="0" err="1"/>
              <a:t>of</a:t>
            </a:r>
            <a:r>
              <a:rPr lang="de-DE" sz="1600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181338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2513419E-88D9-6B47-B884-51352AAD4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2" y="1301207"/>
            <a:ext cx="10187543" cy="490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Field </a:t>
            </a:r>
            <a:r>
              <a:rPr lang="en-US" i="1" dirty="0"/>
              <a:t>Matter</a:t>
            </a:r>
            <a:r>
              <a:rPr lang="en-US" dirty="0"/>
              <a:t>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Of the Helmholtz Association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195053E4-3BA4-3449-B5E1-4F29DE54B0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6" r="16257"/>
          <a:stretch/>
        </p:blipFill>
        <p:spPr bwMode="auto">
          <a:xfrm>
            <a:off x="7248129" y="1301207"/>
            <a:ext cx="1656184" cy="490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46DAC9-86FE-284B-A728-7CC70D3A3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41" y="1524962"/>
            <a:ext cx="9480376" cy="42880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29681A-B39C-9F44-89F4-3C6300499620}"/>
              </a:ext>
            </a:extLst>
          </p:cNvPr>
          <p:cNvSpPr txBox="1"/>
          <p:nvPr/>
        </p:nvSpPr>
        <p:spPr>
          <a:xfrm>
            <a:off x="9120336" y="3717033"/>
            <a:ext cx="2663676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sz="1000" dirty="0"/>
              <a:t/>
            </a:r>
            <a:br>
              <a:rPr lang="de-DE" sz="1000" dirty="0"/>
            </a:br>
            <a:r>
              <a:rPr lang="de-DE" sz="1000" dirty="0"/>
              <a:t> </a:t>
            </a:r>
            <a:r>
              <a:rPr lang="de-DE" sz="1200" dirty="0"/>
              <a:t>Data Management </a:t>
            </a:r>
            <a:r>
              <a:rPr lang="de-DE" sz="1200" dirty="0" err="1"/>
              <a:t>and</a:t>
            </a:r>
            <a:r>
              <a:rPr lang="de-DE" sz="1200" dirty="0"/>
              <a:t> Analysis</a:t>
            </a:r>
            <a:r>
              <a:rPr lang="de-DE" sz="1000" dirty="0"/>
              <a:t/>
            </a:r>
            <a:br>
              <a:rPr lang="de-DE" sz="1000" dirty="0"/>
            </a:b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28086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7.40741E-7 L -0.56393 -0.0050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03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Field </a:t>
            </a:r>
            <a:r>
              <a:rPr lang="en-US" i="1" dirty="0"/>
              <a:t>Matter</a:t>
            </a:r>
            <a:r>
              <a:rPr lang="en-US" dirty="0"/>
              <a:t>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Program participation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694A280-146A-D042-A980-C466AE6DB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8" y="1536386"/>
            <a:ext cx="11443200" cy="463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09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3C5F888-22A0-2E41-ACA8-DB87378E61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2"/>
          <a:stretch/>
        </p:blipFill>
        <p:spPr>
          <a:xfrm>
            <a:off x="263352" y="1409066"/>
            <a:ext cx="5323139" cy="4933148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Field </a:t>
            </a:r>
            <a:r>
              <a:rPr lang="en-US" i="1" dirty="0"/>
              <a:t>Matter</a:t>
            </a:r>
            <a:r>
              <a:rPr lang="en-US" dirty="0"/>
              <a:t>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Program participation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A7A5E91-F281-1842-9BC5-DF938540A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430724"/>
            <a:ext cx="4859222" cy="6309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A41EFBB-9E2B-A84C-A0F4-15C7A3D66E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556792"/>
            <a:ext cx="733822" cy="7338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7AB19AA-C7ED-0443-8E1F-4C60E70B5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375" y="5460666"/>
            <a:ext cx="1055440" cy="527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D55496C-4746-8A4B-94E2-EE12BFF21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6240" y="4293096"/>
            <a:ext cx="1147836" cy="420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C2C9F57-72B1-B340-8274-B6865B6565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3248" y="3136544"/>
            <a:ext cx="1345847" cy="448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DBB20D4-32CD-0E4C-84EA-38A5B226762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1568"/>
          <a:stretch/>
        </p:blipFill>
        <p:spPr>
          <a:xfrm>
            <a:off x="10014615" y="3676821"/>
            <a:ext cx="1752701" cy="3438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AE55DBB-B083-DA4A-B1BC-CCFF8FEF469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564" t="22163" r="10564" b="21608"/>
          <a:stretch/>
        </p:blipFill>
        <p:spPr>
          <a:xfrm>
            <a:off x="10313268" y="1671511"/>
            <a:ext cx="1264025" cy="4576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C9991B7-3D66-2547-9635-07577306C5A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8907" b="30265"/>
          <a:stretch/>
        </p:blipFill>
        <p:spPr>
          <a:xfrm>
            <a:off x="9120336" y="1126925"/>
            <a:ext cx="1385727" cy="39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67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07988" y="2492896"/>
            <a:ext cx="11376024" cy="3960440"/>
            <a:chOff x="911424" y="2877976"/>
            <a:chExt cx="10416480" cy="357536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911424" y="2877976"/>
              <a:ext cx="10416480" cy="357536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0128448" y="5517232"/>
              <a:ext cx="1080120" cy="28803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Mission of </a:t>
            </a:r>
            <a:r>
              <a:rPr lang="en-US" i="1" dirty="0"/>
              <a:t>Matter and the Universe</a:t>
            </a:r>
            <a:endParaRPr lang="en-GB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8660" y="1205171"/>
            <a:ext cx="11239948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700" dirty="0"/>
              <a:t>Understanding the most elementary building blocks of matter, their interactions, and their influence on the development of the universe. </a:t>
            </a:r>
          </a:p>
          <a:p>
            <a:pPr>
              <a:spcAft>
                <a:spcPts val="300"/>
              </a:spcAft>
            </a:pPr>
            <a:r>
              <a:rPr lang="en-US" sz="1700" dirty="0"/>
              <a:t>Our current picture is incomplete and partly inconsistent, and the entire effort in particle physics is dedicated to solving the related scientific challenges. </a:t>
            </a:r>
            <a:endParaRPr lang="en-GB" sz="170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xmlns="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sz="1800" dirty="0"/>
              <a:t>… and our “science drivers”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16320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Drivers</a:t>
            </a:r>
            <a:endParaRPr lang="en-GB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Big open questions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079776" y="332656"/>
            <a:ext cx="4032448" cy="3542046"/>
            <a:chOff x="4079776" y="1422734"/>
            <a:chExt cx="4032448" cy="3542046"/>
          </a:xfrm>
        </p:grpSpPr>
        <p:grpSp>
          <p:nvGrpSpPr>
            <p:cNvPr id="23" name="Group 22"/>
            <p:cNvGrpSpPr/>
            <p:nvPr/>
          </p:nvGrpSpPr>
          <p:grpSpPr>
            <a:xfrm>
              <a:off x="4099411" y="1422734"/>
              <a:ext cx="4012813" cy="3002049"/>
              <a:chOff x="1411081" y="1771436"/>
              <a:chExt cx="4012813" cy="3002049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411891" y="1771436"/>
                <a:ext cx="4012003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Structure of the vacuum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414666" y="2299690"/>
                <a:ext cx="4009228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Nature of the Higgs boson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411891" y="2827944"/>
                <a:ext cx="4012003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Theory beyond SM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411890" y="3351609"/>
                <a:ext cx="4012004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Dark matter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411081" y="3849710"/>
                <a:ext cx="4012813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(Anti)Matter asymmetry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11081" y="4373375"/>
                <a:ext cx="4012813" cy="40011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Neutrino properties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4079776" y="4564670"/>
              <a:ext cx="4032448" cy="40011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Cosmic accelerators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8120" y="388422"/>
            <a:ext cx="11378928" cy="6032796"/>
            <a:chOff x="258120" y="388422"/>
            <a:chExt cx="11378928" cy="6032796"/>
          </a:xfrm>
        </p:grpSpPr>
        <p:grpSp>
          <p:nvGrpSpPr>
            <p:cNvPr id="7" name="Group 6"/>
            <p:cNvGrpSpPr/>
            <p:nvPr/>
          </p:nvGrpSpPr>
          <p:grpSpPr>
            <a:xfrm>
              <a:off x="258120" y="388422"/>
              <a:ext cx="11378928" cy="6003964"/>
              <a:chOff x="258120" y="388422"/>
              <a:chExt cx="11378928" cy="600396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3392" y="1268760"/>
                <a:ext cx="2725540" cy="181391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28248" y="388422"/>
                <a:ext cx="3308800" cy="173064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109299" y="4586926"/>
                <a:ext cx="2213198" cy="18054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27380" y="2409420"/>
                <a:ext cx="2777037" cy="1880728"/>
              </a:xfrm>
              <a:prstGeom prst="rect">
                <a:avLst/>
              </a:prstGeom>
              <a:ln w="9525" cap="rnd">
                <a:noFill/>
              </a:ln>
              <a:effectLst/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pic>
            <p:nvPicPr>
              <p:cNvPr id="24" name="Picture 23" descr="icecube.001.png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9423" y="3347010"/>
                <a:ext cx="2758237" cy="3026014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492726" y="2442374"/>
                <a:ext cx="6399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CMS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660641" y="1780361"/>
                <a:ext cx="8507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ATLAS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58120" y="4224728"/>
                <a:ext cx="9813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/>
                  <a:t>IceCube</a:t>
                </a:r>
                <a:endParaRPr lang="en-US" sz="1600" b="1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827380" y="2445239"/>
                <a:ext cx="5894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CTA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8566091" y="5949354"/>
                <a:ext cx="8483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Belle II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511824" y="4088919"/>
              <a:ext cx="3123838" cy="2332299"/>
              <a:chOff x="4511824" y="4088919"/>
              <a:chExt cx="3123838" cy="233229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5971" y="4381424"/>
                <a:ext cx="3059691" cy="2039794"/>
              </a:xfrm>
              <a:prstGeom prst="rect">
                <a:avLst/>
              </a:prstGeom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4511824" y="4088919"/>
                <a:ext cx="867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/>
                  <a:t>Theory</a:t>
                </a:r>
                <a:endParaRPr lang="en-US" sz="16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637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Mission of </a:t>
            </a:r>
            <a:r>
              <a:rPr lang="en-US" i="1" dirty="0"/>
              <a:t>Matter and Technologies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Develop enabling technologies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492579A-156F-164B-A13D-99C7598DB424}"/>
              </a:ext>
            </a:extLst>
          </p:cNvPr>
          <p:cNvSpPr txBox="1"/>
          <p:nvPr/>
        </p:nvSpPr>
        <p:spPr>
          <a:xfrm>
            <a:off x="360618" y="1689815"/>
            <a:ext cx="4070345" cy="21467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/>
              <a:t>Develop fundamental technologies</a:t>
            </a:r>
            <a:br>
              <a:rPr lang="en-US" b="1" dirty="0"/>
            </a:br>
            <a:endParaRPr lang="en-US" b="1" dirty="0"/>
          </a:p>
          <a:p>
            <a:pPr>
              <a:spcAft>
                <a:spcPts val="300"/>
              </a:spcAft>
            </a:pPr>
            <a:r>
              <a:rPr lang="en-US" b="1" dirty="0"/>
              <a:t>Give the freedom to try new things</a:t>
            </a:r>
            <a:br>
              <a:rPr lang="en-US" b="1" dirty="0"/>
            </a:br>
            <a:endParaRPr lang="en-US" b="1" dirty="0"/>
          </a:p>
          <a:p>
            <a:pPr>
              <a:spcAft>
                <a:spcPts val="300"/>
              </a:spcAft>
            </a:pPr>
            <a:r>
              <a:rPr lang="en-US" b="1" dirty="0"/>
              <a:t>Give the freedom to try risky things</a:t>
            </a:r>
            <a:br>
              <a:rPr lang="en-US" b="1" dirty="0"/>
            </a:br>
            <a:endParaRPr lang="en-US" b="1" dirty="0"/>
          </a:p>
          <a:p>
            <a:pPr>
              <a:spcAft>
                <a:spcPts val="300"/>
              </a:spcAft>
            </a:pPr>
            <a:r>
              <a:rPr lang="en-US" b="1" dirty="0"/>
              <a:t>We are science-driven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919397B-41E7-034D-A418-CE7DFCC5EA4E}"/>
              </a:ext>
            </a:extLst>
          </p:cNvPr>
          <p:cNvSpPr txBox="1"/>
          <p:nvPr/>
        </p:nvSpPr>
        <p:spPr>
          <a:xfrm>
            <a:off x="2866331" y="5525373"/>
            <a:ext cx="6132000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We develop today the technologies for tomorrow</a:t>
            </a:r>
            <a:br>
              <a:rPr lang="en-US" sz="2000" b="1" dirty="0">
                <a:solidFill>
                  <a:schemeClr val="accent1"/>
                </a:solidFill>
              </a:rPr>
            </a:br>
            <a:r>
              <a:rPr lang="en-US" sz="2000" b="1" dirty="0">
                <a:solidFill>
                  <a:schemeClr val="accent1"/>
                </a:solidFill>
              </a:rPr>
              <a:t>driven by the scientific questions in our fields</a:t>
            </a:r>
            <a:endParaRPr lang="de-DE" sz="2000" b="1" dirty="0">
              <a:solidFill>
                <a:schemeClr val="accent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5F6DB7C-9C72-C84C-99C9-D6C911E5D7A8}"/>
              </a:ext>
            </a:extLst>
          </p:cNvPr>
          <p:cNvGrpSpPr/>
          <p:nvPr/>
        </p:nvGrpSpPr>
        <p:grpSpPr>
          <a:xfrm>
            <a:off x="6240016" y="1306269"/>
            <a:ext cx="4727312" cy="3631368"/>
            <a:chOff x="6008528" y="2058241"/>
            <a:chExt cx="2988088" cy="260110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9E10006D-DACE-9641-AC32-23E9A5591A03}"/>
                </a:ext>
              </a:extLst>
            </p:cNvPr>
            <p:cNvGrpSpPr/>
            <p:nvPr/>
          </p:nvGrpSpPr>
          <p:grpSpPr>
            <a:xfrm>
              <a:off x="6008528" y="2058241"/>
              <a:ext cx="1800086" cy="2601100"/>
              <a:chOff x="6425961" y="2177782"/>
              <a:chExt cx="1833898" cy="3468134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xmlns="" id="{2D56EC48-6D7E-FC40-AB8B-2FE6688CAE26}"/>
                  </a:ext>
                </a:extLst>
              </p:cNvPr>
              <p:cNvSpPr/>
              <p:nvPr/>
            </p:nvSpPr>
            <p:spPr bwMode="auto">
              <a:xfrm>
                <a:off x="6521823" y="2177782"/>
                <a:ext cx="1738036" cy="3468134"/>
              </a:xfrm>
              <a:prstGeom prst="rect">
                <a:avLst/>
              </a:prstGeom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12700" algn="l" defTabSz="914400" rtl="0" eaLnBrk="1" fontAlgn="base" latinLnBrk="0" hangingPunct="1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solidFill>
                    <a:srgbClr val="51515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4B1496FA-EEAC-8B46-A196-811659525111}"/>
                  </a:ext>
                </a:extLst>
              </p:cNvPr>
              <p:cNvSpPr/>
              <p:nvPr/>
            </p:nvSpPr>
            <p:spPr bwMode="auto">
              <a:xfrm>
                <a:off x="7084033" y="2269946"/>
                <a:ext cx="1106124" cy="711649"/>
              </a:xfrm>
              <a:prstGeom prst="rect">
                <a:avLst/>
              </a:prstGeom>
              <a:ln w="381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12700" algn="ctr" defTabSz="914400" rtl="0" eaLnBrk="1" fontAlgn="base" latinLnBrk="0" hangingPunct="1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515151"/>
                    </a:solidFill>
                    <a:effectLst/>
                    <a:latin typeface="Arial" pitchFamily="34" charset="0"/>
                  </a:rPr>
                  <a:t>Technologies, R&amp;D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88D5FEEC-458B-D243-98E1-1A4C300FACD9}"/>
                  </a:ext>
                </a:extLst>
              </p:cNvPr>
              <p:cNvSpPr/>
              <p:nvPr/>
            </p:nvSpPr>
            <p:spPr bwMode="auto">
              <a:xfrm>
                <a:off x="7084033" y="3165128"/>
                <a:ext cx="1106124" cy="705445"/>
              </a:xfrm>
              <a:prstGeom prst="rect">
                <a:avLst/>
              </a:prstGeom>
              <a:ln w="381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indent="12700" algn="ctr" fontAlgn="base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400" b="1" dirty="0">
                    <a:solidFill>
                      <a:srgbClr val="515151"/>
                    </a:solidFill>
                    <a:latin typeface="Arial" pitchFamily="34" charset="0"/>
                  </a:rPr>
                  <a:t>Prototyping, R&amp;D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3CC505C2-6B2C-6543-B779-9B02CD93204F}"/>
                  </a:ext>
                </a:extLst>
              </p:cNvPr>
              <p:cNvSpPr/>
              <p:nvPr/>
            </p:nvSpPr>
            <p:spPr bwMode="auto">
              <a:xfrm>
                <a:off x="7084033" y="4014589"/>
                <a:ext cx="1106124" cy="705445"/>
              </a:xfrm>
              <a:prstGeom prst="rect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12700" algn="ctr" defTabSz="914400" rtl="0" eaLnBrk="1" fontAlgn="base" latinLnBrk="0" hangingPunct="1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515151"/>
                    </a:solidFill>
                    <a:effectLst/>
                    <a:latin typeface="Arial" pitchFamily="34" charset="0"/>
                  </a:rPr>
                  <a:t>Building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4B25F7FB-6926-1C44-BD54-9DF6CC8F57E2}"/>
                  </a:ext>
                </a:extLst>
              </p:cNvPr>
              <p:cNvSpPr/>
              <p:nvPr/>
            </p:nvSpPr>
            <p:spPr bwMode="auto">
              <a:xfrm>
                <a:off x="7084033" y="4845315"/>
                <a:ext cx="1106124" cy="705445"/>
              </a:xfrm>
              <a:prstGeom prst="rect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indent="12700" algn="ctr" fontAlgn="base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400" b="1" dirty="0">
                    <a:solidFill>
                      <a:srgbClr val="515151"/>
                    </a:solidFill>
                    <a:latin typeface="Arial" pitchFamily="34" charset="0"/>
                  </a:rPr>
                  <a:t>Operation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xmlns="" id="{DE89F155-A95D-1E47-B1C2-3AB97ED2452C}"/>
                  </a:ext>
                </a:extLst>
              </p:cNvPr>
              <p:cNvSpPr/>
              <p:nvPr/>
            </p:nvSpPr>
            <p:spPr bwMode="auto">
              <a:xfrm>
                <a:off x="6425961" y="2270008"/>
                <a:ext cx="621622" cy="3280752"/>
              </a:xfrm>
              <a:prstGeom prst="rect">
                <a:avLst/>
              </a:prstGeom>
              <a:gradFill>
                <a:gsLst>
                  <a:gs pos="0">
                    <a:srgbClr val="FFC000"/>
                  </a:gs>
                  <a:gs pos="50000">
                    <a:srgbClr val="FFCC99">
                      <a:lumMod val="41000"/>
                      <a:lumOff val="59000"/>
                      <a:alpha val="73000"/>
                    </a:srgbClr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12700" algn="l" defTabSz="914400" rtl="0" eaLnBrk="1" fontAlgn="base" latinLnBrk="0" hangingPunct="1">
                  <a:lnSpc>
                    <a:spcPts val="2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51515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B370AC0E-473B-A44F-BC7B-35E1450AEE5D}"/>
                  </a:ext>
                </a:extLst>
              </p:cNvPr>
              <p:cNvSpPr txBox="1"/>
              <p:nvPr/>
            </p:nvSpPr>
            <p:spPr>
              <a:xfrm>
                <a:off x="6603258" y="2389389"/>
                <a:ext cx="309889" cy="323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MT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D7BE858C-9C9F-9244-81D2-5F8A8E90C4C6}"/>
                  </a:ext>
                </a:extLst>
              </p:cNvPr>
              <p:cNvSpPr txBox="1"/>
              <p:nvPr/>
            </p:nvSpPr>
            <p:spPr>
              <a:xfrm>
                <a:off x="6542899" y="4893857"/>
                <a:ext cx="420343" cy="5584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MU</a:t>
                </a:r>
                <a:br>
                  <a:rPr lang="en-US" sz="1600" b="1" dirty="0"/>
                </a:br>
                <a:r>
                  <a:rPr lang="en-US" sz="1600" b="1" dirty="0"/>
                  <a:t>MML</a:t>
                </a:r>
              </a:p>
            </p:txBody>
          </p:sp>
        </p:grpSp>
        <p:pic>
          <p:nvPicPr>
            <p:cNvPr id="40" name="Picture 2" descr="Bildergebnis für cms detector picture">
              <a:extLst>
                <a:ext uri="{FF2B5EF4-FFF2-40B4-BE49-F238E27FC236}">
                  <a16:creationId xmlns:a16="http://schemas.microsoft.com/office/drawing/2014/main" xmlns="" id="{8D0772E1-E1CE-9C42-83E6-2DAD221F9C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8616" y="3832284"/>
              <a:ext cx="1188000" cy="788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xmlns="" id="{0CDB373E-2D8B-A941-870E-79677FE3D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5116" y="2103697"/>
              <a:ext cx="1188716" cy="75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Grafik 1" descr="image003">
              <a:extLst>
                <a:ext uri="{FF2B5EF4-FFF2-40B4-BE49-F238E27FC236}">
                  <a16:creationId xmlns:a16="http://schemas.microsoft.com/office/drawing/2014/main" xmlns="" id="{46F048FD-2142-9E47-BC23-F147A8878B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94" r="11111"/>
            <a:stretch/>
          </p:blipFill>
          <p:spPr bwMode="auto">
            <a:xfrm>
              <a:off x="7808616" y="2901210"/>
              <a:ext cx="1175216" cy="915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432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Organisation</a:t>
            </a:r>
            <a:r>
              <a:rPr lang="en-US" dirty="0"/>
              <a:t> of </a:t>
            </a:r>
            <a:r>
              <a:rPr lang="en-US" i="1" dirty="0"/>
              <a:t>Matter and Technologies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Develop enabling technologies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F3A2690-CC16-1249-AB45-0624A0281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89" y="1063020"/>
            <a:ext cx="9170819" cy="54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77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from the Press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Research area </a:t>
            </a:r>
            <a:r>
              <a:rPr lang="en-US" i="1" dirty="0"/>
              <a:t>Information </a:t>
            </a:r>
            <a:r>
              <a:rPr lang="en-US" dirty="0"/>
              <a:t>and MT topic </a:t>
            </a:r>
            <a:r>
              <a:rPr lang="en-US" i="1" dirty="0"/>
              <a:t>Data Management and Analysis (DMA)</a:t>
            </a: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215BBC3-B725-434A-B5D4-31986105F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2" y="1301207"/>
            <a:ext cx="6818813" cy="327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77085A4-DBD9-D547-8763-5F3D1E06BD59}"/>
              </a:ext>
            </a:extLst>
          </p:cNvPr>
          <p:cNvGrpSpPr/>
          <p:nvPr/>
        </p:nvGrpSpPr>
        <p:grpSpPr>
          <a:xfrm>
            <a:off x="8184232" y="2060848"/>
            <a:ext cx="3263101" cy="4248472"/>
            <a:chOff x="8184232" y="2060848"/>
            <a:chExt cx="3263101" cy="424847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2F8F7DB-BB59-5A44-A8C9-EC14F49A9BE1}"/>
                </a:ext>
              </a:extLst>
            </p:cNvPr>
            <p:cNvSpPr/>
            <p:nvPr/>
          </p:nvSpPr>
          <p:spPr>
            <a:xfrm>
              <a:off x="9582704" y="2941630"/>
              <a:ext cx="466157" cy="336769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C43F888D-AC35-984F-A06C-B180070DC179}"/>
                </a:ext>
              </a:extLst>
            </p:cNvPr>
            <p:cNvSpPr/>
            <p:nvPr/>
          </p:nvSpPr>
          <p:spPr>
            <a:xfrm>
              <a:off x="8184232" y="2060848"/>
              <a:ext cx="3263101" cy="88078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Matter and Technologies</a:t>
              </a:r>
              <a:br>
                <a:rPr lang="en-US" sz="1400" b="1" dirty="0"/>
              </a:br>
              <a:r>
                <a:rPr lang="en-US" sz="1400" b="1" dirty="0"/>
                <a:t>(MT)</a:t>
              </a:r>
              <a:endParaRPr lang="de-DE" sz="1400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C3634D81-B8F6-AC46-9BF5-2971F1857633}"/>
                </a:ext>
              </a:extLst>
            </p:cNvPr>
            <p:cNvSpPr/>
            <p:nvPr/>
          </p:nvSpPr>
          <p:spPr>
            <a:xfrm>
              <a:off x="8184232" y="3148871"/>
              <a:ext cx="3263101" cy="93259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Accelerator Research and Development (ARD)</a:t>
              </a:r>
              <a:endParaRPr lang="de-DE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9A95D75D-286C-9446-A3DC-F4301B7FD8D9}"/>
                </a:ext>
              </a:extLst>
            </p:cNvPr>
            <p:cNvSpPr/>
            <p:nvPr/>
          </p:nvSpPr>
          <p:spPr>
            <a:xfrm>
              <a:off x="8184232" y="4288705"/>
              <a:ext cx="3263101" cy="93259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Detector Technologies and Systems (DTS)</a:t>
              </a:r>
              <a:endParaRPr lang="de-DE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321B358-4B38-B447-B4F1-B255C39AC7AF}"/>
              </a:ext>
            </a:extLst>
          </p:cNvPr>
          <p:cNvSpPr/>
          <p:nvPr/>
        </p:nvSpPr>
        <p:spPr>
          <a:xfrm>
            <a:off x="8040216" y="5221296"/>
            <a:ext cx="3600400" cy="1232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0D6D026-F5C5-BE41-8954-1DF7FEB9361C}"/>
              </a:ext>
            </a:extLst>
          </p:cNvPr>
          <p:cNvGrpSpPr/>
          <p:nvPr/>
        </p:nvGrpSpPr>
        <p:grpSpPr>
          <a:xfrm>
            <a:off x="5904894" y="1103332"/>
            <a:ext cx="5542439" cy="5205986"/>
            <a:chOff x="5904894" y="1103332"/>
            <a:chExt cx="5542439" cy="52059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7DECA307-07F5-3A45-A39E-B4F6B7B5A4D1}"/>
                </a:ext>
              </a:extLst>
            </p:cNvPr>
            <p:cNvGrpSpPr/>
            <p:nvPr/>
          </p:nvGrpSpPr>
          <p:grpSpPr>
            <a:xfrm>
              <a:off x="5904894" y="1103332"/>
              <a:ext cx="5542439" cy="5205986"/>
              <a:chOff x="5904894" y="1103332"/>
              <a:chExt cx="5542439" cy="5205986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xmlns="" id="{FD820C82-72D4-5B4F-906B-B148456EA754}"/>
                  </a:ext>
                </a:extLst>
              </p:cNvPr>
              <p:cNvSpPr/>
              <p:nvPr/>
            </p:nvSpPr>
            <p:spPr>
              <a:xfrm>
                <a:off x="5904894" y="1103332"/>
                <a:ext cx="1368152" cy="1080120"/>
              </a:xfrm>
              <a:prstGeom prst="ellipse">
                <a:avLst/>
              </a:prstGeom>
              <a:noFill/>
              <a:ln w="857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6264B603-315A-A74B-BF50-4D57DDD2E59C}"/>
                  </a:ext>
                </a:extLst>
              </p:cNvPr>
              <p:cNvSpPr/>
              <p:nvPr/>
            </p:nvSpPr>
            <p:spPr>
              <a:xfrm>
                <a:off x="8184232" y="5376727"/>
                <a:ext cx="3263101" cy="932591"/>
              </a:xfrm>
              <a:prstGeom prst="rect">
                <a:avLst/>
              </a:prstGeom>
              <a:solidFill>
                <a:srgbClr val="FF76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/>
                    </a:solidFill>
                  </a:rPr>
                  <a:t>Data Management and Analysis</a:t>
                </a:r>
                <a:endParaRPr lang="de-DE" sz="1200" b="1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329706D7-D7CA-1049-86C3-AF69A85B4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6046" y="4743812"/>
              <a:ext cx="1345847" cy="448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81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 for DMA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Improve the full data lifecycle</a:t>
            </a: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F4994F-50FC-B346-BD3B-5591BDF7C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40804"/>
            <a:ext cx="1802341" cy="6758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8E8ABE6-6366-034A-ACC2-6F39CA448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7" y="1589772"/>
            <a:ext cx="4774777" cy="4543400"/>
          </a:xfrm>
          <a:prstGeom prst="rect">
            <a:avLst/>
          </a:prstGeom>
        </p:spPr>
      </p:pic>
      <p:sp>
        <p:nvSpPr>
          <p:cNvPr id="21" name="Textfeld 31">
            <a:extLst>
              <a:ext uri="{FF2B5EF4-FFF2-40B4-BE49-F238E27FC236}">
                <a16:creationId xmlns:a16="http://schemas.microsoft.com/office/drawing/2014/main" xmlns="" id="{D46AC1DF-AA6C-804E-8921-BCF0B1055DCA}"/>
              </a:ext>
            </a:extLst>
          </p:cNvPr>
          <p:cNvSpPr txBox="1"/>
          <p:nvPr/>
        </p:nvSpPr>
        <p:spPr>
          <a:xfrm>
            <a:off x="5201128" y="1156718"/>
            <a:ext cx="67275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  <a:buClr>
                <a:schemeClr val="accent6">
                  <a:lumMod val="75000"/>
                </a:schemeClr>
              </a:buClr>
            </a:pPr>
            <a:r>
              <a:rPr lang="de-DE" b="1" dirty="0" err="1"/>
              <a:t>Challenges</a:t>
            </a:r>
            <a:r>
              <a:rPr lang="de-DE" b="1" dirty="0"/>
              <a:t> </a:t>
            </a:r>
            <a:r>
              <a:rPr lang="de-DE" b="1" dirty="0" err="1"/>
              <a:t>that</a:t>
            </a:r>
            <a:r>
              <a:rPr lang="de-DE" b="1" dirty="0"/>
              <a:t> DMA </a:t>
            </a:r>
            <a:r>
              <a:rPr lang="de-DE" b="1" dirty="0" err="1"/>
              <a:t>addresses</a:t>
            </a:r>
            <a:r>
              <a:rPr lang="de-DE" b="1" dirty="0"/>
              <a:t>: </a:t>
            </a:r>
          </a:p>
          <a:p>
            <a:pPr marL="285750" indent="-285750">
              <a:spcAft>
                <a:spcPts val="4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/>
              <a:t>Volume: </a:t>
            </a:r>
            <a:r>
              <a:rPr lang="de-DE" dirty="0"/>
              <a:t>individual </a:t>
            </a:r>
            <a:r>
              <a:rPr lang="de-DE" dirty="0" err="1"/>
              <a:t>scientists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analyse</a:t>
            </a:r>
            <a:r>
              <a:rPr lang="de-DE" dirty="0"/>
              <a:t> PB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can‘t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transferred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institutions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limited </a:t>
            </a:r>
            <a:r>
              <a:rPr lang="de-DE" dirty="0" err="1"/>
              <a:t>lifetime</a:t>
            </a:r>
            <a:endParaRPr lang="de-DE" dirty="0"/>
          </a:p>
          <a:p>
            <a:pPr marL="285750" indent="-285750">
              <a:spcAft>
                <a:spcPts val="4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/>
              <a:t>Rate: </a:t>
            </a:r>
            <a:r>
              <a:rPr lang="de-DE" dirty="0" err="1"/>
              <a:t>Detectors</a:t>
            </a:r>
            <a:r>
              <a:rPr lang="de-DE" dirty="0"/>
              <a:t> </a:t>
            </a:r>
            <a:r>
              <a:rPr lang="de-DE" dirty="0" err="1"/>
              <a:t>record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large </a:t>
            </a:r>
            <a:r>
              <a:rPr lang="de-DE" dirty="0" err="1"/>
              <a:t>amounts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.</a:t>
            </a:r>
          </a:p>
          <a:p>
            <a:pPr marL="285750" indent="-285750">
              <a:spcAft>
                <a:spcPts val="4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 err="1"/>
              <a:t>Complexity</a:t>
            </a:r>
            <a:r>
              <a:rPr lang="de-DE" b="1" dirty="0"/>
              <a:t>: </a:t>
            </a:r>
            <a:r>
              <a:rPr lang="de-DE" dirty="0"/>
              <a:t>Scientific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technological</a:t>
            </a:r>
            <a:r>
              <a:rPr lang="de-DE" dirty="0"/>
              <a:t> </a:t>
            </a:r>
            <a:r>
              <a:rPr lang="de-DE" dirty="0" err="1"/>
              <a:t>progress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complexity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B45F8E5-07C8-074D-8511-AC946C7B5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87" y="3469356"/>
            <a:ext cx="2971800" cy="3200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F55184-036D-A344-B576-47FF82970E26}"/>
              </a:ext>
            </a:extLst>
          </p:cNvPr>
          <p:cNvSpPr txBox="1"/>
          <p:nvPr/>
        </p:nvSpPr>
        <p:spPr>
          <a:xfrm>
            <a:off x="8638738" y="4581128"/>
            <a:ext cx="3269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Example</a:t>
            </a:r>
            <a:r>
              <a:rPr lang="de-DE" sz="1600" dirty="0"/>
              <a:t>: High-rate 3D </a:t>
            </a:r>
            <a:r>
              <a:rPr lang="de-DE" sz="1600" dirty="0" err="1"/>
              <a:t>image</a:t>
            </a:r>
            <a:r>
              <a:rPr lang="de-DE" sz="1600" dirty="0"/>
              <a:t> </a:t>
            </a:r>
            <a:r>
              <a:rPr lang="de-DE" sz="1600" dirty="0" err="1"/>
              <a:t>processing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machine</a:t>
            </a:r>
            <a:r>
              <a:rPr lang="de-DE" sz="1600" dirty="0"/>
              <a:t> </a:t>
            </a:r>
            <a:r>
              <a:rPr lang="de-DE" sz="1600" dirty="0" err="1"/>
              <a:t>learning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strat</a:t>
            </a:r>
            <a:r>
              <a:rPr lang="de-DE" sz="1600" dirty="0"/>
              <a:t>-</a:t>
            </a:r>
            <a:r>
              <a:rPr lang="de-DE" sz="1600" dirty="0" err="1"/>
              <a:t>to</a:t>
            </a:r>
            <a:r>
              <a:rPr lang="de-DE" sz="1600" dirty="0"/>
              <a:t>-end </a:t>
            </a:r>
            <a:r>
              <a:rPr lang="de-DE" sz="1600" dirty="0" err="1"/>
              <a:t>simulations</a:t>
            </a:r>
            <a:r>
              <a:rPr lang="de-DE" sz="1600" dirty="0"/>
              <a:t> (</a:t>
            </a:r>
            <a:r>
              <a:rPr lang="de-DE" sz="1600" dirty="0" err="1"/>
              <a:t>compression</a:t>
            </a:r>
            <a:r>
              <a:rPr lang="de-DE" sz="1600" dirty="0"/>
              <a:t>, </a:t>
            </a:r>
            <a:r>
              <a:rPr lang="de-DE" sz="1600" dirty="0" err="1"/>
              <a:t>reconstruction</a:t>
            </a:r>
            <a:r>
              <a:rPr lang="de-DE" sz="1600" dirty="0"/>
              <a:t>, </a:t>
            </a:r>
            <a:r>
              <a:rPr lang="de-DE" sz="1600" dirty="0" err="1"/>
              <a:t>extraction</a:t>
            </a:r>
            <a:r>
              <a:rPr lang="de-DE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7764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and Tasks of DMA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Three subtopics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9901E3B-C237-F342-9129-5877D7800208}"/>
              </a:ext>
            </a:extLst>
          </p:cNvPr>
          <p:cNvGrpSpPr/>
          <p:nvPr/>
        </p:nvGrpSpPr>
        <p:grpSpPr>
          <a:xfrm>
            <a:off x="1991544" y="1320076"/>
            <a:ext cx="7927656" cy="4982386"/>
            <a:chOff x="3834927" y="1384447"/>
            <a:chExt cx="7927656" cy="4982386"/>
          </a:xfrm>
        </p:grpSpPr>
        <p:grpSp>
          <p:nvGrpSpPr>
            <p:cNvPr id="31" name="Gruppieren 28">
              <a:extLst>
                <a:ext uri="{FF2B5EF4-FFF2-40B4-BE49-F238E27FC236}">
                  <a16:creationId xmlns:a16="http://schemas.microsoft.com/office/drawing/2014/main" xmlns="" id="{FDC65FC6-0313-6C48-8F5E-6DAE8FCD218C}"/>
                </a:ext>
              </a:extLst>
            </p:cNvPr>
            <p:cNvGrpSpPr/>
            <p:nvPr/>
          </p:nvGrpSpPr>
          <p:grpSpPr>
            <a:xfrm>
              <a:off x="3834927" y="1384447"/>
              <a:ext cx="7927656" cy="1651237"/>
              <a:chOff x="395536" y="696909"/>
              <a:chExt cx="8280920" cy="1587064"/>
            </a:xfrm>
          </p:grpSpPr>
          <p:sp>
            <p:nvSpPr>
              <p:cNvPr id="32" name="Freihandform 22">
                <a:extLst>
                  <a:ext uri="{FF2B5EF4-FFF2-40B4-BE49-F238E27FC236}">
                    <a16:creationId xmlns:a16="http://schemas.microsoft.com/office/drawing/2014/main" xmlns="" id="{AE800042-4994-D74A-99C8-595891D82A84}"/>
                  </a:ext>
                </a:extLst>
              </p:cNvPr>
              <p:cNvSpPr/>
              <p:nvPr/>
            </p:nvSpPr>
            <p:spPr>
              <a:xfrm>
                <a:off x="395536" y="696909"/>
                <a:ext cx="8280920" cy="1587064"/>
              </a:xfrm>
              <a:custGeom>
                <a:avLst/>
                <a:gdLst>
                  <a:gd name="connsiteX0" fmla="*/ 0 w 8280920"/>
                  <a:gd name="connsiteY0" fmla="*/ 125382 h 1253818"/>
                  <a:gd name="connsiteX1" fmla="*/ 125382 w 8280920"/>
                  <a:gd name="connsiteY1" fmla="*/ 0 h 1253818"/>
                  <a:gd name="connsiteX2" fmla="*/ 8155538 w 8280920"/>
                  <a:gd name="connsiteY2" fmla="*/ 0 h 1253818"/>
                  <a:gd name="connsiteX3" fmla="*/ 8280920 w 8280920"/>
                  <a:gd name="connsiteY3" fmla="*/ 125382 h 1253818"/>
                  <a:gd name="connsiteX4" fmla="*/ 8280920 w 8280920"/>
                  <a:gd name="connsiteY4" fmla="*/ 1128436 h 1253818"/>
                  <a:gd name="connsiteX5" fmla="*/ 8155538 w 8280920"/>
                  <a:gd name="connsiteY5" fmla="*/ 1253818 h 1253818"/>
                  <a:gd name="connsiteX6" fmla="*/ 125382 w 8280920"/>
                  <a:gd name="connsiteY6" fmla="*/ 1253818 h 1253818"/>
                  <a:gd name="connsiteX7" fmla="*/ 0 w 8280920"/>
                  <a:gd name="connsiteY7" fmla="*/ 1128436 h 1253818"/>
                  <a:gd name="connsiteX8" fmla="*/ 0 w 8280920"/>
                  <a:gd name="connsiteY8" fmla="*/ 125382 h 125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80920" h="1253818">
                    <a:moveTo>
                      <a:pt x="0" y="125382"/>
                    </a:moveTo>
                    <a:cubicBezTo>
                      <a:pt x="0" y="56135"/>
                      <a:pt x="56135" y="0"/>
                      <a:pt x="125382" y="0"/>
                    </a:cubicBezTo>
                    <a:lnTo>
                      <a:pt x="8155538" y="0"/>
                    </a:lnTo>
                    <a:cubicBezTo>
                      <a:pt x="8224785" y="0"/>
                      <a:pt x="8280920" y="56135"/>
                      <a:pt x="8280920" y="125382"/>
                    </a:cubicBezTo>
                    <a:lnTo>
                      <a:pt x="8280920" y="1128436"/>
                    </a:lnTo>
                    <a:cubicBezTo>
                      <a:pt x="8280920" y="1197683"/>
                      <a:pt x="8224785" y="1253818"/>
                      <a:pt x="8155538" y="1253818"/>
                    </a:cubicBezTo>
                    <a:lnTo>
                      <a:pt x="125382" y="1253818"/>
                    </a:lnTo>
                    <a:cubicBezTo>
                      <a:pt x="56135" y="1253818"/>
                      <a:pt x="0" y="1197683"/>
                      <a:pt x="0" y="1128436"/>
                    </a:cubicBezTo>
                    <a:lnTo>
                      <a:pt x="0" y="125382"/>
                    </a:lnTo>
                    <a:close/>
                  </a:path>
                </a:pathLst>
              </a:custGeom>
              <a:solidFill>
                <a:schemeClr val="accent6"/>
              </a:solid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886868" tIns="105303" rIns="105304" bIns="105303" numCol="1" spcCol="1270" anchor="t" anchorCtr="0">
                <a:noAutofit/>
              </a:bodyPr>
              <a:lstStyle/>
              <a:p>
                <a:pPr marL="635000" lvl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/>
                </a:r>
                <a:b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</a:br>
                <a: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ST1: The Matter Information </a:t>
                </a:r>
                <a:r>
                  <a:rPr lang="de-DE" sz="1800" b="1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Fabric</a:t>
                </a:r>
                <a:endParaRPr lang="de-DE" sz="1800" b="1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IT 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S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olutions (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Hard+Software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)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for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Large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Facilities</a:t>
                </a:r>
                <a:endParaRPr lang="de-DE" sz="14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Automated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Data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Lifecycle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Management (LK II)</a:t>
                </a:r>
                <a:endParaRPr lang="de-DE" sz="14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Solution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for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Community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Specific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Demands</a:t>
                </a:r>
                <a:endParaRPr lang="de-DE" sz="14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Abgerundetes Rechteck 23">
                <a:extLst>
                  <a:ext uri="{FF2B5EF4-FFF2-40B4-BE49-F238E27FC236}">
                    <a16:creationId xmlns:a16="http://schemas.microsoft.com/office/drawing/2014/main" xmlns="" id="{EA004867-919A-D548-A72F-93C4A9B6EBD3}"/>
                  </a:ext>
                </a:extLst>
              </p:cNvPr>
              <p:cNvSpPr/>
              <p:nvPr/>
            </p:nvSpPr>
            <p:spPr>
              <a:xfrm>
                <a:off x="520917" y="822290"/>
                <a:ext cx="2010798" cy="1286036"/>
              </a:xfrm>
              <a:prstGeom prst="roundRect">
                <a:avLst>
                  <a:gd name="adj" fmla="val 10000"/>
                </a:avLst>
              </a:prstGeom>
              <a:blipFill rotWithShape="1">
                <a:blip r:embed="rId3"/>
                <a:stretch>
                  <a:fillRect/>
                </a:stretch>
              </a:blip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4" name="Gruppieren 29">
              <a:extLst>
                <a:ext uri="{FF2B5EF4-FFF2-40B4-BE49-F238E27FC236}">
                  <a16:creationId xmlns:a16="http://schemas.microsoft.com/office/drawing/2014/main" xmlns="" id="{BC1553DF-086A-8D48-BF35-1C42B028FFEB}"/>
                </a:ext>
              </a:extLst>
            </p:cNvPr>
            <p:cNvGrpSpPr/>
            <p:nvPr/>
          </p:nvGrpSpPr>
          <p:grpSpPr>
            <a:xfrm>
              <a:off x="3834927" y="3166138"/>
              <a:ext cx="7927656" cy="1549459"/>
              <a:chOff x="395536" y="2021090"/>
              <a:chExt cx="8280920" cy="1489241"/>
            </a:xfrm>
          </p:grpSpPr>
          <p:sp>
            <p:nvSpPr>
              <p:cNvPr id="35" name="Freihandform 24">
                <a:extLst>
                  <a:ext uri="{FF2B5EF4-FFF2-40B4-BE49-F238E27FC236}">
                    <a16:creationId xmlns:a16="http://schemas.microsoft.com/office/drawing/2014/main" xmlns="" id="{0021E10D-560E-8942-8EA4-58FA53DFFB43}"/>
                  </a:ext>
                </a:extLst>
              </p:cNvPr>
              <p:cNvSpPr/>
              <p:nvPr/>
            </p:nvSpPr>
            <p:spPr>
              <a:xfrm>
                <a:off x="395536" y="2021090"/>
                <a:ext cx="8280920" cy="1489241"/>
              </a:xfrm>
              <a:custGeom>
                <a:avLst/>
                <a:gdLst>
                  <a:gd name="connsiteX0" fmla="*/ 0 w 8280920"/>
                  <a:gd name="connsiteY0" fmla="*/ 125382 h 1253818"/>
                  <a:gd name="connsiteX1" fmla="*/ 125382 w 8280920"/>
                  <a:gd name="connsiteY1" fmla="*/ 0 h 1253818"/>
                  <a:gd name="connsiteX2" fmla="*/ 8155538 w 8280920"/>
                  <a:gd name="connsiteY2" fmla="*/ 0 h 1253818"/>
                  <a:gd name="connsiteX3" fmla="*/ 8280920 w 8280920"/>
                  <a:gd name="connsiteY3" fmla="*/ 125382 h 1253818"/>
                  <a:gd name="connsiteX4" fmla="*/ 8280920 w 8280920"/>
                  <a:gd name="connsiteY4" fmla="*/ 1128436 h 1253818"/>
                  <a:gd name="connsiteX5" fmla="*/ 8155538 w 8280920"/>
                  <a:gd name="connsiteY5" fmla="*/ 1253818 h 1253818"/>
                  <a:gd name="connsiteX6" fmla="*/ 125382 w 8280920"/>
                  <a:gd name="connsiteY6" fmla="*/ 1253818 h 1253818"/>
                  <a:gd name="connsiteX7" fmla="*/ 0 w 8280920"/>
                  <a:gd name="connsiteY7" fmla="*/ 1128436 h 1253818"/>
                  <a:gd name="connsiteX8" fmla="*/ 0 w 8280920"/>
                  <a:gd name="connsiteY8" fmla="*/ 125382 h 125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80920" h="1253818">
                    <a:moveTo>
                      <a:pt x="0" y="125382"/>
                    </a:moveTo>
                    <a:cubicBezTo>
                      <a:pt x="0" y="56135"/>
                      <a:pt x="56135" y="0"/>
                      <a:pt x="125382" y="0"/>
                    </a:cubicBezTo>
                    <a:lnTo>
                      <a:pt x="8155538" y="0"/>
                    </a:lnTo>
                    <a:cubicBezTo>
                      <a:pt x="8224785" y="0"/>
                      <a:pt x="8280920" y="56135"/>
                      <a:pt x="8280920" y="125382"/>
                    </a:cubicBezTo>
                    <a:lnTo>
                      <a:pt x="8280920" y="1128436"/>
                    </a:lnTo>
                    <a:cubicBezTo>
                      <a:pt x="8280920" y="1197683"/>
                      <a:pt x="8224785" y="1253818"/>
                      <a:pt x="8155538" y="1253818"/>
                    </a:cubicBezTo>
                    <a:lnTo>
                      <a:pt x="125382" y="1253818"/>
                    </a:lnTo>
                    <a:cubicBezTo>
                      <a:pt x="56135" y="1253818"/>
                      <a:pt x="0" y="1197683"/>
                      <a:pt x="0" y="1128436"/>
                    </a:cubicBezTo>
                    <a:lnTo>
                      <a:pt x="0" y="125382"/>
                    </a:lnTo>
                    <a:close/>
                  </a:path>
                </a:pathLst>
              </a:custGeom>
              <a:solidFill>
                <a:srgbClr val="0A2D6E"/>
              </a:solid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886868" tIns="105303" rIns="105304" bIns="105303" numCol="1" spcCol="1270" anchor="t" anchorCtr="0">
                <a:noAutofit/>
              </a:bodyPr>
              <a:lstStyle/>
              <a:p>
                <a:pPr marL="635000" lvl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ST2: The Digital Scientific </a:t>
                </a:r>
                <a:r>
                  <a:rPr lang="de-DE" sz="1800" b="1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Method</a:t>
                </a:r>
                <a:endParaRPr lang="de-DE" sz="18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Method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Research in Data Analysis &amp; Simulation</a:t>
                </a: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Machine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Learning, Visual Analytics, Scientific Workflows</a:t>
                </a: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Heterogeneous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HPC, HTC, I/O</a:t>
                </a: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New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technologies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, e.g. Quantum Computing</a:t>
                </a:r>
              </a:p>
            </p:txBody>
          </p:sp>
          <p:sp>
            <p:nvSpPr>
              <p:cNvPr id="36" name="Abgerundetes Rechteck 25">
                <a:extLst>
                  <a:ext uri="{FF2B5EF4-FFF2-40B4-BE49-F238E27FC236}">
                    <a16:creationId xmlns:a16="http://schemas.microsoft.com/office/drawing/2014/main" xmlns="" id="{C6F4F2CC-9094-7145-A68D-BD1E8477A78C}"/>
                  </a:ext>
                </a:extLst>
              </p:cNvPr>
              <p:cNvSpPr/>
              <p:nvPr/>
            </p:nvSpPr>
            <p:spPr>
              <a:xfrm>
                <a:off x="520917" y="2126623"/>
                <a:ext cx="2010798" cy="1254464"/>
              </a:xfrm>
              <a:prstGeom prst="roundRect">
                <a:avLst>
                  <a:gd name="adj" fmla="val 10000"/>
                </a:avLst>
              </a:prstGeom>
              <a:blipFill rotWithShape="1">
                <a:blip r:embed="rId4"/>
                <a:stretch>
                  <a:fillRect/>
                </a:stretch>
              </a:blip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7" name="Gruppieren 30">
              <a:extLst>
                <a:ext uri="{FF2B5EF4-FFF2-40B4-BE49-F238E27FC236}">
                  <a16:creationId xmlns:a16="http://schemas.microsoft.com/office/drawing/2014/main" xmlns="" id="{81DF1C69-8193-464B-B588-AE6E6F6F1810}"/>
                </a:ext>
              </a:extLst>
            </p:cNvPr>
            <p:cNvGrpSpPr/>
            <p:nvPr/>
          </p:nvGrpSpPr>
          <p:grpSpPr>
            <a:xfrm>
              <a:off x="3834927" y="4846052"/>
              <a:ext cx="7927656" cy="1520781"/>
              <a:chOff x="395536" y="3247451"/>
              <a:chExt cx="8280920" cy="1461678"/>
            </a:xfrm>
          </p:grpSpPr>
          <p:sp>
            <p:nvSpPr>
              <p:cNvPr id="38" name="Freihandform 26">
                <a:extLst>
                  <a:ext uri="{FF2B5EF4-FFF2-40B4-BE49-F238E27FC236}">
                    <a16:creationId xmlns:a16="http://schemas.microsoft.com/office/drawing/2014/main" xmlns="" id="{5BC1A5AE-C854-8A48-B36D-D5DD08596764}"/>
                  </a:ext>
                </a:extLst>
              </p:cNvPr>
              <p:cNvSpPr/>
              <p:nvPr/>
            </p:nvSpPr>
            <p:spPr>
              <a:xfrm>
                <a:off x="395536" y="3247451"/>
                <a:ext cx="8280920" cy="1461678"/>
              </a:xfrm>
              <a:custGeom>
                <a:avLst/>
                <a:gdLst>
                  <a:gd name="connsiteX0" fmla="*/ 0 w 8280920"/>
                  <a:gd name="connsiteY0" fmla="*/ 125382 h 1253818"/>
                  <a:gd name="connsiteX1" fmla="*/ 125382 w 8280920"/>
                  <a:gd name="connsiteY1" fmla="*/ 0 h 1253818"/>
                  <a:gd name="connsiteX2" fmla="*/ 8155538 w 8280920"/>
                  <a:gd name="connsiteY2" fmla="*/ 0 h 1253818"/>
                  <a:gd name="connsiteX3" fmla="*/ 8280920 w 8280920"/>
                  <a:gd name="connsiteY3" fmla="*/ 125382 h 1253818"/>
                  <a:gd name="connsiteX4" fmla="*/ 8280920 w 8280920"/>
                  <a:gd name="connsiteY4" fmla="*/ 1128436 h 1253818"/>
                  <a:gd name="connsiteX5" fmla="*/ 8155538 w 8280920"/>
                  <a:gd name="connsiteY5" fmla="*/ 1253818 h 1253818"/>
                  <a:gd name="connsiteX6" fmla="*/ 125382 w 8280920"/>
                  <a:gd name="connsiteY6" fmla="*/ 1253818 h 1253818"/>
                  <a:gd name="connsiteX7" fmla="*/ 0 w 8280920"/>
                  <a:gd name="connsiteY7" fmla="*/ 1128436 h 1253818"/>
                  <a:gd name="connsiteX8" fmla="*/ 0 w 8280920"/>
                  <a:gd name="connsiteY8" fmla="*/ 125382 h 125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80920" h="1253818">
                    <a:moveTo>
                      <a:pt x="0" y="125382"/>
                    </a:moveTo>
                    <a:cubicBezTo>
                      <a:pt x="0" y="56135"/>
                      <a:pt x="56135" y="0"/>
                      <a:pt x="125382" y="0"/>
                    </a:cubicBezTo>
                    <a:lnTo>
                      <a:pt x="8155538" y="0"/>
                    </a:lnTo>
                    <a:cubicBezTo>
                      <a:pt x="8224785" y="0"/>
                      <a:pt x="8280920" y="56135"/>
                      <a:pt x="8280920" y="125382"/>
                    </a:cubicBezTo>
                    <a:lnTo>
                      <a:pt x="8280920" y="1128436"/>
                    </a:lnTo>
                    <a:cubicBezTo>
                      <a:pt x="8280920" y="1197683"/>
                      <a:pt x="8224785" y="1253818"/>
                      <a:pt x="8155538" y="1253818"/>
                    </a:cubicBezTo>
                    <a:lnTo>
                      <a:pt x="125382" y="1253818"/>
                    </a:lnTo>
                    <a:cubicBezTo>
                      <a:pt x="56135" y="1253818"/>
                      <a:pt x="0" y="1197683"/>
                      <a:pt x="0" y="1128436"/>
                    </a:cubicBezTo>
                    <a:lnTo>
                      <a:pt x="0" y="12538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886868" tIns="105303" rIns="105304" bIns="105303" numCol="1" spcCol="1270" anchor="t" anchorCtr="0">
                <a:noAutofit/>
              </a:bodyPr>
              <a:lstStyle/>
              <a:p>
                <a:pPr marL="635000" lvl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ST3: The Digital Experiment </a:t>
                </a:r>
                <a:r>
                  <a:rPr lang="de-DE" sz="1800" b="1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and</a:t>
                </a:r>
                <a:r>
                  <a:rPr lang="de-DE" sz="1800" b="1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800" b="1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Machine</a:t>
                </a:r>
                <a:endParaRPr lang="de-DE" sz="1800" b="1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Start-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to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-End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Simulations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(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Machine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/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Physics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/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Detector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)</a:t>
                </a: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Fast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Feedback („Human in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the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Loop“)</a:t>
                </a: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Determination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of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Data 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Q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uality, </a:t>
                </a: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Handling 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of</a:t>
                </a:r>
                <a:r>
                  <a:rPr lang="de-DE" sz="1400" kern="1200" dirty="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 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Meta</a:t>
                </a:r>
                <a:r>
                  <a:rPr lang="de-DE" sz="1400" dirty="0" err="1">
                    <a:solidFill>
                      <a:srgbClr val="FFFFFF"/>
                    </a:solidFill>
                    <a:latin typeface="Arial"/>
                  </a:rPr>
                  <a:t>d</a:t>
                </a:r>
                <a:r>
                  <a:rPr lang="de-DE" sz="1400" kern="1200" dirty="0" err="1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rPr>
                  <a:t>ata</a:t>
                </a:r>
                <a:endParaRPr lang="de-DE" sz="14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  <a:p>
                <a:pPr marL="63500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400" dirty="0">
                    <a:solidFill>
                      <a:srgbClr val="FFFFFF"/>
                    </a:solidFill>
                    <a:latin typeface="Arial"/>
                  </a:rPr>
                  <a:t> Control Systems</a:t>
                </a:r>
                <a:endParaRPr lang="de-DE" sz="1400" kern="1200" dirty="0">
                  <a:solidFill>
                    <a:srgbClr val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Abgerundetes Rechteck 27">
                <a:extLst>
                  <a:ext uri="{FF2B5EF4-FFF2-40B4-BE49-F238E27FC236}">
                    <a16:creationId xmlns:a16="http://schemas.microsoft.com/office/drawing/2014/main" xmlns="" id="{DCC5606D-B968-894B-B6B1-783F353D2C47}"/>
                  </a:ext>
                </a:extLst>
              </p:cNvPr>
              <p:cNvSpPr/>
              <p:nvPr/>
            </p:nvSpPr>
            <p:spPr>
              <a:xfrm>
                <a:off x="550518" y="3338870"/>
                <a:ext cx="1981197" cy="1283812"/>
              </a:xfrm>
              <a:prstGeom prst="roundRect">
                <a:avLst>
                  <a:gd name="adj" fmla="val 10000"/>
                </a:avLst>
              </a:prstGeom>
              <a:blipFill rotWithShape="1">
                <a:blip r:embed="rId5"/>
                <a:stretch>
                  <a:fillRect/>
                </a:stretch>
              </a:blip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F4994F-50FC-B346-BD3B-5591BDF7C4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40804"/>
            <a:ext cx="1802341" cy="6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88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E.g. DMA at DESY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Virtual group across disciplines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F4994F-50FC-B346-BD3B-5591BDF7C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40804"/>
            <a:ext cx="1802341" cy="6758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2CF2E37-F4A5-C048-9897-F8B180E4E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99" y="1234040"/>
            <a:ext cx="6959600" cy="5283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D1C7956-95B4-2C49-B5A4-2DC211B52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41" y="1232757"/>
            <a:ext cx="8982131" cy="529258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xmlns="" id="{FE83CACD-25C9-8C4A-8229-9D12AF7CDF41}"/>
              </a:ext>
            </a:extLst>
          </p:cNvPr>
          <p:cNvSpPr/>
          <p:nvPr/>
        </p:nvSpPr>
        <p:spPr>
          <a:xfrm>
            <a:off x="748800" y="2852936"/>
            <a:ext cx="11035212" cy="1872208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1"/>
                </a:solidFill>
              </a:rPr>
              <a:t>Virtual </a:t>
            </a:r>
            <a:r>
              <a:rPr lang="de-DE" b="1" dirty="0" err="1">
                <a:solidFill>
                  <a:schemeClr val="accent1"/>
                </a:solidFill>
              </a:rPr>
              <a:t>group</a:t>
            </a:r>
            <a:r>
              <a:rPr lang="de-DE" b="1" dirty="0">
                <a:solidFill>
                  <a:schemeClr val="accent1"/>
                </a:solidFill>
              </a:rPr>
              <a:t> „Scientific Computing“</a:t>
            </a:r>
            <a:br>
              <a:rPr lang="de-DE" b="1" dirty="0">
                <a:solidFill>
                  <a:schemeClr val="accent1"/>
                </a:solidFill>
              </a:rPr>
            </a:br>
            <a:r>
              <a:rPr lang="de-DE" b="1" dirty="0" err="1">
                <a:solidFill>
                  <a:schemeClr val="accent1"/>
                </a:solidFill>
              </a:rPr>
              <a:t>spanning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the</a:t>
            </a:r>
            <a:r>
              <a:rPr lang="de-DE" b="1" dirty="0">
                <a:solidFill>
                  <a:schemeClr val="accent1"/>
                </a:solidFill>
              </a:rPr>
              <a:t> DESY </a:t>
            </a:r>
            <a:r>
              <a:rPr lang="de-DE" b="1" dirty="0" err="1">
                <a:solidFill>
                  <a:schemeClr val="accent1"/>
                </a:solidFill>
              </a:rPr>
              <a:t>divisions</a:t>
            </a:r>
            <a:endParaRPr lang="de-D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7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E.g.: DMA at DESY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DMA accompanied by in-house fundamental research and excellent infrastructures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F4994F-50FC-B346-BD3B-5591BDF7C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40804"/>
            <a:ext cx="1802341" cy="67587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A37F15A-1728-3949-931E-18866B182E81}"/>
              </a:ext>
            </a:extLst>
          </p:cNvPr>
          <p:cNvGrpSpPr/>
          <p:nvPr/>
        </p:nvGrpSpPr>
        <p:grpSpPr>
          <a:xfrm>
            <a:off x="407368" y="1213543"/>
            <a:ext cx="3312368" cy="3312368"/>
            <a:chOff x="1487488" y="1213543"/>
            <a:chExt cx="3312368" cy="331236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34B788AE-41FD-C14D-9150-BB5AB1751B2D}"/>
                </a:ext>
              </a:extLst>
            </p:cNvPr>
            <p:cNvSpPr/>
            <p:nvPr/>
          </p:nvSpPr>
          <p:spPr>
            <a:xfrm>
              <a:off x="1487488" y="1213543"/>
              <a:ext cx="3312368" cy="3312368"/>
            </a:xfrm>
            <a:prstGeom prst="ellipse">
              <a:avLst/>
            </a:prstGeom>
            <a:solidFill>
              <a:srgbClr val="FF930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8E4C6FCA-3914-A147-B24C-335D095F7820}"/>
                </a:ext>
              </a:extLst>
            </p:cNvPr>
            <p:cNvSpPr txBox="1"/>
            <p:nvPr/>
          </p:nvSpPr>
          <p:spPr>
            <a:xfrm>
              <a:off x="1857237" y="2073574"/>
              <a:ext cx="7697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/>
                <a:t>DMA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304008F-29C0-0644-9862-316A576D7820}"/>
              </a:ext>
            </a:extLst>
          </p:cNvPr>
          <p:cNvGrpSpPr/>
          <p:nvPr/>
        </p:nvGrpSpPr>
        <p:grpSpPr>
          <a:xfrm>
            <a:off x="1591151" y="1230334"/>
            <a:ext cx="4496151" cy="5239793"/>
            <a:chOff x="2671271" y="1230334"/>
            <a:chExt cx="4496151" cy="523979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9B40DD52-43E4-B043-94EE-34F338710493}"/>
                </a:ext>
              </a:extLst>
            </p:cNvPr>
            <p:cNvSpPr/>
            <p:nvPr/>
          </p:nvSpPr>
          <p:spPr>
            <a:xfrm>
              <a:off x="3855054" y="1230334"/>
              <a:ext cx="3312368" cy="33123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A09A2666-C5A1-7D48-AABA-D275BCB014B2}"/>
                </a:ext>
              </a:extLst>
            </p:cNvPr>
            <p:cNvSpPr/>
            <p:nvPr/>
          </p:nvSpPr>
          <p:spPr>
            <a:xfrm>
              <a:off x="2671271" y="3157759"/>
              <a:ext cx="3312368" cy="3312368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BB48CF2-F662-6545-A147-F64104A7D27E}"/>
                </a:ext>
              </a:extLst>
            </p:cNvPr>
            <p:cNvSpPr txBox="1"/>
            <p:nvPr/>
          </p:nvSpPr>
          <p:spPr>
            <a:xfrm>
              <a:off x="5983639" y="2073697"/>
              <a:ext cx="9140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/>
                <a:t>CDCS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CB1A1A3-9AE0-714F-B026-7A03D7D4231A}"/>
                </a:ext>
              </a:extLst>
            </p:cNvPr>
            <p:cNvSpPr txBox="1"/>
            <p:nvPr/>
          </p:nvSpPr>
          <p:spPr>
            <a:xfrm>
              <a:off x="3885823" y="5775166"/>
              <a:ext cx="784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/>
                <a:t>IDAF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A320FF-0B96-C04E-842B-8626E5A94F03}"/>
              </a:ext>
            </a:extLst>
          </p:cNvPr>
          <p:cNvSpPr txBox="1"/>
          <p:nvPr/>
        </p:nvSpPr>
        <p:spPr>
          <a:xfrm>
            <a:off x="6136448" y="1206646"/>
            <a:ext cx="5216135" cy="511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1600" b="1" dirty="0" err="1"/>
              <a:t>Centre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Data </a:t>
            </a:r>
            <a:r>
              <a:rPr lang="de-DE" sz="1600" b="1" dirty="0" err="1"/>
              <a:t>and</a:t>
            </a:r>
            <a:r>
              <a:rPr lang="de-DE" sz="1600" b="1" dirty="0"/>
              <a:t> Computing Science (CDCS): </a:t>
            </a:r>
          </a:p>
          <a:p>
            <a:pPr marL="285750" lvl="1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 err="1"/>
              <a:t>Interdisciplinary</a:t>
            </a:r>
            <a:r>
              <a:rPr lang="de-DE" sz="1600" dirty="0"/>
              <a:t> </a:t>
            </a:r>
            <a:r>
              <a:rPr lang="de-DE" sz="1600" dirty="0" err="1"/>
              <a:t>cooperation</a:t>
            </a:r>
            <a:r>
              <a:rPr lang="de-DE" sz="1600" dirty="0"/>
              <a:t> </a:t>
            </a:r>
            <a:r>
              <a:rPr lang="de-DE" sz="1600" dirty="0" err="1"/>
              <a:t>across</a:t>
            </a:r>
            <a:r>
              <a:rPr lang="de-DE" sz="1600" dirty="0"/>
              <a:t> </a:t>
            </a:r>
            <a:r>
              <a:rPr lang="de-DE" sz="1600" dirty="0" err="1"/>
              <a:t>universities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computing</a:t>
            </a:r>
            <a:r>
              <a:rPr lang="de-DE" sz="1600" dirty="0"/>
              <a:t> </a:t>
            </a:r>
            <a:r>
              <a:rPr lang="de-DE" sz="1600" dirty="0" err="1"/>
              <a:t>science</a:t>
            </a:r>
            <a:r>
              <a:rPr lang="de-DE" sz="1600" dirty="0"/>
              <a:t> / </a:t>
            </a:r>
            <a:r>
              <a:rPr lang="de-DE" sz="1600" dirty="0" err="1"/>
              <a:t>applied</a:t>
            </a:r>
            <a:r>
              <a:rPr lang="de-DE" sz="1600" dirty="0"/>
              <a:t> </a:t>
            </a:r>
            <a:r>
              <a:rPr lang="de-DE" sz="1600" dirty="0" err="1"/>
              <a:t>math</a:t>
            </a:r>
            <a:r>
              <a:rPr lang="de-DE" sz="1600" dirty="0"/>
              <a:t> </a:t>
            </a:r>
            <a:r>
              <a:rPr lang="de-DE" sz="1600" dirty="0" err="1"/>
              <a:t>departments</a:t>
            </a:r>
            <a:endParaRPr lang="de-DE" sz="1600" dirty="0"/>
          </a:p>
          <a:p>
            <a:pPr marL="285750" lvl="2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/>
              <a:t>Create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strenghten</a:t>
            </a:r>
            <a:r>
              <a:rPr lang="de-DE" sz="1600" dirty="0"/>
              <a:t> </a:t>
            </a:r>
            <a:r>
              <a:rPr lang="de-DE" sz="1600" dirty="0" err="1"/>
              <a:t>necessary</a:t>
            </a:r>
            <a:r>
              <a:rPr lang="de-DE" sz="1600" dirty="0"/>
              <a:t>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/>
              <a:t>competences</a:t>
            </a:r>
            <a:endParaRPr lang="de-DE" sz="1600" dirty="0"/>
          </a:p>
          <a:p>
            <a:pPr marL="285750" lvl="1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 err="1"/>
              <a:t>Establish</a:t>
            </a:r>
            <a:r>
              <a:rPr lang="de-DE" sz="1600" dirty="0"/>
              <a:t> a Data Science Graduate School</a:t>
            </a:r>
          </a:p>
          <a:p>
            <a:pPr marL="285750" lvl="2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/>
              <a:t>Focus on </a:t>
            </a:r>
            <a:r>
              <a:rPr lang="de-DE" sz="1600" dirty="0" err="1"/>
              <a:t>knowledge+education</a:t>
            </a:r>
            <a:r>
              <a:rPr lang="de-DE" sz="1600" dirty="0"/>
              <a:t> („</a:t>
            </a:r>
            <a:r>
              <a:rPr lang="de-DE" sz="1600" dirty="0" err="1"/>
              <a:t>brainware</a:t>
            </a:r>
            <a:r>
              <a:rPr lang="de-DE" sz="1600" dirty="0"/>
              <a:t>“)</a:t>
            </a:r>
          </a:p>
          <a:p>
            <a:pPr marL="285750" lvl="1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 err="1"/>
              <a:t>Interdisciplinary</a:t>
            </a:r>
            <a:r>
              <a:rPr lang="de-DE" sz="1600" dirty="0"/>
              <a:t> R&amp;D </a:t>
            </a:r>
            <a:r>
              <a:rPr lang="de-DE" sz="1600" dirty="0" err="1"/>
              <a:t>center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applied</a:t>
            </a:r>
            <a:r>
              <a:rPr lang="de-DE" sz="1600" dirty="0"/>
              <a:t> </a:t>
            </a:r>
            <a:r>
              <a:rPr lang="de-DE" sz="1600" dirty="0" err="1"/>
              <a:t>information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data</a:t>
            </a:r>
            <a:r>
              <a:rPr lang="de-DE" sz="1600" dirty="0"/>
              <a:t> </a:t>
            </a:r>
            <a:r>
              <a:rPr lang="de-DE" sz="1600" dirty="0" err="1"/>
              <a:t>science</a:t>
            </a:r>
            <a:endParaRPr lang="de-DE" sz="1600" dirty="0"/>
          </a:p>
          <a:p>
            <a:pPr marL="285750" lvl="2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/>
              <a:t>Focus on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use</a:t>
            </a:r>
            <a:r>
              <a:rPr lang="de-DE" sz="1600" dirty="0"/>
              <a:t> </a:t>
            </a:r>
            <a:r>
              <a:rPr lang="de-DE" sz="1600" dirty="0" err="1"/>
              <a:t>cases</a:t>
            </a:r>
            <a:r>
              <a:rPr lang="de-DE" sz="1600" dirty="0"/>
              <a:t> / </a:t>
            </a:r>
            <a:r>
              <a:rPr lang="de-DE" sz="1600" dirty="0" err="1"/>
              <a:t>applications</a:t>
            </a:r>
            <a:r>
              <a:rPr lang="de-DE" sz="1600" dirty="0"/>
              <a:t> out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domain</a:t>
            </a:r>
            <a:r>
              <a:rPr lang="de-DE" sz="1600" dirty="0"/>
              <a:t> „Science“</a:t>
            </a:r>
          </a:p>
          <a:p>
            <a:pPr marL="285750" lvl="1" indent="-285750">
              <a:lnSpc>
                <a:spcPct val="11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de-DE" sz="1600" dirty="0"/>
              <a:t>Support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designing</a:t>
            </a:r>
            <a:r>
              <a:rPr lang="de-DE" sz="1600" dirty="0"/>
              <a:t> </a:t>
            </a:r>
            <a:r>
              <a:rPr lang="de-DE" sz="1600" dirty="0" err="1"/>
              <a:t>efficient</a:t>
            </a:r>
            <a:r>
              <a:rPr lang="de-DE" sz="1600" dirty="0"/>
              <a:t> IT </a:t>
            </a:r>
            <a:r>
              <a:rPr lang="de-DE" sz="1600" dirty="0" err="1"/>
              <a:t>infrastructure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/>
              <a:t>(but not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operation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IT Infrastructure</a:t>
            </a:r>
          </a:p>
          <a:p>
            <a:pPr>
              <a:spcAft>
                <a:spcPts val="400"/>
              </a:spcAft>
            </a:pPr>
            <a:endParaRPr lang="de-DE" sz="1600" dirty="0"/>
          </a:p>
          <a:p>
            <a:pPr>
              <a:spcAft>
                <a:spcPts val="400"/>
              </a:spcAft>
            </a:pPr>
            <a:r>
              <a:rPr lang="de-DE" sz="1600" b="1" dirty="0"/>
              <a:t>The </a:t>
            </a:r>
            <a:r>
              <a:rPr lang="de-DE" sz="1600" b="1" dirty="0" err="1"/>
              <a:t>Interdisciplinary</a:t>
            </a:r>
            <a:r>
              <a:rPr lang="de-DE" sz="1600" b="1" dirty="0"/>
              <a:t> Analysis Facility (IDAF):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„LK II“ large-</a:t>
            </a:r>
            <a:r>
              <a:rPr lang="de-DE" sz="1600" dirty="0" err="1"/>
              <a:t>scale</a:t>
            </a:r>
            <a:r>
              <a:rPr lang="de-DE" sz="1600" dirty="0"/>
              <a:t> </a:t>
            </a:r>
            <a:r>
              <a:rPr lang="de-DE" sz="1600" dirty="0" err="1"/>
              <a:t>facility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external</a:t>
            </a:r>
            <a:r>
              <a:rPr lang="de-DE" sz="1600" dirty="0"/>
              <a:t> </a:t>
            </a:r>
            <a:r>
              <a:rPr lang="de-DE" sz="1600" dirty="0" err="1"/>
              <a:t>users</a:t>
            </a:r>
            <a:endParaRPr lang="de-DE" sz="16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Services e.g. </a:t>
            </a:r>
            <a:r>
              <a:rPr lang="de-DE" sz="1600" dirty="0" err="1"/>
              <a:t>for</a:t>
            </a:r>
            <a:r>
              <a:rPr lang="de-DE" sz="1600" dirty="0"/>
              <a:t> LHC, Belle, </a:t>
            </a:r>
            <a:r>
              <a:rPr lang="de-DE" sz="1600" dirty="0" err="1"/>
              <a:t>astroparticle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physics</a:t>
            </a:r>
            <a:r>
              <a:rPr lang="de-DE" sz="1600" dirty="0"/>
              <a:t>, </a:t>
            </a:r>
            <a:r>
              <a:rPr lang="de-DE" sz="1600" dirty="0" err="1"/>
              <a:t>photon</a:t>
            </a:r>
            <a:r>
              <a:rPr lang="de-DE" sz="1600" dirty="0"/>
              <a:t> </a:t>
            </a:r>
            <a:r>
              <a:rPr lang="de-DE" sz="1600" dirty="0" err="1"/>
              <a:t>science</a:t>
            </a:r>
            <a:r>
              <a:rPr lang="de-DE" sz="1600" dirty="0"/>
              <a:t> </a:t>
            </a:r>
          </a:p>
        </p:txBody>
      </p:sp>
      <p:pic>
        <p:nvPicPr>
          <p:cNvPr id="17" name="Picture 6" descr="https://www.kus.uni-hamburg.de/5379870/up-uhh-logo-u-2010-u-farbe-u-rgb-001e11ec384942b0d6e4cf4f38b0482cea68099c.jpg">
            <a:extLst>
              <a:ext uri="{FF2B5EF4-FFF2-40B4-BE49-F238E27FC236}">
                <a16:creationId xmlns:a16="http://schemas.microsoft.com/office/drawing/2014/main" xmlns="" id="{0921522E-8BD7-1040-9879-BA62FBA91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t="24796" r="13112" b="7464"/>
          <a:stretch/>
        </p:blipFill>
        <p:spPr bwMode="auto">
          <a:xfrm>
            <a:off x="11136560" y="1202906"/>
            <a:ext cx="821715" cy="33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intranet.tuhh.de/img/logo/web_rgb_de.png">
            <a:extLst>
              <a:ext uri="{FF2B5EF4-FFF2-40B4-BE49-F238E27FC236}">
                <a16:creationId xmlns:a16="http://schemas.microsoft.com/office/drawing/2014/main" xmlns="" id="{69780E7B-AE43-FC45-967E-47373A4DB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5310" y="1642805"/>
            <a:ext cx="738551" cy="2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Ähnliches Foto">
            <a:extLst>
              <a:ext uri="{FF2B5EF4-FFF2-40B4-BE49-F238E27FC236}">
                <a16:creationId xmlns:a16="http://schemas.microsoft.com/office/drawing/2014/main" xmlns="" id="{24D45BDA-996E-2840-81B8-1544D475E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469" y="2332582"/>
            <a:ext cx="444231" cy="44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Bildergebnis für mpsd logo">
            <a:extLst>
              <a:ext uri="{FF2B5EF4-FFF2-40B4-BE49-F238E27FC236}">
                <a16:creationId xmlns:a16="http://schemas.microsoft.com/office/drawing/2014/main" xmlns="" id="{C5F03466-2E85-024B-87EE-5567206B1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527" y="3458054"/>
            <a:ext cx="702568" cy="5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Bildergebnis für HSU Hamburg logo">
            <a:extLst>
              <a:ext uri="{FF2B5EF4-FFF2-40B4-BE49-F238E27FC236}">
                <a16:creationId xmlns:a16="http://schemas.microsoft.com/office/drawing/2014/main" xmlns="" id="{6A17722A-0B56-8540-9F4C-5B588881E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610" y="2906515"/>
            <a:ext cx="699251" cy="50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s://www.haw-hamburg.de/typo3temp/GB/csm_LOgo_HAW_c8a6f0e068_f3754d35de.png">
            <a:extLst>
              <a:ext uri="{FF2B5EF4-FFF2-40B4-BE49-F238E27FC236}">
                <a16:creationId xmlns:a16="http://schemas.microsoft.com/office/drawing/2014/main" xmlns="" id="{92A5FFAA-C456-6D46-ABEA-7F5F96B38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" t="21666" r="-1402" b="21666"/>
          <a:stretch/>
        </p:blipFill>
        <p:spPr bwMode="auto">
          <a:xfrm>
            <a:off x="11255051" y="2011508"/>
            <a:ext cx="791043" cy="29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F588F69-F471-5142-9C0F-E66E629F9B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82" y="4017170"/>
            <a:ext cx="813003" cy="69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E.g.: DMA at DESY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DMA accompanied by in-house fundamental research and excellent infrastructures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F4994F-50FC-B346-BD3B-5591BDF7C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40804"/>
            <a:ext cx="1802341" cy="6758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5F549C0-B4C3-8A47-81D7-9AB922CC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94" y="1059639"/>
            <a:ext cx="8412210" cy="535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75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Area Information 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A new research area in Helmholtz 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29C226D3-1AEC-DC46-A943-B0648F261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06" y="2060848"/>
            <a:ext cx="6818813" cy="327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2EB64FF-7ECF-A948-9F46-DBDEC382D020}"/>
              </a:ext>
            </a:extLst>
          </p:cNvPr>
          <p:cNvSpPr txBox="1"/>
          <p:nvPr/>
        </p:nvSpPr>
        <p:spPr>
          <a:xfrm>
            <a:off x="7608168" y="1412776"/>
            <a:ext cx="441932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/>
              <a:t>Research </a:t>
            </a:r>
            <a:r>
              <a:rPr lang="de-DE" sz="1600" dirty="0" err="1"/>
              <a:t>area</a:t>
            </a:r>
            <a:r>
              <a:rPr lang="de-DE" sz="1600" dirty="0"/>
              <a:t> (RA) </a:t>
            </a:r>
            <a:r>
              <a:rPr lang="de-DE" sz="1600" i="1" dirty="0"/>
              <a:t>Information </a:t>
            </a:r>
            <a:r>
              <a:rPr lang="de-DE" sz="1600" dirty="0" err="1"/>
              <a:t>researches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develops</a:t>
            </a:r>
            <a:r>
              <a:rPr lang="de-DE" sz="1600" dirty="0"/>
              <a:t> </a:t>
            </a:r>
            <a:r>
              <a:rPr lang="de-DE" sz="1600" dirty="0" err="1"/>
              <a:t>basic</a:t>
            </a:r>
            <a:r>
              <a:rPr lang="de-DE" sz="1600" dirty="0"/>
              <a:t> </a:t>
            </a:r>
            <a:r>
              <a:rPr lang="de-DE" sz="1600" dirty="0" err="1"/>
              <a:t>methods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concepts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recoding</a:t>
            </a:r>
            <a:r>
              <a:rPr lang="de-DE" sz="1600" dirty="0"/>
              <a:t>, </a:t>
            </a:r>
            <a:r>
              <a:rPr lang="de-DE" sz="1600" dirty="0" err="1"/>
              <a:t>storage</a:t>
            </a:r>
            <a:r>
              <a:rPr lang="de-DE" sz="1600" dirty="0"/>
              <a:t>, </a:t>
            </a:r>
            <a:r>
              <a:rPr lang="de-DE" sz="1600" dirty="0" err="1"/>
              <a:t>digestion</a:t>
            </a:r>
            <a:r>
              <a:rPr lang="de-DE" sz="1600" dirty="0"/>
              <a:t>, </a:t>
            </a:r>
            <a:r>
              <a:rPr lang="de-DE" sz="1600" dirty="0" err="1"/>
              <a:t>transmission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usage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information</a:t>
            </a:r>
            <a:r>
              <a:rPr lang="de-DE" sz="1600" dirty="0"/>
              <a:t> in an integrative </a:t>
            </a:r>
            <a:r>
              <a:rPr lang="de-DE" sz="1600" dirty="0" err="1"/>
              <a:t>way</a:t>
            </a:r>
            <a:r>
              <a:rPr lang="de-DE" sz="1600" dirty="0"/>
              <a:t> in </a:t>
            </a:r>
            <a:r>
              <a:rPr lang="de-DE" sz="1600" dirty="0" err="1"/>
              <a:t>natural</a:t>
            </a:r>
            <a:r>
              <a:rPr lang="de-DE" sz="1600" dirty="0"/>
              <a:t>, </a:t>
            </a:r>
            <a:r>
              <a:rPr lang="de-DE" sz="1600" dirty="0" err="1"/>
              <a:t>technical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cognitive</a:t>
            </a:r>
            <a:r>
              <a:rPr lang="de-DE" sz="1600" dirty="0"/>
              <a:t> </a:t>
            </a:r>
            <a:r>
              <a:rPr lang="de-DE" sz="1600" dirty="0" err="1"/>
              <a:t>systems</a:t>
            </a:r>
            <a:r>
              <a:rPr lang="de-DE" sz="1600" dirty="0"/>
              <a:t>. </a:t>
            </a:r>
          </a:p>
          <a:p>
            <a:pPr>
              <a:spcBef>
                <a:spcPts val="600"/>
              </a:spcBef>
            </a:pPr>
            <a:endParaRPr lang="de-DE" sz="1600" dirty="0"/>
          </a:p>
          <a:p>
            <a:pPr>
              <a:spcBef>
                <a:spcPts val="600"/>
              </a:spcBef>
            </a:pPr>
            <a:r>
              <a:rPr lang="de-DE" sz="1600" dirty="0"/>
              <a:t>The RA </a:t>
            </a:r>
            <a:r>
              <a:rPr lang="de-DE" sz="1600" dirty="0" err="1"/>
              <a:t>develops</a:t>
            </a:r>
            <a:r>
              <a:rPr lang="de-DE" sz="1600" dirty="0"/>
              <a:t> </a:t>
            </a:r>
            <a:r>
              <a:rPr lang="de-DE" sz="1600" dirty="0" err="1"/>
              <a:t>information-oriented</a:t>
            </a:r>
            <a:r>
              <a:rPr lang="de-DE" sz="1600" dirty="0"/>
              <a:t> </a:t>
            </a:r>
            <a:r>
              <a:rPr lang="de-DE" sz="1600" dirty="0" err="1"/>
              <a:t>technologies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infrastructures</a:t>
            </a:r>
            <a:r>
              <a:rPr lang="de-DE" sz="1600" dirty="0"/>
              <a:t>, </a:t>
            </a:r>
            <a:r>
              <a:rPr lang="de-DE" sz="1600" dirty="0" err="1"/>
              <a:t>makes</a:t>
            </a:r>
            <a:r>
              <a:rPr lang="de-DE" sz="1600" dirty="0"/>
              <a:t> </a:t>
            </a:r>
            <a:r>
              <a:rPr lang="de-DE" sz="1600" dirty="0" err="1"/>
              <a:t>them</a:t>
            </a:r>
            <a:r>
              <a:rPr lang="de-DE" sz="1600" dirty="0"/>
              <a:t> </a:t>
            </a:r>
            <a:r>
              <a:rPr lang="de-DE" sz="1600" dirty="0" err="1"/>
              <a:t>available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third</a:t>
            </a:r>
            <a:r>
              <a:rPr lang="de-DE" sz="1600" dirty="0"/>
              <a:t> </a:t>
            </a:r>
            <a:r>
              <a:rPr lang="de-DE" sz="1600" dirty="0" err="1"/>
              <a:t>parties</a:t>
            </a:r>
            <a:r>
              <a:rPr lang="de-DE" sz="1600" dirty="0"/>
              <a:t>, </a:t>
            </a:r>
            <a:r>
              <a:rPr lang="de-DE" sz="1600" dirty="0" err="1"/>
              <a:t>demonstrates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</a:t>
            </a:r>
            <a:r>
              <a:rPr lang="de-DE" sz="1600" dirty="0" err="1"/>
              <a:t>added</a:t>
            </a:r>
            <a:r>
              <a:rPr lang="de-DE" sz="1600" dirty="0"/>
              <a:t> </a:t>
            </a:r>
            <a:r>
              <a:rPr lang="de-DE" sz="1600" dirty="0" err="1"/>
              <a:t>value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analyses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</a:t>
            </a:r>
            <a:r>
              <a:rPr lang="de-DE" sz="1600" dirty="0" err="1"/>
              <a:t>impact</a:t>
            </a:r>
            <a:r>
              <a:rPr lang="de-DE" sz="1600" dirty="0"/>
              <a:t> on </a:t>
            </a:r>
            <a:r>
              <a:rPr lang="de-DE" sz="1600" dirty="0" err="1"/>
              <a:t>society</a:t>
            </a:r>
            <a:r>
              <a:rPr lang="de-DE" sz="1600" dirty="0"/>
              <a:t>. </a:t>
            </a:r>
          </a:p>
          <a:p>
            <a:pPr>
              <a:spcBef>
                <a:spcPts val="600"/>
              </a:spcBef>
            </a:pPr>
            <a:endParaRPr lang="de-DE" sz="1600" dirty="0"/>
          </a:p>
          <a:p>
            <a:pPr>
              <a:spcBef>
                <a:spcPts val="600"/>
              </a:spcBef>
            </a:pPr>
            <a:r>
              <a:rPr lang="de-DE" sz="1600" dirty="0"/>
              <a:t>RA </a:t>
            </a:r>
            <a:r>
              <a:rPr lang="de-DE" sz="1600" i="1" dirty="0"/>
              <a:t>Information </a:t>
            </a:r>
            <a:r>
              <a:rPr lang="de-DE" sz="1600" dirty="0" err="1"/>
              <a:t>understands</a:t>
            </a:r>
            <a:r>
              <a:rPr lang="de-DE" sz="1600" dirty="0"/>
              <a:t> </a:t>
            </a:r>
            <a:r>
              <a:rPr lang="de-DE" sz="1600" dirty="0" err="1"/>
              <a:t>itself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method</a:t>
            </a:r>
            <a:r>
              <a:rPr lang="de-DE" sz="1600" dirty="0"/>
              <a:t>-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technology-oriented</a:t>
            </a:r>
            <a:r>
              <a:rPr lang="de-DE" sz="1600" dirty="0"/>
              <a:t> </a:t>
            </a:r>
            <a:r>
              <a:rPr lang="de-DE" sz="1600" dirty="0" err="1"/>
              <a:t>facilitator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shaper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/>
              <a:t>(„</a:t>
            </a:r>
            <a:r>
              <a:rPr lang="de-DE" sz="1600" dirty="0" err="1"/>
              <a:t>enabler</a:t>
            </a:r>
            <a:r>
              <a:rPr lang="de-DE" sz="1600" dirty="0"/>
              <a:t>“) </a:t>
            </a:r>
            <a:r>
              <a:rPr lang="de-DE" sz="1600" dirty="0" err="1"/>
              <a:t>of</a:t>
            </a:r>
            <a:r>
              <a:rPr lang="de-DE" sz="1600" dirty="0"/>
              <a:t> a </a:t>
            </a:r>
            <a:r>
              <a:rPr lang="de-DE" sz="1600" dirty="0" err="1"/>
              <a:t>digitial</a:t>
            </a:r>
            <a:r>
              <a:rPr lang="de-DE" sz="1600" dirty="0"/>
              <a:t> </a:t>
            </a:r>
            <a:r>
              <a:rPr lang="de-DE" sz="1600" dirty="0" err="1"/>
              <a:t>future</a:t>
            </a:r>
            <a:r>
              <a:rPr lang="de-DE" sz="1600" dirty="0"/>
              <a:t> in Helmholtz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beyond</a:t>
            </a:r>
            <a:r>
              <a:rPr lang="de-DE" sz="1600" dirty="0"/>
              <a:t>, in </a:t>
            </a:r>
            <a:r>
              <a:rPr lang="de-DE" sz="1600" dirty="0" err="1"/>
              <a:t>science</a:t>
            </a:r>
            <a:r>
              <a:rPr lang="de-DE" sz="1600" dirty="0"/>
              <a:t>, </a:t>
            </a:r>
            <a:r>
              <a:rPr lang="de-DE" sz="1600" dirty="0" err="1"/>
              <a:t>economy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society</a:t>
            </a:r>
            <a:r>
              <a:rPr lang="de-DE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688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Area Information 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Programs and joint labs</a:t>
            </a:r>
            <a:endParaRPr lang="en-US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AB6F04-3CDA-404E-913F-DED00B838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36" y="1438834"/>
            <a:ext cx="11280576" cy="4719295"/>
          </a:xfrm>
          <a:prstGeom prst="rect">
            <a:avLst/>
          </a:prstGeom>
        </p:spPr>
      </p:pic>
      <p:grpSp>
        <p:nvGrpSpPr>
          <p:cNvPr id="7" name="Gruppieren 18">
            <a:extLst>
              <a:ext uri="{FF2B5EF4-FFF2-40B4-BE49-F238E27FC236}">
                <a16:creationId xmlns:a16="http://schemas.microsoft.com/office/drawing/2014/main" xmlns="" id="{C21D6F1C-7633-1F4E-9CA3-535F5954D4B2}"/>
              </a:ext>
            </a:extLst>
          </p:cNvPr>
          <p:cNvGrpSpPr/>
          <p:nvPr/>
        </p:nvGrpSpPr>
        <p:grpSpPr>
          <a:xfrm>
            <a:off x="3863751" y="1213542"/>
            <a:ext cx="1296144" cy="5095777"/>
            <a:chOff x="2843808" y="1059583"/>
            <a:chExt cx="1008111" cy="3539424"/>
          </a:xfrm>
        </p:grpSpPr>
        <p:sp>
          <p:nvSpPr>
            <p:cNvPr id="8" name="Abgerundetes Rechteck 21">
              <a:extLst>
                <a:ext uri="{FF2B5EF4-FFF2-40B4-BE49-F238E27FC236}">
                  <a16:creationId xmlns:a16="http://schemas.microsoft.com/office/drawing/2014/main" xmlns="" id="{D718C536-7B5E-E248-8B45-0B3641A3EF32}"/>
                </a:ext>
              </a:extLst>
            </p:cNvPr>
            <p:cNvSpPr/>
            <p:nvPr/>
          </p:nvSpPr>
          <p:spPr>
            <a:xfrm rot="16200000">
              <a:off x="1578152" y="2325239"/>
              <a:ext cx="3539424" cy="1008111"/>
            </a:xfrm>
            <a:prstGeom prst="roundRect">
              <a:avLst/>
            </a:prstGeom>
            <a:solidFill>
              <a:srgbClr val="FFFF99"/>
            </a:solidFill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extfeld 28">
              <a:extLst>
                <a:ext uri="{FF2B5EF4-FFF2-40B4-BE49-F238E27FC236}">
                  <a16:creationId xmlns:a16="http://schemas.microsoft.com/office/drawing/2014/main" xmlns="" id="{DB42770C-5903-F748-B529-99017BDA2E7E}"/>
                </a:ext>
              </a:extLst>
            </p:cNvPr>
            <p:cNvSpPr txBox="1"/>
            <p:nvPr/>
          </p:nvSpPr>
          <p:spPr>
            <a:xfrm>
              <a:off x="2993138" y="2648411"/>
              <a:ext cx="746770" cy="450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prstClr val="black"/>
                  </a:solidFill>
                </a:rPr>
                <a:t>Joint </a:t>
              </a:r>
              <a:r>
                <a:rPr lang="de-DE" b="1" dirty="0" err="1">
                  <a:solidFill>
                    <a:prstClr val="black"/>
                  </a:solidFill>
                </a:rPr>
                <a:t>labs</a:t>
              </a:r>
              <a:endParaRPr lang="de-DE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6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DMA in </a:t>
            </a:r>
            <a:r>
              <a:rPr lang="de-DE" i="1" dirty="0"/>
              <a:t>Matter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in Helmholtz</a:t>
            </a: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537469270"/>
              </p:ext>
            </p:extLst>
          </p:nvPr>
        </p:nvGraphicFramePr>
        <p:xfrm>
          <a:off x="1884000" y="836713"/>
          <a:ext cx="3059872" cy="2997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Pfeil nach links und rechts 19"/>
          <p:cNvSpPr/>
          <p:nvPr/>
        </p:nvSpPr>
        <p:spPr>
          <a:xfrm rot="5400000">
            <a:off x="4297824" y="2766438"/>
            <a:ext cx="480053" cy="269011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links und oben 22"/>
          <p:cNvSpPr/>
          <p:nvPr/>
        </p:nvSpPr>
        <p:spPr>
          <a:xfrm flipH="1">
            <a:off x="3287688" y="2660916"/>
            <a:ext cx="844138" cy="960107"/>
          </a:xfrm>
          <a:prstGeom prst="left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links und oben 21"/>
          <p:cNvSpPr/>
          <p:nvPr/>
        </p:nvSpPr>
        <p:spPr>
          <a:xfrm flipH="1">
            <a:off x="2135560" y="2660916"/>
            <a:ext cx="1996266" cy="960107"/>
          </a:xfrm>
          <a:prstGeom prst="left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407988" y="3859961"/>
            <a:ext cx="4901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/>
              <a:t>Bundles </a:t>
            </a:r>
            <a:r>
              <a:rPr lang="de-DE" sz="1600" dirty="0" err="1"/>
              <a:t>resarch</a:t>
            </a:r>
            <a:r>
              <a:rPr lang="de-DE" sz="1600" dirty="0"/>
              <a:t>, </a:t>
            </a:r>
            <a:r>
              <a:rPr lang="de-DE" sz="1600" dirty="0" err="1"/>
              <a:t>competences</a:t>
            </a:r>
            <a:r>
              <a:rPr lang="de-DE" sz="1600" dirty="0"/>
              <a:t>, </a:t>
            </a:r>
            <a:r>
              <a:rPr lang="de-DE" sz="1600" dirty="0" err="1"/>
              <a:t>resources</a:t>
            </a:r>
            <a:r>
              <a:rPr lang="de-DE" sz="1600" dirty="0"/>
              <a:t> </a:t>
            </a:r>
            <a:r>
              <a:rPr lang="de-DE" sz="1600" b="1" dirty="0"/>
              <a:t>in </a:t>
            </a:r>
            <a:r>
              <a:rPr lang="de-DE" sz="1600" dirty="0"/>
              <a:t>„</a:t>
            </a:r>
            <a:r>
              <a:rPr lang="de-DE" sz="1600" b="1" i="1" dirty="0"/>
              <a:t>Scientific &amp; Data-intensive Computing</a:t>
            </a:r>
            <a:r>
              <a:rPr lang="de-DE" sz="1600" dirty="0"/>
              <a:t>“ in </a:t>
            </a:r>
            <a:r>
              <a:rPr lang="de-DE" sz="1600" i="1" dirty="0"/>
              <a:t>Matter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 err="1"/>
              <a:t>Increases</a:t>
            </a:r>
            <a:r>
              <a:rPr lang="de-DE" sz="1600" b="1" dirty="0"/>
              <a:t> </a:t>
            </a:r>
            <a:r>
              <a:rPr lang="de-DE" sz="1600" b="1" dirty="0" err="1"/>
              <a:t>networking</a:t>
            </a:r>
            <a:r>
              <a:rPr lang="de-DE" sz="1600" b="1" dirty="0"/>
              <a:t> </a:t>
            </a:r>
            <a:r>
              <a:rPr lang="de-DE" sz="1600" dirty="0"/>
              <a:t>in </a:t>
            </a:r>
            <a:r>
              <a:rPr lang="de-DE" sz="1600" i="1" dirty="0"/>
              <a:t>Matter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aim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developing</a:t>
            </a:r>
            <a:r>
              <a:rPr lang="de-DE" sz="1600" dirty="0"/>
              <a:t>, </a:t>
            </a:r>
            <a:r>
              <a:rPr lang="de-DE" sz="1600" dirty="0" err="1"/>
              <a:t>distributing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supporting</a:t>
            </a:r>
            <a:r>
              <a:rPr lang="de-DE" sz="1600" dirty="0"/>
              <a:t> </a:t>
            </a:r>
            <a:r>
              <a:rPr lang="de-DE" sz="1600" b="1" dirty="0" err="1"/>
              <a:t>common</a:t>
            </a:r>
            <a:r>
              <a:rPr lang="de-DE" sz="1600" b="1" dirty="0"/>
              <a:t> </a:t>
            </a:r>
            <a:r>
              <a:rPr lang="de-DE" sz="1600" b="1" dirty="0" err="1"/>
              <a:t>solutions</a:t>
            </a:r>
            <a:endParaRPr lang="de-DE" sz="1600" b="1" dirty="0"/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Supports large</a:t>
            </a:r>
            <a:r>
              <a:rPr lang="de-DE" sz="1600" b="1" dirty="0"/>
              <a:t> </a:t>
            </a:r>
            <a:r>
              <a:rPr lang="de-DE" sz="1600" b="1" dirty="0" err="1"/>
              <a:t>topical</a:t>
            </a:r>
            <a:r>
              <a:rPr lang="de-DE" sz="1600" b="1" dirty="0"/>
              <a:t> </a:t>
            </a:r>
            <a:r>
              <a:rPr lang="de-DE" sz="1600" b="1" dirty="0" err="1"/>
              <a:t>diversity</a:t>
            </a:r>
            <a:r>
              <a:rPr lang="de-DE" sz="1600" b="1" dirty="0"/>
              <a:t>, international </a:t>
            </a:r>
            <a:r>
              <a:rPr lang="de-DE" sz="1600" b="1" dirty="0" err="1"/>
              <a:t>impact</a:t>
            </a:r>
            <a:r>
              <a:rPr lang="de-DE" sz="1600" b="1" dirty="0"/>
              <a:t> </a:t>
            </a:r>
            <a:r>
              <a:rPr lang="de-DE" sz="1600" b="1" dirty="0" err="1"/>
              <a:t>and</a:t>
            </a:r>
            <a:r>
              <a:rPr lang="de-DE" sz="1600" b="1" dirty="0"/>
              <a:t> </a:t>
            </a:r>
            <a:r>
              <a:rPr lang="de-DE" sz="1600" b="1" dirty="0" err="1"/>
              <a:t>visibility</a:t>
            </a:r>
            <a:endParaRPr lang="de-DE" sz="1600" b="1" dirty="0"/>
          </a:p>
        </p:txBody>
      </p:sp>
      <p:grpSp>
        <p:nvGrpSpPr>
          <p:cNvPr id="40" name="Gruppieren 39"/>
          <p:cNvGrpSpPr/>
          <p:nvPr/>
        </p:nvGrpSpPr>
        <p:grpSpPr>
          <a:xfrm>
            <a:off x="5005832" y="2266816"/>
            <a:ext cx="2808312" cy="1124759"/>
            <a:chOff x="3491880" y="527000"/>
            <a:chExt cx="2808312" cy="2054824"/>
          </a:xfrm>
        </p:grpSpPr>
        <p:sp>
          <p:nvSpPr>
            <p:cNvPr id="35" name="Textfeld 34"/>
            <p:cNvSpPr txBox="1"/>
            <p:nvPr/>
          </p:nvSpPr>
          <p:spPr>
            <a:xfrm>
              <a:off x="3861681" y="527000"/>
              <a:ext cx="1670121" cy="1518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6">
                    <a:lumMod val="75000"/>
                  </a:schemeClr>
                </a:buClr>
              </a:pPr>
              <a:r>
                <a:rPr lang="de-DE" sz="1200" dirty="0">
                  <a:solidFill>
                    <a:srgbClr val="0A2D6E"/>
                  </a:solidFill>
                </a:rPr>
                <a:t>DMA </a:t>
              </a:r>
              <a:r>
                <a:rPr lang="de-DE" sz="1200" dirty="0" err="1">
                  <a:solidFill>
                    <a:srgbClr val="0A2D6E"/>
                  </a:solidFill>
                </a:rPr>
                <a:t>communicates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solutions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and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results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from</a:t>
              </a:r>
              <a:r>
                <a:rPr lang="de-DE" sz="1200" dirty="0">
                  <a:solidFill>
                    <a:srgbClr val="0A2D6E"/>
                  </a:solidFill>
                </a:rPr>
                <a:t> Matter </a:t>
              </a:r>
              <a:r>
                <a:rPr lang="de-DE" sz="1200" dirty="0" err="1">
                  <a:solidFill>
                    <a:srgbClr val="0A2D6E"/>
                  </a:solidFill>
                </a:rPr>
                <a:t>that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can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be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generalised</a:t>
              </a:r>
              <a:endParaRPr lang="de-DE" sz="1200" dirty="0">
                <a:solidFill>
                  <a:srgbClr val="0A2D6E"/>
                </a:solidFill>
              </a:endParaRPr>
            </a:p>
          </p:txBody>
        </p:sp>
        <p:sp>
          <p:nvSpPr>
            <p:cNvPr id="34" name="Nach oben gebogener Pfeil 33"/>
            <p:cNvSpPr/>
            <p:nvPr/>
          </p:nvSpPr>
          <p:spPr>
            <a:xfrm>
              <a:off x="3491880" y="1422385"/>
              <a:ext cx="2808312" cy="1159439"/>
            </a:xfrm>
            <a:prstGeom prst="bentUpArrow">
              <a:avLst>
                <a:gd name="adj1" fmla="val 31060"/>
                <a:gd name="adj2" fmla="val 34383"/>
                <a:gd name="adj3" fmla="val 4435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5005834" y="2742367"/>
            <a:ext cx="5698681" cy="1070676"/>
            <a:chOff x="3491876" y="2128783"/>
            <a:chExt cx="5688508" cy="803007"/>
          </a:xfrm>
        </p:grpSpPr>
        <p:sp>
          <p:nvSpPr>
            <p:cNvPr id="36" name="Nach oben gebogener Pfeil 35"/>
            <p:cNvSpPr/>
            <p:nvPr/>
          </p:nvSpPr>
          <p:spPr>
            <a:xfrm rot="16200000" flipH="1">
              <a:off x="4604857" y="1015802"/>
              <a:ext cx="803007" cy="3028969"/>
            </a:xfrm>
            <a:prstGeom prst="bentUpArrow">
              <a:avLst>
                <a:gd name="adj1" fmla="val 18554"/>
                <a:gd name="adj2" fmla="val 17990"/>
                <a:gd name="adj3" fmla="val 2594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6516088" y="2213451"/>
              <a:ext cx="266429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6">
                    <a:lumMod val="75000"/>
                  </a:schemeClr>
                </a:buClr>
              </a:pPr>
              <a:r>
                <a:rPr lang="de-DE" sz="1200" dirty="0">
                  <a:solidFill>
                    <a:srgbClr val="0A2D6E"/>
                  </a:solidFill>
                </a:rPr>
                <a:t>DMA </a:t>
              </a:r>
              <a:r>
                <a:rPr lang="de-DE" sz="1200" dirty="0" err="1">
                  <a:solidFill>
                    <a:srgbClr val="0A2D6E"/>
                  </a:solidFill>
                </a:rPr>
                <a:t>supports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applications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and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specialisations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of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solutions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and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results</a:t>
              </a:r>
              <a:endParaRPr lang="de-DE" sz="1200" dirty="0">
                <a:solidFill>
                  <a:srgbClr val="0A2D6E"/>
                </a:solidFill>
              </a:endParaRP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4672354" y="3813045"/>
            <a:ext cx="5916884" cy="1089064"/>
            <a:chOff x="3148354" y="2859782"/>
            <a:chExt cx="5916884" cy="816798"/>
          </a:xfrm>
        </p:grpSpPr>
        <p:grpSp>
          <p:nvGrpSpPr>
            <p:cNvPr id="29" name="Gruppieren 28"/>
            <p:cNvGrpSpPr/>
            <p:nvPr/>
          </p:nvGrpSpPr>
          <p:grpSpPr>
            <a:xfrm>
              <a:off x="7596336" y="2926065"/>
              <a:ext cx="1468902" cy="565757"/>
              <a:chOff x="1105617" y="49072"/>
              <a:chExt cx="848636" cy="565757"/>
            </a:xfrm>
            <a:solidFill>
              <a:schemeClr val="bg2">
                <a:lumMod val="50000"/>
              </a:schemeClr>
            </a:solidFill>
          </p:grpSpPr>
          <p:sp>
            <p:nvSpPr>
              <p:cNvPr id="30" name="Abgerundetes Rechteck 29"/>
              <p:cNvSpPr/>
              <p:nvPr/>
            </p:nvSpPr>
            <p:spPr>
              <a:xfrm>
                <a:off x="1105617" y="49072"/>
                <a:ext cx="848636" cy="565757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Abgerundetes Rechteck 4"/>
              <p:cNvSpPr/>
              <p:nvPr/>
            </p:nvSpPr>
            <p:spPr>
              <a:xfrm>
                <a:off x="1122187" y="65642"/>
                <a:ext cx="815496" cy="53261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9530" tIns="49530" rIns="49530" bIns="49530" numCol="1" spcCol="1270" anchor="ctr" anchorCtr="0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300" dirty="0"/>
                  <a:t>HELMHOLTZ</a:t>
                </a:r>
              </a:p>
              <a:p>
                <a:pPr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300" dirty="0"/>
                  <a:t>INCUBATOR</a:t>
                </a:r>
              </a:p>
            </p:txBody>
          </p:sp>
        </p:grpSp>
        <p:sp>
          <p:nvSpPr>
            <p:cNvPr id="42" name="Pfeil nach links und oben 41"/>
            <p:cNvSpPr/>
            <p:nvPr/>
          </p:nvSpPr>
          <p:spPr>
            <a:xfrm flipH="1">
              <a:off x="3148354" y="2859782"/>
              <a:ext cx="4447981" cy="360040"/>
            </a:xfrm>
            <a:prstGeom prst="leftUpArrow">
              <a:avLst>
                <a:gd name="adj1" fmla="val 40873"/>
                <a:gd name="adj2" fmla="val 35318"/>
                <a:gd name="adj3" fmla="val 29364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5251742" y="3191832"/>
              <a:ext cx="234026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6">
                    <a:lumMod val="75000"/>
                  </a:schemeClr>
                </a:buClr>
              </a:pPr>
              <a:r>
                <a:rPr lang="de-DE" sz="1200" dirty="0">
                  <a:solidFill>
                    <a:srgbClr val="0A2D6E"/>
                  </a:solidFill>
                </a:rPr>
                <a:t>DMA </a:t>
              </a:r>
              <a:r>
                <a:rPr lang="de-DE" sz="1200" dirty="0" err="1">
                  <a:solidFill>
                    <a:srgbClr val="0A2D6E"/>
                  </a:solidFill>
                </a:rPr>
                <a:t>as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central</a:t>
              </a:r>
              <a:r>
                <a:rPr lang="de-DE" sz="1200" dirty="0">
                  <a:solidFill>
                    <a:srgbClr val="0A2D6E"/>
                  </a:solidFill>
                </a:rPr>
                <a:t> hub </a:t>
              </a:r>
              <a:r>
                <a:rPr lang="de-DE" sz="1200" dirty="0" err="1">
                  <a:solidFill>
                    <a:srgbClr val="0A2D6E"/>
                  </a:solidFill>
                </a:rPr>
                <a:t>for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method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researchers</a:t>
              </a:r>
              <a:r>
                <a:rPr lang="de-DE" sz="1200" dirty="0">
                  <a:solidFill>
                    <a:srgbClr val="0A2D6E"/>
                  </a:solidFill>
                </a:rPr>
                <a:t> in </a:t>
              </a:r>
              <a:r>
                <a:rPr lang="de-DE" sz="1200" dirty="0" err="1">
                  <a:solidFill>
                    <a:srgbClr val="0A2D6E"/>
                  </a:solidFill>
                </a:rPr>
                <a:t>the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Incubator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for</a:t>
              </a:r>
              <a:r>
                <a:rPr lang="de-DE" sz="1200" dirty="0">
                  <a:solidFill>
                    <a:srgbClr val="0A2D6E"/>
                  </a:solidFill>
                </a:rPr>
                <a:t> </a:t>
              </a:r>
              <a:r>
                <a:rPr lang="de-DE" sz="1200" dirty="0" err="1">
                  <a:solidFill>
                    <a:srgbClr val="0A2D6E"/>
                  </a:solidFill>
                </a:rPr>
                <a:t>applications</a:t>
              </a:r>
              <a:r>
                <a:rPr lang="de-DE" sz="1200" dirty="0">
                  <a:solidFill>
                    <a:srgbClr val="0A2D6E"/>
                  </a:solidFill>
                </a:rPr>
                <a:t> in Matter</a:t>
              </a:r>
            </a:p>
          </p:txBody>
        </p:sp>
      </p:grpSp>
      <p:graphicFrame>
        <p:nvGraphicFramePr>
          <p:cNvPr id="25" name="Diagramm 24"/>
          <p:cNvGraphicFramePr/>
          <p:nvPr>
            <p:extLst>
              <p:ext uri="{D42A27DB-BD31-4B8C-83A1-F6EECF244321}">
                <p14:modId xmlns:p14="http://schemas.microsoft.com/office/powerpoint/2010/main" val="15471060"/>
              </p:ext>
            </p:extLst>
          </p:nvPr>
        </p:nvGraphicFramePr>
        <p:xfrm>
          <a:off x="6771541" y="836715"/>
          <a:ext cx="2204781" cy="1905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" name="Fußzeilenplatzhalter 2">
            <a:extLst>
              <a:ext uri="{FF2B5EF4-FFF2-40B4-BE49-F238E27FC236}">
                <a16:creationId xmlns:a16="http://schemas.microsoft.com/office/drawing/2014/main" xmlns="" id="{6D84BD75-800B-EC44-BD28-5C348A183C8E}"/>
              </a:ext>
            </a:extLst>
          </p:cNvPr>
          <p:cNvSpPr txBox="1">
            <a:spLocks/>
          </p:cNvSpPr>
          <p:nvPr/>
        </p:nvSpPr>
        <p:spPr>
          <a:xfrm>
            <a:off x="748800" y="6511170"/>
            <a:ext cx="9991716" cy="2735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Helmholtz Introduction  |  TRIUMF Workshop  27-29 June 2018  |  J. </a:t>
            </a:r>
            <a:r>
              <a:rPr lang="en-GB" sz="900" dirty="0" err="1"/>
              <a:t>Mnich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5205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GB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0B68A2-C255-C845-B623-A7C506B47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61E36F8-7202-6745-993D-0D3104451B6E}"/>
              </a:ext>
            </a:extLst>
          </p:cNvPr>
          <p:cNvSpPr txBox="1"/>
          <p:nvPr/>
        </p:nvSpPr>
        <p:spPr>
          <a:xfrm>
            <a:off x="335360" y="1401267"/>
            <a:ext cx="5216135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1600" b="1" dirty="0"/>
              <a:t>Helmholtz: a </a:t>
            </a:r>
            <a:r>
              <a:rPr lang="de-DE" sz="1600" b="1" dirty="0" err="1"/>
              <a:t>major</a:t>
            </a:r>
            <a:r>
              <a:rPr lang="de-DE" sz="1600" b="1" dirty="0"/>
              <a:t> </a:t>
            </a:r>
            <a:r>
              <a:rPr lang="de-DE" sz="1600" b="1" dirty="0" err="1"/>
              <a:t>player</a:t>
            </a:r>
            <a:r>
              <a:rPr lang="de-DE" sz="1600" b="1" dirty="0"/>
              <a:t> in </a:t>
            </a:r>
            <a:r>
              <a:rPr lang="de-DE" sz="1600" b="1" dirty="0" err="1"/>
              <a:t>science</a:t>
            </a:r>
            <a:r>
              <a:rPr lang="de-DE" sz="1600" b="1" dirty="0"/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„</a:t>
            </a:r>
            <a:r>
              <a:rPr lang="de-DE" sz="1600" dirty="0" err="1"/>
              <a:t>Leading</a:t>
            </a:r>
            <a:r>
              <a:rPr lang="de-DE" sz="1600" dirty="0"/>
              <a:t>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grand</a:t>
            </a:r>
            <a:r>
              <a:rPr lang="de-DE" sz="1600" dirty="0"/>
              <a:t> </a:t>
            </a:r>
            <a:r>
              <a:rPr lang="de-DE" sz="1600" dirty="0" err="1"/>
              <a:t>challenges</a:t>
            </a:r>
            <a:r>
              <a:rPr lang="de-DE" sz="1600" dirty="0"/>
              <a:t>“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Six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areas</a:t>
            </a:r>
            <a:r>
              <a:rPr lang="de-DE" sz="1600" dirty="0"/>
              <a:t>, e.g. </a:t>
            </a:r>
            <a:r>
              <a:rPr lang="de-DE" sz="1600" i="1" dirty="0"/>
              <a:t>Matter</a:t>
            </a:r>
            <a:r>
              <a:rPr lang="de-DE" sz="1600" dirty="0"/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Provider </a:t>
            </a:r>
            <a:r>
              <a:rPr lang="de-DE" sz="1600" dirty="0" err="1"/>
              <a:t>of</a:t>
            </a:r>
            <a:r>
              <a:rPr lang="de-DE" sz="1600" dirty="0"/>
              <a:t> large-</a:t>
            </a:r>
            <a:r>
              <a:rPr lang="de-DE" sz="1600" dirty="0" err="1"/>
              <a:t>scale</a:t>
            </a:r>
            <a:r>
              <a:rPr lang="de-DE" sz="1600" dirty="0"/>
              <a:t> </a:t>
            </a:r>
            <a:r>
              <a:rPr lang="de-DE" sz="1600" dirty="0" err="1"/>
              <a:t>infrastructures</a:t>
            </a:r>
            <a:r>
              <a:rPr lang="de-DE" sz="1600" dirty="0"/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600" dirty="0"/>
          </a:p>
          <a:p>
            <a:pPr>
              <a:spcAft>
                <a:spcPts val="400"/>
              </a:spcAft>
            </a:pPr>
            <a:r>
              <a:rPr lang="de-DE" sz="1600" b="1" dirty="0"/>
              <a:t>Information, </a:t>
            </a:r>
            <a:r>
              <a:rPr lang="de-DE" sz="1600" b="1" dirty="0" err="1"/>
              <a:t>computing</a:t>
            </a:r>
            <a:r>
              <a:rPr lang="de-DE" sz="1600" b="1" dirty="0"/>
              <a:t> </a:t>
            </a:r>
            <a:r>
              <a:rPr lang="de-DE" sz="1600" b="1" dirty="0" err="1"/>
              <a:t>and</a:t>
            </a:r>
            <a:r>
              <a:rPr lang="de-DE" sz="1600" b="1" dirty="0"/>
              <a:t> </a:t>
            </a:r>
            <a:r>
              <a:rPr lang="de-DE" sz="1600" b="1" dirty="0" err="1"/>
              <a:t>data</a:t>
            </a:r>
            <a:r>
              <a:rPr lang="de-DE" sz="1600" b="1" dirty="0"/>
              <a:t> </a:t>
            </a:r>
            <a:r>
              <a:rPr lang="de-DE" sz="1600" b="1" dirty="0" err="1"/>
              <a:t>science</a:t>
            </a:r>
            <a:r>
              <a:rPr lang="de-DE" sz="1600" b="1" dirty="0"/>
              <a:t> </a:t>
            </a:r>
            <a:r>
              <a:rPr lang="de-DE" sz="1600" b="1" dirty="0" err="1"/>
              <a:t>as</a:t>
            </a:r>
            <a:r>
              <a:rPr lang="de-DE" sz="1600" b="1" dirty="0"/>
              <a:t> </a:t>
            </a:r>
            <a:r>
              <a:rPr lang="de-DE" sz="1600" b="1" dirty="0" err="1"/>
              <a:t>important</a:t>
            </a:r>
            <a:r>
              <a:rPr lang="de-DE" sz="1600" b="1" dirty="0"/>
              <a:t> </a:t>
            </a:r>
            <a:r>
              <a:rPr lang="de-DE" sz="1600" b="1" dirty="0" err="1"/>
              <a:t>future</a:t>
            </a:r>
            <a:r>
              <a:rPr lang="de-DE" sz="1600" b="1" dirty="0"/>
              <a:t> </a:t>
            </a:r>
            <a:r>
              <a:rPr lang="de-DE" sz="1600" b="1" dirty="0" err="1"/>
              <a:t>topics</a:t>
            </a:r>
            <a:endParaRPr lang="de-DE" sz="1600" b="1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New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area</a:t>
            </a:r>
            <a:r>
              <a:rPr lang="de-DE" sz="1600" dirty="0"/>
              <a:t> </a:t>
            </a:r>
            <a:r>
              <a:rPr lang="de-DE" sz="1600" i="1" dirty="0"/>
              <a:t>Information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New </a:t>
            </a:r>
            <a:r>
              <a:rPr lang="de-DE" sz="1600" dirty="0" err="1"/>
              <a:t>research</a:t>
            </a:r>
            <a:r>
              <a:rPr lang="de-DE" sz="1600" dirty="0"/>
              <a:t> </a:t>
            </a:r>
            <a:r>
              <a:rPr lang="de-DE" sz="1600" dirty="0" err="1"/>
              <a:t>topic</a:t>
            </a:r>
            <a:r>
              <a:rPr lang="de-DE" sz="1600" dirty="0"/>
              <a:t> in </a:t>
            </a:r>
            <a:r>
              <a:rPr lang="de-DE" sz="1600" i="1" dirty="0"/>
              <a:t>Matter</a:t>
            </a:r>
            <a:r>
              <a:rPr lang="de-DE" sz="1600" dirty="0"/>
              <a:t>: Data Management </a:t>
            </a:r>
            <a:r>
              <a:rPr lang="de-DE" sz="1600" dirty="0" err="1"/>
              <a:t>and</a:t>
            </a:r>
            <a:r>
              <a:rPr lang="de-DE" sz="1600" dirty="0"/>
              <a:t> Analysis (DMA)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At DESY: New </a:t>
            </a:r>
            <a:r>
              <a:rPr lang="de-DE" sz="1600" dirty="0" err="1"/>
              <a:t>Centre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Data </a:t>
            </a:r>
            <a:r>
              <a:rPr lang="de-DE" sz="1600" dirty="0" err="1"/>
              <a:t>and</a:t>
            </a:r>
            <a:r>
              <a:rPr lang="de-DE" sz="1600" dirty="0"/>
              <a:t> Computing Science (CDCS)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/>
              <a:t>virtual</a:t>
            </a:r>
            <a:r>
              <a:rPr lang="de-DE" sz="1600" dirty="0"/>
              <a:t> „Scientific Computing“ </a:t>
            </a:r>
            <a:r>
              <a:rPr lang="de-DE" sz="1600" dirty="0" err="1"/>
              <a:t>group</a:t>
            </a:r>
            <a:r>
              <a:rPr lang="de-DE" sz="1600" dirty="0"/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>
              <a:spcAft>
                <a:spcPts val="400"/>
              </a:spcAft>
            </a:pPr>
            <a:r>
              <a:rPr lang="de-DE" sz="1600" b="1" dirty="0" err="1"/>
              <a:t>We</a:t>
            </a:r>
            <a:r>
              <a:rPr lang="de-DE" sz="1600" b="1" dirty="0"/>
              <a:t> </a:t>
            </a:r>
            <a:r>
              <a:rPr lang="de-DE" sz="1600" b="1" dirty="0" err="1"/>
              <a:t>are</a:t>
            </a:r>
            <a:r>
              <a:rPr lang="de-DE" sz="1600" b="1" dirty="0"/>
              <a:t> </a:t>
            </a:r>
            <a:r>
              <a:rPr lang="de-DE" sz="1600" b="1" dirty="0" err="1"/>
              <a:t>looking</a:t>
            </a:r>
            <a:r>
              <a:rPr lang="de-DE" sz="1600" b="1" dirty="0"/>
              <a:t> </a:t>
            </a:r>
            <a:r>
              <a:rPr lang="de-DE" sz="1600" b="1" dirty="0" err="1"/>
              <a:t>forward</a:t>
            </a:r>
            <a:r>
              <a:rPr lang="de-DE" sz="1600" b="1" dirty="0"/>
              <a:t> </a:t>
            </a:r>
            <a:r>
              <a:rPr lang="de-DE" sz="1600" b="1" dirty="0" err="1"/>
              <a:t>to</a:t>
            </a:r>
            <a:r>
              <a:rPr lang="de-DE" sz="1600" b="1" dirty="0"/>
              <a:t> </a:t>
            </a:r>
            <a:r>
              <a:rPr lang="de-DE" sz="1600" b="1" dirty="0" err="1"/>
              <a:t>fruitful</a:t>
            </a:r>
            <a:r>
              <a:rPr lang="de-DE" sz="1600" b="1" dirty="0"/>
              <a:t> </a:t>
            </a:r>
            <a:r>
              <a:rPr lang="de-DE" sz="1600" b="1" dirty="0" err="1"/>
              <a:t>collaboration</a:t>
            </a:r>
            <a:r>
              <a:rPr lang="de-DE" sz="1600" b="1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C674DCC-A802-764D-852F-6447B73A3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658" y="188424"/>
            <a:ext cx="5430579" cy="652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92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  <a:endParaRPr lang="en-GB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 dirty="0"/>
              <a:t>Helmholtz Introduction  |  TRIUMF Workshop  27-29 June 2018  |  J. </a:t>
            </a:r>
            <a:r>
              <a:rPr lang="en-GB" dirty="0" err="1"/>
              <a:t>Mnich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0B68A2-C255-C845-B623-A7C506B47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932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Partnerships</a:t>
            </a:r>
            <a:endParaRPr lang="en-GB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13" name="Grafik 10">
            <a:extLst>
              <a:ext uri="{FF2B5EF4-FFF2-40B4-BE49-F238E27FC236}">
                <a16:creationId xmlns:a16="http://schemas.microsoft.com/office/drawing/2014/main" xmlns="" id="{9C55E8BA-181A-BD44-8ED8-764A3266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8" r="9578"/>
          <a:stretch/>
        </p:blipFill>
        <p:spPr>
          <a:xfrm>
            <a:off x="5807968" y="1484784"/>
            <a:ext cx="5472608" cy="4496051"/>
          </a:xfrm>
          <a:prstGeom prst="rect">
            <a:avLst/>
          </a:prstGeom>
        </p:spPr>
      </p:pic>
      <p:sp>
        <p:nvSpPr>
          <p:cNvPr id="14" name="Inhaltsplatzhalter 5">
            <a:extLst>
              <a:ext uri="{FF2B5EF4-FFF2-40B4-BE49-F238E27FC236}">
                <a16:creationId xmlns:a16="http://schemas.microsoft.com/office/drawing/2014/main" xmlns="" id="{17AAEAED-B492-4C45-B28B-A0438CDE59E7}"/>
              </a:ext>
            </a:extLst>
          </p:cNvPr>
          <p:cNvSpPr txBox="1">
            <a:spLocks/>
          </p:cNvSpPr>
          <p:nvPr/>
        </p:nvSpPr>
        <p:spPr>
          <a:xfrm>
            <a:off x="373511" y="1340768"/>
            <a:ext cx="4283437" cy="3422650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667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644  joint W2 and W3 professorial  appointments</a:t>
            </a:r>
          </a:p>
          <a:p>
            <a:pPr marL="0" indent="0">
              <a:buNone/>
            </a:pPr>
            <a:r>
              <a:rPr lang="en-US" sz="1800" b="1" dirty="0"/>
              <a:t>Long-term </a:t>
            </a:r>
            <a:r>
              <a:rPr lang="en-US" sz="1800" b="1" dirty="0" err="1"/>
              <a:t>cooperations</a:t>
            </a:r>
            <a:r>
              <a:rPr lang="en-US" sz="1800" b="1" dirty="0"/>
              <a:t> :</a:t>
            </a:r>
          </a:p>
          <a:p>
            <a:pPr marL="266700" lvl="1" indent="0">
              <a:buNone/>
            </a:pPr>
            <a:r>
              <a:rPr lang="en-US" sz="1800" b="1" dirty="0"/>
              <a:t>15 Helmholtz Institutes</a:t>
            </a:r>
          </a:p>
          <a:p>
            <a:pPr marL="266700" lvl="1" indent="0">
              <a:buNone/>
            </a:pPr>
            <a:r>
              <a:rPr lang="en-US" sz="1800" b="1" dirty="0"/>
              <a:t>20 Helmholtz Alliances</a:t>
            </a:r>
          </a:p>
          <a:p>
            <a:pPr marL="266700" lvl="1" indent="0">
              <a:buNone/>
            </a:pPr>
            <a:r>
              <a:rPr lang="en-US" sz="1800" b="1" dirty="0"/>
              <a:t>110 Virtual Institutes</a:t>
            </a:r>
          </a:p>
          <a:p>
            <a:pPr marL="266700" lvl="1" indent="0">
              <a:buNone/>
            </a:pPr>
            <a:r>
              <a:rPr lang="en-US" sz="1800" b="1" dirty="0"/>
              <a:t>225 Helmholtz Young Investigator Groups</a:t>
            </a:r>
          </a:p>
          <a:p>
            <a:pPr marL="0" indent="0">
              <a:buNone/>
            </a:pPr>
            <a:r>
              <a:rPr lang="de-DE" altLang="de-DE" sz="1800" b="1" dirty="0"/>
              <a:t>Karlsruhe Institute </a:t>
            </a:r>
            <a:r>
              <a:rPr lang="de-DE" altLang="de-DE" sz="1800" b="1" dirty="0" err="1"/>
              <a:t>of</a:t>
            </a:r>
            <a:r>
              <a:rPr lang="de-DE" altLang="de-DE" sz="1800" b="1" dirty="0"/>
              <a:t> Technology</a:t>
            </a:r>
          </a:p>
          <a:p>
            <a:pPr marL="0" indent="0">
              <a:buNone/>
            </a:pPr>
            <a:r>
              <a:rPr lang="de-DE" altLang="de-DE" sz="1800" b="1" dirty="0"/>
              <a:t>Jülich-Aachen Research Alliance</a:t>
            </a:r>
          </a:p>
          <a:p>
            <a:pPr marL="0" indent="0">
              <a:buNone/>
            </a:pPr>
            <a:r>
              <a:rPr lang="de-DE" sz="1800" b="1" dirty="0">
                <a:solidFill>
                  <a:srgbClr val="212121"/>
                </a:solidFill>
              </a:rPr>
              <a:t>Excellence </a:t>
            </a:r>
            <a:r>
              <a:rPr lang="de-DE" sz="1800" b="1" dirty="0" err="1">
                <a:solidFill>
                  <a:srgbClr val="212121"/>
                </a:solidFill>
              </a:rPr>
              <a:t>strategy</a:t>
            </a:r>
            <a:r>
              <a:rPr lang="de-DE" sz="1800" b="1" dirty="0">
                <a:solidFill>
                  <a:srgbClr val="212121"/>
                </a:solidFill>
              </a:rPr>
              <a:t> </a:t>
            </a:r>
            <a:r>
              <a:rPr lang="de-DE" sz="1800" b="1" dirty="0" err="1">
                <a:solidFill>
                  <a:srgbClr val="212121"/>
                </a:solidFill>
              </a:rPr>
              <a:t>with</a:t>
            </a:r>
            <a:r>
              <a:rPr lang="de-DE" sz="1800" b="1" dirty="0">
                <a:solidFill>
                  <a:srgbClr val="212121"/>
                </a:solidFill>
              </a:rPr>
              <a:t> </a:t>
            </a:r>
            <a:r>
              <a:rPr lang="de-DE" sz="1800" b="1" dirty="0" err="1">
                <a:solidFill>
                  <a:srgbClr val="212121"/>
                </a:solidFill>
              </a:rPr>
              <a:t>Universities</a:t>
            </a:r>
            <a:endParaRPr lang="de-DE" sz="1800" b="1" dirty="0">
              <a:solidFill>
                <a:srgbClr val="212121"/>
              </a:solidFill>
            </a:endParaRPr>
          </a:p>
          <a:p>
            <a:pPr marL="0" indent="0">
              <a:buNone/>
            </a:pPr>
            <a:r>
              <a:rPr lang="de-DE" sz="1800" b="1" dirty="0">
                <a:solidFill>
                  <a:srgbClr val="212121"/>
                </a:solidFill>
              </a:rPr>
              <a:t>German Centers </a:t>
            </a:r>
            <a:r>
              <a:rPr lang="de-DE" sz="1800" b="1" dirty="0" err="1">
                <a:solidFill>
                  <a:srgbClr val="212121"/>
                </a:solidFill>
              </a:rPr>
              <a:t>for</a:t>
            </a:r>
            <a:r>
              <a:rPr lang="de-DE" sz="1800" b="1" dirty="0">
                <a:solidFill>
                  <a:srgbClr val="212121"/>
                </a:solidFill>
              </a:rPr>
              <a:t> </a:t>
            </a:r>
            <a:r>
              <a:rPr lang="de-DE" sz="1800" b="1" dirty="0" err="1">
                <a:solidFill>
                  <a:srgbClr val="212121"/>
                </a:solidFill>
              </a:rPr>
              <a:t>Health</a:t>
            </a:r>
            <a:r>
              <a:rPr lang="de-DE" sz="1800" b="1" dirty="0">
                <a:solidFill>
                  <a:srgbClr val="212121"/>
                </a:solidFill>
              </a:rPr>
              <a:t> Research</a:t>
            </a:r>
          </a:p>
          <a:p>
            <a:pPr marL="0" indent="0">
              <a:buNone/>
            </a:pPr>
            <a:r>
              <a:rPr lang="en-US" sz="1800" b="1" dirty="0"/>
              <a:t>R&amp;D partnerships with companies</a:t>
            </a:r>
            <a:endParaRPr lang="en-US" sz="1800" b="1" dirty="0">
              <a:solidFill>
                <a:srgbClr val="212121"/>
              </a:solidFill>
            </a:endParaRPr>
          </a:p>
          <a:p>
            <a:pPr marL="266700" lvl="1" indent="0">
              <a:buNone/>
            </a:pPr>
            <a:endParaRPr lang="en-US" sz="18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BA194B-FC85-4A47-B9F8-B21DDD833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Helmholtz </a:t>
            </a:r>
            <a:r>
              <a:rPr lang="de-DE" dirty="0" err="1"/>
              <a:t>as</a:t>
            </a:r>
            <a:r>
              <a:rPr lang="de-DE" dirty="0"/>
              <a:t> strong </a:t>
            </a:r>
            <a:r>
              <a:rPr lang="de-DE" dirty="0" err="1"/>
              <a:t>partner</a:t>
            </a:r>
            <a:r>
              <a:rPr lang="de-DE" dirty="0"/>
              <a:t> </a:t>
            </a:r>
            <a:r>
              <a:rPr lang="de-DE" dirty="0" err="1"/>
              <a:t>nationally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internationally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9461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Field </a:t>
            </a:r>
            <a:r>
              <a:rPr lang="en-US" i="1" dirty="0"/>
              <a:t>Matter</a:t>
            </a:r>
            <a:r>
              <a:rPr lang="en-US" dirty="0"/>
              <a:t>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Mission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A72DD3A-92D1-E645-9D8D-8A8A5BB99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60" y="1550625"/>
            <a:ext cx="11064552" cy="462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4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Field </a:t>
            </a:r>
            <a:r>
              <a:rPr lang="en-US" i="1" dirty="0"/>
              <a:t>Matter</a:t>
            </a:r>
            <a:r>
              <a:rPr lang="en-US" dirty="0"/>
              <a:t>	</a:t>
            </a:r>
            <a:endParaRPr lang="en-GB" i="1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Mission</a:t>
            </a:r>
            <a:endParaRPr lang="en-US" sz="1800" i="1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48800" y="6554528"/>
            <a:ext cx="9991716" cy="186841"/>
          </a:xfrm>
        </p:spPr>
        <p:txBody>
          <a:bodyPr/>
          <a:lstStyle/>
          <a:p>
            <a:r>
              <a:rPr lang="en-GB"/>
              <a:t>Helmholtz Introduction  |  TRIUMF Workshop  27-29 June 2018  |  J. Mnich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FDB0662-C06A-F54C-833E-C05538B15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52" y="1414525"/>
            <a:ext cx="11443200" cy="474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83237"/>
      </p:ext>
    </p:extLst>
  </p:cSld>
  <p:clrMapOvr>
    <a:masterClrMapping/>
  </p:clrMapOvr>
</p:sld>
</file>

<file path=ppt/theme/theme1.xml><?xml version="1.0" encoding="utf-8"?>
<a:theme xmlns:a="http://schemas.openxmlformats.org/drawingml/2006/main" name="DESY_PowerPoint_16x9_en(2)">
  <a:themeElements>
    <a:clrScheme name="Benutzerdefiniert 63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04B7D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>
      <a:srgbClr val="8B6EC9"/>
    </a:custClr>
    <a:custClr>
      <a:srgbClr val="E35D50"/>
    </a:custClr>
    <a:custClr>
      <a:srgbClr val="5BC5F1"/>
    </a:custClr>
    <a:custClr>
      <a:srgbClr val="00AA92"/>
    </a:custClr>
  </a:custClrLst>
  <a:extLst>
    <a:ext uri="{05A4C25C-085E-4340-85A3-A5531E510DB2}">
      <thm15:themeFamily xmlns:thm15="http://schemas.microsoft.com/office/thememl/2012/main" xmlns="" name="DESY_PowerPoint_16x9_en.potx" id="{14073260-8C2D-4AB2-A81C-2042420C348F}" vid="{AD62EC48-8461-453D-92FA-1EE04F54074A}"/>
    </a:ext>
  </a:extLst>
</a:theme>
</file>

<file path=ppt/theme/theme2.xml><?xml version="1.0" encoding="utf-8"?>
<a:theme xmlns:a="http://schemas.openxmlformats.org/drawingml/2006/main" name="Office">
  <a:themeElements>
    <a:clrScheme name="Benutzerdefiniert 104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20A0A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104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20A0A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DESY_PowerPoint_16x9_en(2)</Template>
  <TotalTime>0</TotalTime>
  <Words>1361</Words>
  <Application>Microsoft Office PowerPoint</Application>
  <PresentationFormat>Custom</PresentationFormat>
  <Paragraphs>263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DESY_PowerPoint_16x9_en(2)</vt:lpstr>
      <vt:lpstr>Introduction to Helmholtz</vt:lpstr>
      <vt:lpstr>Helmholtz Research </vt:lpstr>
      <vt:lpstr>Helmholtz Research </vt:lpstr>
      <vt:lpstr>Helmholtz Research </vt:lpstr>
      <vt:lpstr>The Six Research Fields </vt:lpstr>
      <vt:lpstr>The Future Agenda of the Association</vt:lpstr>
      <vt:lpstr>Information and Data Science </vt:lpstr>
      <vt:lpstr>Helmholtz Internationalisation Strategy</vt:lpstr>
      <vt:lpstr>The Research Field Matter </vt:lpstr>
      <vt:lpstr>The Research Field Matter </vt:lpstr>
      <vt:lpstr>The Research Field Matter </vt:lpstr>
      <vt:lpstr>The Mission of Matter and the Universe</vt:lpstr>
      <vt:lpstr>Science Drivers</vt:lpstr>
      <vt:lpstr>The Mission of Matter and Technologies</vt:lpstr>
      <vt:lpstr>Organisation of Matter and Technologies</vt:lpstr>
      <vt:lpstr>Hot from the Press</vt:lpstr>
      <vt:lpstr>The Challenge for DMA</vt:lpstr>
      <vt:lpstr>Structure and Tasks of DMA</vt:lpstr>
      <vt:lpstr>E.g. DMA at DESY</vt:lpstr>
      <vt:lpstr>E.g.: DMA at DESY</vt:lpstr>
      <vt:lpstr>E.g.: DMA at DESY</vt:lpstr>
      <vt:lpstr>Research Area Information </vt:lpstr>
      <vt:lpstr>Research Area Information </vt:lpstr>
      <vt:lpstr>DMA in Matter and in Helmholtz</vt:lpstr>
      <vt:lpstr>Conclusions</vt:lpstr>
      <vt:lpstr>Backup</vt:lpstr>
      <vt:lpstr>Strategic Partnerships</vt:lpstr>
      <vt:lpstr>The Research Field Matter </vt:lpstr>
      <vt:lpstr>The Research Field Matter 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Nele Mueller</dc:creator>
  <cp:lastModifiedBy>Mnich, Joachim J.</cp:lastModifiedBy>
  <cp:revision>383</cp:revision>
  <cp:lastPrinted>2018-06-21T08:13:44Z</cp:lastPrinted>
  <dcterms:created xsi:type="dcterms:W3CDTF">2017-10-27T13:42:35Z</dcterms:created>
  <dcterms:modified xsi:type="dcterms:W3CDTF">2018-06-27T15:34:18Z</dcterms:modified>
</cp:coreProperties>
</file>