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null)" ContentType="image/x-emf"/>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4"/>
  </p:sldMasterIdLst>
  <p:notesMasterIdLst>
    <p:notesMasterId r:id="rId29"/>
  </p:notesMasterIdLst>
  <p:handoutMasterIdLst>
    <p:handoutMasterId r:id="rId30"/>
  </p:handoutMasterIdLst>
  <p:sldIdLst>
    <p:sldId id="278" r:id="rId5"/>
    <p:sldId id="1429" r:id="rId6"/>
    <p:sldId id="442" r:id="rId7"/>
    <p:sldId id="1084" r:id="rId8"/>
    <p:sldId id="1366" r:id="rId9"/>
    <p:sldId id="1372" r:id="rId10"/>
    <p:sldId id="1360" r:id="rId11"/>
    <p:sldId id="1384" r:id="rId12"/>
    <p:sldId id="1417" r:id="rId13"/>
    <p:sldId id="1367" r:id="rId14"/>
    <p:sldId id="400" r:id="rId15"/>
    <p:sldId id="1273" r:id="rId16"/>
    <p:sldId id="1468" r:id="rId17"/>
    <p:sldId id="1269" r:id="rId18"/>
    <p:sldId id="1466" r:id="rId19"/>
    <p:sldId id="1268" r:id="rId20"/>
    <p:sldId id="1253" r:id="rId21"/>
    <p:sldId id="1470" r:id="rId22"/>
    <p:sldId id="1255" r:id="rId23"/>
    <p:sldId id="412" r:id="rId24"/>
    <p:sldId id="1432" r:id="rId25"/>
    <p:sldId id="1328" r:id="rId26"/>
    <p:sldId id="1082" r:id="rId27"/>
    <p:sldId id="146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FD9"/>
    <a:srgbClr val="1DAEEC"/>
    <a:srgbClr val="1F9FD7"/>
    <a:srgbClr val="FDBF2D"/>
    <a:srgbClr val="4674C1"/>
    <a:srgbClr val="72AB4D"/>
    <a:srgbClr val="DDBF97"/>
    <a:srgbClr val="AABFB2"/>
    <a:srgbClr val="646B71"/>
    <a:srgbClr val="5F2E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99"/>
    <p:restoredTop sz="93342" autoAdjust="0"/>
  </p:normalViewPr>
  <p:slideViewPr>
    <p:cSldViewPr snapToGrid="0" snapToObjects="1">
      <p:cViewPr varScale="1">
        <p:scale>
          <a:sx n="100" d="100"/>
          <a:sy n="100" d="100"/>
        </p:scale>
        <p:origin x="192" y="54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137" d="100"/>
          <a:sy n="137" d="100"/>
        </p:scale>
        <p:origin x="178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Users\bagger\Dropbox\ACT\TRIUMF%205%20and%2010%20Year%20Trends%20for%202020-25%20ACT%202018053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eanlee\Desktop\Background\Visitor%20Log\Visitor%20statistics%202015-201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22F-574E-8D3B-87BA58C70E1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22F-574E-8D3B-87BA58C70E1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22F-574E-8D3B-87BA58C70E1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22F-574E-8D3B-87BA58C70E1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22F-574E-8D3B-87BA58C70E1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22F-574E-8D3B-87BA58C70E10}"/>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22F-574E-8D3B-87BA58C70E10}"/>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'5YP comparison graph'!$M$105:$M$111</c:f>
              <c:strCache>
                <c:ptCount val="7"/>
                <c:pt idx="0">
                  <c:v>Federal - NRC</c:v>
                </c:pt>
                <c:pt idx="1">
                  <c:v>Federal - CFI</c:v>
                </c:pt>
                <c:pt idx="2">
                  <c:v>Federal - NSERC</c:v>
                </c:pt>
                <c:pt idx="3">
                  <c:v>Federal - Other</c:v>
                </c:pt>
                <c:pt idx="4">
                  <c:v>Provincial</c:v>
                </c:pt>
                <c:pt idx="5">
                  <c:v>International</c:v>
                </c:pt>
                <c:pt idx="6">
                  <c:v>Private Sector</c:v>
                </c:pt>
              </c:strCache>
            </c:strRef>
          </c:cat>
          <c:val>
            <c:numRef>
              <c:f>'5YP comparison graph'!$O$105:$O$111</c:f>
              <c:numCache>
                <c:formatCode>#,##0.00</c:formatCode>
                <c:ptCount val="7"/>
                <c:pt idx="0">
                  <c:v>0.63143195198185142</c:v>
                </c:pt>
                <c:pt idx="1">
                  <c:v>4.5537733705512347E-2</c:v>
                </c:pt>
                <c:pt idx="2">
                  <c:v>6.3546439388496426E-2</c:v>
                </c:pt>
                <c:pt idx="3">
                  <c:v>2.2392769710903062E-2</c:v>
                </c:pt>
                <c:pt idx="4">
                  <c:v>6.4401170842769986E-2</c:v>
                </c:pt>
                <c:pt idx="5">
                  <c:v>1.6924447860696423E-2</c:v>
                </c:pt>
                <c:pt idx="6">
                  <c:v>0.15576548650977037</c:v>
                </c:pt>
              </c:numCache>
            </c:numRef>
          </c:val>
          <c:extLst>
            <c:ext xmlns:c16="http://schemas.microsoft.com/office/drawing/2014/chart" uri="{C3380CC4-5D6E-409C-BE32-E72D297353CC}">
              <c16:uniqueId val="{0000000E-922F-574E-8D3B-87BA58C70E10}"/>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1036220570756588"/>
          <c:y val="0.9086655266668443"/>
          <c:w val="0.81235144583424035"/>
          <c:h val="8.713104807113254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1BA-461C-B0B6-3E2685BF610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1BA-461C-B0B6-3E2685BF61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1BA-461C-B0B6-3E2685BF610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1BA-461C-B0B6-3E2685BF610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1BA-461C-B0B6-3E2685BF610D}"/>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1BA-461C-B0B6-3E2685BF610D}"/>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1BA-461C-B0B6-3E2685BF610D}"/>
              </c:ext>
            </c:extLst>
          </c:dPt>
          <c:dLbls>
            <c:spPr>
              <a:noFill/>
              <a:ln>
                <a:noFill/>
              </a:ln>
              <a:effectLst/>
            </c:spPr>
            <c:txPr>
              <a:bodyPr rot="0" spcFirstLastPara="1" vertOverflow="overflow" horzOverflow="overflow"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Sheet2!$A$11:$A$17</c:f>
              <c:strCache>
                <c:ptCount val="7"/>
                <c:pt idx="0">
                  <c:v>Nuclear Physics</c:v>
                </c:pt>
                <c:pt idx="1">
                  <c:v>PIF/NIF</c:v>
                </c:pt>
                <c:pt idx="2">
                  <c:v>Materials Science</c:v>
                </c:pt>
                <c:pt idx="3">
                  <c:v>Particle Physics</c:v>
                </c:pt>
                <c:pt idx="4">
                  <c:v>Life Sciences</c:v>
                </c:pt>
                <c:pt idx="5">
                  <c:v>Theory</c:v>
                </c:pt>
                <c:pt idx="6">
                  <c:v>Accelerator</c:v>
                </c:pt>
              </c:strCache>
            </c:strRef>
          </c:cat>
          <c:val>
            <c:numRef>
              <c:f>Sheet2!$B$11:$B$17</c:f>
              <c:numCache>
                <c:formatCode>General</c:formatCode>
                <c:ptCount val="7"/>
                <c:pt idx="0">
                  <c:v>239</c:v>
                </c:pt>
                <c:pt idx="1">
                  <c:v>195</c:v>
                </c:pt>
                <c:pt idx="2">
                  <c:v>156</c:v>
                </c:pt>
                <c:pt idx="3">
                  <c:v>122</c:v>
                </c:pt>
                <c:pt idx="4">
                  <c:v>71</c:v>
                </c:pt>
                <c:pt idx="5">
                  <c:v>54</c:v>
                </c:pt>
                <c:pt idx="6">
                  <c:v>38</c:v>
                </c:pt>
              </c:numCache>
            </c:numRef>
          </c:val>
          <c:extLst>
            <c:ext xmlns:c16="http://schemas.microsoft.com/office/drawing/2014/chart" uri="{C3380CC4-5D6E-409C-BE32-E72D297353CC}">
              <c16:uniqueId val="{0000000E-81BA-461C-B0B6-3E2685BF610D}"/>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9.9236499361724344E-3"/>
          <c:y val="0.86716865005497623"/>
          <c:w val="0.9362851260088163"/>
          <c:h val="9.661077774689613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2C4-4142-932A-4C10ED0F3C6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4-E2C4-4142-932A-4C10ED0F3C6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E2C4-4142-932A-4C10ED0F3C6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3-E2C4-4142-932A-4C10ED0F3C6B}"/>
              </c:ext>
            </c:extLst>
          </c:dPt>
          <c:dLbls>
            <c:dLbl>
              <c:idx val="0"/>
              <c:layout>
                <c:manualLayout>
                  <c:x val="-0.122172985650411"/>
                  <c:y val="9.38195321252972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2C4-4142-932A-4C10ED0F3C6B}"/>
                </c:ext>
              </c:extLst>
            </c:dLbl>
            <c:dLbl>
              <c:idx val="1"/>
              <c:layout>
                <c:manualLayout>
                  <c:x val="-1.357121507000638E-2"/>
                  <c:y val="-0.1617160099224380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4-E2C4-4142-932A-4C10ED0F3C6B}"/>
                </c:ext>
              </c:extLst>
            </c:dLbl>
            <c:dLbl>
              <c:idx val="2"/>
              <c:layout>
                <c:manualLayout>
                  <c:x val="0.11720811897289"/>
                  <c:y val="-4.3581768573173203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E2C4-4142-932A-4C10ED0F3C6B}"/>
                </c:ext>
              </c:extLst>
            </c:dLbl>
            <c:dLbl>
              <c:idx val="3"/>
              <c:layout>
                <c:manualLayout>
                  <c:x val="5.3340839853989498E-2"/>
                  <c:y val="0.14356769302123201"/>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2C4-4142-932A-4C10ED0F3C6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Canada</c:v>
                </c:pt>
                <c:pt idx="1">
                  <c:v>Asia</c:v>
                </c:pt>
                <c:pt idx="2">
                  <c:v>Americas</c:v>
                </c:pt>
                <c:pt idx="3">
                  <c:v>Europe</c:v>
                </c:pt>
              </c:strCache>
            </c:strRef>
          </c:cat>
          <c:val>
            <c:numRef>
              <c:f>Sheet1!$B$2:$B$5</c:f>
              <c:numCache>
                <c:formatCode>0%</c:formatCode>
                <c:ptCount val="4"/>
                <c:pt idx="0">
                  <c:v>0.42</c:v>
                </c:pt>
                <c:pt idx="1">
                  <c:v>0.17</c:v>
                </c:pt>
                <c:pt idx="2">
                  <c:v>0.25</c:v>
                </c:pt>
                <c:pt idx="3">
                  <c:v>0.16</c:v>
                </c:pt>
              </c:numCache>
            </c:numRef>
          </c:val>
          <c:extLst>
            <c:ext xmlns:c16="http://schemas.microsoft.com/office/drawing/2014/chart" uri="{C3380CC4-5D6E-409C-BE32-E72D297353CC}">
              <c16:uniqueId val="{00000000-E2C4-4142-932A-4C10ED0F3C6B}"/>
            </c:ext>
          </c:extLst>
        </c:ser>
        <c:dLbls>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2265687285995972"/>
          <c:y val="0.93225904352311761"/>
          <c:w val="0.523847316015291"/>
          <c:h val="5.4999301884410455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43EA4B-BA4F-B949-BD1D-A21441089DE9}" type="doc">
      <dgm:prSet loTypeId="urn:microsoft.com/office/officeart/2005/8/layout/venn1" loCatId="" qsTypeId="urn:microsoft.com/office/officeart/2005/8/quickstyle/simple1" qsCatId="simple" csTypeId="urn:microsoft.com/office/officeart/2005/8/colors/colorful5" csCatId="colorful" phldr="1"/>
      <dgm:spPr/>
    </dgm:pt>
    <dgm:pt modelId="{3B79D2D8-6A41-1243-95A6-61562B3C18F7}">
      <dgm:prSet phldrT="[Text]"/>
      <dgm:spPr>
        <a:solidFill>
          <a:schemeClr val="accent4">
            <a:alpha val="50000"/>
          </a:schemeClr>
        </a:solidFill>
      </dgm:spPr>
      <dgm:t>
        <a:bodyPr/>
        <a:lstStyle/>
        <a:p>
          <a:r>
            <a:rPr lang="en-US" dirty="0"/>
            <a:t>Industry</a:t>
          </a:r>
        </a:p>
      </dgm:t>
    </dgm:pt>
    <dgm:pt modelId="{0AA281BD-98CE-A646-A444-088F1D8FCC55}" type="parTrans" cxnId="{5117FA43-7A03-6043-B857-D54B00A4D178}">
      <dgm:prSet/>
      <dgm:spPr/>
      <dgm:t>
        <a:bodyPr/>
        <a:lstStyle/>
        <a:p>
          <a:endParaRPr lang="en-US"/>
        </a:p>
      </dgm:t>
    </dgm:pt>
    <dgm:pt modelId="{DD7E524A-C134-AC43-A54C-25D4E0570A90}" type="sibTrans" cxnId="{5117FA43-7A03-6043-B857-D54B00A4D178}">
      <dgm:prSet/>
      <dgm:spPr/>
      <dgm:t>
        <a:bodyPr/>
        <a:lstStyle/>
        <a:p>
          <a:endParaRPr lang="en-US"/>
        </a:p>
      </dgm:t>
    </dgm:pt>
    <dgm:pt modelId="{A43377CC-12A4-6041-B03B-DAFF6ABACDCB}">
      <dgm:prSet phldrT="[Text]"/>
      <dgm:spPr>
        <a:solidFill>
          <a:schemeClr val="accent2">
            <a:lumMod val="60000"/>
            <a:lumOff val="40000"/>
            <a:alpha val="50000"/>
          </a:schemeClr>
        </a:solidFill>
      </dgm:spPr>
      <dgm:t>
        <a:bodyPr/>
        <a:lstStyle/>
        <a:p>
          <a:r>
            <a:rPr lang="en-US" dirty="0"/>
            <a:t>Academia</a:t>
          </a:r>
        </a:p>
      </dgm:t>
    </dgm:pt>
    <dgm:pt modelId="{FE927EAE-56B7-DB4B-8052-2B8E9DAC5893}" type="parTrans" cxnId="{EB92018E-27D4-A943-ADBF-D41E3A57F6F8}">
      <dgm:prSet/>
      <dgm:spPr/>
      <dgm:t>
        <a:bodyPr/>
        <a:lstStyle/>
        <a:p>
          <a:endParaRPr lang="en-US"/>
        </a:p>
      </dgm:t>
    </dgm:pt>
    <dgm:pt modelId="{32278482-4387-4D42-8628-DC39C69DE0FB}" type="sibTrans" cxnId="{EB92018E-27D4-A943-ADBF-D41E3A57F6F8}">
      <dgm:prSet/>
      <dgm:spPr/>
      <dgm:t>
        <a:bodyPr/>
        <a:lstStyle/>
        <a:p>
          <a:endParaRPr lang="en-US"/>
        </a:p>
      </dgm:t>
    </dgm:pt>
    <dgm:pt modelId="{D7537138-B953-E144-A045-A9D746698DD8}">
      <dgm:prSet phldrT="[Text]"/>
      <dgm:spPr>
        <a:solidFill>
          <a:schemeClr val="bg2">
            <a:lumMod val="90000"/>
            <a:alpha val="50000"/>
          </a:schemeClr>
        </a:solidFill>
      </dgm:spPr>
      <dgm:t>
        <a:bodyPr/>
        <a:lstStyle/>
        <a:p>
          <a:r>
            <a:rPr lang="en-US" dirty="0"/>
            <a:t>Government</a:t>
          </a:r>
        </a:p>
      </dgm:t>
    </dgm:pt>
    <dgm:pt modelId="{27065F19-59AC-CC45-892C-C985B609A297}" type="parTrans" cxnId="{43D18FB0-DB07-9045-B06C-C933E840BCD2}">
      <dgm:prSet/>
      <dgm:spPr/>
      <dgm:t>
        <a:bodyPr/>
        <a:lstStyle/>
        <a:p>
          <a:endParaRPr lang="en-US"/>
        </a:p>
      </dgm:t>
    </dgm:pt>
    <dgm:pt modelId="{82FAD12F-CB1F-5644-BD52-11DC74F561AE}" type="sibTrans" cxnId="{43D18FB0-DB07-9045-B06C-C933E840BCD2}">
      <dgm:prSet/>
      <dgm:spPr/>
      <dgm:t>
        <a:bodyPr/>
        <a:lstStyle/>
        <a:p>
          <a:endParaRPr lang="en-US"/>
        </a:p>
      </dgm:t>
    </dgm:pt>
    <dgm:pt modelId="{A83549F6-BF11-3045-B2F2-F719595FB3FF}" type="pres">
      <dgm:prSet presAssocID="{2743EA4B-BA4F-B949-BD1D-A21441089DE9}" presName="compositeShape" presStyleCnt="0">
        <dgm:presLayoutVars>
          <dgm:chMax val="7"/>
          <dgm:dir/>
          <dgm:resizeHandles val="exact"/>
        </dgm:presLayoutVars>
      </dgm:prSet>
      <dgm:spPr/>
    </dgm:pt>
    <dgm:pt modelId="{9108C96F-E256-4D4B-B961-7D01D50D6019}" type="pres">
      <dgm:prSet presAssocID="{3B79D2D8-6A41-1243-95A6-61562B3C18F7}" presName="circ1" presStyleLbl="vennNode1" presStyleIdx="0" presStyleCnt="3"/>
      <dgm:spPr/>
    </dgm:pt>
    <dgm:pt modelId="{C8E6CCD6-45E9-924D-A900-A5A884DCFEE6}" type="pres">
      <dgm:prSet presAssocID="{3B79D2D8-6A41-1243-95A6-61562B3C18F7}" presName="circ1Tx" presStyleLbl="revTx" presStyleIdx="0" presStyleCnt="0">
        <dgm:presLayoutVars>
          <dgm:chMax val="0"/>
          <dgm:chPref val="0"/>
          <dgm:bulletEnabled val="1"/>
        </dgm:presLayoutVars>
      </dgm:prSet>
      <dgm:spPr/>
    </dgm:pt>
    <dgm:pt modelId="{28DC1DFA-5F89-0A45-A7A4-1D224470FD37}" type="pres">
      <dgm:prSet presAssocID="{A43377CC-12A4-6041-B03B-DAFF6ABACDCB}" presName="circ2" presStyleLbl="vennNode1" presStyleIdx="1" presStyleCnt="3"/>
      <dgm:spPr/>
    </dgm:pt>
    <dgm:pt modelId="{281BFDFA-6B3E-C645-8E23-E10D5E392396}" type="pres">
      <dgm:prSet presAssocID="{A43377CC-12A4-6041-B03B-DAFF6ABACDCB}" presName="circ2Tx" presStyleLbl="revTx" presStyleIdx="0" presStyleCnt="0">
        <dgm:presLayoutVars>
          <dgm:chMax val="0"/>
          <dgm:chPref val="0"/>
          <dgm:bulletEnabled val="1"/>
        </dgm:presLayoutVars>
      </dgm:prSet>
      <dgm:spPr/>
    </dgm:pt>
    <dgm:pt modelId="{78519C42-13D5-D847-950A-8349F5375260}" type="pres">
      <dgm:prSet presAssocID="{D7537138-B953-E144-A045-A9D746698DD8}" presName="circ3" presStyleLbl="vennNode1" presStyleIdx="2" presStyleCnt="3"/>
      <dgm:spPr/>
    </dgm:pt>
    <dgm:pt modelId="{18FEBDC2-A033-6C48-954C-3190B8E4F4AB}" type="pres">
      <dgm:prSet presAssocID="{D7537138-B953-E144-A045-A9D746698DD8}" presName="circ3Tx" presStyleLbl="revTx" presStyleIdx="0" presStyleCnt="0">
        <dgm:presLayoutVars>
          <dgm:chMax val="0"/>
          <dgm:chPref val="0"/>
          <dgm:bulletEnabled val="1"/>
        </dgm:presLayoutVars>
      </dgm:prSet>
      <dgm:spPr/>
    </dgm:pt>
  </dgm:ptLst>
  <dgm:cxnLst>
    <dgm:cxn modelId="{5117FA43-7A03-6043-B857-D54B00A4D178}" srcId="{2743EA4B-BA4F-B949-BD1D-A21441089DE9}" destId="{3B79D2D8-6A41-1243-95A6-61562B3C18F7}" srcOrd="0" destOrd="0" parTransId="{0AA281BD-98CE-A646-A444-088F1D8FCC55}" sibTransId="{DD7E524A-C134-AC43-A54C-25D4E0570A90}"/>
    <dgm:cxn modelId="{6162FD60-1CAC-7041-A8E3-353DCAD9975D}" type="presOf" srcId="{3B79D2D8-6A41-1243-95A6-61562B3C18F7}" destId="{C8E6CCD6-45E9-924D-A900-A5A884DCFEE6}" srcOrd="1" destOrd="0" presId="urn:microsoft.com/office/officeart/2005/8/layout/venn1"/>
    <dgm:cxn modelId="{85F2A86A-7F50-AE43-96C2-DEA5D93BEE7A}" type="presOf" srcId="{D7537138-B953-E144-A045-A9D746698DD8}" destId="{78519C42-13D5-D847-950A-8349F5375260}" srcOrd="0" destOrd="0" presId="urn:microsoft.com/office/officeart/2005/8/layout/venn1"/>
    <dgm:cxn modelId="{07CBD370-7AFC-5C4B-8536-653D9036C388}" type="presOf" srcId="{A43377CC-12A4-6041-B03B-DAFF6ABACDCB}" destId="{28DC1DFA-5F89-0A45-A7A4-1D224470FD37}" srcOrd="0" destOrd="0" presId="urn:microsoft.com/office/officeart/2005/8/layout/venn1"/>
    <dgm:cxn modelId="{EB92018E-27D4-A943-ADBF-D41E3A57F6F8}" srcId="{2743EA4B-BA4F-B949-BD1D-A21441089DE9}" destId="{A43377CC-12A4-6041-B03B-DAFF6ABACDCB}" srcOrd="1" destOrd="0" parTransId="{FE927EAE-56B7-DB4B-8052-2B8E9DAC5893}" sibTransId="{32278482-4387-4D42-8628-DC39C69DE0FB}"/>
    <dgm:cxn modelId="{11A050A7-4A62-8C45-BF8E-D2865AB33063}" type="presOf" srcId="{D7537138-B953-E144-A045-A9D746698DD8}" destId="{18FEBDC2-A033-6C48-954C-3190B8E4F4AB}" srcOrd="1" destOrd="0" presId="urn:microsoft.com/office/officeart/2005/8/layout/venn1"/>
    <dgm:cxn modelId="{26C4FFAA-3C44-884F-9209-D03CE1CE7A53}" type="presOf" srcId="{3B79D2D8-6A41-1243-95A6-61562B3C18F7}" destId="{9108C96F-E256-4D4B-B961-7D01D50D6019}" srcOrd="0" destOrd="0" presId="urn:microsoft.com/office/officeart/2005/8/layout/venn1"/>
    <dgm:cxn modelId="{964E7BAF-AB5F-F64B-A520-32C754224FB7}" type="presOf" srcId="{A43377CC-12A4-6041-B03B-DAFF6ABACDCB}" destId="{281BFDFA-6B3E-C645-8E23-E10D5E392396}" srcOrd="1" destOrd="0" presId="urn:microsoft.com/office/officeart/2005/8/layout/venn1"/>
    <dgm:cxn modelId="{43D18FB0-DB07-9045-B06C-C933E840BCD2}" srcId="{2743EA4B-BA4F-B949-BD1D-A21441089DE9}" destId="{D7537138-B953-E144-A045-A9D746698DD8}" srcOrd="2" destOrd="0" parTransId="{27065F19-59AC-CC45-892C-C985B609A297}" sibTransId="{82FAD12F-CB1F-5644-BD52-11DC74F561AE}"/>
    <dgm:cxn modelId="{22B2D9BC-DCFF-7242-A1C6-6EB2D650956D}" type="presOf" srcId="{2743EA4B-BA4F-B949-BD1D-A21441089DE9}" destId="{A83549F6-BF11-3045-B2F2-F719595FB3FF}" srcOrd="0" destOrd="0" presId="urn:microsoft.com/office/officeart/2005/8/layout/venn1"/>
    <dgm:cxn modelId="{AF4876A3-22AC-0248-9D7D-F470ECF19AED}" type="presParOf" srcId="{A83549F6-BF11-3045-B2F2-F719595FB3FF}" destId="{9108C96F-E256-4D4B-B961-7D01D50D6019}" srcOrd="0" destOrd="0" presId="urn:microsoft.com/office/officeart/2005/8/layout/venn1"/>
    <dgm:cxn modelId="{044FCC67-A8A4-4948-87DF-C0BE2695C76C}" type="presParOf" srcId="{A83549F6-BF11-3045-B2F2-F719595FB3FF}" destId="{C8E6CCD6-45E9-924D-A900-A5A884DCFEE6}" srcOrd="1" destOrd="0" presId="urn:microsoft.com/office/officeart/2005/8/layout/venn1"/>
    <dgm:cxn modelId="{4B02DD29-138A-1444-8CEB-4F34557EB350}" type="presParOf" srcId="{A83549F6-BF11-3045-B2F2-F719595FB3FF}" destId="{28DC1DFA-5F89-0A45-A7A4-1D224470FD37}" srcOrd="2" destOrd="0" presId="urn:microsoft.com/office/officeart/2005/8/layout/venn1"/>
    <dgm:cxn modelId="{61A82496-AE64-8041-9482-E23F0BD7C1CD}" type="presParOf" srcId="{A83549F6-BF11-3045-B2F2-F719595FB3FF}" destId="{281BFDFA-6B3E-C645-8E23-E10D5E392396}" srcOrd="3" destOrd="0" presId="urn:microsoft.com/office/officeart/2005/8/layout/venn1"/>
    <dgm:cxn modelId="{E21D4138-9806-CA4D-8C3B-85A5115DFEE3}" type="presParOf" srcId="{A83549F6-BF11-3045-B2F2-F719595FB3FF}" destId="{78519C42-13D5-D847-950A-8349F5375260}" srcOrd="4" destOrd="0" presId="urn:microsoft.com/office/officeart/2005/8/layout/venn1"/>
    <dgm:cxn modelId="{11696D5C-D1EC-7E46-AAA1-E1B4C79488E0}" type="presParOf" srcId="{A83549F6-BF11-3045-B2F2-F719595FB3FF}" destId="{18FEBDC2-A033-6C48-954C-3190B8E4F4AB}"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8C96F-E256-4D4B-B961-7D01D50D6019}">
      <dsp:nvSpPr>
        <dsp:cNvPr id="0" name=""/>
        <dsp:cNvSpPr/>
      </dsp:nvSpPr>
      <dsp:spPr>
        <a:xfrm>
          <a:off x="3011548" y="79860"/>
          <a:ext cx="3833283" cy="3833283"/>
        </a:xfrm>
        <a:prstGeom prst="ellipse">
          <a:avLst/>
        </a:prstGeom>
        <a:solidFill>
          <a:schemeClr val="accent4">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Industry</a:t>
          </a:r>
        </a:p>
      </dsp:txBody>
      <dsp:txXfrm>
        <a:off x="3522653" y="750684"/>
        <a:ext cx="2811074" cy="1724977"/>
      </dsp:txXfrm>
    </dsp:sp>
    <dsp:sp modelId="{28DC1DFA-5F89-0A45-A7A4-1D224470FD37}">
      <dsp:nvSpPr>
        <dsp:cNvPr id="0" name=""/>
        <dsp:cNvSpPr/>
      </dsp:nvSpPr>
      <dsp:spPr>
        <a:xfrm>
          <a:off x="4394725" y="2475662"/>
          <a:ext cx="3833283" cy="3833283"/>
        </a:xfrm>
        <a:prstGeom prst="ellipse">
          <a:avLst/>
        </a:prstGeom>
        <a:solidFill>
          <a:schemeClr val="accent2">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Academia</a:t>
          </a:r>
        </a:p>
      </dsp:txBody>
      <dsp:txXfrm>
        <a:off x="5567071" y="3465927"/>
        <a:ext cx="2299970" cy="2108305"/>
      </dsp:txXfrm>
    </dsp:sp>
    <dsp:sp modelId="{78519C42-13D5-D847-950A-8349F5375260}">
      <dsp:nvSpPr>
        <dsp:cNvPr id="0" name=""/>
        <dsp:cNvSpPr/>
      </dsp:nvSpPr>
      <dsp:spPr>
        <a:xfrm>
          <a:off x="1628372" y="2475662"/>
          <a:ext cx="3833283" cy="3833283"/>
        </a:xfrm>
        <a:prstGeom prst="ellipse">
          <a:avLst/>
        </a:prstGeom>
        <a:solidFill>
          <a:schemeClr val="bg2">
            <a:lumMod val="9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Government</a:t>
          </a:r>
        </a:p>
      </dsp:txBody>
      <dsp:txXfrm>
        <a:off x="1989339" y="3465927"/>
        <a:ext cx="2299970" cy="210830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F9C03A-79D8-174C-8A65-8B724BE9D7B5}" type="datetimeFigureOut">
              <a:rPr lang="en-US" smtClean="0"/>
              <a:t>6/27/18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49E93-5542-D14B-A07B-05AD65D6EB97}" type="slidenum">
              <a:rPr lang="en-US" smtClean="0"/>
              <a:t>‹#›</a:t>
            </a:fld>
            <a:endParaRPr lang="en-US" dirty="0"/>
          </a:p>
        </p:txBody>
      </p:sp>
    </p:spTree>
    <p:extLst>
      <p:ext uri="{BB962C8B-B14F-4D97-AF65-F5344CB8AC3E}">
        <p14:creationId xmlns:p14="http://schemas.microsoft.com/office/powerpoint/2010/main" val="1989204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3967B-E13D-644C-B749-25F5E6C5117C}" type="datetimeFigureOut">
              <a:rPr lang="en-US" smtClean="0"/>
              <a:t>6/27/18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A6A82-C43D-0E45-8BBC-3BA89641B414}" type="slidenum">
              <a:rPr lang="en-US" smtClean="0"/>
              <a:t>‹#›</a:t>
            </a:fld>
            <a:endParaRPr lang="en-US" dirty="0"/>
          </a:p>
        </p:txBody>
      </p:sp>
    </p:spTree>
    <p:extLst>
      <p:ext uri="{BB962C8B-B14F-4D97-AF65-F5344CB8AC3E}">
        <p14:creationId xmlns:p14="http://schemas.microsoft.com/office/powerpoint/2010/main" val="1504460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FA6A82-C43D-0E45-8BBC-3BA89641B414}" type="slidenum">
              <a:rPr lang="en-US" smtClean="0"/>
              <a:t>2</a:t>
            </a:fld>
            <a:endParaRPr lang="en-US" dirty="0"/>
          </a:p>
        </p:txBody>
      </p:sp>
    </p:spTree>
    <p:extLst>
      <p:ext uri="{BB962C8B-B14F-4D97-AF65-F5344CB8AC3E}">
        <p14:creationId xmlns:p14="http://schemas.microsoft.com/office/powerpoint/2010/main" val="1750339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AFA6A82-C43D-0E45-8BBC-3BA89641B414}" type="slidenum">
              <a:rPr lang="en-US" smtClean="0"/>
              <a:t>4</a:t>
            </a:fld>
            <a:endParaRPr lang="en-US"/>
          </a:p>
        </p:txBody>
      </p:sp>
    </p:spTree>
    <p:extLst>
      <p:ext uri="{BB962C8B-B14F-4D97-AF65-F5344CB8AC3E}">
        <p14:creationId xmlns:p14="http://schemas.microsoft.com/office/powerpoint/2010/main" val="3935100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F08EE0-F671-5A48-AE26-ED94D7DF6D58}" type="slidenum">
              <a:rPr lang="en-US" smtClean="0"/>
              <a:t>5</a:t>
            </a:fld>
            <a:endParaRPr lang="en-US"/>
          </a:p>
        </p:txBody>
      </p:sp>
    </p:spTree>
    <p:extLst>
      <p:ext uri="{BB962C8B-B14F-4D97-AF65-F5344CB8AC3E}">
        <p14:creationId xmlns:p14="http://schemas.microsoft.com/office/powerpoint/2010/main" val="3877183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9F2B25-28E7-484E-AFA7-E2D6D08A0A48}" type="slidenum">
              <a:rPr lang="en-US" smtClean="0"/>
              <a:t>6</a:t>
            </a:fld>
            <a:endParaRPr lang="en-US"/>
          </a:p>
        </p:txBody>
      </p:sp>
    </p:spTree>
    <p:extLst>
      <p:ext uri="{BB962C8B-B14F-4D97-AF65-F5344CB8AC3E}">
        <p14:creationId xmlns:p14="http://schemas.microsoft.com/office/powerpoint/2010/main" val="66591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FA6A82-C43D-0E45-8BBC-3BA89641B414}" type="slidenum">
              <a:rPr lang="en-US" smtClean="0"/>
              <a:t>7</a:t>
            </a:fld>
            <a:endParaRPr lang="en-US"/>
          </a:p>
        </p:txBody>
      </p:sp>
    </p:spTree>
    <p:extLst>
      <p:ext uri="{BB962C8B-B14F-4D97-AF65-F5344CB8AC3E}">
        <p14:creationId xmlns:p14="http://schemas.microsoft.com/office/powerpoint/2010/main" val="243714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18203" lvl="1"/>
            <a:endParaRPr lang="en-CA" dirty="0"/>
          </a:p>
        </p:txBody>
      </p:sp>
      <p:sp>
        <p:nvSpPr>
          <p:cNvPr id="4" name="Slide Number Placeholder 3"/>
          <p:cNvSpPr>
            <a:spLocks noGrp="1"/>
          </p:cNvSpPr>
          <p:nvPr>
            <p:ph type="sldNum" sz="quarter" idx="10"/>
          </p:nvPr>
        </p:nvSpPr>
        <p:spPr/>
        <p:txBody>
          <a:bodyPr/>
          <a:lstStyle/>
          <a:p>
            <a:fld id="{1AFA6A82-C43D-0E45-8BBC-3BA89641B414}" type="slidenum">
              <a:rPr lang="en-US" smtClean="0"/>
              <a:t>8</a:t>
            </a:fld>
            <a:endParaRPr lang="en-US"/>
          </a:p>
        </p:txBody>
      </p:sp>
    </p:spTree>
    <p:extLst>
      <p:ext uri="{BB962C8B-B14F-4D97-AF65-F5344CB8AC3E}">
        <p14:creationId xmlns:p14="http://schemas.microsoft.com/office/powerpoint/2010/main" val="2494624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FA6A82-C43D-0E45-8BBC-3BA89641B414}" type="slidenum">
              <a:rPr lang="en-US" smtClean="0"/>
              <a:t>9</a:t>
            </a:fld>
            <a:endParaRPr lang="en-US" dirty="0"/>
          </a:p>
        </p:txBody>
      </p:sp>
    </p:spTree>
    <p:extLst>
      <p:ext uri="{BB962C8B-B14F-4D97-AF65-F5344CB8AC3E}">
        <p14:creationId xmlns:p14="http://schemas.microsoft.com/office/powerpoint/2010/main" val="2048898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F08EE0-F671-5A48-AE26-ED94D7DF6D58}" type="slidenum">
              <a:rPr lang="en-US" smtClean="0"/>
              <a:t>10</a:t>
            </a:fld>
            <a:endParaRPr lang="en-US"/>
          </a:p>
        </p:txBody>
      </p:sp>
    </p:spTree>
    <p:extLst>
      <p:ext uri="{BB962C8B-B14F-4D97-AF65-F5344CB8AC3E}">
        <p14:creationId xmlns:p14="http://schemas.microsoft.com/office/powerpoint/2010/main" val="4221811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13</a:t>
            </a:fld>
            <a:endParaRPr lang="en-US"/>
          </a:p>
        </p:txBody>
      </p:sp>
    </p:spTree>
    <p:extLst>
      <p:ext uri="{BB962C8B-B14F-4D97-AF65-F5344CB8AC3E}">
        <p14:creationId xmlns:p14="http://schemas.microsoft.com/office/powerpoint/2010/main" val="82910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A6A82-C43D-0E45-8BBC-3BA89641B4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6421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F08EE0-F671-5A48-AE26-ED94D7DF6D58}" type="slidenum">
              <a:rPr lang="en-US" smtClean="0"/>
              <a:t>15</a:t>
            </a:fld>
            <a:endParaRPr lang="en-US"/>
          </a:p>
        </p:txBody>
      </p:sp>
    </p:spTree>
    <p:extLst>
      <p:ext uri="{BB962C8B-B14F-4D97-AF65-F5344CB8AC3E}">
        <p14:creationId xmlns:p14="http://schemas.microsoft.com/office/powerpoint/2010/main" val="748557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rial "/>
              <a:cs typeface="Myriad Pro Light"/>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A6A82-C43D-0E45-8BBC-3BA89641B4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4456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A6A82-C43D-0E45-8BBC-3BA89641B4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5867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FA6A82-C43D-0E45-8BBC-3BA89641B414}" type="slidenum">
              <a:rPr lang="en-US" smtClean="0"/>
              <a:t>19</a:t>
            </a:fld>
            <a:endParaRPr lang="en-US" dirty="0"/>
          </a:p>
        </p:txBody>
      </p:sp>
    </p:spTree>
    <p:extLst>
      <p:ext uri="{BB962C8B-B14F-4D97-AF65-F5344CB8AC3E}">
        <p14:creationId xmlns:p14="http://schemas.microsoft.com/office/powerpoint/2010/main" val="209233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F08EE0-F671-5A48-AE26-ED94D7DF6D58}" type="slidenum">
              <a:rPr lang="en-US" smtClean="0"/>
              <a:t>21</a:t>
            </a:fld>
            <a:endParaRPr lang="en-US"/>
          </a:p>
        </p:txBody>
      </p:sp>
    </p:spTree>
    <p:extLst>
      <p:ext uri="{BB962C8B-B14F-4D97-AF65-F5344CB8AC3E}">
        <p14:creationId xmlns:p14="http://schemas.microsoft.com/office/powerpoint/2010/main" val="3345587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F08EE0-F671-5A48-AE26-ED94D7DF6D58}" type="slidenum">
              <a:rPr lang="en-US" smtClean="0"/>
              <a:t>22</a:t>
            </a:fld>
            <a:endParaRPr lang="en-US"/>
          </a:p>
        </p:txBody>
      </p:sp>
    </p:spTree>
    <p:extLst>
      <p:ext uri="{BB962C8B-B14F-4D97-AF65-F5344CB8AC3E}">
        <p14:creationId xmlns:p14="http://schemas.microsoft.com/office/powerpoint/2010/main" val="533080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FA6A82-C43D-0E45-8BBC-3BA89641B414}" type="slidenum">
              <a:rPr lang="en-US" smtClean="0"/>
              <a:t>23</a:t>
            </a:fld>
            <a:endParaRPr lang="en-US" dirty="0"/>
          </a:p>
        </p:txBody>
      </p:sp>
    </p:spTree>
    <p:extLst>
      <p:ext uri="{BB962C8B-B14F-4D97-AF65-F5344CB8AC3E}">
        <p14:creationId xmlns:p14="http://schemas.microsoft.com/office/powerpoint/2010/main" val="2913418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2018-06-27</a:t>
            </a:fld>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253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1302538"/>
            <a:ext cx="788893" cy="5555461"/>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2"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6681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2018-06-27</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1740321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2018-06-27</a:t>
            </a:fld>
            <a:endParaRPr lang="en-US" dirty="0">
              <a:solidFill>
                <a:schemeClr val="bg2">
                  <a:lumMod val="10000"/>
                </a:schemeClr>
              </a:solidFill>
              <a:latin typeface="Arial" panose="020B0604020202020204"/>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2018-06-27</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2062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270273" y="6263723"/>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ctr">
            <a:normAutofit/>
          </a:bodyP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7523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Picture Placeholder 2"/>
          <p:cNvSpPr>
            <a:spLocks noGrp="1" noChangeAspect="1"/>
          </p:cNvSpPr>
          <p:nvPr>
            <p:ph type="pic" idx="1"/>
          </p:nvPr>
        </p:nvSpPr>
        <p:spPr>
          <a:xfrm>
            <a:off x="698269" y="979688"/>
            <a:ext cx="10231669"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Tree>
    <p:extLst>
      <p:ext uri="{BB962C8B-B14F-4D97-AF65-F5344CB8AC3E}">
        <p14:creationId xmlns:p14="http://schemas.microsoft.com/office/powerpoint/2010/main" val="123957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14" name="Subtitle 2"/>
          <p:cNvSpPr>
            <a:spLocks noGrp="1"/>
          </p:cNvSpPr>
          <p:nvPr>
            <p:ph type="subTitle" idx="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5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9" name="Content Placeholder 3"/>
          <p:cNvSpPr>
            <a:spLocks noGrp="1"/>
          </p:cNvSpPr>
          <p:nvPr>
            <p:ph sz="half" idx="2"/>
          </p:nvPr>
        </p:nvSpPr>
        <p:spPr>
          <a:xfrm>
            <a:off x="773410"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Click to edit Master text styles</a:t>
            </a:r>
          </a:p>
          <a:p>
            <a:pPr lvl="1"/>
            <a:r>
              <a:rPr lang="en-US"/>
              <a:t>Second level</a:t>
            </a:r>
          </a:p>
          <a:p>
            <a:pPr lvl="2"/>
            <a:r>
              <a:rPr lang="en-US"/>
              <a:t>Third level</a:t>
            </a:r>
          </a:p>
        </p:txBody>
      </p:sp>
      <p:sp>
        <p:nvSpPr>
          <p:cNvPr id="10" name="Content Placeholder 3"/>
          <p:cNvSpPr>
            <a:spLocks noGrp="1"/>
          </p:cNvSpPr>
          <p:nvPr>
            <p:ph sz="half" idx="13"/>
          </p:nvPr>
        </p:nvSpPr>
        <p:spPr>
          <a:xfrm>
            <a:off x="5968073"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661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Text Placeholder 2"/>
          <p:cNvSpPr>
            <a:spLocks noGrp="1"/>
          </p:cNvSpPr>
          <p:nvPr>
            <p:ph type="body" idx="1"/>
          </p:nvPr>
        </p:nvSpPr>
        <p:spPr>
          <a:xfrm>
            <a:off x="773411"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p:cNvSpPr>
            <a:spLocks noGrp="1"/>
          </p:cNvSpPr>
          <p:nvPr>
            <p:ph sz="half" idx="2"/>
          </p:nvPr>
        </p:nvSpPr>
        <p:spPr>
          <a:xfrm>
            <a:off x="773410" y="3337854"/>
            <a:ext cx="4869744" cy="3040252"/>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Click to edit Master text styles</a:t>
            </a:r>
          </a:p>
          <a:p>
            <a:pPr lvl="1"/>
            <a:r>
              <a:rPr lang="en-US"/>
              <a:t>Second level</a:t>
            </a:r>
          </a:p>
          <a:p>
            <a:pPr lvl="2"/>
            <a:r>
              <a:rPr lang="en-US"/>
              <a:t>Third level</a:t>
            </a:r>
          </a:p>
        </p:txBody>
      </p:sp>
      <p:sp>
        <p:nvSpPr>
          <p:cNvPr id="9" name="Text Placeholder 2"/>
          <p:cNvSpPr>
            <a:spLocks noGrp="1"/>
          </p:cNvSpPr>
          <p:nvPr>
            <p:ph type="body" idx="12"/>
          </p:nvPr>
        </p:nvSpPr>
        <p:spPr>
          <a:xfrm>
            <a:off x="5968074"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p:cNvSpPr>
            <a:spLocks noGrp="1"/>
          </p:cNvSpPr>
          <p:nvPr>
            <p:ph sz="half" idx="13"/>
          </p:nvPr>
        </p:nvSpPr>
        <p:spPr>
          <a:xfrm>
            <a:off x="5968073" y="3337854"/>
            <a:ext cx="4869744" cy="3040251"/>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Click to edit Master text styles</a:t>
            </a:r>
          </a:p>
          <a:p>
            <a:pPr lvl="1"/>
            <a:r>
              <a:rPr lang="en-US"/>
              <a:t>Second level</a:t>
            </a:r>
          </a:p>
          <a:p>
            <a:pPr lvl="2"/>
            <a:r>
              <a:rPr lang="en-US"/>
              <a:t>Third level</a:t>
            </a:r>
          </a:p>
        </p:txBody>
      </p:sp>
      <p:sp>
        <p:nvSpPr>
          <p:cNvPr id="11" name="Title 1"/>
          <p:cNvSpPr>
            <a:spLocks noGrp="1"/>
          </p:cNvSpPr>
          <p:nvPr>
            <p:ph type="title" hasCustomPrompt="1"/>
          </p:nvPr>
        </p:nvSpPr>
        <p:spPr>
          <a:xfrm>
            <a:off x="773410" y="979687"/>
            <a:ext cx="10064407" cy="637077"/>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90346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2"/>
          </a:xfrm>
          <a:prstGeom prst="rect">
            <a:avLst/>
          </a:prstGeom>
        </p:spPr>
        <p:txBody>
          <a:bodyPr anchor="t">
            <a:normAutofit/>
          </a:bodyPr>
          <a:lstStyle>
            <a:lvl1pPr algn="l">
              <a:defRPr sz="3200" b="0">
                <a:solidFill>
                  <a:srgbClr val="00B0F0"/>
                </a:solidFill>
                <a:latin typeface="+mn-lt"/>
              </a:defRPr>
            </a:lvl1pPr>
          </a:lstStyle>
          <a:p>
            <a:r>
              <a:rPr lang="en-US"/>
              <a:t>Click to edit Master title style</a:t>
            </a:r>
            <a:endParaRPr lang="en-US" dirty="0"/>
          </a:p>
        </p:txBody>
      </p:sp>
      <p:sp>
        <p:nvSpPr>
          <p:cNvPr id="11"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Content Placeholder 2"/>
          <p:cNvSpPr>
            <a:spLocks noGrp="1"/>
          </p:cNvSpPr>
          <p:nvPr>
            <p:ph idx="1"/>
          </p:nvPr>
        </p:nvSpPr>
        <p:spPr>
          <a:xfrm>
            <a:off x="5075864" y="2032776"/>
            <a:ext cx="5446278" cy="3931442"/>
          </a:xfrm>
          <a:prstGeom prst="rect">
            <a:avLst/>
          </a:prstGeom>
        </p:spPr>
        <p:txBody>
          <a:bodyPr anchor="ct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6365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Title 1"/>
          <p:cNvSpPr>
            <a:spLocks noGrp="1"/>
          </p:cNvSpPr>
          <p:nvPr>
            <p:ph type="title"/>
          </p:nvPr>
        </p:nvSpPr>
        <p:spPr>
          <a:xfrm>
            <a:off x="661743" y="2032776"/>
            <a:ext cx="3938833" cy="1581962"/>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9"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p:cNvSpPr>
            <a:spLocks noGrp="1" noChangeAspect="1"/>
          </p:cNvSpPr>
          <p:nvPr>
            <p:ph type="pic" idx="1"/>
          </p:nvPr>
        </p:nvSpPr>
        <p:spPr>
          <a:xfrm>
            <a:off x="6747062" y="979688"/>
            <a:ext cx="4182876"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Tree>
    <p:extLst>
      <p:ext uri="{BB962C8B-B14F-4D97-AF65-F5344CB8AC3E}">
        <p14:creationId xmlns:p14="http://schemas.microsoft.com/office/powerpoint/2010/main" val="1468787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7687507"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47791" y="979688"/>
            <a:ext cx="7687507" cy="663582"/>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592065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6921889"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rot="5400000">
            <a:off x="7116880" y="3953881"/>
            <a:ext cx="4439522" cy="59731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560668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0"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3"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4"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1130185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ur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535462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ur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156417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ur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ur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9"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0"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Click to edit Master text styles</a:t>
            </a:r>
          </a:p>
        </p:txBody>
      </p:sp>
    </p:spTree>
    <p:extLst>
      <p:ext uri="{BB962C8B-B14F-4D97-AF65-F5344CB8AC3E}">
        <p14:creationId xmlns:p14="http://schemas.microsoft.com/office/powerpoint/2010/main" val="885934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3"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02613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yclotr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5128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RI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34398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son H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89605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eo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92157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yclotron Grou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03941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fe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297925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ud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695984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37673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mote Handling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06589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mote Handli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124815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mote Handling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70101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mote Handling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17789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F NI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9597145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A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099446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LPH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738488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RAG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85208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SO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392674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lium Recyc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3151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1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2232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13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5366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SCA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32640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SCA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35047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er Tap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3668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sign Draf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982826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abbit 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76498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achine Sh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1899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rol Room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8286531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rol Room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520384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rol Room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67404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per Clip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563148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28668" y="1"/>
            <a:ext cx="8157136" cy="626535"/>
          </a:xfrm>
          <a:prstGeom prst="rect">
            <a:avLst/>
          </a:prstGeom>
        </p:spPr>
        <p:txBody>
          <a:bodyPr/>
          <a:lstStyle>
            <a:lvl1pPr>
              <a:defRPr>
                <a:latin typeface="Myriad Pro SemiExt" pitchFamily="34" charset="0"/>
              </a:defRPr>
            </a:lvl1p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atin typeface="Myriad Pro" pitchFamily="34" charset="0"/>
              </a:defRPr>
            </a:lvl1pPr>
          </a:lstStyle>
          <a:p>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lvl1pPr>
              <a:defRPr>
                <a:latin typeface="Myriad Pro" pitchFamily="34" charset="0"/>
              </a:defRPr>
            </a:lvl1p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lvl1pPr>
              <a:defRPr>
                <a:latin typeface="Myriad Pro" pitchFamily="34" charset="0"/>
              </a:defRPr>
            </a:lvl1pPr>
          </a:lstStyle>
          <a:p>
            <a:fld id="{166B2C24-75C8-E544-A8CC-21761AB50D8D}" type="slidenum">
              <a:rPr lang="en-US" smtClean="0"/>
              <a:pPr/>
              <a:t>‹#›</a:t>
            </a:fld>
            <a:endParaRPr lang="en-US"/>
          </a:p>
        </p:txBody>
      </p:sp>
    </p:spTree>
    <p:extLst>
      <p:ext uri="{BB962C8B-B14F-4D97-AF65-F5344CB8AC3E}">
        <p14:creationId xmlns:p14="http://schemas.microsoft.com/office/powerpoint/2010/main" val="29892719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txBox="1">
            <a:spLocks/>
          </p:cNvSpPr>
          <p:nvPr userDrawn="1"/>
        </p:nvSpPr>
        <p:spPr>
          <a:xfrm>
            <a:off x="10717073" y="6319111"/>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rgbClr val="0096FF"/>
                </a:solidFill>
                <a:latin typeface="Arial" panose="020B0604020202020204"/>
              </a:rPr>
              <a:pPr/>
              <a:t>‹#›</a:t>
            </a:fld>
            <a:endParaRPr lang="en-US" dirty="0">
              <a:solidFill>
                <a:srgbClr val="0096FF"/>
              </a:solidFill>
              <a:latin typeface="Arial" panose="020B0604020202020204"/>
            </a:endParaRP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5" name="TextBox 4"/>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2018-06-27</a:t>
            </a:fld>
            <a:endParaRPr lang="en-US" dirty="0">
              <a:solidFill>
                <a:schemeClr val="bg2">
                  <a:lumMod val="10000"/>
                </a:schemeClr>
              </a:solidFill>
              <a:latin typeface="Arial" panose="020B0604020202020204"/>
            </a:endParaRPr>
          </a:p>
        </p:txBody>
      </p:sp>
      <p:sp>
        <p:nvSpPr>
          <p:cNvPr id="10" name="Title 9"/>
          <p:cNvSpPr>
            <a:spLocks noGrp="1"/>
          </p:cNvSpPr>
          <p:nvPr>
            <p:ph type="title"/>
          </p:nvPr>
        </p:nvSpPr>
        <p:spPr>
          <a:xfrm>
            <a:off x="2094807" y="698270"/>
            <a:ext cx="9258993" cy="676102"/>
          </a:xfrm>
          <a:prstGeom prst="rect">
            <a:avLst/>
          </a:prstGeom>
        </p:spPr>
        <p:txBody>
          <a:bodyPr/>
          <a:lstStyle>
            <a:lvl1pPr>
              <a:defRPr sz="3600">
                <a:solidFill>
                  <a:srgbClr val="00B0F0"/>
                </a:solidFill>
                <a:latin typeface="+mn-lt"/>
              </a:defRPr>
            </a:lvl1pPr>
          </a:lstStyle>
          <a:p>
            <a:r>
              <a:rPr lang="en-US"/>
              <a:t>Click to edit Master title style</a:t>
            </a:r>
            <a:endParaRPr lang="en-CA"/>
          </a:p>
        </p:txBody>
      </p:sp>
    </p:spTree>
    <p:extLst>
      <p:ext uri="{BB962C8B-B14F-4D97-AF65-F5344CB8AC3E}">
        <p14:creationId xmlns:p14="http://schemas.microsoft.com/office/powerpoint/2010/main" val="33627144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667068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10231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86" r:id="rId4"/>
    <p:sldLayoutId id="2147483817" r:id="rId5"/>
    <p:sldLayoutId id="2147483770" r:id="rId6"/>
    <p:sldLayoutId id="2147483784" r:id="rId7"/>
    <p:sldLayoutId id="2147483771"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8" r:id="rId18"/>
    <p:sldLayoutId id="2147483818" r:id="rId19"/>
    <p:sldLayoutId id="2147483785" r:id="rId20"/>
    <p:sldLayoutId id="2147483790" r:id="rId21"/>
    <p:sldLayoutId id="2147483791" r:id="rId22"/>
    <p:sldLayoutId id="2147483793" r:id="rId23"/>
    <p:sldLayoutId id="2147483794" r:id="rId24"/>
    <p:sldLayoutId id="2147483795" r:id="rId25"/>
    <p:sldLayoutId id="2147483798" r:id="rId26"/>
    <p:sldLayoutId id="2147483799" r:id="rId27"/>
    <p:sldLayoutId id="2147483800" r:id="rId28"/>
    <p:sldLayoutId id="2147483801" r:id="rId29"/>
    <p:sldLayoutId id="2147483802" r:id="rId30"/>
    <p:sldLayoutId id="2147483803" r:id="rId31"/>
    <p:sldLayoutId id="2147483804" r:id="rId32"/>
    <p:sldLayoutId id="2147483805" r:id="rId33"/>
    <p:sldLayoutId id="2147483806" r:id="rId34"/>
    <p:sldLayoutId id="2147483807" r:id="rId35"/>
    <p:sldLayoutId id="2147483808" r:id="rId36"/>
    <p:sldLayoutId id="2147483809" r:id="rId37"/>
    <p:sldLayoutId id="2147483810" r:id="rId38"/>
    <p:sldLayoutId id="2147483811" r:id="rId39"/>
    <p:sldLayoutId id="2147483812" r:id="rId40"/>
    <p:sldLayoutId id="2147483813" r:id="rId41"/>
    <p:sldLayoutId id="2147483796" r:id="rId42"/>
    <p:sldLayoutId id="2147483821" r:id="rId43"/>
    <p:sldLayoutId id="2147483823" r:id="rId44"/>
    <p:sldLayoutId id="2147483819" r:id="rId45"/>
    <p:sldLayoutId id="2147483820" r:id="rId46"/>
    <p:sldLayoutId id="2147483814" r:id="rId47"/>
    <p:sldLayoutId id="2147483815" r:id="rId48"/>
    <p:sldLayoutId id="2147483816" r:id="rId49"/>
    <p:sldLayoutId id="2147483824" r:id="rId50"/>
    <p:sldLayoutId id="2147483842" r:id="rId51"/>
    <p:sldLayoutId id="2147483844" r:id="rId52"/>
    <p:sldLayoutId id="2147483845" r:id="rId5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4.xml"/><Relationship Id="rId1" Type="http://schemas.openxmlformats.org/officeDocument/2006/relationships/slideLayout" Target="../slideLayouts/slideLayout53.xml"/><Relationship Id="rId4" Type="http://schemas.openxmlformats.org/officeDocument/2006/relationships/image" Target="../media/image42.tiff"/></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48.(nul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6.jpg"/></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eg"/><Relationship Id="rId7" Type="http://schemas.openxmlformats.org/officeDocument/2006/relationships/image" Target="../media/image62.png"/><Relationship Id="rId2"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61.jpe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jpeg"/><Relationship Id="rId4" Type="http://schemas.openxmlformats.org/officeDocument/2006/relationships/image" Target="../media/image59.jpeg"/><Relationship Id="rId9" Type="http://schemas.openxmlformats.org/officeDocument/2006/relationships/image" Target="../media/image64.jpe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5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8.xml"/><Relationship Id="rId6" Type="http://schemas.openxmlformats.org/officeDocument/2006/relationships/image" Target="../media/image73.jpg"/><Relationship Id="rId5" Type="http://schemas.openxmlformats.org/officeDocument/2006/relationships/image" Target="../media/image72.png"/><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582442" y="1346977"/>
            <a:ext cx="4696353" cy="2082023"/>
          </a:xfrm>
        </p:spPr>
        <p:txBody>
          <a:bodyPr>
            <a:normAutofit fontScale="90000"/>
          </a:bodyPr>
          <a:lstStyle/>
          <a:p>
            <a:r>
              <a:rPr lang="en-US" dirty="0"/>
              <a:t>Introduction to TRIUMF</a:t>
            </a:r>
            <a:br>
              <a:rPr lang="en-US" dirty="0"/>
            </a:br>
            <a:br>
              <a:rPr lang="en-US" dirty="0"/>
            </a:br>
            <a:br>
              <a:rPr lang="en-US" dirty="0"/>
            </a:br>
            <a:r>
              <a:rPr lang="en-US" sz="2800" dirty="0"/>
              <a:t>Data Science and Quantum Computing Workshop</a:t>
            </a:r>
            <a:br>
              <a:rPr lang="en-US" sz="1800" dirty="0"/>
            </a:br>
            <a:br>
              <a:rPr lang="en-US" sz="2800" dirty="0"/>
            </a:br>
            <a:endParaRPr lang="en-US" sz="2800" dirty="0"/>
          </a:p>
        </p:txBody>
      </p:sp>
      <p:sp>
        <p:nvSpPr>
          <p:cNvPr id="6" name="Subtitle 2"/>
          <p:cNvSpPr>
            <a:spLocks noGrp="1"/>
          </p:cNvSpPr>
          <p:nvPr>
            <p:ph type="subTitle" idx="1"/>
          </p:nvPr>
        </p:nvSpPr>
        <p:spPr>
          <a:xfrm>
            <a:off x="582442" y="5023624"/>
            <a:ext cx="4095787" cy="1142330"/>
          </a:xfrm>
        </p:spPr>
        <p:txBody>
          <a:bodyPr>
            <a:normAutofit fontScale="92500" lnSpcReduction="10000"/>
          </a:bodyPr>
          <a:lstStyle/>
          <a:p>
            <a:r>
              <a:rPr lang="en-US" sz="2400" dirty="0"/>
              <a:t>June 27, 2018</a:t>
            </a:r>
          </a:p>
          <a:p>
            <a:r>
              <a:rPr lang="en-US" sz="2400" dirty="0"/>
              <a:t>Jonathan Bagger</a:t>
            </a:r>
          </a:p>
          <a:p>
            <a:r>
              <a:rPr lang="en-US" sz="2400" dirty="0"/>
              <a:t>Director</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4773"/>
          <a:stretch/>
        </p:blipFill>
        <p:spPr>
          <a:xfrm>
            <a:off x="5833802" y="0"/>
            <a:ext cx="5625136" cy="6858000"/>
          </a:xfrm>
          <a:prstGeom prst="rect">
            <a:avLst/>
          </a:prstGeom>
        </p:spPr>
      </p:pic>
      <p:sp>
        <p:nvSpPr>
          <p:cNvPr id="5" name="Rectangle 4"/>
          <p:cNvSpPr/>
          <p:nvPr/>
        </p:nvSpPr>
        <p:spPr>
          <a:xfrm>
            <a:off x="11713580" y="0"/>
            <a:ext cx="478420" cy="1551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7792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036998-0D6C-4C4D-9474-2A4C4A79610C}"/>
              </a:ext>
            </a:extLst>
          </p:cNvPr>
          <p:cNvSpPr/>
          <p:nvPr/>
        </p:nvSpPr>
        <p:spPr>
          <a:xfrm>
            <a:off x="0" y="0"/>
            <a:ext cx="12192000" cy="696123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517E5F3-226C-DA4C-BA58-171279A43EFA}"/>
              </a:ext>
            </a:extLst>
          </p:cNvPr>
          <p:cNvPicPr>
            <a:picLocks noChangeAspect="1"/>
          </p:cNvPicPr>
          <p:nvPr/>
        </p:nvPicPr>
        <p:blipFill>
          <a:blip r:embed="rId3"/>
          <a:stretch>
            <a:fillRect/>
          </a:stretch>
        </p:blipFill>
        <p:spPr>
          <a:xfrm>
            <a:off x="1439003" y="1385118"/>
            <a:ext cx="9313993" cy="3334365"/>
          </a:xfrm>
          <a:prstGeom prst="rect">
            <a:avLst/>
          </a:prstGeom>
        </p:spPr>
      </p:pic>
    </p:spTree>
    <p:extLst>
      <p:ext uri="{BB962C8B-B14F-4D97-AF65-F5344CB8AC3E}">
        <p14:creationId xmlns:p14="http://schemas.microsoft.com/office/powerpoint/2010/main" val="1297406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D5057-2D18-BC4A-A4EF-E049657ACB12}"/>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C90243F-096B-4857-BA16-A3C51D63E392}"/>
              </a:ext>
            </a:extLst>
          </p:cNvPr>
          <p:cNvPicPr>
            <a:picLocks noChangeAspect="1"/>
          </p:cNvPicPr>
          <p:nvPr/>
        </p:nvPicPr>
        <p:blipFill rotWithShape="1">
          <a:blip r:embed="rId2"/>
          <a:srcRect l="2129" t="2150" r="1295" b="1936"/>
          <a:stretch/>
        </p:blipFill>
        <p:spPr>
          <a:xfrm>
            <a:off x="1449539" y="0"/>
            <a:ext cx="9502790" cy="6858000"/>
          </a:xfrm>
          <a:prstGeom prst="rect">
            <a:avLst/>
          </a:prstGeom>
        </p:spPr>
      </p:pic>
      <p:sp>
        <p:nvSpPr>
          <p:cNvPr id="3" name="Rectangle 2">
            <a:extLst>
              <a:ext uri="{FF2B5EF4-FFF2-40B4-BE49-F238E27FC236}">
                <a16:creationId xmlns:a16="http://schemas.microsoft.com/office/drawing/2014/main" id="{3EDC81DD-8461-4A40-9627-C5E691975327}"/>
              </a:ext>
            </a:extLst>
          </p:cNvPr>
          <p:cNvSpPr/>
          <p:nvPr/>
        </p:nvSpPr>
        <p:spPr>
          <a:xfrm>
            <a:off x="11687175" y="857250"/>
            <a:ext cx="385763"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7663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5" name="Rectangle 4"/>
          <p:cNvSpPr/>
          <p:nvPr/>
        </p:nvSpPr>
        <p:spPr>
          <a:xfrm>
            <a:off x="2587556" y="5055142"/>
            <a:ext cx="531779" cy="43450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13304" b="1874"/>
          <a:stretch/>
        </p:blipFill>
        <p:spPr>
          <a:xfrm>
            <a:off x="0" y="-101600"/>
            <a:ext cx="12190408" cy="6959600"/>
          </a:xfrm>
          <a:prstGeom prst="rect">
            <a:avLst/>
          </a:prstGeom>
        </p:spPr>
      </p:pic>
      <p:grpSp>
        <p:nvGrpSpPr>
          <p:cNvPr id="2" name="Group 1">
            <a:extLst>
              <a:ext uri="{FF2B5EF4-FFF2-40B4-BE49-F238E27FC236}">
                <a16:creationId xmlns:a16="http://schemas.microsoft.com/office/drawing/2014/main" id="{86582EC9-092E-C947-BD06-A6645D18DA42}"/>
              </a:ext>
            </a:extLst>
          </p:cNvPr>
          <p:cNvGrpSpPr/>
          <p:nvPr/>
        </p:nvGrpSpPr>
        <p:grpSpPr>
          <a:xfrm>
            <a:off x="5346788" y="666810"/>
            <a:ext cx="7200296" cy="1710266"/>
            <a:chOff x="5338837" y="4634511"/>
            <a:chExt cx="7200296" cy="1710266"/>
          </a:xfrm>
        </p:grpSpPr>
        <p:sp>
          <p:nvSpPr>
            <p:cNvPr id="10" name="Rectangle 9"/>
            <p:cNvSpPr/>
            <p:nvPr/>
          </p:nvSpPr>
          <p:spPr>
            <a:xfrm>
              <a:off x="5650511" y="4634511"/>
              <a:ext cx="6539897" cy="1710266"/>
            </a:xfrm>
            <a:prstGeom prst="rect">
              <a:avLst/>
            </a:prstGeom>
            <a:solidFill>
              <a:srgbClr val="00B0F0">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338837" y="4786446"/>
              <a:ext cx="7200296" cy="1323439"/>
            </a:xfrm>
            <a:prstGeom prst="rect">
              <a:avLst/>
            </a:prstGeom>
            <a:noFill/>
            <a:effectLst/>
          </p:spPr>
          <p:txBody>
            <a:bodyPr wrap="square" rtlCol="0">
              <a:spAutoFit/>
            </a:bodyPr>
            <a:lstStyle/>
            <a:p>
              <a:pPr lvl="1"/>
              <a:r>
                <a:rPr lang="en-US" sz="4000" dirty="0">
                  <a:solidFill>
                    <a:schemeClr val="bg1"/>
                  </a:solidFill>
                  <a:cs typeface="Helvetica" panose="020B0604020202020204" pitchFamily="34" charset="0"/>
                </a:rPr>
                <a:t>TRIUMF is Canada's </a:t>
              </a:r>
            </a:p>
            <a:p>
              <a:pPr lvl="1"/>
              <a:r>
                <a:rPr lang="en-US" sz="4000" dirty="0">
                  <a:solidFill>
                    <a:schemeClr val="bg1"/>
                  </a:solidFill>
                  <a:cs typeface="Helvetica" panose="020B0604020202020204" pitchFamily="34" charset="0"/>
                </a:rPr>
                <a:t>particle accelerator </a:t>
              </a:r>
              <a:r>
                <a:rPr lang="en-US" sz="4000" dirty="0" err="1">
                  <a:solidFill>
                    <a:schemeClr val="bg1"/>
                  </a:solidFill>
                  <a:cs typeface="Helvetica" panose="020B0604020202020204" pitchFamily="34" charset="0"/>
                </a:rPr>
                <a:t>centre</a:t>
              </a:r>
              <a:r>
                <a:rPr lang="en-US" sz="4000" dirty="0">
                  <a:solidFill>
                    <a:schemeClr val="bg1"/>
                  </a:solidFill>
                  <a:cs typeface="Helvetica" panose="020B0604020202020204" pitchFamily="34" charset="0"/>
                </a:rPr>
                <a:t> </a:t>
              </a:r>
            </a:p>
          </p:txBody>
        </p:sp>
      </p:grpSp>
    </p:spTree>
    <p:extLst>
      <p:ext uri="{BB962C8B-B14F-4D97-AF65-F5344CB8AC3E}">
        <p14:creationId xmlns:p14="http://schemas.microsoft.com/office/powerpoint/2010/main" val="1941045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356A9C-FEAB-334E-A1ED-FAACD954AF7F}"/>
              </a:ext>
            </a:extLst>
          </p:cNvPr>
          <p:cNvSpPr/>
          <p:nvPr/>
        </p:nvSpPr>
        <p:spPr>
          <a:xfrm>
            <a:off x="1" y="0"/>
            <a:ext cx="12192000" cy="695369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A3B1216-BAE9-1C42-B498-9BD88F1FF3CC}"/>
              </a:ext>
            </a:extLst>
          </p:cNvPr>
          <p:cNvSpPr txBox="1"/>
          <p:nvPr/>
        </p:nvSpPr>
        <p:spPr>
          <a:xfrm>
            <a:off x="685816" y="693798"/>
            <a:ext cx="10619647" cy="7355860"/>
          </a:xfrm>
          <a:prstGeom prst="rect">
            <a:avLst/>
          </a:prstGeom>
          <a:noFill/>
        </p:spPr>
        <p:txBody>
          <a:bodyPr wrap="square" rtlCol="0">
            <a:spAutoFit/>
          </a:bodyPr>
          <a:lstStyle/>
          <a:p>
            <a:pPr>
              <a:buClr>
                <a:srgbClr val="00B0F0"/>
              </a:buClr>
            </a:pPr>
            <a:r>
              <a:rPr lang="en-US" sz="3200" b="1" dirty="0">
                <a:solidFill>
                  <a:schemeClr val="bg1"/>
                </a:solidFill>
              </a:rPr>
              <a:t>What is TRIUMF?  		A World-Class Laboratory</a:t>
            </a:r>
          </a:p>
          <a:p>
            <a:pPr>
              <a:buClr>
                <a:srgbClr val="00B0F0"/>
              </a:buClr>
            </a:pPr>
            <a:endParaRPr lang="en-US" sz="3200" b="1" dirty="0">
              <a:solidFill>
                <a:schemeClr val="bg1"/>
              </a:solidFill>
            </a:endParaRPr>
          </a:p>
          <a:p>
            <a:pPr>
              <a:buClr>
                <a:srgbClr val="00B0F0"/>
              </a:buClr>
            </a:pPr>
            <a:r>
              <a:rPr lang="en-US" sz="2800" b="1" dirty="0">
                <a:solidFill>
                  <a:schemeClr val="bg1"/>
                </a:solidFill>
              </a:rPr>
              <a:t>TRIUMF is a place where teams of researchers collaborate  on projects that are too large and too complex for any single institution</a:t>
            </a:r>
          </a:p>
          <a:p>
            <a:pPr>
              <a:buClr>
                <a:srgbClr val="00B0F0"/>
              </a:buClr>
            </a:pPr>
            <a:endParaRPr lang="en-US" sz="2800" b="1" dirty="0">
              <a:solidFill>
                <a:schemeClr val="bg1"/>
              </a:solidFill>
            </a:endParaRPr>
          </a:p>
          <a:p>
            <a:pPr marL="914400" lvl="1" indent="-457200">
              <a:buClr>
                <a:schemeClr val="bg1"/>
              </a:buClr>
              <a:buFont typeface="Wingdings" pitchFamily="2" charset="2"/>
              <a:buChar char="§"/>
            </a:pPr>
            <a:r>
              <a:rPr lang="en-US" sz="2800" b="1" dirty="0">
                <a:solidFill>
                  <a:schemeClr val="bg1"/>
                </a:solidFill>
              </a:rPr>
              <a:t>TRIUMF is home to a billion-dollar multidisciplinary research infrastructure</a:t>
            </a:r>
          </a:p>
          <a:p>
            <a:pPr marL="914400" lvl="1" indent="-457200">
              <a:buClr>
                <a:schemeClr val="bg1"/>
              </a:buClr>
              <a:buFont typeface="Wingdings" pitchFamily="2" charset="2"/>
              <a:buChar char="§"/>
            </a:pPr>
            <a:endParaRPr lang="en-US" sz="2800" b="1" dirty="0">
              <a:solidFill>
                <a:schemeClr val="bg1"/>
              </a:solidFill>
            </a:endParaRPr>
          </a:p>
          <a:p>
            <a:pPr marL="914400" lvl="1" indent="-457200">
              <a:buClr>
                <a:schemeClr val="bg1"/>
              </a:buClr>
              <a:buFont typeface="Wingdings" pitchFamily="2" charset="2"/>
              <a:buChar char="§"/>
            </a:pPr>
            <a:r>
              <a:rPr lang="en-US" sz="2800" b="1" dirty="0">
                <a:solidFill>
                  <a:schemeClr val="bg1"/>
                </a:solidFill>
              </a:rPr>
              <a:t>TRIUMF enables the Canadian S&amp;T community to carry out internationally recognized cutting-edge research</a:t>
            </a:r>
          </a:p>
          <a:p>
            <a:pPr marL="914400" lvl="1" indent="-457200">
              <a:buClr>
                <a:schemeClr val="bg1"/>
              </a:buClr>
              <a:buFont typeface="Wingdings" pitchFamily="2" charset="2"/>
              <a:buChar char="§"/>
            </a:pPr>
            <a:endParaRPr lang="en-US" sz="2800" b="1" dirty="0">
              <a:solidFill>
                <a:schemeClr val="bg1"/>
              </a:solidFill>
            </a:endParaRPr>
          </a:p>
          <a:p>
            <a:pPr marL="457200" indent="-457200">
              <a:buClr>
                <a:schemeClr val="bg1"/>
              </a:buClr>
              <a:buFont typeface="Wingdings" pitchFamily="2" charset="2"/>
              <a:buChar char="§"/>
            </a:pPr>
            <a:endParaRPr lang="en-US" sz="3200" b="1" dirty="0">
              <a:solidFill>
                <a:schemeClr val="bg1"/>
              </a:solidFill>
            </a:endParaRPr>
          </a:p>
          <a:p>
            <a:pPr>
              <a:buClr>
                <a:srgbClr val="00B0F0"/>
              </a:buClr>
            </a:pPr>
            <a:endParaRPr lang="en-US" sz="3200" b="1" dirty="0">
              <a:solidFill>
                <a:schemeClr val="bg1"/>
              </a:solidFill>
            </a:endParaRPr>
          </a:p>
          <a:p>
            <a:pPr>
              <a:buClr>
                <a:srgbClr val="00B0F0"/>
              </a:buClr>
            </a:pPr>
            <a:endParaRPr lang="en-US" sz="3200" b="1" dirty="0">
              <a:solidFill>
                <a:schemeClr val="bg1"/>
              </a:solidFill>
            </a:endParaRPr>
          </a:p>
          <a:p>
            <a:pPr>
              <a:buClr>
                <a:srgbClr val="00B0F0"/>
              </a:buClr>
            </a:pPr>
            <a:endParaRPr lang="en-US" sz="3200" dirty="0">
              <a:solidFill>
                <a:schemeClr val="bg1"/>
              </a:solidFill>
            </a:endParaRPr>
          </a:p>
        </p:txBody>
      </p:sp>
    </p:spTree>
    <p:extLst>
      <p:ext uri="{BB962C8B-B14F-4D97-AF65-F5344CB8AC3E}">
        <p14:creationId xmlns:p14="http://schemas.microsoft.com/office/powerpoint/2010/main" val="2620989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1DF4D1-61A5-BC41-9590-7339DEA69430}"/>
              </a:ext>
            </a:extLst>
          </p:cNvPr>
          <p:cNvPicPr>
            <a:picLocks noChangeAspect="1"/>
          </p:cNvPicPr>
          <p:nvPr/>
        </p:nvPicPr>
        <p:blipFill rotWithShape="1">
          <a:blip r:embed="rId3"/>
          <a:srcRect t="3788" b="11499"/>
          <a:stretch/>
        </p:blipFill>
        <p:spPr>
          <a:xfrm>
            <a:off x="0" y="0"/>
            <a:ext cx="12192000" cy="6858000"/>
          </a:xfrm>
          <a:prstGeom prst="rect">
            <a:avLst/>
          </a:prstGeom>
        </p:spPr>
      </p:pic>
      <p:pic>
        <p:nvPicPr>
          <p:cNvPr id="4" name="Picture 3">
            <a:extLst>
              <a:ext uri="{FF2B5EF4-FFF2-40B4-BE49-F238E27FC236}">
                <a16:creationId xmlns:a16="http://schemas.microsoft.com/office/drawing/2014/main" id="{DDCD0335-1761-1A46-84A9-18223F604F84}"/>
              </a:ext>
            </a:extLst>
          </p:cNvPr>
          <p:cNvPicPr>
            <a:picLocks noChangeAspect="1"/>
          </p:cNvPicPr>
          <p:nvPr/>
        </p:nvPicPr>
        <p:blipFill>
          <a:blip r:embed="rId4"/>
          <a:stretch>
            <a:fillRect/>
          </a:stretch>
        </p:blipFill>
        <p:spPr>
          <a:xfrm>
            <a:off x="8279849" y="5666187"/>
            <a:ext cx="3429000" cy="762000"/>
          </a:xfrm>
          <a:prstGeom prst="rect">
            <a:avLst/>
          </a:prstGeom>
        </p:spPr>
      </p:pic>
    </p:spTree>
    <p:extLst>
      <p:ext uri="{BB962C8B-B14F-4D97-AF65-F5344CB8AC3E}">
        <p14:creationId xmlns:p14="http://schemas.microsoft.com/office/powerpoint/2010/main" val="4192187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35214" y="2924804"/>
            <a:ext cx="6032758" cy="2948457"/>
          </a:xfrm>
          <a:prstGeom prst="rect">
            <a:avLst/>
          </a:prstGeom>
        </p:spPr>
        <p:txBody>
          <a:bodyPr anchor="t">
            <a:noAutofit/>
          </a:bodyPr>
          <a:lstStyle>
            <a:lvl1pPr algn="l" defTabSz="914400" rtl="0" eaLnBrk="1" latinLnBrk="0" hangingPunct="1">
              <a:lnSpc>
                <a:spcPct val="90000"/>
              </a:lnSpc>
              <a:spcBef>
                <a:spcPct val="0"/>
              </a:spcBef>
              <a:buNone/>
              <a:defRPr sz="3200" b="0" kern="1200">
                <a:solidFill>
                  <a:srgbClr val="00B0F0"/>
                </a:solidFill>
                <a:latin typeface="+mn-lt"/>
                <a:ea typeface="+mj-ea"/>
                <a:cs typeface="+mj-cs"/>
              </a:defRPr>
            </a:lvl1pPr>
          </a:lstStyle>
          <a:p>
            <a:endParaRPr lang="en-CA" sz="3600" dirty="0">
              <a:latin typeface="Arial "/>
              <a:cs typeface="Myriad Pro Light"/>
            </a:endParaRPr>
          </a:p>
          <a:p>
            <a:r>
              <a:rPr lang="en-CA" sz="2400" b="1" dirty="0">
                <a:latin typeface="Arial "/>
                <a:cs typeface="Myriad Pro Light"/>
              </a:rPr>
              <a:t>FY17/18:</a:t>
            </a:r>
          </a:p>
          <a:p>
            <a:endParaRPr lang="en-CA" sz="2400" b="1" dirty="0">
              <a:latin typeface="Arial "/>
              <a:cs typeface="Myriad Pro Light"/>
            </a:endParaRPr>
          </a:p>
          <a:p>
            <a:r>
              <a:rPr lang="en-CA" sz="2400" b="1" dirty="0">
                <a:latin typeface="Arial "/>
                <a:cs typeface="Myriad Pro Light"/>
              </a:rPr>
              <a:t>$95.2M Total Funding</a:t>
            </a:r>
          </a:p>
          <a:p>
            <a:endParaRPr lang="en-CA" sz="2400" b="1" dirty="0">
              <a:latin typeface="Arial "/>
              <a:cs typeface="Myriad Pro Light"/>
            </a:endParaRPr>
          </a:p>
          <a:p>
            <a:r>
              <a:rPr lang="en-CA" sz="2400" b="1" dirty="0">
                <a:solidFill>
                  <a:srgbClr val="1DAEEC"/>
                </a:solidFill>
                <a:latin typeface="Arial "/>
                <a:cs typeface="Myriad Pro Light"/>
              </a:rPr>
              <a:t>535 Employees</a:t>
            </a:r>
            <a:endParaRPr lang="en-CA" sz="1000" dirty="0">
              <a:solidFill>
                <a:schemeClr val="tx1"/>
              </a:solidFill>
              <a:latin typeface="Arial "/>
              <a:cs typeface="Myriad Pro Light"/>
            </a:endParaRPr>
          </a:p>
        </p:txBody>
      </p:sp>
      <p:sp>
        <p:nvSpPr>
          <p:cNvPr id="3" name="Rectangle 2"/>
          <p:cNvSpPr/>
          <p:nvPr/>
        </p:nvSpPr>
        <p:spPr>
          <a:xfrm>
            <a:off x="6209347" y="301829"/>
            <a:ext cx="3441968" cy="369332"/>
          </a:xfrm>
          <a:prstGeom prst="rect">
            <a:avLst/>
          </a:prstGeom>
        </p:spPr>
        <p:txBody>
          <a:bodyPr wrap="none">
            <a:spAutoFit/>
          </a:bodyPr>
          <a:lstStyle/>
          <a:p>
            <a:r>
              <a:rPr lang="en-CA" b="1" dirty="0">
                <a:latin typeface="Arial "/>
                <a:cs typeface="Myriad Pro Light"/>
              </a:rPr>
              <a:t>Revenue Sources (2015-2020)</a:t>
            </a:r>
          </a:p>
        </p:txBody>
      </p:sp>
      <p:sp>
        <p:nvSpPr>
          <p:cNvPr id="2" name="Rectangle 1">
            <a:extLst>
              <a:ext uri="{FF2B5EF4-FFF2-40B4-BE49-F238E27FC236}">
                <a16:creationId xmlns:a16="http://schemas.microsoft.com/office/drawing/2014/main" id="{EC1EE2A7-64B6-4543-971B-5AFAAAA90382}"/>
              </a:ext>
            </a:extLst>
          </p:cNvPr>
          <p:cNvSpPr/>
          <p:nvPr/>
        </p:nvSpPr>
        <p:spPr>
          <a:xfrm>
            <a:off x="11697629" y="605848"/>
            <a:ext cx="401444" cy="754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6" name="TextBox 5">
            <a:extLst>
              <a:ext uri="{FF2B5EF4-FFF2-40B4-BE49-F238E27FC236}">
                <a16:creationId xmlns:a16="http://schemas.microsoft.com/office/drawing/2014/main" id="{2D466109-968B-A04B-931B-3C76FBAB60B5}"/>
              </a:ext>
            </a:extLst>
          </p:cNvPr>
          <p:cNvSpPr txBox="1"/>
          <p:nvPr/>
        </p:nvSpPr>
        <p:spPr>
          <a:xfrm>
            <a:off x="435214" y="527291"/>
            <a:ext cx="7368996" cy="584775"/>
          </a:xfrm>
          <a:prstGeom prst="rect">
            <a:avLst/>
          </a:prstGeom>
          <a:noFill/>
        </p:spPr>
        <p:txBody>
          <a:bodyPr wrap="square" rtlCol="0">
            <a:spAutoFit/>
          </a:bodyPr>
          <a:lstStyle/>
          <a:p>
            <a:pPr>
              <a:buClr>
                <a:srgbClr val="00B0F0"/>
              </a:buClr>
            </a:pPr>
            <a:r>
              <a:rPr lang="en-US" sz="3200" b="1" dirty="0">
                <a:solidFill>
                  <a:srgbClr val="00B0F0"/>
                </a:solidFill>
              </a:rPr>
              <a:t>Large-Scale</a:t>
            </a:r>
            <a:endParaRPr lang="en-US" sz="3200" dirty="0"/>
          </a:p>
        </p:txBody>
      </p:sp>
      <p:graphicFrame>
        <p:nvGraphicFramePr>
          <p:cNvPr id="8" name="Chart 7">
            <a:extLst>
              <a:ext uri="{FF2B5EF4-FFF2-40B4-BE49-F238E27FC236}">
                <a16:creationId xmlns:a16="http://schemas.microsoft.com/office/drawing/2014/main" id="{230AAE7F-148F-9546-A7DE-CB6B0D6A214D}"/>
              </a:ext>
            </a:extLst>
          </p:cNvPr>
          <p:cNvGraphicFramePr>
            <a:graphicFrameLocks noGrp="1"/>
          </p:cNvGraphicFramePr>
          <p:nvPr>
            <p:extLst>
              <p:ext uri="{D42A27DB-BD31-4B8C-83A1-F6EECF244321}">
                <p14:modId xmlns:p14="http://schemas.microsoft.com/office/powerpoint/2010/main" val="2623880968"/>
              </p:ext>
            </p:extLst>
          </p:nvPr>
        </p:nvGraphicFramePr>
        <p:xfrm>
          <a:off x="3841050" y="608884"/>
          <a:ext cx="8425378" cy="604269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48FF0429-B8FC-8840-B15F-56D8C4588EF7}"/>
              </a:ext>
            </a:extLst>
          </p:cNvPr>
          <p:cNvSpPr txBox="1"/>
          <p:nvPr/>
        </p:nvSpPr>
        <p:spPr>
          <a:xfrm>
            <a:off x="7280030" y="1556770"/>
            <a:ext cx="316523" cy="923330"/>
          </a:xfrm>
          <a:prstGeom prst="rect">
            <a:avLst/>
          </a:prstGeom>
          <a:noFill/>
        </p:spPr>
        <p:txBody>
          <a:bodyPr wrap="square" rtlCol="0">
            <a:spAutoFit/>
          </a:bodyPr>
          <a:lstStyle/>
          <a:p>
            <a:r>
              <a:rPr lang="en-US" sz="5400" dirty="0">
                <a:solidFill>
                  <a:schemeClr val="bg1"/>
                </a:solidFill>
              </a:rPr>
              <a:t>!</a:t>
            </a:r>
          </a:p>
        </p:txBody>
      </p:sp>
    </p:spTree>
    <p:extLst>
      <p:ext uri="{BB962C8B-B14F-4D97-AF65-F5344CB8AC3E}">
        <p14:creationId xmlns:p14="http://schemas.microsoft.com/office/powerpoint/2010/main" val="1041791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b="26032"/>
          <a:stretch/>
        </p:blipFill>
        <p:spPr>
          <a:xfrm>
            <a:off x="0" y="0"/>
            <a:ext cx="12192000" cy="6857999"/>
          </a:xfrm>
          <a:prstGeom prst="rect">
            <a:avLst/>
          </a:prstGeom>
        </p:spPr>
      </p:pic>
      <p:sp>
        <p:nvSpPr>
          <p:cNvPr id="6" name="Rectangle 5">
            <a:extLst>
              <a:ext uri="{FF2B5EF4-FFF2-40B4-BE49-F238E27FC236}">
                <a16:creationId xmlns:a16="http://schemas.microsoft.com/office/drawing/2014/main" id="{4033AEB1-4C8A-B349-AC0E-F4A5B37E97E8}"/>
              </a:ext>
            </a:extLst>
          </p:cNvPr>
          <p:cNvSpPr/>
          <p:nvPr/>
        </p:nvSpPr>
        <p:spPr>
          <a:xfrm>
            <a:off x="7495953" y="5497552"/>
            <a:ext cx="4696047" cy="1360448"/>
          </a:xfrm>
          <a:prstGeom prst="rect">
            <a:avLst/>
          </a:prstGeom>
          <a:solidFill>
            <a:srgbClr val="00B0F0">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E2998F1-DC90-2743-A0F6-61CBDD5021D5}"/>
              </a:ext>
            </a:extLst>
          </p:cNvPr>
          <p:cNvSpPr txBox="1"/>
          <p:nvPr/>
        </p:nvSpPr>
        <p:spPr>
          <a:xfrm>
            <a:off x="7304567" y="5605028"/>
            <a:ext cx="5153245" cy="1200329"/>
          </a:xfrm>
          <a:prstGeom prst="rect">
            <a:avLst/>
          </a:prstGeom>
          <a:noFill/>
          <a:effectLst/>
        </p:spPr>
        <p:txBody>
          <a:bodyPr wrap="square" rtlCol="0">
            <a:spAutoFit/>
          </a:bodyPr>
          <a:lstStyle/>
          <a:p>
            <a:pPr algn="ctr"/>
            <a:r>
              <a:rPr lang="en-US" sz="3600" dirty="0">
                <a:solidFill>
                  <a:schemeClr val="bg1"/>
                </a:solidFill>
                <a:latin typeface="Arial" panose="020B0604020202020204" pitchFamily="34" charset="0"/>
                <a:ea typeface="Helvetica Neue" charset="0"/>
                <a:cs typeface="Arial" panose="020B0604020202020204" pitchFamily="34" charset="0"/>
              </a:rPr>
              <a:t>World’s Largest Cyclotron</a:t>
            </a:r>
          </a:p>
        </p:txBody>
      </p:sp>
    </p:spTree>
    <p:extLst>
      <p:ext uri="{BB962C8B-B14F-4D97-AF65-F5344CB8AC3E}">
        <p14:creationId xmlns:p14="http://schemas.microsoft.com/office/powerpoint/2010/main" val="1783362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9571" b="4900"/>
          <a:stretch/>
        </p:blipFill>
        <p:spPr>
          <a:xfrm>
            <a:off x="0" y="0"/>
            <a:ext cx="12192000" cy="6858000"/>
          </a:xfrm>
        </p:spPr>
      </p:pic>
      <p:sp>
        <p:nvSpPr>
          <p:cNvPr id="5" name="Rectangle 4">
            <a:extLst>
              <a:ext uri="{FF2B5EF4-FFF2-40B4-BE49-F238E27FC236}">
                <a16:creationId xmlns:a16="http://schemas.microsoft.com/office/drawing/2014/main" id="{623E72C4-6439-7342-8A54-D728E2559C32}"/>
              </a:ext>
            </a:extLst>
          </p:cNvPr>
          <p:cNvSpPr/>
          <p:nvPr/>
        </p:nvSpPr>
        <p:spPr>
          <a:xfrm>
            <a:off x="5408341" y="5497552"/>
            <a:ext cx="6783660" cy="1360448"/>
          </a:xfrm>
          <a:prstGeom prst="rect">
            <a:avLst/>
          </a:prstGeom>
          <a:solidFill>
            <a:srgbClr val="00B0F0">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B38B874-70BC-EF4C-B141-CF77F9749170}"/>
              </a:ext>
            </a:extLst>
          </p:cNvPr>
          <p:cNvSpPr txBox="1"/>
          <p:nvPr/>
        </p:nvSpPr>
        <p:spPr>
          <a:xfrm>
            <a:off x="5464100" y="5611371"/>
            <a:ext cx="6679668" cy="1200329"/>
          </a:xfrm>
          <a:prstGeom prst="rect">
            <a:avLst/>
          </a:prstGeom>
          <a:noFill/>
          <a:effectLst/>
        </p:spPr>
        <p:txBody>
          <a:bodyPr wrap="square" rtlCol="0">
            <a:spAutoFit/>
          </a:bodyPr>
          <a:lstStyle/>
          <a:p>
            <a:pPr algn="ctr"/>
            <a:r>
              <a:rPr lang="en-US" sz="3600" dirty="0">
                <a:solidFill>
                  <a:schemeClr val="bg1"/>
                </a:solidFill>
                <a:latin typeface="Arial" panose="020B0604020202020204" pitchFamily="34" charset="0"/>
                <a:ea typeface="Helvetica Neue" charset="0"/>
                <a:cs typeface="Arial" panose="020B0604020202020204" pitchFamily="34" charset="0"/>
              </a:rPr>
              <a:t>World’s Highest Current Superconducting Electron </a:t>
            </a:r>
            <a:r>
              <a:rPr lang="en-US" sz="3600" dirty="0" err="1">
                <a:solidFill>
                  <a:schemeClr val="bg1"/>
                </a:solidFill>
                <a:latin typeface="Arial" panose="020B0604020202020204" pitchFamily="34" charset="0"/>
                <a:ea typeface="Helvetica Neue" charset="0"/>
                <a:cs typeface="Arial" panose="020B0604020202020204" pitchFamily="34" charset="0"/>
              </a:rPr>
              <a:t>Linac</a:t>
            </a:r>
            <a:endParaRPr lang="en-US" sz="3600" dirty="0">
              <a:solidFill>
                <a:schemeClr val="bg1"/>
              </a:solidFill>
              <a:latin typeface="Arial" panose="020B0604020202020204" pitchFamily="34" charset="0"/>
              <a:ea typeface="Helvetica Neue" charset="0"/>
              <a:cs typeface="Arial" panose="020B0604020202020204" pitchFamily="34" charset="0"/>
            </a:endParaRPr>
          </a:p>
        </p:txBody>
      </p:sp>
    </p:spTree>
    <p:extLst>
      <p:ext uri="{BB962C8B-B14F-4D97-AF65-F5344CB8AC3E}">
        <p14:creationId xmlns:p14="http://schemas.microsoft.com/office/powerpoint/2010/main" val="63737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356A9C-FEAB-334E-A1ED-FAACD954AF7F}"/>
              </a:ext>
            </a:extLst>
          </p:cNvPr>
          <p:cNvSpPr/>
          <p:nvPr/>
        </p:nvSpPr>
        <p:spPr>
          <a:xfrm>
            <a:off x="1" y="0"/>
            <a:ext cx="12192000" cy="695369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A3B1216-BAE9-1C42-B498-9BD88F1FF3CC}"/>
              </a:ext>
            </a:extLst>
          </p:cNvPr>
          <p:cNvSpPr txBox="1"/>
          <p:nvPr/>
        </p:nvSpPr>
        <p:spPr>
          <a:xfrm>
            <a:off x="729129" y="669495"/>
            <a:ext cx="10880485" cy="6924973"/>
          </a:xfrm>
          <a:prstGeom prst="rect">
            <a:avLst/>
          </a:prstGeom>
          <a:noFill/>
        </p:spPr>
        <p:txBody>
          <a:bodyPr wrap="square" rtlCol="0">
            <a:spAutoFit/>
          </a:bodyPr>
          <a:lstStyle/>
          <a:p>
            <a:pPr>
              <a:buClr>
                <a:srgbClr val="00B0F0"/>
              </a:buClr>
            </a:pPr>
            <a:r>
              <a:rPr lang="en-US" sz="3200" b="1" dirty="0">
                <a:solidFill>
                  <a:schemeClr val="bg1"/>
                </a:solidFill>
              </a:rPr>
              <a:t>What is TRIUMF?  		A Network Hub</a:t>
            </a:r>
          </a:p>
          <a:p>
            <a:pPr>
              <a:buClr>
                <a:srgbClr val="00B0F0"/>
              </a:buClr>
            </a:pPr>
            <a:endParaRPr lang="en-US" sz="3200" b="1" dirty="0">
              <a:solidFill>
                <a:schemeClr val="bg1"/>
              </a:solidFill>
            </a:endParaRPr>
          </a:p>
          <a:p>
            <a:pPr>
              <a:buClr>
                <a:srgbClr val="00B0F0"/>
              </a:buClr>
            </a:pPr>
            <a:r>
              <a:rPr lang="en-US" sz="2800" b="1" dirty="0">
                <a:solidFill>
                  <a:schemeClr val="bg1"/>
                </a:solidFill>
              </a:rPr>
              <a:t>TRIUMF links leading universities across Canada with each other and with national and international facilities around the world</a:t>
            </a:r>
          </a:p>
          <a:p>
            <a:pPr>
              <a:buClr>
                <a:srgbClr val="00B0F0"/>
              </a:buClr>
            </a:pPr>
            <a:endParaRPr lang="en-US" sz="2800" b="1" dirty="0">
              <a:solidFill>
                <a:schemeClr val="bg1"/>
              </a:solidFill>
            </a:endParaRPr>
          </a:p>
          <a:p>
            <a:pPr marL="914400" lvl="1" indent="-457200">
              <a:buClr>
                <a:schemeClr val="bg1"/>
              </a:buClr>
              <a:buFont typeface="Wingdings" pitchFamily="2" charset="2"/>
              <a:buChar char="§"/>
            </a:pPr>
            <a:r>
              <a:rPr lang="en-US" sz="2800" b="1" dirty="0">
                <a:solidFill>
                  <a:schemeClr val="bg1"/>
                </a:solidFill>
              </a:rPr>
              <a:t>TRIUMF is a magnet for people and ideas – for attracting, training, and retaining talent for Canada</a:t>
            </a:r>
          </a:p>
          <a:p>
            <a:pPr marL="914400" lvl="1" indent="-457200">
              <a:buClr>
                <a:schemeClr val="bg1"/>
              </a:buClr>
              <a:buFont typeface="Wingdings" pitchFamily="2" charset="2"/>
              <a:buChar char="§"/>
            </a:pPr>
            <a:endParaRPr lang="en-US" sz="2800" b="1" dirty="0">
              <a:solidFill>
                <a:schemeClr val="bg1"/>
              </a:solidFill>
            </a:endParaRPr>
          </a:p>
          <a:p>
            <a:pPr marL="914400" lvl="1" indent="-457200">
              <a:buClr>
                <a:schemeClr val="bg1"/>
              </a:buClr>
              <a:buFont typeface="Wingdings" pitchFamily="2" charset="2"/>
              <a:buChar char="§"/>
            </a:pPr>
            <a:r>
              <a:rPr lang="en-US" sz="2800" b="1" dirty="0">
                <a:solidFill>
                  <a:schemeClr val="bg1"/>
                </a:solidFill>
              </a:rPr>
              <a:t>TRIUMF allows Canadians to compete at scale in the global scientific enterprise</a:t>
            </a:r>
          </a:p>
          <a:p>
            <a:pPr>
              <a:buClr>
                <a:srgbClr val="00B0F0"/>
              </a:buClr>
            </a:pPr>
            <a:endParaRPr lang="en-US" sz="3200" b="1" dirty="0">
              <a:solidFill>
                <a:schemeClr val="bg1"/>
              </a:solidFill>
            </a:endParaRPr>
          </a:p>
          <a:p>
            <a:pPr>
              <a:buClr>
                <a:srgbClr val="00B0F0"/>
              </a:buClr>
            </a:pPr>
            <a:endParaRPr lang="en-US" sz="3200" b="1" dirty="0">
              <a:solidFill>
                <a:schemeClr val="bg1"/>
              </a:solidFill>
            </a:endParaRPr>
          </a:p>
          <a:p>
            <a:pPr>
              <a:buClr>
                <a:srgbClr val="00B0F0"/>
              </a:buClr>
            </a:pPr>
            <a:endParaRPr lang="en-US" sz="3200" b="1" dirty="0">
              <a:solidFill>
                <a:schemeClr val="bg1"/>
              </a:solidFill>
            </a:endParaRPr>
          </a:p>
          <a:p>
            <a:pPr>
              <a:buClr>
                <a:srgbClr val="00B0F0"/>
              </a:buClr>
            </a:pPr>
            <a:endParaRPr lang="en-US" sz="3200" dirty="0">
              <a:solidFill>
                <a:schemeClr val="bg1"/>
              </a:solidFill>
            </a:endParaRPr>
          </a:p>
        </p:txBody>
      </p:sp>
    </p:spTree>
    <p:extLst>
      <p:ext uri="{BB962C8B-B14F-4D97-AF65-F5344CB8AC3E}">
        <p14:creationId xmlns:p14="http://schemas.microsoft.com/office/powerpoint/2010/main" val="292347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0" y="0"/>
            <a:ext cx="12192000" cy="6858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6" name="Group 75"/>
          <p:cNvGrpSpPr/>
          <p:nvPr/>
        </p:nvGrpSpPr>
        <p:grpSpPr>
          <a:xfrm>
            <a:off x="63909" y="749018"/>
            <a:ext cx="12102690" cy="5777652"/>
            <a:chOff x="811827" y="1398507"/>
            <a:chExt cx="10988738" cy="5245867"/>
          </a:xfrm>
        </p:grpSpPr>
        <p:pic>
          <p:nvPicPr>
            <p:cNvPr id="53" name="Picture 52"/>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811827" y="1749193"/>
              <a:ext cx="10568347" cy="4426519"/>
            </a:xfrm>
            <a:prstGeom prst="rect">
              <a:avLst/>
            </a:prstGeom>
            <a:noFill/>
            <a:ln w="9525">
              <a:noFill/>
              <a:miter lim="800000"/>
              <a:headEnd/>
              <a:tailEnd/>
            </a:ln>
          </p:spPr>
        </p:pic>
        <p:cxnSp>
          <p:nvCxnSpPr>
            <p:cNvPr id="54" name="Straight Connector 53"/>
            <p:cNvCxnSpPr/>
            <p:nvPr/>
          </p:nvCxnSpPr>
          <p:spPr>
            <a:xfrm>
              <a:off x="1555019" y="1457662"/>
              <a:ext cx="0" cy="1553631"/>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555020" y="1398507"/>
              <a:ext cx="1967288" cy="657449"/>
            </a:xfrm>
            <a:prstGeom prst="rect">
              <a:avLst/>
            </a:prstGeom>
            <a:noFill/>
          </p:spPr>
          <p:txBody>
            <a:bodyPr wrap="square" rtlCol="0">
              <a:spAutoFit/>
            </a:bodyPr>
            <a:lstStyle/>
            <a:p>
              <a:r>
                <a:rPr lang="en-US" sz="1400">
                  <a:solidFill>
                    <a:schemeClr val="bg1"/>
                  </a:solidFill>
                  <a:latin typeface="Myriad Pro"/>
                  <a:cs typeface="Myriad Pro"/>
                </a:rPr>
                <a:t>Dark Matter </a:t>
              </a:r>
              <a:br>
                <a:rPr lang="en-US" sz="1400">
                  <a:solidFill>
                    <a:schemeClr val="bg1"/>
                  </a:solidFill>
                  <a:latin typeface="Myriad Pro"/>
                  <a:cs typeface="Myriad Pro"/>
                </a:rPr>
              </a:br>
              <a:r>
                <a:rPr lang="en-US" sz="1400">
                  <a:solidFill>
                    <a:schemeClr val="bg1"/>
                  </a:solidFill>
                  <a:latin typeface="Myriad Pro"/>
                  <a:cs typeface="Myriad Pro"/>
                </a:rPr>
                <a:t>&amp; Cosmology</a:t>
              </a:r>
            </a:p>
          </p:txBody>
        </p:sp>
        <p:cxnSp>
          <p:nvCxnSpPr>
            <p:cNvPr id="56" name="Straight Connector 55"/>
            <p:cNvCxnSpPr/>
            <p:nvPr/>
          </p:nvCxnSpPr>
          <p:spPr>
            <a:xfrm>
              <a:off x="5257348" y="1459503"/>
              <a:ext cx="0" cy="1551790"/>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5257348" y="1400348"/>
              <a:ext cx="3405737" cy="657449"/>
            </a:xfrm>
            <a:prstGeom prst="rect">
              <a:avLst/>
            </a:prstGeom>
            <a:noFill/>
          </p:spPr>
          <p:txBody>
            <a:bodyPr wrap="square" rtlCol="0">
              <a:spAutoFit/>
            </a:bodyPr>
            <a:lstStyle/>
            <a:p>
              <a:r>
                <a:rPr lang="en-US" sz="1400">
                  <a:solidFill>
                    <a:schemeClr val="bg1"/>
                  </a:solidFill>
                  <a:latin typeface="Myriad Pro"/>
                  <a:cs typeface="Myriad Pro"/>
                </a:rPr>
                <a:t>Electronics </a:t>
              </a:r>
              <a:br>
                <a:rPr lang="en-US" sz="1400">
                  <a:solidFill>
                    <a:schemeClr val="bg1"/>
                  </a:solidFill>
                  <a:latin typeface="Myriad Pro"/>
                  <a:cs typeface="Myriad Pro"/>
                </a:rPr>
              </a:br>
              <a:r>
                <a:rPr lang="en-US" sz="1400">
                  <a:solidFill>
                    <a:schemeClr val="bg1"/>
                  </a:solidFill>
                  <a:latin typeface="Myriad Pro"/>
                  <a:cs typeface="Myriad Pro"/>
                </a:rPr>
                <a:t>Radiation Testing</a:t>
              </a:r>
            </a:p>
          </p:txBody>
        </p:sp>
        <p:cxnSp>
          <p:nvCxnSpPr>
            <p:cNvPr id="58" name="Straight Connector 57"/>
            <p:cNvCxnSpPr/>
            <p:nvPr/>
          </p:nvCxnSpPr>
          <p:spPr>
            <a:xfrm>
              <a:off x="7810057" y="1457662"/>
              <a:ext cx="0" cy="1553631"/>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7810057" y="1398507"/>
              <a:ext cx="3405737" cy="657449"/>
            </a:xfrm>
            <a:prstGeom prst="rect">
              <a:avLst/>
            </a:prstGeom>
            <a:noFill/>
          </p:spPr>
          <p:txBody>
            <a:bodyPr wrap="square" rtlCol="0">
              <a:spAutoFit/>
            </a:bodyPr>
            <a:lstStyle/>
            <a:p>
              <a:r>
                <a:rPr lang="en-US" sz="1400">
                  <a:solidFill>
                    <a:schemeClr val="bg1"/>
                  </a:solidFill>
                  <a:latin typeface="Myriad Pro"/>
                  <a:cs typeface="Myriad Pro"/>
                </a:rPr>
                <a:t>Molecular &amp; </a:t>
              </a:r>
              <a:br>
                <a:rPr lang="en-US" sz="1400">
                  <a:solidFill>
                    <a:schemeClr val="bg1"/>
                  </a:solidFill>
                  <a:latin typeface="Myriad Pro"/>
                  <a:cs typeface="Myriad Pro"/>
                </a:rPr>
              </a:br>
              <a:r>
                <a:rPr lang="en-US" sz="1400">
                  <a:solidFill>
                    <a:schemeClr val="bg1"/>
                  </a:solidFill>
                  <a:latin typeface="Myriad Pro"/>
                  <a:cs typeface="Myriad Pro"/>
                </a:rPr>
                <a:t>Materials Science</a:t>
              </a:r>
            </a:p>
          </p:txBody>
        </p:sp>
        <p:cxnSp>
          <p:nvCxnSpPr>
            <p:cNvPr id="60" name="Straight Connector 59"/>
            <p:cNvCxnSpPr/>
            <p:nvPr/>
          </p:nvCxnSpPr>
          <p:spPr>
            <a:xfrm>
              <a:off x="10360945" y="1462452"/>
              <a:ext cx="0" cy="1548841"/>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0360945" y="1403297"/>
              <a:ext cx="1439620" cy="657449"/>
            </a:xfrm>
            <a:prstGeom prst="rect">
              <a:avLst/>
            </a:prstGeom>
            <a:noFill/>
          </p:spPr>
          <p:txBody>
            <a:bodyPr wrap="square" rtlCol="0">
              <a:spAutoFit/>
            </a:bodyPr>
            <a:lstStyle/>
            <a:p>
              <a:r>
                <a:rPr lang="en-US" sz="1400">
                  <a:solidFill>
                    <a:schemeClr val="bg1"/>
                  </a:solidFill>
                  <a:latin typeface="Myriad Pro"/>
                  <a:cs typeface="Myriad Pro"/>
                </a:rPr>
                <a:t>Particle</a:t>
              </a:r>
              <a:br>
                <a:rPr lang="en-US" sz="1400">
                  <a:solidFill>
                    <a:schemeClr val="bg1"/>
                  </a:solidFill>
                  <a:latin typeface="Myriad Pro"/>
                  <a:cs typeface="Myriad Pro"/>
                </a:rPr>
              </a:br>
              <a:r>
                <a:rPr lang="en-US" sz="1400">
                  <a:solidFill>
                    <a:schemeClr val="bg1"/>
                  </a:solidFill>
                  <a:latin typeface="Myriad Pro"/>
                  <a:cs typeface="Myriad Pro"/>
                </a:rPr>
                <a:t>Physics</a:t>
              </a:r>
            </a:p>
          </p:txBody>
        </p:sp>
        <p:cxnSp>
          <p:nvCxnSpPr>
            <p:cNvPr id="62" name="Straight Connector 61"/>
            <p:cNvCxnSpPr/>
            <p:nvPr/>
          </p:nvCxnSpPr>
          <p:spPr>
            <a:xfrm>
              <a:off x="3764388" y="4619908"/>
              <a:ext cx="0" cy="1551790"/>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3764388" y="5542413"/>
              <a:ext cx="2107769" cy="657449"/>
            </a:xfrm>
            <a:prstGeom prst="rect">
              <a:avLst/>
            </a:prstGeom>
            <a:noFill/>
          </p:spPr>
          <p:txBody>
            <a:bodyPr wrap="square" rtlCol="0">
              <a:spAutoFit/>
            </a:bodyPr>
            <a:lstStyle/>
            <a:p>
              <a:r>
                <a:rPr lang="en-US" sz="1400">
                  <a:solidFill>
                    <a:schemeClr val="bg1"/>
                  </a:solidFill>
                  <a:latin typeface="Myriad Pro"/>
                  <a:cs typeface="Myriad Pro"/>
                </a:rPr>
                <a:t>Nuclear</a:t>
              </a:r>
              <a:br>
                <a:rPr lang="en-US" sz="1400">
                  <a:solidFill>
                    <a:schemeClr val="bg1"/>
                  </a:solidFill>
                  <a:latin typeface="Myriad Pro"/>
                  <a:cs typeface="Myriad Pro"/>
                </a:rPr>
              </a:br>
              <a:r>
                <a:rPr lang="en-US" sz="1400">
                  <a:solidFill>
                    <a:schemeClr val="bg1"/>
                  </a:solidFill>
                  <a:latin typeface="Myriad Pro"/>
                  <a:cs typeface="Myriad Pro"/>
                </a:rPr>
                <a:t>Astrophysics</a:t>
              </a:r>
            </a:p>
          </p:txBody>
        </p:sp>
        <p:cxnSp>
          <p:nvCxnSpPr>
            <p:cNvPr id="64" name="Straight Connector 63"/>
            <p:cNvCxnSpPr/>
            <p:nvPr/>
          </p:nvCxnSpPr>
          <p:spPr>
            <a:xfrm>
              <a:off x="6921793" y="4618067"/>
              <a:ext cx="0" cy="1553631"/>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sp>
          <p:nvSpPr>
            <p:cNvPr id="65" name="TextBox 64"/>
            <p:cNvSpPr txBox="1"/>
            <p:nvPr/>
          </p:nvSpPr>
          <p:spPr>
            <a:xfrm>
              <a:off x="6921795" y="5540572"/>
              <a:ext cx="1625632" cy="657449"/>
            </a:xfrm>
            <a:prstGeom prst="rect">
              <a:avLst/>
            </a:prstGeom>
            <a:noFill/>
          </p:spPr>
          <p:txBody>
            <a:bodyPr wrap="square" rtlCol="0">
              <a:spAutoFit/>
            </a:bodyPr>
            <a:lstStyle/>
            <a:p>
              <a:r>
                <a:rPr lang="en-US" sz="1400">
                  <a:solidFill>
                    <a:schemeClr val="bg1"/>
                  </a:solidFill>
                  <a:latin typeface="Myriad Pro"/>
                  <a:cs typeface="Myriad Pro"/>
                </a:rPr>
                <a:t>Nuclear</a:t>
              </a:r>
              <a:br>
                <a:rPr lang="en-US" sz="1400">
                  <a:solidFill>
                    <a:schemeClr val="bg1"/>
                  </a:solidFill>
                  <a:latin typeface="Myriad Pro"/>
                  <a:cs typeface="Myriad Pro"/>
                </a:rPr>
              </a:br>
              <a:r>
                <a:rPr lang="en-US" sz="1400">
                  <a:solidFill>
                    <a:schemeClr val="bg1"/>
                  </a:solidFill>
                  <a:latin typeface="Myriad Pro"/>
                  <a:cs typeface="Myriad Pro"/>
                </a:rPr>
                <a:t>Medicine</a:t>
              </a:r>
            </a:p>
          </p:txBody>
        </p:sp>
        <p:cxnSp>
          <p:nvCxnSpPr>
            <p:cNvPr id="66" name="Straight Connector 65"/>
            <p:cNvCxnSpPr/>
            <p:nvPr/>
          </p:nvCxnSpPr>
          <p:spPr>
            <a:xfrm>
              <a:off x="9008212" y="4614147"/>
              <a:ext cx="0" cy="1553631"/>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9008213" y="5536652"/>
              <a:ext cx="1625632" cy="657449"/>
            </a:xfrm>
            <a:prstGeom prst="rect">
              <a:avLst/>
            </a:prstGeom>
            <a:noFill/>
          </p:spPr>
          <p:txBody>
            <a:bodyPr wrap="square" rtlCol="0">
              <a:spAutoFit/>
            </a:bodyPr>
            <a:lstStyle/>
            <a:p>
              <a:r>
                <a:rPr lang="en-US" sz="1400">
                  <a:solidFill>
                    <a:schemeClr val="bg1"/>
                  </a:solidFill>
                  <a:latin typeface="Myriad Pro"/>
                  <a:cs typeface="Myriad Pro"/>
                </a:rPr>
                <a:t>Nuclear</a:t>
              </a:r>
              <a:br>
                <a:rPr lang="en-US" sz="1400">
                  <a:solidFill>
                    <a:schemeClr val="bg1"/>
                  </a:solidFill>
                  <a:latin typeface="Myriad Pro"/>
                  <a:cs typeface="Myriad Pro"/>
                </a:rPr>
              </a:br>
              <a:r>
                <a:rPr lang="en-US" sz="1400">
                  <a:solidFill>
                    <a:schemeClr val="bg1"/>
                  </a:solidFill>
                  <a:latin typeface="Myriad Pro"/>
                  <a:cs typeface="Myriad Pro"/>
                </a:rPr>
                <a:t>Physics</a:t>
              </a:r>
            </a:p>
          </p:txBody>
        </p:sp>
        <p:sp>
          <p:nvSpPr>
            <p:cNvPr id="68" name="TextBox 67"/>
            <p:cNvSpPr txBox="1"/>
            <p:nvPr/>
          </p:nvSpPr>
          <p:spPr>
            <a:xfrm>
              <a:off x="4587831" y="6257640"/>
              <a:ext cx="3331311" cy="386734"/>
            </a:xfrm>
            <a:prstGeom prst="rect">
              <a:avLst/>
            </a:prstGeom>
            <a:noFill/>
            <a:ln>
              <a:noFill/>
            </a:ln>
          </p:spPr>
          <p:txBody>
            <a:bodyPr wrap="square" rtlCol="0">
              <a:spAutoFit/>
            </a:bodyPr>
            <a:lstStyle/>
            <a:p>
              <a:pPr algn="ctr"/>
              <a:r>
                <a:rPr lang="en-US" sz="1400" dirty="0">
                  <a:solidFill>
                    <a:schemeClr val="bg1"/>
                  </a:solidFill>
                  <a:latin typeface="Myriad Pro"/>
                  <a:cs typeface="Myriad Pro"/>
                </a:rPr>
                <a:t>Data Science</a:t>
              </a:r>
            </a:p>
          </p:txBody>
        </p:sp>
        <p:cxnSp>
          <p:nvCxnSpPr>
            <p:cNvPr id="69" name="Straight Connector 68"/>
            <p:cNvCxnSpPr/>
            <p:nvPr/>
          </p:nvCxnSpPr>
          <p:spPr>
            <a:xfrm flipV="1">
              <a:off x="2090057" y="6451006"/>
              <a:ext cx="3153699" cy="8408"/>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7207247" y="6459414"/>
              <a:ext cx="3153699" cy="8408"/>
            </a:xfrm>
            <a:prstGeom prst="line">
              <a:avLst/>
            </a:prstGeom>
            <a:ln w="38100" cap="rnd" cmpd="sng">
              <a:solidFill>
                <a:srgbClr val="76C0E4"/>
              </a:solidFill>
              <a:prstDash val="sysDot"/>
            </a:ln>
          </p:spPr>
          <p:style>
            <a:lnRef idx="2">
              <a:schemeClr val="accent1"/>
            </a:lnRef>
            <a:fillRef idx="0">
              <a:schemeClr val="accent1"/>
            </a:fillRef>
            <a:effectRef idx="1">
              <a:schemeClr val="accent1"/>
            </a:effectRef>
            <a:fontRef idx="minor">
              <a:schemeClr val="tx1"/>
            </a:fontRef>
          </p:style>
        </p:cxnSp>
      </p:grpSp>
      <p:pic>
        <p:nvPicPr>
          <p:cNvPr id="73" name="Picture 7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2387" y="193709"/>
            <a:ext cx="1985322" cy="361600"/>
          </a:xfrm>
          <a:prstGeom prst="rect">
            <a:avLst/>
          </a:prstGeom>
        </p:spPr>
      </p:pic>
      <p:sp>
        <p:nvSpPr>
          <p:cNvPr id="2" name="Oval 1">
            <a:extLst>
              <a:ext uri="{FF2B5EF4-FFF2-40B4-BE49-F238E27FC236}">
                <a16:creationId xmlns:a16="http://schemas.microsoft.com/office/drawing/2014/main" id="{AFCA51E6-D990-4C80-B51A-F742AE3AAB8F}"/>
              </a:ext>
            </a:extLst>
          </p:cNvPr>
          <p:cNvSpPr/>
          <p:nvPr/>
        </p:nvSpPr>
        <p:spPr>
          <a:xfrm>
            <a:off x="5395278" y="5977053"/>
            <a:ext cx="1343776" cy="594222"/>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630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D0733B8-125E-C742-BB5F-F679A3BB4E85}"/>
              </a:ext>
            </a:extLst>
          </p:cNvPr>
          <p:cNvSpPr txBox="1">
            <a:spLocks/>
          </p:cNvSpPr>
          <p:nvPr/>
        </p:nvSpPr>
        <p:spPr>
          <a:xfrm>
            <a:off x="435214" y="3721722"/>
            <a:ext cx="3891630" cy="2279174"/>
          </a:xfrm>
          <a:prstGeom prst="rect">
            <a:avLst/>
          </a:prstGeom>
        </p:spPr>
        <p:txBody>
          <a:bodyPr anchor="t">
            <a:noAutofit/>
          </a:bodyPr>
          <a:lstStyle>
            <a:lvl1pPr algn="l" defTabSz="914400" rtl="0" eaLnBrk="1" latinLnBrk="0" hangingPunct="1">
              <a:lnSpc>
                <a:spcPct val="90000"/>
              </a:lnSpc>
              <a:spcBef>
                <a:spcPct val="0"/>
              </a:spcBef>
              <a:buNone/>
              <a:defRPr sz="3200" b="0" kern="1200">
                <a:solidFill>
                  <a:srgbClr val="00B0F0"/>
                </a:solidFill>
                <a:latin typeface="+mn-lt"/>
                <a:ea typeface="+mj-ea"/>
                <a:cs typeface="+mj-cs"/>
              </a:defRPr>
            </a:lvl1pPr>
          </a:lstStyle>
          <a:p>
            <a:endParaRPr lang="en-CA" sz="3600" dirty="0">
              <a:latin typeface="Arial "/>
              <a:cs typeface="Myriad Pro Light"/>
            </a:endParaRPr>
          </a:p>
          <a:p>
            <a:r>
              <a:rPr lang="en-CA" sz="2400" b="1" dirty="0">
                <a:latin typeface="Arial "/>
                <a:cs typeface="Myriad Pro Light"/>
              </a:rPr>
              <a:t>FY17/18:</a:t>
            </a:r>
          </a:p>
          <a:p>
            <a:endParaRPr lang="en-CA" sz="2400" b="1" dirty="0">
              <a:latin typeface="Arial "/>
              <a:cs typeface="Myriad Pro Light"/>
            </a:endParaRPr>
          </a:p>
          <a:p>
            <a:pPr>
              <a:lnSpc>
                <a:spcPct val="100000"/>
              </a:lnSpc>
            </a:pPr>
            <a:r>
              <a:rPr lang="en-CA" sz="2400" b="1" dirty="0">
                <a:latin typeface="Arial "/>
                <a:cs typeface="Myriad Pro Light"/>
              </a:rPr>
              <a:t>875 Scientific Users and Visitors</a:t>
            </a:r>
            <a:endParaRPr lang="en-CA" sz="2000" dirty="0">
              <a:latin typeface="Arial "/>
              <a:cs typeface="Myriad Pro Light"/>
            </a:endParaRPr>
          </a:p>
        </p:txBody>
      </p:sp>
      <p:sp>
        <p:nvSpPr>
          <p:cNvPr id="2" name="Rectangle 1">
            <a:extLst>
              <a:ext uri="{FF2B5EF4-FFF2-40B4-BE49-F238E27FC236}">
                <a16:creationId xmlns:a16="http://schemas.microsoft.com/office/drawing/2014/main" id="{BE8C79D6-39E3-1643-9952-F607B910AD07}"/>
              </a:ext>
            </a:extLst>
          </p:cNvPr>
          <p:cNvSpPr/>
          <p:nvPr/>
        </p:nvSpPr>
        <p:spPr>
          <a:xfrm>
            <a:off x="11664176" y="6266985"/>
            <a:ext cx="301083" cy="242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54738D2-34B0-3848-822E-7585365C786E}"/>
              </a:ext>
            </a:extLst>
          </p:cNvPr>
          <p:cNvSpPr txBox="1"/>
          <p:nvPr/>
        </p:nvSpPr>
        <p:spPr>
          <a:xfrm>
            <a:off x="435214" y="527291"/>
            <a:ext cx="7368996" cy="584775"/>
          </a:xfrm>
          <a:prstGeom prst="rect">
            <a:avLst/>
          </a:prstGeom>
          <a:noFill/>
        </p:spPr>
        <p:txBody>
          <a:bodyPr wrap="square" rtlCol="0">
            <a:spAutoFit/>
          </a:bodyPr>
          <a:lstStyle/>
          <a:p>
            <a:pPr>
              <a:buClr>
                <a:srgbClr val="00B0F0"/>
              </a:buClr>
            </a:pPr>
            <a:r>
              <a:rPr lang="en-US" sz="3200" b="1" dirty="0">
                <a:solidFill>
                  <a:srgbClr val="00B0F0"/>
                </a:solidFill>
              </a:rPr>
              <a:t>Multidisciplinary</a:t>
            </a:r>
            <a:endParaRPr lang="en-US" sz="3200" dirty="0"/>
          </a:p>
        </p:txBody>
      </p:sp>
      <p:sp>
        <p:nvSpPr>
          <p:cNvPr id="9" name="TextBox 8">
            <a:extLst>
              <a:ext uri="{FF2B5EF4-FFF2-40B4-BE49-F238E27FC236}">
                <a16:creationId xmlns:a16="http://schemas.microsoft.com/office/drawing/2014/main" id="{50C08680-D902-1D4A-BD98-BF741A0DD3D3}"/>
              </a:ext>
            </a:extLst>
          </p:cNvPr>
          <p:cNvSpPr txBox="1"/>
          <p:nvPr/>
        </p:nvSpPr>
        <p:spPr>
          <a:xfrm>
            <a:off x="8248804" y="1530815"/>
            <a:ext cx="316523" cy="923330"/>
          </a:xfrm>
          <a:prstGeom prst="rect">
            <a:avLst/>
          </a:prstGeom>
          <a:noFill/>
        </p:spPr>
        <p:txBody>
          <a:bodyPr wrap="square" rtlCol="0">
            <a:spAutoFit/>
          </a:bodyPr>
          <a:lstStyle/>
          <a:p>
            <a:r>
              <a:rPr lang="en-US" sz="5400" dirty="0">
                <a:solidFill>
                  <a:schemeClr val="bg1"/>
                </a:solidFill>
              </a:rPr>
              <a:t>!</a:t>
            </a:r>
          </a:p>
        </p:txBody>
      </p:sp>
      <p:graphicFrame>
        <p:nvGraphicFramePr>
          <p:cNvPr id="7" name="Chart 6">
            <a:extLst>
              <a:ext uri="{FF2B5EF4-FFF2-40B4-BE49-F238E27FC236}">
                <a16:creationId xmlns:a16="http://schemas.microsoft.com/office/drawing/2014/main" id="{3460E1FB-3670-4AD7-9CEB-A782DD12E425}"/>
              </a:ext>
            </a:extLst>
          </p:cNvPr>
          <p:cNvGraphicFramePr>
            <a:graphicFrameLocks/>
          </p:cNvGraphicFramePr>
          <p:nvPr>
            <p:extLst>
              <p:ext uri="{D42A27DB-BD31-4B8C-83A1-F6EECF244321}">
                <p14:modId xmlns:p14="http://schemas.microsoft.com/office/powerpoint/2010/main" val="3637670108"/>
              </p:ext>
            </p:extLst>
          </p:nvPr>
        </p:nvGraphicFramePr>
        <p:xfrm>
          <a:off x="3966724" y="247898"/>
          <a:ext cx="8394492" cy="668561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F01CC696-B9BA-E74F-AEA3-1241CEDB3905}"/>
              </a:ext>
            </a:extLst>
          </p:cNvPr>
          <p:cNvSpPr txBox="1"/>
          <p:nvPr/>
        </p:nvSpPr>
        <p:spPr>
          <a:xfrm>
            <a:off x="6282574" y="6020717"/>
            <a:ext cx="1801455" cy="338554"/>
          </a:xfrm>
          <a:prstGeom prst="rect">
            <a:avLst/>
          </a:prstGeom>
          <a:solidFill>
            <a:schemeClr val="bg1"/>
          </a:solidFill>
        </p:spPr>
        <p:txBody>
          <a:bodyPr wrap="none" lIns="45720" rIns="0" rtlCol="0">
            <a:spAutoFit/>
          </a:bodyPr>
          <a:lstStyle/>
          <a:p>
            <a:r>
              <a:rPr lang="en-US" sz="1600" dirty="0"/>
              <a:t>Irradiation Services</a:t>
            </a:r>
          </a:p>
        </p:txBody>
      </p:sp>
      <p:sp>
        <p:nvSpPr>
          <p:cNvPr id="10" name="Rectangle 9">
            <a:extLst>
              <a:ext uri="{FF2B5EF4-FFF2-40B4-BE49-F238E27FC236}">
                <a16:creationId xmlns:a16="http://schemas.microsoft.com/office/drawing/2014/main" id="{544DFE43-1D4B-7548-AC9C-1676A2825CB5}"/>
              </a:ext>
            </a:extLst>
          </p:cNvPr>
          <p:cNvSpPr/>
          <p:nvPr/>
        </p:nvSpPr>
        <p:spPr>
          <a:xfrm>
            <a:off x="5412948" y="352829"/>
            <a:ext cx="5322932" cy="369332"/>
          </a:xfrm>
          <a:prstGeom prst="rect">
            <a:avLst/>
          </a:prstGeom>
        </p:spPr>
        <p:txBody>
          <a:bodyPr wrap="none">
            <a:spAutoFit/>
          </a:bodyPr>
          <a:lstStyle/>
          <a:p>
            <a:r>
              <a:rPr lang="en-CA" b="1" dirty="0">
                <a:latin typeface="Arial "/>
                <a:cs typeface="Myriad Pro Light"/>
              </a:rPr>
              <a:t>Scientific Users and Visitors by Field (FY17/18)</a:t>
            </a:r>
          </a:p>
        </p:txBody>
      </p:sp>
      <p:sp>
        <p:nvSpPr>
          <p:cNvPr id="11" name="TextBox 10">
            <a:extLst>
              <a:ext uri="{FF2B5EF4-FFF2-40B4-BE49-F238E27FC236}">
                <a16:creationId xmlns:a16="http://schemas.microsoft.com/office/drawing/2014/main" id="{F07EE2F4-B35B-044B-8A62-37DFF7D67332}"/>
              </a:ext>
            </a:extLst>
          </p:cNvPr>
          <p:cNvSpPr txBox="1"/>
          <p:nvPr/>
        </p:nvSpPr>
        <p:spPr>
          <a:xfrm>
            <a:off x="9008469" y="1712887"/>
            <a:ext cx="316523" cy="923330"/>
          </a:xfrm>
          <a:prstGeom prst="rect">
            <a:avLst/>
          </a:prstGeom>
          <a:noFill/>
        </p:spPr>
        <p:txBody>
          <a:bodyPr wrap="square" rtlCol="0">
            <a:spAutoFit/>
          </a:bodyPr>
          <a:lstStyle/>
          <a:p>
            <a:r>
              <a:rPr lang="en-US" sz="5400" dirty="0">
                <a:solidFill>
                  <a:schemeClr val="bg1"/>
                </a:solidFill>
              </a:rPr>
              <a:t>!</a:t>
            </a:r>
          </a:p>
        </p:txBody>
      </p:sp>
    </p:spTree>
    <p:extLst>
      <p:ext uri="{BB962C8B-B14F-4D97-AF65-F5344CB8AC3E}">
        <p14:creationId xmlns:p14="http://schemas.microsoft.com/office/powerpoint/2010/main" val="1562769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0149639-DA2D-4947-B5B6-12666BE594C2}"/>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B65D631-8A58-EC42-B383-DDB6F43EDF91}"/>
              </a:ext>
            </a:extLst>
          </p:cNvPr>
          <p:cNvSpPr txBox="1"/>
          <p:nvPr/>
        </p:nvSpPr>
        <p:spPr>
          <a:xfrm>
            <a:off x="597452" y="975258"/>
            <a:ext cx="1481959" cy="646331"/>
          </a:xfrm>
          <a:prstGeom prst="rect">
            <a:avLst/>
          </a:prstGeom>
          <a:noFill/>
        </p:spPr>
        <p:txBody>
          <a:bodyPr wrap="square" rtlCol="0">
            <a:spAutoFit/>
          </a:bodyPr>
          <a:lstStyle/>
          <a:p>
            <a:r>
              <a:rPr lang="en-US" sz="3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20</a:t>
            </a:r>
          </a:p>
        </p:txBody>
      </p:sp>
    </p:spTree>
    <p:extLst>
      <p:ext uri="{BB962C8B-B14F-4D97-AF65-F5344CB8AC3E}">
        <p14:creationId xmlns:p14="http://schemas.microsoft.com/office/powerpoint/2010/main" val="1402387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427478343"/>
              </p:ext>
            </p:extLst>
          </p:nvPr>
        </p:nvGraphicFramePr>
        <p:xfrm>
          <a:off x="3689132" y="336331"/>
          <a:ext cx="8828981" cy="5980385"/>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A96539A5-A5A2-2B4A-BD12-1A71574D3D89}"/>
              </a:ext>
            </a:extLst>
          </p:cNvPr>
          <p:cNvSpPr txBox="1">
            <a:spLocks/>
          </p:cNvSpPr>
          <p:nvPr/>
        </p:nvSpPr>
        <p:spPr>
          <a:xfrm>
            <a:off x="435214" y="3818589"/>
            <a:ext cx="3891630" cy="2188808"/>
          </a:xfrm>
          <a:prstGeom prst="rect">
            <a:avLst/>
          </a:prstGeom>
        </p:spPr>
        <p:txBody>
          <a:bodyPr anchor="t">
            <a:noAutofit/>
          </a:bodyPr>
          <a:lstStyle>
            <a:lvl1pPr algn="l" defTabSz="914400" rtl="0" eaLnBrk="1" latinLnBrk="0" hangingPunct="1">
              <a:lnSpc>
                <a:spcPct val="90000"/>
              </a:lnSpc>
              <a:spcBef>
                <a:spcPct val="0"/>
              </a:spcBef>
              <a:buNone/>
              <a:defRPr sz="3200" b="0" kern="1200">
                <a:solidFill>
                  <a:srgbClr val="00B0F0"/>
                </a:solidFill>
                <a:latin typeface="+mn-lt"/>
                <a:ea typeface="+mj-ea"/>
                <a:cs typeface="+mj-cs"/>
              </a:defRPr>
            </a:lvl1pPr>
          </a:lstStyle>
          <a:p>
            <a:endParaRPr lang="en-CA" sz="3600" dirty="0">
              <a:latin typeface="Arial "/>
              <a:cs typeface="Myriad Pro Light"/>
            </a:endParaRPr>
          </a:p>
          <a:p>
            <a:r>
              <a:rPr lang="en-CA" sz="2400" b="1" dirty="0">
                <a:latin typeface="Arial "/>
                <a:cs typeface="Myriad Pro Light"/>
              </a:rPr>
              <a:t>FY17/18:</a:t>
            </a:r>
          </a:p>
          <a:p>
            <a:endParaRPr lang="en-CA" sz="2400" b="1" dirty="0">
              <a:latin typeface="Arial "/>
              <a:cs typeface="Myriad Pro Light"/>
            </a:endParaRPr>
          </a:p>
          <a:p>
            <a:pPr>
              <a:lnSpc>
                <a:spcPct val="100000"/>
              </a:lnSpc>
            </a:pPr>
            <a:r>
              <a:rPr lang="en-CA" sz="2400" b="1" dirty="0">
                <a:latin typeface="Arial "/>
                <a:cs typeface="Myriad Pro Light"/>
              </a:rPr>
              <a:t>875 Scientific Users and Visitors</a:t>
            </a:r>
          </a:p>
        </p:txBody>
      </p:sp>
      <p:sp>
        <p:nvSpPr>
          <p:cNvPr id="7" name="TextBox 6">
            <a:extLst>
              <a:ext uri="{FF2B5EF4-FFF2-40B4-BE49-F238E27FC236}">
                <a16:creationId xmlns:a16="http://schemas.microsoft.com/office/drawing/2014/main" id="{9BAAC05C-86D2-AF40-BC49-5102675F5332}"/>
              </a:ext>
            </a:extLst>
          </p:cNvPr>
          <p:cNvSpPr txBox="1"/>
          <p:nvPr/>
        </p:nvSpPr>
        <p:spPr>
          <a:xfrm>
            <a:off x="435214" y="527291"/>
            <a:ext cx="7368996" cy="584775"/>
          </a:xfrm>
          <a:prstGeom prst="rect">
            <a:avLst/>
          </a:prstGeom>
          <a:noFill/>
        </p:spPr>
        <p:txBody>
          <a:bodyPr wrap="square" rtlCol="0">
            <a:spAutoFit/>
          </a:bodyPr>
          <a:lstStyle/>
          <a:p>
            <a:pPr>
              <a:buClr>
                <a:srgbClr val="00B0F0"/>
              </a:buClr>
            </a:pPr>
            <a:r>
              <a:rPr lang="en-US" sz="3200" b="1" dirty="0">
                <a:solidFill>
                  <a:srgbClr val="00B0F0"/>
                </a:solidFill>
              </a:rPr>
              <a:t>Global Destination</a:t>
            </a:r>
            <a:endParaRPr lang="en-US" sz="3200" dirty="0"/>
          </a:p>
        </p:txBody>
      </p:sp>
      <p:sp>
        <p:nvSpPr>
          <p:cNvPr id="2" name="Rectangle 1">
            <a:extLst>
              <a:ext uri="{FF2B5EF4-FFF2-40B4-BE49-F238E27FC236}">
                <a16:creationId xmlns:a16="http://schemas.microsoft.com/office/drawing/2014/main" id="{A21F2E67-1E1F-F348-8A01-2FD1278A66DA}"/>
              </a:ext>
            </a:extLst>
          </p:cNvPr>
          <p:cNvSpPr/>
          <p:nvPr/>
        </p:nvSpPr>
        <p:spPr>
          <a:xfrm>
            <a:off x="11283043" y="0"/>
            <a:ext cx="767443" cy="14205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C4843D6-BDF1-6F44-941C-C584A22B4A73}"/>
              </a:ext>
            </a:extLst>
          </p:cNvPr>
          <p:cNvSpPr/>
          <p:nvPr/>
        </p:nvSpPr>
        <p:spPr>
          <a:xfrm>
            <a:off x="5323006" y="352829"/>
            <a:ext cx="5566588" cy="369332"/>
          </a:xfrm>
          <a:prstGeom prst="rect">
            <a:avLst/>
          </a:prstGeom>
        </p:spPr>
        <p:txBody>
          <a:bodyPr wrap="none">
            <a:spAutoFit/>
          </a:bodyPr>
          <a:lstStyle/>
          <a:p>
            <a:r>
              <a:rPr lang="en-CA" b="1" dirty="0">
                <a:latin typeface="Arial "/>
                <a:cs typeface="Myriad Pro Light"/>
              </a:rPr>
              <a:t>Scientific Users and Visitors by Region (FY17/18)</a:t>
            </a:r>
          </a:p>
        </p:txBody>
      </p:sp>
    </p:spTree>
    <p:extLst>
      <p:ext uri="{BB962C8B-B14F-4D97-AF65-F5344CB8AC3E}">
        <p14:creationId xmlns:p14="http://schemas.microsoft.com/office/powerpoint/2010/main" val="1821503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356A9C-FEAB-334E-A1ED-FAACD954AF7F}"/>
              </a:ext>
            </a:extLst>
          </p:cNvPr>
          <p:cNvSpPr/>
          <p:nvPr/>
        </p:nvSpPr>
        <p:spPr>
          <a:xfrm>
            <a:off x="1" y="0"/>
            <a:ext cx="12192000" cy="695369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A3B1216-BAE9-1C42-B498-9BD88F1FF3CC}"/>
              </a:ext>
            </a:extLst>
          </p:cNvPr>
          <p:cNvSpPr txBox="1"/>
          <p:nvPr/>
        </p:nvSpPr>
        <p:spPr>
          <a:xfrm>
            <a:off x="745457" y="722246"/>
            <a:ext cx="11159886" cy="5509200"/>
          </a:xfrm>
          <a:prstGeom prst="rect">
            <a:avLst/>
          </a:prstGeom>
          <a:noFill/>
        </p:spPr>
        <p:txBody>
          <a:bodyPr wrap="square" rtlCol="0">
            <a:spAutoFit/>
          </a:bodyPr>
          <a:lstStyle/>
          <a:p>
            <a:pPr>
              <a:buClr>
                <a:srgbClr val="00B0F0"/>
              </a:buClr>
            </a:pPr>
            <a:r>
              <a:rPr lang="en-US" sz="3200" b="1" dirty="0">
                <a:solidFill>
                  <a:schemeClr val="bg1"/>
                </a:solidFill>
              </a:rPr>
              <a:t>What is TRIUMF?  		A Global Brand</a:t>
            </a:r>
          </a:p>
          <a:p>
            <a:pPr>
              <a:buClr>
                <a:srgbClr val="00B0F0"/>
              </a:buClr>
            </a:pPr>
            <a:endParaRPr lang="en-US" sz="3200" b="1" dirty="0">
              <a:solidFill>
                <a:schemeClr val="bg1"/>
              </a:solidFill>
            </a:endParaRPr>
          </a:p>
          <a:p>
            <a:pPr>
              <a:buClr>
                <a:srgbClr val="00B0F0"/>
              </a:buClr>
            </a:pPr>
            <a:r>
              <a:rPr lang="en-US" sz="2800" b="1" dirty="0">
                <a:solidFill>
                  <a:schemeClr val="bg1"/>
                </a:solidFill>
              </a:rPr>
              <a:t>TRIUMF is unique in Canada, and known world-wide as a Canadian </a:t>
            </a:r>
            <a:r>
              <a:rPr lang="en-US" sz="2800" b="1" dirty="0" err="1">
                <a:solidFill>
                  <a:schemeClr val="bg1"/>
                </a:solidFill>
              </a:rPr>
              <a:t>centre</a:t>
            </a:r>
            <a:r>
              <a:rPr lang="en-US" sz="2800" b="1" dirty="0">
                <a:solidFill>
                  <a:schemeClr val="bg1"/>
                </a:solidFill>
              </a:rPr>
              <a:t> of excellence</a:t>
            </a:r>
          </a:p>
          <a:p>
            <a:pPr>
              <a:buClr>
                <a:srgbClr val="00B0F0"/>
              </a:buClr>
            </a:pPr>
            <a:endParaRPr lang="en-US" sz="2800" b="1" dirty="0">
              <a:solidFill>
                <a:schemeClr val="bg1"/>
              </a:solidFill>
            </a:endParaRPr>
          </a:p>
          <a:p>
            <a:pPr marL="914400" lvl="1" indent="-457200">
              <a:buClr>
                <a:schemeClr val="bg1"/>
              </a:buClr>
              <a:buFont typeface="Wingdings" pitchFamily="2" charset="2"/>
              <a:buChar char="§"/>
            </a:pPr>
            <a:r>
              <a:rPr lang="en-US" sz="2800" b="1" dirty="0">
                <a:solidFill>
                  <a:schemeClr val="bg1"/>
                </a:solidFill>
              </a:rPr>
              <a:t>TRIUMF serves as a scientific ambassador, advancing Canada’s interests at home and around the world</a:t>
            </a:r>
          </a:p>
          <a:p>
            <a:pPr marL="914400" lvl="1" indent="-457200">
              <a:buClr>
                <a:schemeClr val="bg1"/>
              </a:buClr>
              <a:buFont typeface="Wingdings" pitchFamily="2" charset="2"/>
              <a:buChar char="§"/>
            </a:pPr>
            <a:endParaRPr lang="en-US" sz="2800" b="1" dirty="0">
              <a:solidFill>
                <a:schemeClr val="bg1"/>
              </a:solidFill>
            </a:endParaRPr>
          </a:p>
          <a:p>
            <a:pPr marL="914400" lvl="1" indent="-457200">
              <a:buClr>
                <a:schemeClr val="bg1"/>
              </a:buClr>
              <a:buFont typeface="Wingdings" pitchFamily="2" charset="2"/>
              <a:buChar char="§"/>
            </a:pPr>
            <a:r>
              <a:rPr lang="en-US" sz="2800" b="1" dirty="0">
                <a:solidFill>
                  <a:schemeClr val="bg1"/>
                </a:solidFill>
              </a:rPr>
              <a:t>TRIUMF is a model for engagement with the commercial sector </a:t>
            </a:r>
            <a:endParaRPr lang="en-US" sz="3200" b="1" dirty="0">
              <a:solidFill>
                <a:schemeClr val="bg1"/>
              </a:solidFill>
            </a:endParaRPr>
          </a:p>
          <a:p>
            <a:pPr>
              <a:buClr>
                <a:srgbClr val="00B0F0"/>
              </a:buClr>
            </a:pPr>
            <a:endParaRPr lang="en-US" sz="3200" b="1" dirty="0">
              <a:solidFill>
                <a:schemeClr val="bg1"/>
              </a:solidFill>
            </a:endParaRPr>
          </a:p>
          <a:p>
            <a:pPr>
              <a:buClr>
                <a:srgbClr val="00B0F0"/>
              </a:buClr>
            </a:pPr>
            <a:endParaRPr lang="en-US" sz="3200" dirty="0">
              <a:solidFill>
                <a:schemeClr val="bg1"/>
              </a:solidFill>
            </a:endParaRPr>
          </a:p>
        </p:txBody>
      </p:sp>
    </p:spTree>
    <p:extLst>
      <p:ext uri="{BB962C8B-B14F-4D97-AF65-F5344CB8AC3E}">
        <p14:creationId xmlns:p14="http://schemas.microsoft.com/office/powerpoint/2010/main" val="2710421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8E93B-5C76-094C-841A-EE0BE962277A}"/>
              </a:ext>
            </a:extLst>
          </p:cNvPr>
          <p:cNvPicPr>
            <a:picLocks noChangeAspect="1"/>
          </p:cNvPicPr>
          <p:nvPr/>
        </p:nvPicPr>
        <p:blipFill rotWithShape="1">
          <a:blip r:embed="rId3"/>
          <a:srcRect t="10755" b="14244"/>
          <a:stretch/>
        </p:blipFill>
        <p:spPr>
          <a:xfrm>
            <a:off x="-10633" y="0"/>
            <a:ext cx="12192000" cy="6858000"/>
          </a:xfrm>
          <a:prstGeom prst="rect">
            <a:avLst/>
          </a:prstGeom>
        </p:spPr>
      </p:pic>
      <p:sp>
        <p:nvSpPr>
          <p:cNvPr id="7" name="Title 1"/>
          <p:cNvSpPr txBox="1">
            <a:spLocks/>
          </p:cNvSpPr>
          <p:nvPr/>
        </p:nvSpPr>
        <p:spPr>
          <a:xfrm>
            <a:off x="194733" y="5180918"/>
            <a:ext cx="3022600" cy="14484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
              <a:ea typeface="+mj-ea"/>
              <a:cs typeface="Myriad Pro Light"/>
            </a:endParaRPr>
          </a:p>
        </p:txBody>
      </p:sp>
      <p:sp>
        <p:nvSpPr>
          <p:cNvPr id="5" name="Title 1">
            <a:extLst>
              <a:ext uri="{FF2B5EF4-FFF2-40B4-BE49-F238E27FC236}">
                <a16:creationId xmlns:a16="http://schemas.microsoft.com/office/drawing/2014/main" id="{0DCB4E9B-3BBA-41A4-9ABE-C08DEBE525A0}"/>
              </a:ext>
            </a:extLst>
          </p:cNvPr>
          <p:cNvSpPr txBox="1">
            <a:spLocks/>
          </p:cNvSpPr>
          <p:nvPr/>
        </p:nvSpPr>
        <p:spPr>
          <a:xfrm>
            <a:off x="254015" y="5264045"/>
            <a:ext cx="5705117" cy="94027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B0F0"/>
                </a:solidFill>
                <a:effectLst/>
                <a:uLnTx/>
                <a:uFillTx/>
                <a:latin typeface="Arial" charset="0"/>
                <a:ea typeface="+mj-ea"/>
                <a:cs typeface="Arial" charset="0"/>
              </a:rPr>
              <a:t>TRIUMF Users</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dirty="0">
                <a:solidFill>
                  <a:srgbClr val="00B0F0"/>
                </a:solidFill>
                <a:latin typeface="Arial" charset="0"/>
                <a:cs typeface="Arial" charset="0"/>
              </a:rPr>
              <a:t>39 Countries</a:t>
            </a:r>
            <a:endParaRPr kumimoji="0" lang="en-US" sz="2800" b="1" i="0" u="none" strike="noStrike" kern="1200" cap="none" spc="0" normalizeH="0" baseline="0" noProof="0" dirty="0">
              <a:ln>
                <a:noFill/>
              </a:ln>
              <a:solidFill>
                <a:srgbClr val="00B0F0"/>
              </a:solidFill>
              <a:effectLst/>
              <a:uLnTx/>
              <a:uFillTx/>
              <a:latin typeface="Arial" charset="0"/>
              <a:ea typeface="+mj-ea"/>
              <a:cs typeface="Arial" charset="0"/>
            </a:endParaRPr>
          </a:p>
        </p:txBody>
      </p:sp>
    </p:spTree>
    <p:extLst>
      <p:ext uri="{BB962C8B-B14F-4D97-AF65-F5344CB8AC3E}">
        <p14:creationId xmlns:p14="http://schemas.microsoft.com/office/powerpoint/2010/main" val="591130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ADEF"/>
        </a:solidFill>
        <a:effectLst/>
      </p:bgPr>
    </p:bg>
    <p:spTree>
      <p:nvGrpSpPr>
        <p:cNvPr id="1" name=""/>
        <p:cNvGrpSpPr/>
        <p:nvPr/>
      </p:nvGrpSpPr>
      <p:grpSpPr>
        <a:xfrm>
          <a:off x="0" y="0"/>
          <a:ext cx="0" cy="0"/>
          <a:chOff x="0" y="0"/>
          <a:chExt cx="0" cy="0"/>
        </a:xfrm>
      </p:grpSpPr>
      <p:sp>
        <p:nvSpPr>
          <p:cNvPr id="15" name="Title 1"/>
          <p:cNvSpPr txBox="1">
            <a:spLocks/>
          </p:cNvSpPr>
          <p:nvPr/>
        </p:nvSpPr>
        <p:spPr>
          <a:xfrm>
            <a:off x="1120974" y="3384431"/>
            <a:ext cx="4301067" cy="1331310"/>
          </a:xfrm>
          <a:prstGeom prst="rect">
            <a:avLst/>
          </a:prstGeom>
          <a:ln>
            <a:noFill/>
          </a:ln>
        </p:spPr>
        <p:txBody>
          <a:bodyPr anchor="t">
            <a:noAutofit/>
          </a:bodyPr>
          <a:lstStyle>
            <a:lvl1pPr algn="l" defTabSz="914400" rtl="0" eaLnBrk="1" latinLnBrk="0" hangingPunct="1">
              <a:lnSpc>
                <a:spcPct val="90000"/>
              </a:lnSpc>
              <a:spcBef>
                <a:spcPct val="0"/>
              </a:spcBef>
              <a:buNone/>
              <a:defRPr sz="3200" b="0" kern="1200">
                <a:solidFill>
                  <a:srgbClr val="00B0F0"/>
                </a:solidFill>
                <a:latin typeface="+mn-lt"/>
                <a:ea typeface="+mj-ea"/>
                <a:cs typeface="+mj-cs"/>
              </a:defRPr>
            </a:lvl1pPr>
          </a:lstStyle>
          <a:p>
            <a:pPr marL="0" marR="0" lvl="0" indent="-1828800" algn="l"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Arial"/>
                <a:ea typeface="+mj-ea"/>
                <a:cs typeface="Arial"/>
              </a:rPr>
              <a:t>international </a:t>
            </a:r>
            <a:br>
              <a:rPr kumimoji="0" lang="en-US" sz="5400" b="0" i="0" u="none" strike="noStrike" kern="1200" cap="none" spc="0" normalizeH="0" baseline="0" noProof="0" dirty="0">
                <a:ln>
                  <a:noFill/>
                </a:ln>
                <a:solidFill>
                  <a:srgbClr val="FFFFFF"/>
                </a:solidFill>
                <a:effectLst/>
                <a:uLnTx/>
                <a:uFillTx/>
                <a:latin typeface="Arial"/>
                <a:ea typeface="+mj-ea"/>
                <a:cs typeface="Arial"/>
              </a:rPr>
            </a:br>
            <a:r>
              <a:rPr kumimoji="0" lang="en-US" sz="5400" b="0" i="0" u="none" strike="noStrike" kern="1200" cap="none" spc="0" normalizeH="0" baseline="0" noProof="0" dirty="0">
                <a:ln>
                  <a:noFill/>
                </a:ln>
                <a:solidFill>
                  <a:srgbClr val="FFFFFF"/>
                </a:solidFill>
                <a:effectLst/>
                <a:uLnTx/>
                <a:uFillTx/>
                <a:latin typeface="Arial"/>
                <a:ea typeface="+mj-ea"/>
                <a:cs typeface="Arial"/>
              </a:rPr>
              <a:t>agreements</a:t>
            </a:r>
            <a:endParaRPr kumimoji="0" lang="en-CA" sz="5400" b="0" i="1" u="none" strike="noStrike" kern="1200" cap="none" spc="0" normalizeH="0" baseline="0" noProof="0" dirty="0">
              <a:ln>
                <a:noFill/>
              </a:ln>
              <a:solidFill>
                <a:srgbClr val="000000"/>
              </a:solidFill>
              <a:effectLst/>
              <a:uLnTx/>
              <a:uFillTx/>
              <a:latin typeface="Arial"/>
              <a:ea typeface="ＭＳ Ｐゴシック" pitchFamily="-109" charset="-128"/>
              <a:cs typeface="Arial"/>
            </a:endParaRPr>
          </a:p>
        </p:txBody>
      </p:sp>
      <p:sp>
        <p:nvSpPr>
          <p:cNvPr id="8" name="Rectangle 7"/>
          <p:cNvSpPr/>
          <p:nvPr/>
        </p:nvSpPr>
        <p:spPr>
          <a:xfrm>
            <a:off x="8348455" y="2132377"/>
            <a:ext cx="811441"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CERN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Arial"/>
                <a:ea typeface="+mn-ea"/>
                <a:cs typeface="Arial"/>
              </a:rPr>
              <a:t>Europe</a:t>
            </a:r>
            <a:r>
              <a:rPr kumimoji="0" lang="en-US" sz="1400" b="0" i="0" u="none" strike="noStrike" kern="1200" cap="none" spc="0" normalizeH="0" baseline="0" noProof="0" dirty="0">
                <a:ln>
                  <a:noFill/>
                </a:ln>
                <a:solidFill>
                  <a:srgbClr val="FFFFFF"/>
                </a:solidFill>
                <a:effectLst/>
                <a:uLnTx/>
                <a:uFillTx/>
                <a:latin typeface="Arial"/>
                <a:ea typeface="+mn-ea"/>
                <a:cs typeface="Arial"/>
              </a:rPr>
              <a:t> </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8"/>
          <p:cNvSpPr/>
          <p:nvPr/>
        </p:nvSpPr>
        <p:spPr>
          <a:xfrm>
            <a:off x="8348455" y="5696290"/>
            <a:ext cx="1984839" cy="73866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Department of Energy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rgbClr val="FFFFFF"/>
                </a:solidFill>
                <a:latin typeface="Arial"/>
                <a:cs typeface="Arial"/>
              </a:rPr>
              <a:t>Laboratories</a:t>
            </a:r>
            <a:r>
              <a:rPr kumimoji="0" lang="en-US" sz="1400" b="0" i="0" u="none" strike="noStrike" kern="1200" cap="none" spc="0" normalizeH="0" baseline="0" noProof="0" dirty="0">
                <a:ln>
                  <a:noFill/>
                </a:ln>
                <a:solidFill>
                  <a:srgbClr val="FFFFFF"/>
                </a:solidFill>
                <a:effectLst/>
                <a:uLnTx/>
                <a:uFillTx/>
                <a:latin typeface="Arial"/>
                <a:ea typeface="+mn-ea"/>
                <a:cs typeface="Arial"/>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Arial"/>
                <a:ea typeface="+mn-ea"/>
                <a:cs typeface="Arial"/>
              </a:rPr>
              <a:t>USA</a:t>
            </a:r>
            <a:endParaRPr kumimoji="0" lang="en-US" sz="1400" b="0" i="1" u="none" strike="noStrike" kern="1200" cap="none" spc="0" normalizeH="0" baseline="0" noProof="0" dirty="0">
              <a:ln>
                <a:noFill/>
              </a:ln>
              <a:solidFill>
                <a:srgbClr val="000000"/>
              </a:solidFill>
              <a:effectLst/>
              <a:uLnTx/>
              <a:uFillTx/>
              <a:latin typeface="Arial"/>
              <a:ea typeface="+mn-ea"/>
              <a:cs typeface="+mn-cs"/>
            </a:endParaRPr>
          </a:p>
        </p:txBody>
      </p:sp>
      <p:sp>
        <p:nvSpPr>
          <p:cNvPr id="10" name="Rectangle 9"/>
          <p:cNvSpPr/>
          <p:nvPr/>
        </p:nvSpPr>
        <p:spPr>
          <a:xfrm>
            <a:off x="8399917" y="3361318"/>
            <a:ext cx="1379993"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KEK / J-PARC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Arial"/>
                <a:ea typeface="+mn-ea"/>
                <a:cs typeface="Arial"/>
              </a:rPr>
              <a:t>Japan</a:t>
            </a:r>
            <a:endParaRPr kumimoji="0" lang="en-US" sz="1400" b="0" i="1" u="none" strike="noStrike" kern="1200" cap="none" spc="0" normalizeH="0" baseline="0" noProof="0" dirty="0">
              <a:ln>
                <a:noFill/>
              </a:ln>
              <a:solidFill>
                <a:srgbClr val="000000"/>
              </a:solidFill>
              <a:effectLst/>
              <a:uLnTx/>
              <a:uFillTx/>
              <a:latin typeface="Arial"/>
              <a:ea typeface="+mn-ea"/>
              <a:cs typeface="+mn-cs"/>
            </a:endParaRPr>
          </a:p>
        </p:txBody>
      </p:sp>
      <p:sp>
        <p:nvSpPr>
          <p:cNvPr id="11" name="TextBox 10"/>
          <p:cNvSpPr txBox="1"/>
          <p:nvPr/>
        </p:nvSpPr>
        <p:spPr>
          <a:xfrm>
            <a:off x="983786" y="1452728"/>
            <a:ext cx="4301067" cy="221599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800" b="1" i="0" u="none" strike="noStrike" kern="1200" cap="none" spc="0" normalizeH="0" baseline="0" noProof="0" dirty="0">
                <a:ln>
                  <a:noFill/>
                </a:ln>
                <a:solidFill>
                  <a:srgbClr val="000000"/>
                </a:solidFill>
                <a:effectLst/>
                <a:uLnTx/>
                <a:uFillTx/>
                <a:latin typeface="Arial"/>
                <a:ea typeface="+mn-ea"/>
                <a:cs typeface="Arial"/>
              </a:rPr>
              <a:t>50+</a:t>
            </a:r>
            <a:endParaRPr kumimoji="0" lang="en-US" sz="13800" b="1" i="0" u="none" strike="noStrike" kern="1200" cap="none" spc="0" normalizeH="0" baseline="0" noProof="0" dirty="0">
              <a:ln>
                <a:noFill/>
              </a:ln>
              <a:solidFill>
                <a:srgbClr val="000000"/>
              </a:solidFill>
              <a:effectLst/>
              <a:uLnTx/>
              <a:uFillTx/>
              <a:latin typeface="Arial"/>
              <a:ea typeface="+mn-ea"/>
              <a:cs typeface="+mn-cs"/>
            </a:endParaRPr>
          </a:p>
        </p:txBody>
      </p:sp>
      <p:sp>
        <p:nvSpPr>
          <p:cNvPr id="14" name="Rectangle 13"/>
          <p:cNvSpPr/>
          <p:nvPr/>
        </p:nvSpPr>
        <p:spPr>
          <a:xfrm>
            <a:off x="8348455" y="834821"/>
            <a:ext cx="1938095" cy="73866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Helmholtz Association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err="1">
                <a:solidFill>
                  <a:srgbClr val="FFFFFF"/>
                </a:solidFill>
                <a:latin typeface="Arial"/>
                <a:cs typeface="Arial"/>
              </a:rPr>
              <a:t>Centres</a:t>
            </a:r>
            <a:endParaRPr kumimoji="0" lang="en-US" sz="14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i="1" dirty="0">
                <a:solidFill>
                  <a:srgbClr val="FFFFFF"/>
                </a:solidFill>
                <a:latin typeface="Arial"/>
                <a:cs typeface="Arial"/>
              </a:rPr>
              <a:t>Germany</a:t>
            </a:r>
            <a:endParaRPr kumimoji="0" lang="en-US" sz="1400" b="0" i="1" u="none" strike="noStrike" kern="1200" cap="none" spc="0" normalizeH="0" baseline="0" noProof="0" dirty="0">
              <a:ln>
                <a:noFill/>
              </a:ln>
              <a:solidFill>
                <a:srgbClr val="000000"/>
              </a:solidFill>
              <a:effectLst/>
              <a:uLnTx/>
              <a:uFillTx/>
              <a:latin typeface="Arial"/>
              <a:ea typeface="+mn-ea"/>
              <a:cs typeface="+mn-cs"/>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849"/>
          <a:stretch/>
        </p:blipFill>
        <p:spPr>
          <a:xfrm>
            <a:off x="6823746" y="694452"/>
            <a:ext cx="1420178" cy="934837"/>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7544" y="3155510"/>
            <a:ext cx="1402804" cy="934837"/>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3730" y="5661393"/>
            <a:ext cx="1402804" cy="862248"/>
          </a:xfrm>
          <a:prstGeom prst="rect">
            <a:avLst/>
          </a:prstGeom>
        </p:spPr>
      </p:pic>
      <p:pic>
        <p:nvPicPr>
          <p:cNvPr id="16" name="Picture 15"/>
          <p:cNvPicPr>
            <a:picLocks noChangeAspect="1"/>
          </p:cNvPicPr>
          <p:nvPr/>
        </p:nvPicPr>
        <p:blipFill rotWithShape="1">
          <a:blip r:embed="rId6">
            <a:extLst>
              <a:ext uri="{28A0092B-C50C-407E-A947-70E740481C1C}">
                <a14:useLocalDpi xmlns:a14="http://schemas.microsoft.com/office/drawing/2010/main" val="0"/>
              </a:ext>
            </a:extLst>
          </a:blip>
          <a:srcRect l="1922" r="3345"/>
          <a:stretch/>
        </p:blipFill>
        <p:spPr>
          <a:xfrm>
            <a:off x="6823746" y="1938112"/>
            <a:ext cx="1387521" cy="976845"/>
          </a:xfrm>
          <a:prstGeom prst="rect">
            <a:avLst/>
          </a:prstGeom>
        </p:spPr>
      </p:pic>
      <p:sp>
        <p:nvSpPr>
          <p:cNvPr id="3" name="Rectangle 2">
            <a:extLst>
              <a:ext uri="{FF2B5EF4-FFF2-40B4-BE49-F238E27FC236}">
                <a16:creationId xmlns:a16="http://schemas.microsoft.com/office/drawing/2014/main" id="{E8FCF740-3A99-5645-BCA6-779C83E055AC}"/>
              </a:ext>
            </a:extLst>
          </p:cNvPr>
          <p:cNvSpPr/>
          <p:nvPr/>
        </p:nvSpPr>
        <p:spPr>
          <a:xfrm>
            <a:off x="11627224" y="779929"/>
            <a:ext cx="394447" cy="590374"/>
          </a:xfrm>
          <a:prstGeom prst="rect">
            <a:avLst/>
          </a:prstGeom>
          <a:solidFill>
            <a:srgbClr val="1DA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E465C13-F633-ED4B-9F8B-673C6448F6C9}"/>
              </a:ext>
            </a:extLst>
          </p:cNvPr>
          <p:cNvSpPr/>
          <p:nvPr/>
        </p:nvSpPr>
        <p:spPr>
          <a:xfrm>
            <a:off x="8399917" y="4657839"/>
            <a:ext cx="684803"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VECC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Arial"/>
                <a:ea typeface="+mn-ea"/>
                <a:cs typeface="Arial"/>
              </a:rPr>
              <a:t>India</a:t>
            </a:r>
            <a:endParaRPr kumimoji="0" lang="en-US" sz="1400" b="0" i="1" u="none" strike="noStrike" kern="1200" cap="none" spc="0" normalizeH="0" baseline="0" noProof="0" dirty="0">
              <a:ln>
                <a:noFill/>
              </a:ln>
              <a:solidFill>
                <a:srgbClr val="000000"/>
              </a:solidFill>
              <a:effectLst/>
              <a:uLnTx/>
              <a:uFillTx/>
              <a:latin typeface="Arial"/>
              <a:ea typeface="+mn-ea"/>
              <a:cs typeface="+mn-cs"/>
            </a:endParaRPr>
          </a:p>
        </p:txBody>
      </p:sp>
      <p:pic>
        <p:nvPicPr>
          <p:cNvPr id="5" name="Picture 4">
            <a:extLst>
              <a:ext uri="{FF2B5EF4-FFF2-40B4-BE49-F238E27FC236}">
                <a16:creationId xmlns:a16="http://schemas.microsoft.com/office/drawing/2014/main" id="{3037FB58-FCD7-2444-B627-D8B7138C05A3}"/>
              </a:ext>
            </a:extLst>
          </p:cNvPr>
          <p:cNvPicPr>
            <a:picLocks noChangeAspect="1"/>
          </p:cNvPicPr>
          <p:nvPr/>
        </p:nvPicPr>
        <p:blipFill>
          <a:blip r:embed="rId7"/>
          <a:stretch>
            <a:fillRect/>
          </a:stretch>
        </p:blipFill>
        <p:spPr>
          <a:xfrm>
            <a:off x="6787544" y="4449786"/>
            <a:ext cx="1408990" cy="939327"/>
          </a:xfrm>
          <a:prstGeom prst="rect">
            <a:avLst/>
          </a:prstGeom>
        </p:spPr>
      </p:pic>
    </p:spTree>
    <p:extLst>
      <p:ext uri="{BB962C8B-B14F-4D97-AF65-F5344CB8AC3E}">
        <p14:creationId xmlns:p14="http://schemas.microsoft.com/office/powerpoint/2010/main" val="2479318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82B105-A03F-4CBB-B291-BA84DD10E795}"/>
              </a:ext>
            </a:extLst>
          </p:cNvPr>
          <p:cNvPicPr>
            <a:picLocks noChangeAspect="1"/>
          </p:cNvPicPr>
          <p:nvPr/>
        </p:nvPicPr>
        <p:blipFill>
          <a:blip r:embed="rId2"/>
          <a:stretch>
            <a:fillRect/>
          </a:stretch>
        </p:blipFill>
        <p:spPr>
          <a:xfrm>
            <a:off x="1260088" y="-27669"/>
            <a:ext cx="9601200" cy="6885669"/>
          </a:xfrm>
          <a:prstGeom prst="rect">
            <a:avLst/>
          </a:prstGeom>
        </p:spPr>
      </p:pic>
      <p:sp>
        <p:nvSpPr>
          <p:cNvPr id="11" name="Rectangle 10">
            <a:extLst>
              <a:ext uri="{FF2B5EF4-FFF2-40B4-BE49-F238E27FC236}">
                <a16:creationId xmlns:a16="http://schemas.microsoft.com/office/drawing/2014/main" id="{1B474F20-3D05-4CCA-A4EF-7AD5EF77F791}"/>
              </a:ext>
            </a:extLst>
          </p:cNvPr>
          <p:cNvSpPr/>
          <p:nvPr/>
        </p:nvSpPr>
        <p:spPr>
          <a:xfrm>
            <a:off x="5483151" y="-2318"/>
            <a:ext cx="5365240" cy="772130"/>
          </a:xfrm>
          <a:prstGeom prst="rect">
            <a:avLst/>
          </a:prstGeom>
          <a:solidFill>
            <a:srgbClr val="00B0F0">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8B662AF-EAD9-44C6-A74A-6236FB6D6B09}"/>
              </a:ext>
            </a:extLst>
          </p:cNvPr>
          <p:cNvSpPr/>
          <p:nvPr/>
        </p:nvSpPr>
        <p:spPr>
          <a:xfrm>
            <a:off x="5494302" y="59624"/>
            <a:ext cx="5633369" cy="646331"/>
          </a:xfrm>
          <a:prstGeom prst="rect">
            <a:avLst/>
          </a:prstGeom>
          <a:noFill/>
          <a:ln>
            <a:noFill/>
          </a:ln>
        </p:spPr>
        <p:txBody>
          <a:bodyPr wrap="square">
            <a:spAutoFit/>
          </a:bodyPr>
          <a:lstStyle/>
          <a:p>
            <a:r>
              <a:rPr lang="en-US" dirty="0">
                <a:solidFill>
                  <a:schemeClr val="bg1"/>
                </a:solidFill>
                <a:latin typeface="Arial" panose="020B0604020202020204" pitchFamily="34" charset="0"/>
              </a:rPr>
              <a:t>The </a:t>
            </a:r>
            <a:r>
              <a:rPr lang="en-US" dirty="0" err="1">
                <a:solidFill>
                  <a:schemeClr val="bg1"/>
                </a:solidFill>
                <a:latin typeface="Arial" panose="020B0604020202020204" pitchFamily="34" charset="0"/>
              </a:rPr>
              <a:t>Honourable</a:t>
            </a:r>
            <a:r>
              <a:rPr lang="en-US" dirty="0">
                <a:solidFill>
                  <a:schemeClr val="bg1"/>
                </a:solidFill>
                <a:latin typeface="Arial" panose="020B0604020202020204" pitchFamily="34" charset="0"/>
              </a:rPr>
              <a:t> Kirsty Duncan, Minister of Science and Minister of Sport and Persons with Disabilities</a:t>
            </a:r>
          </a:p>
        </p:txBody>
      </p:sp>
    </p:spTree>
    <p:extLst>
      <p:ext uri="{BB962C8B-B14F-4D97-AF65-F5344CB8AC3E}">
        <p14:creationId xmlns:p14="http://schemas.microsoft.com/office/powerpoint/2010/main" val="2930943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87BC8E-6206-4516-BB9D-09DE6D4AA6EE}"/>
              </a:ext>
            </a:extLst>
          </p:cNvPr>
          <p:cNvPicPr>
            <a:picLocks noChangeAspect="1"/>
          </p:cNvPicPr>
          <p:nvPr/>
        </p:nvPicPr>
        <p:blipFill rotWithShape="1">
          <a:blip r:embed="rId3"/>
          <a:srcRect l="3049" t="266" r="8279" b="-266"/>
          <a:stretch/>
        </p:blipFill>
        <p:spPr>
          <a:xfrm>
            <a:off x="178913" y="710245"/>
            <a:ext cx="5828757" cy="5240214"/>
          </a:xfrm>
          <a:prstGeom prst="rect">
            <a:avLst/>
          </a:prstGeom>
        </p:spPr>
      </p:pic>
      <p:sp>
        <p:nvSpPr>
          <p:cNvPr id="13" name="Rectangle 12">
            <a:extLst>
              <a:ext uri="{FF2B5EF4-FFF2-40B4-BE49-F238E27FC236}">
                <a16:creationId xmlns:a16="http://schemas.microsoft.com/office/drawing/2014/main" id="{C81E199E-C29C-2741-BBF9-200AAAC99128}"/>
              </a:ext>
            </a:extLst>
          </p:cNvPr>
          <p:cNvSpPr/>
          <p:nvPr/>
        </p:nvSpPr>
        <p:spPr>
          <a:xfrm>
            <a:off x="178913" y="5006376"/>
            <a:ext cx="5828757" cy="944083"/>
          </a:xfrm>
          <a:prstGeom prst="rect">
            <a:avLst/>
          </a:prstGeom>
          <a:solidFill>
            <a:srgbClr val="00B0F0">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4EBD9C9-DE95-C94F-B511-5898111A132C}"/>
              </a:ext>
            </a:extLst>
          </p:cNvPr>
          <p:cNvSpPr txBox="1"/>
          <p:nvPr/>
        </p:nvSpPr>
        <p:spPr>
          <a:xfrm>
            <a:off x="300641" y="5159777"/>
            <a:ext cx="5828756" cy="584775"/>
          </a:xfrm>
          <a:prstGeom prst="rect">
            <a:avLst/>
          </a:prstGeom>
          <a:noFill/>
          <a:effectLst/>
        </p:spPr>
        <p:txBody>
          <a:bodyPr wrap="square" rtlCol="0">
            <a:spAutoFit/>
          </a:bodyPr>
          <a:lstStyle/>
          <a:p>
            <a:r>
              <a:rPr lang="en-US" sz="1600" dirty="0">
                <a:solidFill>
                  <a:schemeClr val="bg1"/>
                </a:solidFill>
                <a:latin typeface="Arial" panose="020B0604020202020204" pitchFamily="34" charset="0"/>
                <a:ea typeface="Helvetica Neue" charset="0"/>
                <a:cs typeface="Arial" panose="020B0604020202020204" pitchFamily="34" charset="0"/>
              </a:rPr>
              <a:t>Mr. Stefan Müller, Parliamentary State Secretary to the Federal Minister of Education and Research </a:t>
            </a:r>
          </a:p>
        </p:txBody>
      </p:sp>
      <p:pic>
        <p:nvPicPr>
          <p:cNvPr id="7" name="Picture 6">
            <a:extLst>
              <a:ext uri="{FF2B5EF4-FFF2-40B4-BE49-F238E27FC236}">
                <a16:creationId xmlns:a16="http://schemas.microsoft.com/office/drawing/2014/main" id="{B37FAB72-D44D-41C8-8901-F560FF05F736}"/>
              </a:ext>
            </a:extLst>
          </p:cNvPr>
          <p:cNvPicPr>
            <a:picLocks noChangeAspect="1"/>
          </p:cNvPicPr>
          <p:nvPr/>
        </p:nvPicPr>
        <p:blipFill rotWithShape="1">
          <a:blip r:embed="rId4"/>
          <a:srcRect l="27446" t="14144" r="10347"/>
          <a:stretch/>
        </p:blipFill>
        <p:spPr>
          <a:xfrm>
            <a:off x="6251126" y="710245"/>
            <a:ext cx="5697417" cy="5240214"/>
          </a:xfrm>
          <a:prstGeom prst="rect">
            <a:avLst/>
          </a:prstGeom>
        </p:spPr>
      </p:pic>
      <p:sp>
        <p:nvSpPr>
          <p:cNvPr id="12" name="Rectangle 11">
            <a:extLst>
              <a:ext uri="{FF2B5EF4-FFF2-40B4-BE49-F238E27FC236}">
                <a16:creationId xmlns:a16="http://schemas.microsoft.com/office/drawing/2014/main" id="{C0E902C6-DFAE-4BDD-A69B-1E46B387BDC9}"/>
              </a:ext>
            </a:extLst>
          </p:cNvPr>
          <p:cNvSpPr/>
          <p:nvPr/>
        </p:nvSpPr>
        <p:spPr>
          <a:xfrm>
            <a:off x="6251125" y="4953872"/>
            <a:ext cx="5697418" cy="996586"/>
          </a:xfrm>
          <a:prstGeom prst="rect">
            <a:avLst/>
          </a:prstGeom>
          <a:solidFill>
            <a:srgbClr val="00B0F0">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BC88226-5E65-4212-B318-1CD568059493}"/>
              </a:ext>
            </a:extLst>
          </p:cNvPr>
          <p:cNvSpPr txBox="1"/>
          <p:nvPr/>
        </p:nvSpPr>
        <p:spPr>
          <a:xfrm>
            <a:off x="6290080" y="5249035"/>
            <a:ext cx="5619508" cy="338554"/>
          </a:xfrm>
          <a:prstGeom prst="rect">
            <a:avLst/>
          </a:prstGeom>
          <a:noFill/>
          <a:effectLst/>
        </p:spPr>
        <p:txBody>
          <a:bodyPr wrap="square" rtlCol="0">
            <a:spAutoFit/>
          </a:bodyPr>
          <a:lstStyle/>
          <a:p>
            <a:r>
              <a:rPr lang="en-US" sz="1600" dirty="0">
                <a:solidFill>
                  <a:schemeClr val="bg1"/>
                </a:solidFill>
                <a:latin typeface="Arial" panose="020B0604020202020204" pitchFamily="34" charset="0"/>
                <a:ea typeface="Helvetica Neue" charset="0"/>
                <a:cs typeface="Arial" panose="020B0604020202020204" pitchFamily="34" charset="0"/>
              </a:rPr>
              <a:t>Dr. </a:t>
            </a:r>
            <a:r>
              <a:rPr lang="en-US" sz="1600" dirty="0" err="1">
                <a:solidFill>
                  <a:schemeClr val="bg1"/>
                </a:solidFill>
                <a:latin typeface="Arial" panose="020B0604020202020204" pitchFamily="34" charset="0"/>
                <a:ea typeface="Helvetica Neue" charset="0"/>
                <a:cs typeface="Arial" panose="020B0604020202020204" pitchFamily="34" charset="0"/>
              </a:rPr>
              <a:t>Otmar</a:t>
            </a:r>
            <a:r>
              <a:rPr lang="en-US" sz="1600" dirty="0">
                <a:solidFill>
                  <a:schemeClr val="bg1"/>
                </a:solidFill>
                <a:latin typeface="Arial" panose="020B0604020202020204" pitchFamily="34" charset="0"/>
                <a:ea typeface="Helvetica Neue" charset="0"/>
                <a:cs typeface="Arial" panose="020B0604020202020204" pitchFamily="34" charset="0"/>
              </a:rPr>
              <a:t> </a:t>
            </a:r>
            <a:r>
              <a:rPr lang="en-US" sz="1600" dirty="0" err="1">
                <a:solidFill>
                  <a:schemeClr val="bg1"/>
                </a:solidFill>
                <a:latin typeface="Arial" panose="020B0604020202020204" pitchFamily="34" charset="0"/>
                <a:ea typeface="Helvetica Neue" charset="0"/>
                <a:cs typeface="Arial" panose="020B0604020202020204" pitchFamily="34" charset="0"/>
              </a:rPr>
              <a:t>Wiestler</a:t>
            </a:r>
            <a:r>
              <a:rPr lang="en-US" sz="1600" dirty="0">
                <a:solidFill>
                  <a:schemeClr val="bg1"/>
                </a:solidFill>
                <a:latin typeface="Arial" panose="020B0604020202020204" pitchFamily="34" charset="0"/>
                <a:ea typeface="Helvetica Neue" charset="0"/>
                <a:cs typeface="Arial" panose="020B0604020202020204" pitchFamily="34" charset="0"/>
              </a:rPr>
              <a:t>, President of the Helmholtz Association</a:t>
            </a:r>
          </a:p>
        </p:txBody>
      </p:sp>
    </p:spTree>
    <p:extLst>
      <p:ext uri="{BB962C8B-B14F-4D97-AF65-F5344CB8AC3E}">
        <p14:creationId xmlns:p14="http://schemas.microsoft.com/office/powerpoint/2010/main" val="3705398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222307" y="1336114"/>
            <a:ext cx="10189429" cy="4868002"/>
            <a:chOff x="1023015" y="1347346"/>
            <a:chExt cx="10189429" cy="4868002"/>
          </a:xfrm>
        </p:grpSpPr>
        <p:pic>
          <p:nvPicPr>
            <p:cNvPr id="13" name="Picture 2" descr="Image res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7664" y="1347346"/>
              <a:ext cx="2462698" cy="113745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Image result for ci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7451" y="5270165"/>
              <a:ext cx="2243412" cy="94518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Image result for general electric healthca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2164" y="2920264"/>
              <a:ext cx="2377349" cy="152128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Unknow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9767" y="2918280"/>
              <a:ext cx="1732822" cy="1433950"/>
            </a:xfrm>
            <a:prstGeom prst="rect">
              <a:avLst/>
            </a:prstGeom>
          </p:spPr>
        </p:pic>
        <p:pic>
          <p:nvPicPr>
            <p:cNvPr id="21" name="Picture 4" descr="Image result for acsi cyclotr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3015" y="1495172"/>
              <a:ext cx="2900209" cy="71999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Image result for d-pac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80455" y="2752750"/>
              <a:ext cx="1777404" cy="17650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Image result for toyot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6805" y="5047032"/>
              <a:ext cx="1828049" cy="104647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mage result for nordion"/>
            <p:cNvPicPr>
              <a:picLocks noChangeAspect="1" noChangeArrowheads="1"/>
            </p:cNvPicPr>
            <p:nvPr/>
          </p:nvPicPr>
          <p:blipFill rotWithShape="1">
            <a:blip r:embed="rId9">
              <a:extLst>
                <a:ext uri="{28A0092B-C50C-407E-A947-70E740481C1C}">
                  <a14:useLocalDpi xmlns:a14="http://schemas.microsoft.com/office/drawing/2010/main" val="0"/>
                </a:ext>
              </a:extLst>
            </a:blip>
            <a:srcRect l="3314" t="39124" r="4649" b="38360"/>
            <a:stretch/>
          </p:blipFill>
          <p:spPr bwMode="auto">
            <a:xfrm>
              <a:off x="8412809" y="1495173"/>
              <a:ext cx="2799635" cy="625376"/>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Image result for itm germany isotop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68409" y="5138729"/>
            <a:ext cx="2437819" cy="106538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ACD3860-E818-004E-B294-254C43AD8C95}"/>
              </a:ext>
            </a:extLst>
          </p:cNvPr>
          <p:cNvSpPr/>
          <p:nvPr/>
        </p:nvSpPr>
        <p:spPr>
          <a:xfrm>
            <a:off x="8170985" y="543061"/>
            <a:ext cx="3892061" cy="1606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EAED24B-F017-6B46-B1C9-4A297C443F9D}"/>
              </a:ext>
            </a:extLst>
          </p:cNvPr>
          <p:cNvPicPr>
            <a:picLocks noChangeAspect="1"/>
          </p:cNvPicPr>
          <p:nvPr/>
        </p:nvPicPr>
        <p:blipFill>
          <a:blip r:embed="rId11"/>
          <a:stretch>
            <a:fillRect/>
          </a:stretch>
        </p:blipFill>
        <p:spPr>
          <a:xfrm>
            <a:off x="8473497" y="1404854"/>
            <a:ext cx="3076841" cy="878168"/>
          </a:xfrm>
          <a:prstGeom prst="rect">
            <a:avLst/>
          </a:prstGeom>
        </p:spPr>
      </p:pic>
      <p:sp>
        <p:nvSpPr>
          <p:cNvPr id="15" name="TextBox 14">
            <a:extLst>
              <a:ext uri="{FF2B5EF4-FFF2-40B4-BE49-F238E27FC236}">
                <a16:creationId xmlns:a16="http://schemas.microsoft.com/office/drawing/2014/main" id="{3A51A631-3C89-9942-822B-1231545C3781}"/>
              </a:ext>
            </a:extLst>
          </p:cNvPr>
          <p:cNvSpPr txBox="1"/>
          <p:nvPr/>
        </p:nvSpPr>
        <p:spPr>
          <a:xfrm>
            <a:off x="435214" y="438242"/>
            <a:ext cx="7368996" cy="584775"/>
          </a:xfrm>
          <a:prstGeom prst="rect">
            <a:avLst/>
          </a:prstGeom>
          <a:noFill/>
        </p:spPr>
        <p:txBody>
          <a:bodyPr wrap="square" rtlCol="0">
            <a:spAutoFit/>
          </a:bodyPr>
          <a:lstStyle/>
          <a:p>
            <a:pPr>
              <a:buClr>
                <a:srgbClr val="00B0F0"/>
              </a:buClr>
            </a:pPr>
            <a:r>
              <a:rPr lang="en-US" sz="3200" b="1" dirty="0">
                <a:solidFill>
                  <a:srgbClr val="00B0F0"/>
                </a:solidFill>
              </a:rPr>
              <a:t>Commercial Partners</a:t>
            </a:r>
            <a:endParaRPr lang="en-US" sz="3200" dirty="0"/>
          </a:p>
        </p:txBody>
      </p:sp>
      <p:sp>
        <p:nvSpPr>
          <p:cNvPr id="3" name="Rectangle 2">
            <a:extLst>
              <a:ext uri="{FF2B5EF4-FFF2-40B4-BE49-F238E27FC236}">
                <a16:creationId xmlns:a16="http://schemas.microsoft.com/office/drawing/2014/main" id="{2FE9D87F-4EA8-7B47-BE91-4C5CF23BC1BA}"/>
              </a:ext>
            </a:extLst>
          </p:cNvPr>
          <p:cNvSpPr/>
          <p:nvPr/>
        </p:nvSpPr>
        <p:spPr>
          <a:xfrm>
            <a:off x="9051403" y="1932972"/>
            <a:ext cx="2360333" cy="345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65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9D1732-A4CA-F948-A024-6A0937AAFDA0}"/>
              </a:ext>
            </a:extLst>
          </p:cNvPr>
          <p:cNvSpPr/>
          <p:nvPr/>
        </p:nvSpPr>
        <p:spPr>
          <a:xfrm>
            <a:off x="9708159" y="4578980"/>
            <a:ext cx="2388446" cy="2191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5668C0F-B6D6-6644-A919-B35474909FFA}"/>
              </a:ext>
            </a:extLst>
          </p:cNvPr>
          <p:cNvSpPr/>
          <p:nvPr/>
        </p:nvSpPr>
        <p:spPr>
          <a:xfrm>
            <a:off x="127591" y="118320"/>
            <a:ext cx="2541181" cy="6652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Diagram 2">
            <a:extLst>
              <a:ext uri="{FF2B5EF4-FFF2-40B4-BE49-F238E27FC236}">
                <a16:creationId xmlns:a16="http://schemas.microsoft.com/office/drawing/2014/main" id="{7DC67233-3E19-9140-B54C-CBC070B3502D}"/>
              </a:ext>
            </a:extLst>
          </p:cNvPr>
          <p:cNvGraphicFramePr/>
          <p:nvPr>
            <p:extLst>
              <p:ext uri="{D42A27DB-BD31-4B8C-83A1-F6EECF244321}">
                <p14:modId xmlns:p14="http://schemas.microsoft.com/office/powerpoint/2010/main" val="3884224220"/>
              </p:ext>
            </p:extLst>
          </p:nvPr>
        </p:nvGraphicFramePr>
        <p:xfrm>
          <a:off x="-340241" y="250131"/>
          <a:ext cx="9856381" cy="63888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D6002566-7D38-6D4F-B7AB-D76A6EF9B6B0}"/>
              </a:ext>
            </a:extLst>
          </p:cNvPr>
          <p:cNvSpPr txBox="1"/>
          <p:nvPr/>
        </p:nvSpPr>
        <p:spPr>
          <a:xfrm>
            <a:off x="7526792" y="840765"/>
            <a:ext cx="4170716" cy="2217082"/>
          </a:xfrm>
          <a:prstGeom prst="rect">
            <a:avLst/>
          </a:prstGeom>
          <a:noFill/>
        </p:spPr>
        <p:txBody>
          <a:bodyPr wrap="square" rtlCol="0">
            <a:spAutoFit/>
          </a:bodyPr>
          <a:lstStyle/>
          <a:p>
            <a:pPr>
              <a:lnSpc>
                <a:spcPct val="110000"/>
              </a:lnSpc>
            </a:pPr>
            <a:r>
              <a:rPr lang="en-US" sz="3200" dirty="0"/>
              <a:t>TRIUMF plays a critical role in the Canadian innovation ecosystem</a:t>
            </a:r>
          </a:p>
        </p:txBody>
      </p:sp>
      <p:pic>
        <p:nvPicPr>
          <p:cNvPr id="9" name="Picture 8">
            <a:extLst>
              <a:ext uri="{FF2B5EF4-FFF2-40B4-BE49-F238E27FC236}">
                <a16:creationId xmlns:a16="http://schemas.microsoft.com/office/drawing/2014/main" id="{84AC9605-14CC-6C4B-961C-7D1003748184}"/>
              </a:ext>
            </a:extLst>
          </p:cNvPr>
          <p:cNvPicPr>
            <a:picLocks noChangeAspect="1"/>
          </p:cNvPicPr>
          <p:nvPr/>
        </p:nvPicPr>
        <p:blipFill>
          <a:blip r:embed="rId8"/>
          <a:stretch>
            <a:fillRect/>
          </a:stretch>
        </p:blipFill>
        <p:spPr>
          <a:xfrm>
            <a:off x="3928714" y="3173594"/>
            <a:ext cx="1318470" cy="1314245"/>
          </a:xfrm>
          <a:prstGeom prst="rect">
            <a:avLst/>
          </a:prstGeom>
        </p:spPr>
      </p:pic>
    </p:spTree>
    <p:extLst>
      <p:ext uri="{BB962C8B-B14F-4D97-AF65-F5344CB8AC3E}">
        <p14:creationId xmlns:p14="http://schemas.microsoft.com/office/powerpoint/2010/main" val="452035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9D1732-A4CA-F948-A024-6A0937AAFDA0}"/>
              </a:ext>
            </a:extLst>
          </p:cNvPr>
          <p:cNvSpPr/>
          <p:nvPr/>
        </p:nvSpPr>
        <p:spPr>
          <a:xfrm>
            <a:off x="9708159" y="4578980"/>
            <a:ext cx="2388446" cy="2191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5668C0F-B6D6-6644-A919-B35474909FFA}"/>
              </a:ext>
            </a:extLst>
          </p:cNvPr>
          <p:cNvSpPr/>
          <p:nvPr/>
        </p:nvSpPr>
        <p:spPr>
          <a:xfrm>
            <a:off x="127591" y="118320"/>
            <a:ext cx="2541181" cy="6652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7D8E86C-D1A1-BD43-8FCB-61724E3EA467}"/>
              </a:ext>
            </a:extLst>
          </p:cNvPr>
          <p:cNvSpPr txBox="1"/>
          <p:nvPr/>
        </p:nvSpPr>
        <p:spPr>
          <a:xfrm>
            <a:off x="2708741" y="2374666"/>
            <a:ext cx="6756990" cy="2492990"/>
          </a:xfrm>
          <a:prstGeom prst="rect">
            <a:avLst/>
          </a:prstGeom>
          <a:noFill/>
        </p:spPr>
        <p:txBody>
          <a:bodyPr wrap="square" rtlCol="0">
            <a:spAutoFit/>
          </a:bodyPr>
          <a:lstStyle/>
          <a:p>
            <a:pPr marL="285750" indent="-285750">
              <a:buClr>
                <a:srgbClr val="00B0F0"/>
              </a:buClr>
              <a:buFont typeface="Wingdings" pitchFamily="2" charset="2"/>
              <a:buChar char="§"/>
            </a:pPr>
            <a:r>
              <a:rPr lang="en-US" sz="2800" dirty="0"/>
              <a:t>Science and Technology</a:t>
            </a:r>
          </a:p>
          <a:p>
            <a:pPr marL="285750" indent="-285750">
              <a:buClr>
                <a:srgbClr val="00B0F0"/>
              </a:buClr>
              <a:buFont typeface="Wingdings" pitchFamily="2" charset="2"/>
              <a:buChar char="§"/>
            </a:pPr>
            <a:endParaRPr lang="en-US" sz="800" dirty="0"/>
          </a:p>
          <a:p>
            <a:pPr marL="742950" lvl="1" indent="-285750">
              <a:buClr>
                <a:srgbClr val="00B0F0"/>
              </a:buClr>
              <a:buFont typeface="Wingdings" pitchFamily="2" charset="2"/>
              <a:buChar char="§"/>
            </a:pPr>
            <a:endParaRPr lang="en-US" sz="2400" dirty="0"/>
          </a:p>
          <a:p>
            <a:pPr marL="285750" indent="-285750">
              <a:buClr>
                <a:srgbClr val="00B0F0"/>
              </a:buClr>
              <a:buFont typeface="Wingdings" pitchFamily="2" charset="2"/>
              <a:buChar char="§"/>
            </a:pPr>
            <a:r>
              <a:rPr lang="en-US" sz="2800" dirty="0"/>
              <a:t>People and Skills</a:t>
            </a:r>
          </a:p>
          <a:p>
            <a:pPr marL="285750" indent="-285750">
              <a:buClr>
                <a:srgbClr val="00B0F0"/>
              </a:buClr>
              <a:buFont typeface="Wingdings" pitchFamily="2" charset="2"/>
              <a:buChar char="§"/>
            </a:pPr>
            <a:endParaRPr lang="en-US" sz="800" dirty="0"/>
          </a:p>
          <a:p>
            <a:pPr marL="742950" lvl="1" indent="-285750">
              <a:buClr>
                <a:srgbClr val="00B0F0"/>
              </a:buClr>
              <a:buFont typeface="Wingdings" pitchFamily="2" charset="2"/>
              <a:buChar char="§"/>
            </a:pPr>
            <a:endParaRPr lang="en-US" sz="2400" dirty="0"/>
          </a:p>
          <a:p>
            <a:pPr marL="285750" indent="-285750">
              <a:buClr>
                <a:srgbClr val="00B0F0"/>
              </a:buClr>
              <a:buFont typeface="Wingdings" pitchFamily="2" charset="2"/>
              <a:buChar char="§"/>
            </a:pPr>
            <a:r>
              <a:rPr lang="en-US" sz="2800" dirty="0"/>
              <a:t>Innovation and Collaboration</a:t>
            </a:r>
          </a:p>
          <a:p>
            <a:pPr marL="285750" indent="-285750">
              <a:buClr>
                <a:srgbClr val="00B0F0"/>
              </a:buClr>
              <a:buFont typeface="Wingdings" pitchFamily="2" charset="2"/>
              <a:buChar char="§"/>
            </a:pPr>
            <a:endParaRPr lang="en-US" sz="800" dirty="0">
              <a:solidFill>
                <a:srgbClr val="00B0F0"/>
              </a:solidFill>
            </a:endParaRPr>
          </a:p>
        </p:txBody>
      </p:sp>
      <p:sp>
        <p:nvSpPr>
          <p:cNvPr id="4" name="Title 3">
            <a:extLst>
              <a:ext uri="{FF2B5EF4-FFF2-40B4-BE49-F238E27FC236}">
                <a16:creationId xmlns:a16="http://schemas.microsoft.com/office/drawing/2014/main" id="{973589D1-0575-0143-A3EF-0E10F3770BD2}"/>
              </a:ext>
            </a:extLst>
          </p:cNvPr>
          <p:cNvSpPr>
            <a:spLocks noGrp="1"/>
          </p:cNvSpPr>
          <p:nvPr>
            <p:ph type="title"/>
          </p:nvPr>
        </p:nvSpPr>
        <p:spPr>
          <a:xfrm>
            <a:off x="1063449" y="517517"/>
            <a:ext cx="10047574" cy="1109264"/>
          </a:xfrm>
        </p:spPr>
        <p:txBody>
          <a:bodyPr/>
          <a:lstStyle/>
          <a:p>
            <a:r>
              <a:rPr lang="en-US" b="1" dirty="0"/>
              <a:t>TRIUMF delivers value to Canada across three critical dimensions</a:t>
            </a:r>
            <a:br>
              <a:rPr lang="en-US" b="1" dirty="0"/>
            </a:br>
            <a:br>
              <a:rPr lang="en-US" b="1" dirty="0"/>
            </a:br>
            <a:br>
              <a:rPr lang="en-US" b="1" dirty="0"/>
            </a:br>
            <a:endParaRPr lang="en-US" b="1" dirty="0"/>
          </a:p>
        </p:txBody>
      </p:sp>
    </p:spTree>
    <p:extLst>
      <p:ext uri="{BB962C8B-B14F-4D97-AF65-F5344CB8AC3E}">
        <p14:creationId xmlns:p14="http://schemas.microsoft.com/office/powerpoint/2010/main" val="1766356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12965" b="2763"/>
          <a:stretch/>
        </p:blipFill>
        <p:spPr>
          <a:xfrm>
            <a:off x="0" y="-17585"/>
            <a:ext cx="12192000" cy="6915152"/>
          </a:xfrm>
        </p:spPr>
      </p:pic>
      <p:grpSp>
        <p:nvGrpSpPr>
          <p:cNvPr id="9" name="Group 8">
            <a:extLst>
              <a:ext uri="{FF2B5EF4-FFF2-40B4-BE49-F238E27FC236}">
                <a16:creationId xmlns:a16="http://schemas.microsoft.com/office/drawing/2014/main" id="{884E6C41-0957-3A47-B6C2-AC67CF5C511B}"/>
              </a:ext>
            </a:extLst>
          </p:cNvPr>
          <p:cNvGrpSpPr/>
          <p:nvPr/>
        </p:nvGrpSpPr>
        <p:grpSpPr>
          <a:xfrm>
            <a:off x="6592186" y="-17585"/>
            <a:ext cx="5599816" cy="889455"/>
            <a:chOff x="7428766" y="-17585"/>
            <a:chExt cx="4763234" cy="668278"/>
          </a:xfrm>
        </p:grpSpPr>
        <p:sp>
          <p:nvSpPr>
            <p:cNvPr id="10" name="Rectangle 9">
              <a:extLst>
                <a:ext uri="{FF2B5EF4-FFF2-40B4-BE49-F238E27FC236}">
                  <a16:creationId xmlns:a16="http://schemas.microsoft.com/office/drawing/2014/main" id="{D8C1CED0-E9A1-6642-8B6A-703B3F1F625D}"/>
                </a:ext>
              </a:extLst>
            </p:cNvPr>
            <p:cNvSpPr/>
            <p:nvPr/>
          </p:nvSpPr>
          <p:spPr>
            <a:xfrm>
              <a:off x="7428766" y="-17585"/>
              <a:ext cx="4763234" cy="6682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24A83C3-987F-624F-9B9A-1C4166F8401F}"/>
                </a:ext>
              </a:extLst>
            </p:cNvPr>
            <p:cNvSpPr/>
            <p:nvPr/>
          </p:nvSpPr>
          <p:spPr>
            <a:xfrm>
              <a:off x="7561648" y="119997"/>
              <a:ext cx="4497468" cy="393113"/>
            </a:xfrm>
            <a:prstGeom prst="rect">
              <a:avLst/>
            </a:prstGeom>
            <a:noFill/>
            <a:ln>
              <a:noFill/>
            </a:ln>
          </p:spPr>
          <p:txBody>
            <a:bodyPr wrap="square">
              <a:spAutoFit/>
            </a:bodyPr>
            <a:lstStyle/>
            <a:p>
              <a:r>
                <a:rPr lang="en-US" sz="2800" dirty="0">
                  <a:solidFill>
                    <a:schemeClr val="bg1"/>
                  </a:solidFill>
                  <a:latin typeface="Arial" panose="020B0604020202020204" pitchFamily="34" charset="0"/>
                </a:rPr>
                <a:t>Governor General Julie Payette</a:t>
              </a:r>
            </a:p>
          </p:txBody>
        </p:sp>
      </p:grpSp>
      <p:sp>
        <p:nvSpPr>
          <p:cNvPr id="12" name="Rectangle 11">
            <a:extLst>
              <a:ext uri="{FF2B5EF4-FFF2-40B4-BE49-F238E27FC236}">
                <a16:creationId xmlns:a16="http://schemas.microsoft.com/office/drawing/2014/main" id="{51D5C1EE-9B3E-8A46-BC3B-18E534C854A0}"/>
              </a:ext>
            </a:extLst>
          </p:cNvPr>
          <p:cNvSpPr/>
          <p:nvPr/>
        </p:nvSpPr>
        <p:spPr>
          <a:xfrm>
            <a:off x="0" y="5050908"/>
            <a:ext cx="7033847" cy="1846659"/>
          </a:xfrm>
          <a:prstGeom prst="rect">
            <a:avLst/>
          </a:prstGeom>
          <a:solidFill>
            <a:srgbClr val="00B0F0"/>
          </a:solidFill>
          <a:ln>
            <a:noFill/>
          </a:ln>
        </p:spPr>
        <p:txBody>
          <a:bodyPr wrap="square" lIns="182880" tIns="91440" rIns="182880" bIns="91440">
            <a:spAutoFit/>
          </a:bodyPr>
          <a:lstStyle/>
          <a:p>
            <a:r>
              <a:rPr lang="en-US" dirty="0">
                <a:solidFill>
                  <a:schemeClr val="bg1"/>
                </a:solidFill>
              </a:rPr>
              <a:t>“It matters, what I have just seen in a very few minutes here at TRIUMF.  I knew about TRIUMF and it still amazes me seeing you today, that you are at the very forefront of the frontier of knowledge and yet you are very practical. You are so important to help people every day and for this I hope you are very proud.”   March 22, 2018</a:t>
            </a:r>
          </a:p>
        </p:txBody>
      </p:sp>
    </p:spTree>
    <p:extLst>
      <p:ext uri="{BB962C8B-B14F-4D97-AF65-F5344CB8AC3E}">
        <p14:creationId xmlns:p14="http://schemas.microsoft.com/office/powerpoint/2010/main" val="3868473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a:spLocks noGrp="1"/>
          </p:cNvSpPr>
          <p:nvPr>
            <p:ph type="body" sz="quarter" idx="10"/>
          </p:nvPr>
        </p:nvSpPr>
        <p:spPr>
          <a:xfrm>
            <a:off x="661989" y="4493177"/>
            <a:ext cx="3938587" cy="304113"/>
          </a:xfrm>
        </p:spPr>
        <p:txBody>
          <a:bodyPr/>
          <a:lstStyle/>
          <a:p>
            <a:r>
              <a:rPr lang="en-US" dirty="0"/>
              <a:t>Follow us </a:t>
            </a:r>
            <a:r>
              <a:rPr lang="en-US" b="1" dirty="0"/>
              <a:t>@TRIUMFLab</a:t>
            </a:r>
          </a:p>
        </p:txBody>
      </p:sp>
      <p:sp>
        <p:nvSpPr>
          <p:cNvPr id="6" name="Text Placeholder 3"/>
          <p:cNvSpPr>
            <a:spLocks noGrp="1"/>
          </p:cNvSpPr>
          <p:nvPr>
            <p:ph type="body" sz="quarter" idx="11"/>
          </p:nvPr>
        </p:nvSpPr>
        <p:spPr>
          <a:xfrm>
            <a:off x="661745" y="4118554"/>
            <a:ext cx="3938587" cy="374620"/>
          </a:xfrm>
        </p:spPr>
        <p:txBody>
          <a:bodyPr/>
          <a:lstStyle/>
          <a:p>
            <a:r>
              <a:rPr lang="en-US" dirty="0"/>
              <a:t>www.triumf.ca</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696" y="4932943"/>
            <a:ext cx="411480" cy="41148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549" y="4935991"/>
            <a:ext cx="408432" cy="40843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1355" y="4932943"/>
            <a:ext cx="411480" cy="41148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1159" y="4932943"/>
            <a:ext cx="411480" cy="411480"/>
          </a:xfrm>
          <a:prstGeom prst="rect">
            <a:avLst/>
          </a:prstGeom>
        </p:spPr>
      </p:pic>
      <p:sp>
        <p:nvSpPr>
          <p:cNvPr id="11" name="Title 1"/>
          <p:cNvSpPr>
            <a:spLocks noGrp="1"/>
          </p:cNvSpPr>
          <p:nvPr>
            <p:ph type="title"/>
          </p:nvPr>
        </p:nvSpPr>
        <p:spPr>
          <a:xfrm>
            <a:off x="661746" y="2032778"/>
            <a:ext cx="3938833" cy="1581961"/>
          </a:xfrm>
        </p:spPr>
        <p:txBody>
          <a:bodyPr/>
          <a:lstStyle/>
          <a:p>
            <a:r>
              <a:rPr lang="en-US" dirty="0"/>
              <a:t>Thank you</a:t>
            </a:r>
            <a:br>
              <a:rPr lang="en-US" dirty="0"/>
            </a:br>
            <a:r>
              <a:rPr lang="en-US" dirty="0">
                <a:solidFill>
                  <a:srgbClr val="00B0F0"/>
                </a:solidFill>
              </a:rPr>
              <a:t>Merci</a:t>
            </a:r>
            <a:br>
              <a:rPr lang="en-US" dirty="0">
                <a:solidFill>
                  <a:srgbClr val="00B0F0"/>
                </a:solidFill>
              </a:rPr>
            </a:br>
            <a:r>
              <a:rPr lang="en-US">
                <a:solidFill>
                  <a:srgbClr val="00B0F0"/>
                </a:solidFill>
              </a:rPr>
              <a:t>Danke</a:t>
            </a:r>
            <a:endParaRPr lang="en-US" dirty="0"/>
          </a:p>
        </p:txBody>
      </p:sp>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24248" t="13812" r="16575"/>
          <a:stretch/>
        </p:blipFill>
        <p:spPr>
          <a:xfrm>
            <a:off x="4398380" y="-18201"/>
            <a:ext cx="7095280" cy="6887436"/>
          </a:xfrm>
          <a:prstGeom prst="rect">
            <a:avLst/>
          </a:prstGeom>
        </p:spPr>
      </p:pic>
    </p:spTree>
    <p:extLst>
      <p:ext uri="{BB962C8B-B14F-4D97-AF65-F5344CB8AC3E}">
        <p14:creationId xmlns:p14="http://schemas.microsoft.com/office/powerpoint/2010/main" val="1777833112"/>
      </p:ext>
    </p:extLst>
  </p:cSld>
  <p:clrMapOvr>
    <a:masterClrMapping/>
  </p:clrMapOvr>
</p:sld>
</file>

<file path=ppt/theme/theme1.xml><?xml version="1.0" encoding="utf-8"?>
<a:theme xmlns:a="http://schemas.openxmlformats.org/drawingml/2006/main" name="Custom Design">
  <a:themeElements>
    <a:clrScheme name="TRIUMF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UMF_Light_03" id="{4D894E19-41A3-8842-A464-3F12065EEF05}" vid="{B960C763-9EE8-8C4A-B0B5-CE3D986AFA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EE5AD5872E0443B1100E40D9A9A241" ma:contentTypeVersion="8" ma:contentTypeDescription="Create a new document." ma:contentTypeScope="" ma:versionID="99bc7dc57afbe699ab5ac031689c500a">
  <xsd:schema xmlns:xsd="http://www.w3.org/2001/XMLSchema" xmlns:xs="http://www.w3.org/2001/XMLSchema" xmlns:p="http://schemas.microsoft.com/office/2006/metadata/properties" xmlns:ns2="c4ec9eeb-f5a3-4306-87f0-3a95892f2eb2" xmlns:ns3="e6cf6bd6-7284-4d82-8c92-c853760d1ba9" targetNamespace="http://schemas.microsoft.com/office/2006/metadata/properties" ma:root="true" ma:fieldsID="3490a5a18c5dda7e27e5b88fcce99060" ns2:_="" ns3:_="">
    <xsd:import namespace="c4ec9eeb-f5a3-4306-87f0-3a95892f2eb2"/>
    <xsd:import namespace="e6cf6bd6-7284-4d82-8c92-c853760d1ba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3:SharedWithUsers" minOccurs="0"/>
                <xsd:element ref="ns3:SharedWithDetail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ec9eeb-f5a3-4306-87f0-3a95892f2e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cf6bd6-7284-4d82-8c92-c853760d1ba9"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3BE4D7-D661-4796-A680-E47D9D1FB29A}">
  <ds:schemaRefs>
    <ds:schemaRef ds:uri="http://schemas.microsoft.com/office/2006/metadata/contentType"/>
    <ds:schemaRef ds:uri="http://schemas.microsoft.com/office/2006/metadata/properties/metaAttributes"/>
    <ds:schemaRef ds:uri="http://www.w3.org/2000/xmlns/"/>
    <ds:schemaRef ds:uri="http://www.w3.org/2001/XMLSchema"/>
    <ds:schemaRef ds:uri="c4ec9eeb-f5a3-4306-87f0-3a95892f2eb2"/>
    <ds:schemaRef ds:uri="e6cf6bd6-7284-4d82-8c92-c853760d1ba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54E0CE-57F0-4DF5-8F09-03DF60785804}">
  <ds:schemaRefs>
    <ds:schemaRef ds:uri="http://schemas.microsoft.com/office/2006/metadata/properties"/>
    <ds:schemaRef ds:uri="http://www.w3.org/2000/xmlns/"/>
    <ds:schemaRef ds:uri="http://schemas.microsoft.com/office/infopath/2007/PartnerControls"/>
  </ds:schemaRefs>
</ds:datastoreItem>
</file>

<file path=customXml/itemProps3.xml><?xml version="1.0" encoding="utf-8"?>
<ds:datastoreItem xmlns:ds="http://schemas.openxmlformats.org/officeDocument/2006/customXml" ds:itemID="{11ED9A71-8E1E-40B4-A397-40BCC404B0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copy</Template>
  <TotalTime>8629</TotalTime>
  <Words>242</Words>
  <Application>Microsoft Macintosh PowerPoint</Application>
  <PresentationFormat>Widescreen</PresentationFormat>
  <Paragraphs>125</Paragraphs>
  <Slides>24</Slides>
  <Notes>17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ＭＳ Ｐゴシック</vt:lpstr>
      <vt:lpstr>Arial</vt:lpstr>
      <vt:lpstr>Arial </vt:lpstr>
      <vt:lpstr>Calibri</vt:lpstr>
      <vt:lpstr>Helvetica</vt:lpstr>
      <vt:lpstr>Helvetica Neue</vt:lpstr>
      <vt:lpstr>Myriad Pro</vt:lpstr>
      <vt:lpstr>Myriad Pro Light</vt:lpstr>
      <vt:lpstr>Myriad Pro SemiExt</vt:lpstr>
      <vt:lpstr>Wingdings</vt:lpstr>
      <vt:lpstr>Custom Design</vt:lpstr>
      <vt:lpstr>Introduction to TRIUMF   Data Science and Quantum Computing Workshop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TRIUMF delivers value to Canada across three critical dimensions   </vt:lpstr>
      <vt:lpstr>PowerPoint Presentation</vt:lpstr>
      <vt:lpstr>Thank you Merci Danke</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Bagger</dc:creator>
  <cp:lastModifiedBy>Jonathan Bagger</cp:lastModifiedBy>
  <cp:revision>547</cp:revision>
  <cp:lastPrinted>2018-06-04T22:35:13Z</cp:lastPrinted>
  <dcterms:created xsi:type="dcterms:W3CDTF">2017-11-24T03:23:47Z</dcterms:created>
  <dcterms:modified xsi:type="dcterms:W3CDTF">2018-06-27T15:21:47Z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0x010100B2EE5AD5872E0443B1100E40D9A9A241</vt:lpwstr>
  </property>
</Properties>
</file>