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8" r:id="rId2"/>
    <p:sldId id="399" r:id="rId3"/>
    <p:sldId id="467" r:id="rId4"/>
    <p:sldId id="452" r:id="rId5"/>
    <p:sldId id="440" r:id="rId6"/>
    <p:sldId id="468" r:id="rId7"/>
    <p:sldId id="337" r:id="rId8"/>
    <p:sldId id="471" r:id="rId9"/>
    <p:sldId id="472" r:id="rId10"/>
    <p:sldId id="422" r:id="rId11"/>
    <p:sldId id="261" r:id="rId12"/>
    <p:sldId id="257" r:id="rId13"/>
    <p:sldId id="260" r:id="rId14"/>
    <p:sldId id="330" r:id="rId15"/>
    <p:sldId id="406" r:id="rId16"/>
    <p:sldId id="436" r:id="rId17"/>
    <p:sldId id="437" r:id="rId18"/>
    <p:sldId id="470" r:id="rId19"/>
    <p:sldId id="456" r:id="rId20"/>
    <p:sldId id="474" r:id="rId21"/>
    <p:sldId id="457" r:id="rId22"/>
    <p:sldId id="272" r:id="rId23"/>
    <p:sldId id="409" r:id="rId24"/>
    <p:sldId id="473" r:id="rId25"/>
  </p:sldIdLst>
  <p:sldSz cx="9144000" cy="5040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yun Ma" initials="YM" lastIdx="1" clrIdx="0">
    <p:extLst>
      <p:ext uri="{19B8F6BF-5375-455C-9EA6-DF929625EA0E}">
        <p15:presenceInfo xmlns:p15="http://schemas.microsoft.com/office/powerpoint/2012/main" userId="S::mayanyun@triumf.ca::66a88065-2989-42ff-b158-fb62ea8bb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20" y="64"/>
      </p:cViewPr>
      <p:guideLst>
        <p:guide orient="horz" pos="158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92523D-D034-4184-BFE5-283BE78970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5CB482-29E1-4D8C-8BAE-BE8BEFF086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1F14-C107-4CDB-8C76-D5BF5AD63B4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B269A6-7F50-477A-85C2-DCDC8838B2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F2B1DE-D455-4DAF-BB9A-EEF4F39A3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410A1-9B12-434A-936E-2B18B4243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19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3FF8-A2EE-4699-B1B3-723A312CB37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DF718-1308-4847-A133-132DC7A0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9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TEL2341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8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19138" y="1200150"/>
            <a:ext cx="5876925" cy="32400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to move einj offline for </a:t>
            </a:r>
            <a:r>
              <a:rPr lang="en-US" altLang="zh-CN" dirty="0" err="1"/>
              <a:t>Vecc</a:t>
            </a:r>
            <a:r>
              <a:rPr lang="en-US" altLang="zh-CN" dirty="0"/>
              <a:t> cryomodule(ICM2) commissioning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4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pulse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20200824data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20210120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DF718-1308-4847-A133-132DC7A0F9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5765"/>
            <a:ext cx="7772400" cy="10804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6178"/>
            <a:ext cx="6400800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09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4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677"/>
            <a:ext cx="2057400" cy="3387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677"/>
            <a:ext cx="6019800" cy="3387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74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9319" y="-12044"/>
            <a:ext cx="4468416" cy="507108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 lIns="68077" tIns="34039" rIns="68077" bIns="34039"/>
          <a:lstStyle/>
          <a:p>
            <a:pPr marL="0" marR="0" lvl="0" indent="0" defTabSz="6807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552330" y="0"/>
            <a:ext cx="591670" cy="50403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 lIns="68077" tIns="34039" rIns="68077" bIns="34039"/>
          <a:lstStyle/>
          <a:p>
            <a:pPr marL="0" marR="0" lvl="0" indent="0" defTabSz="6807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1485" y="720026"/>
            <a:ext cx="477545" cy="237281"/>
          </a:xfrm>
          <a:prstGeom prst="rect">
            <a:avLst/>
          </a:prstGeom>
        </p:spPr>
        <p:txBody>
          <a:bodyPr vert="horz" lIns="68077" tIns="34039" rIns="34039" bIns="34039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0" y="150000"/>
            <a:ext cx="1460390" cy="257459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7600599" y="3503048"/>
            <a:ext cx="2583160" cy="377988"/>
          </a:xfrm>
          <a:prstGeom prst="rect">
            <a:avLst/>
          </a:prstGeom>
          <a:noFill/>
        </p:spPr>
        <p:txBody>
          <a:bodyPr wrap="square" lIns="68077" tIns="34039" rIns="68077" bIns="34039" rtlCol="0">
            <a:spAutoFit/>
          </a:bodyPr>
          <a:lstStyle/>
          <a:p>
            <a:pPr>
              <a:lnSpc>
                <a:spcPts val="1161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161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97044" y="1493997"/>
            <a:ext cx="2953388" cy="1530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6307" y="3024188"/>
            <a:ext cx="2954125" cy="661708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300" b="0">
                <a:solidFill>
                  <a:schemeClr val="tx1"/>
                </a:solidFill>
              </a:defRPr>
            </a:lvl1pPr>
            <a:lvl2pPr marL="340385" indent="0" algn="ctr">
              <a:buNone/>
              <a:defRPr sz="1300"/>
            </a:lvl2pPr>
            <a:lvl3pPr marL="680771" indent="0" algn="ctr">
              <a:buNone/>
              <a:defRPr sz="1300"/>
            </a:lvl3pPr>
            <a:lvl4pPr marL="1021156" indent="0" algn="ctr">
              <a:buNone/>
              <a:defRPr sz="1200"/>
            </a:lvl4pPr>
            <a:lvl5pPr marL="1361542" indent="0" algn="ctr">
              <a:buNone/>
              <a:defRPr sz="1200"/>
            </a:lvl5pPr>
            <a:lvl6pPr marL="1701927" indent="0" algn="ctr">
              <a:buNone/>
              <a:defRPr sz="1200"/>
            </a:lvl6pPr>
            <a:lvl7pPr marL="2042312" indent="0" algn="ctr">
              <a:buNone/>
              <a:defRPr sz="1200"/>
            </a:lvl7pPr>
            <a:lvl8pPr marL="2382698" indent="0" algn="ctr">
              <a:buNone/>
              <a:defRPr sz="1200"/>
            </a:lvl8pPr>
            <a:lvl9pPr marL="272308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496308" y="4774974"/>
            <a:ext cx="978808" cy="106562"/>
          </a:xfrm>
          <a:prstGeom prst="rect">
            <a:avLst/>
          </a:prstGeom>
        </p:spPr>
        <p:txBody>
          <a:bodyPr vert="horz" lIns="68077" tIns="13615" rIns="68077" bIns="34039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7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2022-05-08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15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6301"/>
            <a:ext cx="7772400" cy="11025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1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6391"/>
            <a:ext cx="4038600" cy="26193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6391"/>
            <a:ext cx="4038600" cy="26193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6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28237"/>
            <a:ext cx="4041775" cy="470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98433"/>
            <a:ext cx="4041775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8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1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8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0679"/>
            <a:ext cx="3008313" cy="854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0680"/>
            <a:ext cx="5111750" cy="43017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54733"/>
            <a:ext cx="3008313" cy="3447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5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8220"/>
            <a:ext cx="5486400" cy="41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0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073"/>
            <a:ext cx="8229600" cy="332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1CFA-5B2A-4008-803A-FBAFB42538A6}" type="datetimeFigureOut">
              <a:rPr lang="en-CA" smtClean="0"/>
              <a:t>2022-05-08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7B8F-D28B-49E0-B1A4-A322D4CCBF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4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1520" y="1493997"/>
            <a:ext cx="3316628" cy="1530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TRIUMF e-</a:t>
            </a:r>
            <a:r>
              <a:rPr lang="en-US" dirty="0" err="1"/>
              <a:t>Linac</a:t>
            </a:r>
            <a:r>
              <a:rPr lang="en-US" dirty="0"/>
              <a:t> RF Issues</a:t>
            </a:r>
            <a:br>
              <a:rPr lang="en-US" dirty="0"/>
            </a:br>
            <a:br>
              <a:rPr lang="en-US" dirty="0"/>
            </a:br>
            <a:r>
              <a:rPr lang="en-US" altLang="zh-CN" dirty="0"/>
              <a:t>ERW2022</a:t>
            </a:r>
            <a:endParaRPr lang="en-US" sz="2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520" y="3312244"/>
            <a:ext cx="3071840" cy="936104"/>
          </a:xfrm>
        </p:spPr>
        <p:txBody>
          <a:bodyPr>
            <a:normAutofit/>
          </a:bodyPr>
          <a:lstStyle/>
          <a:p>
            <a:r>
              <a:rPr lang="en-US" sz="1700" dirty="0"/>
              <a:t>Yanyun Ma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160DA8B-4D7D-443F-AD74-5F71F3620543}"/>
              </a:ext>
            </a:extLst>
          </p:cNvPr>
          <p:cNvSpPr/>
          <p:nvPr/>
        </p:nvSpPr>
        <p:spPr>
          <a:xfrm>
            <a:off x="8676456" y="663661"/>
            <a:ext cx="432048" cy="27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7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B559B0-4062-4563-B3B3-320A9DDEA54E}"/>
              </a:ext>
            </a:extLst>
          </p:cNvPr>
          <p:cNvSpPr txBox="1"/>
          <p:nvPr/>
        </p:nvSpPr>
        <p:spPr>
          <a:xfrm>
            <a:off x="1118327" y="333372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92" indent="-285750">
              <a:buFont typeface="Arial" panose="020B0604020202020204" pitchFamily="34" charset="0"/>
              <a:buChar char="•"/>
            </a:pPr>
            <a:r>
              <a:rPr lang="en-US" sz="1600" dirty="0"/>
              <a:t>Field emission controlled by high power pulse conditioning </a:t>
            </a:r>
          </a:p>
          <a:p>
            <a:pPr marL="882110" lvl="2" indent="-210026">
              <a:buFont typeface="Wingdings" panose="05000000000000000000" pitchFamily="2" charset="2"/>
              <a:buChar char="§"/>
            </a:pPr>
            <a:r>
              <a:rPr lang="en-US" sz="1600" dirty="0"/>
              <a:t>Improved after conditioning </a:t>
            </a:r>
          </a:p>
          <a:p>
            <a:pPr marL="882110" lvl="2" indent="-210026">
              <a:buFont typeface="Wingdings" panose="05000000000000000000" pitchFamily="2" charset="2"/>
              <a:buChar char="§"/>
            </a:pPr>
            <a:r>
              <a:rPr lang="en-US" sz="1600" dirty="0"/>
              <a:t>Strong field emission at 10MV/m</a:t>
            </a:r>
          </a:p>
          <a:p>
            <a:pPr marL="43434" indent="-285750">
              <a:buFont typeface="Arial" panose="020B0604020202020204" pitchFamily="34" charset="0"/>
              <a:buChar char="•"/>
            </a:pPr>
            <a:r>
              <a:rPr lang="en-US" sz="1600" dirty="0"/>
              <a:t>Refurbished the EINJ cavity in clean room and restored the performance </a:t>
            </a:r>
          </a:p>
          <a:p>
            <a:pPr marL="957834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We found the pickup antenna and flange burned</a:t>
            </a:r>
          </a:p>
          <a:p>
            <a:pPr marL="957834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Might be burned by field emission electrons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822198-2D60-40EB-A54E-C22BCFD1C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719" y="0"/>
            <a:ext cx="4478909" cy="3248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07297-8399-4551-930C-E9B885AC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" y="503932"/>
            <a:ext cx="4593865" cy="2627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9D25F-F199-49C4-9B5D-1E73EE06CD0D}"/>
              </a:ext>
            </a:extLst>
          </p:cNvPr>
          <p:cNvSpPr txBox="1"/>
          <p:nvPr/>
        </p:nvSpPr>
        <p:spPr>
          <a:xfrm>
            <a:off x="407168" y="82689"/>
            <a:ext cx="424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</a:rPr>
              <a:t>Refurbish EINJ during 2020-2021 shutdown 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5C1F6-A95B-4320-8982-9F7E23AE1B42}"/>
              </a:ext>
            </a:extLst>
          </p:cNvPr>
          <p:cNvSpPr/>
          <p:nvPr/>
        </p:nvSpPr>
        <p:spPr>
          <a:xfrm>
            <a:off x="3203848" y="2740282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0CCAB9-2D35-41B6-A44A-8C05F8178515}"/>
              </a:ext>
            </a:extLst>
          </p:cNvPr>
          <p:cNvCxnSpPr/>
          <p:nvPr/>
        </p:nvCxnSpPr>
        <p:spPr>
          <a:xfrm flipH="1">
            <a:off x="755576" y="1296020"/>
            <a:ext cx="792088" cy="32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D7B15-AE30-4333-B70F-AA0CBB6AED04}"/>
              </a:ext>
            </a:extLst>
          </p:cNvPr>
          <p:cNvCxnSpPr/>
          <p:nvPr/>
        </p:nvCxnSpPr>
        <p:spPr>
          <a:xfrm flipV="1">
            <a:off x="1151620" y="2664172"/>
            <a:ext cx="90010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D769D3-C6F6-40CF-A50B-9DC76CC4B9A1}"/>
              </a:ext>
            </a:extLst>
          </p:cNvPr>
          <p:cNvCxnSpPr/>
          <p:nvPr/>
        </p:nvCxnSpPr>
        <p:spPr>
          <a:xfrm flipV="1">
            <a:off x="3635896" y="1728068"/>
            <a:ext cx="28803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04F5B2-20C1-4B33-B879-B49BC87EE60C}"/>
              </a:ext>
            </a:extLst>
          </p:cNvPr>
          <p:cNvSpPr txBox="1"/>
          <p:nvPr/>
        </p:nvSpPr>
        <p:spPr>
          <a:xfrm>
            <a:off x="683568" y="3326972"/>
            <a:ext cx="7560840" cy="151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1323" dirty="0"/>
              <a:t>During the 2020-2021 shutdown, we installed a venting/pumping system on CMs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23" dirty="0"/>
              <a:t>control pressure changing rate through MFC(mass flow controller);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23" dirty="0"/>
              <a:t>A new PG has been installed to monitor the pressure.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1323" dirty="0"/>
              <a:t>Venting takes 7 hours for EINJ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23" dirty="0"/>
              <a:t>With Max. 120 </a:t>
            </a:r>
            <a:r>
              <a:rPr lang="en-US" sz="1323" dirty="0" err="1"/>
              <a:t>sccm</a:t>
            </a:r>
            <a:r>
              <a:rPr lang="en-US" sz="1323" dirty="0"/>
              <a:t>(standard cubic centimeter per minute) flow rate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1323" dirty="0"/>
              <a:t>Slow pumped EINJ 5 days(3 days+ weekend</a:t>
            </a:r>
            <a:r>
              <a:rPr lang="en-US" altLang="zh-CN" sz="1323" dirty="0"/>
              <a:t>s</a:t>
            </a:r>
            <a:r>
              <a:rPr lang="en-US" sz="1323" dirty="0"/>
              <a:t>) – too slow</a:t>
            </a:r>
          </a:p>
          <a:p>
            <a:pPr marL="667226" lvl="1" indent="-210026">
              <a:buFont typeface="Arial" panose="020B0604020202020204" pitchFamily="34" charset="0"/>
              <a:buChar char="•"/>
            </a:pPr>
            <a:r>
              <a:rPr lang="en-US" sz="1323" dirty="0"/>
              <a:t>Need a bigger MFC for pumping line or a </a:t>
            </a:r>
            <a:r>
              <a:rPr lang="en-US" sz="1323" i="1" dirty="0"/>
              <a:t>bypass</a:t>
            </a:r>
            <a:r>
              <a:rPr lang="en-US" sz="1323" dirty="0"/>
              <a:t> pumping 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A5B7D-C940-4CDC-A285-B6816FC70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95" y="653526"/>
            <a:ext cx="3528392" cy="25618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E83E1D-61A7-4DB6-9FD6-51D4C373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116"/>
            <a:ext cx="8229600" cy="5760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Slow venting and Pumping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68363-DC31-4DEC-ADA6-E9EBB820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53526"/>
            <a:ext cx="3528392" cy="2559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1EFDC-DEEB-478C-AE5F-8C159E04B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348" y="2922434"/>
            <a:ext cx="1080120" cy="21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89DE1-4ED2-416F-829C-DB22B00CCBB5}"/>
              </a:ext>
            </a:extLst>
          </p:cNvPr>
          <p:cNvSpPr txBox="1"/>
          <p:nvPr/>
        </p:nvSpPr>
        <p:spPr>
          <a:xfrm>
            <a:off x="395536" y="23879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EACA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sz="1800" b="1" baseline="300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cavity Q</a:t>
            </a:r>
            <a:r>
              <a:rPr lang="en-US" sz="1800" b="1" baseline="-250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 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deterioration during warming up /cooldown</a:t>
            </a:r>
            <a:endParaRPr lang="en-US" sz="1800" b="1" baseline="-25000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64BB5-9EAC-402E-ACA0-9AE05676C109}"/>
              </a:ext>
            </a:extLst>
          </p:cNvPr>
          <p:cNvSpPr txBox="1"/>
          <p:nvPr/>
        </p:nvSpPr>
        <p:spPr>
          <a:xfrm>
            <a:off x="4356408" y="863972"/>
            <a:ext cx="4773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After 2018 cooldown, 1</a:t>
            </a:r>
            <a:r>
              <a:rPr lang="en-US" sz="1600" baseline="30000" dirty="0">
                <a:solidFill>
                  <a:srgbClr val="00B0F0"/>
                </a:solidFill>
              </a:rPr>
              <a:t>st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altLang="zh-CN" sz="1600" dirty="0">
                <a:solidFill>
                  <a:srgbClr val="00B0F0"/>
                </a:solidFill>
              </a:rPr>
              <a:t>CAV Q</a:t>
            </a:r>
            <a:r>
              <a:rPr lang="en-US" altLang="zh-CN" sz="1600" baseline="-25000" dirty="0">
                <a:solidFill>
                  <a:srgbClr val="00B0F0"/>
                </a:solidFill>
              </a:rPr>
              <a:t>0 </a:t>
            </a:r>
            <a:r>
              <a:rPr lang="en-US" altLang="zh-CN" sz="1600" dirty="0">
                <a:solidFill>
                  <a:srgbClr val="00B0F0"/>
                </a:solidFill>
              </a:rPr>
              <a:t>was about 6e9@10MV/m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B0F0"/>
                </a:solidFill>
              </a:rPr>
              <a:t>Moderate pulse conditioning, push Q</a:t>
            </a:r>
            <a:r>
              <a:rPr lang="en-US" sz="1600" baseline="-25000" dirty="0">
                <a:solidFill>
                  <a:srgbClr val="00B0F0"/>
                </a:solidFill>
              </a:rPr>
              <a:t>0</a:t>
            </a:r>
            <a:r>
              <a:rPr lang="en-US" sz="1600" dirty="0">
                <a:solidFill>
                  <a:srgbClr val="00B0F0"/>
                </a:solidFill>
              </a:rPr>
              <a:t> to 9.4e9@10MV/m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After 2020 cooldown, 1</a:t>
            </a:r>
            <a:r>
              <a:rPr lang="en-US" sz="1600" baseline="30000" dirty="0">
                <a:solidFill>
                  <a:srgbClr val="C00000"/>
                </a:solidFill>
              </a:rPr>
              <a:t>st</a:t>
            </a:r>
            <a:r>
              <a:rPr lang="en-US" sz="1600" dirty="0">
                <a:solidFill>
                  <a:srgbClr val="C00000"/>
                </a:solidFill>
              </a:rPr>
              <a:t> CAV Q</a:t>
            </a:r>
            <a:r>
              <a:rPr lang="en-US" sz="1600" baseline="-25000" dirty="0">
                <a:solidFill>
                  <a:srgbClr val="C00000"/>
                </a:solidFill>
              </a:rPr>
              <a:t>0 </a:t>
            </a:r>
            <a:r>
              <a:rPr lang="en-US" sz="1600" dirty="0">
                <a:solidFill>
                  <a:srgbClr val="C00000"/>
                </a:solidFill>
              </a:rPr>
              <a:t>was 4e9@10MV/m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C00000"/>
                </a:solidFill>
              </a:rPr>
              <a:t>was pushed to 8.6e9@10MV/m and 7.27e9@11MV/m.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B050"/>
                </a:solidFill>
              </a:rPr>
              <a:t>Quench</a:t>
            </a:r>
            <a:r>
              <a:rPr lang="en-US" sz="1600" baseline="-250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at 14.57MV/m with 3ms pulse and Q</a:t>
            </a:r>
            <a:r>
              <a:rPr lang="en-US" sz="1600" baseline="-25000" dirty="0">
                <a:solidFill>
                  <a:srgbClr val="00B050"/>
                </a:solidFill>
              </a:rPr>
              <a:t>0</a:t>
            </a:r>
            <a:r>
              <a:rPr lang="en-US" sz="1600" dirty="0">
                <a:solidFill>
                  <a:srgbClr val="00B050"/>
                </a:solidFill>
              </a:rPr>
              <a:t> drop to 5.2e9@10MV/m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After moderate pulse conditioning and CW operation, Q</a:t>
            </a:r>
            <a:r>
              <a:rPr lang="en-US" sz="1600" baseline="-25000" dirty="0">
                <a:solidFill>
                  <a:schemeClr val="accent1"/>
                </a:solidFill>
              </a:rPr>
              <a:t>0</a:t>
            </a:r>
            <a:r>
              <a:rPr lang="en-US" sz="1600" dirty="0">
                <a:solidFill>
                  <a:schemeClr val="accent1"/>
                </a:solidFill>
              </a:rPr>
              <a:t> recovered to 8e9@10MV/m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</a:rPr>
              <a:t>During day-to-day 20MV CW operation, EACA vacuum kept improving from 1e-9Torr to 5e-10Torr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0C50D99-19BE-452D-ADEE-0B338B34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51" y="960076"/>
            <a:ext cx="4222354" cy="30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1C66C2-921A-488A-B438-D1D2CF3E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673027"/>
            <a:ext cx="4128524" cy="2997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FA65B-A375-40A9-968B-D5156DA59CC4}"/>
              </a:ext>
            </a:extLst>
          </p:cNvPr>
          <p:cNvSpPr txBox="1"/>
          <p:nvPr/>
        </p:nvSpPr>
        <p:spPr>
          <a:xfrm>
            <a:off x="2174728" y="3805048"/>
            <a:ext cx="5046936" cy="90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026" indent="-210026">
              <a:spcBef>
                <a:spcPts val="441"/>
              </a:spcBef>
              <a:buFont typeface="Arial" panose="020B0604020202020204" pitchFamily="34" charset="0"/>
              <a:buChar char="•"/>
            </a:pPr>
            <a:r>
              <a:rPr lang="en-CA" sz="1544" dirty="0"/>
              <a:t>Reprocessed EACA in 2018  </a:t>
            </a:r>
          </a:p>
          <a:p>
            <a:pPr marL="210026" indent="-210026">
              <a:spcBef>
                <a:spcPts val="441"/>
              </a:spcBef>
              <a:buFont typeface="Arial" panose="020B0604020202020204" pitchFamily="34" charset="0"/>
              <a:buChar char="•"/>
            </a:pPr>
            <a:r>
              <a:rPr lang="en-US" altLang="zh-CN" sz="1544" dirty="0"/>
              <a:t>Both of EACA cavities show Q</a:t>
            </a:r>
            <a:r>
              <a:rPr lang="en-US" altLang="zh-CN" sz="1544" baseline="-25000" dirty="0"/>
              <a:t>0</a:t>
            </a:r>
            <a:r>
              <a:rPr lang="en-US" altLang="zh-CN" sz="1544" dirty="0"/>
              <a:t> deterioration with time</a:t>
            </a:r>
          </a:p>
          <a:p>
            <a:pPr marL="667226" lvl="1" indent="-210026">
              <a:spcBef>
                <a:spcPts val="441"/>
              </a:spcBef>
              <a:buFont typeface="Arial" panose="020B0604020202020204" pitchFamily="34" charset="0"/>
              <a:buChar char="•"/>
            </a:pPr>
            <a:r>
              <a:rPr lang="en-CA" sz="1544" dirty="0"/>
              <a:t> extra cryogenic load and x-ray limit the gradient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BA5CF-6724-42CC-9B3D-CE2847D66084}"/>
              </a:ext>
            </a:extLst>
          </p:cNvPr>
          <p:cNvSpPr txBox="1"/>
          <p:nvPr/>
        </p:nvSpPr>
        <p:spPr>
          <a:xfrm>
            <a:off x="1916155" y="108339"/>
            <a:ext cx="578466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8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EACA</a:t>
            </a:r>
            <a:r>
              <a:rPr lang="en-US" sz="2352" b="1" dirty="0"/>
              <a:t> </a:t>
            </a:r>
            <a:r>
              <a:rPr lang="en-US" sz="2058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Cavities performance by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99FAF-CB0E-48C4-B3E7-F41350E4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6" y="673027"/>
            <a:ext cx="4103924" cy="29797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15F8EA-1664-4066-ABA8-20601290CDC2}"/>
              </a:ext>
            </a:extLst>
          </p:cNvPr>
          <p:cNvCxnSpPr/>
          <p:nvPr/>
        </p:nvCxnSpPr>
        <p:spPr>
          <a:xfrm flipV="1">
            <a:off x="3491880" y="2160116"/>
            <a:ext cx="288032" cy="28803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4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43" y="50148"/>
            <a:ext cx="5796359" cy="73067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646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EACA</a:t>
            </a:r>
            <a:r>
              <a:rPr lang="en-CA" sz="4410" dirty="0"/>
              <a:t> </a:t>
            </a:r>
            <a:r>
              <a:rPr lang="en-CA" sz="2646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CA" sz="4410" dirty="0"/>
              <a:t> </a:t>
            </a:r>
            <a:r>
              <a:rPr lang="en-CA" sz="2646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71047" y="766409"/>
            <a:ext cx="2603711" cy="2536071"/>
            <a:chOff x="5195932" y="648257"/>
            <a:chExt cx="4011949" cy="4255357"/>
          </a:xfrm>
        </p:grpSpPr>
        <p:grpSp>
          <p:nvGrpSpPr>
            <p:cNvPr id="4" name="Group 3"/>
            <p:cNvGrpSpPr/>
            <p:nvPr/>
          </p:nvGrpSpPr>
          <p:grpSpPr>
            <a:xfrm>
              <a:off x="5606207" y="1154654"/>
              <a:ext cx="3149658" cy="3296399"/>
              <a:chOff x="5608003" y="1159245"/>
              <a:chExt cx="3149658" cy="3296399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064902" y="3090969"/>
                <a:ext cx="273050" cy="267169"/>
              </a:xfrm>
              <a:prstGeom prst="triangle">
                <a:avLst/>
              </a:prstGeom>
              <a:solidFill>
                <a:srgbClr val="FFFFFF"/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58661" y="3715742"/>
                <a:ext cx="264160" cy="257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7" name="Straight Connector 26"/>
              <p:cNvCxnSpPr>
                <a:stCxn id="11" idx="0"/>
                <a:endCxn id="26" idx="4"/>
              </p:cNvCxnSpPr>
              <p:nvPr/>
            </p:nvCxnSpPr>
            <p:spPr>
              <a:xfrm flipV="1">
                <a:off x="7190741" y="3973677"/>
                <a:ext cx="0" cy="37876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0"/>
                <a:endCxn id="25" idx="3"/>
              </p:cNvCxnSpPr>
              <p:nvPr/>
            </p:nvCxnSpPr>
            <p:spPr>
              <a:xfrm flipV="1">
                <a:off x="7190741" y="3358138"/>
                <a:ext cx="10686" cy="35760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193281" y="2851185"/>
                <a:ext cx="0" cy="247405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6490654" y="2668784"/>
                <a:ext cx="517206" cy="690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7388860" y="2675690"/>
                <a:ext cx="495936" cy="3267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497639" y="1444851"/>
                <a:ext cx="3174" cy="122738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877176" y="1449375"/>
                <a:ext cx="0" cy="122738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739065" y="1990976"/>
                <a:ext cx="269874" cy="25861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6165938" y="1192240"/>
                <a:ext cx="725385" cy="208705"/>
                <a:chOff x="6165938" y="1192240"/>
                <a:chExt cx="725385" cy="208705"/>
              </a:xfrm>
              <a:effectLst/>
            </p:grpSpPr>
            <p:sp>
              <p:nvSpPr>
                <p:cNvPr id="74" name="Oval 385"/>
                <p:cNvSpPr>
                  <a:spLocks noChangeAspect="1" noChangeArrowheads="1"/>
                </p:cNvSpPr>
                <p:nvPr/>
              </p:nvSpPr>
              <p:spPr bwMode="auto">
                <a:xfrm>
                  <a:off x="6308088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5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6370140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6" name="Oval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3219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7" name="Oval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424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8" name="Oval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6556751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9" name="Oval 390"/>
                <p:cNvSpPr>
                  <a:spLocks noChangeAspect="1" noChangeArrowheads="1"/>
                </p:cNvSpPr>
                <p:nvPr/>
              </p:nvSpPr>
              <p:spPr bwMode="auto">
                <a:xfrm>
                  <a:off x="661880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80" name="Oval 391"/>
                <p:cNvSpPr>
                  <a:spLocks noChangeAspect="1" noChangeArrowheads="1"/>
                </p:cNvSpPr>
                <p:nvPr/>
              </p:nvSpPr>
              <p:spPr bwMode="auto">
                <a:xfrm>
                  <a:off x="6680854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81" name="Oval 392"/>
                <p:cNvSpPr>
                  <a:spLocks noChangeAspect="1" noChangeArrowheads="1"/>
                </p:cNvSpPr>
                <p:nvPr/>
              </p:nvSpPr>
              <p:spPr bwMode="auto">
                <a:xfrm>
                  <a:off x="6742906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82" name="Oval 393"/>
                <p:cNvSpPr>
                  <a:spLocks noChangeAspect="1" noChangeArrowheads="1"/>
                </p:cNvSpPr>
                <p:nvPr/>
              </p:nvSpPr>
              <p:spPr bwMode="auto">
                <a:xfrm>
                  <a:off x="6246036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83" name="Rectangle 396"/>
                <p:cNvSpPr>
                  <a:spLocks noChangeAspect="1" noChangeArrowheads="1"/>
                </p:cNvSpPr>
                <p:nvPr/>
              </p:nvSpPr>
              <p:spPr bwMode="auto">
                <a:xfrm>
                  <a:off x="6812106" y="1244127"/>
                  <a:ext cx="79217" cy="10492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84" name="Rectangle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6165938" y="1244127"/>
                  <a:ext cx="80097" cy="10492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7511309" y="1196731"/>
                <a:ext cx="725385" cy="208705"/>
                <a:chOff x="6165938" y="1192240"/>
                <a:chExt cx="725385" cy="208705"/>
              </a:xfrm>
              <a:effectLst/>
            </p:grpSpPr>
            <p:sp>
              <p:nvSpPr>
                <p:cNvPr id="63" name="Oval 385"/>
                <p:cNvSpPr>
                  <a:spLocks noChangeAspect="1" noChangeArrowheads="1"/>
                </p:cNvSpPr>
                <p:nvPr/>
              </p:nvSpPr>
              <p:spPr bwMode="auto">
                <a:xfrm>
                  <a:off x="6308088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4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6370140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5" name="Oval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3219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6" name="Oval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424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7" name="Oval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6556751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8" name="Oval 390"/>
                <p:cNvSpPr>
                  <a:spLocks noChangeAspect="1" noChangeArrowheads="1"/>
                </p:cNvSpPr>
                <p:nvPr/>
              </p:nvSpPr>
              <p:spPr bwMode="auto">
                <a:xfrm>
                  <a:off x="6618802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69" name="Oval 391"/>
                <p:cNvSpPr>
                  <a:spLocks noChangeAspect="1" noChangeArrowheads="1"/>
                </p:cNvSpPr>
                <p:nvPr/>
              </p:nvSpPr>
              <p:spPr bwMode="auto">
                <a:xfrm>
                  <a:off x="6680854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0" name="Oval 392"/>
                <p:cNvSpPr>
                  <a:spLocks noChangeAspect="1" noChangeArrowheads="1"/>
                </p:cNvSpPr>
                <p:nvPr/>
              </p:nvSpPr>
              <p:spPr bwMode="auto">
                <a:xfrm>
                  <a:off x="6742906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1" name="Oval 393"/>
                <p:cNvSpPr>
                  <a:spLocks noChangeAspect="1" noChangeArrowheads="1"/>
                </p:cNvSpPr>
                <p:nvPr/>
              </p:nvSpPr>
              <p:spPr bwMode="auto">
                <a:xfrm>
                  <a:off x="6246036" y="1192240"/>
                  <a:ext cx="62052" cy="2087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396"/>
                <p:cNvSpPr>
                  <a:spLocks noChangeAspect="1" noChangeArrowheads="1"/>
                </p:cNvSpPr>
                <p:nvPr/>
              </p:nvSpPr>
              <p:spPr bwMode="auto">
                <a:xfrm>
                  <a:off x="6812106" y="1244127"/>
                  <a:ext cx="79217" cy="10492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  <p:sp>
              <p:nvSpPr>
                <p:cNvPr id="73" name="Rectangle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6165938" y="1244127"/>
                  <a:ext cx="80097" cy="10492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/>
                      <a:ea typeface="Myriad Pro"/>
                      <a:cs typeface="Myriad Pro"/>
                    </a:defRPr>
                  </a:lvl9pPr>
                </a:lstStyle>
                <a:p>
                  <a:pPr defTabSz="504063" eaLnBrk="1" hangingPunct="1">
                    <a:spcBef>
                      <a:spcPct val="0"/>
                    </a:spcBef>
                    <a:buNone/>
                    <a:defRPr/>
                  </a:pPr>
                  <a:endParaRPr lang="en-US" altLang="en-US" sz="882">
                    <a:solidFill>
                      <a:prstClr val="black"/>
                    </a:solidFill>
                    <a:latin typeface="Calibri" panose="020F0502020204030204"/>
                    <a:ea typeface="ヒラギノ角ゴ Pro W3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flipV="1">
                <a:off x="6233335" y="1439799"/>
                <a:ext cx="3174" cy="301535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8147155" y="1439798"/>
                <a:ext cx="3174" cy="301535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8050176" y="3921291"/>
                <a:ext cx="195299" cy="215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0" name="Straight Connector 39"/>
              <p:cNvCxnSpPr>
                <a:endCxn id="11" idx="3"/>
              </p:cNvCxnSpPr>
              <p:nvPr/>
            </p:nvCxnSpPr>
            <p:spPr>
              <a:xfrm flipH="1">
                <a:off x="7297021" y="4453010"/>
                <a:ext cx="851618" cy="263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1" idx="1"/>
              </p:cNvCxnSpPr>
              <p:nvPr/>
            </p:nvCxnSpPr>
            <p:spPr>
              <a:xfrm flipH="1" flipV="1">
                <a:off x="6236637" y="4453084"/>
                <a:ext cx="847823" cy="256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ight Bracket 41"/>
              <p:cNvSpPr/>
              <p:nvPr/>
            </p:nvSpPr>
            <p:spPr>
              <a:xfrm>
                <a:off x="6417499" y="1674160"/>
                <a:ext cx="45719" cy="142395"/>
              </a:xfrm>
              <a:prstGeom prst="rightBracket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Right Bracket 42"/>
              <p:cNvSpPr/>
              <p:nvPr/>
            </p:nvSpPr>
            <p:spPr>
              <a:xfrm>
                <a:off x="6143078" y="1539154"/>
                <a:ext cx="45719" cy="142395"/>
              </a:xfrm>
              <a:prstGeom prst="rightBracket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Right Bracket 43"/>
              <p:cNvSpPr/>
              <p:nvPr/>
            </p:nvSpPr>
            <p:spPr>
              <a:xfrm flipH="1">
                <a:off x="7912514" y="1674982"/>
                <a:ext cx="45719" cy="142395"/>
              </a:xfrm>
              <a:prstGeom prst="rightBracket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Right Bracket 44"/>
              <p:cNvSpPr/>
              <p:nvPr/>
            </p:nvSpPr>
            <p:spPr>
              <a:xfrm flipH="1">
                <a:off x="8184047" y="1542956"/>
                <a:ext cx="45719" cy="142395"/>
              </a:xfrm>
              <a:prstGeom prst="rightBracket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815446" y="1539155"/>
                <a:ext cx="331098" cy="121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8217643" y="1542619"/>
                <a:ext cx="331098" cy="121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4" idx="1"/>
              </p:cNvCxnSpPr>
              <p:nvPr/>
            </p:nvCxnSpPr>
            <p:spPr>
              <a:xfrm flipH="1" flipV="1">
                <a:off x="7958233" y="1817377"/>
                <a:ext cx="161070" cy="81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8184048" y="1816555"/>
                <a:ext cx="471623" cy="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8269766" y="1301907"/>
                <a:ext cx="385905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7460673" y="1163782"/>
                <a:ext cx="809093" cy="276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120721" y="1159245"/>
                <a:ext cx="809093" cy="276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5709992" y="1304950"/>
                <a:ext cx="41073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6260059" y="1815738"/>
                <a:ext cx="161070" cy="81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5711957" y="1816555"/>
                <a:ext cx="471623" cy="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711957" y="1304950"/>
                <a:ext cx="0" cy="51242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8656092" y="1304950"/>
                <a:ext cx="0" cy="51242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5608003" y="1442446"/>
                <a:ext cx="203979" cy="195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65814" y="1738780"/>
                <a:ext cx="173036" cy="1588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366126" y="1738780"/>
                <a:ext cx="173036" cy="1588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553682" y="1439798"/>
                <a:ext cx="203979" cy="195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12403" y="3362645"/>
                <a:ext cx="269874" cy="2586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88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137336" y="2922039"/>
              <a:ext cx="789818" cy="38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>
                  <a:solidFill>
                    <a:srgbClr val="44546A"/>
                  </a:solidFill>
                  <a:latin typeface="Calibri" panose="020F0502020204030204"/>
                </a:rPr>
                <a:t>Amp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2639" y="2102591"/>
              <a:ext cx="78981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882">
                  <a:solidFill>
                    <a:srgbClr val="4472C4"/>
                  </a:solidFill>
                  <a:latin typeface="Calibri" panose="020F0502020204030204"/>
                </a:rPr>
                <a:t>Power Divider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223846" y="2616583"/>
              <a:ext cx="173176" cy="116917"/>
            </a:xfrm>
            <a:prstGeom prst="rightArrow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2084">
                <a:defRPr/>
              </a:pPr>
              <a:endParaRPr lang="en-CA" sz="8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7007860" y="2616424"/>
              <a:ext cx="173176" cy="116917"/>
            </a:xfrm>
            <a:prstGeom prst="rightArrow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2084">
                <a:defRPr/>
              </a:pPr>
              <a:endParaRPr lang="en-CA" sz="8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flipV="1">
              <a:off x="7145021" y="2643610"/>
              <a:ext cx="104140" cy="202424"/>
            </a:xfrm>
            <a:prstGeom prst="trapezoid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2084">
                <a:defRPr/>
              </a:pPr>
              <a:endParaRPr lang="en-CA" sz="8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56435" y="2651507"/>
              <a:ext cx="294325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2084">
                <a:defRPr/>
              </a:pPr>
              <a:endParaRPr lang="en-CA" sz="8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7058660" y="4352444"/>
              <a:ext cx="264161" cy="206399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2084">
                <a:defRPr/>
              </a:pPr>
              <a:endParaRPr lang="en-CA" sz="8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1111" y="4520918"/>
              <a:ext cx="1283319" cy="38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>
                  <a:solidFill>
                    <a:srgbClr val="C00000"/>
                  </a:solidFill>
                  <a:latin typeface="Calibri" panose="020F0502020204030204"/>
                </a:rPr>
                <a:t>Vector Sum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8063" y="825217"/>
              <a:ext cx="78981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882">
                  <a:solidFill>
                    <a:srgbClr val="00B050"/>
                  </a:solidFill>
                  <a:latin typeface="Calibri" panose="020F0502020204030204"/>
                </a:rPr>
                <a:t>Tuner Loop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5932" y="838694"/>
              <a:ext cx="78981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882">
                  <a:solidFill>
                    <a:srgbClr val="00B050"/>
                  </a:solidFill>
                  <a:latin typeface="Calibri" panose="020F0502020204030204"/>
                </a:rPr>
                <a:t>Tuner Loop 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8563" y="648257"/>
              <a:ext cx="78981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882">
                  <a:solidFill>
                    <a:prstClr val="black"/>
                  </a:solidFill>
                  <a:latin typeface="Calibri" panose="020F0502020204030204"/>
                </a:rPr>
                <a:t>Cavity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950" y="649007"/>
              <a:ext cx="78981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882">
                  <a:solidFill>
                    <a:prstClr val="black"/>
                  </a:solidFill>
                  <a:latin typeface="Calibri" panose="020F0502020204030204"/>
                </a:rPr>
                <a:t>Cavity 2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7737121" y="1944928"/>
              <a:ext cx="310714" cy="31821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8007143" y="3323064"/>
              <a:ext cx="310714" cy="31821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041734" y="3668476"/>
              <a:ext cx="310714" cy="31821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250190" y="3903688"/>
              <a:ext cx="427058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 err="1">
                  <a:solidFill>
                    <a:srgbClr val="C00000"/>
                  </a:solidFill>
                  <a:latin typeface="Calibri" panose="020F0502020204030204"/>
                  <a:sym typeface="Symbol"/>
                </a:rPr>
                <a:t>Att</a:t>
              </a:r>
              <a:endParaRPr lang="en-CA" sz="882" baseline="-250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4042" y="882193"/>
              <a:ext cx="534585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</a:t>
              </a:r>
              <a:r>
                <a:rPr lang="en-CA" sz="882" baseline="-25000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C1</a:t>
              </a:r>
              <a:r>
                <a:rPr lang="en-CA" sz="882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~0</a:t>
              </a:r>
              <a:endParaRPr lang="en-CA" sz="882" baseline="-2500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1991" y="894589"/>
              <a:ext cx="622069" cy="61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</a:t>
              </a:r>
              <a:r>
                <a:rPr lang="en-CA" sz="882" baseline="-25000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C2</a:t>
              </a:r>
              <a:r>
                <a:rPr lang="en-CA" sz="882">
                  <a:solidFill>
                    <a:srgbClr val="44546A"/>
                  </a:solidFill>
                  <a:latin typeface="Calibri" panose="020F0502020204030204"/>
                  <a:sym typeface="Symbol"/>
                </a:rPr>
                <a:t>~0</a:t>
              </a:r>
              <a:endParaRPr lang="en-CA" sz="882" baseline="-2500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75673" y="3687645"/>
              <a:ext cx="407018" cy="53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2084">
                <a:defRPr/>
              </a:pPr>
              <a:r>
                <a:rPr lang="en-CA" sz="882">
                  <a:solidFill>
                    <a:srgbClr val="C00000"/>
                  </a:solidFill>
                  <a:latin typeface="Calibri" panose="020F0502020204030204"/>
                  <a:sym typeface="Symbol"/>
                </a:rPr>
                <a:t></a:t>
              </a:r>
              <a:r>
                <a:rPr lang="en-CA" sz="882" baseline="-25000">
                  <a:solidFill>
                    <a:srgbClr val="C00000"/>
                  </a:solidFill>
                  <a:latin typeface="Calibri" panose="020F0502020204030204"/>
                  <a:sym typeface="Symbol"/>
                </a:rPr>
                <a:t>A</a:t>
              </a:r>
              <a:endParaRPr lang="en-CA" sz="882" baseline="-250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000324" y="3862476"/>
              <a:ext cx="310714" cy="31821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Group 2056"/>
          <p:cNvGrpSpPr/>
          <p:nvPr/>
        </p:nvGrpSpPr>
        <p:grpSpPr>
          <a:xfrm>
            <a:off x="5712149" y="3495101"/>
            <a:ext cx="1495759" cy="917123"/>
            <a:chOff x="4214866" y="2757273"/>
            <a:chExt cx="2713565" cy="1663820"/>
          </a:xfrm>
        </p:grpSpPr>
        <p:grpSp>
          <p:nvGrpSpPr>
            <p:cNvPr id="2054" name="Group 2053"/>
            <p:cNvGrpSpPr/>
            <p:nvPr/>
          </p:nvGrpSpPr>
          <p:grpSpPr>
            <a:xfrm>
              <a:off x="4214866" y="2757273"/>
              <a:ext cx="2713565" cy="1663820"/>
              <a:chOff x="4214866" y="2757273"/>
              <a:chExt cx="2713565" cy="1663820"/>
            </a:xfrm>
          </p:grpSpPr>
          <p:grpSp>
            <p:nvGrpSpPr>
              <p:cNvPr id="2048" name="Group 2047"/>
              <p:cNvGrpSpPr/>
              <p:nvPr/>
            </p:nvGrpSpPr>
            <p:grpSpPr>
              <a:xfrm>
                <a:off x="4214866" y="2818917"/>
                <a:ext cx="2713565" cy="1476375"/>
                <a:chOff x="4891195" y="661396"/>
                <a:chExt cx="2713565" cy="1476375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1195" y="661396"/>
                  <a:ext cx="1628775" cy="142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1685" y="661396"/>
                  <a:ext cx="1743075" cy="1476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49" name="Rectangle 2048"/>
              <p:cNvSpPr/>
              <p:nvPr/>
            </p:nvSpPr>
            <p:spPr>
              <a:xfrm>
                <a:off x="5164808" y="2757273"/>
                <a:ext cx="45719" cy="7105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99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72770" y="3710588"/>
                <a:ext cx="45719" cy="7105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2084">
                  <a:defRPr/>
                </a:pPr>
                <a:endParaRPr lang="en-CA" sz="99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2056" name="Straight Arrow Connector 2055"/>
            <p:cNvCxnSpPr/>
            <p:nvPr/>
          </p:nvCxnSpPr>
          <p:spPr>
            <a:xfrm>
              <a:off x="5280918" y="3112525"/>
              <a:ext cx="50107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" name="TextBox 2057"/>
          <p:cNvSpPr txBox="1"/>
          <p:nvPr/>
        </p:nvSpPr>
        <p:spPr>
          <a:xfrm>
            <a:off x="1231745" y="835790"/>
            <a:ext cx="3671674" cy="182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520" indent="-157520" defTabSz="672084">
              <a:spcBef>
                <a:spcPts val="441"/>
              </a:spcBef>
              <a:buFont typeface="Arial" panose="020B0604020202020204" pitchFamily="34" charset="0"/>
              <a:buChar char="•"/>
              <a:defRPr/>
            </a:pPr>
            <a:r>
              <a:rPr lang="en-CA" sz="1103" dirty="0">
                <a:solidFill>
                  <a:prstClr val="black"/>
                </a:solidFill>
                <a:latin typeface="Calibri" panose="020F0502020204030204"/>
              </a:rPr>
              <a:t>EACA cavities are driven by a single klystron in Vector Sum</a:t>
            </a:r>
          </a:p>
          <a:p>
            <a:pPr marL="157520" indent="-157520" defTabSz="672084">
              <a:spcBef>
                <a:spcPts val="441"/>
              </a:spcBef>
              <a:buFont typeface="Arial" panose="020B0604020202020204" pitchFamily="34" charset="0"/>
              <a:buChar char="•"/>
              <a:defRPr/>
            </a:pPr>
            <a:r>
              <a:rPr lang="en-CA" sz="1103" dirty="0">
                <a:solidFill>
                  <a:prstClr val="black"/>
                </a:solidFill>
                <a:latin typeface="Calibri" panose="020F0502020204030204"/>
              </a:rPr>
              <a:t>Under certain conditions, individual cavity voltages can oscillate in counterphase causing an instability in the beam energy</a:t>
            </a:r>
          </a:p>
          <a:p>
            <a:pPr marL="546068" lvl="1" indent="-210026">
              <a:spcBef>
                <a:spcPts val="441"/>
              </a:spcBef>
              <a:buFont typeface="Courier New" panose="02070309020205020404" pitchFamily="49" charset="0"/>
              <a:buChar char="o"/>
              <a:defRPr/>
            </a:pPr>
            <a:r>
              <a:rPr lang="en-CA" sz="1103" dirty="0">
                <a:solidFill>
                  <a:prstClr val="black"/>
                </a:solidFill>
                <a:latin typeface="Calibri" panose="020F0502020204030204"/>
              </a:rPr>
              <a:t>The instability is driven by coupling between cavity mechanical vibrations and </a:t>
            </a:r>
            <a:r>
              <a:rPr lang="en-CA" sz="1103" dirty="0">
                <a:solidFill>
                  <a:prstClr val="black"/>
                </a:solidFill>
              </a:rPr>
              <a:t> `the Lorentz </a:t>
            </a:r>
            <a:r>
              <a:rPr lang="en-CA" sz="1103" dirty="0">
                <a:solidFill>
                  <a:prstClr val="black"/>
                </a:solidFill>
                <a:latin typeface="Calibri" panose="020F0502020204030204"/>
              </a:rPr>
              <a:t>force</a:t>
            </a:r>
          </a:p>
          <a:p>
            <a:pPr marL="546068" lvl="1" indent="-210026">
              <a:spcBef>
                <a:spcPts val="441"/>
              </a:spcBef>
              <a:buFont typeface="Courier New" panose="02070309020205020404" pitchFamily="49" charset="0"/>
              <a:buChar char="o"/>
              <a:defRPr/>
            </a:pPr>
            <a:r>
              <a:rPr lang="en-CA" sz="1103" dirty="0">
                <a:solidFill>
                  <a:prstClr val="black"/>
                </a:solidFill>
                <a:latin typeface="Calibri" panose="020F0502020204030204"/>
              </a:rPr>
              <a:t>Mitigation: 1. reduce microphonics 2. appropriate choice of detuning parameters</a:t>
            </a:r>
          </a:p>
          <a:p>
            <a:pPr marL="157520" indent="-157520" defTabSz="672084">
              <a:spcBef>
                <a:spcPts val="441"/>
              </a:spcBef>
              <a:buFont typeface="Arial" panose="020B0604020202020204" pitchFamily="34" charset="0"/>
              <a:buChar char="•"/>
              <a:defRPr/>
            </a:pPr>
            <a:endParaRPr lang="en-CA" sz="110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6077972" y="3261020"/>
            <a:ext cx="81752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084">
              <a:defRPr/>
            </a:pPr>
            <a:r>
              <a:rPr lang="en-CA" sz="992" err="1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CA" sz="992" baseline="-25000" err="1">
                <a:solidFill>
                  <a:prstClr val="black"/>
                </a:solidFill>
                <a:latin typeface="Calibri" panose="020F0502020204030204"/>
              </a:rPr>
              <a:t>sum</a:t>
            </a:r>
            <a:endParaRPr lang="en-CA" sz="992" baseline="-250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62" name="Straight Arrow Connector 2061"/>
          <p:cNvCxnSpPr/>
          <p:nvPr/>
        </p:nvCxnSpPr>
        <p:spPr>
          <a:xfrm flipH="1">
            <a:off x="5993309" y="3362811"/>
            <a:ext cx="3098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626366" y="3362811"/>
            <a:ext cx="340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5972170" y="4151774"/>
            <a:ext cx="471166" cy="245003"/>
            <a:chOff x="8636151" y="6389044"/>
            <a:chExt cx="1766656" cy="444477"/>
          </a:xfrm>
        </p:grpSpPr>
        <p:sp>
          <p:nvSpPr>
            <p:cNvPr id="105" name="TextBox 104"/>
            <p:cNvSpPr txBox="1"/>
            <p:nvPr/>
          </p:nvSpPr>
          <p:spPr>
            <a:xfrm>
              <a:off x="8789743" y="6389044"/>
              <a:ext cx="1483123" cy="44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992">
                  <a:solidFill>
                    <a:prstClr val="black"/>
                  </a:solidFill>
                  <a:latin typeface="Calibri" panose="020F0502020204030204"/>
                </a:rPr>
                <a:t>V</a:t>
              </a:r>
              <a:r>
                <a:rPr lang="en-CA" sz="992" baseline="-2500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H="1">
              <a:off x="8636151" y="6573710"/>
              <a:ext cx="56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9784624" y="6573710"/>
              <a:ext cx="6181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455680" y="4151774"/>
            <a:ext cx="471166" cy="245003"/>
            <a:chOff x="8636151" y="6389044"/>
            <a:chExt cx="1766656" cy="444477"/>
          </a:xfrm>
        </p:grpSpPr>
        <p:sp>
          <p:nvSpPr>
            <p:cNvPr id="110" name="TextBox 109"/>
            <p:cNvSpPr txBox="1"/>
            <p:nvPr/>
          </p:nvSpPr>
          <p:spPr>
            <a:xfrm>
              <a:off x="8789743" y="6389044"/>
              <a:ext cx="1483123" cy="44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72084">
                <a:defRPr/>
              </a:pPr>
              <a:r>
                <a:rPr lang="en-CA" sz="992">
                  <a:solidFill>
                    <a:prstClr val="black"/>
                  </a:solidFill>
                  <a:latin typeface="Calibri" panose="020F0502020204030204"/>
                </a:rPr>
                <a:t>V</a:t>
              </a:r>
              <a:r>
                <a:rPr lang="en-CA" sz="992" baseline="-2500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636151" y="6573710"/>
              <a:ext cx="56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9784624" y="6573710"/>
              <a:ext cx="6181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03B8E38-D9DE-462A-8A5D-84978C39193A}"/>
              </a:ext>
            </a:extLst>
          </p:cNvPr>
          <p:cNvSpPr txBox="1"/>
          <p:nvPr/>
        </p:nvSpPr>
        <p:spPr>
          <a:xfrm>
            <a:off x="1245025" y="3125300"/>
            <a:ext cx="560035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084">
              <a:defRPr/>
            </a:pPr>
            <a:r>
              <a:rPr lang="en-CA" sz="1103" b="1">
                <a:solidFill>
                  <a:srgbClr val="002060"/>
                </a:solidFill>
                <a:latin typeface="Calibri" panose="020F0502020204030204"/>
              </a:rPr>
              <a:t>V1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FB85BA-728B-4C82-A9F4-FD366B98E156}"/>
              </a:ext>
            </a:extLst>
          </p:cNvPr>
          <p:cNvSpPr txBox="1"/>
          <p:nvPr/>
        </p:nvSpPr>
        <p:spPr>
          <a:xfrm>
            <a:off x="1245025" y="3575824"/>
            <a:ext cx="560035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084">
              <a:defRPr/>
            </a:pPr>
            <a:r>
              <a:rPr lang="en-CA" sz="1103" b="1">
                <a:solidFill>
                  <a:srgbClr val="FF0000"/>
                </a:solidFill>
                <a:latin typeface="Calibri" panose="020F0502020204030204"/>
              </a:rPr>
              <a:t>V2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4275204D-62EA-429B-9E30-958F966B7628}"/>
              </a:ext>
            </a:extLst>
          </p:cNvPr>
          <p:cNvSpPr/>
          <p:nvPr/>
        </p:nvSpPr>
        <p:spPr>
          <a:xfrm>
            <a:off x="4972031" y="4600027"/>
            <a:ext cx="2873300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72084">
              <a:defRPr/>
            </a:pPr>
            <a:r>
              <a:rPr lang="en-US" sz="882" i="1">
                <a:solidFill>
                  <a:srgbClr val="FF0000"/>
                </a:solidFill>
                <a:latin typeface="Calibri" panose="020F0502020204030204"/>
              </a:rPr>
              <a:t>LLRF compensation and mitigation of two cavity instability. Ramona LEEWE ,TTC2019,Vancouver</a:t>
            </a:r>
          </a:p>
        </p:txBody>
      </p: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43040E58-D660-4A53-9186-C402CA46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63" y="2650797"/>
            <a:ext cx="3258702" cy="21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BB919-E271-4B32-BF0C-67C6EF6F5517}"/>
              </a:ext>
            </a:extLst>
          </p:cNvPr>
          <p:cNvSpPr txBox="1"/>
          <p:nvPr/>
        </p:nvSpPr>
        <p:spPr>
          <a:xfrm>
            <a:off x="580025" y="184977"/>
            <a:ext cx="333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 energy</a:t>
            </a:r>
            <a:r>
              <a:rPr lang="en-US" sz="900" dirty="0"/>
              <a:t>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Stability without beam loading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07CB0-DFC7-411A-B630-9A2CA848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3" y="493963"/>
            <a:ext cx="4253863" cy="3121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8AA3A-1A56-4162-BE59-3B8C53E515EF}"/>
              </a:ext>
            </a:extLst>
          </p:cNvPr>
          <p:cNvSpPr txBox="1"/>
          <p:nvPr/>
        </p:nvSpPr>
        <p:spPr>
          <a:xfrm>
            <a:off x="169903" y="3716628"/>
            <a:ext cx="8986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Microphonics suppression,  Piezo installation and LLRF watchdog upgrade, we could run EACA smoothly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Relative fluctuation of the beam energy measured at a dispersive location over a period of time of &gt; 30 min. </a:t>
            </a:r>
            <a:r>
              <a:rPr lang="en-US" sz="1600" dirty="0">
                <a:solidFill>
                  <a:srgbClr val="FF0000"/>
                </a:solidFill>
              </a:rPr>
              <a:t>FWHM= 0.09%.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37 hours of uninterrupted operation of EACA at 20MV vector sum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983C3-9C1E-48E4-9C23-FC7E3CC6755E}"/>
              </a:ext>
            </a:extLst>
          </p:cNvPr>
          <p:cNvSpPr txBox="1"/>
          <p:nvPr/>
        </p:nvSpPr>
        <p:spPr>
          <a:xfrm>
            <a:off x="5036674" y="161428"/>
            <a:ext cx="360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RF</a:t>
            </a:r>
            <a:r>
              <a:rPr lang="en-US" sz="1000" dirty="0"/>
              <a:t> 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stability demonstration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8B81D-4B01-47D1-908A-95742003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34899"/>
            <a:ext cx="3847100" cy="27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A26C-2B3F-426F-8121-95868749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892"/>
            <a:ext cx="8229600" cy="37409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30MeV/ 10kW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DDBA-C5BF-4BB6-A4BC-974E5BD94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499" y="745481"/>
            <a:ext cx="3634704" cy="2763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724C5-BDAE-4D74-8F4E-8300EA9A6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9756" y="2880196"/>
            <a:ext cx="2539030" cy="21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D6C55A-1FD0-46AF-8DD2-7038BFF2C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3563" y="745481"/>
            <a:ext cx="2535223" cy="21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E8258-C164-42D3-A2A5-E482256B6C0C}"/>
              </a:ext>
            </a:extLst>
          </p:cNvPr>
          <p:cNvSpPr txBox="1"/>
          <p:nvPr/>
        </p:nvSpPr>
        <p:spPr>
          <a:xfrm>
            <a:off x="6860363" y="1149784"/>
            <a:ext cx="2283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Pulse profile after EINJ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2DA02-5F98-499E-9FE2-4ABF58C67CAE}"/>
              </a:ext>
            </a:extLst>
          </p:cNvPr>
          <p:cNvSpPr txBox="1"/>
          <p:nvPr/>
        </p:nvSpPr>
        <p:spPr>
          <a:xfrm>
            <a:off x="6927091" y="322218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Pulse profile on EHD dump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6E007-730C-4C75-8E39-935E2D52DD02}"/>
              </a:ext>
            </a:extLst>
          </p:cNvPr>
          <p:cNvSpPr txBox="1"/>
          <p:nvPr/>
        </p:nvSpPr>
        <p:spPr>
          <a:xfrm>
            <a:off x="0" y="3593500"/>
            <a:ext cx="6156176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026" indent="-168021">
              <a:lnSpc>
                <a:spcPct val="90000"/>
              </a:lnSpc>
              <a:spcAft>
                <a:spcPts val="441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Adaptive feed-forward (ILC-- Iterative Learning Feedforward Controller) compensation when running in pulsed mode</a:t>
            </a:r>
          </a:p>
          <a:p>
            <a:pPr marL="672084" lvl="1" indent="-168021">
              <a:lnSpc>
                <a:spcPct val="90000"/>
              </a:lnSpc>
              <a:spcAft>
                <a:spcPts val="441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There are energy fluctuations in a single pulse (</a:t>
            </a:r>
            <a:r>
              <a:rPr lang="en-US" sz="1600" i="1" dirty="0"/>
              <a:t>microphonics?) </a:t>
            </a:r>
            <a:r>
              <a:rPr lang="en-US" sz="1600" dirty="0"/>
              <a:t>and between pulses (current stability?) </a:t>
            </a:r>
          </a:p>
          <a:p>
            <a:pPr marL="672084" lvl="1" indent="-168021">
              <a:lnSpc>
                <a:spcPct val="90000"/>
              </a:lnSpc>
              <a:spcAft>
                <a:spcPts val="441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beam energy stability is </a:t>
            </a:r>
            <a:r>
              <a:rPr lang="en-US" sz="1600" dirty="0">
                <a:solidFill>
                  <a:srgbClr val="FF0000"/>
                </a:solidFill>
              </a:rPr>
              <a:t>0.4%</a:t>
            </a:r>
          </a:p>
        </p:txBody>
      </p:sp>
    </p:spTree>
    <p:extLst>
      <p:ext uri="{BB962C8B-B14F-4D97-AF65-F5344CB8AC3E}">
        <p14:creationId xmlns:p14="http://schemas.microsoft.com/office/powerpoint/2010/main" val="63320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42D08-831C-45FE-8AAC-9842D2FA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087"/>
            <a:ext cx="6063231" cy="4402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07DF0E-6E3F-4716-A57A-E84B5D35B016}"/>
              </a:ext>
            </a:extLst>
          </p:cNvPr>
          <p:cNvSpPr txBox="1"/>
          <p:nvPr/>
        </p:nvSpPr>
        <p:spPr>
          <a:xfrm>
            <a:off x="6156176" y="793101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EACA 20MV vector 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100Hz harmonics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 FF has stronger harmonics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ILC could suppress the harmonics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to study the correlation between the beam loading and feed forward compensation</a:t>
            </a:r>
          </a:p>
        </p:txBody>
      </p:sp>
    </p:spTree>
    <p:extLst>
      <p:ext uri="{BB962C8B-B14F-4D97-AF65-F5344CB8AC3E}">
        <p14:creationId xmlns:p14="http://schemas.microsoft.com/office/powerpoint/2010/main" val="261113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69F3E-831D-4BB8-8396-27671DBEA64A}"/>
              </a:ext>
            </a:extLst>
          </p:cNvPr>
          <p:cNvSpPr/>
          <p:nvPr/>
        </p:nvSpPr>
        <p:spPr>
          <a:xfrm>
            <a:off x="2843808" y="102378"/>
            <a:ext cx="1261884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46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FCEA0-C9D8-4788-9EFE-D2D0876005C1}"/>
              </a:ext>
            </a:extLst>
          </p:cNvPr>
          <p:cNvSpPr txBox="1"/>
          <p:nvPr/>
        </p:nvSpPr>
        <p:spPr>
          <a:xfrm>
            <a:off x="4702905" y="926066"/>
            <a:ext cx="4320480" cy="318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300kV RF modulated </a:t>
            </a: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thermionic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Gun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650MHz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SRF cryomodules performance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Field emission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RF stability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High power RF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Klystron and</a:t>
            </a:r>
            <a:r>
              <a:rPr lang="zh-CN" alt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Waveguide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323" dirty="0">
                <a:solidFill>
                  <a:srgbClr val="FF0000"/>
                </a:solidFill>
                <a:latin typeface="Arial" charset="0"/>
                <a:cs typeface="Arial" charset="0"/>
              </a:rPr>
              <a:t>KPS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Discussion </a:t>
            </a:r>
          </a:p>
          <a:p>
            <a:r>
              <a:rPr lang="en-US" sz="2352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95FB6-DA22-41EE-8B73-660895735607}"/>
              </a:ext>
            </a:extLst>
          </p:cNvPr>
          <p:cNvGrpSpPr/>
          <p:nvPr/>
        </p:nvGrpSpPr>
        <p:grpSpPr>
          <a:xfrm rot="10800000">
            <a:off x="122260" y="913954"/>
            <a:ext cx="4580645" cy="2952204"/>
            <a:chOff x="1299158" y="2088108"/>
            <a:chExt cx="4580645" cy="29522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DF17-9474-4435-B1AF-F56A7B5A7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38"/>
            <a:stretch/>
          </p:blipFill>
          <p:spPr>
            <a:xfrm>
              <a:off x="1299158" y="2088108"/>
              <a:ext cx="4580645" cy="2952204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6C0648-6EE3-46BC-B1F9-5208D7398D27}"/>
                </a:ext>
              </a:extLst>
            </p:cNvPr>
            <p:cNvSpPr/>
            <p:nvPr/>
          </p:nvSpPr>
          <p:spPr>
            <a:xfrm>
              <a:off x="4546387" y="2734147"/>
              <a:ext cx="1333415" cy="650106"/>
            </a:xfrm>
            <a:custGeom>
              <a:avLst/>
              <a:gdLst>
                <a:gd name="connsiteX0" fmla="*/ 0 w 1333415"/>
                <a:gd name="connsiteY0" fmla="*/ 108353 h 650106"/>
                <a:gd name="connsiteX1" fmla="*/ 108353 w 1333415"/>
                <a:gd name="connsiteY1" fmla="*/ 0 h 650106"/>
                <a:gd name="connsiteX2" fmla="*/ 666708 w 1333415"/>
                <a:gd name="connsiteY2" fmla="*/ 0 h 650106"/>
                <a:gd name="connsiteX3" fmla="*/ 1225062 w 1333415"/>
                <a:gd name="connsiteY3" fmla="*/ 0 h 650106"/>
                <a:gd name="connsiteX4" fmla="*/ 1333415 w 1333415"/>
                <a:gd name="connsiteY4" fmla="*/ 108353 h 650106"/>
                <a:gd name="connsiteX5" fmla="*/ 1333415 w 1333415"/>
                <a:gd name="connsiteY5" fmla="*/ 541753 h 650106"/>
                <a:gd name="connsiteX6" fmla="*/ 1225062 w 1333415"/>
                <a:gd name="connsiteY6" fmla="*/ 650106 h 650106"/>
                <a:gd name="connsiteX7" fmla="*/ 677875 w 1333415"/>
                <a:gd name="connsiteY7" fmla="*/ 650106 h 650106"/>
                <a:gd name="connsiteX8" fmla="*/ 108353 w 1333415"/>
                <a:gd name="connsiteY8" fmla="*/ 650106 h 650106"/>
                <a:gd name="connsiteX9" fmla="*/ 0 w 1333415"/>
                <a:gd name="connsiteY9" fmla="*/ 541753 h 650106"/>
                <a:gd name="connsiteX10" fmla="*/ 0 w 1333415"/>
                <a:gd name="connsiteY10" fmla="*/ 108353 h 6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415" h="650106" fill="none" extrusionOk="0">
                  <a:moveTo>
                    <a:pt x="0" y="108353"/>
                  </a:moveTo>
                  <a:cubicBezTo>
                    <a:pt x="-16379" y="45835"/>
                    <a:pt x="39608" y="2623"/>
                    <a:pt x="108353" y="0"/>
                  </a:cubicBezTo>
                  <a:cubicBezTo>
                    <a:pt x="306446" y="-54797"/>
                    <a:pt x="409687" y="21166"/>
                    <a:pt x="666708" y="0"/>
                  </a:cubicBezTo>
                  <a:cubicBezTo>
                    <a:pt x="923730" y="-21166"/>
                    <a:pt x="1093198" y="32646"/>
                    <a:pt x="1225062" y="0"/>
                  </a:cubicBezTo>
                  <a:cubicBezTo>
                    <a:pt x="1279429" y="9173"/>
                    <a:pt x="1342895" y="35651"/>
                    <a:pt x="1333415" y="108353"/>
                  </a:cubicBezTo>
                  <a:cubicBezTo>
                    <a:pt x="1339275" y="256599"/>
                    <a:pt x="1333278" y="443337"/>
                    <a:pt x="1333415" y="541753"/>
                  </a:cubicBezTo>
                  <a:cubicBezTo>
                    <a:pt x="1341093" y="593676"/>
                    <a:pt x="1287024" y="656189"/>
                    <a:pt x="1225062" y="650106"/>
                  </a:cubicBezTo>
                  <a:cubicBezTo>
                    <a:pt x="1043596" y="683933"/>
                    <a:pt x="876827" y="646338"/>
                    <a:pt x="677875" y="650106"/>
                  </a:cubicBezTo>
                  <a:cubicBezTo>
                    <a:pt x="478923" y="653874"/>
                    <a:pt x="340740" y="605905"/>
                    <a:pt x="108353" y="650106"/>
                  </a:cubicBezTo>
                  <a:cubicBezTo>
                    <a:pt x="39663" y="664445"/>
                    <a:pt x="421" y="599129"/>
                    <a:pt x="0" y="541753"/>
                  </a:cubicBezTo>
                  <a:cubicBezTo>
                    <a:pt x="-27797" y="350896"/>
                    <a:pt x="16910" y="264552"/>
                    <a:pt x="0" y="108353"/>
                  </a:cubicBezTo>
                  <a:close/>
                </a:path>
                <a:path w="1333415" h="650106" stroke="0" extrusionOk="0">
                  <a:moveTo>
                    <a:pt x="0" y="108353"/>
                  </a:moveTo>
                  <a:cubicBezTo>
                    <a:pt x="-8694" y="37566"/>
                    <a:pt x="51008" y="-940"/>
                    <a:pt x="108353" y="0"/>
                  </a:cubicBezTo>
                  <a:cubicBezTo>
                    <a:pt x="335438" y="-54857"/>
                    <a:pt x="426185" y="20431"/>
                    <a:pt x="655540" y="0"/>
                  </a:cubicBezTo>
                  <a:cubicBezTo>
                    <a:pt x="884895" y="-20431"/>
                    <a:pt x="977161" y="14624"/>
                    <a:pt x="1225062" y="0"/>
                  </a:cubicBezTo>
                  <a:cubicBezTo>
                    <a:pt x="1269029" y="5705"/>
                    <a:pt x="1332165" y="65515"/>
                    <a:pt x="1333415" y="108353"/>
                  </a:cubicBezTo>
                  <a:cubicBezTo>
                    <a:pt x="1354436" y="256873"/>
                    <a:pt x="1288486" y="451110"/>
                    <a:pt x="1333415" y="541753"/>
                  </a:cubicBezTo>
                  <a:cubicBezTo>
                    <a:pt x="1326862" y="600509"/>
                    <a:pt x="1297925" y="648336"/>
                    <a:pt x="1225062" y="650106"/>
                  </a:cubicBezTo>
                  <a:cubicBezTo>
                    <a:pt x="1066058" y="699646"/>
                    <a:pt x="856075" y="605705"/>
                    <a:pt x="689042" y="650106"/>
                  </a:cubicBezTo>
                  <a:cubicBezTo>
                    <a:pt x="522009" y="694507"/>
                    <a:pt x="277406" y="617167"/>
                    <a:pt x="108353" y="650106"/>
                  </a:cubicBezTo>
                  <a:cubicBezTo>
                    <a:pt x="45651" y="651367"/>
                    <a:pt x="960" y="597878"/>
                    <a:pt x="0" y="541753"/>
                  </a:cubicBezTo>
                  <a:cubicBezTo>
                    <a:pt x="-44041" y="419353"/>
                    <a:pt x="17007" y="235559"/>
                    <a:pt x="0" y="108353"/>
                  </a:cubicBezTo>
                  <a:close/>
                </a:path>
              </a:pathLst>
            </a:custGeom>
            <a:solidFill>
              <a:srgbClr val="92D050">
                <a:alpha val="30000"/>
              </a:srgbClr>
            </a:solidFill>
            <a:ln w="57150">
              <a:solidFill>
                <a:srgbClr val="00B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3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00390-D579-4836-BDDE-E6E89940572F}"/>
                </a:ext>
              </a:extLst>
            </p:cNvPr>
            <p:cNvSpPr txBox="1"/>
            <p:nvPr/>
          </p:nvSpPr>
          <p:spPr>
            <a:xfrm rot="10800000">
              <a:off x="4546386" y="2442622"/>
              <a:ext cx="1126045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b="1" i="1" dirty="0">
                  <a:solidFill>
                    <a:srgbClr val="00B050"/>
                  </a:solidFill>
                </a:rPr>
                <a:t>In future 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DA207-7327-4AF8-8730-181E6F8587FB}"/>
              </a:ext>
            </a:extLst>
          </p:cNvPr>
          <p:cNvSpPr/>
          <p:nvPr/>
        </p:nvSpPr>
        <p:spPr>
          <a:xfrm>
            <a:off x="2182722" y="1368028"/>
            <a:ext cx="757351" cy="397699"/>
          </a:xfrm>
          <a:custGeom>
            <a:avLst/>
            <a:gdLst>
              <a:gd name="connsiteX0" fmla="*/ 0 w 757351"/>
              <a:gd name="connsiteY0" fmla="*/ 66284 h 397699"/>
              <a:gd name="connsiteX1" fmla="*/ 66284 w 757351"/>
              <a:gd name="connsiteY1" fmla="*/ 0 h 397699"/>
              <a:gd name="connsiteX2" fmla="*/ 378676 w 757351"/>
              <a:gd name="connsiteY2" fmla="*/ 0 h 397699"/>
              <a:gd name="connsiteX3" fmla="*/ 691067 w 757351"/>
              <a:gd name="connsiteY3" fmla="*/ 0 h 397699"/>
              <a:gd name="connsiteX4" fmla="*/ 757351 w 757351"/>
              <a:gd name="connsiteY4" fmla="*/ 66284 h 397699"/>
              <a:gd name="connsiteX5" fmla="*/ 757351 w 757351"/>
              <a:gd name="connsiteY5" fmla="*/ 331415 h 397699"/>
              <a:gd name="connsiteX6" fmla="*/ 691067 w 757351"/>
              <a:gd name="connsiteY6" fmla="*/ 397699 h 397699"/>
              <a:gd name="connsiteX7" fmla="*/ 384923 w 757351"/>
              <a:gd name="connsiteY7" fmla="*/ 397699 h 397699"/>
              <a:gd name="connsiteX8" fmla="*/ 66284 w 757351"/>
              <a:gd name="connsiteY8" fmla="*/ 397699 h 397699"/>
              <a:gd name="connsiteX9" fmla="*/ 0 w 757351"/>
              <a:gd name="connsiteY9" fmla="*/ 331415 h 397699"/>
              <a:gd name="connsiteX10" fmla="*/ 0 w 757351"/>
              <a:gd name="connsiteY10" fmla="*/ 66284 h 3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351" h="397699" fill="none" extrusionOk="0">
                <a:moveTo>
                  <a:pt x="0" y="66284"/>
                </a:moveTo>
                <a:cubicBezTo>
                  <a:pt x="-2442" y="29277"/>
                  <a:pt x="25653" y="1185"/>
                  <a:pt x="66284" y="0"/>
                </a:cubicBezTo>
                <a:cubicBezTo>
                  <a:pt x="190348" y="-2795"/>
                  <a:pt x="255208" y="34804"/>
                  <a:pt x="378676" y="0"/>
                </a:cubicBezTo>
                <a:cubicBezTo>
                  <a:pt x="502144" y="-34804"/>
                  <a:pt x="627382" y="13436"/>
                  <a:pt x="691067" y="0"/>
                </a:cubicBezTo>
                <a:cubicBezTo>
                  <a:pt x="725146" y="4237"/>
                  <a:pt x="757834" y="29021"/>
                  <a:pt x="757351" y="66284"/>
                </a:cubicBezTo>
                <a:cubicBezTo>
                  <a:pt x="782369" y="178409"/>
                  <a:pt x="745705" y="246387"/>
                  <a:pt x="757351" y="331415"/>
                </a:cubicBezTo>
                <a:cubicBezTo>
                  <a:pt x="764050" y="361114"/>
                  <a:pt x="730387" y="405484"/>
                  <a:pt x="691067" y="397699"/>
                </a:cubicBezTo>
                <a:cubicBezTo>
                  <a:pt x="553815" y="413457"/>
                  <a:pt x="488582" y="383326"/>
                  <a:pt x="384923" y="397699"/>
                </a:cubicBezTo>
                <a:cubicBezTo>
                  <a:pt x="281264" y="412072"/>
                  <a:pt x="130063" y="375288"/>
                  <a:pt x="66284" y="397699"/>
                </a:cubicBezTo>
                <a:cubicBezTo>
                  <a:pt x="27156" y="401784"/>
                  <a:pt x="640" y="364276"/>
                  <a:pt x="0" y="331415"/>
                </a:cubicBezTo>
                <a:cubicBezTo>
                  <a:pt x="-20641" y="253812"/>
                  <a:pt x="186" y="120747"/>
                  <a:pt x="0" y="66284"/>
                </a:cubicBezTo>
                <a:close/>
              </a:path>
              <a:path w="757351" h="397699" stroke="0" extrusionOk="0">
                <a:moveTo>
                  <a:pt x="0" y="66284"/>
                </a:moveTo>
                <a:cubicBezTo>
                  <a:pt x="-6651" y="21303"/>
                  <a:pt x="33310" y="-1369"/>
                  <a:pt x="66284" y="0"/>
                </a:cubicBezTo>
                <a:cubicBezTo>
                  <a:pt x="128164" y="-36054"/>
                  <a:pt x="305774" y="1403"/>
                  <a:pt x="372428" y="0"/>
                </a:cubicBezTo>
                <a:cubicBezTo>
                  <a:pt x="439082" y="-1403"/>
                  <a:pt x="566397" y="29993"/>
                  <a:pt x="691067" y="0"/>
                </a:cubicBezTo>
                <a:cubicBezTo>
                  <a:pt x="723958" y="1336"/>
                  <a:pt x="757228" y="31343"/>
                  <a:pt x="757351" y="66284"/>
                </a:cubicBezTo>
                <a:cubicBezTo>
                  <a:pt x="761994" y="170504"/>
                  <a:pt x="749570" y="225873"/>
                  <a:pt x="757351" y="331415"/>
                </a:cubicBezTo>
                <a:cubicBezTo>
                  <a:pt x="754376" y="367530"/>
                  <a:pt x="733383" y="396923"/>
                  <a:pt x="691067" y="397699"/>
                </a:cubicBezTo>
                <a:cubicBezTo>
                  <a:pt x="604978" y="420062"/>
                  <a:pt x="471076" y="388948"/>
                  <a:pt x="391171" y="397699"/>
                </a:cubicBezTo>
                <a:cubicBezTo>
                  <a:pt x="311266" y="406450"/>
                  <a:pt x="145722" y="363693"/>
                  <a:pt x="66284" y="397699"/>
                </a:cubicBezTo>
                <a:cubicBezTo>
                  <a:pt x="23861" y="400262"/>
                  <a:pt x="2448" y="358551"/>
                  <a:pt x="0" y="331415"/>
                </a:cubicBezTo>
                <a:cubicBezTo>
                  <a:pt x="-10018" y="245311"/>
                  <a:pt x="20014" y="155115"/>
                  <a:pt x="0" y="6628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</p:spTree>
    <p:extLst>
      <p:ext uri="{BB962C8B-B14F-4D97-AF65-F5344CB8AC3E}">
        <p14:creationId xmlns:p14="http://schemas.microsoft.com/office/powerpoint/2010/main" val="398061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17068-1CB9-48D9-B767-55A07412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997" y="719956"/>
            <a:ext cx="6055157" cy="4320357"/>
          </a:xfrm>
        </p:spPr>
        <p:txBody>
          <a:bodyPr>
            <a:normAutofit/>
          </a:bodyPr>
          <a:lstStyle/>
          <a:p>
            <a:r>
              <a:rPr lang="en-US" sz="1800" dirty="0"/>
              <a:t>Klystron and waveguide distribution system</a:t>
            </a:r>
          </a:p>
          <a:p>
            <a:pPr lvl="1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CPI VKL 7967A </a:t>
            </a:r>
          </a:p>
          <a:p>
            <a:pPr lvl="2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1.3 GHz, 300 kW, CW Klystron with 58% efficiency, 6 MHz bandwidth.</a:t>
            </a:r>
          </a:p>
          <a:p>
            <a:pPr lvl="1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During operation, we had few water related problem</a:t>
            </a:r>
          </a:p>
          <a:p>
            <a:pPr lvl="2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Flow meter failure </a:t>
            </a:r>
          </a:p>
          <a:p>
            <a:pPr lvl="2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Klystron RF window cooling channel clogged</a:t>
            </a:r>
          </a:p>
          <a:p>
            <a:pPr lvl="3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The channel section  is 1mm*1inch</a:t>
            </a:r>
          </a:p>
          <a:p>
            <a:pPr lvl="3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Found some rubber seal materials</a:t>
            </a:r>
          </a:p>
          <a:p>
            <a:pPr lvl="2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Water contaminated the high voltage isolation oil</a:t>
            </a:r>
          </a:p>
          <a:p>
            <a:pPr lvl="3"/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Huge Water leak in collector cooling circuit (INLET) of Klystron 1; rubber gasket is broken due to high pressure of hot water from pump.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3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The water went to oil tank through the gaps</a:t>
            </a:r>
          </a:p>
          <a:p>
            <a:pPr lvl="3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The Klystron isolation ceramic burn during HV test</a:t>
            </a:r>
          </a:p>
          <a:p>
            <a:pPr lvl="3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Replaced the oil, seal the gaps and protect klystron with plastic </a:t>
            </a:r>
            <a:r>
              <a:rPr lang="en-US" altLang="zh-CN" sz="1400" dirty="0">
                <a:latin typeface="Times" panose="02020603050405020304" pitchFamily="18" charset="0"/>
                <a:cs typeface="Times" panose="02020603050405020304" pitchFamily="18" charset="0"/>
              </a:rPr>
              <a:t>film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8E5078-34DE-4D03-861D-2F36C5FE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838"/>
            <a:ext cx="8229600" cy="59011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Klystron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CADEB-9192-44E9-924E-78B7CF310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425" y="869391"/>
            <a:ext cx="1584176" cy="1638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B8751-5CF2-4379-A618-E1970C95C3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64" y="2683262"/>
            <a:ext cx="1641263" cy="1094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35920-587F-4143-9E5E-6D6D0699D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3952505"/>
            <a:ext cx="1584176" cy="105510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2DB235-CD7E-4DDC-A9ED-82F7A8311E7F}"/>
              </a:ext>
            </a:extLst>
          </p:cNvPr>
          <p:cNvCxnSpPr>
            <a:cxnSpLocks/>
          </p:cNvCxnSpPr>
          <p:nvPr/>
        </p:nvCxnSpPr>
        <p:spPr>
          <a:xfrm flipV="1">
            <a:off x="3851920" y="1800076"/>
            <a:ext cx="2304256" cy="66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9CDD89-897D-485B-9EBE-379E5FAA2B74}"/>
              </a:ext>
            </a:extLst>
          </p:cNvPr>
          <p:cNvCxnSpPr/>
          <p:nvPr/>
        </p:nvCxnSpPr>
        <p:spPr>
          <a:xfrm flipV="1">
            <a:off x="5868144" y="3528268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5E5C5C-0601-4287-9F49-37C53FCF3C28}"/>
              </a:ext>
            </a:extLst>
          </p:cNvPr>
          <p:cNvCxnSpPr/>
          <p:nvPr/>
        </p:nvCxnSpPr>
        <p:spPr>
          <a:xfrm flipV="1">
            <a:off x="5857769" y="4323804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4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69F3E-831D-4BB8-8396-27671DBEA64A}"/>
              </a:ext>
            </a:extLst>
          </p:cNvPr>
          <p:cNvSpPr/>
          <p:nvPr/>
        </p:nvSpPr>
        <p:spPr>
          <a:xfrm>
            <a:off x="2843808" y="102378"/>
            <a:ext cx="1261884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46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FCEA0-C9D8-4788-9EFE-D2D0876005C1}"/>
              </a:ext>
            </a:extLst>
          </p:cNvPr>
          <p:cNvSpPr txBox="1"/>
          <p:nvPr/>
        </p:nvSpPr>
        <p:spPr>
          <a:xfrm>
            <a:off x="4702905" y="926066"/>
            <a:ext cx="4320480" cy="318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300kV RF modulated </a:t>
            </a: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thermionic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Gun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650MHz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SRF cryomodules performance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Field emission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RF stability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High power RF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Klystron and</a:t>
            </a:r>
            <a:r>
              <a:rPr lang="zh-CN" alt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Waveguide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KPS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Discussion </a:t>
            </a:r>
          </a:p>
          <a:p>
            <a:r>
              <a:rPr lang="en-US" sz="2352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95FB6-DA22-41EE-8B73-660895735607}"/>
              </a:ext>
            </a:extLst>
          </p:cNvPr>
          <p:cNvGrpSpPr/>
          <p:nvPr/>
        </p:nvGrpSpPr>
        <p:grpSpPr>
          <a:xfrm rot="10800000">
            <a:off x="122260" y="913954"/>
            <a:ext cx="4580645" cy="2952204"/>
            <a:chOff x="1299158" y="2088108"/>
            <a:chExt cx="4580645" cy="29522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DF17-9474-4435-B1AF-F56A7B5A7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38"/>
            <a:stretch/>
          </p:blipFill>
          <p:spPr>
            <a:xfrm>
              <a:off x="1299158" y="2088108"/>
              <a:ext cx="4580645" cy="2952204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6C0648-6EE3-46BC-B1F9-5208D7398D27}"/>
                </a:ext>
              </a:extLst>
            </p:cNvPr>
            <p:cNvSpPr/>
            <p:nvPr/>
          </p:nvSpPr>
          <p:spPr>
            <a:xfrm>
              <a:off x="4546387" y="2734147"/>
              <a:ext cx="1333415" cy="650106"/>
            </a:xfrm>
            <a:custGeom>
              <a:avLst/>
              <a:gdLst>
                <a:gd name="connsiteX0" fmla="*/ 0 w 1333415"/>
                <a:gd name="connsiteY0" fmla="*/ 108353 h 650106"/>
                <a:gd name="connsiteX1" fmla="*/ 108353 w 1333415"/>
                <a:gd name="connsiteY1" fmla="*/ 0 h 650106"/>
                <a:gd name="connsiteX2" fmla="*/ 666708 w 1333415"/>
                <a:gd name="connsiteY2" fmla="*/ 0 h 650106"/>
                <a:gd name="connsiteX3" fmla="*/ 1225062 w 1333415"/>
                <a:gd name="connsiteY3" fmla="*/ 0 h 650106"/>
                <a:gd name="connsiteX4" fmla="*/ 1333415 w 1333415"/>
                <a:gd name="connsiteY4" fmla="*/ 108353 h 650106"/>
                <a:gd name="connsiteX5" fmla="*/ 1333415 w 1333415"/>
                <a:gd name="connsiteY5" fmla="*/ 541753 h 650106"/>
                <a:gd name="connsiteX6" fmla="*/ 1225062 w 1333415"/>
                <a:gd name="connsiteY6" fmla="*/ 650106 h 650106"/>
                <a:gd name="connsiteX7" fmla="*/ 677875 w 1333415"/>
                <a:gd name="connsiteY7" fmla="*/ 650106 h 650106"/>
                <a:gd name="connsiteX8" fmla="*/ 108353 w 1333415"/>
                <a:gd name="connsiteY8" fmla="*/ 650106 h 650106"/>
                <a:gd name="connsiteX9" fmla="*/ 0 w 1333415"/>
                <a:gd name="connsiteY9" fmla="*/ 541753 h 650106"/>
                <a:gd name="connsiteX10" fmla="*/ 0 w 1333415"/>
                <a:gd name="connsiteY10" fmla="*/ 108353 h 6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415" h="650106" fill="none" extrusionOk="0">
                  <a:moveTo>
                    <a:pt x="0" y="108353"/>
                  </a:moveTo>
                  <a:cubicBezTo>
                    <a:pt x="-16379" y="45835"/>
                    <a:pt x="39608" y="2623"/>
                    <a:pt x="108353" y="0"/>
                  </a:cubicBezTo>
                  <a:cubicBezTo>
                    <a:pt x="306446" y="-54797"/>
                    <a:pt x="409687" y="21166"/>
                    <a:pt x="666708" y="0"/>
                  </a:cubicBezTo>
                  <a:cubicBezTo>
                    <a:pt x="923730" y="-21166"/>
                    <a:pt x="1093198" y="32646"/>
                    <a:pt x="1225062" y="0"/>
                  </a:cubicBezTo>
                  <a:cubicBezTo>
                    <a:pt x="1279429" y="9173"/>
                    <a:pt x="1342895" y="35651"/>
                    <a:pt x="1333415" y="108353"/>
                  </a:cubicBezTo>
                  <a:cubicBezTo>
                    <a:pt x="1339275" y="256599"/>
                    <a:pt x="1333278" y="443337"/>
                    <a:pt x="1333415" y="541753"/>
                  </a:cubicBezTo>
                  <a:cubicBezTo>
                    <a:pt x="1341093" y="593676"/>
                    <a:pt x="1287024" y="656189"/>
                    <a:pt x="1225062" y="650106"/>
                  </a:cubicBezTo>
                  <a:cubicBezTo>
                    <a:pt x="1043596" y="683933"/>
                    <a:pt x="876827" y="646338"/>
                    <a:pt x="677875" y="650106"/>
                  </a:cubicBezTo>
                  <a:cubicBezTo>
                    <a:pt x="478923" y="653874"/>
                    <a:pt x="340740" y="605905"/>
                    <a:pt x="108353" y="650106"/>
                  </a:cubicBezTo>
                  <a:cubicBezTo>
                    <a:pt x="39663" y="664445"/>
                    <a:pt x="421" y="599129"/>
                    <a:pt x="0" y="541753"/>
                  </a:cubicBezTo>
                  <a:cubicBezTo>
                    <a:pt x="-27797" y="350896"/>
                    <a:pt x="16910" y="264552"/>
                    <a:pt x="0" y="108353"/>
                  </a:cubicBezTo>
                  <a:close/>
                </a:path>
                <a:path w="1333415" h="650106" stroke="0" extrusionOk="0">
                  <a:moveTo>
                    <a:pt x="0" y="108353"/>
                  </a:moveTo>
                  <a:cubicBezTo>
                    <a:pt x="-8694" y="37566"/>
                    <a:pt x="51008" y="-940"/>
                    <a:pt x="108353" y="0"/>
                  </a:cubicBezTo>
                  <a:cubicBezTo>
                    <a:pt x="335438" y="-54857"/>
                    <a:pt x="426185" y="20431"/>
                    <a:pt x="655540" y="0"/>
                  </a:cubicBezTo>
                  <a:cubicBezTo>
                    <a:pt x="884895" y="-20431"/>
                    <a:pt x="977161" y="14624"/>
                    <a:pt x="1225062" y="0"/>
                  </a:cubicBezTo>
                  <a:cubicBezTo>
                    <a:pt x="1269029" y="5705"/>
                    <a:pt x="1332165" y="65515"/>
                    <a:pt x="1333415" y="108353"/>
                  </a:cubicBezTo>
                  <a:cubicBezTo>
                    <a:pt x="1354436" y="256873"/>
                    <a:pt x="1288486" y="451110"/>
                    <a:pt x="1333415" y="541753"/>
                  </a:cubicBezTo>
                  <a:cubicBezTo>
                    <a:pt x="1326862" y="600509"/>
                    <a:pt x="1297925" y="648336"/>
                    <a:pt x="1225062" y="650106"/>
                  </a:cubicBezTo>
                  <a:cubicBezTo>
                    <a:pt x="1066058" y="699646"/>
                    <a:pt x="856075" y="605705"/>
                    <a:pt x="689042" y="650106"/>
                  </a:cubicBezTo>
                  <a:cubicBezTo>
                    <a:pt x="522009" y="694507"/>
                    <a:pt x="277406" y="617167"/>
                    <a:pt x="108353" y="650106"/>
                  </a:cubicBezTo>
                  <a:cubicBezTo>
                    <a:pt x="45651" y="651367"/>
                    <a:pt x="960" y="597878"/>
                    <a:pt x="0" y="541753"/>
                  </a:cubicBezTo>
                  <a:cubicBezTo>
                    <a:pt x="-44041" y="419353"/>
                    <a:pt x="17007" y="235559"/>
                    <a:pt x="0" y="108353"/>
                  </a:cubicBezTo>
                  <a:close/>
                </a:path>
              </a:pathLst>
            </a:custGeom>
            <a:solidFill>
              <a:srgbClr val="92D050">
                <a:alpha val="30000"/>
              </a:srgbClr>
            </a:solidFill>
            <a:ln w="57150">
              <a:solidFill>
                <a:srgbClr val="00B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3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00390-D579-4836-BDDE-E6E89940572F}"/>
                </a:ext>
              </a:extLst>
            </p:cNvPr>
            <p:cNvSpPr txBox="1"/>
            <p:nvPr/>
          </p:nvSpPr>
          <p:spPr>
            <a:xfrm rot="10800000">
              <a:off x="4546386" y="2442622"/>
              <a:ext cx="1126045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b="1" i="1" dirty="0">
                  <a:solidFill>
                    <a:srgbClr val="00B050"/>
                  </a:solidFill>
                </a:rPr>
                <a:t>In future 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DA207-7327-4AF8-8730-181E6F8587FB}"/>
              </a:ext>
            </a:extLst>
          </p:cNvPr>
          <p:cNvSpPr/>
          <p:nvPr/>
        </p:nvSpPr>
        <p:spPr>
          <a:xfrm>
            <a:off x="2182722" y="1368028"/>
            <a:ext cx="757351" cy="397699"/>
          </a:xfrm>
          <a:custGeom>
            <a:avLst/>
            <a:gdLst>
              <a:gd name="connsiteX0" fmla="*/ 0 w 757351"/>
              <a:gd name="connsiteY0" fmla="*/ 66284 h 397699"/>
              <a:gd name="connsiteX1" fmla="*/ 66284 w 757351"/>
              <a:gd name="connsiteY1" fmla="*/ 0 h 397699"/>
              <a:gd name="connsiteX2" fmla="*/ 378676 w 757351"/>
              <a:gd name="connsiteY2" fmla="*/ 0 h 397699"/>
              <a:gd name="connsiteX3" fmla="*/ 691067 w 757351"/>
              <a:gd name="connsiteY3" fmla="*/ 0 h 397699"/>
              <a:gd name="connsiteX4" fmla="*/ 757351 w 757351"/>
              <a:gd name="connsiteY4" fmla="*/ 66284 h 397699"/>
              <a:gd name="connsiteX5" fmla="*/ 757351 w 757351"/>
              <a:gd name="connsiteY5" fmla="*/ 331415 h 397699"/>
              <a:gd name="connsiteX6" fmla="*/ 691067 w 757351"/>
              <a:gd name="connsiteY6" fmla="*/ 397699 h 397699"/>
              <a:gd name="connsiteX7" fmla="*/ 384923 w 757351"/>
              <a:gd name="connsiteY7" fmla="*/ 397699 h 397699"/>
              <a:gd name="connsiteX8" fmla="*/ 66284 w 757351"/>
              <a:gd name="connsiteY8" fmla="*/ 397699 h 397699"/>
              <a:gd name="connsiteX9" fmla="*/ 0 w 757351"/>
              <a:gd name="connsiteY9" fmla="*/ 331415 h 397699"/>
              <a:gd name="connsiteX10" fmla="*/ 0 w 757351"/>
              <a:gd name="connsiteY10" fmla="*/ 66284 h 3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351" h="397699" fill="none" extrusionOk="0">
                <a:moveTo>
                  <a:pt x="0" y="66284"/>
                </a:moveTo>
                <a:cubicBezTo>
                  <a:pt x="-2442" y="29277"/>
                  <a:pt x="25653" y="1185"/>
                  <a:pt x="66284" y="0"/>
                </a:cubicBezTo>
                <a:cubicBezTo>
                  <a:pt x="190348" y="-2795"/>
                  <a:pt x="255208" y="34804"/>
                  <a:pt x="378676" y="0"/>
                </a:cubicBezTo>
                <a:cubicBezTo>
                  <a:pt x="502144" y="-34804"/>
                  <a:pt x="627382" y="13436"/>
                  <a:pt x="691067" y="0"/>
                </a:cubicBezTo>
                <a:cubicBezTo>
                  <a:pt x="725146" y="4237"/>
                  <a:pt x="757834" y="29021"/>
                  <a:pt x="757351" y="66284"/>
                </a:cubicBezTo>
                <a:cubicBezTo>
                  <a:pt x="782369" y="178409"/>
                  <a:pt x="745705" y="246387"/>
                  <a:pt x="757351" y="331415"/>
                </a:cubicBezTo>
                <a:cubicBezTo>
                  <a:pt x="764050" y="361114"/>
                  <a:pt x="730387" y="405484"/>
                  <a:pt x="691067" y="397699"/>
                </a:cubicBezTo>
                <a:cubicBezTo>
                  <a:pt x="553815" y="413457"/>
                  <a:pt x="488582" y="383326"/>
                  <a:pt x="384923" y="397699"/>
                </a:cubicBezTo>
                <a:cubicBezTo>
                  <a:pt x="281264" y="412072"/>
                  <a:pt x="130063" y="375288"/>
                  <a:pt x="66284" y="397699"/>
                </a:cubicBezTo>
                <a:cubicBezTo>
                  <a:pt x="27156" y="401784"/>
                  <a:pt x="640" y="364276"/>
                  <a:pt x="0" y="331415"/>
                </a:cubicBezTo>
                <a:cubicBezTo>
                  <a:pt x="-20641" y="253812"/>
                  <a:pt x="186" y="120747"/>
                  <a:pt x="0" y="66284"/>
                </a:cubicBezTo>
                <a:close/>
              </a:path>
              <a:path w="757351" h="397699" stroke="0" extrusionOk="0">
                <a:moveTo>
                  <a:pt x="0" y="66284"/>
                </a:moveTo>
                <a:cubicBezTo>
                  <a:pt x="-6651" y="21303"/>
                  <a:pt x="33310" y="-1369"/>
                  <a:pt x="66284" y="0"/>
                </a:cubicBezTo>
                <a:cubicBezTo>
                  <a:pt x="128164" y="-36054"/>
                  <a:pt x="305774" y="1403"/>
                  <a:pt x="372428" y="0"/>
                </a:cubicBezTo>
                <a:cubicBezTo>
                  <a:pt x="439082" y="-1403"/>
                  <a:pt x="566397" y="29993"/>
                  <a:pt x="691067" y="0"/>
                </a:cubicBezTo>
                <a:cubicBezTo>
                  <a:pt x="723958" y="1336"/>
                  <a:pt x="757228" y="31343"/>
                  <a:pt x="757351" y="66284"/>
                </a:cubicBezTo>
                <a:cubicBezTo>
                  <a:pt x="761994" y="170504"/>
                  <a:pt x="749570" y="225873"/>
                  <a:pt x="757351" y="331415"/>
                </a:cubicBezTo>
                <a:cubicBezTo>
                  <a:pt x="754376" y="367530"/>
                  <a:pt x="733383" y="396923"/>
                  <a:pt x="691067" y="397699"/>
                </a:cubicBezTo>
                <a:cubicBezTo>
                  <a:pt x="604978" y="420062"/>
                  <a:pt x="471076" y="388948"/>
                  <a:pt x="391171" y="397699"/>
                </a:cubicBezTo>
                <a:cubicBezTo>
                  <a:pt x="311266" y="406450"/>
                  <a:pt x="145722" y="363693"/>
                  <a:pt x="66284" y="397699"/>
                </a:cubicBezTo>
                <a:cubicBezTo>
                  <a:pt x="23861" y="400262"/>
                  <a:pt x="2448" y="358551"/>
                  <a:pt x="0" y="331415"/>
                </a:cubicBezTo>
                <a:cubicBezTo>
                  <a:pt x="-10018" y="245311"/>
                  <a:pt x="20014" y="155115"/>
                  <a:pt x="0" y="6628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</p:spTree>
    <p:extLst>
      <p:ext uri="{BB962C8B-B14F-4D97-AF65-F5344CB8AC3E}">
        <p14:creationId xmlns:p14="http://schemas.microsoft.com/office/powerpoint/2010/main" val="131753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6DCA-6A3F-48BE-A179-F5A90E08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176"/>
            <a:ext cx="8229600" cy="80614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Waveguide distribution system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2434-3DB7-4D02-ABCD-AD1B4B4E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37522"/>
            <a:ext cx="6192688" cy="18002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Waveguide Damper material melt (Polyurethane)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Applied too much stress on waveguides during damper installation;</a:t>
            </a:r>
          </a:p>
          <a:p>
            <a:pPr lvl="2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alignment changed, and there was an RF leak on the power divider flange</a:t>
            </a:r>
          </a:p>
          <a:p>
            <a:pPr lvl="2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temperature was up to 100C with about 19kW RF power</a:t>
            </a:r>
          </a:p>
          <a:p>
            <a:pPr lvl="2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damper melted and went into the waveguide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removed the damper and cleaned the flanges.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Re-aligned the waveguides.</a:t>
            </a:r>
          </a:p>
          <a:p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Few water leaks event for phase shifter, power divider</a:t>
            </a:r>
          </a:p>
          <a:p>
            <a:endParaRPr lang="en-US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952B3-44D2-4A30-A2C9-E516E502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758324"/>
            <a:ext cx="2558025" cy="1920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444B9-6630-479B-A1F4-B66A4C89F1AF}"/>
              </a:ext>
            </a:extLst>
          </p:cNvPr>
          <p:cNvSpPr txBox="1"/>
          <p:nvPr/>
        </p:nvSpPr>
        <p:spPr>
          <a:xfrm>
            <a:off x="1907704" y="2655461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Klystron Power Supply (KPS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2894B-674C-4CED-B5DD-C30416F986D0}"/>
              </a:ext>
            </a:extLst>
          </p:cNvPr>
          <p:cNvSpPr txBox="1"/>
          <p:nvPr/>
        </p:nvSpPr>
        <p:spPr>
          <a:xfrm>
            <a:off x="-108520" y="3240236"/>
            <a:ext cx="82296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imes" panose="02020603050405020304" pitchFamily="18" charset="0"/>
                <a:cs typeface="Times" panose="02020603050405020304" pitchFamily="18" charset="0"/>
              </a:rPr>
              <a:t>3/96 high voltage modules failure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two of them broken during a campus power bump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Maintenance on filament power supply, magnet power supply, flow meter, fan controller, etc.,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Connect 12.5kV AC to KPS causes a power fluctuation (Electromagnetic Compatibility)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It happens at ‘standby’ stage, the high voltage is still off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Trip Cyclotron magnet power supplies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Times" panose="02020603050405020304" pitchFamily="18" charset="0"/>
                <a:cs typeface="Times" panose="02020603050405020304" pitchFamily="18" charset="0"/>
              </a:rPr>
              <a:t>Contactor failure on high voltage modules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Upgrade the module FPGA code</a:t>
            </a:r>
          </a:p>
        </p:txBody>
      </p:sp>
    </p:spTree>
    <p:extLst>
      <p:ext uri="{BB962C8B-B14F-4D97-AF65-F5344CB8AC3E}">
        <p14:creationId xmlns:p14="http://schemas.microsoft.com/office/powerpoint/2010/main" val="105324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A81C-0777-4381-9306-E0318178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91264" cy="51811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C06DE-CE47-4531-8106-ACD7DC02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19956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A new E-gun RF matching circuit tuner is under development and we plan to add feedback control with an ACCT signal.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SRF cryomodules had been refurbished in the last few years.</a:t>
            </a:r>
          </a:p>
          <a:p>
            <a:pPr marL="210026" indent="-210026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cavities show Q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deterioration with time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Causes extra cryogenic load and x-ray.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Slow venting and pumping system has been implanted.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We use 11~13MV/m moderate pulse conditioning to reduce field emission.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Periodic Helium conditioning might be helpful( procedure? And parameters?) </a:t>
            </a:r>
          </a:p>
          <a:p>
            <a:pPr marL="210026" indent="-210026"/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beam energy stability in pulsed mode is 0.4% </a:t>
            </a:r>
          </a:p>
          <a:p>
            <a:pPr marL="610076" lvl="1" indent="-210026"/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This should improve after better beam intensity control</a:t>
            </a:r>
          </a:p>
        </p:txBody>
      </p:sp>
    </p:spTree>
    <p:extLst>
      <p:ext uri="{BB962C8B-B14F-4D97-AF65-F5344CB8AC3E}">
        <p14:creationId xmlns:p14="http://schemas.microsoft.com/office/powerpoint/2010/main" val="323313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0"/>
            <a:ext cx="838824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7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46D-DF39-4C19-B059-E2B5F362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15900"/>
            <a:ext cx="2893379" cy="2819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279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31MeV Beam</a:t>
            </a:r>
            <a:r>
              <a:rPr lang="en-US" altLang="zh-CN" dirty="0"/>
              <a:t> </a:t>
            </a:r>
            <a:r>
              <a:rPr lang="en-US" altLang="zh-CN" sz="2279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zh-CN" dirty="0"/>
              <a:t> </a:t>
            </a:r>
            <a:r>
              <a:rPr lang="en-US" altLang="zh-CN" sz="2279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EHD</a:t>
            </a:r>
            <a:endParaRPr lang="en-US" sz="227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CD9C8-8BCF-45E5-A392-5968AFC4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14" y="0"/>
            <a:ext cx="3569430" cy="3780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80C62-9007-44FA-A88F-42A12E9C6CEF}"/>
              </a:ext>
            </a:extLst>
          </p:cNvPr>
          <p:cNvSpPr txBox="1"/>
          <p:nvPr/>
        </p:nvSpPr>
        <p:spPr>
          <a:xfrm>
            <a:off x="-36512" y="3766331"/>
            <a:ext cx="4760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32" indent="-252032" defTabSz="504063">
              <a:buFont typeface="Arial" panose="020B0604020202020204" pitchFamily="34" charset="0"/>
              <a:buChar char="•"/>
            </a:pPr>
            <a:r>
              <a:rPr lang="en-US" sz="1470" dirty="0">
                <a:solidFill>
                  <a:prstClr val="black"/>
                </a:solidFill>
              </a:rPr>
              <a:t>EINJ--- was 8.5MeV(after refurbish EINJ could output 10MeV  beam)</a:t>
            </a:r>
          </a:p>
          <a:p>
            <a:pPr marL="252032" indent="-252032" defTabSz="504063">
              <a:buFont typeface="Arial" panose="020B0604020202020204" pitchFamily="34" charset="0"/>
              <a:buChar char="•"/>
            </a:pPr>
            <a:r>
              <a:rPr lang="en-US" sz="1470" dirty="0">
                <a:solidFill>
                  <a:prstClr val="black"/>
                </a:solidFill>
                <a:latin typeface="Calibri" panose="020F0502020204030204"/>
              </a:rPr>
              <a:t>EACA---22.5MeV</a:t>
            </a:r>
          </a:p>
          <a:p>
            <a:pPr marL="252032" indent="-252032" defTabSz="504063">
              <a:buFont typeface="Arial" panose="020B0604020202020204" pitchFamily="34" charset="0"/>
              <a:buChar char="•"/>
            </a:pPr>
            <a:r>
              <a:rPr lang="en-US" sz="1470" dirty="0">
                <a:solidFill>
                  <a:prstClr val="black"/>
                </a:solidFill>
                <a:latin typeface="Calibri" panose="020F0502020204030204"/>
              </a:rPr>
              <a:t>EINJ was limited by strong x-ray and EACA </a:t>
            </a:r>
            <a:r>
              <a:rPr lang="en-US" altLang="zh-CN" sz="1470" dirty="0">
                <a:solidFill>
                  <a:prstClr val="black"/>
                </a:solidFill>
                <a:latin typeface="Calibri" panose="020F0502020204030204"/>
              </a:rPr>
              <a:t>JT valve fully open</a:t>
            </a:r>
            <a:endParaRPr lang="en-US" sz="147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0E9DD6-E2A9-44B1-8AA2-7EDEBE184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273" y="730864"/>
            <a:ext cx="3250037" cy="2552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F03F1-CC4E-48EC-8A74-F44E0CB9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580" y="3577864"/>
            <a:ext cx="3037628" cy="14624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DE6229-D07C-4AF4-8478-FB98EA65AF3E}"/>
              </a:ext>
            </a:extLst>
          </p:cNvPr>
          <p:cNvCxnSpPr/>
          <p:nvPr/>
        </p:nvCxnSpPr>
        <p:spPr>
          <a:xfrm flipV="1">
            <a:off x="3785711" y="4630367"/>
            <a:ext cx="3729831" cy="2822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09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6E4-85DA-4733-B2CC-640B166A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39"/>
            <a:ext cx="8229600" cy="5760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Pulse conditioning for VECC cryomodule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C400C-ACBA-4545-8F6F-88FF35BAE3AA}"/>
              </a:ext>
            </a:extLst>
          </p:cNvPr>
          <p:cNvSpPr txBox="1"/>
          <p:nvPr/>
        </p:nvSpPr>
        <p:spPr>
          <a:xfrm>
            <a:off x="591491" y="41763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During ICM2 commissioning, we used 11~12MV/m, 5~15ms, 1~10Hz pulse conditioned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1-week moderate pulse conditioning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VECC cryomodule is </a:t>
            </a:r>
            <a:r>
              <a:rPr lang="en-US" sz="1600" i="1" dirty="0"/>
              <a:t>a twin sister </a:t>
            </a:r>
            <a:r>
              <a:rPr lang="en-US" sz="1600" dirty="0"/>
              <a:t>of EINJ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2044C53-7E1E-4EBE-A9E5-0A3452483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647948"/>
            <a:ext cx="4578651" cy="3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69F3E-831D-4BB8-8396-27671DBEA64A}"/>
              </a:ext>
            </a:extLst>
          </p:cNvPr>
          <p:cNvSpPr/>
          <p:nvPr/>
        </p:nvSpPr>
        <p:spPr>
          <a:xfrm>
            <a:off x="2843808" y="102378"/>
            <a:ext cx="1261884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46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FCEA0-C9D8-4788-9EFE-D2D0876005C1}"/>
              </a:ext>
            </a:extLst>
          </p:cNvPr>
          <p:cNvSpPr txBox="1"/>
          <p:nvPr/>
        </p:nvSpPr>
        <p:spPr>
          <a:xfrm>
            <a:off x="4702905" y="926066"/>
            <a:ext cx="4320480" cy="318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300kV RF modulated </a:t>
            </a:r>
            <a:r>
              <a:rPr lang="en-US" altLang="zh-CN" sz="1323" dirty="0">
                <a:solidFill>
                  <a:srgbClr val="FF0000"/>
                </a:solidFill>
                <a:latin typeface="Arial" charset="0"/>
                <a:cs typeface="Arial" charset="0"/>
              </a:rPr>
              <a:t>thermionic </a:t>
            </a: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Gun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650MHz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SRF cryomodules performance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Field emission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RF stability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High power RF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Klystron and</a:t>
            </a:r>
            <a:r>
              <a:rPr lang="zh-CN" alt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Waveguide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KPS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Discussion </a:t>
            </a:r>
          </a:p>
          <a:p>
            <a:r>
              <a:rPr lang="en-US" sz="2352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95FB6-DA22-41EE-8B73-660895735607}"/>
              </a:ext>
            </a:extLst>
          </p:cNvPr>
          <p:cNvGrpSpPr/>
          <p:nvPr/>
        </p:nvGrpSpPr>
        <p:grpSpPr>
          <a:xfrm rot="10800000">
            <a:off x="122260" y="913954"/>
            <a:ext cx="4580645" cy="2952204"/>
            <a:chOff x="1299158" y="2088108"/>
            <a:chExt cx="4580645" cy="29522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DF17-9474-4435-B1AF-F56A7B5A7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38"/>
            <a:stretch/>
          </p:blipFill>
          <p:spPr>
            <a:xfrm>
              <a:off x="1299158" y="2088108"/>
              <a:ext cx="4580645" cy="2952204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6C0648-6EE3-46BC-B1F9-5208D7398D27}"/>
                </a:ext>
              </a:extLst>
            </p:cNvPr>
            <p:cNvSpPr/>
            <p:nvPr/>
          </p:nvSpPr>
          <p:spPr>
            <a:xfrm>
              <a:off x="4546387" y="2734147"/>
              <a:ext cx="1333415" cy="650106"/>
            </a:xfrm>
            <a:custGeom>
              <a:avLst/>
              <a:gdLst>
                <a:gd name="connsiteX0" fmla="*/ 0 w 1333415"/>
                <a:gd name="connsiteY0" fmla="*/ 108353 h 650106"/>
                <a:gd name="connsiteX1" fmla="*/ 108353 w 1333415"/>
                <a:gd name="connsiteY1" fmla="*/ 0 h 650106"/>
                <a:gd name="connsiteX2" fmla="*/ 666708 w 1333415"/>
                <a:gd name="connsiteY2" fmla="*/ 0 h 650106"/>
                <a:gd name="connsiteX3" fmla="*/ 1225062 w 1333415"/>
                <a:gd name="connsiteY3" fmla="*/ 0 h 650106"/>
                <a:gd name="connsiteX4" fmla="*/ 1333415 w 1333415"/>
                <a:gd name="connsiteY4" fmla="*/ 108353 h 650106"/>
                <a:gd name="connsiteX5" fmla="*/ 1333415 w 1333415"/>
                <a:gd name="connsiteY5" fmla="*/ 541753 h 650106"/>
                <a:gd name="connsiteX6" fmla="*/ 1225062 w 1333415"/>
                <a:gd name="connsiteY6" fmla="*/ 650106 h 650106"/>
                <a:gd name="connsiteX7" fmla="*/ 677875 w 1333415"/>
                <a:gd name="connsiteY7" fmla="*/ 650106 h 650106"/>
                <a:gd name="connsiteX8" fmla="*/ 108353 w 1333415"/>
                <a:gd name="connsiteY8" fmla="*/ 650106 h 650106"/>
                <a:gd name="connsiteX9" fmla="*/ 0 w 1333415"/>
                <a:gd name="connsiteY9" fmla="*/ 541753 h 650106"/>
                <a:gd name="connsiteX10" fmla="*/ 0 w 1333415"/>
                <a:gd name="connsiteY10" fmla="*/ 108353 h 6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415" h="650106" fill="none" extrusionOk="0">
                  <a:moveTo>
                    <a:pt x="0" y="108353"/>
                  </a:moveTo>
                  <a:cubicBezTo>
                    <a:pt x="-16379" y="45835"/>
                    <a:pt x="39608" y="2623"/>
                    <a:pt x="108353" y="0"/>
                  </a:cubicBezTo>
                  <a:cubicBezTo>
                    <a:pt x="306446" y="-54797"/>
                    <a:pt x="409687" y="21166"/>
                    <a:pt x="666708" y="0"/>
                  </a:cubicBezTo>
                  <a:cubicBezTo>
                    <a:pt x="923730" y="-21166"/>
                    <a:pt x="1093198" y="32646"/>
                    <a:pt x="1225062" y="0"/>
                  </a:cubicBezTo>
                  <a:cubicBezTo>
                    <a:pt x="1279429" y="9173"/>
                    <a:pt x="1342895" y="35651"/>
                    <a:pt x="1333415" y="108353"/>
                  </a:cubicBezTo>
                  <a:cubicBezTo>
                    <a:pt x="1339275" y="256599"/>
                    <a:pt x="1333278" y="443337"/>
                    <a:pt x="1333415" y="541753"/>
                  </a:cubicBezTo>
                  <a:cubicBezTo>
                    <a:pt x="1341093" y="593676"/>
                    <a:pt x="1287024" y="656189"/>
                    <a:pt x="1225062" y="650106"/>
                  </a:cubicBezTo>
                  <a:cubicBezTo>
                    <a:pt x="1043596" y="683933"/>
                    <a:pt x="876827" y="646338"/>
                    <a:pt x="677875" y="650106"/>
                  </a:cubicBezTo>
                  <a:cubicBezTo>
                    <a:pt x="478923" y="653874"/>
                    <a:pt x="340740" y="605905"/>
                    <a:pt x="108353" y="650106"/>
                  </a:cubicBezTo>
                  <a:cubicBezTo>
                    <a:pt x="39663" y="664445"/>
                    <a:pt x="421" y="599129"/>
                    <a:pt x="0" y="541753"/>
                  </a:cubicBezTo>
                  <a:cubicBezTo>
                    <a:pt x="-27797" y="350896"/>
                    <a:pt x="16910" y="264552"/>
                    <a:pt x="0" y="108353"/>
                  </a:cubicBezTo>
                  <a:close/>
                </a:path>
                <a:path w="1333415" h="650106" stroke="0" extrusionOk="0">
                  <a:moveTo>
                    <a:pt x="0" y="108353"/>
                  </a:moveTo>
                  <a:cubicBezTo>
                    <a:pt x="-8694" y="37566"/>
                    <a:pt x="51008" y="-940"/>
                    <a:pt x="108353" y="0"/>
                  </a:cubicBezTo>
                  <a:cubicBezTo>
                    <a:pt x="335438" y="-54857"/>
                    <a:pt x="426185" y="20431"/>
                    <a:pt x="655540" y="0"/>
                  </a:cubicBezTo>
                  <a:cubicBezTo>
                    <a:pt x="884895" y="-20431"/>
                    <a:pt x="977161" y="14624"/>
                    <a:pt x="1225062" y="0"/>
                  </a:cubicBezTo>
                  <a:cubicBezTo>
                    <a:pt x="1269029" y="5705"/>
                    <a:pt x="1332165" y="65515"/>
                    <a:pt x="1333415" y="108353"/>
                  </a:cubicBezTo>
                  <a:cubicBezTo>
                    <a:pt x="1354436" y="256873"/>
                    <a:pt x="1288486" y="451110"/>
                    <a:pt x="1333415" y="541753"/>
                  </a:cubicBezTo>
                  <a:cubicBezTo>
                    <a:pt x="1326862" y="600509"/>
                    <a:pt x="1297925" y="648336"/>
                    <a:pt x="1225062" y="650106"/>
                  </a:cubicBezTo>
                  <a:cubicBezTo>
                    <a:pt x="1066058" y="699646"/>
                    <a:pt x="856075" y="605705"/>
                    <a:pt x="689042" y="650106"/>
                  </a:cubicBezTo>
                  <a:cubicBezTo>
                    <a:pt x="522009" y="694507"/>
                    <a:pt x="277406" y="617167"/>
                    <a:pt x="108353" y="650106"/>
                  </a:cubicBezTo>
                  <a:cubicBezTo>
                    <a:pt x="45651" y="651367"/>
                    <a:pt x="960" y="597878"/>
                    <a:pt x="0" y="541753"/>
                  </a:cubicBezTo>
                  <a:cubicBezTo>
                    <a:pt x="-44041" y="419353"/>
                    <a:pt x="17007" y="235559"/>
                    <a:pt x="0" y="108353"/>
                  </a:cubicBezTo>
                  <a:close/>
                </a:path>
              </a:pathLst>
            </a:custGeom>
            <a:solidFill>
              <a:srgbClr val="92D050">
                <a:alpha val="30000"/>
              </a:srgbClr>
            </a:solidFill>
            <a:ln w="57150">
              <a:solidFill>
                <a:srgbClr val="00B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3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00390-D579-4836-BDDE-E6E89940572F}"/>
                </a:ext>
              </a:extLst>
            </p:cNvPr>
            <p:cNvSpPr txBox="1"/>
            <p:nvPr/>
          </p:nvSpPr>
          <p:spPr>
            <a:xfrm rot="10800000">
              <a:off x="4546386" y="2442622"/>
              <a:ext cx="1126045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b="1" i="1" dirty="0">
                  <a:solidFill>
                    <a:srgbClr val="00B050"/>
                  </a:solidFill>
                </a:rPr>
                <a:t>In future 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DA207-7327-4AF8-8730-181E6F8587FB}"/>
              </a:ext>
            </a:extLst>
          </p:cNvPr>
          <p:cNvSpPr/>
          <p:nvPr/>
        </p:nvSpPr>
        <p:spPr>
          <a:xfrm>
            <a:off x="2182722" y="1368028"/>
            <a:ext cx="757351" cy="397699"/>
          </a:xfrm>
          <a:custGeom>
            <a:avLst/>
            <a:gdLst>
              <a:gd name="connsiteX0" fmla="*/ 0 w 757351"/>
              <a:gd name="connsiteY0" fmla="*/ 66284 h 397699"/>
              <a:gd name="connsiteX1" fmla="*/ 66284 w 757351"/>
              <a:gd name="connsiteY1" fmla="*/ 0 h 397699"/>
              <a:gd name="connsiteX2" fmla="*/ 378676 w 757351"/>
              <a:gd name="connsiteY2" fmla="*/ 0 h 397699"/>
              <a:gd name="connsiteX3" fmla="*/ 691067 w 757351"/>
              <a:gd name="connsiteY3" fmla="*/ 0 h 397699"/>
              <a:gd name="connsiteX4" fmla="*/ 757351 w 757351"/>
              <a:gd name="connsiteY4" fmla="*/ 66284 h 397699"/>
              <a:gd name="connsiteX5" fmla="*/ 757351 w 757351"/>
              <a:gd name="connsiteY5" fmla="*/ 331415 h 397699"/>
              <a:gd name="connsiteX6" fmla="*/ 691067 w 757351"/>
              <a:gd name="connsiteY6" fmla="*/ 397699 h 397699"/>
              <a:gd name="connsiteX7" fmla="*/ 384923 w 757351"/>
              <a:gd name="connsiteY7" fmla="*/ 397699 h 397699"/>
              <a:gd name="connsiteX8" fmla="*/ 66284 w 757351"/>
              <a:gd name="connsiteY8" fmla="*/ 397699 h 397699"/>
              <a:gd name="connsiteX9" fmla="*/ 0 w 757351"/>
              <a:gd name="connsiteY9" fmla="*/ 331415 h 397699"/>
              <a:gd name="connsiteX10" fmla="*/ 0 w 757351"/>
              <a:gd name="connsiteY10" fmla="*/ 66284 h 3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351" h="397699" fill="none" extrusionOk="0">
                <a:moveTo>
                  <a:pt x="0" y="66284"/>
                </a:moveTo>
                <a:cubicBezTo>
                  <a:pt x="-2442" y="29277"/>
                  <a:pt x="25653" y="1185"/>
                  <a:pt x="66284" y="0"/>
                </a:cubicBezTo>
                <a:cubicBezTo>
                  <a:pt x="190348" y="-2795"/>
                  <a:pt x="255208" y="34804"/>
                  <a:pt x="378676" y="0"/>
                </a:cubicBezTo>
                <a:cubicBezTo>
                  <a:pt x="502144" y="-34804"/>
                  <a:pt x="627382" y="13436"/>
                  <a:pt x="691067" y="0"/>
                </a:cubicBezTo>
                <a:cubicBezTo>
                  <a:pt x="725146" y="4237"/>
                  <a:pt x="757834" y="29021"/>
                  <a:pt x="757351" y="66284"/>
                </a:cubicBezTo>
                <a:cubicBezTo>
                  <a:pt x="782369" y="178409"/>
                  <a:pt x="745705" y="246387"/>
                  <a:pt x="757351" y="331415"/>
                </a:cubicBezTo>
                <a:cubicBezTo>
                  <a:pt x="764050" y="361114"/>
                  <a:pt x="730387" y="405484"/>
                  <a:pt x="691067" y="397699"/>
                </a:cubicBezTo>
                <a:cubicBezTo>
                  <a:pt x="553815" y="413457"/>
                  <a:pt x="488582" y="383326"/>
                  <a:pt x="384923" y="397699"/>
                </a:cubicBezTo>
                <a:cubicBezTo>
                  <a:pt x="281264" y="412072"/>
                  <a:pt x="130063" y="375288"/>
                  <a:pt x="66284" y="397699"/>
                </a:cubicBezTo>
                <a:cubicBezTo>
                  <a:pt x="27156" y="401784"/>
                  <a:pt x="640" y="364276"/>
                  <a:pt x="0" y="331415"/>
                </a:cubicBezTo>
                <a:cubicBezTo>
                  <a:pt x="-20641" y="253812"/>
                  <a:pt x="186" y="120747"/>
                  <a:pt x="0" y="66284"/>
                </a:cubicBezTo>
                <a:close/>
              </a:path>
              <a:path w="757351" h="397699" stroke="0" extrusionOk="0">
                <a:moveTo>
                  <a:pt x="0" y="66284"/>
                </a:moveTo>
                <a:cubicBezTo>
                  <a:pt x="-6651" y="21303"/>
                  <a:pt x="33310" y="-1369"/>
                  <a:pt x="66284" y="0"/>
                </a:cubicBezTo>
                <a:cubicBezTo>
                  <a:pt x="128164" y="-36054"/>
                  <a:pt x="305774" y="1403"/>
                  <a:pt x="372428" y="0"/>
                </a:cubicBezTo>
                <a:cubicBezTo>
                  <a:pt x="439082" y="-1403"/>
                  <a:pt x="566397" y="29993"/>
                  <a:pt x="691067" y="0"/>
                </a:cubicBezTo>
                <a:cubicBezTo>
                  <a:pt x="723958" y="1336"/>
                  <a:pt x="757228" y="31343"/>
                  <a:pt x="757351" y="66284"/>
                </a:cubicBezTo>
                <a:cubicBezTo>
                  <a:pt x="761994" y="170504"/>
                  <a:pt x="749570" y="225873"/>
                  <a:pt x="757351" y="331415"/>
                </a:cubicBezTo>
                <a:cubicBezTo>
                  <a:pt x="754376" y="367530"/>
                  <a:pt x="733383" y="396923"/>
                  <a:pt x="691067" y="397699"/>
                </a:cubicBezTo>
                <a:cubicBezTo>
                  <a:pt x="604978" y="420062"/>
                  <a:pt x="471076" y="388948"/>
                  <a:pt x="391171" y="397699"/>
                </a:cubicBezTo>
                <a:cubicBezTo>
                  <a:pt x="311266" y="406450"/>
                  <a:pt x="145722" y="363693"/>
                  <a:pt x="66284" y="397699"/>
                </a:cubicBezTo>
                <a:cubicBezTo>
                  <a:pt x="23861" y="400262"/>
                  <a:pt x="2448" y="358551"/>
                  <a:pt x="0" y="331415"/>
                </a:cubicBezTo>
                <a:cubicBezTo>
                  <a:pt x="-10018" y="245311"/>
                  <a:pt x="20014" y="155115"/>
                  <a:pt x="0" y="6628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</p:spTree>
    <p:extLst>
      <p:ext uri="{BB962C8B-B14F-4D97-AF65-F5344CB8AC3E}">
        <p14:creationId xmlns:p14="http://schemas.microsoft.com/office/powerpoint/2010/main" val="3238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43560E-1927-40AF-999F-3E16F23A8C7C}"/>
              </a:ext>
            </a:extLst>
          </p:cNvPr>
          <p:cNvSpPr txBox="1"/>
          <p:nvPr/>
        </p:nvSpPr>
        <p:spPr>
          <a:xfrm>
            <a:off x="2517035" y="-58905"/>
            <a:ext cx="32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E-Gun  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ED1C8-5477-4E3A-8400-371BC2BD7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95" y="768463"/>
            <a:ext cx="3492621" cy="224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84861-0E84-4F77-BBFC-9E320EA62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1" y="3675797"/>
            <a:ext cx="3629653" cy="87234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0FA08B-FF9C-4D76-A0D5-E3E36F1ADAAF}"/>
              </a:ext>
            </a:extLst>
          </p:cNvPr>
          <p:cNvCxnSpPr>
            <a:cxnSpLocks/>
          </p:cNvCxnSpPr>
          <p:nvPr/>
        </p:nvCxnSpPr>
        <p:spPr>
          <a:xfrm>
            <a:off x="1619672" y="2232124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A781E0-1707-47B3-A626-EB93D1D54E58}"/>
              </a:ext>
            </a:extLst>
          </p:cNvPr>
          <p:cNvSpPr txBox="1"/>
          <p:nvPr/>
        </p:nvSpPr>
        <p:spPr>
          <a:xfrm>
            <a:off x="4026698" y="2245548"/>
            <a:ext cx="46869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026" indent="-210026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650MHz RF modulation bunches the beam at the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RF tuned by matching circuit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feedback for RF regulation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tuner works for pre-tuning only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Matching circuit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Position sensitivity is too high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Drive the tuner through 1m rod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The beam tuning range is only about 0.4mm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Beam current is too sensitive to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Movable RF contact (</a:t>
            </a:r>
            <a:r>
              <a:rPr lang="en-US" sz="1400" dirty="0" err="1"/>
              <a:t>fingerstock</a:t>
            </a:r>
            <a:r>
              <a:rPr lang="en-US" sz="1400" dirty="0"/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fragile </a:t>
            </a:r>
            <a:endParaRPr lang="en-US" sz="1100" dirty="0"/>
          </a:p>
          <a:p>
            <a:pPr marL="210026" indent="-210026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C2F09D8-D2ED-4B7F-A19C-3017933459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298577"/>
            <a:ext cx="2080925" cy="19335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ACBAF6B-ECA0-4659-80E5-747E5D4E6703}"/>
              </a:ext>
            </a:extLst>
          </p:cNvPr>
          <p:cNvSpPr/>
          <p:nvPr/>
        </p:nvSpPr>
        <p:spPr>
          <a:xfrm>
            <a:off x="7313546" y="264261"/>
            <a:ext cx="504056" cy="3820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755F8D-362A-446E-85CC-1342ED6195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03" y="525604"/>
            <a:ext cx="2350343" cy="1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21BB26-D553-4A47-BABC-3FE8675F3412}"/>
              </a:ext>
            </a:extLst>
          </p:cNvPr>
          <p:cNvSpPr txBox="1"/>
          <p:nvPr/>
        </p:nvSpPr>
        <p:spPr>
          <a:xfrm>
            <a:off x="323528" y="2780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Proposal for e-gun tuner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AD9127-6B32-4A3B-BFC3-0426DE726EE6}"/>
              </a:ext>
            </a:extLst>
          </p:cNvPr>
          <p:cNvGrpSpPr/>
          <p:nvPr/>
        </p:nvGrpSpPr>
        <p:grpSpPr>
          <a:xfrm>
            <a:off x="4600203" y="647948"/>
            <a:ext cx="4464496" cy="3161131"/>
            <a:chOff x="1720830" y="993537"/>
            <a:chExt cx="3423676" cy="2808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00E3E3-2945-42DB-98A1-042BACD6E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0830" y="993537"/>
              <a:ext cx="3423676" cy="28083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AAACB-516D-40E9-A039-EC0456A2190D}"/>
                </a:ext>
              </a:extLst>
            </p:cNvPr>
            <p:cNvSpPr txBox="1"/>
            <p:nvPr/>
          </p:nvSpPr>
          <p:spPr>
            <a:xfrm>
              <a:off x="2417579" y="1751220"/>
              <a:ext cx="635068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dirty="0">
                  <a:solidFill>
                    <a:srgbClr val="FFFF00"/>
                  </a:solidFill>
                </a:rPr>
                <a:t>DCCT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FE5FBC-B415-49A8-A66B-11826FE1C8DF}"/>
                </a:ext>
              </a:extLst>
            </p:cNvPr>
            <p:cNvSpPr txBox="1"/>
            <p:nvPr/>
          </p:nvSpPr>
          <p:spPr>
            <a:xfrm>
              <a:off x="2417578" y="2746688"/>
              <a:ext cx="635068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dirty="0">
                  <a:solidFill>
                    <a:srgbClr val="00B050"/>
                  </a:solidFill>
                </a:rPr>
                <a:t>ACCT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300065-D5C3-4DB5-9B26-14B2FC6AD84A}"/>
              </a:ext>
            </a:extLst>
          </p:cNvPr>
          <p:cNvSpPr txBox="1"/>
          <p:nvPr/>
        </p:nvSpPr>
        <p:spPr>
          <a:xfrm>
            <a:off x="4960243" y="15608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Proposal for e-gun tuner control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E7F6D-224F-48E2-82B9-D3F9A0382804}"/>
              </a:ext>
            </a:extLst>
          </p:cNvPr>
          <p:cNvSpPr txBox="1"/>
          <p:nvPr/>
        </p:nvSpPr>
        <p:spPr>
          <a:xfrm>
            <a:off x="4679408" y="41763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ACCT is just after E-gun.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ACCT signal could be used for feedback control.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3F362-D96A-4609-8E40-A5FC6E53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44382"/>
            <a:ext cx="3304658" cy="3151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3BA0C-6AFE-43C8-A968-BA7F3E4DD4BA}"/>
              </a:ext>
            </a:extLst>
          </p:cNvPr>
          <p:cNvSpPr txBox="1"/>
          <p:nvPr/>
        </p:nvSpPr>
        <p:spPr>
          <a:xfrm>
            <a:off x="467544" y="42390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pneumatic tuner mechanism is proposed to improve tuning control.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80739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D69F3E-831D-4BB8-8396-27671DBEA64A}"/>
              </a:ext>
            </a:extLst>
          </p:cNvPr>
          <p:cNvSpPr/>
          <p:nvPr/>
        </p:nvSpPr>
        <p:spPr>
          <a:xfrm>
            <a:off x="2843808" y="102378"/>
            <a:ext cx="1261884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46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FCEA0-C9D8-4788-9EFE-D2D0876005C1}"/>
              </a:ext>
            </a:extLst>
          </p:cNvPr>
          <p:cNvSpPr txBox="1"/>
          <p:nvPr/>
        </p:nvSpPr>
        <p:spPr>
          <a:xfrm>
            <a:off x="4702905" y="926066"/>
            <a:ext cx="4320480" cy="318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300kV RF modulated </a:t>
            </a: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thermionic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Gun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650MHz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SRF cryomodules performance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Field emission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FF0000"/>
                </a:solidFill>
                <a:latin typeface="Arial" charset="0"/>
                <a:cs typeface="Arial" charset="0"/>
              </a:rPr>
              <a:t>RF stability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High power RF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Klystron and</a:t>
            </a:r>
            <a:r>
              <a:rPr lang="zh-CN" alt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sz="1323" dirty="0">
                <a:solidFill>
                  <a:srgbClr val="00B0F0"/>
                </a:solidFill>
                <a:latin typeface="Arial" charset="0"/>
                <a:cs typeface="Arial" charset="0"/>
              </a:rPr>
              <a:t>Waveguide system</a:t>
            </a:r>
          </a:p>
          <a:p>
            <a:pPr marL="1078992" lvl="2" indent="-285750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KPS</a:t>
            </a:r>
          </a:p>
          <a:p>
            <a:pPr marL="504063" lvl="1" indent="-168021">
              <a:lnSpc>
                <a:spcPct val="110000"/>
              </a:lnSpc>
              <a:spcBef>
                <a:spcPts val="735"/>
              </a:spcBef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altLang="zh-CN" sz="1323" dirty="0">
                <a:solidFill>
                  <a:srgbClr val="00B0F0"/>
                </a:solidFill>
                <a:latin typeface="Arial" charset="0"/>
                <a:cs typeface="Arial" charset="0"/>
              </a:rPr>
              <a:t>Discussion </a:t>
            </a:r>
          </a:p>
          <a:p>
            <a:r>
              <a:rPr lang="en-US" sz="2352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95FB6-DA22-41EE-8B73-660895735607}"/>
              </a:ext>
            </a:extLst>
          </p:cNvPr>
          <p:cNvGrpSpPr/>
          <p:nvPr/>
        </p:nvGrpSpPr>
        <p:grpSpPr>
          <a:xfrm rot="10800000">
            <a:off x="122260" y="913954"/>
            <a:ext cx="4580645" cy="2952204"/>
            <a:chOff x="1299158" y="2088108"/>
            <a:chExt cx="4580645" cy="29522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DF17-9474-4435-B1AF-F56A7B5A7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38"/>
            <a:stretch/>
          </p:blipFill>
          <p:spPr>
            <a:xfrm>
              <a:off x="1299158" y="2088108"/>
              <a:ext cx="4580645" cy="2952204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6C0648-6EE3-46BC-B1F9-5208D7398D27}"/>
                </a:ext>
              </a:extLst>
            </p:cNvPr>
            <p:cNvSpPr/>
            <p:nvPr/>
          </p:nvSpPr>
          <p:spPr>
            <a:xfrm>
              <a:off x="4546387" y="2734147"/>
              <a:ext cx="1333415" cy="650106"/>
            </a:xfrm>
            <a:custGeom>
              <a:avLst/>
              <a:gdLst>
                <a:gd name="connsiteX0" fmla="*/ 0 w 1333415"/>
                <a:gd name="connsiteY0" fmla="*/ 108353 h 650106"/>
                <a:gd name="connsiteX1" fmla="*/ 108353 w 1333415"/>
                <a:gd name="connsiteY1" fmla="*/ 0 h 650106"/>
                <a:gd name="connsiteX2" fmla="*/ 666708 w 1333415"/>
                <a:gd name="connsiteY2" fmla="*/ 0 h 650106"/>
                <a:gd name="connsiteX3" fmla="*/ 1225062 w 1333415"/>
                <a:gd name="connsiteY3" fmla="*/ 0 h 650106"/>
                <a:gd name="connsiteX4" fmla="*/ 1333415 w 1333415"/>
                <a:gd name="connsiteY4" fmla="*/ 108353 h 650106"/>
                <a:gd name="connsiteX5" fmla="*/ 1333415 w 1333415"/>
                <a:gd name="connsiteY5" fmla="*/ 541753 h 650106"/>
                <a:gd name="connsiteX6" fmla="*/ 1225062 w 1333415"/>
                <a:gd name="connsiteY6" fmla="*/ 650106 h 650106"/>
                <a:gd name="connsiteX7" fmla="*/ 677875 w 1333415"/>
                <a:gd name="connsiteY7" fmla="*/ 650106 h 650106"/>
                <a:gd name="connsiteX8" fmla="*/ 108353 w 1333415"/>
                <a:gd name="connsiteY8" fmla="*/ 650106 h 650106"/>
                <a:gd name="connsiteX9" fmla="*/ 0 w 1333415"/>
                <a:gd name="connsiteY9" fmla="*/ 541753 h 650106"/>
                <a:gd name="connsiteX10" fmla="*/ 0 w 1333415"/>
                <a:gd name="connsiteY10" fmla="*/ 108353 h 6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415" h="650106" fill="none" extrusionOk="0">
                  <a:moveTo>
                    <a:pt x="0" y="108353"/>
                  </a:moveTo>
                  <a:cubicBezTo>
                    <a:pt x="-16379" y="45835"/>
                    <a:pt x="39608" y="2623"/>
                    <a:pt x="108353" y="0"/>
                  </a:cubicBezTo>
                  <a:cubicBezTo>
                    <a:pt x="306446" y="-54797"/>
                    <a:pt x="409687" y="21166"/>
                    <a:pt x="666708" y="0"/>
                  </a:cubicBezTo>
                  <a:cubicBezTo>
                    <a:pt x="923730" y="-21166"/>
                    <a:pt x="1093198" y="32646"/>
                    <a:pt x="1225062" y="0"/>
                  </a:cubicBezTo>
                  <a:cubicBezTo>
                    <a:pt x="1279429" y="9173"/>
                    <a:pt x="1342895" y="35651"/>
                    <a:pt x="1333415" y="108353"/>
                  </a:cubicBezTo>
                  <a:cubicBezTo>
                    <a:pt x="1339275" y="256599"/>
                    <a:pt x="1333278" y="443337"/>
                    <a:pt x="1333415" y="541753"/>
                  </a:cubicBezTo>
                  <a:cubicBezTo>
                    <a:pt x="1341093" y="593676"/>
                    <a:pt x="1287024" y="656189"/>
                    <a:pt x="1225062" y="650106"/>
                  </a:cubicBezTo>
                  <a:cubicBezTo>
                    <a:pt x="1043596" y="683933"/>
                    <a:pt x="876827" y="646338"/>
                    <a:pt x="677875" y="650106"/>
                  </a:cubicBezTo>
                  <a:cubicBezTo>
                    <a:pt x="478923" y="653874"/>
                    <a:pt x="340740" y="605905"/>
                    <a:pt x="108353" y="650106"/>
                  </a:cubicBezTo>
                  <a:cubicBezTo>
                    <a:pt x="39663" y="664445"/>
                    <a:pt x="421" y="599129"/>
                    <a:pt x="0" y="541753"/>
                  </a:cubicBezTo>
                  <a:cubicBezTo>
                    <a:pt x="-27797" y="350896"/>
                    <a:pt x="16910" y="264552"/>
                    <a:pt x="0" y="108353"/>
                  </a:cubicBezTo>
                  <a:close/>
                </a:path>
                <a:path w="1333415" h="650106" stroke="0" extrusionOk="0">
                  <a:moveTo>
                    <a:pt x="0" y="108353"/>
                  </a:moveTo>
                  <a:cubicBezTo>
                    <a:pt x="-8694" y="37566"/>
                    <a:pt x="51008" y="-940"/>
                    <a:pt x="108353" y="0"/>
                  </a:cubicBezTo>
                  <a:cubicBezTo>
                    <a:pt x="335438" y="-54857"/>
                    <a:pt x="426185" y="20431"/>
                    <a:pt x="655540" y="0"/>
                  </a:cubicBezTo>
                  <a:cubicBezTo>
                    <a:pt x="884895" y="-20431"/>
                    <a:pt x="977161" y="14624"/>
                    <a:pt x="1225062" y="0"/>
                  </a:cubicBezTo>
                  <a:cubicBezTo>
                    <a:pt x="1269029" y="5705"/>
                    <a:pt x="1332165" y="65515"/>
                    <a:pt x="1333415" y="108353"/>
                  </a:cubicBezTo>
                  <a:cubicBezTo>
                    <a:pt x="1354436" y="256873"/>
                    <a:pt x="1288486" y="451110"/>
                    <a:pt x="1333415" y="541753"/>
                  </a:cubicBezTo>
                  <a:cubicBezTo>
                    <a:pt x="1326862" y="600509"/>
                    <a:pt x="1297925" y="648336"/>
                    <a:pt x="1225062" y="650106"/>
                  </a:cubicBezTo>
                  <a:cubicBezTo>
                    <a:pt x="1066058" y="699646"/>
                    <a:pt x="856075" y="605705"/>
                    <a:pt x="689042" y="650106"/>
                  </a:cubicBezTo>
                  <a:cubicBezTo>
                    <a:pt x="522009" y="694507"/>
                    <a:pt x="277406" y="617167"/>
                    <a:pt x="108353" y="650106"/>
                  </a:cubicBezTo>
                  <a:cubicBezTo>
                    <a:pt x="45651" y="651367"/>
                    <a:pt x="960" y="597878"/>
                    <a:pt x="0" y="541753"/>
                  </a:cubicBezTo>
                  <a:cubicBezTo>
                    <a:pt x="-44041" y="419353"/>
                    <a:pt x="17007" y="235559"/>
                    <a:pt x="0" y="108353"/>
                  </a:cubicBezTo>
                  <a:close/>
                </a:path>
              </a:pathLst>
            </a:custGeom>
            <a:solidFill>
              <a:srgbClr val="92D050">
                <a:alpha val="30000"/>
              </a:srgbClr>
            </a:solidFill>
            <a:ln w="57150">
              <a:solidFill>
                <a:srgbClr val="00B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3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00390-D579-4836-BDDE-E6E89940572F}"/>
                </a:ext>
              </a:extLst>
            </p:cNvPr>
            <p:cNvSpPr txBox="1"/>
            <p:nvPr/>
          </p:nvSpPr>
          <p:spPr>
            <a:xfrm rot="10800000">
              <a:off x="4546386" y="2442622"/>
              <a:ext cx="1126045" cy="29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3" b="1" i="1" dirty="0">
                  <a:solidFill>
                    <a:srgbClr val="00B050"/>
                  </a:solidFill>
                </a:rPr>
                <a:t>In future 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DA207-7327-4AF8-8730-181E6F8587FB}"/>
              </a:ext>
            </a:extLst>
          </p:cNvPr>
          <p:cNvSpPr/>
          <p:nvPr/>
        </p:nvSpPr>
        <p:spPr>
          <a:xfrm>
            <a:off x="2182722" y="1368028"/>
            <a:ext cx="757351" cy="397699"/>
          </a:xfrm>
          <a:custGeom>
            <a:avLst/>
            <a:gdLst>
              <a:gd name="connsiteX0" fmla="*/ 0 w 757351"/>
              <a:gd name="connsiteY0" fmla="*/ 66284 h 397699"/>
              <a:gd name="connsiteX1" fmla="*/ 66284 w 757351"/>
              <a:gd name="connsiteY1" fmla="*/ 0 h 397699"/>
              <a:gd name="connsiteX2" fmla="*/ 378676 w 757351"/>
              <a:gd name="connsiteY2" fmla="*/ 0 h 397699"/>
              <a:gd name="connsiteX3" fmla="*/ 691067 w 757351"/>
              <a:gd name="connsiteY3" fmla="*/ 0 h 397699"/>
              <a:gd name="connsiteX4" fmla="*/ 757351 w 757351"/>
              <a:gd name="connsiteY4" fmla="*/ 66284 h 397699"/>
              <a:gd name="connsiteX5" fmla="*/ 757351 w 757351"/>
              <a:gd name="connsiteY5" fmla="*/ 331415 h 397699"/>
              <a:gd name="connsiteX6" fmla="*/ 691067 w 757351"/>
              <a:gd name="connsiteY6" fmla="*/ 397699 h 397699"/>
              <a:gd name="connsiteX7" fmla="*/ 384923 w 757351"/>
              <a:gd name="connsiteY7" fmla="*/ 397699 h 397699"/>
              <a:gd name="connsiteX8" fmla="*/ 66284 w 757351"/>
              <a:gd name="connsiteY8" fmla="*/ 397699 h 397699"/>
              <a:gd name="connsiteX9" fmla="*/ 0 w 757351"/>
              <a:gd name="connsiteY9" fmla="*/ 331415 h 397699"/>
              <a:gd name="connsiteX10" fmla="*/ 0 w 757351"/>
              <a:gd name="connsiteY10" fmla="*/ 66284 h 3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351" h="397699" fill="none" extrusionOk="0">
                <a:moveTo>
                  <a:pt x="0" y="66284"/>
                </a:moveTo>
                <a:cubicBezTo>
                  <a:pt x="-2442" y="29277"/>
                  <a:pt x="25653" y="1185"/>
                  <a:pt x="66284" y="0"/>
                </a:cubicBezTo>
                <a:cubicBezTo>
                  <a:pt x="190348" y="-2795"/>
                  <a:pt x="255208" y="34804"/>
                  <a:pt x="378676" y="0"/>
                </a:cubicBezTo>
                <a:cubicBezTo>
                  <a:pt x="502144" y="-34804"/>
                  <a:pt x="627382" y="13436"/>
                  <a:pt x="691067" y="0"/>
                </a:cubicBezTo>
                <a:cubicBezTo>
                  <a:pt x="725146" y="4237"/>
                  <a:pt x="757834" y="29021"/>
                  <a:pt x="757351" y="66284"/>
                </a:cubicBezTo>
                <a:cubicBezTo>
                  <a:pt x="782369" y="178409"/>
                  <a:pt x="745705" y="246387"/>
                  <a:pt x="757351" y="331415"/>
                </a:cubicBezTo>
                <a:cubicBezTo>
                  <a:pt x="764050" y="361114"/>
                  <a:pt x="730387" y="405484"/>
                  <a:pt x="691067" y="397699"/>
                </a:cubicBezTo>
                <a:cubicBezTo>
                  <a:pt x="553815" y="413457"/>
                  <a:pt x="488582" y="383326"/>
                  <a:pt x="384923" y="397699"/>
                </a:cubicBezTo>
                <a:cubicBezTo>
                  <a:pt x="281264" y="412072"/>
                  <a:pt x="130063" y="375288"/>
                  <a:pt x="66284" y="397699"/>
                </a:cubicBezTo>
                <a:cubicBezTo>
                  <a:pt x="27156" y="401784"/>
                  <a:pt x="640" y="364276"/>
                  <a:pt x="0" y="331415"/>
                </a:cubicBezTo>
                <a:cubicBezTo>
                  <a:pt x="-20641" y="253812"/>
                  <a:pt x="186" y="120747"/>
                  <a:pt x="0" y="66284"/>
                </a:cubicBezTo>
                <a:close/>
              </a:path>
              <a:path w="757351" h="397699" stroke="0" extrusionOk="0">
                <a:moveTo>
                  <a:pt x="0" y="66284"/>
                </a:moveTo>
                <a:cubicBezTo>
                  <a:pt x="-6651" y="21303"/>
                  <a:pt x="33310" y="-1369"/>
                  <a:pt x="66284" y="0"/>
                </a:cubicBezTo>
                <a:cubicBezTo>
                  <a:pt x="128164" y="-36054"/>
                  <a:pt x="305774" y="1403"/>
                  <a:pt x="372428" y="0"/>
                </a:cubicBezTo>
                <a:cubicBezTo>
                  <a:pt x="439082" y="-1403"/>
                  <a:pt x="566397" y="29993"/>
                  <a:pt x="691067" y="0"/>
                </a:cubicBezTo>
                <a:cubicBezTo>
                  <a:pt x="723958" y="1336"/>
                  <a:pt x="757228" y="31343"/>
                  <a:pt x="757351" y="66284"/>
                </a:cubicBezTo>
                <a:cubicBezTo>
                  <a:pt x="761994" y="170504"/>
                  <a:pt x="749570" y="225873"/>
                  <a:pt x="757351" y="331415"/>
                </a:cubicBezTo>
                <a:cubicBezTo>
                  <a:pt x="754376" y="367530"/>
                  <a:pt x="733383" y="396923"/>
                  <a:pt x="691067" y="397699"/>
                </a:cubicBezTo>
                <a:cubicBezTo>
                  <a:pt x="604978" y="420062"/>
                  <a:pt x="471076" y="388948"/>
                  <a:pt x="391171" y="397699"/>
                </a:cubicBezTo>
                <a:cubicBezTo>
                  <a:pt x="311266" y="406450"/>
                  <a:pt x="145722" y="363693"/>
                  <a:pt x="66284" y="397699"/>
                </a:cubicBezTo>
                <a:cubicBezTo>
                  <a:pt x="23861" y="400262"/>
                  <a:pt x="2448" y="358551"/>
                  <a:pt x="0" y="331415"/>
                </a:cubicBezTo>
                <a:cubicBezTo>
                  <a:pt x="-10018" y="245311"/>
                  <a:pt x="20014" y="155115"/>
                  <a:pt x="0" y="6628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</p:spTree>
    <p:extLst>
      <p:ext uri="{BB962C8B-B14F-4D97-AF65-F5344CB8AC3E}">
        <p14:creationId xmlns:p14="http://schemas.microsoft.com/office/powerpoint/2010/main" val="35638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12296" y="-35013"/>
            <a:ext cx="2416046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46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Cryomodules</a:t>
            </a:r>
            <a:r>
              <a:rPr lang="en-GB" sz="1764" b="1" dirty="0">
                <a:latin typeface="Myriad Pro" charset="0"/>
                <a:ea typeface="ＭＳ Ｐゴシック" pitchFamily="34" charset="-128"/>
                <a:cs typeface="Myriad Pro" charset="0"/>
              </a:rPr>
              <a:t> </a:t>
            </a:r>
            <a:r>
              <a:rPr lang="en-GB" sz="2646" b="1" dirty="0">
                <a:latin typeface="+mj-lt"/>
                <a:ea typeface="+mj-ea"/>
                <a:cs typeface="+mj-cs"/>
              </a:rPr>
              <a:t> </a:t>
            </a:r>
            <a:r>
              <a:rPr lang="en-GB" sz="992" dirty="0"/>
              <a:t> </a:t>
            </a:r>
            <a:r>
              <a:rPr lang="en-GB" sz="1764" b="1" dirty="0">
                <a:latin typeface="Myriad Pro" charset="0"/>
                <a:ea typeface="ＭＳ Ｐゴシック" pitchFamily="34" charset="-128"/>
                <a:cs typeface="Myriad Pro" charset="0"/>
              </a:rPr>
              <a:t> </a:t>
            </a:r>
            <a:endParaRPr lang="en-CA" sz="1764" b="1" dirty="0">
              <a:latin typeface="Myriad Pro" charset="0"/>
              <a:ea typeface="ＭＳ Ｐゴシック" pitchFamily="34" charset="-128"/>
              <a:cs typeface="Myriad Pro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FAD850-E5E7-4A79-985C-AB834DE1708A}"/>
              </a:ext>
            </a:extLst>
          </p:cNvPr>
          <p:cNvSpPr/>
          <p:nvPr/>
        </p:nvSpPr>
        <p:spPr>
          <a:xfrm>
            <a:off x="1414765" y="3278756"/>
            <a:ext cx="3329787" cy="1439536"/>
          </a:xfrm>
          <a:prstGeom prst="rect">
            <a:avLst/>
          </a:prstGeom>
        </p:spPr>
        <p:txBody>
          <a:bodyPr/>
          <a:lstStyle/>
          <a:p>
            <a:pPr marL="252032" indent="-252032">
              <a:buFont typeface="Arial" panose="020B0604020202020204" pitchFamily="34" charset="0"/>
              <a:buChar char="•"/>
            </a:pPr>
            <a:r>
              <a:rPr lang="en-GB" sz="1470" b="1" i="1"/>
              <a:t>Box cryomodule with a top-loading cold mass;</a:t>
            </a:r>
          </a:p>
          <a:p>
            <a:pPr marL="588074" lvl="1" indent="-252032">
              <a:buFont typeface="Arial" panose="020B0604020202020204" pitchFamily="34" charset="0"/>
              <a:buChar char="•"/>
            </a:pPr>
            <a:r>
              <a:rPr lang="en-US" sz="1029"/>
              <a:t>One/two nine-cell 1.3GHz cavity </a:t>
            </a:r>
          </a:p>
          <a:p>
            <a:pPr marL="588074" lvl="1" indent="-252032">
              <a:buFont typeface="Arial" panose="020B0604020202020204" pitchFamily="34" charset="0"/>
              <a:buChar char="•"/>
            </a:pPr>
            <a:r>
              <a:rPr lang="en-US" sz="1029"/>
              <a:t>Two/four 50kW power couplers </a:t>
            </a:r>
          </a:p>
          <a:p>
            <a:pPr marL="588074" lvl="1" indent="-252032">
              <a:buFont typeface="Arial" panose="020B0604020202020204" pitchFamily="34" charset="0"/>
              <a:buChar char="•"/>
            </a:pPr>
            <a:r>
              <a:rPr lang="en-US" sz="1029"/>
              <a:t>HOM coaxial dampers</a:t>
            </a:r>
            <a:endParaRPr lang="en-CA" sz="1029" b="1" i="1">
              <a:latin typeface="Times New Roman" pitchFamily="18" charset="0"/>
              <a:cs typeface="Times New Roman" pitchFamily="18" charset="0"/>
            </a:endParaRPr>
          </a:p>
          <a:p>
            <a:pPr marL="252032" indent="-252032">
              <a:buFont typeface="Arial" panose="020B0604020202020204" pitchFamily="34" charset="0"/>
              <a:buChar char="•"/>
            </a:pPr>
            <a:r>
              <a:rPr lang="en-US" sz="1470" b="1" i="1"/>
              <a:t>4K/2K heat exchanger unit with JT valve on board;</a:t>
            </a:r>
          </a:p>
          <a:p>
            <a:pPr marL="252032" indent="-252032">
              <a:buFont typeface="Arial" panose="020B0604020202020204" pitchFamily="34" charset="0"/>
              <a:buChar char="•"/>
            </a:pPr>
            <a:r>
              <a:rPr lang="en-US" sz="1470" b="1" i="1"/>
              <a:t>Scissor tuner with warm motor;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797C7-8A23-4B05-9A70-8EA99AA89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54" y="440010"/>
            <a:ext cx="2665893" cy="2751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2507D-C47B-48FD-9FD1-FB850B772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5" y="440010"/>
            <a:ext cx="3577222" cy="2583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DA2665-123E-4155-8318-D52B13016D55}"/>
              </a:ext>
            </a:extLst>
          </p:cNvPr>
          <p:cNvSpPr/>
          <p:nvPr/>
        </p:nvSpPr>
        <p:spPr>
          <a:xfrm>
            <a:off x="4782641" y="3291147"/>
            <a:ext cx="3360208" cy="155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32" indent="-252032">
              <a:buFont typeface="Arial" panose="020B0604020202020204" pitchFamily="34" charset="0"/>
              <a:buChar char="•"/>
            </a:pPr>
            <a:r>
              <a:rPr lang="en-US" sz="1323" b="1" i="1"/>
              <a:t>LN</a:t>
            </a:r>
            <a:r>
              <a:rPr lang="en-US" sz="1323" b="1" i="1" baseline="-25000"/>
              <a:t>2 </a:t>
            </a:r>
            <a:r>
              <a:rPr lang="en-US" sz="1323" b="1" i="1"/>
              <a:t>cooled thermal shield;</a:t>
            </a:r>
          </a:p>
          <a:p>
            <a:pPr marL="252032" indent="-252032">
              <a:buFont typeface="Arial" panose="020B0604020202020204" pitchFamily="34" charset="0"/>
              <a:buChar char="•"/>
            </a:pPr>
            <a:r>
              <a:rPr lang="en-US" sz="1323" b="1" i="1"/>
              <a:t>4K intercepts cooled by syphon circuit from 4K tank</a:t>
            </a:r>
            <a:r>
              <a:rPr lang="en-US" altLang="zh-CN" sz="1323" b="1" i="1"/>
              <a:t>;</a:t>
            </a:r>
          </a:p>
          <a:p>
            <a:pPr marL="252032" indent="-252032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23" b="1" i="1"/>
              <a:t>2 layers mu-metal shield</a:t>
            </a:r>
          </a:p>
          <a:p>
            <a:pPr marL="252032" indent="-252032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23" b="1" i="1"/>
              <a:t>WPM alignment system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1323" b="1" i="1"/>
              <a:t>ICM 2K static load is 5.0W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en-US" sz="1323" b="1" i="1"/>
              <a:t>ACM1 2K static load is 10.9W </a:t>
            </a:r>
          </a:p>
        </p:txBody>
      </p:sp>
    </p:spTree>
    <p:extLst>
      <p:ext uri="{BB962C8B-B14F-4D97-AF65-F5344CB8AC3E}">
        <p14:creationId xmlns:p14="http://schemas.microsoft.com/office/powerpoint/2010/main" val="269142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A29B4A9-FA6D-460F-9738-7A1B2459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03" y="734050"/>
            <a:ext cx="3215848" cy="2334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00C22-F8BE-4D11-85D3-EFEAE9EC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692"/>
            <a:ext cx="8229600" cy="51811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EINJ field emission and pulse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2F1E-317B-4AFB-AB81-78E54421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659969"/>
            <a:ext cx="8363272" cy="122432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EINJ Q</a:t>
            </a:r>
            <a:r>
              <a:rPr lang="en-US" sz="1600" baseline="-250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deterioration due to operational mistake during venting and pumping</a:t>
            </a:r>
          </a:p>
          <a:p>
            <a:pPr lvl="1"/>
            <a:r>
              <a:rPr lang="en-CA" sz="1400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" panose="02020603050405020304" pitchFamily="18" charset="0"/>
              </a:rPr>
              <a:t>Vented EINJ RF space in 15 minutes in 2016. </a:t>
            </a:r>
          </a:p>
          <a:p>
            <a:pPr lvl="1"/>
            <a:r>
              <a:rPr lang="en-CA" sz="1400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" panose="02020603050405020304" pitchFamily="18" charset="0"/>
              </a:rPr>
              <a:t>10 Torr pressure step during pumping in 2017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1400" dirty="0">
                <a:effectLst/>
                <a:latin typeface="Times" panose="02020603050405020304" pitchFamily="18" charset="0"/>
                <a:ea typeface="SimSun" panose="02010600030101010101" pitchFamily="2" charset="-122"/>
                <a:cs typeface="Times" panose="02020603050405020304" pitchFamily="18" charset="0"/>
              </a:rPr>
              <a:t>a pressure step between 716Torr to 708Torr (cavity was lower side). 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21795-EA24-41F8-AB05-297EE7E41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47948"/>
            <a:ext cx="3074244" cy="24098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B85D7D-EBD4-4B86-9D06-FBDDDC4E92EF}"/>
              </a:ext>
            </a:extLst>
          </p:cNvPr>
          <p:cNvCxnSpPr>
            <a:cxnSpLocks/>
          </p:cNvCxnSpPr>
          <p:nvPr/>
        </p:nvCxnSpPr>
        <p:spPr>
          <a:xfrm flipH="1">
            <a:off x="1907704" y="1261978"/>
            <a:ext cx="2048594" cy="487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328386-C2CA-4F7A-A1D1-BC49D0A022D4}"/>
              </a:ext>
            </a:extLst>
          </p:cNvPr>
          <p:cNvSpPr txBox="1"/>
          <p:nvPr/>
        </p:nvSpPr>
        <p:spPr>
          <a:xfrm>
            <a:off x="3011875" y="615647"/>
            <a:ext cx="237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Could not run @ 10MV/m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E68F03-B9EB-42B0-A17A-12035C6AF1F7}"/>
              </a:ext>
            </a:extLst>
          </p:cNvPr>
          <p:cNvCxnSpPr>
            <a:cxnSpLocks/>
          </p:cNvCxnSpPr>
          <p:nvPr/>
        </p:nvCxnSpPr>
        <p:spPr>
          <a:xfrm flipV="1">
            <a:off x="4505164" y="1844666"/>
            <a:ext cx="3019164" cy="113570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E48BCA-D638-435D-BCBC-EC2A0ADFA5C4}"/>
              </a:ext>
            </a:extLst>
          </p:cNvPr>
          <p:cNvSpPr txBox="1"/>
          <p:nvPr/>
        </p:nvSpPr>
        <p:spPr>
          <a:xfrm>
            <a:off x="2339752" y="304131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Could run @ 10MV/m with strong x-ray after pulse conditioning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0BA7FA-39CD-4616-95C4-DC0DE067F0B9}"/>
              </a:ext>
            </a:extLst>
          </p:cNvPr>
          <p:cNvCxnSpPr>
            <a:cxnSpLocks/>
          </p:cNvCxnSpPr>
          <p:nvPr/>
        </p:nvCxnSpPr>
        <p:spPr>
          <a:xfrm flipH="1" flipV="1">
            <a:off x="2483768" y="2279343"/>
            <a:ext cx="1351968" cy="68155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8C5719-78C3-4473-B058-B3BF43BCBC54}"/>
              </a:ext>
            </a:extLst>
          </p:cNvPr>
          <p:cNvCxnSpPr>
            <a:cxnSpLocks/>
          </p:cNvCxnSpPr>
          <p:nvPr/>
        </p:nvCxnSpPr>
        <p:spPr>
          <a:xfrm>
            <a:off x="4199527" y="1268948"/>
            <a:ext cx="2676729" cy="41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0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91DF-CC1A-4DC8-84D0-B2AC8468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11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EINJ field emission and pulse conditioning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8CCD3B-2BF2-4FFB-B191-F340F39E5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6" y="719956"/>
            <a:ext cx="4582229" cy="3325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BAC1B-012A-4435-8462-3707080953B3}"/>
              </a:ext>
            </a:extLst>
          </p:cNvPr>
          <p:cNvSpPr txBox="1"/>
          <p:nvPr/>
        </p:nvSpPr>
        <p:spPr>
          <a:xfrm>
            <a:off x="4572000" y="1180236"/>
            <a:ext cx="45822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pulse conditioning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During pulse conditioning, we use a beam loss monitor to measure the x-ray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Run CW after pulse conditioning to check the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Moderate pulse conditioning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11MV/m~ 13MV/m 15ms~20ms LLRF self-excited pulse, 1~10Hz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gradient pulse conditioning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Signal generator, 3ms, up to 16~16.3MV/m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sometimes it becomes worse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Moderate pulse conditioning is more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E4F52A-F212-42F5-97FB-9B5684056A35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2232124"/>
            <a:ext cx="1296144" cy="208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31C2FC-0AF1-472B-9D12-D78FC790BC88}"/>
              </a:ext>
            </a:extLst>
          </p:cNvPr>
          <p:cNvSpPr txBox="1"/>
          <p:nvPr/>
        </p:nvSpPr>
        <p:spPr>
          <a:xfrm>
            <a:off x="5508104" y="4045768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Stuck and hard to improve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F8706-8569-4E18-9317-6AAE42CCBEC1}"/>
              </a:ext>
            </a:extLst>
          </p:cNvPr>
          <p:cNvSpPr txBox="1"/>
          <p:nvPr/>
        </p:nvSpPr>
        <p:spPr>
          <a:xfrm>
            <a:off x="3514832" y="2711012"/>
            <a:ext cx="1053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10MV/m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8FB0F-9A6F-46ED-A917-60CE8B8AFD22}"/>
              </a:ext>
            </a:extLst>
          </p:cNvPr>
          <p:cNvCxnSpPr/>
          <p:nvPr/>
        </p:nvCxnSpPr>
        <p:spPr>
          <a:xfrm>
            <a:off x="3779912" y="1022253"/>
            <a:ext cx="0" cy="15256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1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1417</Words>
  <Application>Microsoft Office PowerPoint</Application>
  <PresentationFormat>Custom</PresentationFormat>
  <Paragraphs>229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Myriad Pro</vt:lpstr>
      <vt:lpstr>Times</vt:lpstr>
      <vt:lpstr>Times New Roman</vt:lpstr>
      <vt:lpstr>Wingdings</vt:lpstr>
      <vt:lpstr>Office Theme</vt:lpstr>
      <vt:lpstr>TRIUMF e-Linac RF Issues  ERW2022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EINJ field emission and pulse conditioning</vt:lpstr>
      <vt:lpstr>EINJ field emission and pulse conditioning</vt:lpstr>
      <vt:lpstr>PowerPoint Presentation</vt:lpstr>
      <vt:lpstr>Slow venting and Pumping </vt:lpstr>
      <vt:lpstr>PowerPoint Presentation</vt:lpstr>
      <vt:lpstr>PowerPoint Presentation</vt:lpstr>
      <vt:lpstr>EACA RF Stability</vt:lpstr>
      <vt:lpstr>PowerPoint Presentation</vt:lpstr>
      <vt:lpstr>30MeV/ 10kW</vt:lpstr>
      <vt:lpstr>PowerPoint Presentation</vt:lpstr>
      <vt:lpstr>PowerPoint Presentation</vt:lpstr>
      <vt:lpstr>Klystron</vt:lpstr>
      <vt:lpstr>Waveguide distribution system</vt:lpstr>
      <vt:lpstr>Discussion </vt:lpstr>
      <vt:lpstr>PowerPoint Presentation</vt:lpstr>
      <vt:lpstr>31MeV Beam to EHD</vt:lpstr>
      <vt:lpstr>Pulse conditioning for VECC cryomodule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Laxdal</dc:creator>
  <cp:lastModifiedBy>Bob Laxdal</cp:lastModifiedBy>
  <cp:revision>188</cp:revision>
  <dcterms:created xsi:type="dcterms:W3CDTF">2019-04-08T04:34:33Z</dcterms:created>
  <dcterms:modified xsi:type="dcterms:W3CDTF">2022-05-09T03:17:41Z</dcterms:modified>
</cp:coreProperties>
</file>