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99" r:id="rId2"/>
    <p:sldId id="446" r:id="rId3"/>
    <p:sldId id="400" r:id="rId4"/>
    <p:sldId id="405" r:id="rId5"/>
    <p:sldId id="408" r:id="rId6"/>
    <p:sldId id="416" r:id="rId7"/>
    <p:sldId id="421" r:id="rId8"/>
    <p:sldId id="423" r:id="rId9"/>
    <p:sldId id="431" r:id="rId10"/>
    <p:sldId id="424" r:id="rId11"/>
    <p:sldId id="425" r:id="rId12"/>
    <p:sldId id="426" r:id="rId13"/>
    <p:sldId id="427" r:id="rId14"/>
    <p:sldId id="428" r:id="rId15"/>
    <p:sldId id="429" r:id="rId16"/>
    <p:sldId id="443" r:id="rId17"/>
    <p:sldId id="433" r:id="rId18"/>
    <p:sldId id="432" r:id="rId19"/>
    <p:sldId id="436" r:id="rId20"/>
    <p:sldId id="437" r:id="rId21"/>
    <p:sldId id="438" r:id="rId22"/>
    <p:sldId id="450" r:id="rId23"/>
    <p:sldId id="448" r:id="rId24"/>
    <p:sldId id="449" r:id="rId25"/>
    <p:sldId id="444" r:id="rId26"/>
    <p:sldId id="451" r:id="rId27"/>
    <p:sldId id="447" r:id="rId28"/>
  </p:sldIdLst>
  <p:sldSz cx="12192000" cy="6858000"/>
  <p:notesSz cx="6858000" cy="9144000"/>
  <p:defaultTextStyle>
    <a:defPPr>
      <a:defRPr lang="en-US"/>
    </a:defPPr>
    <a:lvl1pPr marL="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2A5C"/>
    <a:srgbClr val="FDFF8C"/>
    <a:srgbClr val="008BB0"/>
    <a:srgbClr val="FFD44F"/>
    <a:srgbClr val="0432FF"/>
    <a:srgbClr val="F31F00"/>
    <a:srgbClr val="FF9300"/>
    <a:srgbClr val="E1D44F"/>
    <a:srgbClr val="AB7942"/>
    <a:srgbClr val="7B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46F890A9-2807-4EBB-B81D-B2AA78EC7F3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 autoAdjust="0"/>
    <p:restoredTop sz="79184" autoAdjust="0"/>
  </p:normalViewPr>
  <p:slideViewPr>
    <p:cSldViewPr snapToGrid="0">
      <p:cViewPr varScale="1">
        <p:scale>
          <a:sx n="100" d="100"/>
          <a:sy n="100" d="100"/>
        </p:scale>
        <p:origin x="194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125" d="100"/>
          <a:sy n="125" d="100"/>
        </p:scale>
        <p:origin x="-2128" y="10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E7B6E-9AD9-43A0-88AF-FD0BD482593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1720CD-09BA-463A-B064-95B341B0D366}">
      <dgm:prSet/>
      <dgm:spPr/>
      <dgm:t>
        <a:bodyPr/>
        <a:lstStyle/>
        <a:p>
          <a:r>
            <a:rPr lang="en-US" dirty="0"/>
            <a:t>Anthony Ku</a:t>
          </a:r>
        </a:p>
      </dgm:t>
    </dgm:pt>
    <dgm:pt modelId="{594B55D1-E526-4352-9BB2-3C26551E140B}" type="parTrans" cxnId="{3856F8AD-943D-4D00-A6B8-09774DF426C1}">
      <dgm:prSet/>
      <dgm:spPr/>
      <dgm:t>
        <a:bodyPr/>
        <a:lstStyle/>
        <a:p>
          <a:endParaRPr lang="en-US"/>
        </a:p>
      </dgm:t>
    </dgm:pt>
    <dgm:pt modelId="{18EB757B-5252-4E2D-B932-B3E551B40263}" type="sibTrans" cxnId="{3856F8AD-943D-4D00-A6B8-09774DF426C1}">
      <dgm:prSet/>
      <dgm:spPr/>
      <dgm:t>
        <a:bodyPr/>
        <a:lstStyle/>
        <a:p>
          <a:endParaRPr lang="en-US"/>
        </a:p>
      </dgm:t>
    </dgm:pt>
    <dgm:pt modelId="{5BA3825C-870B-452C-8935-598592AD8639}">
      <dgm:prSet custT="1"/>
      <dgm:spPr/>
      <dgm:t>
        <a:bodyPr/>
        <a:lstStyle/>
        <a:p>
          <a:r>
            <a:rPr lang="en-US" sz="2600" dirty="0"/>
            <a:t>Imaging and radioimmunotherapy (RIT) of head and neck cancer (HNSCC)</a:t>
          </a:r>
        </a:p>
      </dgm:t>
    </dgm:pt>
    <dgm:pt modelId="{63A86498-3356-4813-8850-89266D667CD9}" type="parTrans" cxnId="{BFDF0032-A991-44B1-937F-AC3231766DC4}">
      <dgm:prSet/>
      <dgm:spPr/>
      <dgm:t>
        <a:bodyPr/>
        <a:lstStyle/>
        <a:p>
          <a:endParaRPr lang="en-US"/>
        </a:p>
      </dgm:t>
    </dgm:pt>
    <dgm:pt modelId="{4BA9A72A-0DFF-4DC9-BA55-06A7147F00B1}" type="sibTrans" cxnId="{BFDF0032-A991-44B1-937F-AC3231766DC4}">
      <dgm:prSet/>
      <dgm:spPr/>
      <dgm:t>
        <a:bodyPr/>
        <a:lstStyle/>
        <a:p>
          <a:endParaRPr lang="en-US"/>
        </a:p>
      </dgm:t>
    </dgm:pt>
    <dgm:pt modelId="{9F4C8191-D56C-4296-AFEB-9AE00AFD66A6}">
      <dgm:prSet/>
      <dgm:spPr/>
      <dgm:t>
        <a:bodyPr/>
        <a:lstStyle/>
        <a:p>
          <a:r>
            <a:rPr lang="en-US" dirty="0"/>
            <a:t>Valerie </a:t>
          </a:r>
          <a:r>
            <a:rPr lang="en-US" dirty="0" err="1"/>
            <a:t>Facca</a:t>
          </a:r>
          <a:endParaRPr lang="en-US" dirty="0"/>
        </a:p>
      </dgm:t>
    </dgm:pt>
    <dgm:pt modelId="{B2442DB5-DB8E-4CA0-9A48-C47FA3C9AAEB}" type="parTrans" cxnId="{82B99577-E9CE-415E-A5E7-BCAF0CACB6FD}">
      <dgm:prSet/>
      <dgm:spPr/>
      <dgm:t>
        <a:bodyPr/>
        <a:lstStyle/>
        <a:p>
          <a:endParaRPr lang="en-US"/>
        </a:p>
      </dgm:t>
    </dgm:pt>
    <dgm:pt modelId="{CA0A7A5C-3166-49D7-B5DD-CA217988BEF8}" type="sibTrans" cxnId="{82B99577-E9CE-415E-A5E7-BCAF0CACB6FD}">
      <dgm:prSet/>
      <dgm:spPr/>
      <dgm:t>
        <a:bodyPr/>
        <a:lstStyle/>
        <a:p>
          <a:endParaRPr lang="en-US"/>
        </a:p>
      </dgm:t>
    </dgm:pt>
    <dgm:pt modelId="{AF12DB02-2174-4A04-9F73-5DCA29B21AAC}">
      <dgm:prSet custT="1"/>
      <dgm:spPr/>
      <dgm:t>
        <a:bodyPr/>
        <a:lstStyle/>
        <a:p>
          <a:r>
            <a:rPr lang="en-US" sz="2600" dirty="0"/>
            <a:t>Imaging and RIT of triple-negative breast cancer (TNBC)</a:t>
          </a:r>
        </a:p>
      </dgm:t>
    </dgm:pt>
    <dgm:pt modelId="{370E8CB4-2A28-427F-9531-4AD6C0B38B4F}" type="parTrans" cxnId="{0727BFB5-1ABE-4E05-8AE1-ECF649F6D645}">
      <dgm:prSet/>
      <dgm:spPr/>
      <dgm:t>
        <a:bodyPr/>
        <a:lstStyle/>
        <a:p>
          <a:endParaRPr lang="en-US"/>
        </a:p>
      </dgm:t>
    </dgm:pt>
    <dgm:pt modelId="{ACF32014-F7A2-4215-B384-361272093B67}" type="sibTrans" cxnId="{0727BFB5-1ABE-4E05-8AE1-ECF649F6D645}">
      <dgm:prSet/>
      <dgm:spPr/>
      <dgm:t>
        <a:bodyPr/>
        <a:lstStyle/>
        <a:p>
          <a:endParaRPr lang="en-US"/>
        </a:p>
      </dgm:t>
    </dgm:pt>
    <dgm:pt modelId="{364EEA4F-3EEC-7344-9FD3-CD97B3432D9C}" type="pres">
      <dgm:prSet presAssocID="{E1CE7B6E-9AD9-43A0-88AF-FD0BD4825930}" presName="Name0" presStyleCnt="0">
        <dgm:presLayoutVars>
          <dgm:dir/>
          <dgm:animLvl val="lvl"/>
          <dgm:resizeHandles val="exact"/>
        </dgm:presLayoutVars>
      </dgm:prSet>
      <dgm:spPr/>
    </dgm:pt>
    <dgm:pt modelId="{1C1EF284-61C0-0441-9967-82DE5CDAE11D}" type="pres">
      <dgm:prSet presAssocID="{011720CD-09BA-463A-B064-95B341B0D366}" presName="linNode" presStyleCnt="0"/>
      <dgm:spPr/>
    </dgm:pt>
    <dgm:pt modelId="{534FFF5B-0D74-9747-BF87-85974F53F256}" type="pres">
      <dgm:prSet presAssocID="{011720CD-09BA-463A-B064-95B341B0D366}" presName="parentText" presStyleLbl="solidFgAcc1" presStyleIdx="0" presStyleCnt="2">
        <dgm:presLayoutVars>
          <dgm:chMax val="1"/>
          <dgm:bulletEnabled/>
        </dgm:presLayoutVars>
      </dgm:prSet>
      <dgm:spPr/>
    </dgm:pt>
    <dgm:pt modelId="{DA168A1E-CB3E-E34C-A3F9-B701A5B1C509}" type="pres">
      <dgm:prSet presAssocID="{011720CD-09BA-463A-B064-95B341B0D366}" presName="descendantText" presStyleLbl="alignNode1" presStyleIdx="0" presStyleCnt="2">
        <dgm:presLayoutVars>
          <dgm:bulletEnabled/>
        </dgm:presLayoutVars>
      </dgm:prSet>
      <dgm:spPr/>
    </dgm:pt>
    <dgm:pt modelId="{93579C79-C797-384D-91B7-F84BF3283FD4}" type="pres">
      <dgm:prSet presAssocID="{18EB757B-5252-4E2D-B932-B3E551B40263}" presName="sp" presStyleCnt="0"/>
      <dgm:spPr/>
    </dgm:pt>
    <dgm:pt modelId="{DA92B7EF-6210-3C48-9570-42F418320125}" type="pres">
      <dgm:prSet presAssocID="{9F4C8191-D56C-4296-AFEB-9AE00AFD66A6}" presName="linNode" presStyleCnt="0"/>
      <dgm:spPr/>
    </dgm:pt>
    <dgm:pt modelId="{D154F921-84DA-5D48-8361-4FBF4ABBDEC9}" type="pres">
      <dgm:prSet presAssocID="{9F4C8191-D56C-4296-AFEB-9AE00AFD66A6}" presName="parentText" presStyleLbl="solidFgAcc1" presStyleIdx="1" presStyleCnt="2">
        <dgm:presLayoutVars>
          <dgm:chMax val="1"/>
          <dgm:bulletEnabled/>
        </dgm:presLayoutVars>
      </dgm:prSet>
      <dgm:spPr/>
    </dgm:pt>
    <dgm:pt modelId="{437755F6-3B29-DE4E-9A2C-F29B1506F098}" type="pres">
      <dgm:prSet presAssocID="{9F4C8191-D56C-4296-AFEB-9AE00AFD66A6}" presName="descendantText" presStyleLbl="alignNode1" presStyleIdx="1" presStyleCnt="2">
        <dgm:presLayoutVars>
          <dgm:bulletEnabled/>
        </dgm:presLayoutVars>
      </dgm:prSet>
      <dgm:spPr/>
    </dgm:pt>
  </dgm:ptLst>
  <dgm:cxnLst>
    <dgm:cxn modelId="{17DFB630-B9EF-7049-97A6-A500271E1F24}" type="presOf" srcId="{5BA3825C-870B-452C-8935-598592AD8639}" destId="{DA168A1E-CB3E-E34C-A3F9-B701A5B1C509}" srcOrd="0" destOrd="0" presId="urn:microsoft.com/office/officeart/2016/7/layout/VerticalHollowActionList"/>
    <dgm:cxn modelId="{BFDF0032-A991-44B1-937F-AC3231766DC4}" srcId="{011720CD-09BA-463A-B064-95B341B0D366}" destId="{5BA3825C-870B-452C-8935-598592AD8639}" srcOrd="0" destOrd="0" parTransId="{63A86498-3356-4813-8850-89266D667CD9}" sibTransId="{4BA9A72A-0DFF-4DC9-BA55-06A7147F00B1}"/>
    <dgm:cxn modelId="{9E420B42-AC9F-334A-8262-1C355DD2108D}" type="presOf" srcId="{AF12DB02-2174-4A04-9F73-5DCA29B21AAC}" destId="{437755F6-3B29-DE4E-9A2C-F29B1506F098}" srcOrd="0" destOrd="0" presId="urn:microsoft.com/office/officeart/2016/7/layout/VerticalHollowActionList"/>
    <dgm:cxn modelId="{28702B44-8EEC-5140-8373-7B87C6BDD014}" type="presOf" srcId="{9F4C8191-D56C-4296-AFEB-9AE00AFD66A6}" destId="{D154F921-84DA-5D48-8361-4FBF4ABBDEC9}" srcOrd="0" destOrd="0" presId="urn:microsoft.com/office/officeart/2016/7/layout/VerticalHollowActionList"/>
    <dgm:cxn modelId="{4C599762-7708-BE4B-8467-673C6BA0B4BC}" type="presOf" srcId="{E1CE7B6E-9AD9-43A0-88AF-FD0BD4825930}" destId="{364EEA4F-3EEC-7344-9FD3-CD97B3432D9C}" srcOrd="0" destOrd="0" presId="urn:microsoft.com/office/officeart/2016/7/layout/VerticalHollowActionList"/>
    <dgm:cxn modelId="{82B99577-E9CE-415E-A5E7-BCAF0CACB6FD}" srcId="{E1CE7B6E-9AD9-43A0-88AF-FD0BD4825930}" destId="{9F4C8191-D56C-4296-AFEB-9AE00AFD66A6}" srcOrd="1" destOrd="0" parTransId="{B2442DB5-DB8E-4CA0-9A48-C47FA3C9AAEB}" sibTransId="{CA0A7A5C-3166-49D7-B5DD-CA217988BEF8}"/>
    <dgm:cxn modelId="{3856F8AD-943D-4D00-A6B8-09774DF426C1}" srcId="{E1CE7B6E-9AD9-43A0-88AF-FD0BD4825930}" destId="{011720CD-09BA-463A-B064-95B341B0D366}" srcOrd="0" destOrd="0" parTransId="{594B55D1-E526-4352-9BB2-3C26551E140B}" sibTransId="{18EB757B-5252-4E2D-B932-B3E551B40263}"/>
    <dgm:cxn modelId="{0727BFB5-1ABE-4E05-8AE1-ECF649F6D645}" srcId="{9F4C8191-D56C-4296-AFEB-9AE00AFD66A6}" destId="{AF12DB02-2174-4A04-9F73-5DCA29B21AAC}" srcOrd="0" destOrd="0" parTransId="{370E8CB4-2A28-427F-9531-4AD6C0B38B4F}" sibTransId="{ACF32014-F7A2-4215-B384-361272093B67}"/>
    <dgm:cxn modelId="{4131CBFD-B55A-4D40-A513-D60547D551C5}" type="presOf" srcId="{011720CD-09BA-463A-B064-95B341B0D366}" destId="{534FFF5B-0D74-9747-BF87-85974F53F256}" srcOrd="0" destOrd="0" presId="urn:microsoft.com/office/officeart/2016/7/layout/VerticalHollowActionList"/>
    <dgm:cxn modelId="{9200C490-8303-A84E-9EC8-18BEEFCFE47B}" type="presParOf" srcId="{364EEA4F-3EEC-7344-9FD3-CD97B3432D9C}" destId="{1C1EF284-61C0-0441-9967-82DE5CDAE11D}" srcOrd="0" destOrd="0" presId="urn:microsoft.com/office/officeart/2016/7/layout/VerticalHollowActionList"/>
    <dgm:cxn modelId="{43E6C9A1-7EA6-4D4F-B967-0F7388EACE95}" type="presParOf" srcId="{1C1EF284-61C0-0441-9967-82DE5CDAE11D}" destId="{534FFF5B-0D74-9747-BF87-85974F53F256}" srcOrd="0" destOrd="0" presId="urn:microsoft.com/office/officeart/2016/7/layout/VerticalHollowActionList"/>
    <dgm:cxn modelId="{B4572F01-DF06-134B-9291-23ADCC6B647E}" type="presParOf" srcId="{1C1EF284-61C0-0441-9967-82DE5CDAE11D}" destId="{DA168A1E-CB3E-E34C-A3F9-B701A5B1C509}" srcOrd="1" destOrd="0" presId="urn:microsoft.com/office/officeart/2016/7/layout/VerticalHollowActionList"/>
    <dgm:cxn modelId="{F8A90FA1-4BF8-4440-AD41-5BFB435EAD4A}" type="presParOf" srcId="{364EEA4F-3EEC-7344-9FD3-CD97B3432D9C}" destId="{93579C79-C797-384D-91B7-F84BF3283FD4}" srcOrd="1" destOrd="0" presId="urn:microsoft.com/office/officeart/2016/7/layout/VerticalHollowActionList"/>
    <dgm:cxn modelId="{8BD52FDC-4D89-B544-8141-C7477B825304}" type="presParOf" srcId="{364EEA4F-3EEC-7344-9FD3-CD97B3432D9C}" destId="{DA92B7EF-6210-3C48-9570-42F418320125}" srcOrd="2" destOrd="0" presId="urn:microsoft.com/office/officeart/2016/7/layout/VerticalHollowActionList"/>
    <dgm:cxn modelId="{909AF766-ED32-2E4F-B753-BD73F0581859}" type="presParOf" srcId="{DA92B7EF-6210-3C48-9570-42F418320125}" destId="{D154F921-84DA-5D48-8361-4FBF4ABBDEC9}" srcOrd="0" destOrd="0" presId="urn:microsoft.com/office/officeart/2016/7/layout/VerticalHollowActionList"/>
    <dgm:cxn modelId="{D586B42D-FA85-5840-914B-1E7C1B27E1F8}" type="presParOf" srcId="{DA92B7EF-6210-3C48-9570-42F418320125}" destId="{437755F6-3B29-DE4E-9A2C-F29B1506F098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68A1E-CB3E-E34C-A3F9-B701A5B1C509}">
      <dsp:nvSpPr>
        <dsp:cNvPr id="0" name=""/>
        <dsp:cNvSpPr/>
      </dsp:nvSpPr>
      <dsp:spPr>
        <a:xfrm>
          <a:off x="2103120" y="347"/>
          <a:ext cx="8412480" cy="1916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486815" rIns="163225" bIns="486815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Imaging and radioimmunotherapy (RIT) of head and neck cancer (HNSCC)</a:t>
          </a:r>
        </a:p>
      </dsp:txBody>
      <dsp:txXfrm>
        <a:off x="2103120" y="347"/>
        <a:ext cx="8412480" cy="1916593"/>
      </dsp:txXfrm>
    </dsp:sp>
    <dsp:sp modelId="{534FFF5B-0D74-9747-BF87-85974F53F256}">
      <dsp:nvSpPr>
        <dsp:cNvPr id="0" name=""/>
        <dsp:cNvSpPr/>
      </dsp:nvSpPr>
      <dsp:spPr>
        <a:xfrm>
          <a:off x="0" y="347"/>
          <a:ext cx="2103120" cy="1916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89317" rIns="111290" bIns="18931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Anthony Ku</a:t>
          </a:r>
        </a:p>
      </dsp:txBody>
      <dsp:txXfrm>
        <a:off x="0" y="347"/>
        <a:ext cx="2103120" cy="1916593"/>
      </dsp:txXfrm>
    </dsp:sp>
    <dsp:sp modelId="{437755F6-3B29-DE4E-9A2C-F29B1506F098}">
      <dsp:nvSpPr>
        <dsp:cNvPr id="0" name=""/>
        <dsp:cNvSpPr/>
      </dsp:nvSpPr>
      <dsp:spPr>
        <a:xfrm>
          <a:off x="2103120" y="2031935"/>
          <a:ext cx="8412480" cy="191659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486815" rIns="163225" bIns="486815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Imaging and RIT of triple-negative breast cancer (TNBC)</a:t>
          </a:r>
        </a:p>
      </dsp:txBody>
      <dsp:txXfrm>
        <a:off x="2103120" y="2031935"/>
        <a:ext cx="8412480" cy="1916593"/>
      </dsp:txXfrm>
    </dsp:sp>
    <dsp:sp modelId="{D154F921-84DA-5D48-8361-4FBF4ABBDEC9}">
      <dsp:nvSpPr>
        <dsp:cNvPr id="0" name=""/>
        <dsp:cNvSpPr/>
      </dsp:nvSpPr>
      <dsp:spPr>
        <a:xfrm>
          <a:off x="0" y="2031935"/>
          <a:ext cx="2103120" cy="1916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89317" rIns="111290" bIns="18931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Valerie </a:t>
          </a:r>
          <a:r>
            <a:rPr lang="en-US" sz="2800" kern="1200" dirty="0" err="1"/>
            <a:t>Facca</a:t>
          </a:r>
          <a:endParaRPr lang="en-US" sz="2800" kern="1200" dirty="0"/>
        </a:p>
      </dsp:txBody>
      <dsp:txXfrm>
        <a:off x="0" y="2031935"/>
        <a:ext cx="2103120" cy="1916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91EC8-ECAA-114D-A242-8531675136CD}" type="datetimeFigureOut">
              <a:t>7/17/22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C6C5E-724A-1D4B-9E31-F5E2FF9C99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48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06BE5-6756-4BFA-8CF3-CA999E57E603}" type="datetimeFigureOut">
              <a:rPr lang="en-CA" smtClean="0"/>
              <a:t>2022-07-17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9DD1B-7F70-436B-969A-FF553691D7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784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3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504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6062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424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085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235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580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3055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5932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3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575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2119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9DD1B-7F70-436B-969A-FF553691D70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480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27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E664393-8F6A-48DE-B9DC-0E942D021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57" y="6237172"/>
            <a:ext cx="2717939" cy="5617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DC0818-0C77-43F1-852D-9ACB5392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326D31-1358-431B-A7A1-9271BDCDA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AA6467-C039-4318-BF9A-585EE28B9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393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E664393-8F6A-48DE-B9DC-0E942D021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57" y="6237172"/>
            <a:ext cx="2717939" cy="561796"/>
          </a:xfrm>
          <a:prstGeom prst="rect">
            <a:avLst/>
          </a:prstGeom>
        </p:spPr>
      </p:pic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FFD43D43-8867-49DD-9D69-8CB072E7A8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28640" y="490539"/>
            <a:ext cx="11291887" cy="555466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3080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E664393-8F6A-48DE-B9DC-0E942D021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57" y="6237172"/>
            <a:ext cx="2717939" cy="561796"/>
          </a:xfrm>
          <a:prstGeom prst="rect">
            <a:avLst/>
          </a:prstGeom>
        </p:spPr>
      </p:pic>
      <p:sp>
        <p:nvSpPr>
          <p:cNvPr id="5" name="Chart Placeholder 9">
            <a:extLst>
              <a:ext uri="{FF2B5EF4-FFF2-40B4-BE49-F238E27FC236}">
                <a16:creationId xmlns:a16="http://schemas.microsoft.com/office/drawing/2014/main" id="{810CC3DD-9424-4581-B144-2C79F53FF11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96" y="510756"/>
            <a:ext cx="11098213" cy="5465764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780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805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57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8465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498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cap="none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8BB0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8BB0"/>
              </a:buClr>
              <a:defRPr/>
            </a:lvl2pPr>
            <a:lvl3pPr>
              <a:buClr>
                <a:srgbClr val="008BB0"/>
              </a:buClr>
              <a:defRPr/>
            </a:lvl3pPr>
            <a:lvl4pPr>
              <a:buClr>
                <a:srgbClr val="008BB0"/>
              </a:buClr>
              <a:defRPr/>
            </a:lvl4pPr>
            <a:lvl5pPr>
              <a:buClr>
                <a:srgbClr val="008BB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085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85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1F809BE-E2B5-461E-AB81-48112DF231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9727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756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7B0C7C2-5A51-4FBD-A4EB-91D2B27A0DA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1732631"/>
              </p:ext>
            </p:extLst>
          </p:nvPr>
        </p:nvGraphicFramePr>
        <p:xfrm>
          <a:off x="838199" y="2045229"/>
          <a:ext cx="10515600" cy="3354547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868919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0279662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26031386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5773616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1488448"/>
                    </a:ext>
                  </a:extLst>
                </a:gridCol>
              </a:tblGrid>
              <a:tr h="577500">
                <a:tc>
                  <a:txBody>
                    <a:bodyPr/>
                    <a:lstStyle/>
                    <a:p>
                      <a:endParaRPr lang="en-CA" sz="13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754144"/>
                  </a:ext>
                </a:extLst>
              </a:tr>
              <a:tr h="1388524">
                <a:tc>
                  <a:txBody>
                    <a:bodyPr/>
                    <a:lstStyle/>
                    <a:p>
                      <a:endParaRPr lang="en-CA" sz="13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636943"/>
                  </a:ext>
                </a:extLst>
              </a:tr>
              <a:tr h="1388524"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3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208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59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C9AC69D0-E437-4C62-AF68-20F1FE81189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28640" y="490539"/>
            <a:ext cx="11291887" cy="555466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449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82E095F3-CD49-4E84-B318-574418EB143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6896" y="510756"/>
            <a:ext cx="11098213" cy="5465764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519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E664393-8F6A-48DE-B9DC-0E942D021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57" y="6237172"/>
            <a:ext cx="2717939" cy="5617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C4AB538-DDBA-423A-93DD-F8737DD6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382065-22E5-4BF2-AB90-26509C740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>
            <a:lvl1pPr>
              <a:buClr>
                <a:srgbClr val="008BB0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8BB0"/>
              </a:buClr>
              <a:defRPr/>
            </a:lvl2pPr>
            <a:lvl3pPr>
              <a:buClr>
                <a:srgbClr val="008BB0"/>
              </a:buClr>
              <a:defRPr/>
            </a:lvl3pPr>
            <a:lvl4pPr>
              <a:buClr>
                <a:srgbClr val="008BB0"/>
              </a:buClr>
              <a:defRPr/>
            </a:lvl4pPr>
            <a:lvl5pPr>
              <a:buClr>
                <a:srgbClr val="008BB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771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96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  <p:sldLayoutId id="2147483660" r:id="rId9"/>
    <p:sldLayoutId id="2147483663" r:id="rId10"/>
    <p:sldLayoutId id="2147483661" r:id="rId11"/>
    <p:sldLayoutId id="2147483662" r:id="rId12"/>
    <p:sldLayoutId id="2147483656" r:id="rId13"/>
    <p:sldLayoutId id="2147483657" r:id="rId14"/>
    <p:sldLayoutId id="2147483658" r:id="rId15"/>
    <p:sldLayoutId id="2147483659" r:id="rId1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i="0" kern="1200" cap="none" baseline="0">
          <a:solidFill>
            <a:srgbClr val="002A5C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8B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aymond.reilly@utoronto.ca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8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600" name="Rectangle 24599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6C309636-E41A-4EA3-A092-7F9197EA2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r="28425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24582" name="Picture 6" descr="Cancer Cell Lines and How CRISPR is Transforming Cancer Research">
            <a:extLst>
              <a:ext uri="{FF2B5EF4-FFF2-40B4-BE49-F238E27FC236}">
                <a16:creationId xmlns:a16="http://schemas.microsoft.com/office/drawing/2014/main" id="{4F88E86D-F417-C6B7-CD9C-F6B6F353A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0" r="28022"/>
          <a:stretch/>
        </p:blipFill>
        <p:spPr bwMode="auto">
          <a:xfrm>
            <a:off x="6094476" y="10"/>
            <a:ext cx="609447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02" name="Rectangle 24601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16864-20A6-91B9-8DD8-047FEE43FFAA}"/>
              </a:ext>
            </a:extLst>
          </p:cNvPr>
          <p:cNvSpPr txBox="1"/>
          <p:nvPr/>
        </p:nvSpPr>
        <p:spPr>
          <a:xfrm>
            <a:off x="404553" y="3091928"/>
            <a:ext cx="907999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Theranostics</a:t>
            </a: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for Cancer Imaging and Therapy</a:t>
            </a:r>
          </a:p>
        </p:txBody>
      </p:sp>
      <p:sp>
        <p:nvSpPr>
          <p:cNvPr id="24610" name="Rectangle: Rounded Corners 2460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24584" name="Picture 8" descr="The Leslie Dan Faculty of Pharmacy at The University of Toronto: Leading  and Aligning with the Blueprint for Pharmacy">
            <a:extLst>
              <a:ext uri="{FF2B5EF4-FFF2-40B4-BE49-F238E27FC236}">
                <a16:creationId xmlns:a16="http://schemas.microsoft.com/office/drawing/2014/main" id="{95E97F7A-2D3C-B931-CBB5-A66882CDB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0"/>
            <a:ext cx="4013200" cy="12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A31F9-58FB-7EE2-718F-11D04E1124EF}"/>
              </a:ext>
            </a:extLst>
          </p:cNvPr>
          <p:cNvSpPr txBox="1"/>
          <p:nvPr/>
        </p:nvSpPr>
        <p:spPr>
          <a:xfrm>
            <a:off x="401506" y="1740714"/>
            <a:ext cx="58927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Raymond M. Reilly, Ph.D.</a:t>
            </a:r>
          </a:p>
          <a:p>
            <a:r>
              <a:rPr lang="en-US" sz="2300" dirty="0"/>
              <a:t>Professor and </a:t>
            </a:r>
          </a:p>
          <a:p>
            <a:r>
              <a:rPr lang="en-US" sz="2300" dirty="0"/>
              <a:t>Director, Centre for </a:t>
            </a:r>
            <a:r>
              <a:rPr lang="en-US" sz="2300" dirty="0" err="1"/>
              <a:t>Pharnaceutical</a:t>
            </a:r>
            <a:r>
              <a:rPr lang="en-US" sz="2300" dirty="0"/>
              <a:t> Oncology</a:t>
            </a:r>
          </a:p>
          <a:p>
            <a:r>
              <a:rPr lang="en-US" sz="2300" dirty="0"/>
              <a:t>Email: </a:t>
            </a:r>
            <a:r>
              <a:rPr lang="en-US" sz="2300" dirty="0">
                <a:hlinkClick r:id="rId6"/>
              </a:rPr>
              <a:t>raymond.reilly@utoronto.ca</a:t>
            </a:r>
            <a:r>
              <a:rPr lang="en-US" sz="2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660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64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Cu/</a:t>
            </a:r>
            <a:r>
              <a:rPr lang="en-US" sz="40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177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Lu-DOTA-Panitumumab F(ab’)</a:t>
            </a:r>
            <a:r>
              <a:rPr lang="en-US" sz="4000" kern="120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ustom Recombinant Monoclonal Antibody Generation | Bio-Rad">
            <a:extLst>
              <a:ext uri="{FF2B5EF4-FFF2-40B4-BE49-F238E27FC236}">
                <a16:creationId xmlns:a16="http://schemas.microsoft.com/office/drawing/2014/main" id="{5878E083-FC34-87C5-402C-92B80CD97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2"/>
          <a:stretch/>
        </p:blipFill>
        <p:spPr bwMode="auto">
          <a:xfrm>
            <a:off x="3053967" y="2055813"/>
            <a:ext cx="1868149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4D0957-A6DF-28DC-DC32-9F12CBB67812}"/>
              </a:ext>
            </a:extLst>
          </p:cNvPr>
          <p:cNvGrpSpPr/>
          <p:nvPr/>
        </p:nvGrpSpPr>
        <p:grpSpPr>
          <a:xfrm>
            <a:off x="711200" y="2670566"/>
            <a:ext cx="3087003" cy="2316019"/>
            <a:chOff x="5816459" y="3062699"/>
            <a:chExt cx="3127988" cy="2423290"/>
          </a:xfrm>
        </p:grpSpPr>
        <p:pic>
          <p:nvPicPr>
            <p:cNvPr id="7" name="Picture 8" descr="DOTA-​NHS-​ester | CAS#:170908-81-3 | Chemsrc">
              <a:extLst>
                <a:ext uri="{FF2B5EF4-FFF2-40B4-BE49-F238E27FC236}">
                  <a16:creationId xmlns:a16="http://schemas.microsoft.com/office/drawing/2014/main" id="{5814C81D-C69E-F646-9549-EBA314D16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40"/>
            <a:stretch/>
          </p:blipFill>
          <p:spPr bwMode="auto">
            <a:xfrm>
              <a:off x="5816459" y="3062699"/>
              <a:ext cx="2486294" cy="242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CBE628-1134-15B4-66EC-A1E3947C49DD}"/>
                </a:ext>
              </a:extLst>
            </p:cNvPr>
            <p:cNvSpPr txBox="1"/>
            <p:nvPr/>
          </p:nvSpPr>
          <p:spPr>
            <a:xfrm>
              <a:off x="8266177" y="3429000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CB941C-B5F1-F3B8-EE34-1B526142AE9A}"/>
                </a:ext>
              </a:extLst>
            </p:cNvPr>
            <p:cNvSpPr/>
            <p:nvPr/>
          </p:nvSpPr>
          <p:spPr>
            <a:xfrm rot="3494547">
              <a:off x="8019326" y="3715801"/>
              <a:ext cx="353569" cy="65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938836-1FFC-5469-81E5-5FE99107ACF1}"/>
                </a:ext>
              </a:extLst>
            </p:cNvPr>
            <p:cNvSpPr txBox="1"/>
            <p:nvPr/>
          </p:nvSpPr>
          <p:spPr>
            <a:xfrm>
              <a:off x="8022332" y="3836125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D53370-1F32-FF13-E93F-F0D9D370503C}"/>
                </a:ext>
              </a:extLst>
            </p:cNvPr>
            <p:cNvCxnSpPr>
              <a:cxnSpLocks/>
            </p:cNvCxnSpPr>
            <p:nvPr/>
          </p:nvCxnSpPr>
          <p:spPr>
            <a:xfrm>
              <a:off x="8603071" y="3582888"/>
              <a:ext cx="341376" cy="0"/>
            </a:xfrm>
            <a:prstGeom prst="line">
              <a:avLst/>
            </a:prstGeom>
            <a:ln w="15875">
              <a:solidFill>
                <a:srgbClr val="002A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9B60598-F384-1C8C-2F17-C3730F798652}"/>
              </a:ext>
            </a:extLst>
          </p:cNvPr>
          <p:cNvSpPr txBox="1"/>
          <p:nvPr/>
        </p:nvSpPr>
        <p:spPr>
          <a:xfrm>
            <a:off x="2902750" y="4102629"/>
            <a:ext cx="209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64</a:t>
            </a:r>
            <a:r>
              <a:rPr lang="en-US" sz="2400" dirty="0"/>
              <a:t>Cu : PET (</a:t>
            </a:r>
            <a:r>
              <a:rPr lang="en-US" sz="2400" dirty="0">
                <a:latin typeface="Symbol" pitchFamily="2" charset="2"/>
              </a:rPr>
              <a:t>b</a:t>
            </a:r>
            <a:r>
              <a:rPr lang="en-US" sz="2400" baseline="30000" dirty="0"/>
              <a:t>+</a:t>
            </a:r>
            <a:r>
              <a:rPr lang="en-US" sz="24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E9811-FD76-0FF9-50B0-BA02C5ADC71A}"/>
              </a:ext>
            </a:extLst>
          </p:cNvPr>
          <p:cNvSpPr txBox="1"/>
          <p:nvPr/>
        </p:nvSpPr>
        <p:spPr>
          <a:xfrm>
            <a:off x="2850150" y="4591930"/>
            <a:ext cx="338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177</a:t>
            </a:r>
            <a:r>
              <a:rPr lang="en-US" sz="2400" dirty="0"/>
              <a:t>Lu: RIT (</a:t>
            </a:r>
            <a:r>
              <a:rPr lang="en-US" sz="2400" dirty="0">
                <a:latin typeface="Symbol" pitchFamily="2" charset="2"/>
              </a:rPr>
              <a:t>b</a:t>
            </a:r>
            <a:r>
              <a:rPr lang="en-US" sz="2400" baseline="30000" dirty="0"/>
              <a:t>-</a:t>
            </a:r>
            <a:r>
              <a:rPr lang="en-US" sz="2400" dirty="0"/>
              <a:t>), SPECT (</a:t>
            </a:r>
            <a:r>
              <a:rPr lang="en-US" sz="2400" dirty="0">
                <a:latin typeface="Symbol" pitchFamily="2" charset="2"/>
              </a:rPr>
              <a:t>g</a:t>
            </a:r>
            <a:r>
              <a:rPr lang="en-US" sz="2400" dirty="0"/>
              <a:t>)</a:t>
            </a:r>
          </a:p>
        </p:txBody>
      </p:sp>
      <p:pic>
        <p:nvPicPr>
          <p:cNvPr id="18" name="Picture 6" descr="Radioactivity Sign Ionizing Radiation Trefoil Symbol Stock Vector (Royalty  Free) 1803307954 | Shutterstock">
            <a:extLst>
              <a:ext uri="{FF2B5EF4-FFF2-40B4-BE49-F238E27FC236}">
                <a16:creationId xmlns:a16="http://schemas.microsoft.com/office/drawing/2014/main" id="{9D110BD4-A813-80AE-C2D1-593CBC95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t="10459" r="6755" b="15339"/>
          <a:stretch/>
        </p:blipFill>
        <p:spPr bwMode="auto">
          <a:xfrm>
            <a:off x="1600103" y="3879269"/>
            <a:ext cx="355680" cy="32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B3F8722-B026-17C8-8B52-506DA3A68834}"/>
              </a:ext>
            </a:extLst>
          </p:cNvPr>
          <p:cNvSpPr txBox="1"/>
          <p:nvPr/>
        </p:nvSpPr>
        <p:spPr>
          <a:xfrm>
            <a:off x="2682393" y="5612283"/>
            <a:ext cx="2876264" cy="4412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 err="1"/>
              <a:t>K</a:t>
            </a:r>
            <a:r>
              <a:rPr lang="en-US" sz="2200" baseline="-25000" dirty="0" err="1"/>
              <a:t>d</a:t>
            </a:r>
            <a:r>
              <a:rPr lang="en-US" sz="2200" dirty="0"/>
              <a:t> = 2.9 ± 0.7 x 10</a:t>
            </a:r>
            <a:r>
              <a:rPr lang="en-US" sz="2200" baseline="30000" dirty="0"/>
              <a:t>-9</a:t>
            </a:r>
            <a:r>
              <a:rPr lang="en-US" sz="2200" dirty="0"/>
              <a:t>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226C0-5B32-71CA-D1F3-1311244C4F13}"/>
              </a:ext>
            </a:extLst>
          </p:cNvPr>
          <p:cNvSpPr txBox="1"/>
          <p:nvPr/>
        </p:nvSpPr>
        <p:spPr>
          <a:xfrm>
            <a:off x="1341092" y="5096312"/>
            <a:ext cx="87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DOTA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B46B984-4B9D-947E-DE1D-041F1C4129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91" t="39843" r="238" b="1361"/>
          <a:stretch/>
        </p:blipFill>
        <p:spPr>
          <a:xfrm>
            <a:off x="8459477" y="2070490"/>
            <a:ext cx="2070966" cy="1849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A49AB-9926-0E74-CEEB-B05259D6101B}"/>
              </a:ext>
            </a:extLst>
          </p:cNvPr>
          <p:cNvSpPr txBox="1"/>
          <p:nvPr/>
        </p:nvSpPr>
        <p:spPr>
          <a:xfrm>
            <a:off x="6547584" y="4642204"/>
            <a:ext cx="5187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F(ab)</a:t>
            </a:r>
            <a:r>
              <a:rPr lang="en-US" sz="2400" baseline="-25000" dirty="0"/>
              <a:t>2</a:t>
            </a:r>
            <a:r>
              <a:rPr lang="en-US" sz="2400" dirty="0"/>
              <a:t> fragments were used to achieve high </a:t>
            </a:r>
            <a:r>
              <a:rPr lang="en-US" sz="2400" dirty="0" err="1"/>
              <a:t>tumour</a:t>
            </a:r>
            <a:r>
              <a:rPr lang="en-US" sz="2400" dirty="0"/>
              <a:t> uptake and rapid elimination from the blood for PET with </a:t>
            </a:r>
            <a:r>
              <a:rPr lang="en-US" sz="2400" baseline="30000" dirty="0"/>
              <a:t>64</a:t>
            </a:r>
            <a:r>
              <a:rPr lang="en-US" sz="2400" dirty="0"/>
              <a:t>Cu (t</a:t>
            </a:r>
            <a:r>
              <a:rPr lang="en-US" sz="2400" baseline="-25000" dirty="0"/>
              <a:t>1/2</a:t>
            </a:r>
            <a:r>
              <a:rPr lang="en-US" sz="2400" dirty="0"/>
              <a:t> = 12.7 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0C0A1-E30D-88A8-412F-4B2A1047F9B1}"/>
              </a:ext>
            </a:extLst>
          </p:cNvPr>
          <p:cNvSpPr txBox="1"/>
          <p:nvPr/>
        </p:nvSpPr>
        <p:spPr>
          <a:xfrm>
            <a:off x="5582537" y="2669093"/>
            <a:ext cx="279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EGFR Positive HNSCC</a:t>
            </a:r>
          </a:p>
        </p:txBody>
      </p:sp>
    </p:spTree>
    <p:extLst>
      <p:ext uri="{BB962C8B-B14F-4D97-AF65-F5344CB8AC3E}">
        <p14:creationId xmlns:p14="http://schemas.microsoft.com/office/powerpoint/2010/main" val="109151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1950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>
                <a:solidFill>
                  <a:schemeClr val="tx1"/>
                </a:solidFill>
                <a:latin typeface="+mj-lt"/>
              </a:rPr>
              <a:t>PET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/CT Imaging with </a:t>
            </a:r>
            <a:r>
              <a:rPr lang="en-US" sz="36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64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Cu-DOTA-Panitumumab F(ab’)</a:t>
            </a:r>
            <a:r>
              <a:rPr lang="en-US" sz="3600" kern="120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8E97B-79B2-74B6-0BD0-3D9481B7CB55}"/>
              </a:ext>
            </a:extLst>
          </p:cNvPr>
          <p:cNvSpPr txBox="1"/>
          <p:nvPr/>
        </p:nvSpPr>
        <p:spPr>
          <a:xfrm>
            <a:off x="5930901" y="2401230"/>
            <a:ext cx="5969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NRG mice with </a:t>
            </a:r>
            <a:r>
              <a:rPr lang="en-US" sz="2600" dirty="0" err="1"/>
              <a:t>s.c.</a:t>
            </a:r>
            <a:r>
              <a:rPr lang="en-US" sz="2600" dirty="0"/>
              <a:t> patient-derived HNSCC xenografts imaged at selected times post-</a:t>
            </a:r>
            <a:r>
              <a:rPr lang="en-US" sz="2600" dirty="0" err="1"/>
              <a:t>i.v.</a:t>
            </a:r>
            <a:r>
              <a:rPr lang="en-US" sz="2600" dirty="0"/>
              <a:t> injection of </a:t>
            </a:r>
            <a:r>
              <a:rPr lang="en-US" sz="2600" baseline="30000" dirty="0"/>
              <a:t>64</a:t>
            </a:r>
            <a:r>
              <a:rPr lang="en-US" sz="2600" dirty="0"/>
              <a:t>Cu-panitumumab F(ab’)</a:t>
            </a:r>
            <a:r>
              <a:rPr lang="en-US" sz="2600" baseline="-25000" dirty="0"/>
              <a:t>2</a:t>
            </a:r>
            <a:r>
              <a:rPr lang="en-US" sz="2600" dirty="0"/>
              <a:t> fragments. Normal liver uptake.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D46B2F-EFFC-6708-CDEE-14F49663F070}"/>
              </a:ext>
            </a:extLst>
          </p:cNvPr>
          <p:cNvGrpSpPr/>
          <p:nvPr/>
        </p:nvGrpSpPr>
        <p:grpSpPr>
          <a:xfrm>
            <a:off x="838200" y="2055813"/>
            <a:ext cx="4845260" cy="4194686"/>
            <a:chOff x="838200" y="2055813"/>
            <a:chExt cx="4845260" cy="419468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DCB2970-474D-F62C-F23C-26189D084BC4}"/>
                </a:ext>
              </a:extLst>
            </p:cNvPr>
            <p:cNvGrpSpPr/>
            <p:nvPr/>
          </p:nvGrpSpPr>
          <p:grpSpPr>
            <a:xfrm>
              <a:off x="838200" y="2055813"/>
              <a:ext cx="4845260" cy="4194686"/>
              <a:chOff x="519858" y="758028"/>
              <a:chExt cx="4845260" cy="41946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EB6D8240-0CCC-181C-EC7B-2AA840E87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rcRect l="6468" t="672" r="5702"/>
              <a:stretch/>
            </p:blipFill>
            <p:spPr>
              <a:xfrm>
                <a:off x="3575949" y="1103446"/>
                <a:ext cx="1325880" cy="3394562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1626F241-F9D5-5064-E024-A9BE2CF5B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2500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rcRect l="1429" t="1591" b="1"/>
              <a:stretch/>
            </p:blipFill>
            <p:spPr>
              <a:xfrm>
                <a:off x="2138110" y="1103445"/>
                <a:ext cx="1328471" cy="340218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F22AF10-F20B-4E8A-E39E-2EA0B7CB8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rcRect l="3264" t="3206"/>
              <a:stretch/>
            </p:blipFill>
            <p:spPr>
              <a:xfrm>
                <a:off x="666036" y="1103445"/>
                <a:ext cx="1318247" cy="3418519"/>
              </a:xfrm>
              <a:prstGeom prst="rect">
                <a:avLst/>
              </a:prstGeom>
            </p:spPr>
          </p:pic>
          <p:sp>
            <p:nvSpPr>
              <p:cNvPr id="56" name="Isosceles Triangle 8">
                <a:extLst>
                  <a:ext uri="{FF2B5EF4-FFF2-40B4-BE49-F238E27FC236}">
                    <a16:creationId xmlns:a16="http://schemas.microsoft.com/office/drawing/2014/main" id="{70DBF610-7985-65A2-9EBF-AFF89A6FBC86}"/>
                  </a:ext>
                </a:extLst>
              </p:cNvPr>
              <p:cNvSpPr/>
              <p:nvPr/>
            </p:nvSpPr>
            <p:spPr>
              <a:xfrm rot="16200000">
                <a:off x="4560528" y="2805366"/>
                <a:ext cx="329446" cy="112395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7" name="Isosceles Triangle 9">
                <a:extLst>
                  <a:ext uri="{FF2B5EF4-FFF2-40B4-BE49-F238E27FC236}">
                    <a16:creationId xmlns:a16="http://schemas.microsoft.com/office/drawing/2014/main" id="{1845B721-C76C-F828-2233-16208ACDA9D0}"/>
                  </a:ext>
                </a:extLst>
              </p:cNvPr>
              <p:cNvSpPr/>
              <p:nvPr/>
            </p:nvSpPr>
            <p:spPr>
              <a:xfrm rot="16200000">
                <a:off x="3151796" y="2805366"/>
                <a:ext cx="329446" cy="112395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8" name="Isosceles Triangle 10">
                <a:extLst>
                  <a:ext uri="{FF2B5EF4-FFF2-40B4-BE49-F238E27FC236}">
                    <a16:creationId xmlns:a16="http://schemas.microsoft.com/office/drawing/2014/main" id="{1BEAFF98-680E-D232-65F0-AA582D10D16A}"/>
                  </a:ext>
                </a:extLst>
              </p:cNvPr>
              <p:cNvSpPr/>
              <p:nvPr/>
            </p:nvSpPr>
            <p:spPr>
              <a:xfrm rot="16200000">
                <a:off x="1636255" y="2756506"/>
                <a:ext cx="329446" cy="112395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9" name="Down Arrow 58">
                <a:extLst>
                  <a:ext uri="{FF2B5EF4-FFF2-40B4-BE49-F238E27FC236}">
                    <a16:creationId xmlns:a16="http://schemas.microsoft.com/office/drawing/2014/main" id="{EE6D4ABB-C856-E92C-54A6-25343A215D64}"/>
                  </a:ext>
                </a:extLst>
              </p:cNvPr>
              <p:cNvSpPr/>
              <p:nvPr/>
            </p:nvSpPr>
            <p:spPr>
              <a:xfrm rot="20187556">
                <a:off x="3793021" y="3139989"/>
                <a:ext cx="60267" cy="201516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60" name="Down Arrow 59">
                <a:extLst>
                  <a:ext uri="{FF2B5EF4-FFF2-40B4-BE49-F238E27FC236}">
                    <a16:creationId xmlns:a16="http://schemas.microsoft.com/office/drawing/2014/main" id="{715285D4-D57B-A012-356C-572F9055CEB3}"/>
                  </a:ext>
                </a:extLst>
              </p:cNvPr>
              <p:cNvSpPr/>
              <p:nvPr/>
            </p:nvSpPr>
            <p:spPr>
              <a:xfrm rot="19877226">
                <a:off x="2341357" y="2998756"/>
                <a:ext cx="60267" cy="201516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61" name="Isosceles Triangle 15">
                <a:extLst>
                  <a:ext uri="{FF2B5EF4-FFF2-40B4-BE49-F238E27FC236}">
                    <a16:creationId xmlns:a16="http://schemas.microsoft.com/office/drawing/2014/main" id="{BC057E0E-5851-073B-3692-602A59AF452F}"/>
                  </a:ext>
                </a:extLst>
              </p:cNvPr>
              <p:cNvSpPr/>
              <p:nvPr/>
            </p:nvSpPr>
            <p:spPr>
              <a:xfrm rot="16200000">
                <a:off x="1424985" y="2345677"/>
                <a:ext cx="329446" cy="11239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47B9B3B-92D1-279A-679C-3C60384B4C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2000"/>
                        </a14:imgEffect>
                        <a14:imgEffect>
                          <a14:brightnessContrast bright="37000" contrast="35000"/>
                        </a14:imgEffect>
                      </a14:imgLayer>
                    </a14:imgProps>
                  </a:ext>
                </a:extLst>
              </a:blip>
              <a:srcRect l="37396" t="8999" r="59376" b="33835"/>
              <a:stretch/>
            </p:blipFill>
            <p:spPr>
              <a:xfrm>
                <a:off x="5058321" y="1103445"/>
                <a:ext cx="306797" cy="3394563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EBCCFE9-A8F3-AF5B-0BFF-B2E174803A15}"/>
                  </a:ext>
                </a:extLst>
              </p:cNvPr>
              <p:cNvSpPr txBox="1"/>
              <p:nvPr/>
            </p:nvSpPr>
            <p:spPr>
              <a:xfrm>
                <a:off x="519858" y="758028"/>
                <a:ext cx="35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a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CABD0AC-6482-874B-9FE9-4981DAEA95F1}"/>
                  </a:ext>
                </a:extLst>
              </p:cNvPr>
              <p:cNvSpPr txBox="1"/>
              <p:nvPr/>
            </p:nvSpPr>
            <p:spPr>
              <a:xfrm>
                <a:off x="2043056" y="758028"/>
                <a:ext cx="328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b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9347C32-53D6-FBE9-4116-5D7A421C4577}"/>
                  </a:ext>
                </a:extLst>
              </p:cNvPr>
              <p:cNvSpPr txBox="1"/>
              <p:nvPr/>
            </p:nvSpPr>
            <p:spPr>
              <a:xfrm>
                <a:off x="3532077" y="758028"/>
                <a:ext cx="3204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c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C314DE-54CA-9872-F617-BB64105C9136}"/>
                  </a:ext>
                </a:extLst>
              </p:cNvPr>
              <p:cNvSpPr txBox="1"/>
              <p:nvPr/>
            </p:nvSpPr>
            <p:spPr>
              <a:xfrm>
                <a:off x="1008368" y="4552604"/>
                <a:ext cx="5102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6 h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88A6661-6356-0D40-5781-CFF02C7555D5}"/>
                  </a:ext>
                </a:extLst>
              </p:cNvPr>
              <p:cNvSpPr txBox="1"/>
              <p:nvPr/>
            </p:nvSpPr>
            <p:spPr>
              <a:xfrm>
                <a:off x="2567055" y="4552604"/>
                <a:ext cx="6402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24 h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C4228D4-9D87-3723-FF63-5C066E6596F6}"/>
                  </a:ext>
                </a:extLst>
              </p:cNvPr>
              <p:cNvSpPr txBox="1"/>
              <p:nvPr/>
            </p:nvSpPr>
            <p:spPr>
              <a:xfrm>
                <a:off x="4028785" y="4552604"/>
                <a:ext cx="6402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/>
                  <a:t>48 h</a:t>
                </a:r>
              </a:p>
            </p:txBody>
          </p:sp>
          <p:sp>
            <p:nvSpPr>
              <p:cNvPr id="71" name="Down Arrow 70">
                <a:extLst>
                  <a:ext uri="{FF2B5EF4-FFF2-40B4-BE49-F238E27FC236}">
                    <a16:creationId xmlns:a16="http://schemas.microsoft.com/office/drawing/2014/main" id="{8C4A38C3-7ABD-0C20-3AA7-340F96E880C9}"/>
                  </a:ext>
                </a:extLst>
              </p:cNvPr>
              <p:cNvSpPr/>
              <p:nvPr/>
            </p:nvSpPr>
            <p:spPr>
              <a:xfrm rot="19877226">
                <a:off x="767796" y="2884417"/>
                <a:ext cx="60267" cy="201516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DD1578E-91F6-221E-B79B-66101C19B6F6}"/>
                  </a:ext>
                </a:extLst>
              </p:cNvPr>
              <p:cNvSpPr/>
              <p:nvPr/>
            </p:nvSpPr>
            <p:spPr>
              <a:xfrm>
                <a:off x="1389954" y="3070269"/>
                <a:ext cx="170610" cy="17607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BD0892-9AD8-2CA4-88EC-15CD409112FF}"/>
                  </a:ext>
                </a:extLst>
              </p:cNvPr>
              <p:cNvSpPr/>
              <p:nvPr/>
            </p:nvSpPr>
            <p:spPr>
              <a:xfrm>
                <a:off x="1019699" y="2950621"/>
                <a:ext cx="170610" cy="17607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B4D0B5-460F-AE37-28F7-3A7FB0AAFEE1}"/>
                </a:ext>
              </a:extLst>
            </p:cNvPr>
            <p:cNvSpPr txBox="1"/>
            <p:nvPr/>
          </p:nvSpPr>
          <p:spPr>
            <a:xfrm>
              <a:off x="947301" y="3879074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449FD0-ED61-C186-FAAC-A4A8F5BC93F1}"/>
                </a:ext>
              </a:extLst>
            </p:cNvPr>
            <p:cNvSpPr txBox="1"/>
            <p:nvPr/>
          </p:nvSpPr>
          <p:spPr>
            <a:xfrm>
              <a:off x="2442563" y="397468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2C6CDF-DAF1-A623-FCA3-0A8994F41D0E}"/>
                </a:ext>
              </a:extLst>
            </p:cNvPr>
            <p:cNvSpPr txBox="1"/>
            <p:nvPr/>
          </p:nvSpPr>
          <p:spPr>
            <a:xfrm>
              <a:off x="3967166" y="407674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F2D426-B17C-2E3A-2067-99285CAAC693}"/>
                </a:ext>
              </a:extLst>
            </p:cNvPr>
            <p:cNvSpPr txBox="1"/>
            <p:nvPr/>
          </p:nvSpPr>
          <p:spPr>
            <a:xfrm>
              <a:off x="2010131" y="3623889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EA2314-20E9-106B-33A9-7024E52F55A3}"/>
                </a:ext>
              </a:extLst>
            </p:cNvPr>
            <p:cNvSpPr txBox="1"/>
            <p:nvPr/>
          </p:nvSpPr>
          <p:spPr>
            <a:xfrm>
              <a:off x="3524938" y="3623889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F92264-9FE2-1B79-EB1F-1D19CB920D64}"/>
                </a:ext>
              </a:extLst>
            </p:cNvPr>
            <p:cNvSpPr txBox="1"/>
            <p:nvPr/>
          </p:nvSpPr>
          <p:spPr>
            <a:xfrm>
              <a:off x="4946387" y="3623889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3B14E4D-D3EF-867B-D42C-422ED161386A}"/>
              </a:ext>
            </a:extLst>
          </p:cNvPr>
          <p:cNvSpPr txBox="1"/>
          <p:nvPr/>
        </p:nvSpPr>
        <p:spPr>
          <a:xfrm>
            <a:off x="5987749" y="5795793"/>
            <a:ext cx="5458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Ku, A et al. EJNMMI </a:t>
            </a:r>
            <a:r>
              <a:rPr lang="en-US" sz="1400" dirty="0" err="1"/>
              <a:t>Radiopharmacy</a:t>
            </a:r>
            <a:r>
              <a:rPr lang="en-US" sz="1400" dirty="0"/>
              <a:t> and Chemistry 2021 Aug 12;6(1):25.</a:t>
            </a:r>
          </a:p>
        </p:txBody>
      </p:sp>
    </p:spTree>
    <p:extLst>
      <p:ext uri="{BB962C8B-B14F-4D97-AF65-F5344CB8AC3E}">
        <p14:creationId xmlns:p14="http://schemas.microsoft.com/office/powerpoint/2010/main" val="142439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0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SPECT/CT Imaging with </a:t>
            </a:r>
            <a:r>
              <a:rPr lang="en-US" sz="36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177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Lu-DOTA-Panitumumab F(ab’)</a:t>
            </a:r>
            <a:r>
              <a:rPr lang="en-US" sz="3600" kern="120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79344-89B5-3D1A-151B-8ED46A7DA406}"/>
              </a:ext>
            </a:extLst>
          </p:cNvPr>
          <p:cNvSpPr txBox="1"/>
          <p:nvPr/>
        </p:nvSpPr>
        <p:spPr>
          <a:xfrm>
            <a:off x="5148253" y="5805032"/>
            <a:ext cx="3469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/>
              <a:t>177</a:t>
            </a:r>
            <a:r>
              <a:rPr lang="en-US" sz="2000" dirty="0"/>
              <a:t>Lu-DOTA-trastuzumab F(ab’)</a:t>
            </a:r>
            <a:r>
              <a:rPr lang="en-US" sz="2000" baseline="-25000" dirty="0"/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8A7542-F495-710E-B373-A5568B07119C}"/>
              </a:ext>
            </a:extLst>
          </p:cNvPr>
          <p:cNvSpPr txBox="1"/>
          <p:nvPr/>
        </p:nvSpPr>
        <p:spPr>
          <a:xfrm>
            <a:off x="8146513" y="2401230"/>
            <a:ext cx="375338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NRG mice with </a:t>
            </a:r>
            <a:r>
              <a:rPr lang="en-US" sz="2600" dirty="0" err="1"/>
              <a:t>s.c.</a:t>
            </a:r>
            <a:r>
              <a:rPr lang="en-US" sz="2600" dirty="0"/>
              <a:t> patient-derived HNSCC xenografts imaged at selected times post-</a:t>
            </a:r>
            <a:r>
              <a:rPr lang="en-US" sz="2600" dirty="0" err="1"/>
              <a:t>i.v.</a:t>
            </a:r>
            <a:r>
              <a:rPr lang="en-US" sz="2600" dirty="0"/>
              <a:t> injection of </a:t>
            </a:r>
            <a:r>
              <a:rPr lang="en-US" sz="2600" baseline="30000" dirty="0"/>
              <a:t>177</a:t>
            </a:r>
            <a:r>
              <a:rPr lang="en-US" sz="2600" dirty="0"/>
              <a:t>Lu-panitumumab F(ab’)</a:t>
            </a:r>
            <a:r>
              <a:rPr lang="en-US" sz="2600" baseline="-25000" dirty="0"/>
              <a:t>2</a:t>
            </a:r>
            <a:r>
              <a:rPr lang="en-US" sz="2600" dirty="0"/>
              <a:t> fragments.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D7F286-3B32-0B72-1EF0-8B0F1EC85A3E}"/>
              </a:ext>
            </a:extLst>
          </p:cNvPr>
          <p:cNvSpPr txBox="1"/>
          <p:nvPr/>
        </p:nvSpPr>
        <p:spPr>
          <a:xfrm>
            <a:off x="1298183" y="5807530"/>
            <a:ext cx="3634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/>
              <a:t>177</a:t>
            </a:r>
            <a:r>
              <a:rPr lang="en-US" sz="2000" dirty="0"/>
              <a:t>Lu-DOTA-panitumumab F(ab’)</a:t>
            </a:r>
            <a:r>
              <a:rPr lang="en-US" sz="2000" baseline="-25000" dirty="0"/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9EBED-EE51-AD8A-EE52-85B7FCEB256D}"/>
              </a:ext>
            </a:extLst>
          </p:cNvPr>
          <p:cNvGrpSpPr/>
          <p:nvPr/>
        </p:nvGrpSpPr>
        <p:grpSpPr>
          <a:xfrm>
            <a:off x="1017616" y="1987276"/>
            <a:ext cx="6402923" cy="3665446"/>
            <a:chOff x="1017616" y="1987276"/>
            <a:chExt cx="6402923" cy="36654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9160263-CA27-DAFC-EC80-F6C67B672DF9}"/>
                </a:ext>
              </a:extLst>
            </p:cNvPr>
            <p:cNvGrpSpPr/>
            <p:nvPr/>
          </p:nvGrpSpPr>
          <p:grpSpPr>
            <a:xfrm>
              <a:off x="1050695" y="1987276"/>
              <a:ext cx="6369844" cy="3665446"/>
              <a:chOff x="457313" y="1192466"/>
              <a:chExt cx="8012329" cy="458640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00DB639-FCC7-A062-B1BD-A81BECABF3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36"/>
              <a:stretch/>
            </p:blipFill>
            <p:spPr>
              <a:xfrm>
                <a:off x="5366425" y="1636053"/>
                <a:ext cx="490031" cy="369585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C69DC67-B74C-86F4-8E38-922C5A8984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832" t="2963" r="10836" b="2820"/>
              <a:stretch/>
            </p:blipFill>
            <p:spPr>
              <a:xfrm>
                <a:off x="2113293" y="1636053"/>
                <a:ext cx="1559725" cy="3726378"/>
              </a:xfrm>
              <a:prstGeom prst="rect">
                <a:avLst/>
              </a:prstGeom>
            </p:spPr>
          </p:pic>
          <p:sp>
            <p:nvSpPr>
              <p:cNvPr id="30" name="Down Arrow 29">
                <a:extLst>
                  <a:ext uri="{FF2B5EF4-FFF2-40B4-BE49-F238E27FC236}">
                    <a16:creationId xmlns:a16="http://schemas.microsoft.com/office/drawing/2014/main" id="{03092775-45DD-0493-4274-A0FBDFE73583}"/>
                  </a:ext>
                </a:extLst>
              </p:cNvPr>
              <p:cNvSpPr/>
              <p:nvPr/>
            </p:nvSpPr>
            <p:spPr>
              <a:xfrm rot="9493700" flipV="1">
                <a:off x="2269588" y="3753502"/>
                <a:ext cx="80943" cy="269388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25">
                <a:extLst>
                  <a:ext uri="{FF2B5EF4-FFF2-40B4-BE49-F238E27FC236}">
                    <a16:creationId xmlns:a16="http://schemas.microsoft.com/office/drawing/2014/main" id="{22B0A3FA-A7AC-AD7F-716E-C3FCA04DCB88}"/>
                  </a:ext>
                </a:extLst>
              </p:cNvPr>
              <p:cNvSpPr/>
              <p:nvPr/>
            </p:nvSpPr>
            <p:spPr>
              <a:xfrm rot="16200000">
                <a:off x="3317141" y="3445197"/>
                <a:ext cx="391504" cy="134665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EC39662-1BA7-AA9F-9B1E-B1E7867AD8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367" t="2492" r="9453" b="3258"/>
              <a:stretch/>
            </p:blipFill>
            <p:spPr>
              <a:xfrm>
                <a:off x="3767984" y="1633315"/>
                <a:ext cx="1545791" cy="3702262"/>
              </a:xfrm>
              <a:prstGeom prst="rect">
                <a:avLst/>
              </a:prstGeom>
            </p:spPr>
          </p:pic>
          <p:sp>
            <p:nvSpPr>
              <p:cNvPr id="33" name="Down Arrow 32">
                <a:extLst>
                  <a:ext uri="{FF2B5EF4-FFF2-40B4-BE49-F238E27FC236}">
                    <a16:creationId xmlns:a16="http://schemas.microsoft.com/office/drawing/2014/main" id="{83D3D1F4-7A11-B348-8F58-CD89F8C325F0}"/>
                  </a:ext>
                </a:extLst>
              </p:cNvPr>
              <p:cNvSpPr/>
              <p:nvPr/>
            </p:nvSpPr>
            <p:spPr>
              <a:xfrm rot="9631241" flipV="1">
                <a:off x="3913637" y="3821149"/>
                <a:ext cx="80943" cy="269388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22">
                <a:extLst>
                  <a:ext uri="{FF2B5EF4-FFF2-40B4-BE49-F238E27FC236}">
                    <a16:creationId xmlns:a16="http://schemas.microsoft.com/office/drawing/2014/main" id="{26CD9C9E-000F-0EC1-0DA3-9716EDE2D699}"/>
                  </a:ext>
                </a:extLst>
              </p:cNvPr>
              <p:cNvSpPr/>
              <p:nvPr/>
            </p:nvSpPr>
            <p:spPr>
              <a:xfrm rot="16200000">
                <a:off x="4935893" y="3622016"/>
                <a:ext cx="391504" cy="134665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F4A3A26-6ED6-01A7-404D-688A67D53C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742" r="12589" b="17203"/>
              <a:stretch/>
            </p:blipFill>
            <p:spPr>
              <a:xfrm>
                <a:off x="457313" y="1633315"/>
                <a:ext cx="1555915" cy="3714778"/>
              </a:xfrm>
              <a:prstGeom prst="rect">
                <a:avLst/>
              </a:prstGeom>
            </p:spPr>
          </p:pic>
          <p:sp>
            <p:nvSpPr>
              <p:cNvPr id="36" name="Isosceles Triangle 16">
                <a:extLst>
                  <a:ext uri="{FF2B5EF4-FFF2-40B4-BE49-F238E27FC236}">
                    <a16:creationId xmlns:a16="http://schemas.microsoft.com/office/drawing/2014/main" id="{DB9E2E02-547A-9AC2-FC41-7F7D4B6B9BEF}"/>
                  </a:ext>
                </a:extLst>
              </p:cNvPr>
              <p:cNvSpPr/>
              <p:nvPr/>
            </p:nvSpPr>
            <p:spPr>
              <a:xfrm rot="16200000">
                <a:off x="1518428" y="3335158"/>
                <a:ext cx="391504" cy="134665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Down Arrow 36">
                <a:extLst>
                  <a:ext uri="{FF2B5EF4-FFF2-40B4-BE49-F238E27FC236}">
                    <a16:creationId xmlns:a16="http://schemas.microsoft.com/office/drawing/2014/main" id="{EC0C4409-384C-2940-4C3B-9BBFAF632C69}"/>
                  </a:ext>
                </a:extLst>
              </p:cNvPr>
              <p:cNvSpPr/>
              <p:nvPr/>
            </p:nvSpPr>
            <p:spPr>
              <a:xfrm rot="9377193" flipV="1">
                <a:off x="528644" y="3555836"/>
                <a:ext cx="80943" cy="269388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D4C0C45-23E6-BBB9-D92E-1A4389F0D680}"/>
                  </a:ext>
                </a:extLst>
              </p:cNvPr>
              <p:cNvSpPr txBox="1"/>
              <p:nvPr/>
            </p:nvSpPr>
            <p:spPr>
              <a:xfrm>
                <a:off x="457313" y="1211074"/>
                <a:ext cx="3113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a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DAD94F0-4704-36FF-22A7-2DB62376E3D8}"/>
                  </a:ext>
                </a:extLst>
              </p:cNvPr>
              <p:cNvSpPr txBox="1"/>
              <p:nvPr/>
            </p:nvSpPr>
            <p:spPr>
              <a:xfrm>
                <a:off x="2115038" y="1211074"/>
                <a:ext cx="3225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b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F0F4434-1778-E184-31B3-415E4BB1C7A5}"/>
                  </a:ext>
                </a:extLst>
              </p:cNvPr>
              <p:cNvSpPr txBox="1"/>
              <p:nvPr/>
            </p:nvSpPr>
            <p:spPr>
              <a:xfrm>
                <a:off x="3767984" y="1211074"/>
                <a:ext cx="292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c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51A5F71-7203-3B93-7F1C-247662576632}"/>
                  </a:ext>
                </a:extLst>
              </p:cNvPr>
              <p:cNvSpPr txBox="1"/>
              <p:nvPr/>
            </p:nvSpPr>
            <p:spPr>
              <a:xfrm>
                <a:off x="1077883" y="5378764"/>
                <a:ext cx="457434" cy="35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6 h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4BF02C-351C-671F-53C8-C5F80A845FD3}"/>
                  </a:ext>
                </a:extLst>
              </p:cNvPr>
              <p:cNvSpPr txBox="1"/>
              <p:nvPr/>
            </p:nvSpPr>
            <p:spPr>
              <a:xfrm>
                <a:off x="2736300" y="5378764"/>
                <a:ext cx="573966" cy="35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/>
                  <a:t>24 h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AF24AD9-A9D0-FB06-B161-6EB4B0EEF7BF}"/>
                  </a:ext>
                </a:extLst>
              </p:cNvPr>
              <p:cNvSpPr txBox="1"/>
              <p:nvPr/>
            </p:nvSpPr>
            <p:spPr>
              <a:xfrm>
                <a:off x="4266931" y="5378764"/>
                <a:ext cx="573966" cy="35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/>
                  <a:t>48 h</a:t>
                </a:r>
              </a:p>
            </p:txBody>
          </p:sp>
          <p:sp>
            <p:nvSpPr>
              <p:cNvPr id="44" name="Isosceles Triangle 34">
                <a:extLst>
                  <a:ext uri="{FF2B5EF4-FFF2-40B4-BE49-F238E27FC236}">
                    <a16:creationId xmlns:a16="http://schemas.microsoft.com/office/drawing/2014/main" id="{1CFEC116-4E3B-2F0D-E086-74459CA52903}"/>
                  </a:ext>
                </a:extLst>
              </p:cNvPr>
              <p:cNvSpPr/>
              <p:nvPr/>
            </p:nvSpPr>
            <p:spPr>
              <a:xfrm rot="16200000">
                <a:off x="1322246" y="3012327"/>
                <a:ext cx="329446" cy="11239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6E16EB2-48C0-00CB-2269-213A142A0A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1" t="3683" r="78798" b="4542"/>
              <a:stretch/>
            </p:blipFill>
            <p:spPr>
              <a:xfrm>
                <a:off x="6346607" y="1663372"/>
                <a:ext cx="1620809" cy="3660720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E1687B-5390-4A9B-6029-B53662E44773}"/>
                  </a:ext>
                </a:extLst>
              </p:cNvPr>
              <p:cNvSpPr txBox="1"/>
              <p:nvPr/>
            </p:nvSpPr>
            <p:spPr>
              <a:xfrm>
                <a:off x="6859543" y="5378764"/>
                <a:ext cx="6402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24 h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8E90F6B-CB46-8A5A-8145-02B5D36C5B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67"/>
              <a:stretch/>
            </p:blipFill>
            <p:spPr>
              <a:xfrm>
                <a:off x="8074739" y="1660321"/>
                <a:ext cx="394903" cy="366377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FC45029-8881-6F1C-8FB2-AC7077559813}"/>
                  </a:ext>
                </a:extLst>
              </p:cNvPr>
              <p:cNvSpPr txBox="1"/>
              <p:nvPr/>
            </p:nvSpPr>
            <p:spPr>
              <a:xfrm>
                <a:off x="6072925" y="1192466"/>
                <a:ext cx="3465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d</a:t>
                </a:r>
              </a:p>
            </p:txBody>
          </p:sp>
          <p:sp>
            <p:nvSpPr>
              <p:cNvPr id="49" name="Down Arrow 48">
                <a:extLst>
                  <a:ext uri="{FF2B5EF4-FFF2-40B4-BE49-F238E27FC236}">
                    <a16:creationId xmlns:a16="http://schemas.microsoft.com/office/drawing/2014/main" id="{C9388FA6-E63F-3326-6B82-F02CA7204604}"/>
                  </a:ext>
                </a:extLst>
              </p:cNvPr>
              <p:cNvSpPr/>
              <p:nvPr/>
            </p:nvSpPr>
            <p:spPr>
              <a:xfrm rot="9631241" flipV="1">
                <a:off x="6490494" y="3833162"/>
                <a:ext cx="80943" cy="269388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16">
                <a:extLst>
                  <a:ext uri="{FF2B5EF4-FFF2-40B4-BE49-F238E27FC236}">
                    <a16:creationId xmlns:a16="http://schemas.microsoft.com/office/drawing/2014/main" id="{502A4BC9-692B-87BB-1177-E30B48B8A6A3}"/>
                  </a:ext>
                </a:extLst>
              </p:cNvPr>
              <p:cNvSpPr/>
              <p:nvPr/>
            </p:nvSpPr>
            <p:spPr>
              <a:xfrm rot="16200000">
                <a:off x="7554003" y="3361668"/>
                <a:ext cx="391504" cy="134665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A662125-E6CF-E051-8D38-3C8595336770}"/>
                  </a:ext>
                </a:extLst>
              </p:cNvPr>
              <p:cNvSpPr/>
              <p:nvPr/>
            </p:nvSpPr>
            <p:spPr>
              <a:xfrm>
                <a:off x="7232500" y="3629316"/>
                <a:ext cx="369521" cy="415125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A8656E5-97A6-FBB4-6E3C-ED639463A79B}"/>
                  </a:ext>
                </a:extLst>
              </p:cNvPr>
              <p:cNvSpPr/>
              <p:nvPr/>
            </p:nvSpPr>
            <p:spPr>
              <a:xfrm>
                <a:off x="6779545" y="3685357"/>
                <a:ext cx="369521" cy="415125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071DE85-CA56-56AB-6AE1-95A8F7226860}"/>
                  </a:ext>
                </a:extLst>
              </p:cNvPr>
              <p:cNvSpPr/>
              <p:nvPr/>
            </p:nvSpPr>
            <p:spPr>
              <a:xfrm>
                <a:off x="1280893" y="3598243"/>
                <a:ext cx="369521" cy="415125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A4AEA4E-9994-8B73-CBB3-D7FE7348CCE0}"/>
                  </a:ext>
                </a:extLst>
              </p:cNvPr>
              <p:cNvSpPr/>
              <p:nvPr/>
            </p:nvSpPr>
            <p:spPr>
              <a:xfrm>
                <a:off x="876097" y="3569839"/>
                <a:ext cx="369521" cy="415125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FC9294B-655C-E38B-7592-701B3B457A21}"/>
                </a:ext>
              </a:extLst>
            </p:cNvPr>
            <p:cNvSpPr txBox="1"/>
            <p:nvPr/>
          </p:nvSpPr>
          <p:spPr>
            <a:xfrm>
              <a:off x="1017616" y="350028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83DFD03-FEF8-905B-61CD-F35EE09578F9}"/>
                </a:ext>
              </a:extLst>
            </p:cNvPr>
            <p:cNvSpPr txBox="1"/>
            <p:nvPr/>
          </p:nvSpPr>
          <p:spPr>
            <a:xfrm>
              <a:off x="2401333" y="362623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42CDE86-9F13-D0AB-6DB8-CE447DCC3720}"/>
                </a:ext>
              </a:extLst>
            </p:cNvPr>
            <p:cNvSpPr txBox="1"/>
            <p:nvPr/>
          </p:nvSpPr>
          <p:spPr>
            <a:xfrm>
              <a:off x="5664612" y="3723814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58F5568-B316-5A17-FA74-F1AC20AE8F3B}"/>
                </a:ext>
              </a:extLst>
            </p:cNvPr>
            <p:cNvSpPr txBox="1"/>
            <p:nvPr/>
          </p:nvSpPr>
          <p:spPr>
            <a:xfrm>
              <a:off x="3682696" y="3723814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B8BD04C-0328-C3BA-355F-14186BB39552}"/>
                </a:ext>
              </a:extLst>
            </p:cNvPr>
            <p:cNvSpPr txBox="1"/>
            <p:nvPr/>
          </p:nvSpPr>
          <p:spPr>
            <a:xfrm>
              <a:off x="2021649" y="3341355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1772F1-7C99-4F3E-A811-AF678CB74457}"/>
                </a:ext>
              </a:extLst>
            </p:cNvPr>
            <p:cNvSpPr txBox="1"/>
            <p:nvPr/>
          </p:nvSpPr>
          <p:spPr>
            <a:xfrm>
              <a:off x="3380686" y="3405225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92D13C8-35AB-79B8-5E8E-D9D1294D1E66}"/>
                </a:ext>
              </a:extLst>
            </p:cNvPr>
            <p:cNvSpPr txBox="1"/>
            <p:nvPr/>
          </p:nvSpPr>
          <p:spPr>
            <a:xfrm>
              <a:off x="4664413" y="3500283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80DCEE4-F263-E716-7E1A-E22061B4EBC6}"/>
                </a:ext>
              </a:extLst>
            </p:cNvPr>
            <p:cNvSpPr txBox="1"/>
            <p:nvPr/>
          </p:nvSpPr>
          <p:spPr>
            <a:xfrm>
              <a:off x="6726423" y="3266296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BBC15B2-B38A-30B4-08C6-31B80DFEDF01}"/>
              </a:ext>
            </a:extLst>
          </p:cNvPr>
          <p:cNvSpPr txBox="1"/>
          <p:nvPr/>
        </p:nvSpPr>
        <p:spPr>
          <a:xfrm>
            <a:off x="6081350" y="6205142"/>
            <a:ext cx="124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Anti-HER2</a:t>
            </a:r>
          </a:p>
        </p:txBody>
      </p:sp>
    </p:spTree>
    <p:extLst>
      <p:ext uri="{BB962C8B-B14F-4D97-AF65-F5344CB8AC3E}">
        <p14:creationId xmlns:p14="http://schemas.microsoft.com/office/powerpoint/2010/main" val="3537406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Comparison of Biodistribution</a:t>
            </a:r>
            <a:endParaRPr lang="en-US" sz="5000" kern="1200" baseline="-250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DA697-0F03-5576-1E9D-E41A614D79CD}"/>
              </a:ext>
            </a:extLst>
          </p:cNvPr>
          <p:cNvSpPr txBox="1"/>
          <p:nvPr/>
        </p:nvSpPr>
        <p:spPr>
          <a:xfrm>
            <a:off x="630936" y="2660904"/>
            <a:ext cx="4577080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 significant differences at 24 h post-injection but small differences were found at 6 or 48 h in intestine, liver, blood, muscle, but not in the </a:t>
            </a:r>
            <a:r>
              <a:rPr lang="en-US" sz="2800" dirty="0" err="1"/>
              <a:t>tumour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33462-38D0-A1CE-F42F-996FC7C03A2B}"/>
              </a:ext>
            </a:extLst>
          </p:cNvPr>
          <p:cNvSpPr txBox="1"/>
          <p:nvPr/>
        </p:nvSpPr>
        <p:spPr>
          <a:xfrm>
            <a:off x="7092106" y="2660904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24 h </a:t>
            </a:r>
            <a:r>
              <a:rPr lang="en-US" sz="2400" dirty="0" err="1"/>
              <a:t>p.i.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B4A333-3765-5EAE-B4BB-69D36FF6C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824" y="1380744"/>
            <a:ext cx="60198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8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82" y="451950"/>
            <a:ext cx="3986213" cy="180340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PET with </a:t>
            </a:r>
            <a:r>
              <a:rPr lang="en-US" sz="40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64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 Predicts the Dosimetry of </a:t>
            </a:r>
            <a:r>
              <a:rPr lang="en-US" sz="40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177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51DC900-B059-B973-D075-913F8E606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353158"/>
              </p:ext>
            </p:extLst>
          </p:nvPr>
        </p:nvGraphicFramePr>
        <p:xfrm>
          <a:off x="5441735" y="1258748"/>
          <a:ext cx="5934457" cy="43405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47290">
                  <a:extLst>
                    <a:ext uri="{9D8B030D-6E8A-4147-A177-3AD203B41FA5}">
                      <a16:colId xmlns:a16="http://schemas.microsoft.com/office/drawing/2014/main" val="179489005"/>
                    </a:ext>
                  </a:extLst>
                </a:gridCol>
                <a:gridCol w="2292688">
                  <a:extLst>
                    <a:ext uri="{9D8B030D-6E8A-4147-A177-3AD203B41FA5}">
                      <a16:colId xmlns:a16="http://schemas.microsoft.com/office/drawing/2014/main" val="3593320378"/>
                    </a:ext>
                  </a:extLst>
                </a:gridCol>
                <a:gridCol w="2494479">
                  <a:extLst>
                    <a:ext uri="{9D8B030D-6E8A-4147-A177-3AD203B41FA5}">
                      <a16:colId xmlns:a16="http://schemas.microsoft.com/office/drawing/2014/main" val="1419230251"/>
                    </a:ext>
                  </a:extLst>
                </a:gridCol>
              </a:tblGrid>
              <a:tr h="342995">
                <a:tc>
                  <a:txBody>
                    <a:bodyPr/>
                    <a:lstStyle/>
                    <a:p>
                      <a:r>
                        <a:rPr lang="en-US" sz="1600"/>
                        <a:t>Organ</a:t>
                      </a:r>
                    </a:p>
                  </a:txBody>
                  <a:tcPr marL="73510" marR="73510" marT="36754" marB="3675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Radiation Equivalent Dose (</a:t>
                      </a:r>
                      <a:r>
                        <a:rPr lang="en-US" sz="1600" dirty="0" err="1"/>
                        <a:t>Gy</a:t>
                      </a:r>
                      <a:r>
                        <a:rPr lang="en-US" sz="1600" dirty="0"/>
                        <a:t>/MBq)</a:t>
                      </a:r>
                    </a:p>
                  </a:txBody>
                  <a:tcPr marL="73510" marR="73510" marT="36754" marB="36754"/>
                </a:tc>
                <a:tc hMerge="1"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8381" marR="88381" marT="44190" marB="44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2760078"/>
                  </a:ext>
                </a:extLst>
              </a:tr>
              <a:tr h="580777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Predicted Based on </a:t>
                      </a:r>
                      <a:r>
                        <a:rPr lang="en-US" sz="1600" baseline="30000"/>
                        <a:t>64</a:t>
                      </a:r>
                      <a:r>
                        <a:rPr lang="en-US" sz="1600"/>
                        <a:t>Cu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Estimated Based on </a:t>
                      </a:r>
                      <a:r>
                        <a:rPr lang="en-US" sz="1600" baseline="30000"/>
                        <a:t>177</a:t>
                      </a:r>
                      <a:r>
                        <a:rPr lang="en-US" sz="1600"/>
                        <a:t>Lu</a:t>
                      </a:r>
                    </a:p>
                  </a:txBody>
                  <a:tcPr marL="73510" marR="73510" marT="36754" marB="36754"/>
                </a:tc>
                <a:extLst>
                  <a:ext uri="{0D108BD9-81ED-4DB2-BD59-A6C34878D82A}">
                    <a16:rowId xmlns:a16="http://schemas.microsoft.com/office/drawing/2014/main" val="269454077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/>
                        <a:t>Heart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0.35 ± 0.06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0.32 + 0.13</a:t>
                      </a:r>
                    </a:p>
                  </a:txBody>
                  <a:tcPr marL="73510" marR="73510" marT="36754" marB="36754"/>
                </a:tc>
                <a:extLst>
                  <a:ext uri="{0D108BD9-81ED-4DB2-BD59-A6C34878D82A}">
                    <a16:rowId xmlns:a16="http://schemas.microsoft.com/office/drawing/2014/main" val="3233517791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/>
                        <a:t>Lungs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0.51 ± 0.05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0.38 ± 0.04</a:t>
                      </a:r>
                    </a:p>
                  </a:txBody>
                  <a:tcPr marL="73510" marR="73510" marT="36754" marB="36754"/>
                </a:tc>
                <a:extLst>
                  <a:ext uri="{0D108BD9-81ED-4DB2-BD59-A6C34878D82A}">
                    <a16:rowId xmlns:a16="http://schemas.microsoft.com/office/drawing/2014/main" val="929479945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 dirty="0"/>
                        <a:t>Liver</a:t>
                      </a:r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1.22 ± 0.13</a:t>
                      </a:r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1.82 ± 0.14</a:t>
                      </a:r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363140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/>
                        <a:t>Spleen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0.71 ± 0.20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0.66 ± 0.18</a:t>
                      </a:r>
                    </a:p>
                  </a:txBody>
                  <a:tcPr marL="73510" marR="73510" marT="36754" marB="36754"/>
                </a:tc>
                <a:extLst>
                  <a:ext uri="{0D108BD9-81ED-4DB2-BD59-A6C34878D82A}">
                    <a16:rowId xmlns:a16="http://schemas.microsoft.com/office/drawing/2014/main" val="1356948484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/>
                        <a:t>Pancreas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0.26 ± 0.08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0.16 ± 0.04</a:t>
                      </a:r>
                    </a:p>
                  </a:txBody>
                  <a:tcPr marL="73510" marR="73510" marT="36754" marB="36754"/>
                </a:tc>
                <a:extLst>
                  <a:ext uri="{0D108BD9-81ED-4DB2-BD59-A6C34878D82A}">
                    <a16:rowId xmlns:a16="http://schemas.microsoft.com/office/drawing/2014/main" val="335267517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/>
                        <a:t>Stomach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0.33 ± 0.03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0.27 ± 0.04</a:t>
                      </a:r>
                    </a:p>
                  </a:txBody>
                  <a:tcPr marL="73510" marR="73510" marT="36754" marB="36754"/>
                </a:tc>
                <a:extLst>
                  <a:ext uri="{0D108BD9-81ED-4DB2-BD59-A6C34878D82A}">
                    <a16:rowId xmlns:a16="http://schemas.microsoft.com/office/drawing/2014/main" val="935357229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/>
                        <a:t>Intestines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0.31 ± 0.05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0.21 ± 0.05</a:t>
                      </a:r>
                    </a:p>
                  </a:txBody>
                  <a:tcPr marL="73510" marR="73510" marT="36754" marB="36754"/>
                </a:tc>
                <a:extLst>
                  <a:ext uri="{0D108BD9-81ED-4DB2-BD59-A6C34878D82A}">
                    <a16:rowId xmlns:a16="http://schemas.microsoft.com/office/drawing/2014/main" val="734452879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 dirty="0"/>
                        <a:t>Kidneys</a:t>
                      </a:r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0.63 ± 0.09</a:t>
                      </a:r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0.75 ± 0.08</a:t>
                      </a:r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805187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r>
                        <a:rPr lang="en-US" sz="1600" dirty="0" err="1"/>
                        <a:t>Tumour</a:t>
                      </a:r>
                      <a:endParaRPr lang="en-US" sz="1600" dirty="0"/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2.00 ± 0.60</a:t>
                      </a:r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2.50 ± 0.80</a:t>
                      </a:r>
                    </a:p>
                  </a:txBody>
                  <a:tcPr marL="73510" marR="73510" marT="36754" marB="36754">
                    <a:solidFill>
                      <a:srgbClr val="FD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54129"/>
                  </a:ext>
                </a:extLst>
              </a:tr>
              <a:tr h="329785">
                <a:tc>
                  <a:txBody>
                    <a:bodyPr/>
                    <a:lstStyle/>
                    <a:p>
                      <a:r>
                        <a:rPr lang="en-US" sz="1400"/>
                        <a:t>Whole Body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0.26 </a:t>
                      </a:r>
                      <a:r>
                        <a:rPr lang="en-US" sz="1500"/>
                        <a:t>±</a:t>
                      </a:r>
                      <a:r>
                        <a:rPr lang="en-US" sz="1400"/>
                        <a:t> 0.02</a:t>
                      </a:r>
                    </a:p>
                  </a:txBody>
                  <a:tcPr marL="73510" marR="73510" marT="36754" marB="36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0.34 </a:t>
                      </a:r>
                      <a:r>
                        <a:rPr lang="en-US" sz="1500" dirty="0"/>
                        <a:t>±</a:t>
                      </a:r>
                      <a:r>
                        <a:rPr lang="en-US" sz="1400" dirty="0"/>
                        <a:t> 0.02</a:t>
                      </a:r>
                    </a:p>
                  </a:txBody>
                  <a:tcPr marL="73510" marR="73510" marT="36754" marB="36754"/>
                </a:tc>
                <a:extLst>
                  <a:ext uri="{0D108BD9-81ED-4DB2-BD59-A6C34878D82A}">
                    <a16:rowId xmlns:a16="http://schemas.microsoft.com/office/drawing/2014/main" val="3676049614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C8984A78-9C30-1698-B5BA-F29EA1C15F6A}"/>
              </a:ext>
            </a:extLst>
          </p:cNvPr>
          <p:cNvSpPr txBox="1"/>
          <p:nvPr/>
        </p:nvSpPr>
        <p:spPr>
          <a:xfrm>
            <a:off x="554581" y="3308993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ea typeface="MS Mincho" panose="02020609040205080304" pitchFamily="49" charset="-128"/>
              </a:rPr>
              <a:t>D = </a:t>
            </a:r>
            <a:r>
              <a:rPr lang="en-US" sz="3200" dirty="0" err="1">
                <a:effectLst/>
                <a:ea typeface="MS Mincho" panose="02020609040205080304" pitchFamily="49" charset="-128"/>
              </a:rPr>
              <a:t>Ã</a:t>
            </a:r>
            <a:r>
              <a:rPr lang="en-US" sz="3200" baseline="-25000" dirty="0" err="1">
                <a:effectLst/>
                <a:ea typeface="MS Mincho" panose="02020609040205080304" pitchFamily="49" charset="-128"/>
              </a:rPr>
              <a:t>s</a:t>
            </a:r>
            <a:r>
              <a:rPr lang="en-US" sz="3200" dirty="0">
                <a:effectLst/>
                <a:ea typeface="MS Mincho" panose="02020609040205080304" pitchFamily="49" charset="-128"/>
              </a:rPr>
              <a:t> </a:t>
            </a: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  <a:sym typeface="Symbol" pitchFamily="2" charset="2"/>
              </a:rPr>
              <a:t></a:t>
            </a:r>
            <a:r>
              <a:rPr lang="en-US" sz="3200" dirty="0">
                <a:effectLst/>
                <a:ea typeface="MS Mincho" panose="02020609040205080304" pitchFamily="49" charset="-128"/>
              </a:rPr>
              <a:t> S </a:t>
            </a: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  <a:sym typeface="Symbol" pitchFamily="2" charset="2"/>
              </a:rPr>
              <a:t></a:t>
            </a:r>
            <a:r>
              <a:rPr lang="en-US" sz="3200" dirty="0">
                <a:effectLst/>
                <a:ea typeface="MS Mincho" panose="02020609040205080304" pitchFamily="49" charset="-128"/>
              </a:rPr>
              <a:t> W</a:t>
            </a:r>
            <a:r>
              <a:rPr lang="en-US" sz="3200" baseline="-25000" dirty="0">
                <a:effectLst/>
                <a:ea typeface="MS Mincho" panose="02020609040205080304" pitchFamily="49" charset="-128"/>
              </a:rPr>
              <a:t>R</a:t>
            </a:r>
            <a:r>
              <a:rPr lang="en-CA" sz="3200" dirty="0">
                <a:effectLst/>
              </a:rPr>
              <a:t> </a:t>
            </a:r>
            <a:endParaRPr lang="en-US" sz="32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0CFB3BE-85E2-958D-EA66-1D41EE07DEE0}"/>
              </a:ext>
            </a:extLst>
          </p:cNvPr>
          <p:cNvCxnSpPr>
            <a:cxnSpLocks/>
          </p:cNvCxnSpPr>
          <p:nvPr/>
        </p:nvCxnSpPr>
        <p:spPr>
          <a:xfrm flipV="1">
            <a:off x="1448200" y="4014447"/>
            <a:ext cx="0" cy="65009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CC4ADA6-DCB4-E51D-0735-AC1646475C44}"/>
              </a:ext>
            </a:extLst>
          </p:cNvPr>
          <p:cNvSpPr txBox="1"/>
          <p:nvPr/>
        </p:nvSpPr>
        <p:spPr>
          <a:xfrm>
            <a:off x="1088967" y="4785218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64</a:t>
            </a:r>
            <a:r>
              <a:rPr lang="en-US" sz="2400" dirty="0"/>
              <a:t>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0449E-A40B-FAF3-6EBE-CCDE133B6FE1}"/>
              </a:ext>
            </a:extLst>
          </p:cNvPr>
          <p:cNvSpPr txBox="1"/>
          <p:nvPr/>
        </p:nvSpPr>
        <p:spPr>
          <a:xfrm>
            <a:off x="5441735" y="5599252"/>
            <a:ext cx="255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significant differences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64E7B-0CEB-DD99-C59A-CD9BF3682428}"/>
              </a:ext>
            </a:extLst>
          </p:cNvPr>
          <p:cNvSpPr txBox="1"/>
          <p:nvPr/>
        </p:nvSpPr>
        <p:spPr>
          <a:xfrm>
            <a:off x="1956129" y="4800943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177</a:t>
            </a:r>
            <a:r>
              <a:rPr lang="en-US" sz="2400" dirty="0"/>
              <a:t>Lu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716E9B-DDB1-44C8-717B-7930D8975223}"/>
              </a:ext>
            </a:extLst>
          </p:cNvPr>
          <p:cNvCxnSpPr>
            <a:cxnSpLocks/>
          </p:cNvCxnSpPr>
          <p:nvPr/>
        </p:nvCxnSpPr>
        <p:spPr>
          <a:xfrm flipV="1">
            <a:off x="2184800" y="4014447"/>
            <a:ext cx="0" cy="65009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1138406-AF37-0AD2-D20D-BD2C40EED6B9}"/>
              </a:ext>
            </a:extLst>
          </p:cNvPr>
          <p:cNvSpPr txBox="1"/>
          <p:nvPr/>
        </p:nvSpPr>
        <p:spPr>
          <a:xfrm>
            <a:off x="1956129" y="5848577"/>
            <a:ext cx="19224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Surrogate for </a:t>
            </a:r>
            <a:r>
              <a:rPr lang="en-US" baseline="30000" dirty="0"/>
              <a:t>177</a:t>
            </a:r>
            <a:r>
              <a:rPr lang="en-US" dirty="0"/>
              <a:t>Lu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A5CA04-9821-0473-2CB7-C4D575B322E2}"/>
              </a:ext>
            </a:extLst>
          </p:cNvPr>
          <p:cNvCxnSpPr>
            <a:cxnSpLocks/>
          </p:cNvCxnSpPr>
          <p:nvPr/>
        </p:nvCxnSpPr>
        <p:spPr>
          <a:xfrm flipH="1" flipV="1">
            <a:off x="1656282" y="5262608"/>
            <a:ext cx="433457" cy="5859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80992B-04CA-B8E1-61F5-4FE584BC6E80}"/>
              </a:ext>
            </a:extLst>
          </p:cNvPr>
          <p:cNvSpPr txBox="1"/>
          <p:nvPr/>
        </p:nvSpPr>
        <p:spPr>
          <a:xfrm>
            <a:off x="468615" y="2636933"/>
            <a:ext cx="1818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MIRD Equation:</a:t>
            </a:r>
          </a:p>
        </p:txBody>
      </p:sp>
    </p:spTree>
    <p:extLst>
      <p:ext uri="{BB962C8B-B14F-4D97-AF65-F5344CB8AC3E}">
        <p14:creationId xmlns:p14="http://schemas.microsoft.com/office/powerpoint/2010/main" val="1570555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9" y="433944"/>
            <a:ext cx="3829450" cy="278891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Toxicity of </a:t>
            </a:r>
            <a:r>
              <a:rPr lang="en-US" sz="40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177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Lu-DOTA-Panitumumab F(ab’)</a:t>
            </a:r>
            <a:r>
              <a:rPr lang="en-US" sz="4000" kern="120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D508D7F-797E-9DA3-9E2D-999EC0663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37514"/>
              </p:ext>
            </p:extLst>
          </p:nvPr>
        </p:nvGraphicFramePr>
        <p:xfrm>
          <a:off x="5441735" y="1009422"/>
          <a:ext cx="5934458" cy="4526673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45098"/>
                  </a:srgbClr>
                </a:solidFill>
                <a:tableStyleId>{91EBBBCC-DAD2-459C-BE2E-F6DE35CF9A28}</a:tableStyleId>
              </a:tblPr>
              <a:tblGrid>
                <a:gridCol w="1844779">
                  <a:extLst>
                    <a:ext uri="{9D8B030D-6E8A-4147-A177-3AD203B41FA5}">
                      <a16:colId xmlns:a16="http://schemas.microsoft.com/office/drawing/2014/main" val="3754960414"/>
                    </a:ext>
                  </a:extLst>
                </a:gridCol>
                <a:gridCol w="1526584">
                  <a:extLst>
                    <a:ext uri="{9D8B030D-6E8A-4147-A177-3AD203B41FA5}">
                      <a16:colId xmlns:a16="http://schemas.microsoft.com/office/drawing/2014/main" val="1917161136"/>
                    </a:ext>
                  </a:extLst>
                </a:gridCol>
                <a:gridCol w="2563095">
                  <a:extLst>
                    <a:ext uri="{9D8B030D-6E8A-4147-A177-3AD203B41FA5}">
                      <a16:colId xmlns:a16="http://schemas.microsoft.com/office/drawing/2014/main" val="2968598788"/>
                    </a:ext>
                  </a:extLst>
                </a:gridCol>
              </a:tblGrid>
              <a:tr h="1106186">
                <a:tc>
                  <a:txBody>
                    <a:bodyPr/>
                    <a:lstStyle/>
                    <a:p>
                      <a:r>
                        <a:rPr lang="en-US" sz="1900" b="0" cap="none" spc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162159" marR="162159" marT="125256" marB="810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cap="none" spc="0" dirty="0">
                          <a:solidFill>
                            <a:schemeClr val="bg1"/>
                          </a:solidFill>
                        </a:rPr>
                        <a:t>Normal </a:t>
                      </a:r>
                    </a:p>
                    <a:p>
                      <a:pPr algn="ctr"/>
                      <a:r>
                        <a:rPr lang="en-US" sz="1900" b="0" cap="none" spc="0" dirty="0">
                          <a:solidFill>
                            <a:schemeClr val="bg1"/>
                          </a:solidFill>
                        </a:rPr>
                        <a:t>Saline</a:t>
                      </a:r>
                    </a:p>
                  </a:txBody>
                  <a:tcPr marL="162159" marR="162159" marT="125256" marB="810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cap="none" spc="0" baseline="30000">
                          <a:solidFill>
                            <a:schemeClr val="bg1"/>
                          </a:solidFill>
                        </a:rPr>
                        <a:t>177</a:t>
                      </a:r>
                      <a:r>
                        <a:rPr lang="en-US" sz="1900" b="0" cap="none" spc="0">
                          <a:solidFill>
                            <a:schemeClr val="bg1"/>
                          </a:solidFill>
                        </a:rPr>
                        <a:t>Lu-DOTA-Panitumumab F(ab’)</a:t>
                      </a:r>
                      <a:r>
                        <a:rPr lang="en-US" sz="1900" b="0" cap="none" spc="0" baseline="-250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62159" marR="162159" marT="125256" marB="810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124141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WBC (x 10</a:t>
                      </a:r>
                      <a:r>
                        <a:rPr lang="en-US" sz="1700" cap="none" spc="0" baseline="3000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1.4 ± 0.4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1.0 ± 0.3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385383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RBC (x 10</a:t>
                      </a:r>
                      <a:r>
                        <a:rPr lang="en-US" sz="1700" cap="none" spc="0" baseline="3000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9.0 ± 0.2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8.7 ± 0.2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247969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PLT (x 10</a:t>
                      </a:r>
                      <a:r>
                        <a:rPr lang="en-US" sz="1700" cap="none" spc="0" baseline="3000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527.3 ± 66.9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413.0 ± 15.3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405765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Hb (g/L)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14.5 ± 0.6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13.4 ± 0.3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100857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Hct (%)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39.9 ± 0.8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39.4 ± 0.7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364026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ALT (U/L)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41.0 ± 13.1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31.5 ± 9.3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09451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Cr (</a:t>
                      </a:r>
                      <a:r>
                        <a:rPr lang="en-US" sz="1700" cap="none" spc="0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mole/L)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18.0 ± 0.0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21.0 ± 2.1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25828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29A38CC-F9B5-96CB-5848-96110CF627E0}"/>
              </a:ext>
            </a:extLst>
          </p:cNvPr>
          <p:cNvSpPr txBox="1"/>
          <p:nvPr/>
        </p:nvSpPr>
        <p:spPr>
          <a:xfrm>
            <a:off x="422439" y="3635138"/>
            <a:ext cx="3927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Injected dose = 6 MBq (50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93A9F-5801-8D35-8C3E-E7D89848BBD8}"/>
              </a:ext>
            </a:extLst>
          </p:cNvPr>
          <p:cNvSpPr txBox="1"/>
          <p:nvPr/>
        </p:nvSpPr>
        <p:spPr>
          <a:xfrm>
            <a:off x="5441735" y="5692336"/>
            <a:ext cx="255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significant differences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BECF4-6D80-8EE6-0E08-0F70CA6BC1EE}"/>
              </a:ext>
            </a:extLst>
          </p:cNvPr>
          <p:cNvSpPr txBox="1"/>
          <p:nvPr/>
        </p:nvSpPr>
        <p:spPr>
          <a:xfrm>
            <a:off x="471489" y="4676673"/>
            <a:ext cx="3719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Deliver a </a:t>
            </a:r>
            <a:r>
              <a:rPr lang="en-US" sz="2400" dirty="0" err="1"/>
              <a:t>tumour</a:t>
            </a:r>
            <a:r>
              <a:rPr lang="en-US" sz="2400" dirty="0"/>
              <a:t> absorbed dose of 12-15 </a:t>
            </a:r>
            <a:r>
              <a:rPr lang="en-US" sz="2400" dirty="0" err="1"/>
              <a:t>Gy</a:t>
            </a:r>
            <a:r>
              <a:rPr lang="en-US" sz="2400" dirty="0"/>
              <a:t> based on 2.0-2.5 </a:t>
            </a:r>
            <a:r>
              <a:rPr lang="en-US" sz="2400" dirty="0" err="1"/>
              <a:t>Gy</a:t>
            </a:r>
            <a:r>
              <a:rPr lang="en-US" sz="2400" dirty="0"/>
              <a:t>/MBq</a:t>
            </a:r>
          </a:p>
        </p:txBody>
      </p:sp>
    </p:spTree>
    <p:extLst>
      <p:ext uri="{BB962C8B-B14F-4D97-AF65-F5344CB8AC3E}">
        <p14:creationId xmlns:p14="http://schemas.microsoft.com/office/powerpoint/2010/main" val="252763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RIT of HNSCC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Tumours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with </a:t>
            </a:r>
            <a:r>
              <a:rPr lang="en-US" sz="3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177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Lu-DOTA-Panitumumab F(ab’)</a:t>
            </a:r>
            <a:r>
              <a:rPr lang="en-US" sz="3200" kern="1200" baseline="-25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03CDEA-EB5F-C5EE-9247-9A01036EF313}"/>
              </a:ext>
            </a:extLst>
          </p:cNvPr>
          <p:cNvGrpSpPr/>
          <p:nvPr/>
        </p:nvGrpSpPr>
        <p:grpSpPr>
          <a:xfrm>
            <a:off x="2163913" y="1746202"/>
            <a:ext cx="7861125" cy="4482739"/>
            <a:chOff x="2163913" y="1746202"/>
            <a:chExt cx="7861125" cy="448273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1EE029-0366-D11E-E955-133642F00FF7}"/>
                </a:ext>
              </a:extLst>
            </p:cNvPr>
            <p:cNvGrpSpPr/>
            <p:nvPr/>
          </p:nvGrpSpPr>
          <p:grpSpPr>
            <a:xfrm>
              <a:off x="2163913" y="1746202"/>
              <a:ext cx="7861125" cy="3977132"/>
              <a:chOff x="745435" y="1421296"/>
              <a:chExt cx="7861852" cy="408545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4AA6181-EA50-225C-6986-96B94FEE1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5435" y="1763011"/>
                <a:ext cx="7861852" cy="374373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A61F89-5042-4332-7E3F-2B345CF2FB4E}"/>
                  </a:ext>
                </a:extLst>
              </p:cNvPr>
              <p:cNvSpPr txBox="1"/>
              <p:nvPr/>
            </p:nvSpPr>
            <p:spPr>
              <a:xfrm>
                <a:off x="884583" y="1421296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lnSpcReduction="10000"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/>
                  <a:t>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CB15904-6A0E-FE47-BD59-452B7C4FDA4F}"/>
                  </a:ext>
                </a:extLst>
              </p:cNvPr>
              <p:cNvSpPr txBox="1"/>
              <p:nvPr/>
            </p:nvSpPr>
            <p:spPr>
              <a:xfrm>
                <a:off x="4725721" y="144913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lnSpcReduction="10000"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/>
                  <a:t>B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102653-683E-B3D6-948E-F24CF79FC277}"/>
                </a:ext>
              </a:extLst>
            </p:cNvPr>
            <p:cNvSpPr txBox="1"/>
            <p:nvPr/>
          </p:nvSpPr>
          <p:spPr>
            <a:xfrm>
              <a:off x="2984500" y="5828831"/>
              <a:ext cx="2522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Tumour</a:t>
              </a:r>
              <a:r>
                <a:rPr lang="en-US" sz="2000" dirty="0"/>
                <a:t> Growth Index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BD4036-1639-8567-9E2F-642E76E1689B}"/>
                </a:ext>
              </a:extLst>
            </p:cNvPr>
            <p:cNvSpPr txBox="1"/>
            <p:nvPr/>
          </p:nvSpPr>
          <p:spPr>
            <a:xfrm>
              <a:off x="7166807" y="5828831"/>
              <a:ext cx="21375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Body Weight Index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0153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Conclusions and Implications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018B1-912B-9D9A-9709-F203974A6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13232"/>
            <a:ext cx="6602794" cy="54315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/>
            <a:r>
              <a:rPr lang="en-US" sz="2600" dirty="0">
                <a:latin typeface="+mn-lt"/>
                <a:cs typeface="+mn-cs"/>
              </a:rPr>
              <a:t>HNSCC was imaged by PET with </a:t>
            </a:r>
            <a:r>
              <a:rPr lang="en-US" sz="2600" baseline="30000" dirty="0">
                <a:latin typeface="+mn-lt"/>
                <a:cs typeface="+mn-cs"/>
              </a:rPr>
              <a:t>64</a:t>
            </a:r>
            <a:r>
              <a:rPr lang="en-US" sz="2600" dirty="0">
                <a:latin typeface="+mn-lt"/>
                <a:cs typeface="+mn-cs"/>
              </a:rPr>
              <a:t>Cu-DOTA-Panitumumab F(ab’)</a:t>
            </a:r>
            <a:r>
              <a:rPr lang="en-US" sz="2600" baseline="-25000" dirty="0">
                <a:latin typeface="+mn-lt"/>
                <a:cs typeface="+mn-cs"/>
              </a:rPr>
              <a:t>2</a:t>
            </a:r>
            <a:r>
              <a:rPr lang="en-US" sz="2600" dirty="0">
                <a:latin typeface="+mn-lt"/>
                <a:cs typeface="+mn-cs"/>
              </a:rPr>
              <a:t>. PET predicted the radiation absorbed doses from RIT with </a:t>
            </a:r>
            <a:r>
              <a:rPr lang="en-US" sz="2600" baseline="30000" dirty="0">
                <a:latin typeface="+mn-lt"/>
                <a:cs typeface="+mn-cs"/>
              </a:rPr>
              <a:t>177</a:t>
            </a:r>
            <a:r>
              <a:rPr lang="en-US" sz="2600" dirty="0">
                <a:latin typeface="+mn-lt"/>
                <a:cs typeface="+mn-cs"/>
              </a:rPr>
              <a:t>Lu-panitumumab F(ab’)</a:t>
            </a:r>
            <a:r>
              <a:rPr lang="en-US" sz="2600" baseline="-25000" dirty="0">
                <a:latin typeface="+mn-lt"/>
                <a:cs typeface="+mn-cs"/>
              </a:rPr>
              <a:t>2</a:t>
            </a:r>
          </a:p>
          <a:p>
            <a:pPr indent="-228600" defTabSz="914400"/>
            <a:endParaRPr lang="en-US" sz="2600" dirty="0">
              <a:latin typeface="+mn-lt"/>
              <a:cs typeface="+mn-cs"/>
            </a:endParaRPr>
          </a:p>
          <a:p>
            <a:pPr indent="-228600" defTabSz="914400"/>
            <a:r>
              <a:rPr lang="en-US" sz="2600" baseline="30000" dirty="0">
                <a:latin typeface="+mn-lt"/>
                <a:cs typeface="+mn-cs"/>
              </a:rPr>
              <a:t>177</a:t>
            </a:r>
            <a:r>
              <a:rPr lang="en-US" sz="2600" dirty="0">
                <a:latin typeface="+mn-lt"/>
                <a:cs typeface="+mn-cs"/>
              </a:rPr>
              <a:t>Lu-DOTA-panitumumab F(ab’)</a:t>
            </a:r>
            <a:r>
              <a:rPr lang="en-US" sz="2600" baseline="-25000" dirty="0">
                <a:latin typeface="+mn-lt"/>
                <a:cs typeface="+mn-cs"/>
              </a:rPr>
              <a:t>2</a:t>
            </a:r>
            <a:r>
              <a:rPr lang="en-US" sz="2600" dirty="0">
                <a:latin typeface="+mn-lt"/>
                <a:cs typeface="+mn-cs"/>
              </a:rPr>
              <a:t> was safe and effective for RIT of HNSCC </a:t>
            </a:r>
            <a:r>
              <a:rPr lang="en-US" sz="2600" dirty="0" err="1">
                <a:latin typeface="+mn-lt"/>
                <a:cs typeface="+mn-cs"/>
              </a:rPr>
              <a:t>tumours</a:t>
            </a:r>
            <a:r>
              <a:rPr lang="en-US" sz="2600" dirty="0">
                <a:latin typeface="+mn-lt"/>
                <a:cs typeface="+mn-cs"/>
              </a:rPr>
              <a:t> in NRG mice.</a:t>
            </a:r>
          </a:p>
          <a:p>
            <a:pPr indent="-228600" defTabSz="914400"/>
            <a:endParaRPr lang="en-US" sz="2600" dirty="0">
              <a:latin typeface="+mn-lt"/>
              <a:cs typeface="+mn-cs"/>
            </a:endParaRPr>
          </a:p>
          <a:p>
            <a:pPr indent="-228600" defTabSz="914400"/>
            <a:r>
              <a:rPr lang="en-US" sz="2600" dirty="0">
                <a:latin typeface="+mn-lt"/>
                <a:cs typeface="+mn-cs"/>
              </a:rPr>
              <a:t>A </a:t>
            </a:r>
            <a:r>
              <a:rPr lang="en-US" sz="2600" dirty="0" err="1">
                <a:latin typeface="+mn-lt"/>
                <a:cs typeface="+mn-cs"/>
              </a:rPr>
              <a:t>theranostic</a:t>
            </a:r>
            <a:r>
              <a:rPr lang="en-US" sz="2600" dirty="0">
                <a:latin typeface="+mn-lt"/>
                <a:cs typeface="+mn-cs"/>
              </a:rPr>
              <a:t> approach combining </a:t>
            </a:r>
            <a:r>
              <a:rPr lang="en-US" sz="2600" baseline="30000" dirty="0">
                <a:latin typeface="+mn-lt"/>
                <a:cs typeface="+mn-cs"/>
              </a:rPr>
              <a:t>64</a:t>
            </a:r>
            <a:r>
              <a:rPr lang="en-US" sz="2600" dirty="0">
                <a:latin typeface="+mn-lt"/>
                <a:cs typeface="+mn-cs"/>
              </a:rPr>
              <a:t>Cu- and </a:t>
            </a:r>
            <a:r>
              <a:rPr lang="en-US" sz="2600" baseline="30000" dirty="0">
                <a:latin typeface="+mn-lt"/>
                <a:cs typeface="+mn-cs"/>
              </a:rPr>
              <a:t>177</a:t>
            </a:r>
            <a:r>
              <a:rPr lang="en-US" sz="2600" dirty="0">
                <a:latin typeface="+mn-lt"/>
                <a:cs typeface="+mn-cs"/>
              </a:rPr>
              <a:t>Lu-DOTA-panitumumab F(ab’)</a:t>
            </a:r>
            <a:r>
              <a:rPr lang="en-US" sz="2600" baseline="-25000" dirty="0">
                <a:latin typeface="+mn-lt"/>
                <a:cs typeface="+mn-cs"/>
              </a:rPr>
              <a:t>2</a:t>
            </a:r>
            <a:r>
              <a:rPr lang="en-US" sz="2600" dirty="0">
                <a:latin typeface="+mn-lt"/>
                <a:cs typeface="+mn-cs"/>
              </a:rPr>
              <a:t> is promising for imaging and treatment of HNSCC</a:t>
            </a:r>
          </a:p>
        </p:txBody>
      </p:sp>
    </p:spTree>
    <p:extLst>
      <p:ext uri="{BB962C8B-B14F-4D97-AF65-F5344CB8AC3E}">
        <p14:creationId xmlns:p14="http://schemas.microsoft.com/office/powerpoint/2010/main" val="786462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Triple-Negative Breast Cancer (TNBC)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90BFA-58D2-6F17-1F80-1A3CF8DB1CD8}"/>
              </a:ext>
            </a:extLst>
          </p:cNvPr>
          <p:cNvSpPr txBox="1"/>
          <p:nvPr/>
        </p:nvSpPr>
        <p:spPr>
          <a:xfrm>
            <a:off x="552356" y="2616898"/>
            <a:ext cx="7013476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28,900 cases and 5,500 deaths from breast cancer each year in Canada. TNBC accounts for 10-15% of cases but has a higher risk for progression and poor outcome.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TNBC is defined as breast cancer that does not express estrogen or progesterone receptors or HER2.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EGFR overexpression is present on 50-90% of </a:t>
            </a:r>
            <a:r>
              <a:rPr lang="en-US" sz="2200" dirty="0" err="1"/>
              <a:t>tumours</a:t>
            </a:r>
            <a:r>
              <a:rPr lang="en-US" sz="2200" dirty="0"/>
              <a:t> and is a poor prognostic marker but a good target.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026" name="Picture 2" descr="What Is Breast Cancer? | CDC">
            <a:extLst>
              <a:ext uri="{FF2B5EF4-FFF2-40B4-BE49-F238E27FC236}">
                <a16:creationId xmlns:a16="http://schemas.microsoft.com/office/drawing/2014/main" id="{5E8A00A5-2FBA-C327-5AFE-60960EA8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6236" y="766958"/>
            <a:ext cx="2310054" cy="249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A3897D-49D9-DBFE-6CBF-BDFB0A9D0DD0}"/>
              </a:ext>
            </a:extLst>
          </p:cNvPr>
          <p:cNvSpPr txBox="1"/>
          <p:nvPr/>
        </p:nvSpPr>
        <p:spPr>
          <a:xfrm>
            <a:off x="7770285" y="6082735"/>
            <a:ext cx="3945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 err="1"/>
              <a:t>Hamy</a:t>
            </a:r>
            <a:r>
              <a:rPr lang="en-CA" sz="1400" dirty="0"/>
              <a:t> A-S, et al. (2020) </a:t>
            </a:r>
            <a:r>
              <a:rPr lang="en-CA" sz="1400" dirty="0" err="1"/>
              <a:t>PLoS</a:t>
            </a:r>
            <a:r>
              <a:rPr lang="en-CA" sz="1400" dirty="0"/>
              <a:t> ONE 15(6): e0234191. </a:t>
            </a:r>
            <a:endParaRPr lang="en-US" sz="1400" dirty="0"/>
          </a:p>
        </p:txBody>
      </p:sp>
      <p:pic>
        <p:nvPicPr>
          <p:cNvPr id="11" name="Picture 2" descr="Fig. 2">
            <a:extLst>
              <a:ext uri="{FF2B5EF4-FFF2-40B4-BE49-F238E27FC236}">
                <a16:creationId xmlns:a16="http://schemas.microsoft.com/office/drawing/2014/main" id="{C25771C9-218A-AB82-1DCE-E7861AA8E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" r="51247"/>
          <a:stretch/>
        </p:blipFill>
        <p:spPr bwMode="auto">
          <a:xfrm>
            <a:off x="8203611" y="3289658"/>
            <a:ext cx="3436033" cy="24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7A984F-79C1-59C9-B91B-80A957A5EB69}"/>
              </a:ext>
            </a:extLst>
          </p:cNvPr>
          <p:cNvSpPr/>
          <p:nvPr/>
        </p:nvSpPr>
        <p:spPr>
          <a:xfrm>
            <a:off x="10520516" y="3480840"/>
            <a:ext cx="1195234" cy="688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9542D-8E38-7CC8-367D-CC1D9BCE5514}"/>
              </a:ext>
            </a:extLst>
          </p:cNvPr>
          <p:cNvSpPr txBox="1"/>
          <p:nvPr/>
        </p:nvSpPr>
        <p:spPr>
          <a:xfrm>
            <a:off x="9898601" y="3743648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Non-TNBC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A6BEA3-2FF9-A334-1F28-D4FC154AD779}"/>
              </a:ext>
            </a:extLst>
          </p:cNvPr>
          <p:cNvCxnSpPr/>
          <p:nvPr/>
        </p:nvCxnSpPr>
        <p:spPr>
          <a:xfrm flipH="1">
            <a:off x="9645445" y="4112980"/>
            <a:ext cx="363794" cy="360697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7A3301-D843-B2A8-C2FB-7CA41CB9A75A}"/>
              </a:ext>
            </a:extLst>
          </p:cNvPr>
          <p:cNvCxnSpPr>
            <a:cxnSpLocks/>
          </p:cNvCxnSpPr>
          <p:nvPr/>
        </p:nvCxnSpPr>
        <p:spPr>
          <a:xfrm flipH="1">
            <a:off x="9561120" y="4482312"/>
            <a:ext cx="556274" cy="58556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0E95CC-EB56-FD13-4A66-032E770A4550}"/>
              </a:ext>
            </a:extLst>
          </p:cNvPr>
          <p:cNvSpPr txBox="1"/>
          <p:nvPr/>
        </p:nvSpPr>
        <p:spPr>
          <a:xfrm>
            <a:off x="10044266" y="4134491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TNBC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170ED1-D91E-0FE6-4880-879FFE4B4ACD}"/>
              </a:ext>
            </a:extLst>
          </p:cNvPr>
          <p:cNvSpPr txBox="1"/>
          <p:nvPr/>
        </p:nvSpPr>
        <p:spPr>
          <a:xfrm rot="16200000">
            <a:off x="7348905" y="4233931"/>
            <a:ext cx="15866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Survival Probability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99D3F6-033B-FF5D-62FB-1AF21AF226BC}"/>
              </a:ext>
            </a:extLst>
          </p:cNvPr>
          <p:cNvSpPr txBox="1"/>
          <p:nvPr/>
        </p:nvSpPr>
        <p:spPr>
          <a:xfrm>
            <a:off x="9633206" y="5712320"/>
            <a:ext cx="7520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154620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Hypotheses</a:t>
            </a:r>
          </a:p>
        </p:txBody>
      </p:sp>
      <p:sp>
        <p:nvSpPr>
          <p:cNvPr id="49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940E0E06-E500-A03F-D41F-D4001E74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13232"/>
            <a:ext cx="646074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2400" dirty="0">
                <a:latin typeface="+mn-lt"/>
                <a:cs typeface="+mn-cs"/>
              </a:rPr>
              <a:t>TNBC </a:t>
            </a:r>
            <a:r>
              <a:rPr lang="en-US" sz="2400" dirty="0" err="1">
                <a:latin typeface="+mn-lt"/>
                <a:cs typeface="+mn-cs"/>
              </a:rPr>
              <a:t>tumours</a:t>
            </a:r>
            <a:r>
              <a:rPr lang="en-US" sz="2400" dirty="0">
                <a:latin typeface="+mn-lt"/>
                <a:cs typeface="+mn-cs"/>
              </a:rPr>
              <a:t> in NRG mice could be imaged by SPECT/CT using </a:t>
            </a:r>
            <a:r>
              <a:rPr lang="en-US" sz="2400" baseline="30000" dirty="0">
                <a:latin typeface="+mn-lt"/>
                <a:cs typeface="+mn-cs"/>
              </a:rPr>
              <a:t>111</a:t>
            </a:r>
            <a:r>
              <a:rPr lang="en-US" sz="2400" dirty="0">
                <a:latin typeface="+mn-lt"/>
                <a:cs typeface="+mn-cs"/>
              </a:rPr>
              <a:t>In-panitumumab intact IgG.</a:t>
            </a:r>
            <a:br>
              <a:rPr lang="en-US" sz="2400" dirty="0">
                <a:latin typeface="+mn-lt"/>
                <a:cs typeface="+mn-cs"/>
              </a:rPr>
            </a:br>
            <a:endParaRPr lang="en-US" sz="2400" dirty="0">
              <a:latin typeface="+mn-lt"/>
              <a:cs typeface="+mn-cs"/>
            </a:endParaRPr>
          </a:p>
          <a:p>
            <a:pPr indent="-228600" defTabSz="914400"/>
            <a:r>
              <a:rPr lang="en-US" sz="2400" dirty="0">
                <a:latin typeface="+mn-lt"/>
                <a:cs typeface="+mn-cs"/>
              </a:rPr>
              <a:t>SPECT/CT could be extended to RIT in a </a:t>
            </a:r>
            <a:r>
              <a:rPr lang="en-US" sz="2400" dirty="0" err="1">
                <a:latin typeface="+mn-lt"/>
                <a:cs typeface="+mn-cs"/>
              </a:rPr>
              <a:t>theranostic</a:t>
            </a:r>
            <a:r>
              <a:rPr lang="en-US" sz="2400" dirty="0">
                <a:latin typeface="+mn-lt"/>
                <a:cs typeface="+mn-cs"/>
              </a:rPr>
              <a:t> approach by exploiting the Auger electron (AE) emissions of </a:t>
            </a:r>
            <a:r>
              <a:rPr lang="en-US" sz="2400" baseline="30000" dirty="0">
                <a:latin typeface="+mn-lt"/>
                <a:cs typeface="+mn-cs"/>
              </a:rPr>
              <a:t>111</a:t>
            </a:r>
            <a:r>
              <a:rPr lang="en-US" sz="2400" dirty="0">
                <a:latin typeface="+mn-lt"/>
                <a:cs typeface="+mn-cs"/>
              </a:rPr>
              <a:t>In.</a:t>
            </a:r>
            <a:br>
              <a:rPr lang="en-US" sz="2400" dirty="0">
                <a:latin typeface="+mn-lt"/>
                <a:cs typeface="+mn-cs"/>
              </a:rPr>
            </a:br>
            <a:endParaRPr lang="en-US" sz="2400" baseline="-25000" dirty="0">
              <a:latin typeface="+mn-lt"/>
              <a:cs typeface="+mn-cs"/>
            </a:endParaRPr>
          </a:p>
          <a:p>
            <a:pPr indent="-228600" defTabSz="914400"/>
            <a:r>
              <a:rPr lang="en-US" sz="2400" dirty="0">
                <a:latin typeface="+mn-lt"/>
                <a:cs typeface="+mn-cs"/>
              </a:rPr>
              <a:t>RIT with </a:t>
            </a:r>
            <a:r>
              <a:rPr lang="en-US" sz="2400" baseline="30000" dirty="0">
                <a:latin typeface="+mn-lt"/>
                <a:cs typeface="+mn-cs"/>
              </a:rPr>
              <a:t>111</a:t>
            </a:r>
            <a:r>
              <a:rPr lang="en-US" sz="2400" dirty="0">
                <a:latin typeface="+mn-lt"/>
                <a:cs typeface="+mn-cs"/>
              </a:rPr>
              <a:t>In-panitumumab IgG would be safe and effective for treatment of primary and metastatic TNBC </a:t>
            </a:r>
            <a:r>
              <a:rPr lang="en-US" sz="2400" dirty="0" err="1">
                <a:latin typeface="+mn-lt"/>
                <a:cs typeface="+mn-cs"/>
              </a:rPr>
              <a:t>tumours</a:t>
            </a:r>
            <a:r>
              <a:rPr lang="en-US" sz="2400" dirty="0">
                <a:latin typeface="+mn-lt"/>
                <a:cs typeface="+mn-cs"/>
              </a:rPr>
              <a:t> in NRG mice.</a:t>
            </a:r>
            <a:br>
              <a:rPr lang="en-US" sz="2400" baseline="-25000" dirty="0">
                <a:latin typeface="+mn-lt"/>
                <a:cs typeface="+mn-cs"/>
              </a:rPr>
            </a:br>
            <a:endParaRPr lang="en-US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99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Freeform: Shape 1039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241568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400">
                <a:solidFill>
                  <a:srgbClr val="FFFFFF"/>
                </a:solidFill>
                <a:latin typeface="+mj-lt"/>
              </a:rPr>
              <a:t>Disclosures</a:t>
            </a:r>
            <a:endParaRPr lang="en-US" sz="5400" baseline="-250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42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831F2A-0BEA-60DD-0867-E1E600CA3606}"/>
              </a:ext>
            </a:extLst>
          </p:cNvPr>
          <p:cNvSpPr txBox="1"/>
          <p:nvPr/>
        </p:nvSpPr>
        <p:spPr>
          <a:xfrm>
            <a:off x="640080" y="2706624"/>
            <a:ext cx="4781247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 have no conflicts-of-interest to declare.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 am collaborating with scientists at TRIUMF on development of novel </a:t>
            </a:r>
            <a:r>
              <a:rPr lang="en-US" sz="2400" dirty="0" err="1">
                <a:solidFill>
                  <a:srgbClr val="FFFFFF"/>
                </a:solidFill>
              </a:rPr>
              <a:t>theranostic</a:t>
            </a:r>
            <a:r>
              <a:rPr lang="en-US" sz="2400" dirty="0">
                <a:solidFill>
                  <a:srgbClr val="FFFFFF"/>
                </a:solidFill>
              </a:rPr>
              <a:t> agents for imaging and treatment of cancer, especially using novel Auger electron-emitting radionuclides.</a:t>
            </a:r>
          </a:p>
        </p:txBody>
      </p:sp>
      <p:pic>
        <p:nvPicPr>
          <p:cNvPr id="1028" name="Picture 4" descr="Contractually Limited Term Appointment (CLTA) at the rank of Assistant  Professor in Social Planning (University of Toronto) - Urban Affairs  Association">
            <a:extLst>
              <a:ext uri="{FF2B5EF4-FFF2-40B4-BE49-F238E27FC236}">
                <a16:creationId xmlns:a16="http://schemas.microsoft.com/office/drawing/2014/main" id="{115222D1-F8F3-9929-635E-77B08B390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6240" y="132528"/>
            <a:ext cx="4014216" cy="224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- Download | TRIUMF : Canada's particle accelerator centre">
            <a:extLst>
              <a:ext uri="{FF2B5EF4-FFF2-40B4-BE49-F238E27FC236}">
                <a16:creationId xmlns:a16="http://schemas.microsoft.com/office/drawing/2014/main" id="{F5E233BC-F0C9-9473-1F33-0D655CBD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3823" y="2380488"/>
            <a:ext cx="4014216" cy="7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ife Sciences Group Members | TRIUMF : Canada's particle accelerator centre">
            <a:extLst>
              <a:ext uri="{FF2B5EF4-FFF2-40B4-BE49-F238E27FC236}">
                <a16:creationId xmlns:a16="http://schemas.microsoft.com/office/drawing/2014/main" id="{B511BD1E-1178-BB18-E96F-876048C5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63" y="3949383"/>
            <a:ext cx="123720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Life Sciences Group Members | TRIUMF : Canada's particle accelerator centre">
            <a:extLst>
              <a:ext uri="{FF2B5EF4-FFF2-40B4-BE49-F238E27FC236}">
                <a16:creationId xmlns:a16="http://schemas.microsoft.com/office/drawing/2014/main" id="{C931406F-E81C-7785-F6ED-672B6D31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67" y="3949382"/>
            <a:ext cx="1390607" cy="16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aterina Ramogida, Life Sciences | TRIUMF Lab | Flickr">
            <a:extLst>
              <a:ext uri="{FF2B5EF4-FFF2-40B4-BE49-F238E27FC236}">
                <a16:creationId xmlns:a16="http://schemas.microsoft.com/office/drawing/2014/main" id="{D5855FD1-65D9-B0C3-A345-104D82E32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4810" r="23797" b="-1"/>
          <a:stretch/>
        </p:blipFill>
        <p:spPr bwMode="auto">
          <a:xfrm>
            <a:off x="8920038" y="3936682"/>
            <a:ext cx="1277272" cy="16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ornelia HÖHR | Research Scientist | Ph.D. | TRIUMF, Vancouver | School of  Life Sciences">
            <a:extLst>
              <a:ext uri="{FF2B5EF4-FFF2-40B4-BE49-F238E27FC236}">
                <a16:creationId xmlns:a16="http://schemas.microsoft.com/office/drawing/2014/main" id="{57AC538A-7CFC-EC8B-8F40-713A80AB6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7"/>
          <a:stretch/>
        </p:blipFill>
        <p:spPr bwMode="auto">
          <a:xfrm>
            <a:off x="10390907" y="3936682"/>
            <a:ext cx="1418328" cy="16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44DFD-E41E-E576-7750-6683F19AD4C3}"/>
              </a:ext>
            </a:extLst>
          </p:cNvPr>
          <p:cNvSpPr txBox="1"/>
          <p:nvPr/>
        </p:nvSpPr>
        <p:spPr>
          <a:xfrm>
            <a:off x="6060590" y="5616258"/>
            <a:ext cx="14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Valerie </a:t>
            </a:r>
            <a:r>
              <a:rPr lang="en-US" dirty="0" err="1">
                <a:solidFill>
                  <a:schemeClr val="bg1"/>
                </a:solidFill>
              </a:rPr>
              <a:t>Radchenko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5D95B-7620-9422-9909-BBD2AF0B0616}"/>
              </a:ext>
            </a:extLst>
          </p:cNvPr>
          <p:cNvSpPr txBox="1"/>
          <p:nvPr/>
        </p:nvSpPr>
        <p:spPr>
          <a:xfrm>
            <a:off x="7524350" y="5655025"/>
            <a:ext cx="105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A5C"/>
                </a:solidFill>
              </a:rPr>
              <a:t>Hua Yang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3B4E73-0A54-5B5C-1D09-259384EF4469}"/>
              </a:ext>
            </a:extLst>
          </p:cNvPr>
          <p:cNvSpPr txBox="1"/>
          <p:nvPr/>
        </p:nvSpPr>
        <p:spPr>
          <a:xfrm>
            <a:off x="8845289" y="5655025"/>
            <a:ext cx="1165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5C"/>
                </a:solidFill>
              </a:rPr>
              <a:t>Caterina </a:t>
            </a:r>
            <a:r>
              <a:rPr lang="en-US" dirty="0" err="1">
                <a:solidFill>
                  <a:srgbClr val="002A5C"/>
                </a:solidFill>
              </a:rPr>
              <a:t>Ramogida</a:t>
            </a:r>
            <a:endParaRPr lang="en-US" dirty="0">
              <a:solidFill>
                <a:srgbClr val="002A5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AC7A57-A840-B9A3-F1F5-B359F792A715}"/>
              </a:ext>
            </a:extLst>
          </p:cNvPr>
          <p:cNvSpPr txBox="1"/>
          <p:nvPr/>
        </p:nvSpPr>
        <p:spPr>
          <a:xfrm>
            <a:off x="10418646" y="5676109"/>
            <a:ext cx="1165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5C"/>
                </a:solidFill>
              </a:rPr>
              <a:t>Cornelia </a:t>
            </a:r>
            <a:r>
              <a:rPr lang="en-US" dirty="0" err="1">
                <a:solidFill>
                  <a:srgbClr val="002A5C"/>
                </a:solidFill>
              </a:rPr>
              <a:t>Hoehr</a:t>
            </a:r>
            <a:endParaRPr lang="en-US" dirty="0">
              <a:solidFill>
                <a:srgbClr val="002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18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TNBC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Tumour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Xenograft Models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431B4-9CE4-26B4-E799-73F5DA48F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53" y="750002"/>
            <a:ext cx="1781947" cy="1990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2E1FAD-F040-1C29-7D85-C04520D03786}"/>
              </a:ext>
            </a:extLst>
          </p:cNvPr>
          <p:cNvSpPr txBox="1"/>
          <p:nvPr/>
        </p:nvSpPr>
        <p:spPr>
          <a:xfrm>
            <a:off x="1101942" y="5934086"/>
            <a:ext cx="193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Surgical Excision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79CC36-B152-957C-9890-045E67B493B6}"/>
              </a:ext>
            </a:extLst>
          </p:cNvPr>
          <p:cNvSpPr txBox="1"/>
          <p:nvPr/>
        </p:nvSpPr>
        <p:spPr>
          <a:xfrm>
            <a:off x="3869257" y="5894935"/>
            <a:ext cx="125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Local XRT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EDE19-CBB8-A38F-8383-3C674CDE47E3}"/>
              </a:ext>
            </a:extLst>
          </p:cNvPr>
          <p:cNvSpPr txBox="1"/>
          <p:nvPr/>
        </p:nvSpPr>
        <p:spPr>
          <a:xfrm>
            <a:off x="6373366" y="5886347"/>
            <a:ext cx="51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E44220-8679-081C-DC4F-A3C6DC7FE7E8}"/>
              </a:ext>
            </a:extLst>
          </p:cNvPr>
          <p:cNvGrpSpPr>
            <a:grpSpLocks noChangeAspect="1"/>
          </p:cNvGrpSpPr>
          <p:nvPr/>
        </p:nvGrpSpPr>
        <p:grpSpPr>
          <a:xfrm>
            <a:off x="1287987" y="3725586"/>
            <a:ext cx="9628355" cy="2088000"/>
            <a:chOff x="1318686" y="3707298"/>
            <a:chExt cx="10354800" cy="22455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1FB988-9187-D34D-A6B3-CEAE015D6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8686" y="3726164"/>
              <a:ext cx="1561066" cy="2223236"/>
            </a:xfrm>
            <a:prstGeom prst="rect">
              <a:avLst/>
            </a:prstGeom>
            <a:noFill/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1363F8-6A7F-EC56-6811-15AA75587E4B}"/>
                </a:ext>
              </a:extLst>
            </p:cNvPr>
            <p:cNvGrpSpPr/>
            <p:nvPr/>
          </p:nvGrpSpPr>
          <p:grpSpPr>
            <a:xfrm>
              <a:off x="3925589" y="3707298"/>
              <a:ext cx="1691493" cy="2223236"/>
              <a:chOff x="6710297" y="1426619"/>
              <a:chExt cx="2167272" cy="256918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43A5E9-9C52-B284-87FE-A78BEFCF5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0297" y="1426619"/>
                <a:ext cx="2167272" cy="256918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AF6109-845D-1873-BDFE-85DF45FC74A6}"/>
                  </a:ext>
                </a:extLst>
              </p:cNvPr>
              <p:cNvSpPr txBox="1"/>
              <p:nvPr/>
            </p:nvSpPr>
            <p:spPr>
              <a:xfrm>
                <a:off x="6710297" y="2754881"/>
                <a:ext cx="1140272" cy="270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dirty="0">
                    <a:solidFill>
                      <a:schemeClr val="bg1"/>
                    </a:solidFill>
                  </a:rPr>
                  <a:t>5 x 6 Gy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5495E6-544A-7883-008B-69B07E091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61469" y="3707298"/>
              <a:ext cx="1636393" cy="2223236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</p:spPr>
        </p:pic>
        <p:pic>
          <p:nvPicPr>
            <p:cNvPr id="15" name="Picture 6" descr="Needle PNG Images Transparent Background | PNG Play">
              <a:extLst>
                <a:ext uri="{FF2B5EF4-FFF2-40B4-BE49-F238E27FC236}">
                  <a16:creationId xmlns:a16="http://schemas.microsoft.com/office/drawing/2014/main" id="{8A5828ED-A012-FEF0-0BE3-AA00411C3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29833" y="5001986"/>
              <a:ext cx="958772" cy="95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Radioactivity Sign Ionizing Radiation Trefoil Symbol Stock Vector (Royalty  Free) 1803307954">
              <a:extLst>
                <a:ext uri="{FF2B5EF4-FFF2-40B4-BE49-F238E27FC236}">
                  <a16:creationId xmlns:a16="http://schemas.microsoft.com/office/drawing/2014/main" id="{89FFC47D-56BA-ED0C-2188-A3305A70E5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80"/>
            <a:stretch/>
          </p:blipFill>
          <p:spPr bwMode="auto">
            <a:xfrm>
              <a:off x="7988605" y="4786247"/>
              <a:ext cx="302829" cy="30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5B4E07-92BA-A6A8-9D00-C000D55C19AE}"/>
                </a:ext>
              </a:extLst>
            </p:cNvPr>
            <p:cNvGrpSpPr/>
            <p:nvPr/>
          </p:nvGrpSpPr>
          <p:grpSpPr>
            <a:xfrm>
              <a:off x="10112419" y="3738739"/>
              <a:ext cx="1561067" cy="2160354"/>
              <a:chOff x="9237618" y="1293257"/>
              <a:chExt cx="1834995" cy="259237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9F9C6FB-BE15-610E-3169-A3784162C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37618" y="1293257"/>
                <a:ext cx="1834995" cy="259237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70E4D29-650D-8119-1B2E-F94A445F6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628080" y="2088880"/>
                <a:ext cx="1217090" cy="1372209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6200D2-E99B-4CD6-5058-6C0A133341FB}"/>
              </a:ext>
            </a:extLst>
          </p:cNvPr>
          <p:cNvSpPr txBox="1"/>
          <p:nvPr/>
        </p:nvSpPr>
        <p:spPr>
          <a:xfrm>
            <a:off x="9810566" y="5886347"/>
            <a:ext cx="499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BLI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A5F04E-CE27-68C4-7F2A-0CCC2DE0367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1245" y="750002"/>
            <a:ext cx="1465098" cy="199051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78AF2E-B34E-37CE-783F-4B4A49539289}"/>
              </a:ext>
            </a:extLst>
          </p:cNvPr>
          <p:cNvSpPr txBox="1"/>
          <p:nvPr/>
        </p:nvSpPr>
        <p:spPr>
          <a:xfrm>
            <a:off x="3560512" y="2882155"/>
            <a:ext cx="5625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Inoculate LM2-4/Luc Cells into the MFP of NRG mice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D9238D5-AC13-78F2-B5B0-D2142FA61FA8}"/>
              </a:ext>
            </a:extLst>
          </p:cNvPr>
          <p:cNvSpPr/>
          <p:nvPr/>
        </p:nvSpPr>
        <p:spPr>
          <a:xfrm>
            <a:off x="7911575" y="4434906"/>
            <a:ext cx="1131618" cy="46808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CF2BE87-8A02-64F0-E43F-81C3DF9D7220}"/>
              </a:ext>
            </a:extLst>
          </p:cNvPr>
          <p:cNvSpPr/>
          <p:nvPr/>
        </p:nvSpPr>
        <p:spPr>
          <a:xfrm>
            <a:off x="7796928" y="1528278"/>
            <a:ext cx="1131618" cy="46808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EF847-2F20-B853-0F17-CDBE3CDA8ACD}"/>
              </a:ext>
            </a:extLst>
          </p:cNvPr>
          <p:cNvSpPr txBox="1"/>
          <p:nvPr/>
        </p:nvSpPr>
        <p:spPr>
          <a:xfrm>
            <a:off x="7690871" y="1087068"/>
            <a:ext cx="969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21 days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5E0CA8-D3F0-CCEF-D5EC-6030CC10B2C7}"/>
              </a:ext>
            </a:extLst>
          </p:cNvPr>
          <p:cNvSpPr txBox="1"/>
          <p:nvPr/>
        </p:nvSpPr>
        <p:spPr>
          <a:xfrm>
            <a:off x="7775946" y="3993696"/>
            <a:ext cx="1233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1-2 weeks</a:t>
            </a:r>
          </a:p>
        </p:txBody>
      </p:sp>
    </p:spTree>
    <p:extLst>
      <p:ext uri="{BB962C8B-B14F-4D97-AF65-F5344CB8AC3E}">
        <p14:creationId xmlns:p14="http://schemas.microsoft.com/office/powerpoint/2010/main" val="328754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0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SPECT/CT Imaging with </a:t>
            </a:r>
            <a:r>
              <a:rPr lang="en-US" sz="36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111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In-DOTA-Panitumumab IgG 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(48 h post-injection)</a:t>
            </a:r>
            <a:endParaRPr lang="en-US" sz="3600" kern="1200" baseline="-25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A picture containing photo, different, colorful, small&#10;&#10;Description automatically generated">
            <a:extLst>
              <a:ext uri="{FF2B5EF4-FFF2-40B4-BE49-F238E27FC236}">
                <a16:creationId xmlns:a16="http://schemas.microsoft.com/office/drawing/2014/main" id="{7DE7D3F4-E02C-863D-C6B1-F121388DF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4" t="8385" r="30006" b="4237"/>
          <a:stretch/>
        </p:blipFill>
        <p:spPr>
          <a:xfrm>
            <a:off x="4244566" y="2986614"/>
            <a:ext cx="1650167" cy="2623457"/>
          </a:xfrm>
          <a:prstGeom prst="rect">
            <a:avLst/>
          </a:prstGeom>
        </p:spPr>
      </p:pic>
      <p:pic>
        <p:nvPicPr>
          <p:cNvPr id="55" name="Picture 54" descr="A picture containing photo, different, colorful, small&#10;&#10;Description automatically generated">
            <a:extLst>
              <a:ext uri="{FF2B5EF4-FFF2-40B4-BE49-F238E27FC236}">
                <a16:creationId xmlns:a16="http://schemas.microsoft.com/office/drawing/2014/main" id="{3A578A50-D969-B063-AA7C-F8EE77F46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28" t="4919" r="1034" b="4236"/>
          <a:stretch/>
        </p:blipFill>
        <p:spPr>
          <a:xfrm>
            <a:off x="6408352" y="2450317"/>
            <a:ext cx="1218076" cy="315975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0E9680F-70E9-C3B4-E9A9-04D7DB2F1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7952" r="57631"/>
          <a:stretch/>
        </p:blipFill>
        <p:spPr>
          <a:xfrm>
            <a:off x="10044284" y="2402964"/>
            <a:ext cx="1218076" cy="3123273"/>
          </a:xfrm>
          <a:prstGeom prst="rect">
            <a:avLst/>
          </a:prstGeom>
        </p:spPr>
      </p:pic>
      <p:pic>
        <p:nvPicPr>
          <p:cNvPr id="58" name="Picture 57" descr="A screen 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4A7DDAC4-4F90-F9E4-426B-0B6B15CD98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01" t="37779" r="13145" b="51309"/>
          <a:stretch/>
        </p:blipFill>
        <p:spPr>
          <a:xfrm flipH="1">
            <a:off x="8478651" y="4275364"/>
            <a:ext cx="1218076" cy="1250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04BD83-BDF2-61C7-86F1-7D22EF894B09}"/>
              </a:ext>
            </a:extLst>
          </p:cNvPr>
          <p:cNvSpPr txBox="1"/>
          <p:nvPr/>
        </p:nvSpPr>
        <p:spPr>
          <a:xfrm>
            <a:off x="929640" y="5755944"/>
            <a:ext cx="20328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Primary </a:t>
            </a:r>
            <a:r>
              <a:rPr lang="en-US" sz="2200" dirty="0" err="1"/>
              <a:t>Tumour</a:t>
            </a:r>
            <a:endParaRPr lang="en-US" sz="2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5C7C14-65F3-2993-B90C-A5874A0FB9EC}"/>
              </a:ext>
            </a:extLst>
          </p:cNvPr>
          <p:cNvGrpSpPr/>
          <p:nvPr/>
        </p:nvGrpSpPr>
        <p:grpSpPr>
          <a:xfrm>
            <a:off x="929640" y="2238139"/>
            <a:ext cx="1943100" cy="3347933"/>
            <a:chOff x="929640" y="2238139"/>
            <a:chExt cx="1943100" cy="3347933"/>
          </a:xfrm>
        </p:grpSpPr>
        <p:pic>
          <p:nvPicPr>
            <p:cNvPr id="53" name="Picture 52" descr="Chart&#10;&#10;Description automatically generated">
              <a:extLst>
                <a:ext uri="{FF2B5EF4-FFF2-40B4-BE49-F238E27FC236}">
                  <a16:creationId xmlns:a16="http://schemas.microsoft.com/office/drawing/2014/main" id="{FC45BC25-DECF-0774-C9FD-93600C6AC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98" t="7323" r="65021"/>
            <a:stretch/>
          </p:blipFill>
          <p:spPr>
            <a:xfrm>
              <a:off x="929640" y="2238139"/>
              <a:ext cx="1943100" cy="33479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00AD35-B038-4BF3-7662-9793F2D52B64}"/>
                </a:ext>
              </a:extLst>
            </p:cNvPr>
            <p:cNvSpPr txBox="1"/>
            <p:nvPr/>
          </p:nvSpPr>
          <p:spPr>
            <a:xfrm>
              <a:off x="1003300" y="4275364"/>
              <a:ext cx="296876" cy="369332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D136E93-9118-66B3-1A34-A60289CA4814}"/>
              </a:ext>
            </a:extLst>
          </p:cNvPr>
          <p:cNvSpPr txBox="1"/>
          <p:nvPr/>
        </p:nvSpPr>
        <p:spPr>
          <a:xfrm>
            <a:off x="5431589" y="5745901"/>
            <a:ext cx="1485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Metastases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3AF59E1-32C9-4699-67FC-072462709D9F}"/>
              </a:ext>
            </a:extLst>
          </p:cNvPr>
          <p:cNvSpPr txBox="1"/>
          <p:nvPr/>
        </p:nvSpPr>
        <p:spPr>
          <a:xfrm>
            <a:off x="3317974" y="3406394"/>
            <a:ext cx="841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Lungs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235CAD-EF78-8D0C-02AE-5915E851A326}"/>
              </a:ext>
            </a:extLst>
          </p:cNvPr>
          <p:cNvSpPr txBox="1"/>
          <p:nvPr/>
        </p:nvSpPr>
        <p:spPr>
          <a:xfrm>
            <a:off x="3309998" y="4619339"/>
            <a:ext cx="7301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Liver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3A2CD3-0F98-7B4A-204B-C8329D824C7E}"/>
              </a:ext>
            </a:extLst>
          </p:cNvPr>
          <p:cNvSpPr txBox="1"/>
          <p:nvPr/>
        </p:nvSpPr>
        <p:spPr>
          <a:xfrm>
            <a:off x="9473848" y="5745901"/>
            <a:ext cx="5277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BLI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8B7302-6EB9-1651-4B3B-B8793FA82634}"/>
              </a:ext>
            </a:extLst>
          </p:cNvPr>
          <p:cNvCxnSpPr>
            <a:cxnSpLocks/>
          </p:cNvCxnSpPr>
          <p:nvPr/>
        </p:nvCxnSpPr>
        <p:spPr>
          <a:xfrm>
            <a:off x="8603226" y="4385187"/>
            <a:ext cx="206477" cy="234152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9FF0DF-5343-7B2B-4A0C-BB99C03C2CA3}"/>
              </a:ext>
            </a:extLst>
          </p:cNvPr>
          <p:cNvCxnSpPr>
            <a:cxnSpLocks/>
          </p:cNvCxnSpPr>
          <p:nvPr/>
        </p:nvCxnSpPr>
        <p:spPr>
          <a:xfrm>
            <a:off x="10139299" y="3017318"/>
            <a:ext cx="206477" cy="234152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9195FB1-AD83-F5B4-F68A-8837DCA39BDE}"/>
              </a:ext>
            </a:extLst>
          </p:cNvPr>
          <p:cNvSpPr txBox="1"/>
          <p:nvPr/>
        </p:nvSpPr>
        <p:spPr>
          <a:xfrm>
            <a:off x="4251059" y="2318534"/>
            <a:ext cx="1240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Transaxial</a:t>
            </a:r>
            <a:endParaRPr lang="en-US" sz="20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2E2FE0-ECE4-F24D-C077-C253043991CA}"/>
              </a:ext>
            </a:extLst>
          </p:cNvPr>
          <p:cNvSpPr txBox="1"/>
          <p:nvPr/>
        </p:nvSpPr>
        <p:spPr>
          <a:xfrm>
            <a:off x="8404437" y="3674179"/>
            <a:ext cx="1240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Transaxial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90031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7" y="347981"/>
            <a:ext cx="4083041" cy="278891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Toxicity of </a:t>
            </a:r>
            <a:r>
              <a:rPr lang="en-US" sz="40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111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In-DOTA-Panitumumab IgG</a:t>
            </a:r>
            <a:endParaRPr lang="en-US" sz="4000" kern="1200" baseline="-25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D508D7F-797E-9DA3-9E2D-999EC0663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666494"/>
              </p:ext>
            </p:extLst>
          </p:nvPr>
        </p:nvGraphicFramePr>
        <p:xfrm>
          <a:off x="5441735" y="1009422"/>
          <a:ext cx="5934458" cy="4526673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45098"/>
                  </a:srgbClr>
                </a:solidFill>
                <a:tableStyleId>{91EBBBCC-DAD2-459C-BE2E-F6DE35CF9A28}</a:tableStyleId>
              </a:tblPr>
              <a:tblGrid>
                <a:gridCol w="1844779">
                  <a:extLst>
                    <a:ext uri="{9D8B030D-6E8A-4147-A177-3AD203B41FA5}">
                      <a16:colId xmlns:a16="http://schemas.microsoft.com/office/drawing/2014/main" val="3754960414"/>
                    </a:ext>
                  </a:extLst>
                </a:gridCol>
                <a:gridCol w="1526584">
                  <a:extLst>
                    <a:ext uri="{9D8B030D-6E8A-4147-A177-3AD203B41FA5}">
                      <a16:colId xmlns:a16="http://schemas.microsoft.com/office/drawing/2014/main" val="1917161136"/>
                    </a:ext>
                  </a:extLst>
                </a:gridCol>
                <a:gridCol w="2563095">
                  <a:extLst>
                    <a:ext uri="{9D8B030D-6E8A-4147-A177-3AD203B41FA5}">
                      <a16:colId xmlns:a16="http://schemas.microsoft.com/office/drawing/2014/main" val="2968598788"/>
                    </a:ext>
                  </a:extLst>
                </a:gridCol>
              </a:tblGrid>
              <a:tr h="1106186">
                <a:tc>
                  <a:txBody>
                    <a:bodyPr/>
                    <a:lstStyle/>
                    <a:p>
                      <a:r>
                        <a:rPr lang="en-US" sz="1900" b="0" cap="none" spc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162159" marR="162159" marT="125256" marB="810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cap="none" spc="0" dirty="0">
                          <a:solidFill>
                            <a:schemeClr val="bg1"/>
                          </a:solidFill>
                        </a:rPr>
                        <a:t>Normal </a:t>
                      </a:r>
                    </a:p>
                    <a:p>
                      <a:pPr algn="ctr"/>
                      <a:r>
                        <a:rPr lang="en-US" sz="1900" b="0" cap="none" spc="0" dirty="0">
                          <a:solidFill>
                            <a:schemeClr val="bg1"/>
                          </a:solidFill>
                        </a:rPr>
                        <a:t>Saline</a:t>
                      </a:r>
                    </a:p>
                  </a:txBody>
                  <a:tcPr marL="162159" marR="162159" marT="125256" marB="810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cap="none" spc="0" baseline="30000" dirty="0">
                          <a:solidFill>
                            <a:schemeClr val="bg1"/>
                          </a:solidFill>
                        </a:rPr>
                        <a:t>111</a:t>
                      </a:r>
                      <a:r>
                        <a:rPr lang="en-US" sz="1900" b="0" cap="none" spc="0" dirty="0">
                          <a:solidFill>
                            <a:schemeClr val="bg1"/>
                          </a:solidFill>
                        </a:rPr>
                        <a:t>In-DOTA-Panitumumab IgG</a:t>
                      </a:r>
                      <a:endParaRPr lang="en-US" sz="1900" b="0" cap="none" spc="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marL="162159" marR="162159" marT="125256" marB="810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124141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WBC (x 10</a:t>
                      </a:r>
                      <a:r>
                        <a:rPr lang="en-US" sz="1700" cap="none" spc="0" baseline="3000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0.9 ± 0.2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0.5 ± 0.1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385383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RBC (x 10</a:t>
                      </a:r>
                      <a:r>
                        <a:rPr lang="en-US" sz="1700" cap="none" spc="0" baseline="3000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9.4 ± 0.2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8.5 ± 0.2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247969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PLT (x 10</a:t>
                      </a:r>
                      <a:r>
                        <a:rPr lang="en-US" sz="1700" cap="none" spc="0" baseline="3000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497.5 ± 46.2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254.0 ± 62.6 *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405765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Hb (g/L)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14.2 ± 0.3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13.0 ± 0.3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100857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Hct (%)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41.2 ± 0.9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38.3 ± 1.1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364026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>
                          <a:solidFill>
                            <a:schemeClr val="tx1"/>
                          </a:solidFill>
                        </a:rPr>
                        <a:t>ALT (U/L)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40.9 ± 7.6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47.3 ± 11.8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09451"/>
                  </a:ext>
                </a:extLst>
              </a:tr>
              <a:tr h="488641">
                <a:tc>
                  <a:txBody>
                    <a:bodyPr/>
                    <a:lstStyle/>
                    <a:p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BUN (</a:t>
                      </a:r>
                      <a:r>
                        <a:rPr lang="en-US" sz="1700" cap="none" spc="0" dirty="0" err="1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700" cap="none" spc="0" dirty="0" err="1">
                          <a:solidFill>
                            <a:schemeClr val="tx1"/>
                          </a:solidFill>
                        </a:rPr>
                        <a:t>mole</a:t>
                      </a:r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/L)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7.9± 0.4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cap="none" spc="0" dirty="0">
                          <a:solidFill>
                            <a:schemeClr val="tx1"/>
                          </a:solidFill>
                        </a:rPr>
                        <a:t>8.5 ± 0.4</a:t>
                      </a:r>
                    </a:p>
                  </a:txBody>
                  <a:tcPr marL="162159" marR="162159" marT="125256" marB="810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25828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29A38CC-F9B5-96CB-5848-96110CF627E0}"/>
              </a:ext>
            </a:extLst>
          </p:cNvPr>
          <p:cNvSpPr txBox="1"/>
          <p:nvPr/>
        </p:nvSpPr>
        <p:spPr>
          <a:xfrm>
            <a:off x="373387" y="3721101"/>
            <a:ext cx="408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Injected dose = 24 MBq (15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93A9F-5801-8D35-8C3E-E7D89848BBD8}"/>
              </a:ext>
            </a:extLst>
          </p:cNvPr>
          <p:cNvSpPr txBox="1"/>
          <p:nvPr/>
        </p:nvSpPr>
        <p:spPr>
          <a:xfrm>
            <a:off x="5530635" y="5663912"/>
            <a:ext cx="2325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Significant difference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8B3D5-9C44-CDD1-638E-B5C736C250DC}"/>
              </a:ext>
            </a:extLst>
          </p:cNvPr>
          <p:cNvSpPr txBox="1"/>
          <p:nvPr/>
        </p:nvSpPr>
        <p:spPr>
          <a:xfrm>
            <a:off x="374350" y="5029200"/>
            <a:ext cx="387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Selected in a dose-escalation study.</a:t>
            </a:r>
          </a:p>
        </p:txBody>
      </p:sp>
    </p:spTree>
    <p:extLst>
      <p:ext uri="{BB962C8B-B14F-4D97-AF65-F5344CB8AC3E}">
        <p14:creationId xmlns:p14="http://schemas.microsoft.com/office/powerpoint/2010/main" val="4175269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643467"/>
            <a:ext cx="11393831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RIT of Primary TNBC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Tumours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the MFP with </a:t>
            </a:r>
            <a:r>
              <a:rPr lang="en-US" sz="3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111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In-DOTA-Panitumumab IgG</a:t>
            </a:r>
            <a:endParaRPr lang="en-US" sz="3200" kern="1200" baseline="-25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C37C4D-BF1F-6597-7284-17F93EE02760}"/>
              </a:ext>
            </a:extLst>
          </p:cNvPr>
          <p:cNvGrpSpPr/>
          <p:nvPr/>
        </p:nvGrpSpPr>
        <p:grpSpPr>
          <a:xfrm>
            <a:off x="665097" y="1812170"/>
            <a:ext cx="10616472" cy="4130901"/>
            <a:chOff x="343628" y="2218903"/>
            <a:chExt cx="11504744" cy="4236098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E013B38A-CDB1-A64B-4A9B-39C2B3865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28" y="2222686"/>
              <a:ext cx="11504744" cy="42323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B09CEE-DC0E-5795-0427-BA72D7363D0C}"/>
                </a:ext>
              </a:extLst>
            </p:cNvPr>
            <p:cNvSpPr txBox="1"/>
            <p:nvPr/>
          </p:nvSpPr>
          <p:spPr>
            <a:xfrm>
              <a:off x="343628" y="2222686"/>
              <a:ext cx="128514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A5C"/>
                  </a:solidFill>
                </a:rPr>
                <a:t>Tumour</a:t>
              </a:r>
              <a:r>
                <a:rPr lang="en-US" sz="2400" dirty="0">
                  <a:solidFill>
                    <a:srgbClr val="002A5C"/>
                  </a:solidFill>
                </a:rPr>
                <a:t> Growth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EB191-2F60-15B2-DBB5-18AA4E128589}"/>
                </a:ext>
              </a:extLst>
            </p:cNvPr>
            <p:cNvSpPr txBox="1"/>
            <p:nvPr/>
          </p:nvSpPr>
          <p:spPr>
            <a:xfrm>
              <a:off x="3896453" y="2218903"/>
              <a:ext cx="12851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A5C"/>
                  </a:solidFill>
                </a:rPr>
                <a:t>Survival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5D006D-0A1C-F1FA-5A0C-6889803ECCE0}"/>
                </a:ext>
              </a:extLst>
            </p:cNvPr>
            <p:cNvSpPr txBox="1"/>
            <p:nvPr/>
          </p:nvSpPr>
          <p:spPr>
            <a:xfrm>
              <a:off x="7606441" y="2222685"/>
              <a:ext cx="128514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A5C"/>
                  </a:solidFill>
                </a:rPr>
                <a:t>Body Weight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D9F2E0-84BC-F4CB-7704-7D2A8729D300}"/>
              </a:ext>
            </a:extLst>
          </p:cNvPr>
          <p:cNvSpPr txBox="1"/>
          <p:nvPr/>
        </p:nvSpPr>
        <p:spPr>
          <a:xfrm>
            <a:off x="514851" y="6052359"/>
            <a:ext cx="3463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Facca</a:t>
            </a:r>
            <a:r>
              <a:rPr lang="en-US" sz="1400" dirty="0"/>
              <a:t>, V et al. Mol. Pharm. 2022 (in revision).</a:t>
            </a:r>
          </a:p>
        </p:txBody>
      </p:sp>
    </p:spTree>
    <p:extLst>
      <p:ext uri="{BB962C8B-B14F-4D97-AF65-F5344CB8AC3E}">
        <p14:creationId xmlns:p14="http://schemas.microsoft.com/office/powerpoint/2010/main" val="920685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RIT of Metastatic TNBC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Tumours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with </a:t>
            </a:r>
            <a:r>
              <a:rPr lang="en-US" sz="3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111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In-DOTA-Panitumumab IgG</a:t>
            </a:r>
            <a:endParaRPr lang="en-US" sz="3200" kern="1200" baseline="-25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C536FB-EF43-AFBD-25A4-623F3139F760}"/>
              </a:ext>
            </a:extLst>
          </p:cNvPr>
          <p:cNvGrpSpPr/>
          <p:nvPr/>
        </p:nvGrpSpPr>
        <p:grpSpPr>
          <a:xfrm>
            <a:off x="785471" y="1704603"/>
            <a:ext cx="10773116" cy="4401339"/>
            <a:chOff x="785471" y="1704603"/>
            <a:chExt cx="10773116" cy="44013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DA21AE-B082-CEAC-5B66-166292DD7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471" y="1704603"/>
              <a:ext cx="9601881" cy="37484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26386F-CA8F-6D60-0CCB-1BAB811276DE}"/>
                </a:ext>
              </a:extLst>
            </p:cNvPr>
            <p:cNvSpPr txBox="1"/>
            <p:nvPr/>
          </p:nvSpPr>
          <p:spPr>
            <a:xfrm>
              <a:off x="6393656" y="4536282"/>
              <a:ext cx="5164931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RIT improves survival in mice with metastatic TNBC, when combined with other treatments including surgery and local radiation of the primary </a:t>
              </a:r>
              <a:r>
                <a:rPr lang="en-US" sz="2400" dirty="0" err="1"/>
                <a:t>tumour</a:t>
              </a:r>
              <a:endParaRPr lang="en-US" sz="24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C59276-040B-EDBB-A4EE-F35E1CC19D27}"/>
                </a:ext>
              </a:extLst>
            </p:cNvPr>
            <p:cNvSpPr/>
            <p:nvPr/>
          </p:nvSpPr>
          <p:spPr>
            <a:xfrm>
              <a:off x="6756400" y="2781300"/>
              <a:ext cx="3441700" cy="381000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9485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Conclusions and Implications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018B1-912B-9D9A-9709-F203974A6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13232"/>
            <a:ext cx="6614674" cy="54315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/>
            <a:r>
              <a:rPr lang="en-US" sz="2400" dirty="0">
                <a:latin typeface="+mn-lt"/>
                <a:cs typeface="+mn-cs"/>
              </a:rPr>
              <a:t>EGFR-positive primary and metastatic TNBC </a:t>
            </a:r>
            <a:r>
              <a:rPr lang="en-US" sz="2400" dirty="0" err="1">
                <a:latin typeface="+mn-lt"/>
                <a:cs typeface="+mn-cs"/>
              </a:rPr>
              <a:t>tumours</a:t>
            </a:r>
            <a:r>
              <a:rPr lang="en-US" sz="2400" dirty="0">
                <a:latin typeface="+mn-lt"/>
                <a:cs typeface="+mn-cs"/>
              </a:rPr>
              <a:t> in NRG mice were imaged with </a:t>
            </a:r>
            <a:r>
              <a:rPr lang="en-US" sz="2400" baseline="30000" dirty="0">
                <a:latin typeface="+mn-lt"/>
                <a:cs typeface="+mn-cs"/>
              </a:rPr>
              <a:t>111</a:t>
            </a:r>
            <a:r>
              <a:rPr lang="en-US" sz="2400" dirty="0">
                <a:latin typeface="+mn-lt"/>
                <a:cs typeface="+mn-cs"/>
              </a:rPr>
              <a:t>In-DOTA-Panitumumab IgG</a:t>
            </a:r>
          </a:p>
          <a:p>
            <a:pPr indent="-228600" defTabSz="914400"/>
            <a:endParaRPr lang="en-US" sz="2400" dirty="0">
              <a:latin typeface="+mn-lt"/>
              <a:cs typeface="+mn-cs"/>
            </a:endParaRPr>
          </a:p>
          <a:p>
            <a:pPr indent="-228600" defTabSz="914400"/>
            <a:r>
              <a:rPr lang="en-US" sz="2400" dirty="0">
                <a:latin typeface="+mn-lt"/>
                <a:cs typeface="+mn-cs"/>
              </a:rPr>
              <a:t>RIT with </a:t>
            </a:r>
            <a:r>
              <a:rPr lang="en-US" sz="2400" baseline="30000" dirty="0">
                <a:latin typeface="+mn-lt"/>
                <a:cs typeface="+mn-cs"/>
              </a:rPr>
              <a:t>111</a:t>
            </a:r>
            <a:r>
              <a:rPr lang="en-US" sz="2400" dirty="0">
                <a:latin typeface="+mn-lt"/>
                <a:cs typeface="+mn-cs"/>
              </a:rPr>
              <a:t>In-DOTA-Panitumumab exploiting the AE emissions delayed </a:t>
            </a:r>
            <a:r>
              <a:rPr lang="en-US" sz="2400" dirty="0" err="1">
                <a:latin typeface="+mn-lt"/>
                <a:cs typeface="+mn-cs"/>
              </a:rPr>
              <a:t>tumour</a:t>
            </a:r>
            <a:r>
              <a:rPr lang="en-US" sz="2400" dirty="0">
                <a:latin typeface="+mn-lt"/>
                <a:cs typeface="+mn-cs"/>
              </a:rPr>
              <a:t> growth and improved survival of mice with primary or metastatic TNBC </a:t>
            </a:r>
            <a:r>
              <a:rPr lang="en-US" sz="2400" dirty="0" err="1">
                <a:latin typeface="+mn-lt"/>
                <a:cs typeface="+mn-cs"/>
              </a:rPr>
              <a:t>tumours</a:t>
            </a:r>
            <a:endParaRPr lang="en-US" sz="2400" dirty="0">
              <a:latin typeface="+mn-lt"/>
              <a:cs typeface="+mn-cs"/>
            </a:endParaRPr>
          </a:p>
          <a:p>
            <a:pPr indent="-228600" defTabSz="914400"/>
            <a:endParaRPr lang="en-US" sz="2400" dirty="0">
              <a:latin typeface="+mn-lt"/>
              <a:cs typeface="+mn-cs"/>
            </a:endParaRPr>
          </a:p>
          <a:p>
            <a:pPr indent="-228600" defTabSz="914400"/>
            <a:r>
              <a:rPr lang="en-US" sz="2400" dirty="0">
                <a:latin typeface="+mn-lt"/>
                <a:cs typeface="+mn-cs"/>
              </a:rPr>
              <a:t>A </a:t>
            </a:r>
            <a:r>
              <a:rPr lang="en-US" sz="2400" dirty="0" err="1">
                <a:latin typeface="+mn-lt"/>
                <a:cs typeface="+mn-cs"/>
              </a:rPr>
              <a:t>theranostic</a:t>
            </a:r>
            <a:r>
              <a:rPr lang="en-US" sz="2400" dirty="0">
                <a:latin typeface="+mn-lt"/>
                <a:cs typeface="+mn-cs"/>
              </a:rPr>
              <a:t> approach with </a:t>
            </a:r>
            <a:r>
              <a:rPr lang="en-US" sz="2400" baseline="30000" dirty="0">
                <a:latin typeface="+mn-lt"/>
                <a:cs typeface="+mn-cs"/>
              </a:rPr>
              <a:t>111</a:t>
            </a:r>
            <a:r>
              <a:rPr lang="en-US" sz="2400" dirty="0">
                <a:latin typeface="+mn-lt"/>
                <a:cs typeface="+mn-cs"/>
              </a:rPr>
              <a:t>In-DOTA-Panitumumab IgG is promising for imaging and RIT of TNBC and may improve patient outcomes</a:t>
            </a:r>
          </a:p>
        </p:txBody>
      </p:sp>
    </p:spTree>
    <p:extLst>
      <p:ext uri="{BB962C8B-B14F-4D97-AF65-F5344CB8AC3E}">
        <p14:creationId xmlns:p14="http://schemas.microsoft.com/office/powerpoint/2010/main" val="4095051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Alternative Auger Electron-Emitters</a:t>
            </a:r>
            <a:endParaRPr lang="en-US" sz="3200" kern="1200" baseline="-25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B389F84-E5F0-0D2A-3B04-EDE08E241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203883"/>
              </p:ext>
            </p:extLst>
          </p:nvPr>
        </p:nvGraphicFramePr>
        <p:xfrm>
          <a:off x="643465" y="2038209"/>
          <a:ext cx="10905070" cy="310943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{46F890A9-2807-4EBB-B81D-B2AA78EC7F39}</a:tableStyleId>
              </a:tblPr>
              <a:tblGrid>
                <a:gridCol w="1971151">
                  <a:extLst>
                    <a:ext uri="{9D8B030D-6E8A-4147-A177-3AD203B41FA5}">
                      <a16:colId xmlns:a16="http://schemas.microsoft.com/office/drawing/2014/main" val="994555643"/>
                    </a:ext>
                  </a:extLst>
                </a:gridCol>
                <a:gridCol w="1202576">
                  <a:extLst>
                    <a:ext uri="{9D8B030D-6E8A-4147-A177-3AD203B41FA5}">
                      <a16:colId xmlns:a16="http://schemas.microsoft.com/office/drawing/2014/main" val="326162503"/>
                    </a:ext>
                  </a:extLst>
                </a:gridCol>
                <a:gridCol w="1717246">
                  <a:extLst>
                    <a:ext uri="{9D8B030D-6E8A-4147-A177-3AD203B41FA5}">
                      <a16:colId xmlns:a16="http://schemas.microsoft.com/office/drawing/2014/main" val="711398709"/>
                    </a:ext>
                  </a:extLst>
                </a:gridCol>
                <a:gridCol w="1303222">
                  <a:extLst>
                    <a:ext uri="{9D8B030D-6E8A-4147-A177-3AD203B41FA5}">
                      <a16:colId xmlns:a16="http://schemas.microsoft.com/office/drawing/2014/main" val="1431500160"/>
                    </a:ext>
                  </a:extLst>
                </a:gridCol>
                <a:gridCol w="2202180">
                  <a:extLst>
                    <a:ext uri="{9D8B030D-6E8A-4147-A177-3AD203B41FA5}">
                      <a16:colId xmlns:a16="http://schemas.microsoft.com/office/drawing/2014/main" val="2352245743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1777009354"/>
                    </a:ext>
                  </a:extLst>
                </a:gridCol>
              </a:tblGrid>
              <a:tr h="1238504">
                <a:tc>
                  <a:txBody>
                    <a:bodyPr/>
                    <a:lstStyle/>
                    <a:p>
                      <a:r>
                        <a:rPr lang="en-US" sz="2000" b="0" cap="none" spc="0">
                          <a:solidFill>
                            <a:schemeClr val="bg1"/>
                          </a:solidFill>
                        </a:rPr>
                        <a:t>Radionuclide</a:t>
                      </a:r>
                    </a:p>
                  </a:txBody>
                  <a:tcPr marL="171282" marR="152463" marT="131756" marB="13175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bg1"/>
                          </a:solidFill>
                        </a:rPr>
                        <a:t>T1/2 (days)</a:t>
                      </a:r>
                    </a:p>
                  </a:txBody>
                  <a:tcPr marL="171282" marR="152463" marT="131756" marB="13175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>
                          <a:solidFill>
                            <a:schemeClr val="bg1"/>
                          </a:solidFill>
                        </a:rPr>
                        <a:t>AEs/decay</a:t>
                      </a:r>
                    </a:p>
                  </a:txBody>
                  <a:tcPr marL="171282" marR="152463" marT="131756" marB="13175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>
                          <a:solidFill>
                            <a:schemeClr val="bg1"/>
                          </a:solidFill>
                        </a:rPr>
                        <a:t>Total Energy (keV)</a:t>
                      </a:r>
                    </a:p>
                  </a:txBody>
                  <a:tcPr marL="171282" marR="152463" marT="131756" marB="13175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bg1"/>
                          </a:solidFill>
                        </a:rPr>
                        <a:t>Other Emissions/AEs</a:t>
                      </a:r>
                    </a:p>
                  </a:txBody>
                  <a:tcPr marL="171282" marR="152463" marT="131756" marB="13175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bg1"/>
                          </a:solidFill>
                        </a:rPr>
                        <a:t>Production</a:t>
                      </a:r>
                    </a:p>
                  </a:txBody>
                  <a:tcPr marL="171282" marR="152463" marT="131756" marB="13175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054929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r>
                        <a:rPr lang="en-US" sz="2000" cap="none" spc="0" baseline="30000">
                          <a:solidFill>
                            <a:schemeClr val="tx1"/>
                          </a:solidFill>
                        </a:rPr>
                        <a:t>197</a:t>
                      </a:r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Hg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2.7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~30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13.4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10:1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baseline="30000" dirty="0">
                          <a:solidFill>
                            <a:schemeClr val="tx1"/>
                          </a:solidFill>
                        </a:rPr>
                        <a:t>197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Au(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</a:rPr>
                        <a:t>p,n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sz="2000" cap="none" spc="0" baseline="30000" dirty="0">
                          <a:solidFill>
                            <a:schemeClr val="tx1"/>
                          </a:solidFill>
                        </a:rPr>
                        <a:t>197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Hg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20163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r>
                        <a:rPr lang="en-US" sz="2000" cap="none" spc="0" baseline="30000">
                          <a:solidFill>
                            <a:schemeClr val="tx1"/>
                          </a:solidFill>
                        </a:rPr>
                        <a:t>119</a:t>
                      </a:r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Sb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26.0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0.9:1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baseline="30000" dirty="0">
                          <a:solidFill>
                            <a:schemeClr val="tx1"/>
                          </a:solidFill>
                        </a:rPr>
                        <a:t>119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Sn(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</a:rPr>
                        <a:t>p,n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sz="2000" cap="none" spc="0" baseline="30000" dirty="0">
                          <a:solidFill>
                            <a:schemeClr val="tx1"/>
                          </a:solidFill>
                        </a:rPr>
                        <a:t>119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Sb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54951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r>
                        <a:rPr lang="en-US" sz="2000" cap="none" spc="0" baseline="30000">
                          <a:solidFill>
                            <a:schemeClr val="tx1"/>
                          </a:solidFill>
                        </a:rPr>
                        <a:t>111</a:t>
                      </a:r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In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2.8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14.5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7.0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62:1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baseline="30000" dirty="0">
                          <a:solidFill>
                            <a:schemeClr val="tx1"/>
                          </a:solidFill>
                        </a:rPr>
                        <a:t>111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Cd(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</a:rPr>
                        <a:t>p,n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sz="2000" cap="none" spc="0" baseline="30000" dirty="0">
                          <a:solidFill>
                            <a:schemeClr val="tx1"/>
                          </a:solidFill>
                        </a:rPr>
                        <a:t>111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In</a:t>
                      </a:r>
                    </a:p>
                  </a:txBody>
                  <a:tcPr marL="171282" marR="152463" marT="131756" marB="13175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785099"/>
                  </a:ext>
                </a:extLst>
              </a:tr>
            </a:tbl>
          </a:graphicData>
        </a:graphic>
      </p:graphicFrame>
      <p:pic>
        <p:nvPicPr>
          <p:cNvPr id="14" name="Picture 2" descr="Logo - Download | TRIUMF : Canada's particle accelerator centre">
            <a:extLst>
              <a:ext uri="{FF2B5EF4-FFF2-40B4-BE49-F238E27FC236}">
                <a16:creationId xmlns:a16="http://schemas.microsoft.com/office/drawing/2014/main" id="{EB1F04AF-E008-456C-6D11-DBCE89C1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5123" y="5525474"/>
            <a:ext cx="3023077" cy="5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5A9E2-0420-C11E-D6C6-8FCDEE799401}"/>
              </a:ext>
            </a:extLst>
          </p:cNvPr>
          <p:cNvSpPr txBox="1"/>
          <p:nvPr/>
        </p:nvSpPr>
        <p:spPr>
          <a:xfrm>
            <a:off x="643465" y="5645091"/>
            <a:ext cx="6659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Novel chelators are needed to complex </a:t>
            </a:r>
            <a:r>
              <a:rPr lang="en-US" sz="2000" baseline="30000" dirty="0"/>
              <a:t>197</a:t>
            </a:r>
            <a:r>
              <a:rPr lang="en-US" sz="2000" dirty="0"/>
              <a:t>Hg to panitumumab</a:t>
            </a:r>
          </a:p>
          <a:p>
            <a:r>
              <a:rPr lang="en-US" sz="2000" dirty="0"/>
              <a:t>(collaboration with Dr. Caterina </a:t>
            </a:r>
            <a:r>
              <a:rPr lang="en-US" sz="2000" dirty="0" err="1"/>
              <a:t>Ramogida</a:t>
            </a:r>
            <a:r>
              <a:rPr lang="en-US" sz="2000" dirty="0"/>
              <a:t>, SFU)</a:t>
            </a:r>
          </a:p>
        </p:txBody>
      </p:sp>
    </p:spTree>
    <p:extLst>
      <p:ext uri="{BB962C8B-B14F-4D97-AF65-F5344CB8AC3E}">
        <p14:creationId xmlns:p14="http://schemas.microsoft.com/office/powerpoint/2010/main" val="2906892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A4BD6EE-7B51-447C-AAB3-028B7A3E5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33387"/>
            <a:ext cx="5032744" cy="33656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dirty="0">
                <a:solidFill>
                  <a:schemeClr val="tx1"/>
                </a:solidFill>
                <a:latin typeface="+mj-lt"/>
              </a:rPr>
              <a:t>Acknowledgments</a:t>
            </a:r>
            <a:endParaRPr lang="en-US" sz="3600" baseline="-25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2" descr="Natural Sciences and Engineering Research Council - Wikipedia">
            <a:extLst>
              <a:ext uri="{FF2B5EF4-FFF2-40B4-BE49-F238E27FC236}">
                <a16:creationId xmlns:a16="http://schemas.microsoft.com/office/drawing/2014/main" id="{28280556-B82D-0041-9A66-28F06246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5161" y="4427355"/>
            <a:ext cx="4146308" cy="177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6B5FF7CD-712E-4187-BFF5-B192FFB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005089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IHR&amp;#39;s visual identity - CIHR">
            <a:extLst>
              <a:ext uri="{FF2B5EF4-FFF2-40B4-BE49-F238E27FC236}">
                <a16:creationId xmlns:a16="http://schemas.microsoft.com/office/drawing/2014/main" id="{534ED105-072A-F6A1-99B9-A5F015BE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515" y="447820"/>
            <a:ext cx="2683879" cy="172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CS.png">
            <a:extLst>
              <a:ext uri="{FF2B5EF4-FFF2-40B4-BE49-F238E27FC236}">
                <a16:creationId xmlns:a16="http://schemas.microsoft.com/office/drawing/2014/main" id="{C6FBCA8A-A469-7AA3-610D-AD19A4221B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24" t="20065"/>
          <a:stretch/>
        </p:blipFill>
        <p:spPr>
          <a:xfrm>
            <a:off x="7547039" y="2697317"/>
            <a:ext cx="3542553" cy="1671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79F82-DD82-2F0E-338F-A12DC31429D5}"/>
              </a:ext>
            </a:extLst>
          </p:cNvPr>
          <p:cNvSpPr txBox="1"/>
          <p:nvPr/>
        </p:nvSpPr>
        <p:spPr>
          <a:xfrm>
            <a:off x="612647" y="985458"/>
            <a:ext cx="6934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you for the invitation to speak at the TRIUMF Science Week!</a:t>
            </a:r>
          </a:p>
        </p:txBody>
      </p:sp>
    </p:spTree>
    <p:extLst>
      <p:ext uri="{BB962C8B-B14F-4D97-AF65-F5344CB8AC3E}">
        <p14:creationId xmlns:p14="http://schemas.microsoft.com/office/powerpoint/2010/main" val="239761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29374-2DF1-3655-0566-6B6D0A90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Theranostics Concept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32681-98B3-3C4F-74B4-A841BC1F054A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A5C"/>
                </a:solidFill>
              </a:rPr>
              <a:t>Theranostics</a:t>
            </a:r>
            <a:r>
              <a:rPr lang="en-US" sz="2800" dirty="0">
                <a:solidFill>
                  <a:srgbClr val="002A5C"/>
                </a:solidFill>
              </a:rPr>
              <a:t> (sometimes termed “</a:t>
            </a:r>
            <a:r>
              <a:rPr lang="en-US" sz="2800" dirty="0" err="1">
                <a:solidFill>
                  <a:srgbClr val="002A5C"/>
                </a:solidFill>
              </a:rPr>
              <a:t>theragnostics</a:t>
            </a:r>
            <a:r>
              <a:rPr lang="en-US" sz="2800" dirty="0">
                <a:solidFill>
                  <a:srgbClr val="002A5C"/>
                </a:solidFill>
              </a:rPr>
              <a:t>”) combine a </a:t>
            </a:r>
            <a:r>
              <a:rPr lang="en-US" sz="2800" b="1" dirty="0">
                <a:solidFill>
                  <a:srgbClr val="002A5C"/>
                </a:solidFill>
              </a:rPr>
              <a:t>ther</a:t>
            </a:r>
            <a:r>
              <a:rPr lang="en-US" sz="2800" dirty="0">
                <a:solidFill>
                  <a:srgbClr val="002A5C"/>
                </a:solidFill>
              </a:rPr>
              <a:t>apeutic agent with a diag</a:t>
            </a:r>
            <a:r>
              <a:rPr lang="en-US" sz="2800" b="1" dirty="0">
                <a:solidFill>
                  <a:srgbClr val="002A5C"/>
                </a:solidFill>
              </a:rPr>
              <a:t>nostic</a:t>
            </a:r>
            <a:r>
              <a:rPr lang="en-US" sz="2800" dirty="0">
                <a:solidFill>
                  <a:srgbClr val="002A5C"/>
                </a:solidFill>
              </a:rPr>
              <a:t> imaging agent for cancer. </a:t>
            </a:r>
            <a:br>
              <a:rPr lang="en-US" sz="2800" dirty="0">
                <a:solidFill>
                  <a:srgbClr val="002A5C"/>
                </a:solidFill>
              </a:rPr>
            </a:br>
            <a:endParaRPr lang="en-US" sz="2800" dirty="0">
              <a:solidFill>
                <a:srgbClr val="002A5C"/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A5C"/>
                </a:solidFill>
              </a:rPr>
              <a:t>Radiopharmaceuticals offer the opportunity to construct a </a:t>
            </a:r>
            <a:r>
              <a:rPr lang="en-US" sz="2800" dirty="0" err="1">
                <a:solidFill>
                  <a:srgbClr val="002A5C"/>
                </a:solidFill>
              </a:rPr>
              <a:t>theranostic</a:t>
            </a:r>
            <a:r>
              <a:rPr lang="en-US" sz="2800" dirty="0">
                <a:solidFill>
                  <a:srgbClr val="002A5C"/>
                </a:solidFill>
              </a:rPr>
              <a:t> using the </a:t>
            </a:r>
            <a:r>
              <a:rPr lang="en-US" sz="2800" u="sng" dirty="0">
                <a:solidFill>
                  <a:srgbClr val="002A5C"/>
                </a:solidFill>
              </a:rPr>
              <a:t>same molecule </a:t>
            </a:r>
            <a:r>
              <a:rPr lang="en-US" sz="2800" dirty="0">
                <a:solidFill>
                  <a:srgbClr val="002A5C"/>
                </a:solidFill>
              </a:rPr>
              <a:t>labeled with a radionuclide for treatment and another radionuclide for diagnostic imaging. </a:t>
            </a:r>
            <a:br>
              <a:rPr lang="en-US" sz="2800" dirty="0">
                <a:solidFill>
                  <a:srgbClr val="002A5C"/>
                </a:solidFill>
              </a:rPr>
            </a:br>
            <a:endParaRPr lang="en-US" sz="2800" dirty="0">
              <a:solidFill>
                <a:srgbClr val="002A5C"/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A5C"/>
                </a:solidFill>
              </a:rPr>
              <a:t>In some cases, the </a:t>
            </a:r>
            <a:r>
              <a:rPr lang="en-US" sz="2800" u="sng" dirty="0">
                <a:solidFill>
                  <a:srgbClr val="002A5C"/>
                </a:solidFill>
              </a:rPr>
              <a:t>same radionuclide </a:t>
            </a:r>
            <a:r>
              <a:rPr lang="en-US" sz="2800" dirty="0">
                <a:solidFill>
                  <a:srgbClr val="002A5C"/>
                </a:solidFill>
              </a:rPr>
              <a:t>may be used by administering a low dose for imaging and a high dose for treatment of cancer.</a:t>
            </a:r>
          </a:p>
        </p:txBody>
      </p:sp>
    </p:spTree>
    <p:extLst>
      <p:ext uri="{BB962C8B-B14F-4D97-AF65-F5344CB8AC3E}">
        <p14:creationId xmlns:p14="http://schemas.microsoft.com/office/powerpoint/2010/main" val="1677759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757E6F1-7943-F5BC-51B6-5BD8679F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70739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Prostate-Specific Membrane Antigen (PSMA) </a:t>
            </a:r>
            <a:r>
              <a:rPr lang="en-US" sz="3600" dirty="0" err="1">
                <a:latin typeface="+mn-lt"/>
              </a:rPr>
              <a:t>Theranostics</a:t>
            </a:r>
            <a:endParaRPr lang="en-US" sz="36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51CE8E-EF8E-11B9-BDDC-68B8D6A6DEBD}"/>
              </a:ext>
            </a:extLst>
          </p:cNvPr>
          <p:cNvGrpSpPr/>
          <p:nvPr/>
        </p:nvGrpSpPr>
        <p:grpSpPr>
          <a:xfrm>
            <a:off x="660401" y="1563692"/>
            <a:ext cx="9331931" cy="4428371"/>
            <a:chOff x="838200" y="1256510"/>
            <a:chExt cx="10538473" cy="484457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7AEBB68-1F32-3453-61B6-699325464C23}"/>
                </a:ext>
              </a:extLst>
            </p:cNvPr>
            <p:cNvGrpSpPr/>
            <p:nvPr/>
          </p:nvGrpSpPr>
          <p:grpSpPr>
            <a:xfrm>
              <a:off x="838200" y="1256510"/>
              <a:ext cx="10538473" cy="4844571"/>
              <a:chOff x="838200" y="913610"/>
              <a:chExt cx="10538473" cy="484457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979C5D0-87C1-D1BC-712B-2341A42A2D60}"/>
                  </a:ext>
                </a:extLst>
              </p:cNvPr>
              <p:cNvGrpSpPr/>
              <p:nvPr/>
            </p:nvGrpSpPr>
            <p:grpSpPr>
              <a:xfrm>
                <a:off x="6860557" y="913610"/>
                <a:ext cx="2920153" cy="4844571"/>
                <a:chOff x="1452564" y="1803400"/>
                <a:chExt cx="2281236" cy="3784600"/>
              </a:xfrm>
            </p:grpSpPr>
            <p:pic>
              <p:nvPicPr>
                <p:cNvPr id="12" name="Picture 2" descr="PSMA-Targeted Radionuclide Therapy of Metastatic Castration-Resistant  Prostate Cancer with 177Lu-Labeled PSMA-617 | Journal of Nuclear Medicine">
                  <a:extLst>
                    <a:ext uri="{FF2B5EF4-FFF2-40B4-BE49-F238E27FC236}">
                      <a16:creationId xmlns:a16="http://schemas.microsoft.com/office/drawing/2014/main" id="{DD7F209E-8F47-6E59-5CC5-615B98AA1F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0146" b="7454"/>
                <a:stretch/>
              </p:blipFill>
              <p:spPr bwMode="auto">
                <a:xfrm>
                  <a:off x="1452564" y="1803400"/>
                  <a:ext cx="2155454" cy="3784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C8B9523-FF97-01C3-E1CA-23E8FB08CD1F}"/>
                    </a:ext>
                  </a:extLst>
                </p:cNvPr>
                <p:cNvSpPr/>
                <p:nvPr/>
              </p:nvSpPr>
              <p:spPr>
                <a:xfrm>
                  <a:off x="3327400" y="2489200"/>
                  <a:ext cx="406400" cy="660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2C1E6D5-881A-750A-22E4-CD4190CD5D1C}"/>
                  </a:ext>
                </a:extLst>
              </p:cNvPr>
              <p:cNvGrpSpPr/>
              <p:nvPr/>
            </p:nvGrpSpPr>
            <p:grpSpPr>
              <a:xfrm>
                <a:off x="838200" y="1385260"/>
                <a:ext cx="4144578" cy="4127163"/>
                <a:chOff x="5593818" y="2119922"/>
                <a:chExt cx="3237762" cy="3224158"/>
              </a:xfrm>
            </p:grpSpPr>
            <p:pic>
              <p:nvPicPr>
                <p:cNvPr id="15" name="Picture 2" descr="PSMA-Targeted Radionuclide Therapy of Metastatic Castration-Resistant  Prostate Cancer with 177Lu-Labeled PSMA-617 | Journal of Nuclear Medicine">
                  <a:extLst>
                    <a:ext uri="{FF2B5EF4-FFF2-40B4-BE49-F238E27FC236}">
                      <a16:creationId xmlns:a16="http://schemas.microsoft.com/office/drawing/2014/main" id="{219FF2A9-5987-AD72-5DDA-9F6838B13B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527" t="13705" r="29629" b="7454"/>
                <a:stretch/>
              </p:blipFill>
              <p:spPr bwMode="auto">
                <a:xfrm>
                  <a:off x="5593818" y="2119922"/>
                  <a:ext cx="3237762" cy="32241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60F981F-CB9B-AFFE-57EE-9872D5C8A527}"/>
                    </a:ext>
                  </a:extLst>
                </p:cNvPr>
                <p:cNvSpPr/>
                <p:nvPr/>
              </p:nvSpPr>
              <p:spPr>
                <a:xfrm>
                  <a:off x="5600700" y="4192724"/>
                  <a:ext cx="203200" cy="8491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9DAACC-5412-917D-77EA-6A655C0DF2D5}"/>
                  </a:ext>
                </a:extLst>
              </p:cNvPr>
              <p:cNvSpPr txBox="1"/>
              <p:nvPr/>
            </p:nvSpPr>
            <p:spPr>
              <a:xfrm>
                <a:off x="4213850" y="3287892"/>
                <a:ext cx="144860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b="1" dirty="0">
                    <a:solidFill>
                      <a:srgbClr val="002A5C"/>
                    </a:solidFill>
                  </a:rPr>
                  <a:t>PSMA-11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E56015-041B-528D-0D6A-49DE230D702A}"/>
                  </a:ext>
                </a:extLst>
              </p:cNvPr>
              <p:cNvSpPr txBox="1"/>
              <p:nvPr/>
            </p:nvSpPr>
            <p:spPr>
              <a:xfrm>
                <a:off x="9619700" y="5121759"/>
                <a:ext cx="161691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b="1" dirty="0">
                    <a:solidFill>
                      <a:srgbClr val="002A5C"/>
                    </a:solidFill>
                  </a:rPr>
                  <a:t>PSMA-617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64F288-E52B-4CEB-04B1-D5B3F9675239}"/>
                  </a:ext>
                </a:extLst>
              </p:cNvPr>
              <p:cNvSpPr txBox="1"/>
              <p:nvPr/>
            </p:nvSpPr>
            <p:spPr>
              <a:xfrm>
                <a:off x="4289160" y="1690692"/>
                <a:ext cx="954480" cy="5723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aseline="30000" dirty="0"/>
                  <a:t>68</a:t>
                </a:r>
                <a:r>
                  <a:rPr lang="en-US" sz="2800" dirty="0"/>
                  <a:t>Ga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FCCA36-9BF2-E1BF-A0CE-5AD57B6D336F}"/>
                  </a:ext>
                </a:extLst>
              </p:cNvPr>
              <p:cNvSpPr txBox="1"/>
              <p:nvPr/>
            </p:nvSpPr>
            <p:spPr>
              <a:xfrm>
                <a:off x="9154745" y="980570"/>
                <a:ext cx="1070843" cy="5723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aseline="30000" dirty="0"/>
                  <a:t>177</a:t>
                </a:r>
                <a:r>
                  <a:rPr lang="en-US" sz="2800" dirty="0"/>
                  <a:t>Lu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7E43F6-9759-0C8C-7CE8-106A5C26E6D0}"/>
                  </a:ext>
                </a:extLst>
              </p:cNvPr>
              <p:cNvSpPr txBox="1"/>
              <p:nvPr/>
            </p:nvSpPr>
            <p:spPr>
              <a:xfrm>
                <a:off x="10305830" y="980570"/>
                <a:ext cx="1070843" cy="5723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aseline="30000" dirty="0"/>
                  <a:t>225</a:t>
                </a:r>
                <a:r>
                  <a:rPr lang="en-US" sz="2800" dirty="0"/>
                  <a:t>Ac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ABA6AD-8436-7D73-9C55-29DF7B05F8AC}"/>
                  </a:ext>
                </a:extLst>
              </p:cNvPr>
              <p:cNvSpPr txBox="1"/>
              <p:nvPr/>
            </p:nvSpPr>
            <p:spPr>
              <a:xfrm>
                <a:off x="977064" y="4626519"/>
                <a:ext cx="13115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Glu-Urea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91612B-E232-A744-C5CE-EC848A34E15D}"/>
                  </a:ext>
                </a:extLst>
              </p:cNvPr>
              <p:cNvSpPr txBox="1"/>
              <p:nvPr/>
            </p:nvSpPr>
            <p:spPr>
              <a:xfrm>
                <a:off x="6009961" y="4626519"/>
                <a:ext cx="13115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Glu-Urea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BF9437-5A52-B49A-8F81-643A7D619C89}"/>
                </a:ext>
              </a:extLst>
            </p:cNvPr>
            <p:cNvSpPr txBox="1"/>
            <p:nvPr/>
          </p:nvSpPr>
          <p:spPr>
            <a:xfrm>
              <a:off x="4382303" y="2937187"/>
              <a:ext cx="1117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HBED-CC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04DB10-278D-4415-8EE7-AE9242B57099}"/>
                </a:ext>
              </a:extLst>
            </p:cNvPr>
            <p:cNvSpPr txBox="1"/>
            <p:nvPr/>
          </p:nvSpPr>
          <p:spPr>
            <a:xfrm>
              <a:off x="9221903" y="2295202"/>
              <a:ext cx="7585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DOTA</a:t>
              </a:r>
            </a:p>
          </p:txBody>
        </p: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C226AE5-C409-CF1C-57E5-901E7BCB2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23331" r="40508" b="60472"/>
          <a:stretch/>
        </p:blipFill>
        <p:spPr>
          <a:xfrm>
            <a:off x="9310073" y="2834971"/>
            <a:ext cx="2434877" cy="1601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E27B4-BF76-3B8D-A178-13CA0173FE5F}"/>
              </a:ext>
            </a:extLst>
          </p:cNvPr>
          <p:cNvSpPr txBox="1"/>
          <p:nvPr/>
        </p:nvSpPr>
        <p:spPr>
          <a:xfrm>
            <a:off x="9630374" y="4505935"/>
            <a:ext cx="179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PSMA Expression</a:t>
            </a:r>
          </a:p>
        </p:txBody>
      </p:sp>
    </p:spTree>
    <p:extLst>
      <p:ext uri="{BB962C8B-B14F-4D97-AF65-F5344CB8AC3E}">
        <p14:creationId xmlns:p14="http://schemas.microsoft.com/office/powerpoint/2010/main" val="348216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Imaging and Treatment of Prostate Cancer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75B7C9-1005-AA4C-17A1-73F2EF8D4C5F}"/>
              </a:ext>
            </a:extLst>
          </p:cNvPr>
          <p:cNvGrpSpPr/>
          <p:nvPr/>
        </p:nvGrpSpPr>
        <p:grpSpPr>
          <a:xfrm>
            <a:off x="598939" y="2055813"/>
            <a:ext cx="7070018" cy="3681346"/>
            <a:chOff x="2340428" y="1530030"/>
            <a:chExt cx="7069276" cy="34931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39F365-AA5A-A193-A4D4-DCD472CE7867}"/>
                </a:ext>
              </a:extLst>
            </p:cNvPr>
            <p:cNvGrpSpPr/>
            <p:nvPr/>
          </p:nvGrpSpPr>
          <p:grpSpPr>
            <a:xfrm>
              <a:off x="2340428" y="1530030"/>
              <a:ext cx="7069276" cy="3493140"/>
              <a:chOff x="2340428" y="1682430"/>
              <a:chExt cx="7069276" cy="3493140"/>
            </a:xfrm>
          </p:grpSpPr>
          <p:pic>
            <p:nvPicPr>
              <p:cNvPr id="15" name="Picture 4" descr="PSMA-Targeted Radionuclide Therapy of Metastatic Castration-Resistant  Prostate Cancer with 177Lu-Labeled PSMA-617 | Journal of Nuclear Medicine">
                <a:extLst>
                  <a:ext uri="{FF2B5EF4-FFF2-40B4-BE49-F238E27FC236}">
                    <a16:creationId xmlns:a16="http://schemas.microsoft.com/office/drawing/2014/main" id="{ADB922C8-A637-0027-5C3C-D98B30B21A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8074" y="1690692"/>
                <a:ext cx="5575852" cy="2890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6F3621-928D-0352-A634-74FC31C321D4}"/>
                  </a:ext>
                </a:extLst>
              </p:cNvPr>
              <p:cNvSpPr txBox="1"/>
              <p:nvPr/>
            </p:nvSpPr>
            <p:spPr>
              <a:xfrm>
                <a:off x="2340428" y="4007823"/>
                <a:ext cx="602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PSA: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A2B252-E74E-15AA-B1B5-C579C8235C37}"/>
                  </a:ext>
                </a:extLst>
              </p:cNvPr>
              <p:cNvSpPr txBox="1"/>
              <p:nvPr/>
            </p:nvSpPr>
            <p:spPr>
              <a:xfrm>
                <a:off x="3167742" y="4049486"/>
                <a:ext cx="1199559" cy="369332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387 ng/mL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B14849-742D-E069-D304-D7F2D14FEF68}"/>
                  </a:ext>
                </a:extLst>
              </p:cNvPr>
              <p:cNvSpPr txBox="1"/>
              <p:nvPr/>
            </p:nvSpPr>
            <p:spPr>
              <a:xfrm>
                <a:off x="4402678" y="4049486"/>
                <a:ext cx="1199559" cy="369332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387 ng/mL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DBFB7C-0B9A-EE87-915C-347FAB75204C}"/>
                  </a:ext>
                </a:extLst>
              </p:cNvPr>
              <p:cNvSpPr txBox="1"/>
              <p:nvPr/>
            </p:nvSpPr>
            <p:spPr>
              <a:xfrm>
                <a:off x="5637614" y="4060373"/>
                <a:ext cx="1140249" cy="369332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9.2 ng/mL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53DEFDB-5832-E006-B322-222A3734EE97}"/>
                  </a:ext>
                </a:extLst>
              </p:cNvPr>
              <p:cNvSpPr txBox="1"/>
              <p:nvPr/>
            </p:nvSpPr>
            <p:spPr>
              <a:xfrm>
                <a:off x="6791528" y="4060373"/>
                <a:ext cx="1140249" cy="369332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2.0 ng/mL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FDEE0B-846C-B3D7-E0F4-94B3143713CA}"/>
                  </a:ext>
                </a:extLst>
              </p:cNvPr>
              <p:cNvSpPr txBox="1"/>
              <p:nvPr/>
            </p:nvSpPr>
            <p:spPr>
              <a:xfrm>
                <a:off x="7974100" y="4060373"/>
                <a:ext cx="1140249" cy="369332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1.1 ng/mL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126098-B1B1-EC2E-B717-AC20E812CCFC}"/>
                  </a:ext>
                </a:extLst>
              </p:cNvPr>
              <p:cNvSpPr txBox="1"/>
              <p:nvPr/>
            </p:nvSpPr>
            <p:spPr>
              <a:xfrm>
                <a:off x="2863987" y="4797976"/>
                <a:ext cx="1538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Pre-Treatment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78C66D-628D-A62D-4174-68E54FCA4171}"/>
                  </a:ext>
                </a:extLst>
              </p:cNvPr>
              <p:cNvSpPr txBox="1"/>
              <p:nvPr/>
            </p:nvSpPr>
            <p:spPr>
              <a:xfrm>
                <a:off x="4590324" y="4797976"/>
                <a:ext cx="824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Dose 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B9ED62-FB4A-54E4-39C1-56C5B4436B1F}"/>
                  </a:ext>
                </a:extLst>
              </p:cNvPr>
              <p:cNvSpPr txBox="1"/>
              <p:nvPr/>
            </p:nvSpPr>
            <p:spPr>
              <a:xfrm>
                <a:off x="5683867" y="4797976"/>
                <a:ext cx="824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Dose 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65B38B4-7424-8D88-F0E2-B3CA462E1391}"/>
                  </a:ext>
                </a:extLst>
              </p:cNvPr>
              <p:cNvSpPr txBox="1"/>
              <p:nvPr/>
            </p:nvSpPr>
            <p:spPr>
              <a:xfrm>
                <a:off x="6844431" y="4797976"/>
                <a:ext cx="824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Dose 3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F7DC4A4-9758-BFF3-E9EA-739B32C2A21A}"/>
                  </a:ext>
                </a:extLst>
              </p:cNvPr>
              <p:cNvSpPr txBox="1"/>
              <p:nvPr/>
            </p:nvSpPr>
            <p:spPr>
              <a:xfrm>
                <a:off x="7789324" y="4806238"/>
                <a:ext cx="16203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Post-Treatment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D910F6A-290D-1BD5-AB74-76691C5F3B93}"/>
                  </a:ext>
                </a:extLst>
              </p:cNvPr>
              <p:cNvSpPr/>
              <p:nvPr/>
            </p:nvSpPr>
            <p:spPr>
              <a:xfrm>
                <a:off x="3308074" y="1690692"/>
                <a:ext cx="240669" cy="2469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0907A82-329F-CD2F-1B3F-3F48BF2B1737}"/>
                  </a:ext>
                </a:extLst>
              </p:cNvPr>
              <p:cNvSpPr/>
              <p:nvPr/>
            </p:nvSpPr>
            <p:spPr>
              <a:xfrm>
                <a:off x="4282343" y="1690692"/>
                <a:ext cx="240669" cy="2469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8F84353-BFA2-BF31-A862-896AC9847719}"/>
                  </a:ext>
                </a:extLst>
              </p:cNvPr>
              <p:cNvSpPr/>
              <p:nvPr/>
            </p:nvSpPr>
            <p:spPr>
              <a:xfrm>
                <a:off x="7695366" y="1682430"/>
                <a:ext cx="240669" cy="2469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EDE4CCA-A281-8B65-F8F4-BFD694BB19F9}"/>
                  </a:ext>
                </a:extLst>
              </p:cNvPr>
              <p:cNvSpPr/>
              <p:nvPr/>
            </p:nvSpPr>
            <p:spPr>
              <a:xfrm>
                <a:off x="3167742" y="4418818"/>
                <a:ext cx="5946607" cy="162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81D35B4-347A-9628-115C-629F7E463911}"/>
                </a:ext>
              </a:extLst>
            </p:cNvPr>
            <p:cNvCxnSpPr/>
            <p:nvPr/>
          </p:nvCxnSpPr>
          <p:spPr>
            <a:xfrm flipV="1">
              <a:off x="3767521" y="4349038"/>
              <a:ext cx="0" cy="3048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4FBB835-9027-EF62-AA79-C43F08F210E9}"/>
                </a:ext>
              </a:extLst>
            </p:cNvPr>
            <p:cNvCxnSpPr/>
            <p:nvPr/>
          </p:nvCxnSpPr>
          <p:spPr>
            <a:xfrm flipV="1">
              <a:off x="5002456" y="4349038"/>
              <a:ext cx="0" cy="3048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6D9CFDA-911C-677C-E223-C6A8ED8B88AB}"/>
                </a:ext>
              </a:extLst>
            </p:cNvPr>
            <p:cNvCxnSpPr/>
            <p:nvPr/>
          </p:nvCxnSpPr>
          <p:spPr>
            <a:xfrm flipV="1">
              <a:off x="6095999" y="4365562"/>
              <a:ext cx="0" cy="3048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D7F0246-FDEA-1B68-AB8C-0BD74CF8E690}"/>
                </a:ext>
              </a:extLst>
            </p:cNvPr>
            <p:cNvCxnSpPr/>
            <p:nvPr/>
          </p:nvCxnSpPr>
          <p:spPr>
            <a:xfrm flipV="1">
              <a:off x="7245676" y="4344181"/>
              <a:ext cx="0" cy="3048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F44D6E4-4F23-410E-93CB-A5A1E8A730BC}"/>
                </a:ext>
              </a:extLst>
            </p:cNvPr>
            <p:cNvCxnSpPr/>
            <p:nvPr/>
          </p:nvCxnSpPr>
          <p:spPr>
            <a:xfrm flipV="1">
              <a:off x="8388676" y="4344181"/>
              <a:ext cx="0" cy="3048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32675BB-A49A-A9F5-52F5-766DFF465176}"/>
              </a:ext>
            </a:extLst>
          </p:cNvPr>
          <p:cNvSpPr/>
          <p:nvPr/>
        </p:nvSpPr>
        <p:spPr>
          <a:xfrm>
            <a:off x="440065" y="6126761"/>
            <a:ext cx="4036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err="1">
                <a:latin typeface="AdvPSA189"/>
              </a:rPr>
              <a:t>Kratochwil</a:t>
            </a:r>
            <a:r>
              <a:rPr lang="en-CA" sz="1400" dirty="0">
                <a:latin typeface="AdvPSA189"/>
              </a:rPr>
              <a:t> C. et al. J </a:t>
            </a:r>
            <a:r>
              <a:rPr lang="en-CA" sz="1400" dirty="0" err="1">
                <a:latin typeface="AdvPSA189"/>
              </a:rPr>
              <a:t>Nucl</a:t>
            </a:r>
            <a:r>
              <a:rPr lang="en-CA" sz="1400" dirty="0">
                <a:latin typeface="AdvPSA189"/>
              </a:rPr>
              <a:t> Med 2016; 57: 1170-1176 </a:t>
            </a:r>
            <a:endParaRPr lang="en-CA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9208C-F1CB-F730-0544-ED0C9A837D08}"/>
              </a:ext>
            </a:extLst>
          </p:cNvPr>
          <p:cNvSpPr txBox="1"/>
          <p:nvPr/>
        </p:nvSpPr>
        <p:spPr>
          <a:xfrm>
            <a:off x="7577921" y="2124070"/>
            <a:ext cx="4321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Imaging of metastases and evaluation of treatment response by PET using </a:t>
            </a:r>
            <a:r>
              <a:rPr lang="en-US" sz="2400" baseline="30000" dirty="0"/>
              <a:t>68</a:t>
            </a:r>
            <a:r>
              <a:rPr lang="en-US" sz="2400" dirty="0"/>
              <a:t>Ga-PSMA-11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Treatment of metastatic prostate cancer with </a:t>
            </a:r>
            <a:r>
              <a:rPr lang="en-US" sz="2400" baseline="30000" dirty="0"/>
              <a:t>177</a:t>
            </a:r>
            <a:r>
              <a:rPr lang="en-US" sz="2400" dirty="0"/>
              <a:t>Lu-PSMA-617 (6,000 MBq/dose)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C0FE6-3E41-B2EA-212E-C87B1D02F67B}"/>
              </a:ext>
            </a:extLst>
          </p:cNvPr>
          <p:cNvSpPr txBox="1"/>
          <p:nvPr/>
        </p:nvSpPr>
        <p:spPr>
          <a:xfrm>
            <a:off x="6742360" y="5908100"/>
            <a:ext cx="4780604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Very successful </a:t>
            </a:r>
            <a:r>
              <a:rPr lang="en-US" sz="2400" dirty="0" err="1">
                <a:solidFill>
                  <a:schemeClr val="bg1"/>
                </a:solidFill>
              </a:rPr>
              <a:t>theranostic</a:t>
            </a:r>
            <a:r>
              <a:rPr lang="en-US" sz="2400" dirty="0">
                <a:solidFill>
                  <a:schemeClr val="bg1"/>
                </a:solidFill>
              </a:rPr>
              <a:t> example!</a:t>
            </a:r>
          </a:p>
        </p:txBody>
      </p:sp>
    </p:spTree>
    <p:extLst>
      <p:ext uri="{BB962C8B-B14F-4D97-AF65-F5344CB8AC3E}">
        <p14:creationId xmlns:p14="http://schemas.microsoft.com/office/powerpoint/2010/main" val="201717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Growth in Interest in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Theranostics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CD3AE-AD43-E954-BD57-6E0AA095E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" t="5600" r="7622" b="17405"/>
          <a:stretch/>
        </p:blipFill>
        <p:spPr>
          <a:xfrm>
            <a:off x="838200" y="2781300"/>
            <a:ext cx="3860800" cy="3124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2B0ED0-06A9-F6EA-2390-3B8C5AE2AC80}"/>
              </a:ext>
            </a:extLst>
          </p:cNvPr>
          <p:cNvSpPr txBox="1"/>
          <p:nvPr/>
        </p:nvSpPr>
        <p:spPr>
          <a:xfrm>
            <a:off x="669036" y="59060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042837-0BA8-241B-2111-A8A7E07405F1}"/>
              </a:ext>
            </a:extLst>
          </p:cNvPr>
          <p:cNvSpPr txBox="1"/>
          <p:nvPr/>
        </p:nvSpPr>
        <p:spPr>
          <a:xfrm>
            <a:off x="4215421" y="59060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92E121D-1D0B-4118-1264-0821960F4E2F}"/>
              </a:ext>
            </a:extLst>
          </p:cNvPr>
          <p:cNvSpPr/>
          <p:nvPr/>
        </p:nvSpPr>
        <p:spPr>
          <a:xfrm>
            <a:off x="669036" y="5435600"/>
            <a:ext cx="473964" cy="4704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E0ACB9D-E036-8435-77E8-35A7CA1D4593}"/>
              </a:ext>
            </a:extLst>
          </p:cNvPr>
          <p:cNvSpPr/>
          <p:nvPr/>
        </p:nvSpPr>
        <p:spPr>
          <a:xfrm>
            <a:off x="4304810" y="5422900"/>
            <a:ext cx="473964" cy="4704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D73E70-761D-EA32-4FDC-90634D997290}"/>
              </a:ext>
            </a:extLst>
          </p:cNvPr>
          <p:cNvSpPr txBox="1"/>
          <p:nvPr/>
        </p:nvSpPr>
        <p:spPr>
          <a:xfrm>
            <a:off x="769549" y="44316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CC1A357-2446-8F6F-7525-46936EAC9572}"/>
              </a:ext>
            </a:extLst>
          </p:cNvPr>
          <p:cNvCxnSpPr/>
          <p:nvPr/>
        </p:nvCxnSpPr>
        <p:spPr>
          <a:xfrm>
            <a:off x="939628" y="4893320"/>
            <a:ext cx="0" cy="4193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8609D28-35AE-DB4E-1F5B-FD356B809927}"/>
              </a:ext>
            </a:extLst>
          </p:cNvPr>
          <p:cNvSpPr txBox="1"/>
          <p:nvPr/>
        </p:nvSpPr>
        <p:spPr>
          <a:xfrm>
            <a:off x="4127634" y="195030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154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F55F920-DE7F-A501-5965-0611463661CE}"/>
              </a:ext>
            </a:extLst>
          </p:cNvPr>
          <p:cNvCxnSpPr/>
          <p:nvPr/>
        </p:nvCxnSpPr>
        <p:spPr>
          <a:xfrm>
            <a:off x="4394028" y="2373312"/>
            <a:ext cx="0" cy="4193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84D115E-29CA-6C23-3353-A6484A1143EC}"/>
              </a:ext>
            </a:extLst>
          </p:cNvPr>
          <p:cNvSpPr txBox="1"/>
          <p:nvPr/>
        </p:nvSpPr>
        <p:spPr>
          <a:xfrm>
            <a:off x="776083" y="2279421"/>
            <a:ext cx="3147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PUBMED: </a:t>
            </a:r>
            <a:r>
              <a:rPr lang="en-US" sz="2400" dirty="0" err="1"/>
              <a:t>Theranostics</a:t>
            </a:r>
            <a:r>
              <a:rPr lang="en-US" sz="2400" dirty="0"/>
              <a:t> + Radiopharmaceuticals</a:t>
            </a:r>
          </a:p>
        </p:txBody>
      </p:sp>
      <p:pic>
        <p:nvPicPr>
          <p:cNvPr id="45" name="Picture 44" descr="Text, letter&#10;&#10;Description automatically generated">
            <a:extLst>
              <a:ext uri="{FF2B5EF4-FFF2-40B4-BE49-F238E27FC236}">
                <a16:creationId xmlns:a16="http://schemas.microsoft.com/office/drawing/2014/main" id="{F7DB9BE1-1861-0062-1F8C-F64F80F74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0" r="15700" b="67563"/>
          <a:stretch/>
        </p:blipFill>
        <p:spPr>
          <a:xfrm>
            <a:off x="5124053" y="1971454"/>
            <a:ext cx="6719620" cy="1533602"/>
          </a:xfrm>
          <a:prstGeom prst="rect">
            <a:avLst/>
          </a:prstGeom>
        </p:spPr>
      </p:pic>
      <p:pic>
        <p:nvPicPr>
          <p:cNvPr id="22530" name="Picture 2" descr="Novartis - Drug Discovery and Development">
            <a:extLst>
              <a:ext uri="{FF2B5EF4-FFF2-40B4-BE49-F238E27FC236}">
                <a16:creationId xmlns:a16="http://schemas.microsoft.com/office/drawing/2014/main" id="{5951AC0B-C0C0-5CE0-2D97-D7FACC10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415" y="3296945"/>
            <a:ext cx="2748367" cy="73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CB5649D-35EE-FF42-5D49-9070A92B3E0C}"/>
              </a:ext>
            </a:extLst>
          </p:cNvPr>
          <p:cNvSpPr txBox="1"/>
          <p:nvPr/>
        </p:nvSpPr>
        <p:spPr>
          <a:xfrm>
            <a:off x="5399263" y="4479837"/>
            <a:ext cx="47427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A5C"/>
                </a:solidFill>
              </a:rPr>
              <a:t>Global radiopharmaceutical market is expected to grow to </a:t>
            </a:r>
            <a:r>
              <a:rPr lang="en-US" sz="2200" b="1" dirty="0">
                <a:solidFill>
                  <a:srgbClr val="002A5C"/>
                </a:solidFill>
              </a:rPr>
              <a:t>&gt;$11 billion </a:t>
            </a:r>
            <a:r>
              <a:rPr lang="en-US" sz="2200" dirty="0">
                <a:solidFill>
                  <a:srgbClr val="002A5C"/>
                </a:solidFill>
              </a:rPr>
              <a:t>from 2019-2023. High fraction of this market is for cancer imaging and treatment.</a:t>
            </a:r>
          </a:p>
        </p:txBody>
      </p:sp>
      <p:pic>
        <p:nvPicPr>
          <p:cNvPr id="22532" name="Picture 4" descr="Canadian Nuclear Isotope Council to ensure Canada's role as global leader -  Bruce Power">
            <a:extLst>
              <a:ext uri="{FF2B5EF4-FFF2-40B4-BE49-F238E27FC236}">
                <a16:creationId xmlns:a16="http://schemas.microsoft.com/office/drawing/2014/main" id="{9FF4DFE0-2D1B-D5FE-E6D2-E7B24AAD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882" y="4479837"/>
            <a:ext cx="1677373" cy="16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4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Two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Theranostic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Examples from My Team’s Research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830AC9-960B-26B3-A58F-20EA858015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64549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Anthony, PhD | Jianghong Rao Lab | Stanford Medicine">
            <a:extLst>
              <a:ext uri="{FF2B5EF4-FFF2-40B4-BE49-F238E27FC236}">
                <a16:creationId xmlns:a16="http://schemas.microsoft.com/office/drawing/2014/main" id="{3974785D-41A0-0244-0FD8-DB0BE918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690688"/>
            <a:ext cx="1188755" cy="1181100"/>
          </a:xfrm>
          <a:prstGeom prst="rect">
            <a:avLst/>
          </a:prstGeom>
          <a:noFill/>
          <a:ln>
            <a:solidFill>
              <a:srgbClr val="002A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alerie Facca (@VJfacca) / Twitter">
            <a:extLst>
              <a:ext uri="{FF2B5EF4-FFF2-40B4-BE49-F238E27FC236}">
                <a16:creationId xmlns:a16="http://schemas.microsoft.com/office/drawing/2014/main" id="{E34311CB-D35D-D87B-94A3-D06A4F29B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738844"/>
            <a:ext cx="1188755" cy="11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19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Head and Neck Cancer (HNSCC)</a:t>
            </a:r>
          </a:p>
        </p:txBody>
      </p:sp>
      <p:sp>
        <p:nvSpPr>
          <p:cNvPr id="105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E5F42-16D4-5788-5CA5-078BF3876A7D}"/>
              </a:ext>
            </a:extLst>
          </p:cNvPr>
          <p:cNvSpPr txBox="1"/>
          <p:nvPr/>
        </p:nvSpPr>
        <p:spPr>
          <a:xfrm>
            <a:off x="630935" y="2660904"/>
            <a:ext cx="6671565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7,500 cases and 2,100 deaths per year in Canada. Long-term outcome is variable.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EGFR overexpression is present on 38-47% of </a:t>
            </a:r>
            <a:r>
              <a:rPr lang="en-US" sz="2400" dirty="0" err="1"/>
              <a:t>tumours</a:t>
            </a:r>
            <a:r>
              <a:rPr lang="en-US" sz="2400" dirty="0"/>
              <a:t> and is targeted by cetuximab therapy but is a poor prognostic marker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Recurrence and metastatic progression are major challenges after treatment by surgery, radiation, anti-EGFR cetuximab and chemotherapy.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943F63-698A-2BE1-5229-2FA9895FDCFE}"/>
              </a:ext>
            </a:extLst>
          </p:cNvPr>
          <p:cNvGrpSpPr/>
          <p:nvPr/>
        </p:nvGrpSpPr>
        <p:grpSpPr>
          <a:xfrm>
            <a:off x="7068950" y="677301"/>
            <a:ext cx="4716589" cy="3967206"/>
            <a:chOff x="5510369" y="851517"/>
            <a:chExt cx="6184807" cy="5154967"/>
          </a:xfrm>
        </p:grpSpPr>
        <p:pic>
          <p:nvPicPr>
            <p:cNvPr id="1026" name="Picture 2" descr="Head and Neck Cancers - NCI">
              <a:extLst>
                <a:ext uri="{FF2B5EF4-FFF2-40B4-BE49-F238E27FC236}">
                  <a16:creationId xmlns:a16="http://schemas.microsoft.com/office/drawing/2014/main" id="{3E735907-F3CB-9AE0-4CC6-8257BE3481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8" r="-2" b="-2"/>
            <a:stretch/>
          </p:blipFill>
          <p:spPr bwMode="auto">
            <a:xfrm>
              <a:off x="5510369" y="851517"/>
              <a:ext cx="6184807" cy="5154967"/>
            </a:xfrm>
            <a:custGeom>
              <a:avLst/>
              <a:gdLst/>
              <a:ahLst/>
              <a:cxnLst/>
              <a:rect l="l" t="t" r="r" b="b"/>
              <a:pathLst>
                <a:path w="5846002" h="4872577">
                  <a:moveTo>
                    <a:pt x="343285" y="2953992"/>
                  </a:moveTo>
                  <a:cubicBezTo>
                    <a:pt x="343285" y="2953992"/>
                    <a:pt x="343285" y="2953992"/>
                    <a:pt x="849063" y="2953992"/>
                  </a:cubicBezTo>
                  <a:cubicBezTo>
                    <a:pt x="880743" y="2953992"/>
                    <a:pt x="911330" y="2971406"/>
                    <a:pt x="926624" y="2999703"/>
                  </a:cubicBezTo>
                  <a:cubicBezTo>
                    <a:pt x="926624" y="2999703"/>
                    <a:pt x="926624" y="2999703"/>
                    <a:pt x="1180059" y="3436136"/>
                  </a:cubicBezTo>
                  <a:cubicBezTo>
                    <a:pt x="1196445" y="3463345"/>
                    <a:pt x="1196445" y="3498172"/>
                    <a:pt x="1180059" y="3525382"/>
                  </a:cubicBezTo>
                  <a:cubicBezTo>
                    <a:pt x="1180059" y="3525382"/>
                    <a:pt x="1180059" y="3525382"/>
                    <a:pt x="926624" y="3961814"/>
                  </a:cubicBezTo>
                  <a:cubicBezTo>
                    <a:pt x="911330" y="3990111"/>
                    <a:pt x="880743" y="4007525"/>
                    <a:pt x="849063" y="4007525"/>
                  </a:cubicBezTo>
                  <a:cubicBezTo>
                    <a:pt x="849063" y="4007525"/>
                    <a:pt x="849063" y="4007525"/>
                    <a:pt x="343285" y="4007525"/>
                  </a:cubicBezTo>
                  <a:cubicBezTo>
                    <a:pt x="310513" y="4007525"/>
                    <a:pt x="281019" y="3990111"/>
                    <a:pt x="264633" y="3961814"/>
                  </a:cubicBezTo>
                  <a:cubicBezTo>
                    <a:pt x="264633" y="3961814"/>
                    <a:pt x="264633" y="3961814"/>
                    <a:pt x="12290" y="3525382"/>
                  </a:cubicBezTo>
                  <a:cubicBezTo>
                    <a:pt x="-4096" y="3498172"/>
                    <a:pt x="-4096" y="3463345"/>
                    <a:pt x="12290" y="3436136"/>
                  </a:cubicBezTo>
                  <a:cubicBezTo>
                    <a:pt x="12290" y="3436136"/>
                    <a:pt x="12290" y="3436136"/>
                    <a:pt x="264633" y="2999703"/>
                  </a:cubicBezTo>
                  <a:cubicBezTo>
                    <a:pt x="281019" y="2971406"/>
                    <a:pt x="310513" y="2953992"/>
                    <a:pt x="343285" y="2953992"/>
                  </a:cubicBezTo>
                  <a:close/>
                  <a:moveTo>
                    <a:pt x="2353334" y="538808"/>
                  </a:moveTo>
                  <a:cubicBezTo>
                    <a:pt x="2353334" y="538808"/>
                    <a:pt x="2353334" y="538808"/>
                    <a:pt x="2613403" y="538808"/>
                  </a:cubicBezTo>
                  <a:lnTo>
                    <a:pt x="2643742" y="538808"/>
                  </a:lnTo>
                  <a:lnTo>
                    <a:pt x="2672692" y="588661"/>
                  </a:lnTo>
                  <a:cubicBezTo>
                    <a:pt x="2713002" y="658078"/>
                    <a:pt x="2759909" y="738855"/>
                    <a:pt x="2814491" y="832849"/>
                  </a:cubicBezTo>
                  <a:cubicBezTo>
                    <a:pt x="2839586" y="874521"/>
                    <a:pt x="2839586" y="927860"/>
                    <a:pt x="2814491" y="969531"/>
                  </a:cubicBezTo>
                  <a:cubicBezTo>
                    <a:pt x="2814491" y="969531"/>
                    <a:pt x="2814491" y="969531"/>
                    <a:pt x="2426350" y="1637936"/>
                  </a:cubicBezTo>
                  <a:cubicBezTo>
                    <a:pt x="2402927" y="1681274"/>
                    <a:pt x="2356083" y="1707943"/>
                    <a:pt x="2307565" y="1707943"/>
                  </a:cubicBezTo>
                  <a:cubicBezTo>
                    <a:pt x="2307565" y="1707943"/>
                    <a:pt x="2307565" y="1707943"/>
                    <a:pt x="1532956" y="1707943"/>
                  </a:cubicBezTo>
                  <a:cubicBezTo>
                    <a:pt x="1520409" y="1707943"/>
                    <a:pt x="1508175" y="1706276"/>
                    <a:pt x="1496490" y="1703099"/>
                  </a:cubicBezTo>
                  <a:lnTo>
                    <a:pt x="1471408" y="1692583"/>
                  </a:lnTo>
                  <a:lnTo>
                    <a:pt x="1486736" y="1666073"/>
                  </a:lnTo>
                  <a:cubicBezTo>
                    <a:pt x="1625328" y="1426376"/>
                    <a:pt x="1802725" y="1119564"/>
                    <a:pt x="2029793" y="726844"/>
                  </a:cubicBezTo>
                  <a:cubicBezTo>
                    <a:pt x="2097197" y="610441"/>
                    <a:pt x="2218525" y="538808"/>
                    <a:pt x="2353334" y="538808"/>
                  </a:cubicBezTo>
                  <a:close/>
                  <a:moveTo>
                    <a:pt x="1487085" y="0"/>
                  </a:moveTo>
                  <a:cubicBezTo>
                    <a:pt x="1487085" y="0"/>
                    <a:pt x="1487085" y="0"/>
                    <a:pt x="2360840" y="0"/>
                  </a:cubicBezTo>
                  <a:cubicBezTo>
                    <a:pt x="2415568" y="0"/>
                    <a:pt x="2468407" y="30084"/>
                    <a:pt x="2494828" y="78969"/>
                  </a:cubicBezTo>
                  <a:cubicBezTo>
                    <a:pt x="2494828" y="78969"/>
                    <a:pt x="2494828" y="78969"/>
                    <a:pt x="2729665" y="483373"/>
                  </a:cubicBezTo>
                  <a:lnTo>
                    <a:pt x="2756194" y="529058"/>
                  </a:lnTo>
                  <a:lnTo>
                    <a:pt x="2735320" y="529058"/>
                  </a:lnTo>
                  <a:lnTo>
                    <a:pt x="2636659" y="529058"/>
                  </a:lnTo>
                  <a:lnTo>
                    <a:pt x="2593799" y="455250"/>
                  </a:lnTo>
                  <a:cubicBezTo>
                    <a:pt x="2430052" y="173267"/>
                    <a:pt x="2430052" y="173267"/>
                    <a:pt x="2430052" y="173267"/>
                  </a:cubicBezTo>
                  <a:cubicBezTo>
                    <a:pt x="2406629" y="129929"/>
                    <a:pt x="2359785" y="103259"/>
                    <a:pt x="2311267" y="103259"/>
                  </a:cubicBezTo>
                  <a:cubicBezTo>
                    <a:pt x="1536658" y="103259"/>
                    <a:pt x="1536658" y="103259"/>
                    <a:pt x="1536658" y="103259"/>
                  </a:cubicBezTo>
                  <a:cubicBezTo>
                    <a:pt x="1486468" y="103259"/>
                    <a:pt x="1441296" y="129929"/>
                    <a:pt x="1416201" y="173267"/>
                  </a:cubicBezTo>
                  <a:cubicBezTo>
                    <a:pt x="1029733" y="841671"/>
                    <a:pt x="1029733" y="841671"/>
                    <a:pt x="1029733" y="841671"/>
                  </a:cubicBezTo>
                  <a:cubicBezTo>
                    <a:pt x="1004637" y="883343"/>
                    <a:pt x="1004637" y="936682"/>
                    <a:pt x="1029733" y="978353"/>
                  </a:cubicBezTo>
                  <a:cubicBezTo>
                    <a:pt x="1416201" y="1646758"/>
                    <a:pt x="1416201" y="1646758"/>
                    <a:pt x="1416201" y="1646758"/>
                  </a:cubicBezTo>
                  <a:cubicBezTo>
                    <a:pt x="1428749" y="1668427"/>
                    <a:pt x="1446315" y="1685929"/>
                    <a:pt x="1467019" y="1698013"/>
                  </a:cubicBezTo>
                  <a:lnTo>
                    <a:pt x="1472899" y="1700478"/>
                  </a:lnTo>
                  <a:lnTo>
                    <a:pt x="1441377" y="1754996"/>
                  </a:lnTo>
                  <a:lnTo>
                    <a:pt x="1417933" y="1795543"/>
                  </a:lnTo>
                  <a:lnTo>
                    <a:pt x="1442249" y="1805738"/>
                  </a:lnTo>
                  <a:cubicBezTo>
                    <a:pt x="1455430" y="1809322"/>
                    <a:pt x="1469230" y="1811202"/>
                    <a:pt x="1483383" y="1811202"/>
                  </a:cubicBezTo>
                  <a:cubicBezTo>
                    <a:pt x="2357138" y="1811202"/>
                    <a:pt x="2357138" y="1811202"/>
                    <a:pt x="2357138" y="1811202"/>
                  </a:cubicBezTo>
                  <a:cubicBezTo>
                    <a:pt x="2411866" y="1811202"/>
                    <a:pt x="2464705" y="1781120"/>
                    <a:pt x="2491126" y="1732235"/>
                  </a:cubicBezTo>
                  <a:cubicBezTo>
                    <a:pt x="2928947" y="978278"/>
                    <a:pt x="2928947" y="978278"/>
                    <a:pt x="2928947" y="978278"/>
                  </a:cubicBezTo>
                  <a:cubicBezTo>
                    <a:pt x="2957254" y="931274"/>
                    <a:pt x="2957254" y="871108"/>
                    <a:pt x="2928947" y="824102"/>
                  </a:cubicBezTo>
                  <a:cubicBezTo>
                    <a:pt x="2874220" y="729858"/>
                    <a:pt x="2826333" y="647394"/>
                    <a:pt x="2784432" y="575238"/>
                  </a:cubicBezTo>
                  <a:lnTo>
                    <a:pt x="2763277" y="538808"/>
                  </a:lnTo>
                  <a:lnTo>
                    <a:pt x="2861280" y="538808"/>
                  </a:lnTo>
                  <a:cubicBezTo>
                    <a:pt x="3166048" y="538808"/>
                    <a:pt x="3653676" y="538808"/>
                    <a:pt x="4433881" y="538808"/>
                  </a:cubicBezTo>
                  <a:cubicBezTo>
                    <a:pt x="4564197" y="538808"/>
                    <a:pt x="4690018" y="610441"/>
                    <a:pt x="4752929" y="726844"/>
                  </a:cubicBezTo>
                  <a:cubicBezTo>
                    <a:pt x="4752929" y="726844"/>
                    <a:pt x="4752929" y="726844"/>
                    <a:pt x="5795449" y="2522134"/>
                  </a:cubicBezTo>
                  <a:cubicBezTo>
                    <a:pt x="5862854" y="2634060"/>
                    <a:pt x="5862854" y="2777325"/>
                    <a:pt x="5795449" y="2889251"/>
                  </a:cubicBezTo>
                  <a:cubicBezTo>
                    <a:pt x="5795449" y="2889251"/>
                    <a:pt x="5795449" y="2889251"/>
                    <a:pt x="4752929" y="4684542"/>
                  </a:cubicBezTo>
                  <a:cubicBezTo>
                    <a:pt x="4690018" y="4800945"/>
                    <a:pt x="4564197" y="4872577"/>
                    <a:pt x="4433881" y="4872577"/>
                  </a:cubicBezTo>
                  <a:cubicBezTo>
                    <a:pt x="4433881" y="4872577"/>
                    <a:pt x="4433881" y="4872577"/>
                    <a:pt x="2353334" y="4872577"/>
                  </a:cubicBezTo>
                  <a:cubicBezTo>
                    <a:pt x="2218525" y="4872577"/>
                    <a:pt x="2097197" y="4800945"/>
                    <a:pt x="2029793" y="4684542"/>
                  </a:cubicBezTo>
                  <a:cubicBezTo>
                    <a:pt x="2029793" y="4684542"/>
                    <a:pt x="2029793" y="4684542"/>
                    <a:pt x="991766" y="2889251"/>
                  </a:cubicBezTo>
                  <a:cubicBezTo>
                    <a:pt x="924361" y="2777325"/>
                    <a:pt x="924361" y="2634060"/>
                    <a:pt x="991766" y="2522134"/>
                  </a:cubicBezTo>
                  <a:cubicBezTo>
                    <a:pt x="991766" y="2522134"/>
                    <a:pt x="991766" y="2522134"/>
                    <a:pt x="1377193" y="1855530"/>
                  </a:cubicBezTo>
                  <a:lnTo>
                    <a:pt x="1409676" y="1799352"/>
                  </a:lnTo>
                  <a:lnTo>
                    <a:pt x="1408533" y="1798873"/>
                  </a:lnTo>
                  <a:cubicBezTo>
                    <a:pt x="1385179" y="1785241"/>
                    <a:pt x="1365364" y="1765500"/>
                    <a:pt x="1351210" y="1741057"/>
                  </a:cubicBezTo>
                  <a:cubicBezTo>
                    <a:pt x="1351210" y="1741057"/>
                    <a:pt x="1351210" y="1741057"/>
                    <a:pt x="915276" y="987100"/>
                  </a:cubicBezTo>
                  <a:cubicBezTo>
                    <a:pt x="886968" y="940096"/>
                    <a:pt x="886968" y="879930"/>
                    <a:pt x="915276" y="832924"/>
                  </a:cubicBezTo>
                  <a:cubicBezTo>
                    <a:pt x="915276" y="832924"/>
                    <a:pt x="915276" y="832924"/>
                    <a:pt x="1351210" y="78969"/>
                  </a:cubicBezTo>
                  <a:cubicBezTo>
                    <a:pt x="1379517" y="30084"/>
                    <a:pt x="1430471" y="0"/>
                    <a:pt x="1487085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D12433-5BE9-A698-FF1A-A41C6EDB58F2}"/>
                </a:ext>
              </a:extLst>
            </p:cNvPr>
            <p:cNvSpPr txBox="1"/>
            <p:nvPr/>
          </p:nvSpPr>
          <p:spPr>
            <a:xfrm>
              <a:off x="5938861" y="3942526"/>
              <a:ext cx="9403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rmAutofit fontScale="92500" lnSpcReduction="10000"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/>
                <a:t>Pharynx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E5D5763-7900-F955-0558-D1FA3D679D21}"/>
                </a:ext>
              </a:extLst>
            </p:cNvPr>
            <p:cNvSpPr/>
            <p:nvPr/>
          </p:nvSpPr>
          <p:spPr>
            <a:xfrm>
              <a:off x="8051800" y="1003300"/>
              <a:ext cx="431800" cy="4067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C3F1D3-9221-CC62-4D79-403E031FD8DB}"/>
                </a:ext>
              </a:extLst>
            </p:cNvPr>
            <p:cNvSpPr/>
            <p:nvPr/>
          </p:nvSpPr>
          <p:spPr>
            <a:xfrm>
              <a:off x="10198100" y="5524499"/>
              <a:ext cx="368300" cy="481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108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DAD-2626-E1BF-CFDB-09F61D7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Hypotheses</a:t>
            </a:r>
          </a:p>
        </p:txBody>
      </p:sp>
      <p:sp>
        <p:nvSpPr>
          <p:cNvPr id="49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940E0E06-E500-A03F-D41F-D4001E74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494082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2600" dirty="0">
                <a:latin typeface="+mn-lt"/>
                <a:cs typeface="+mn-cs"/>
              </a:rPr>
              <a:t>HNSCC </a:t>
            </a:r>
            <a:r>
              <a:rPr lang="en-US" sz="2600" dirty="0" err="1">
                <a:latin typeface="+mn-lt"/>
                <a:cs typeface="+mn-cs"/>
              </a:rPr>
              <a:t>tumours</a:t>
            </a:r>
            <a:r>
              <a:rPr lang="en-US" sz="2600" dirty="0">
                <a:latin typeface="+mn-lt"/>
                <a:cs typeface="+mn-cs"/>
              </a:rPr>
              <a:t> in mice could be imaged by PET/CT using </a:t>
            </a:r>
            <a:r>
              <a:rPr lang="en-US" sz="2600" baseline="30000" dirty="0">
                <a:latin typeface="+mn-lt"/>
                <a:cs typeface="+mn-cs"/>
              </a:rPr>
              <a:t>64</a:t>
            </a:r>
            <a:r>
              <a:rPr lang="en-US" sz="2600" dirty="0">
                <a:latin typeface="+mn-lt"/>
                <a:cs typeface="+mn-cs"/>
              </a:rPr>
              <a:t>Cu-labeled anti-EGFR panitumumab F(ab’)</a:t>
            </a:r>
            <a:r>
              <a:rPr lang="en-US" sz="2600" baseline="-25000" dirty="0">
                <a:latin typeface="+mn-lt"/>
                <a:cs typeface="+mn-cs"/>
              </a:rPr>
              <a:t>2</a:t>
            </a:r>
            <a:r>
              <a:rPr lang="en-US" sz="2600" dirty="0">
                <a:latin typeface="+mn-lt"/>
                <a:cs typeface="+mn-cs"/>
              </a:rPr>
              <a:t> fragments</a:t>
            </a:r>
            <a:br>
              <a:rPr lang="en-US" sz="2600" dirty="0">
                <a:latin typeface="+mn-lt"/>
                <a:cs typeface="+mn-cs"/>
              </a:rPr>
            </a:br>
            <a:endParaRPr lang="en-US" sz="2600" dirty="0">
              <a:latin typeface="+mn-lt"/>
              <a:cs typeface="+mn-cs"/>
            </a:endParaRPr>
          </a:p>
          <a:p>
            <a:pPr indent="-228600" defTabSz="914400"/>
            <a:r>
              <a:rPr lang="en-US" sz="2600" dirty="0">
                <a:latin typeface="+mn-lt"/>
                <a:cs typeface="+mn-cs"/>
              </a:rPr>
              <a:t>PET could be extended to radioimmunotherapy (RIT) in a </a:t>
            </a:r>
            <a:r>
              <a:rPr lang="en-US" sz="2600" dirty="0" err="1">
                <a:latin typeface="+mn-lt"/>
                <a:cs typeface="+mn-cs"/>
              </a:rPr>
              <a:t>theranostic</a:t>
            </a:r>
            <a:r>
              <a:rPr lang="en-US" sz="2600" dirty="0">
                <a:latin typeface="+mn-lt"/>
                <a:cs typeface="+mn-cs"/>
              </a:rPr>
              <a:t> approach using </a:t>
            </a:r>
            <a:r>
              <a:rPr lang="en-US" sz="2600" baseline="30000" dirty="0">
                <a:latin typeface="+mn-lt"/>
                <a:cs typeface="+mn-cs"/>
              </a:rPr>
              <a:t>177</a:t>
            </a:r>
            <a:r>
              <a:rPr lang="en-US" sz="2600" dirty="0">
                <a:latin typeface="+mn-lt"/>
                <a:cs typeface="+mn-cs"/>
              </a:rPr>
              <a:t>Lu-panitumumab F(ab’)</a:t>
            </a:r>
            <a:r>
              <a:rPr lang="en-US" sz="2600" baseline="-25000" dirty="0">
                <a:latin typeface="+mn-lt"/>
                <a:cs typeface="+mn-cs"/>
              </a:rPr>
              <a:t>2</a:t>
            </a:r>
            <a:br>
              <a:rPr lang="en-US" sz="2600" dirty="0">
                <a:latin typeface="+mn-lt"/>
                <a:cs typeface="+mn-cs"/>
              </a:rPr>
            </a:br>
            <a:endParaRPr lang="en-US" sz="2600" dirty="0">
              <a:latin typeface="+mn-lt"/>
              <a:cs typeface="+mn-cs"/>
            </a:endParaRPr>
          </a:p>
          <a:p>
            <a:pPr indent="-228600" defTabSz="914400"/>
            <a:r>
              <a:rPr lang="en-US" sz="2600" dirty="0">
                <a:latin typeface="+mn-lt"/>
                <a:cs typeface="+mn-cs"/>
              </a:rPr>
              <a:t>PET with </a:t>
            </a:r>
            <a:r>
              <a:rPr lang="en-US" sz="2600" baseline="30000" dirty="0">
                <a:latin typeface="+mn-lt"/>
                <a:cs typeface="+mn-cs"/>
              </a:rPr>
              <a:t>64</a:t>
            </a:r>
            <a:r>
              <a:rPr lang="en-US" sz="2600" dirty="0">
                <a:latin typeface="+mn-lt"/>
                <a:cs typeface="+mn-cs"/>
              </a:rPr>
              <a:t>Cu-panitumumab F(ab’)</a:t>
            </a:r>
            <a:r>
              <a:rPr lang="en-US" sz="2600" baseline="-25000" dirty="0">
                <a:latin typeface="+mn-lt"/>
                <a:cs typeface="+mn-cs"/>
              </a:rPr>
              <a:t>2</a:t>
            </a:r>
            <a:r>
              <a:rPr lang="en-US" sz="2600" dirty="0">
                <a:latin typeface="+mn-lt"/>
                <a:cs typeface="+mn-cs"/>
              </a:rPr>
              <a:t> would predict the radiation absorbed doses to the </a:t>
            </a:r>
            <a:r>
              <a:rPr lang="en-US" sz="2600" dirty="0" err="1">
                <a:latin typeface="+mn-lt"/>
                <a:cs typeface="+mn-cs"/>
              </a:rPr>
              <a:t>tumour</a:t>
            </a:r>
            <a:r>
              <a:rPr lang="en-US" sz="2600" dirty="0">
                <a:latin typeface="+mn-lt"/>
                <a:cs typeface="+mn-cs"/>
              </a:rPr>
              <a:t> and normal organs from RIT with </a:t>
            </a:r>
            <a:r>
              <a:rPr lang="en-US" sz="2600" baseline="30000" dirty="0">
                <a:latin typeface="+mn-lt"/>
                <a:cs typeface="+mn-cs"/>
              </a:rPr>
              <a:t>177</a:t>
            </a:r>
            <a:r>
              <a:rPr lang="en-US" sz="2600" dirty="0">
                <a:latin typeface="+mn-lt"/>
                <a:cs typeface="+mn-cs"/>
              </a:rPr>
              <a:t>Lu-panitumumab F(ab’)</a:t>
            </a:r>
            <a:r>
              <a:rPr lang="en-US" sz="2600" baseline="-25000" dirty="0">
                <a:latin typeface="+mn-lt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6675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DFP Brand colour">
      <a:dk1>
        <a:srgbClr val="002A5C"/>
      </a:dk1>
      <a:lt1>
        <a:sysClr val="window" lastClr="FFFFFF"/>
      </a:lt1>
      <a:dk2>
        <a:srgbClr val="44546A"/>
      </a:dk2>
      <a:lt2>
        <a:srgbClr val="E7E6E6"/>
      </a:lt2>
      <a:accent1>
        <a:srgbClr val="78BE20"/>
      </a:accent1>
      <a:accent2>
        <a:srgbClr val="00B050"/>
      </a:accent2>
      <a:accent3>
        <a:srgbClr val="002A5C"/>
      </a:accent3>
      <a:accent4>
        <a:srgbClr val="00B2A9"/>
      </a:accent4>
      <a:accent5>
        <a:srgbClr val="4472C4"/>
      </a:accent5>
      <a:accent6>
        <a:srgbClr val="70AD47"/>
      </a:accent6>
      <a:hlink>
        <a:srgbClr val="0563C1"/>
      </a:hlink>
      <a:folHlink>
        <a:srgbClr val="008BB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15764</TotalTime>
  <Words>1585</Words>
  <Application>Microsoft Macintosh PowerPoint</Application>
  <PresentationFormat>Widescreen</PresentationFormat>
  <Paragraphs>312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AdvPSA189</vt:lpstr>
      <vt:lpstr>Arial</vt:lpstr>
      <vt:lpstr>Arial Narrow</vt:lpstr>
      <vt:lpstr>Avenir Next LT Pro</vt:lpstr>
      <vt:lpstr>Calibri</vt:lpstr>
      <vt:lpstr>Calibri Light</vt:lpstr>
      <vt:lpstr>Symbol</vt:lpstr>
      <vt:lpstr>Office Theme</vt:lpstr>
      <vt:lpstr>PowerPoint Presentation</vt:lpstr>
      <vt:lpstr>Disclosures</vt:lpstr>
      <vt:lpstr>Theranostics Concept</vt:lpstr>
      <vt:lpstr>Prostate-Specific Membrane Antigen (PSMA) Theranostics</vt:lpstr>
      <vt:lpstr>Imaging and Treatment of Prostate Cancer</vt:lpstr>
      <vt:lpstr>Growth in Interest in Theranostics</vt:lpstr>
      <vt:lpstr>Two Theranostic Examples from My Team’s Research</vt:lpstr>
      <vt:lpstr>Head and Neck Cancer (HNSCC)</vt:lpstr>
      <vt:lpstr>Hypotheses</vt:lpstr>
      <vt:lpstr>64Cu/177Lu-DOTA-Panitumumab F(ab’)2</vt:lpstr>
      <vt:lpstr>PET/CT Imaging with 64Cu-DOTA-Panitumumab F(ab’)2</vt:lpstr>
      <vt:lpstr>SPECT/CT Imaging with 177Lu-DOTA-Panitumumab F(ab’)2</vt:lpstr>
      <vt:lpstr>Comparison of Biodistribution</vt:lpstr>
      <vt:lpstr>PET with 64Cu Predicts the Dosimetry of 177Lu</vt:lpstr>
      <vt:lpstr>Toxicity of 177Lu-DOTA-Panitumumab F(ab’)2</vt:lpstr>
      <vt:lpstr>RIT of HNSCC Tumours with 177Lu-DOTA-Panitumumab F(ab’)2</vt:lpstr>
      <vt:lpstr>Conclusions and Implications</vt:lpstr>
      <vt:lpstr>Triple-Negative Breast Cancer (TNBC)</vt:lpstr>
      <vt:lpstr>Hypotheses</vt:lpstr>
      <vt:lpstr>TNBC Tumour Xenograft Models</vt:lpstr>
      <vt:lpstr>SPECT/CT Imaging with 111In-DOTA-Panitumumab IgG  (48 h post-injection)</vt:lpstr>
      <vt:lpstr>Toxicity of 111In-DOTA-Panitumumab IgG</vt:lpstr>
      <vt:lpstr>RIT of Primary TNBC Tumours in the MFP with 111In-DOTA-Panitumumab IgG</vt:lpstr>
      <vt:lpstr>RIT of Metastatic TNBC Tumours with 111In-DOTA-Panitumumab IgG</vt:lpstr>
      <vt:lpstr>Conclusions and Implications</vt:lpstr>
      <vt:lpstr>Alternative Auger Electron-Emitters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Southon</dc:creator>
  <cp:lastModifiedBy>Raymond Reilly</cp:lastModifiedBy>
  <cp:revision>719</cp:revision>
  <cp:lastPrinted>2022-07-17T14:31:13Z</cp:lastPrinted>
  <dcterms:created xsi:type="dcterms:W3CDTF">2020-05-04T13:46:42Z</dcterms:created>
  <dcterms:modified xsi:type="dcterms:W3CDTF">2022-07-17T14:32:09Z</dcterms:modified>
</cp:coreProperties>
</file>