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7" r:id="rId2"/>
  </p:sldMasterIdLst>
  <p:notesMasterIdLst>
    <p:notesMasterId r:id="rId17"/>
  </p:notesMasterIdLst>
  <p:sldIdLst>
    <p:sldId id="259" r:id="rId3"/>
    <p:sldId id="312" r:id="rId4"/>
    <p:sldId id="428" r:id="rId5"/>
    <p:sldId id="311" r:id="rId6"/>
    <p:sldId id="325" r:id="rId7"/>
    <p:sldId id="359" r:id="rId8"/>
    <p:sldId id="361" r:id="rId9"/>
    <p:sldId id="362" r:id="rId10"/>
    <p:sldId id="344" r:id="rId11"/>
    <p:sldId id="274" r:id="rId12"/>
    <p:sldId id="333" r:id="rId13"/>
    <p:sldId id="349" r:id="rId14"/>
    <p:sldId id="266" r:id="rId15"/>
    <p:sldId id="30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B272F"/>
    <a:srgbClr val="4D56AD"/>
    <a:srgbClr val="003CFE"/>
    <a:srgbClr val="3366FF"/>
    <a:srgbClr val="0066FF"/>
    <a:srgbClr val="156FB0"/>
    <a:srgbClr val="FF7400"/>
    <a:srgbClr val="1B971B"/>
    <a:srgbClr val="FFB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557" autoAdjust="0"/>
  </p:normalViewPr>
  <p:slideViewPr>
    <p:cSldViewPr snapToGrid="0">
      <p:cViewPr varScale="1">
        <p:scale>
          <a:sx n="60" d="100"/>
          <a:sy n="60" d="100"/>
        </p:scale>
        <p:origin x="8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7D65-DC39-4AB0-96BA-EE0C7F22E0B5}" type="datetimeFigureOut">
              <a:rPr lang="en-CA" smtClean="0"/>
              <a:t>2022-07-19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DCAF4-AD1F-4024-9A90-40FC562012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60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goal of the experiments was to address the question: “How does the correlated metallic state in LaNiO3 become unstable as we approach the 2D limit?”</a:t>
            </a:r>
          </a:p>
          <a:p>
            <a:r>
              <a:rPr lang="en-CA" dirty="0"/>
              <a:t>To this end, we studied a variety of LaNiO3/LaAlO3 superlattices with varying LaNiO3 thicknesses.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10ED-7F59-40B1-8B0D-34E8C6F9BEDF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53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Remember to start by addressing some basic trends in the data. Such as:</a:t>
            </a:r>
          </a:p>
          <a:p>
            <a:pPr marL="171450" indent="-171450">
              <a:buFontTx/>
              <a:buChar char="-"/>
            </a:pPr>
            <a:r>
              <a:rPr lang="en-CA" dirty="0"/>
              <a:t>Slow: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Remains linear, i.e., metallic. 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Not too different from the bulk.</a:t>
            </a:r>
          </a:p>
          <a:p>
            <a:pPr marL="171450" indent="-171450">
              <a:buFontTx/>
              <a:buChar char="-"/>
            </a:pPr>
            <a:r>
              <a:rPr lang="en-CA" dirty="0"/>
              <a:t>Fast: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No longer linear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Strongly enhanced compared to the bulk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10ED-7F59-40B1-8B0D-34E8C6F9BEDF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297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Our data therefore suggests that LaNiO3 must have microscopic electronic phase separation.</a:t>
            </a:r>
          </a:p>
          <a:p>
            <a:r>
              <a:rPr lang="en-CA" dirty="0"/>
              <a:t>This phase separation is very unique.</a:t>
            </a:r>
          </a:p>
          <a:p>
            <a:r>
              <a:rPr lang="en-CA" dirty="0"/>
              <a:t>1. It is static on our timescale.</a:t>
            </a:r>
          </a:p>
          <a:p>
            <a:r>
              <a:rPr lang="en-CA" dirty="0"/>
              <a:t>2. It persists up to at least 300 K.</a:t>
            </a:r>
          </a:p>
          <a:p>
            <a:r>
              <a:rPr lang="en-CA" dirty="0"/>
              <a:t>3. And we find it in all measured LaNiO3 samples.</a:t>
            </a:r>
          </a:p>
          <a:p>
            <a:r>
              <a:rPr lang="en-CA" dirty="0"/>
              <a:t>Unfortunately, we cannot comment on its spatial structure since we are using a local probe; however, it is most likely nanoscopic.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10ED-7F59-40B1-8B0D-34E8C6F9BEDF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99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none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3B716-751A-4EC4-8FB0-11C28853A5D4}" type="datetime1">
              <a:rPr lang="en-CA" smtClean="0"/>
              <a:t>2022-07-19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D69A-7DF8-4AD0-A7F7-BEEDCA6FF9DE}" type="datetime1">
              <a:rPr lang="en-CA" smtClean="0"/>
              <a:t>2022-07-19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61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D4E7-FB9C-45D0-8F77-0B0FC5368795}" type="datetime1">
              <a:rPr lang="en-CA" smtClean="0"/>
              <a:t>2022-07-19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34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70000" y="634696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1DA2D4F-B8C0-471B-B310-03EFE680D9A7}" type="datetime1">
              <a:rPr lang="en-CA" smtClean="0"/>
              <a:t>2022-07-19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70000" y="4906619"/>
            <a:ext cx="10083800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1270000" y="1641818"/>
            <a:ext cx="10083800" cy="3010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marL="9144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3716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8288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5pPr>
          </a:lstStyle>
          <a:p>
            <a:pPr lvl="0"/>
            <a:r>
              <a:rPr lang="en-US" dirty="0"/>
              <a:t>Presentation Title. Arial Regular 32pt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118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00B0F0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1270000" y="5110646"/>
            <a:ext cx="10083800" cy="74246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Presentation Subtitle-Arial Regular 16-Title Case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75" y="6346825"/>
            <a:ext cx="398780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1408"/>
            <a:ext cx="12192000" cy="1034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" y="313154"/>
            <a:ext cx="1783444" cy="3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20936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3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8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24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8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7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227" y="381000"/>
            <a:ext cx="9875520" cy="1356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B2154-51D3-43D3-950D-B79B81ED2C78}" type="datetime1">
              <a:rPr lang="en-CA" smtClean="0"/>
              <a:t>2022-07-19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280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2094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654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439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6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23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81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767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5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9E5F-7BB1-482D-A655-3B1ED83FBA3C}" type="datetime1">
              <a:rPr lang="en-CA" smtClean="0"/>
              <a:t>2022-07-19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41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773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927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944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52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6985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10302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1550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98656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03822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6470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5815-ABD6-45BF-8689-63B13FA0516B}" type="datetime1">
              <a:rPr lang="en-CA" smtClean="0"/>
              <a:t>2022-07-19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995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64325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16138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0700472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70755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13786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45021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5674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28341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15953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44309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B8DC-47D9-4E14-B3A7-A8E30A5B4C6E}" type="datetime1">
              <a:rPr lang="en-CA" smtClean="0"/>
              <a:t>2022-07-19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95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70625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07642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62792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68471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88716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74162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933784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47057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07881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192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F36E-E343-4C66-98AD-4A1C084EB48F}" type="datetime1">
              <a:rPr lang="en-CA" smtClean="0"/>
              <a:t>2022-07-19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155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44036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618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86405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52679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-13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C730E-EC75-40FD-B1DE-A0E1365DC312}"/>
              </a:ext>
            </a:extLst>
          </p:cNvPr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52BF2-1D93-4487-8E33-84F4078B9DAA}"/>
              </a:ext>
            </a:extLst>
          </p:cNvPr>
          <p:cNvSpPr txBox="1"/>
          <p:nvPr userDrawn="1"/>
        </p:nvSpPr>
        <p:spPr>
          <a:xfrm rot="16200000">
            <a:off x="6178312" y="4771509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BE4DAE-FB4C-4911-A589-2AA875CFC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660D275-F5A2-4AFC-ADC4-37AD9D5E3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280D395-38E0-406C-901B-E36F5C2643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277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2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356F-80C8-418F-B15C-8E2A3D84C1B7}" type="datetime1">
              <a:rPr lang="en-CA" smtClean="0"/>
              <a:t>2022-07-19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18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25F4-1542-4F2C-AB28-25EEA3ABE137}" type="datetime1">
              <a:rPr lang="en-CA" smtClean="0"/>
              <a:t>2022-07-19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211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599-5B8B-454E-A1A7-B8F428EC896C}" type="datetime1">
              <a:rPr lang="en-CA" smtClean="0"/>
              <a:t>2022-07-19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J.B. Torrance, et al. Phys. Rev. B 45, 8209 (1992)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B230-9C7C-4F64-9463-A50D4F4EF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98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351" y="3810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464136-DFE7-4D9E-9406-4B45F8034383}" type="datetime1">
              <a:rPr lang="en-CA" smtClean="0"/>
              <a:t>2022-07-19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J.B. Torrance, et al. Phys. Rev. B 45, 8209 (1992)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2DB230-9C7C-4F64-9463-A50D4F4EF9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D37A9-C8B3-FCA2-A10D-CDBCB8D02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89EB-6AB6-494E-86FD-AB1577A466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05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40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Studying LaNiO</a:t>
            </a:r>
            <a:r>
              <a:rPr lang="en-US" sz="4000" baseline="-25000" dirty="0"/>
              <a:t>3</a:t>
            </a:r>
            <a:r>
              <a:rPr lang="en-US" sz="4000" dirty="0"/>
              <a:t> and LaNiO</a:t>
            </a:r>
            <a:r>
              <a:rPr lang="en-US" sz="4000" baseline="-25000" dirty="0"/>
              <a:t>3</a:t>
            </a:r>
            <a:r>
              <a:rPr lang="en-US" sz="4000" dirty="0"/>
              <a:t>/LaAlO</a:t>
            </a:r>
            <a:r>
              <a:rPr lang="en-US" sz="4000" baseline="-25000" dirty="0"/>
              <a:t>3</a:t>
            </a:r>
            <a:r>
              <a:rPr lang="en-US" sz="4000" dirty="0"/>
              <a:t> superlattices using </a:t>
            </a:r>
            <a:r>
              <a:rPr lang="en-US" sz="4000" baseline="30000" dirty="0"/>
              <a:t>8</a:t>
            </a:r>
            <a:r>
              <a:rPr lang="en-US" sz="4000" dirty="0"/>
              <a:t>Li </a:t>
            </a:r>
            <a:r>
              <a:rPr lang="el-GR" sz="4000" dirty="0"/>
              <a:t>β</a:t>
            </a:r>
            <a:r>
              <a:rPr lang="en-CA" sz="4000" dirty="0"/>
              <a:t>-detected NMR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2000" dirty="0"/>
              <a:t>Victoria Louise Karner</a:t>
            </a:r>
          </a:p>
        </p:txBody>
      </p:sp>
    </p:spTree>
    <p:extLst>
      <p:ext uri="{BB962C8B-B14F-4D97-AF65-F5344CB8AC3E}">
        <p14:creationId xmlns:p14="http://schemas.microsoft.com/office/powerpoint/2010/main" val="101701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A5D784-EE70-48B4-A318-906149AEF415}"/>
              </a:ext>
            </a:extLst>
          </p:cNvPr>
          <p:cNvSpPr txBox="1"/>
          <p:nvPr/>
        </p:nvSpPr>
        <p:spPr>
          <a:xfrm>
            <a:off x="7365278" y="2348501"/>
            <a:ext cx="3252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Different Temperature Dependences!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354F7E-00D0-4CE2-8059-10D823027A69}"/>
              </a:ext>
            </a:extLst>
          </p:cNvPr>
          <p:cNvSpPr txBox="1">
            <a:spLocks/>
          </p:cNvSpPr>
          <p:nvPr/>
        </p:nvSpPr>
        <p:spPr>
          <a:xfrm>
            <a:off x="7379934" y="4307888"/>
            <a:ext cx="3375470" cy="88227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</a:t>
            </a:r>
            <a:r>
              <a:rPr lang="en-C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 electronic phase separation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53E7EFA-6728-4B21-B065-F993FB75F102}"/>
              </a:ext>
            </a:extLst>
          </p:cNvPr>
          <p:cNvSpPr/>
          <p:nvPr/>
        </p:nvSpPr>
        <p:spPr>
          <a:xfrm>
            <a:off x="8915269" y="3175363"/>
            <a:ext cx="152400" cy="941289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3F854A-3AC3-49A1-901C-5E57BD7EC31A}"/>
              </a:ext>
            </a:extLst>
          </p:cNvPr>
          <p:cNvGrpSpPr/>
          <p:nvPr/>
        </p:nvGrpSpPr>
        <p:grpSpPr>
          <a:xfrm>
            <a:off x="1494949" y="1804704"/>
            <a:ext cx="4654785" cy="4564800"/>
            <a:chOff x="1494949" y="1804704"/>
            <a:chExt cx="4654785" cy="4564800"/>
          </a:xfrm>
        </p:grpSpPr>
        <p:pic>
          <p:nvPicPr>
            <p:cNvPr id="10" name="Picture 9" descr="Chart, histogram&#10;&#10;Description automatically generated">
              <a:extLst>
                <a:ext uri="{FF2B5EF4-FFF2-40B4-BE49-F238E27FC236}">
                  <a16:creationId xmlns:a16="http://schemas.microsoft.com/office/drawing/2014/main" id="{7603C2D3-693E-465C-A924-5B801B8EC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49" y="1804704"/>
              <a:ext cx="4654785" cy="45648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0ED39D-DEDF-4E58-8B64-F41649947712}"/>
                </a:ext>
              </a:extLst>
            </p:cNvPr>
            <p:cNvSpPr/>
            <p:nvPr/>
          </p:nvSpPr>
          <p:spPr>
            <a:xfrm>
              <a:off x="4805916" y="2264735"/>
              <a:ext cx="138224" cy="297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476B1DD3-4B77-7AEC-178D-9D0FB08D8B47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5978F6A3-2160-1747-F356-14E0E1BE7DFB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0BD3C82-DBD8-24E8-942C-C633999CDD99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metal-insulator transition?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C7FA9F3-8116-E4D6-C14C-85217AC2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730" y="6267830"/>
            <a:ext cx="4717774" cy="365125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205114 (2021)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4D44D4E5-BE3A-4373-8589-ACD3403FB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49" y="1804704"/>
            <a:ext cx="4654785" cy="45648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58FB95-C7A4-4AA3-8085-0BF87A627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712" y="2395813"/>
            <a:ext cx="3953288" cy="31019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Phase separation is unique:</a:t>
            </a:r>
          </a:p>
          <a:p>
            <a:pPr marL="342900" indent="-342900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Static on our timescale</a:t>
            </a:r>
          </a:p>
          <a:p>
            <a:pPr marL="342900" indent="-342900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Persists to 300 K</a:t>
            </a:r>
          </a:p>
          <a:p>
            <a:pPr marL="342900" indent="-342900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Observed in all samples, even bulk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72D823-B5D9-9C6F-38C1-A8B004ED4BF8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C912182-32C9-F427-75EA-20DE463B1851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5281531-C07F-D643-E104-A08BEBE33F1D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Biexponential relaxation suggests phase separation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D08FE9D-3244-C23D-4D23-2B14A828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730" y="6267830"/>
            <a:ext cx="4717774" cy="365125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205114 (2021)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9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FEC44A-3806-4067-9459-07F8C52A08E2}"/>
              </a:ext>
            </a:extLst>
          </p:cNvPr>
          <p:cNvSpPr txBox="1">
            <a:spLocks/>
          </p:cNvSpPr>
          <p:nvPr/>
        </p:nvSpPr>
        <p:spPr>
          <a:xfrm>
            <a:off x="1827808" y="1273489"/>
            <a:ext cx="3884060" cy="3833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bulk: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SLR indicates conventional metallic state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 startAt="2"/>
            </a:pP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SLs: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component is linear even in the n = 2 SL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component is more complex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Font typeface="+mj-lt"/>
              <a:buAutoNum type="arabicPeriod" startAt="2"/>
            </a:pP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Biexponential relaxation: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 to LaNiO</a:t>
            </a:r>
            <a:r>
              <a:rPr lang="en-CA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microscopic phase separation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9129FDD-00D3-434A-98A9-25888DFE4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8" y="1649519"/>
            <a:ext cx="4654785" cy="45648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2966D03-6AB7-AEA2-6A33-86A91DD6869C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368C1D-3381-692C-F2D7-40692D8B5916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DF44DEA-3158-0637-8741-1742327C1567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02A3D592-6951-1FBF-F55A-EF8674D4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1373" y="6268610"/>
            <a:ext cx="8789255" cy="459071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165109 (2019); 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205114 (2021)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4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256" y="1795839"/>
            <a:ext cx="8103489" cy="4301931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-NMR group at UBC/SBQMI: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A. Chatzichristos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M.H. Dehn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D. Fujimoto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R.F. Kiefl</a:t>
            </a:r>
          </a:p>
          <a:p>
            <a:pPr lvl="1">
              <a:spcBef>
                <a:spcPts val="0"/>
              </a:spcBef>
            </a:pPr>
            <a:r>
              <a:rPr lang="en-CA" sz="1800" u="sng" dirty="0">
                <a:latin typeface="Arial" panose="020B0604020202020204" pitchFamily="34" charset="0"/>
                <a:cs typeface="Arial" panose="020B0604020202020204" pitchFamily="34" charset="0"/>
              </a:rPr>
              <a:t>W.A. MacFarlane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R.M.L. McFadden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J.O. Ticknor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TRIUMF: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C.P. Levy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R. Li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I. McKenzie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G.D. Morris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M.R. Pearson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M. Stachura</a:t>
            </a:r>
          </a:p>
          <a:p>
            <a:pPr lvl="1">
              <a:spcBef>
                <a:spcPts val="0"/>
              </a:spcBef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MPI-FKF: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E. Benckiser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A.V. Boris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G. Cristiani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B. Keimer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Logvenov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F. Wrobel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Argonne National Labs: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J. Zhang</a:t>
            </a:r>
          </a:p>
          <a:p>
            <a:pPr lvl="1">
              <a:spcBef>
                <a:spcPts val="0"/>
              </a:spcBef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J.F. Mitchell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FC9B3-0B50-4C68-A6CC-4BFE0CA2E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95" y="3032404"/>
            <a:ext cx="18288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40C615-8705-70E8-4986-57DD537ECBE4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4EBFB96-8842-3A42-510D-7C7A60D824A8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50E9EC8-09CB-F450-7F45-8E533F3E8984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1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7E8E-E1B8-6DBD-D063-3A2364B8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43" y="2638020"/>
            <a:ext cx="3938833" cy="1581961"/>
          </a:xfrm>
        </p:spPr>
        <p:txBody>
          <a:bodyPr anchor="ctr"/>
          <a:lstStyle/>
          <a:p>
            <a:pPr algn="ctr"/>
            <a:r>
              <a:rPr lang="en-C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2597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metal-insulator transition in rare-earth nickelates (RNiO</a:t>
            </a:r>
            <a:r>
              <a:rPr lang="en-CA" sz="3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D586BC-CC50-109D-E3C6-0E42D862EDE1}"/>
              </a:ext>
            </a:extLst>
          </p:cNvPr>
          <p:cNvSpPr/>
          <p:nvPr/>
        </p:nvSpPr>
        <p:spPr>
          <a:xfrm>
            <a:off x="11405469" y="6018984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382999E9-1D4D-6636-8CDF-60408919BEDF}"/>
              </a:ext>
            </a:extLst>
          </p:cNvPr>
          <p:cNvSpPr txBox="1">
            <a:spLocks/>
          </p:cNvSpPr>
          <p:nvPr/>
        </p:nvSpPr>
        <p:spPr>
          <a:xfrm>
            <a:off x="11604251" y="6194699"/>
            <a:ext cx="278296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86F620-14C0-AD12-11CC-4EB59900B238}"/>
              </a:ext>
            </a:extLst>
          </p:cNvPr>
          <p:cNvGrpSpPr/>
          <p:nvPr/>
        </p:nvGrpSpPr>
        <p:grpSpPr>
          <a:xfrm>
            <a:off x="3313814" y="1714499"/>
            <a:ext cx="5564372" cy="4258559"/>
            <a:chOff x="1387516" y="1981199"/>
            <a:chExt cx="5564372" cy="425855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5F8260-142D-EE77-EBC7-EA334987D05D}"/>
                </a:ext>
              </a:extLst>
            </p:cNvPr>
            <p:cNvGrpSpPr/>
            <p:nvPr/>
          </p:nvGrpSpPr>
          <p:grpSpPr>
            <a:xfrm>
              <a:off x="1387516" y="1981199"/>
              <a:ext cx="5564372" cy="4258559"/>
              <a:chOff x="2786187" y="2535299"/>
              <a:chExt cx="4597400" cy="3389441"/>
            </a:xfrm>
          </p:grpSpPr>
          <p:pic>
            <p:nvPicPr>
              <p:cNvPr id="30" name="Picture 29" descr="A close up of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30352A18-8055-4697-CDE9-1B6A854FFF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85"/>
              <a:stretch/>
            </p:blipFill>
            <p:spPr>
              <a:xfrm>
                <a:off x="2786187" y="2535299"/>
                <a:ext cx="4597400" cy="3389441"/>
              </a:xfrm>
              <a:prstGeom prst="rect">
                <a:avLst/>
              </a:prstGeom>
            </p:spPr>
          </p:pic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0D8AC69-03BA-7FB7-1A47-976BE877543E}"/>
                  </a:ext>
                </a:extLst>
              </p:cNvPr>
              <p:cNvSpPr/>
              <p:nvPr/>
            </p:nvSpPr>
            <p:spPr>
              <a:xfrm>
                <a:off x="3408486" y="4189411"/>
                <a:ext cx="2400300" cy="662940"/>
              </a:xfrm>
              <a:custGeom>
                <a:avLst/>
                <a:gdLst>
                  <a:gd name="connsiteX0" fmla="*/ 2400300 w 2400300"/>
                  <a:gd name="connsiteY0" fmla="*/ 0 h 662940"/>
                  <a:gd name="connsiteX1" fmla="*/ 1520190 w 2400300"/>
                  <a:gd name="connsiteY1" fmla="*/ 422910 h 662940"/>
                  <a:gd name="connsiteX2" fmla="*/ 0 w 2400300"/>
                  <a:gd name="connsiteY2" fmla="*/ 662940 h 66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0300" h="662940">
                    <a:moveTo>
                      <a:pt x="2400300" y="0"/>
                    </a:moveTo>
                    <a:cubicBezTo>
                      <a:pt x="2160270" y="156210"/>
                      <a:pt x="1920240" y="312420"/>
                      <a:pt x="1520190" y="422910"/>
                    </a:cubicBezTo>
                    <a:cubicBezTo>
                      <a:pt x="1120140" y="533400"/>
                      <a:pt x="560070" y="598170"/>
                      <a:pt x="0" y="662940"/>
                    </a:cubicBezTo>
                  </a:path>
                </a:pathLst>
              </a:custGeom>
              <a:noFill/>
              <a:ln w="76200">
                <a:solidFill>
                  <a:srgbClr val="0070C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F26920-91F4-1F12-873C-49F1CF836E73}"/>
                </a:ext>
              </a:extLst>
            </p:cNvPr>
            <p:cNvSpPr/>
            <p:nvPr/>
          </p:nvSpPr>
          <p:spPr>
            <a:xfrm>
              <a:off x="4238872" y="2493725"/>
              <a:ext cx="1613975" cy="3171359"/>
            </a:xfrm>
            <a:custGeom>
              <a:avLst/>
              <a:gdLst>
                <a:gd name="connsiteX0" fmla="*/ 0 w 1333500"/>
                <a:gd name="connsiteY0" fmla="*/ 0 h 2524125"/>
                <a:gd name="connsiteX1" fmla="*/ 676275 w 1333500"/>
                <a:gd name="connsiteY1" fmla="*/ 1209675 h 2524125"/>
                <a:gd name="connsiteX2" fmla="*/ 1057275 w 1333500"/>
                <a:gd name="connsiteY2" fmla="*/ 1876425 h 2524125"/>
                <a:gd name="connsiteX3" fmla="*/ 1333500 w 1333500"/>
                <a:gd name="connsiteY3" fmla="*/ 2524125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2524125">
                  <a:moveTo>
                    <a:pt x="0" y="0"/>
                  </a:moveTo>
                  <a:lnTo>
                    <a:pt x="676275" y="1209675"/>
                  </a:lnTo>
                  <a:cubicBezTo>
                    <a:pt x="852487" y="1522412"/>
                    <a:pt x="947738" y="1657350"/>
                    <a:pt x="1057275" y="1876425"/>
                  </a:cubicBezTo>
                  <a:cubicBezTo>
                    <a:pt x="1166813" y="2095500"/>
                    <a:pt x="1258888" y="2416175"/>
                    <a:pt x="1333500" y="2524125"/>
                  </a:cubicBezTo>
                </a:path>
              </a:pathLst>
            </a:custGeom>
            <a:noFill/>
            <a:ln w="76200">
              <a:solidFill>
                <a:srgbClr val="C0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BDAC10-A140-1CF5-8E90-A5F4A14A6D43}"/>
                </a:ext>
              </a:extLst>
            </p:cNvPr>
            <p:cNvSpPr/>
            <p:nvPr/>
          </p:nvSpPr>
          <p:spPr>
            <a:xfrm>
              <a:off x="4968636" y="4059457"/>
              <a:ext cx="818516" cy="1591663"/>
            </a:xfrm>
            <a:custGeom>
              <a:avLst/>
              <a:gdLst>
                <a:gd name="connsiteX0" fmla="*/ 0 w 676275"/>
                <a:gd name="connsiteY0" fmla="*/ 0 h 1266825"/>
                <a:gd name="connsiteX1" fmla="*/ 419100 w 676275"/>
                <a:gd name="connsiteY1" fmla="*/ 638175 h 1266825"/>
                <a:gd name="connsiteX2" fmla="*/ 676275 w 676275"/>
                <a:gd name="connsiteY2" fmla="*/ 1266825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1266825">
                  <a:moveTo>
                    <a:pt x="0" y="0"/>
                  </a:moveTo>
                  <a:cubicBezTo>
                    <a:pt x="153193" y="213518"/>
                    <a:pt x="306387" y="427037"/>
                    <a:pt x="419100" y="638175"/>
                  </a:cubicBezTo>
                  <a:cubicBezTo>
                    <a:pt x="531813" y="849313"/>
                    <a:pt x="612775" y="1147763"/>
                    <a:pt x="676275" y="1266825"/>
                  </a:cubicBezTo>
                </a:path>
              </a:pathLst>
            </a:custGeom>
            <a:noFill/>
            <a:ln w="76200">
              <a:solidFill>
                <a:srgbClr val="0070C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72BC6A-19EC-40D8-455E-BEAD76441553}"/>
              </a:ext>
            </a:extLst>
          </p:cNvPr>
          <p:cNvGrpSpPr/>
          <p:nvPr/>
        </p:nvGrpSpPr>
        <p:grpSpPr>
          <a:xfrm>
            <a:off x="8111422" y="4952981"/>
            <a:ext cx="2693062" cy="830997"/>
            <a:chOff x="6712751" y="5047041"/>
            <a:chExt cx="2693062" cy="8309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EB5E5D-A032-025E-0005-137EF9F06A9F}"/>
                </a:ext>
              </a:extLst>
            </p:cNvPr>
            <p:cNvSpPr txBox="1"/>
            <p:nvPr/>
          </p:nvSpPr>
          <p:spPr>
            <a:xfrm>
              <a:off x="8004761" y="5047041"/>
              <a:ext cx="14010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only metal!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D8AEE97-953A-0A53-8BC3-88CE06CD6B70}"/>
                </a:ext>
              </a:extLst>
            </p:cNvPr>
            <p:cNvSpPr/>
            <p:nvPr/>
          </p:nvSpPr>
          <p:spPr>
            <a:xfrm>
              <a:off x="6712751" y="5178551"/>
              <a:ext cx="572439" cy="567977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085BE39-9952-CBB4-3B1F-FEC627BE6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5190" y="5462539"/>
              <a:ext cx="719571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ooter Placeholder 17">
            <a:extLst>
              <a:ext uri="{FF2B5EF4-FFF2-40B4-BE49-F238E27FC236}">
                <a16:creationId xmlns:a16="http://schemas.microsoft.com/office/drawing/2014/main" id="{1E166E56-C952-1AEF-9AB5-B639D93A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7113" y="6287280"/>
            <a:ext cx="4717774" cy="365125"/>
          </a:xfrm>
        </p:spPr>
        <p:txBody>
          <a:bodyPr/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J.B. Torrance, </a:t>
            </a:r>
            <a:r>
              <a:rPr lang="en-CA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Phys. Rev. B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8209 (1992)</a:t>
            </a:r>
          </a:p>
        </p:txBody>
      </p:sp>
    </p:spTree>
    <p:extLst>
      <p:ext uri="{BB962C8B-B14F-4D97-AF65-F5344CB8AC3E}">
        <p14:creationId xmlns:p14="http://schemas.microsoft.com/office/powerpoint/2010/main" val="29316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56B7-4A4F-463B-B3E3-9A482626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481196"/>
            <a:ext cx="9875520" cy="1895608"/>
          </a:xfrm>
        </p:spPr>
        <p:txBody>
          <a:bodyPr>
            <a:normAutofit/>
          </a:bodyPr>
          <a:lstStyle/>
          <a:p>
            <a:r>
              <a:rPr lang="en-CA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Study the change in the metallic state of LaNiO</a:t>
            </a:r>
            <a:r>
              <a:rPr lang="en-CA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the bulk and ultrathin layers in superlattices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DDD33A-798E-3D51-1462-BA49154D91D5}"/>
              </a:ext>
            </a:extLst>
          </p:cNvPr>
          <p:cNvSpPr/>
          <p:nvPr/>
        </p:nvSpPr>
        <p:spPr>
          <a:xfrm>
            <a:off x="11405469" y="6018984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58C04C3-C049-B24A-953B-2F3BD28D7A7F}"/>
              </a:ext>
            </a:extLst>
          </p:cNvPr>
          <p:cNvSpPr txBox="1">
            <a:spLocks/>
          </p:cNvSpPr>
          <p:nvPr/>
        </p:nvSpPr>
        <p:spPr>
          <a:xfrm>
            <a:off x="11604251" y="6194699"/>
            <a:ext cx="278296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6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l-G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-detected NMR?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89114F-5D87-D04A-55FD-09FA839E3B4E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0D63E48-E7C7-236B-757C-F1A112D1F7E7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BAB8C1FE-F369-AD0B-7E2B-CD4D878BC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11085" r="12813" b="12500"/>
          <a:stretch/>
        </p:blipFill>
        <p:spPr>
          <a:xfrm>
            <a:off x="1885950" y="2203623"/>
            <a:ext cx="6080252" cy="35793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7B4E88-7BFF-E9D8-B512-12F3FE993726}"/>
              </a:ext>
            </a:extLst>
          </p:cNvPr>
          <p:cNvSpPr txBox="1"/>
          <p:nvPr/>
        </p:nvSpPr>
        <p:spPr>
          <a:xfrm>
            <a:off x="1003672" y="161117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UHV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BC538F-8777-CEEE-BFB7-2B58988D3D74}"/>
              </a:ext>
            </a:extLst>
          </p:cNvPr>
          <p:cNvSpPr txBox="1"/>
          <p:nvPr/>
        </p:nvSpPr>
        <p:spPr>
          <a:xfrm>
            <a:off x="787194" y="3527854"/>
            <a:ext cx="110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1E0EEA-B089-A08B-C96D-52E8FE757ED4}"/>
              </a:ext>
            </a:extLst>
          </p:cNvPr>
          <p:cNvSpPr txBox="1"/>
          <p:nvPr/>
        </p:nvSpPr>
        <p:spPr>
          <a:xfrm>
            <a:off x="1990882" y="1611173"/>
            <a:ext cx="228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CA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4E54FF-E9E7-2098-655B-E7EFDD466441}"/>
              </a:ext>
            </a:extLst>
          </p:cNvPr>
          <p:cNvSpPr txBox="1"/>
          <p:nvPr/>
        </p:nvSpPr>
        <p:spPr>
          <a:xfrm>
            <a:off x="5152873" y="607567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</a:p>
        </p:txBody>
      </p:sp>
      <p:sp>
        <p:nvSpPr>
          <p:cNvPr id="28" name="Up Arrow 9">
            <a:extLst>
              <a:ext uri="{FF2B5EF4-FFF2-40B4-BE49-F238E27FC236}">
                <a16:creationId xmlns:a16="http://schemas.microsoft.com/office/drawing/2014/main" id="{6DABC39A-418D-0E21-A151-B53629AD7034}"/>
              </a:ext>
            </a:extLst>
          </p:cNvPr>
          <p:cNvSpPr/>
          <p:nvPr/>
        </p:nvSpPr>
        <p:spPr>
          <a:xfrm>
            <a:off x="2666165" y="1388055"/>
            <a:ext cx="180639" cy="81556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891A33-C271-3372-FE09-8568A5A562A2}"/>
                  </a:ext>
                </a:extLst>
              </p:cNvPr>
              <p:cNvSpPr txBox="1"/>
              <p:nvPr/>
            </p:nvSpPr>
            <p:spPr>
              <a:xfrm>
                <a:off x="8351685" y="3788468"/>
                <a:ext cx="2605585" cy="40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Li</m:t>
                          </m:r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→ </m:t>
                          </m:r>
                        </m:e>
                      </m:sPre>
                      <m:r>
                        <a:rPr lang="en-CA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en-C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Be</m:t>
                          </m:r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CA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en-CA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C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CA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891A33-C271-3372-FE09-8568A5A56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685" y="3788468"/>
                <a:ext cx="2605585" cy="407932"/>
              </a:xfrm>
              <a:prstGeom prst="rect">
                <a:avLst/>
              </a:prstGeom>
              <a:blipFill>
                <a:blip r:embed="rId3"/>
                <a:stretch>
                  <a:fillRect r="-4215" b="-29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50C2059-75AF-5F2C-8864-19AF51E026FA}"/>
                  </a:ext>
                </a:extLst>
              </p:cNvPr>
              <p:cNvSpPr txBox="1"/>
              <p:nvPr/>
            </p:nvSpPr>
            <p:spPr>
              <a:xfrm>
                <a:off x="8889460" y="4252282"/>
                <a:ext cx="1530034" cy="301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=848 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50C2059-75AF-5F2C-8864-19AF51E0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460" y="4252282"/>
                <a:ext cx="1530034" cy="301878"/>
              </a:xfrm>
              <a:prstGeom prst="rect">
                <a:avLst/>
              </a:prstGeom>
              <a:blipFill>
                <a:blip r:embed="rId4"/>
                <a:stretch>
                  <a:fillRect l="-2390" r="-1594" b="-28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837700-3DD1-EB3C-801F-EBCC236C6A21}"/>
                  </a:ext>
                </a:extLst>
              </p:cNvPr>
              <p:cNvSpPr txBox="1"/>
              <p:nvPr/>
            </p:nvSpPr>
            <p:spPr>
              <a:xfrm>
                <a:off x="8889460" y="4610042"/>
                <a:ext cx="153003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837700-3DD1-EB3C-801F-EBCC236C6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460" y="4610042"/>
                <a:ext cx="1530034" cy="276999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61D4B0C6-D023-5BC1-39A5-3C6B2D48155F}"/>
              </a:ext>
            </a:extLst>
          </p:cNvPr>
          <p:cNvSpPr/>
          <p:nvPr/>
        </p:nvSpPr>
        <p:spPr>
          <a:xfrm>
            <a:off x="9934575" y="3788468"/>
            <a:ext cx="371475" cy="4079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F8C8A92-BB58-B9F5-352F-2C98C92B9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667" y="-691385"/>
            <a:ext cx="171653" cy="419596"/>
          </a:xfrm>
          <a:prstGeom prst="rect">
            <a:avLst/>
          </a:prstGeom>
          <a:effectLst>
            <a:glow rad="101600">
              <a:srgbClr val="FF00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A8CB16-EA81-3A06-63A1-9BA68543C876}"/>
              </a:ext>
            </a:extLst>
          </p:cNvPr>
          <p:cNvCxnSpPr>
            <a:cxnSpLocks/>
          </p:cNvCxnSpPr>
          <p:nvPr/>
        </p:nvCxnSpPr>
        <p:spPr>
          <a:xfrm>
            <a:off x="5310759" y="5163116"/>
            <a:ext cx="0" cy="934654"/>
          </a:xfrm>
          <a:prstGeom prst="straightConnector1">
            <a:avLst/>
          </a:prstGeom>
          <a:ln w="76200">
            <a:solidFill>
              <a:schemeClr val="bg1">
                <a:lumMod val="65000"/>
                <a:alpha val="55000"/>
              </a:schemeClr>
            </a:solidFill>
            <a:tailEnd type="triangle"/>
          </a:ln>
          <a:effectLst>
            <a:glow rad="228600">
              <a:srgbClr val="C00000">
                <a:alpha val="40000"/>
              </a:srgbClr>
            </a:glow>
            <a:outerShdw blurRad="40000" dist="20000" dir="5400000" rotWithShape="0">
              <a:srgbClr val="FF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81 L 0.00183 0.6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4" grpId="0"/>
      <p:bldP spid="35" grpId="0"/>
      <p:bldP spid="36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β-detected NMR?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B916-6FFC-D4E8-D438-13EF4457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00809"/>
            <a:ext cx="9872871" cy="4595191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Uses implanted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-decaying radioisotopes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The ions are spin polarized (magnetized) prior to implantation in sample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Detection is possible due to the anisotropy of β-decay</a:t>
            </a:r>
          </a:p>
        </p:txBody>
      </p:sp>
      <p:pic>
        <p:nvPicPr>
          <p:cNvPr id="4" name="Picture 3" descr="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5751B0AA-9B4B-E429-DF31-E9D9471E4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048000"/>
            <a:ext cx="4572000" cy="30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754D58-637E-8BEE-05B3-37E96F492B2C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F725508-9641-78E8-3CBD-0DF4E7E12CFB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4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LaNiO</a:t>
            </a:r>
            <a:r>
              <a:rPr lang="en-CA" sz="3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89114F-5D87-D04A-55FD-09FA839E3B4E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0D63E48-E7C7-236B-757C-F1A112D1F7E7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Content Placeholder 5" descr="A picture containing table, sitting, red, white&#10;&#10;Description automatically generated">
            <a:extLst>
              <a:ext uri="{FF2B5EF4-FFF2-40B4-BE49-F238E27FC236}">
                <a16:creationId xmlns:a16="http://schemas.microsoft.com/office/drawing/2014/main" id="{CA8FA273-696E-EEF8-5A11-E2ACAEFD5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t="57168" r="14933" b="11525"/>
          <a:stretch/>
        </p:blipFill>
        <p:spPr>
          <a:xfrm>
            <a:off x="1517337" y="2638661"/>
            <a:ext cx="4320182" cy="17635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27DD8-43E5-A2E3-67B8-C63B67487093}"/>
              </a:ext>
            </a:extLst>
          </p:cNvPr>
          <p:cNvSpPr txBox="1"/>
          <p:nvPr/>
        </p:nvSpPr>
        <p:spPr>
          <a:xfrm>
            <a:off x="2730694" y="1933798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Single Crystal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90CAD1-7332-4F53-186C-15B4A6BDC415}"/>
              </a:ext>
            </a:extLst>
          </p:cNvPr>
          <p:cNvSpPr txBox="1"/>
          <p:nvPr/>
        </p:nvSpPr>
        <p:spPr>
          <a:xfrm>
            <a:off x="2738708" y="4543968"/>
            <a:ext cx="187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J. Mitchell (ANL)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50EFB-6423-4446-CEDE-A3178272BB71}"/>
              </a:ext>
            </a:extLst>
          </p:cNvPr>
          <p:cNvSpPr txBox="1"/>
          <p:nvPr/>
        </p:nvSpPr>
        <p:spPr>
          <a:xfrm>
            <a:off x="7160815" y="1930799"/>
            <a:ext cx="3214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38 nm PLD Film on LSAT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31BAA3-8FF1-BD57-2504-A0A4CA29CF85}"/>
              </a:ext>
            </a:extLst>
          </p:cNvPr>
          <p:cNvSpPr txBox="1"/>
          <p:nvPr/>
        </p:nvSpPr>
        <p:spPr>
          <a:xfrm>
            <a:off x="7534410" y="45439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G. Cristiani (MPI-FKF)</a:t>
            </a:r>
          </a:p>
        </p:txBody>
      </p:sp>
      <p:pic>
        <p:nvPicPr>
          <p:cNvPr id="28" name="Picture 27" descr="A picture containing indoor, table, sitting, pair&#10;&#10;Description automatically generated">
            <a:extLst>
              <a:ext uri="{FF2B5EF4-FFF2-40B4-BE49-F238E27FC236}">
                <a16:creationId xmlns:a16="http://schemas.microsoft.com/office/drawing/2014/main" id="{2AEB4571-D5CB-9910-3B9F-9AD133D70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47079" b="34263"/>
          <a:stretch/>
        </p:blipFill>
        <p:spPr>
          <a:xfrm>
            <a:off x="6354482" y="2694564"/>
            <a:ext cx="4827203" cy="154826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C139A1-A35C-DFDA-9EAE-9170ADC91681}"/>
              </a:ext>
            </a:extLst>
          </p:cNvPr>
          <p:cNvCxnSpPr>
            <a:cxnSpLocks/>
          </p:cNvCxnSpPr>
          <p:nvPr/>
        </p:nvCxnSpPr>
        <p:spPr>
          <a:xfrm>
            <a:off x="1949379" y="3279153"/>
            <a:ext cx="0" cy="609533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825828C-7A55-934A-E52F-12381D2522D2}"/>
              </a:ext>
            </a:extLst>
          </p:cNvPr>
          <p:cNvSpPr txBox="1"/>
          <p:nvPr/>
        </p:nvSpPr>
        <p:spPr>
          <a:xfrm>
            <a:off x="1155699" y="33992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8 mm</a:t>
            </a:r>
          </a:p>
        </p:txBody>
      </p:sp>
      <p:sp>
        <p:nvSpPr>
          <p:cNvPr id="36" name="Footer Placeholder 12">
            <a:extLst>
              <a:ext uri="{FF2B5EF4-FFF2-40B4-BE49-F238E27FC236}">
                <a16:creationId xmlns:a16="http://schemas.microsoft.com/office/drawing/2014/main" id="{E749468E-D808-8921-5E7D-874B8724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7335" y="5893863"/>
            <a:ext cx="4320183" cy="402533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J. Zhang,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Cryst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Des.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2730 (2017)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ooter Placeholder 12">
            <a:extLst>
              <a:ext uri="{FF2B5EF4-FFF2-40B4-BE49-F238E27FC236}">
                <a16:creationId xmlns:a16="http://schemas.microsoft.com/office/drawing/2014/main" id="{39ED7664-633F-4843-F344-931ED835C72F}"/>
              </a:ext>
            </a:extLst>
          </p:cNvPr>
          <p:cNvSpPr txBox="1">
            <a:spLocks/>
          </p:cNvSpPr>
          <p:nvPr/>
        </p:nvSpPr>
        <p:spPr>
          <a:xfrm>
            <a:off x="6354482" y="5893863"/>
            <a:ext cx="4827203" cy="40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A.V. Boris,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937 (2011)</a:t>
            </a:r>
            <a:endParaRPr lang="en-CA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agreement between single crystal and film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89114F-5D87-D04A-55FD-09FA839E3B4E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0D63E48-E7C7-236B-757C-F1A112D1F7E7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E05B26EE-3C66-D0D6-5E4C-A624E586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730" y="6267830"/>
            <a:ext cx="4717774" cy="365125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165109 (2019)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601F927A-8D74-F39F-FFD3-05043B2AB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"/>
          <a:stretch/>
        </p:blipFill>
        <p:spPr>
          <a:xfrm>
            <a:off x="1629225" y="1497229"/>
            <a:ext cx="4786834" cy="4493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B24F9A-ADF1-C72D-C900-9C959831A7C5}"/>
              </a:ext>
            </a:extLst>
          </p:cNvPr>
          <p:cNvSpPr txBox="1"/>
          <p:nvPr/>
        </p:nvSpPr>
        <p:spPr>
          <a:xfrm>
            <a:off x="6979602" y="3390027"/>
            <a:ext cx="3657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Biexponential relaxation is surprising!</a:t>
            </a:r>
          </a:p>
        </p:txBody>
      </p:sp>
    </p:spTree>
    <p:extLst>
      <p:ext uri="{BB962C8B-B14F-4D97-AF65-F5344CB8AC3E}">
        <p14:creationId xmlns:p14="http://schemas.microsoft.com/office/powerpoint/2010/main" val="29793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7258F4-248C-AB35-E863-CBD513995FAA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bulk LaNiO</a:t>
            </a:r>
            <a:r>
              <a:rPr lang="en-CA" sz="3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89114F-5D87-D04A-55FD-09FA839E3B4E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50D63E48-E7C7-236B-757C-F1A112D1F7E7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E05B26EE-3C66-D0D6-5E4C-A624E586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730" y="6268610"/>
            <a:ext cx="4717774" cy="365125"/>
          </a:xfrm>
        </p:spPr>
        <p:txBody>
          <a:bodyPr/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V. L. Karner, 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Phys.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B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165109 (2019)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601F927A-8D74-F39F-FFD3-05043B2AB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"/>
          <a:stretch/>
        </p:blipFill>
        <p:spPr>
          <a:xfrm>
            <a:off x="6252617" y="1497229"/>
            <a:ext cx="4786834" cy="44934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A59196-DB0C-E528-B197-71953DFD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49" y="1878008"/>
            <a:ext cx="3940151" cy="3101983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Biexponential relaxation:</a:t>
            </a:r>
          </a:p>
          <a:p>
            <a:pPr lvl="1"/>
            <a:r>
              <a:rPr lang="en-CA" u="sng" dirty="0">
                <a:latin typeface="Arial" panose="020B0604020202020204" pitchFamily="34" charset="0"/>
                <a:cs typeface="Arial" panose="020B0604020202020204" pitchFamily="34" charset="0"/>
              </a:rPr>
              <a:t>intrinsic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LaNiO</a:t>
            </a:r>
            <a:r>
              <a:rPr lang="en-CA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two different hyperfine couplings to 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  <a:p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Linear SLR: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conventional metallic state</a:t>
            </a:r>
          </a:p>
        </p:txBody>
      </p:sp>
    </p:spTree>
    <p:extLst>
      <p:ext uri="{BB962C8B-B14F-4D97-AF65-F5344CB8AC3E}">
        <p14:creationId xmlns:p14="http://schemas.microsoft.com/office/powerpoint/2010/main" val="343092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CDC9B4A-0C6D-4C68-BBF5-E460DA6E33DF}"/>
              </a:ext>
            </a:extLst>
          </p:cNvPr>
          <p:cNvGrpSpPr/>
          <p:nvPr/>
        </p:nvGrpSpPr>
        <p:grpSpPr>
          <a:xfrm>
            <a:off x="749300" y="2520390"/>
            <a:ext cx="10274367" cy="2698408"/>
            <a:chOff x="756853" y="2520390"/>
            <a:chExt cx="10274367" cy="26984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928FD1-FFB5-4C7E-8534-3FB6FBAA4892}"/>
                </a:ext>
              </a:extLst>
            </p:cNvPr>
            <p:cNvSpPr txBox="1"/>
            <p:nvPr/>
          </p:nvSpPr>
          <p:spPr>
            <a:xfrm>
              <a:off x="756853" y="2520390"/>
              <a:ext cx="22734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Arial" panose="020B0604020202020204" pitchFamily="34" charset="0"/>
                  <a:cs typeface="Arial" panose="020B0604020202020204" pitchFamily="34" charset="0"/>
                </a:rPr>
                <a:t>wide band gap insulator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4387C3-27E7-4C7F-B3F5-B7462A3C8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0332" y="2874333"/>
              <a:ext cx="1144283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78E6F17B-95EC-4EF6-89A7-6710D2CB5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2"/>
            <a:stretch/>
          </p:blipFill>
          <p:spPr>
            <a:xfrm>
              <a:off x="3945085" y="2674810"/>
              <a:ext cx="7086135" cy="2543988"/>
            </a:xfrm>
            <a:prstGeom prst="rect">
              <a:avLst/>
            </a:prstGeom>
          </p:spPr>
        </p:pic>
      </p:grp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005EFD5-A2B8-A6B6-4710-6977C5BB424E}"/>
              </a:ext>
            </a:extLst>
          </p:cNvPr>
          <p:cNvSpPr txBox="1">
            <a:spLocks/>
          </p:cNvSpPr>
          <p:nvPr/>
        </p:nvSpPr>
        <p:spPr>
          <a:xfrm>
            <a:off x="870998" y="205595"/>
            <a:ext cx="10450005" cy="101451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LaNiO</a:t>
            </a:r>
            <a:r>
              <a:rPr lang="en-CA" sz="3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/LaAlO</a:t>
            </a:r>
            <a:r>
              <a:rPr lang="en-CA" sz="3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superlattices</a:t>
            </a:r>
            <a:endParaRPr lang="en-US" sz="3200" b="1" baseline="-2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079E73-7C7A-1067-A1C5-185F9630853E}"/>
              </a:ext>
            </a:extLst>
          </p:cNvPr>
          <p:cNvSpPr/>
          <p:nvPr/>
        </p:nvSpPr>
        <p:spPr>
          <a:xfrm>
            <a:off x="11405469" y="6050881"/>
            <a:ext cx="675861" cy="676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C5DF327-933E-8320-FA18-71F0F2B08310}"/>
              </a:ext>
            </a:extLst>
          </p:cNvPr>
          <p:cNvSpPr txBox="1">
            <a:spLocks/>
          </p:cNvSpPr>
          <p:nvPr/>
        </p:nvSpPr>
        <p:spPr>
          <a:xfrm>
            <a:off x="11498697" y="6226596"/>
            <a:ext cx="489404" cy="3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2DB230-9C7C-4F64-9463-A50D4F4EF967}" type="slidenum">
              <a:rPr lang="en-CA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FC6A80-D6C1-3479-6918-E667AEF00438}"/>
              </a:ext>
            </a:extLst>
          </p:cNvPr>
          <p:cNvSpPr txBox="1"/>
          <p:nvPr/>
        </p:nvSpPr>
        <p:spPr>
          <a:xfrm>
            <a:off x="4338948" y="6057900"/>
            <a:ext cx="3514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LNO lattice constant ≈ 3.75 Å</a:t>
            </a:r>
          </a:p>
        </p:txBody>
      </p:sp>
    </p:spTree>
    <p:extLst>
      <p:ext uri="{BB962C8B-B14F-4D97-AF65-F5344CB8AC3E}">
        <p14:creationId xmlns:p14="http://schemas.microsoft.com/office/powerpoint/2010/main" val="192205137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2959</TotalTime>
  <Words>718</Words>
  <Application>Microsoft Office PowerPoint</Application>
  <PresentationFormat>Widescreen</PresentationFormat>
  <Paragraphs>122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Corbel</vt:lpstr>
      <vt:lpstr>Wingdings</vt:lpstr>
      <vt:lpstr>Basis</vt:lpstr>
      <vt:lpstr>Custom Design</vt:lpstr>
      <vt:lpstr>PowerPoint Presentation</vt:lpstr>
      <vt:lpstr>PowerPoint Presentation</vt:lpstr>
      <vt:lpstr>Goal: Study the change in the metallic state of LaNiO3 between the bulk and ultrathin layers in superlattices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β-detected NMR</dc:title>
  <dc:creator>Victoria Karner</dc:creator>
  <cp:lastModifiedBy>Victoria Karner</cp:lastModifiedBy>
  <cp:revision>458</cp:revision>
  <dcterms:created xsi:type="dcterms:W3CDTF">2022-03-28T15:03:26Z</dcterms:created>
  <dcterms:modified xsi:type="dcterms:W3CDTF">2022-07-19T12:49:13Z</dcterms:modified>
</cp:coreProperties>
</file>