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5" r:id="rId2"/>
  </p:sldMasterIdLst>
  <p:notesMasterIdLst>
    <p:notesMasterId r:id="rId53"/>
  </p:notesMasterIdLst>
  <p:sldIdLst>
    <p:sldId id="386" r:id="rId3"/>
    <p:sldId id="573" r:id="rId4"/>
    <p:sldId id="717" r:id="rId5"/>
    <p:sldId id="577" r:id="rId6"/>
    <p:sldId id="579" r:id="rId7"/>
    <p:sldId id="580" r:id="rId8"/>
    <p:sldId id="581" r:id="rId9"/>
    <p:sldId id="683" r:id="rId10"/>
    <p:sldId id="706" r:id="rId11"/>
    <p:sldId id="686" r:id="rId12"/>
    <p:sldId id="687" r:id="rId13"/>
    <p:sldId id="688" r:id="rId14"/>
    <p:sldId id="557" r:id="rId15"/>
    <p:sldId id="718" r:id="rId16"/>
    <p:sldId id="558" r:id="rId17"/>
    <p:sldId id="559" r:id="rId18"/>
    <p:sldId id="560" r:id="rId19"/>
    <p:sldId id="562" r:id="rId20"/>
    <p:sldId id="563" r:id="rId21"/>
    <p:sldId id="564" r:id="rId22"/>
    <p:sldId id="692" r:id="rId23"/>
    <p:sldId id="693" r:id="rId24"/>
    <p:sldId id="694" r:id="rId25"/>
    <p:sldId id="695" r:id="rId26"/>
    <p:sldId id="696" r:id="rId27"/>
    <p:sldId id="702" r:id="rId28"/>
    <p:sldId id="703" r:id="rId29"/>
    <p:sldId id="704" r:id="rId30"/>
    <p:sldId id="705" r:id="rId31"/>
    <p:sldId id="720" r:id="rId32"/>
    <p:sldId id="721" r:id="rId33"/>
    <p:sldId id="700" r:id="rId34"/>
    <p:sldId id="698" r:id="rId35"/>
    <p:sldId id="699" r:id="rId36"/>
    <p:sldId id="697" r:id="rId37"/>
    <p:sldId id="574" r:id="rId38"/>
    <p:sldId id="575" r:id="rId39"/>
    <p:sldId id="576" r:id="rId40"/>
    <p:sldId id="719" r:id="rId41"/>
    <p:sldId id="670" r:id="rId42"/>
    <p:sldId id="671" r:id="rId43"/>
    <p:sldId id="673" r:id="rId44"/>
    <p:sldId id="674" r:id="rId45"/>
    <p:sldId id="675" r:id="rId46"/>
    <p:sldId id="676" r:id="rId47"/>
    <p:sldId id="677" r:id="rId48"/>
    <p:sldId id="678" r:id="rId49"/>
    <p:sldId id="561" r:id="rId50"/>
    <p:sldId id="620" r:id="rId51"/>
    <p:sldId id="614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00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57" autoAdjust="0"/>
    <p:restoredTop sz="94707" autoAdjust="0"/>
  </p:normalViewPr>
  <p:slideViewPr>
    <p:cSldViewPr>
      <p:cViewPr>
        <p:scale>
          <a:sx n="97" d="100"/>
          <a:sy n="97" d="100"/>
        </p:scale>
        <p:origin x="4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FF20E-9F74-45CC-8B81-C827A4B652AE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130DD-F1CD-4C1B-9738-C027170D9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21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purple, change to squares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56B44-8E76-49E6-9B1D-EED9C4A431D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14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Think</a:t>
            </a:r>
            <a:r>
              <a:rPr lang="en-US" baseline="0" dirty="0"/>
              <a:t> about solids differently than molecules</a:t>
            </a:r>
          </a:p>
          <a:p>
            <a:r>
              <a:rPr lang="en-US" baseline="0" dirty="0"/>
              <a:t>Density of states (where an electron can be) varies not only by energy (bonding/antibonding) but also by direction in the crystal</a:t>
            </a:r>
          </a:p>
          <a:p>
            <a:r>
              <a:rPr lang="en-US" baseline="0" dirty="0"/>
              <a:t>Think of electrons as waves</a:t>
            </a:r>
          </a:p>
          <a:p>
            <a:r>
              <a:rPr lang="en-US" baseline="0" dirty="0"/>
              <a:t>K is the </a:t>
            </a:r>
            <a:r>
              <a:rPr lang="en-US" baseline="0" dirty="0" err="1"/>
              <a:t>wavevector</a:t>
            </a:r>
            <a:r>
              <a:rPr lang="en-US" baseline="0" dirty="0"/>
              <a:t> – direction and momentum of electrons</a:t>
            </a:r>
          </a:p>
          <a:p>
            <a:r>
              <a:rPr lang="en-US" baseline="0" dirty="0"/>
              <a:t>Dirac crossing – linear bands = electrons act like massless photons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56B44-8E76-49E6-9B1D-EED9C4A431D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65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7FF8-DFB1-4F2C-A976-50C1AB25344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79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7FF8-DFB1-4F2C-A976-50C1AB25344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46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7FF8-DFB1-4F2C-A976-50C1AB25344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51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7FF8-DFB1-4F2C-A976-50C1AB25344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9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2D8F6-E2D5-4099-9D98-DA78C68D93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534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8D17A-3F2A-47B9-B73F-14C3A76200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732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6A3E2-59B2-484C-8874-0BD8680320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506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2D8F6-E2D5-4099-9D98-DA78C68D936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87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CDBD1-9F31-4940-BF48-53C5F2672DE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59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A0900-766F-41FE-80F5-A9207FA5B12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097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49F48-BB19-4B1B-8E35-6DC94D6006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075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B7F41-FCD7-4462-94BF-4CFC8B74A6E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77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1F30C-84F8-471B-A07A-341AC07E82E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53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C044E-50D8-44A6-AEEA-3F1049F38A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11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2F60F-03FB-46CC-91BA-E52F8235CCD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42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CDBD1-9F31-4940-BF48-53C5F2672D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254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A99C0-E0D2-4E87-A34A-E866D18EBB1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732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8D17A-3F2A-47B9-B73F-14C3A76200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35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6A3E2-59B2-484C-8874-0BD86803208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1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A0900-766F-41FE-80F5-A9207FA5B1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589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49F48-BB19-4B1B-8E35-6DC94D6006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97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B7F41-FCD7-4462-94BF-4CFC8B74A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568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1F30C-84F8-471B-A07A-341AC07E82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066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C044E-50D8-44A6-AEEA-3F1049F38A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363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2F60F-03FB-46CC-91BA-E52F8235CC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63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A99C0-E0D2-4E87-A34A-E866D18EBB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363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AD7E161-90AC-4E22-8367-961F858DDA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AD7E161-90AC-4E22-8367-961F858DDA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1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fif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2" Type="http://schemas.openxmlformats.org/officeDocument/2006/relationships/image" Target="../media/image50.t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jpeg"/><Relationship Id="rId11" Type="http://schemas.openxmlformats.org/officeDocument/2006/relationships/image" Target="../media/image76.png"/><Relationship Id="rId5" Type="http://schemas.openxmlformats.org/officeDocument/2006/relationships/image" Target="../media/image70.tiff"/><Relationship Id="rId10" Type="http://schemas.openxmlformats.org/officeDocument/2006/relationships/image" Target="../media/image75.png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6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9.emf"/><Relationship Id="rId4" Type="http://schemas.openxmlformats.org/officeDocument/2006/relationships/image" Target="../media/image10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88" y="33673"/>
            <a:ext cx="8823249" cy="28007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Finding New Materials – a chemical perspective.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Some examples.			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		R.J. Cava,  Chemistry and Materials, Princeton U 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US" sz="2400" dirty="0"/>
          </a:p>
          <a:p>
            <a:pPr marL="342900" indent="-342900">
              <a:buFontTx/>
              <a:buAutoNum type="arabicPeriod"/>
              <a:defRPr/>
            </a:pPr>
            <a:endParaRPr lang="en-US" sz="2400" dirty="0"/>
          </a:p>
        </p:txBody>
      </p:sp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10684" y="3517302"/>
            <a:ext cx="9012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With students and postdocs at PU.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Collaborators at BNL, ANL, Johns Hopkins U, Rutgers U, and Gdansk Poland</a:t>
            </a:r>
          </a:p>
        </p:txBody>
      </p:sp>
      <p:pic>
        <p:nvPicPr>
          <p:cNvPr id="205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024" y="1766638"/>
            <a:ext cx="1227137" cy="122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cava\Desktop\moore-logo-co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375" y="1766638"/>
            <a:ext cx="2355546" cy="123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039" y="4531147"/>
            <a:ext cx="1823227" cy="182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41" y="4531147"/>
            <a:ext cx="1511257" cy="180834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009" y="4566356"/>
            <a:ext cx="1440187" cy="177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02" y="4567405"/>
            <a:ext cx="1462908" cy="1786969"/>
          </a:xfrm>
          <a:prstGeom prst="rect">
            <a:avLst/>
          </a:prstGeom>
        </p:spPr>
      </p:pic>
      <p:pic>
        <p:nvPicPr>
          <p:cNvPr id="5" name="Picture 4" descr="A picture containing Teams&#10;&#10;Description automatically generated">
            <a:extLst>
              <a:ext uri="{FF2B5EF4-FFF2-40B4-BE49-F238E27FC236}">
                <a16:creationId xmlns:a16="http://schemas.microsoft.com/office/drawing/2014/main" id="{76BD6421-CBA8-4C8D-B793-01F168B555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75" y="4542359"/>
            <a:ext cx="1920855" cy="18008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14007"/>
            <a:ext cx="85344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which eventually motivated us to work on BaCo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(AsO</a:t>
            </a:r>
            <a:r>
              <a:rPr lang="en-US" sz="2400" baseline="-25000" dirty="0">
                <a:solidFill>
                  <a:schemeClr val="bg1"/>
                </a:solidFill>
              </a:rPr>
              <a:t>4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, an old material with a Co</a:t>
            </a:r>
            <a:r>
              <a:rPr lang="en-US" sz="2400" baseline="30000" dirty="0">
                <a:solidFill>
                  <a:schemeClr val="bg1"/>
                </a:solidFill>
              </a:rPr>
              <a:t>2+ </a:t>
            </a:r>
            <a:r>
              <a:rPr lang="en-US" sz="2400" dirty="0">
                <a:solidFill>
                  <a:schemeClr val="bg1"/>
                </a:solidFill>
              </a:rPr>
              <a:t>honeycomb. Co</a:t>
            </a:r>
            <a:r>
              <a:rPr lang="en-US" sz="2400" baseline="30000" dirty="0">
                <a:solidFill>
                  <a:schemeClr val="bg1"/>
                </a:solidFill>
              </a:rPr>
              <a:t>2+ </a:t>
            </a:r>
            <a:r>
              <a:rPr lang="en-US" sz="2400" dirty="0">
                <a:solidFill>
                  <a:schemeClr val="bg1"/>
                </a:solidFill>
              </a:rPr>
              <a:t>is weird if you ask me.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809" y="3184934"/>
            <a:ext cx="6521265" cy="2553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567865"/>
            <a:ext cx="4200526" cy="779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474" y="2438400"/>
            <a:ext cx="4748600" cy="394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95438"/>
            <a:ext cx="44044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magnetic material on a  honeycomb lattice.</a:t>
            </a:r>
          </a:p>
          <a:p>
            <a:r>
              <a:rPr lang="en-US" dirty="0">
                <a:solidFill>
                  <a:srgbClr val="FFFF00"/>
                </a:solidFill>
              </a:rPr>
              <a:t>1. Directly relevant to the Kitaev model.</a:t>
            </a:r>
          </a:p>
          <a:p>
            <a:r>
              <a:rPr lang="en-US" dirty="0">
                <a:solidFill>
                  <a:srgbClr val="FFFF00"/>
                </a:solidFill>
              </a:rPr>
              <a:t>But does </a:t>
            </a:r>
            <a:r>
              <a:rPr lang="en-US" sz="1800" dirty="0">
                <a:solidFill>
                  <a:srgbClr val="FFFF00"/>
                </a:solidFill>
              </a:rPr>
              <a:t>Co</a:t>
            </a:r>
            <a:r>
              <a:rPr lang="en-US" sz="1800" baseline="30000" dirty="0">
                <a:solidFill>
                  <a:srgbClr val="FFFF00"/>
                </a:solidFill>
              </a:rPr>
              <a:t>2+ </a:t>
            </a:r>
            <a:r>
              <a:rPr lang="en-US" dirty="0">
                <a:solidFill>
                  <a:srgbClr val="FFFF00"/>
                </a:solidFill>
              </a:rPr>
              <a:t>have strong SOC?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2. Sometimes you plant a seed </a:t>
            </a:r>
          </a:p>
          <a:p>
            <a:r>
              <a:rPr lang="en-US" dirty="0">
                <a:solidFill>
                  <a:srgbClr val="FFFF00"/>
                </a:solidFill>
              </a:rPr>
              <a:t>that grows</a:t>
            </a:r>
          </a:p>
          <a:p>
            <a:r>
              <a:rPr lang="en-US" dirty="0">
                <a:solidFill>
                  <a:srgbClr val="FFFF00"/>
                </a:solidFill>
              </a:rPr>
              <a:t>slowly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3. and watch out </a:t>
            </a:r>
          </a:p>
          <a:p>
            <a:r>
              <a:rPr lang="en-US" dirty="0">
                <a:solidFill>
                  <a:srgbClr val="FF0000"/>
                </a:solidFill>
              </a:rPr>
              <a:t>for arsenic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5987365"/>
            <a:ext cx="35052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Postdoc Ruidan Zhong grew crystals and we got new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90F991-BB56-F7BA-59F3-A26B257FE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5066766"/>
            <a:ext cx="1838178" cy="17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77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03" y="1111340"/>
            <a:ext cx="4011116" cy="41464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293" y="457200"/>
            <a:ext cx="3088509" cy="53599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52400" y="5493985"/>
            <a:ext cx="4249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There are dramatic magnetization steps</a:t>
            </a:r>
          </a:p>
          <a:p>
            <a:r>
              <a:rPr lang="en-US" dirty="0">
                <a:solidFill>
                  <a:schemeClr val="bg1"/>
                </a:solidFill>
              </a:rPr>
              <a:t> in a “weak” magnetic field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99078" y="869030"/>
            <a:ext cx="133239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Lots of analogies to RuCl</a:t>
            </a:r>
            <a:r>
              <a:rPr lang="en-US" sz="1500" baseline="-25000" dirty="0">
                <a:solidFill>
                  <a:schemeClr val="bg1"/>
                </a:solidFill>
              </a:rPr>
              <a:t>3</a:t>
            </a:r>
          </a:p>
          <a:p>
            <a:endParaRPr lang="en-US" sz="1500" baseline="-25000" dirty="0">
              <a:solidFill>
                <a:schemeClr val="bg1"/>
              </a:solidFill>
            </a:endParaRPr>
          </a:p>
          <a:p>
            <a:r>
              <a:rPr lang="en-US" sz="1500" dirty="0">
                <a:solidFill>
                  <a:schemeClr val="bg1"/>
                </a:solidFill>
              </a:rPr>
              <a:t>Take the thermal conductivity</a:t>
            </a:r>
          </a:p>
          <a:p>
            <a:r>
              <a:rPr lang="en-US" sz="1500" dirty="0">
                <a:solidFill>
                  <a:schemeClr val="bg1"/>
                </a:solidFill>
              </a:rPr>
              <a:t>for example.</a:t>
            </a:r>
          </a:p>
          <a:p>
            <a:endParaRPr lang="en-US" sz="1500" dirty="0">
              <a:solidFill>
                <a:schemeClr val="bg1"/>
              </a:solidFill>
            </a:endParaRPr>
          </a:p>
          <a:p>
            <a:endParaRPr lang="en-US" sz="1500" dirty="0">
              <a:solidFill>
                <a:schemeClr val="bg1"/>
              </a:solidFill>
            </a:endParaRPr>
          </a:p>
          <a:p>
            <a:endParaRPr lang="en-US" sz="1500" dirty="0">
              <a:solidFill>
                <a:schemeClr val="bg1"/>
              </a:solidFill>
            </a:endParaRPr>
          </a:p>
          <a:p>
            <a:r>
              <a:rPr lang="en-US" sz="1500" dirty="0">
                <a:solidFill>
                  <a:schemeClr val="bg1"/>
                </a:solidFill>
              </a:rPr>
              <a:t>Heat is carried by lattice vibrations of course, and in this  electrical insulator also by magnetic excitations.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62285"/>
            <a:ext cx="3179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Some of its properties</a:t>
            </a:r>
          </a:p>
        </p:txBody>
      </p:sp>
    </p:spTree>
    <p:extLst>
      <p:ext uri="{BB962C8B-B14F-4D97-AF65-F5344CB8AC3E}">
        <p14:creationId xmlns:p14="http://schemas.microsoft.com/office/powerpoint/2010/main" val="1885477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57" y="1307869"/>
            <a:ext cx="4785839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06143" y="1077686"/>
            <a:ext cx="297737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Is it a low spin Co</a:t>
            </a:r>
            <a:r>
              <a:rPr lang="en-US" sz="1500" baseline="30000" dirty="0">
                <a:solidFill>
                  <a:schemeClr val="bg1"/>
                </a:solidFill>
              </a:rPr>
              <a:t>2+ </a:t>
            </a:r>
            <a:r>
              <a:rPr lang="en-US" sz="1500" dirty="0">
                <a:solidFill>
                  <a:schemeClr val="bg1"/>
                </a:solidFill>
              </a:rPr>
              <a:t>honeycomb with strong spin orbit coupling?</a:t>
            </a:r>
          </a:p>
          <a:p>
            <a:endParaRPr lang="en-US" sz="1500" dirty="0">
              <a:solidFill>
                <a:schemeClr val="bg1"/>
              </a:solidFill>
            </a:endParaRPr>
          </a:p>
          <a:p>
            <a:r>
              <a:rPr lang="en-US" sz="1500" dirty="0">
                <a:solidFill>
                  <a:schemeClr val="bg1"/>
                </a:solidFill>
              </a:rPr>
              <a:t>An AFM at low temperatures and low applied magnetic fields that enters a non-magnetic state in a field of 0.4 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82496" y="3218823"/>
            <a:ext cx="26010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Good size crystals grow, unlike the iridium oxides, </a:t>
            </a:r>
          </a:p>
          <a:p>
            <a:r>
              <a:rPr lang="en-US" sz="1500" dirty="0">
                <a:solidFill>
                  <a:schemeClr val="bg1"/>
                </a:solidFill>
              </a:rPr>
              <a:t>but like the RuCl</a:t>
            </a:r>
            <a:r>
              <a:rPr lang="en-US" sz="1500" baseline="-25000" dirty="0">
                <a:solidFill>
                  <a:schemeClr val="bg1"/>
                </a:solidFill>
              </a:rPr>
              <a:t>3</a:t>
            </a:r>
            <a:r>
              <a:rPr lang="en-US" sz="1500" dirty="0">
                <a:solidFill>
                  <a:schemeClr val="bg1"/>
                </a:solidFill>
              </a:rPr>
              <a:t> does.</a:t>
            </a:r>
          </a:p>
          <a:p>
            <a:endParaRPr lang="en-US" sz="1500" dirty="0">
              <a:solidFill>
                <a:schemeClr val="bg1"/>
              </a:solidFill>
            </a:endParaRPr>
          </a:p>
          <a:p>
            <a:r>
              <a:rPr lang="en-US" sz="1500" dirty="0">
                <a:solidFill>
                  <a:schemeClr val="bg1"/>
                </a:solidFill>
              </a:rPr>
              <a:t>But better than that one because the candidate QSL state appears at 0.5 Tesla rather than 8 Tesla, making it possible to probe by neutron scattering.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2914" y="5941660"/>
            <a:ext cx="5686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So Why isnt this </a:t>
            </a:r>
            <a:r>
              <a:rPr lang="en-US" b="1" dirty="0">
                <a:solidFill>
                  <a:srgbClr val="FFFF00"/>
                </a:solidFill>
              </a:rPr>
              <a:t>it</a:t>
            </a:r>
            <a:r>
              <a:rPr lang="en-US" dirty="0">
                <a:solidFill>
                  <a:srgbClr val="FFFF00"/>
                </a:solidFill>
              </a:rPr>
              <a:t>? </a:t>
            </a:r>
          </a:p>
          <a:p>
            <a:r>
              <a:rPr lang="en-US" dirty="0">
                <a:solidFill>
                  <a:srgbClr val="FFFF00"/>
                </a:solidFill>
              </a:rPr>
              <a:t>Are there too many trees in the forest to see this one?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281652"/>
            <a:ext cx="5029200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Our magnetic phase diagram for BaCo</a:t>
            </a:r>
            <a:r>
              <a:rPr lang="en-US" sz="2100" baseline="-25000" dirty="0">
                <a:solidFill>
                  <a:schemeClr val="bg1"/>
                </a:solidFill>
              </a:rPr>
              <a:t>2</a:t>
            </a:r>
            <a:r>
              <a:rPr lang="en-US" sz="2100" dirty="0">
                <a:solidFill>
                  <a:schemeClr val="bg1"/>
                </a:solidFill>
              </a:rPr>
              <a:t>(AsO</a:t>
            </a:r>
            <a:r>
              <a:rPr lang="en-US" sz="2100" baseline="-25000" dirty="0">
                <a:solidFill>
                  <a:schemeClr val="bg1"/>
                </a:solidFill>
              </a:rPr>
              <a:t>4</a:t>
            </a:r>
            <a:r>
              <a:rPr lang="en-US" sz="2100" dirty="0">
                <a:solidFill>
                  <a:schemeClr val="bg1"/>
                </a:solidFill>
              </a:rPr>
              <a:t>)</a:t>
            </a:r>
            <a:r>
              <a:rPr lang="en-US" sz="2100" baseline="-25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82513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81" y="38275"/>
            <a:ext cx="9119419" cy="8925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C000"/>
                </a:solidFill>
                <a:latin typeface="+mn-lt"/>
              </a:rPr>
              <a:t>third. Gold!        </a:t>
            </a:r>
            <a:r>
              <a:rPr lang="en-US" sz="2400" dirty="0">
                <a:solidFill>
                  <a:prstClr val="white"/>
                </a:solidFill>
                <a:latin typeface="+mn-lt"/>
              </a:rPr>
              <a:t>This time we start with a chemical question: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  <a:latin typeface="+mn-lt"/>
              </a:rPr>
              <a:t>Why is gold interesting to some solid state chemists?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33" y="2819400"/>
            <a:ext cx="4340323" cy="249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29482" y="1995894"/>
            <a:ext cx="4487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3. Well, so far OK. but from a 2005 paper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by experimentalist Martin Jansen: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7266" y="5943600"/>
            <a:ext cx="8146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prstClr val="white"/>
                </a:solidFill>
                <a:latin typeface="+mj-lt"/>
              </a:rPr>
              <a:t>So Au likes to accept an electron as much as S, Se, or Te do?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prstClr val="white"/>
                </a:solidFill>
                <a:latin typeface="+mj-lt"/>
              </a:rPr>
              <a:t>i.e. Au</a:t>
            </a:r>
            <a:r>
              <a:rPr lang="en-US" sz="2200" baseline="30000" dirty="0">
                <a:solidFill>
                  <a:prstClr val="white"/>
                </a:solidFill>
                <a:latin typeface="+mj-lt"/>
              </a:rPr>
              <a:t>-1  </a:t>
            </a:r>
            <a:r>
              <a:rPr lang="en-US" sz="2200" dirty="0">
                <a:solidFill>
                  <a:prstClr val="white"/>
                </a:solidFill>
                <a:latin typeface="+mj-lt"/>
              </a:rPr>
              <a:t> is stable!    So what do you get? Au</a:t>
            </a:r>
            <a:r>
              <a:rPr lang="en-US" sz="2200" baseline="30000" dirty="0">
                <a:solidFill>
                  <a:prstClr val="white"/>
                </a:solidFill>
                <a:latin typeface="+mj-lt"/>
              </a:rPr>
              <a:t>1+</a:t>
            </a:r>
            <a:r>
              <a:rPr lang="en-US" sz="2200" dirty="0">
                <a:solidFill>
                  <a:prstClr val="white"/>
                </a:solidFill>
                <a:latin typeface="+mj-lt"/>
              </a:rPr>
              <a:t>, Au</a:t>
            </a:r>
            <a:r>
              <a:rPr lang="en-US" sz="2200" baseline="30000" dirty="0">
                <a:solidFill>
                  <a:prstClr val="white"/>
                </a:solidFill>
                <a:latin typeface="+mj-lt"/>
              </a:rPr>
              <a:t>0</a:t>
            </a:r>
            <a:r>
              <a:rPr lang="en-US" sz="2200" dirty="0">
                <a:solidFill>
                  <a:prstClr val="white"/>
                </a:solidFill>
                <a:latin typeface="+mj-lt"/>
              </a:rPr>
              <a:t> or Au</a:t>
            </a:r>
            <a:r>
              <a:rPr lang="en-US" sz="2200" baseline="30000" dirty="0">
                <a:solidFill>
                  <a:prstClr val="white"/>
                </a:solidFill>
                <a:latin typeface="+mj-lt"/>
              </a:rPr>
              <a:t>-1</a:t>
            </a:r>
            <a:r>
              <a:rPr lang="en-US" sz="2200" dirty="0">
                <a:solidFill>
                  <a:prstClr val="white"/>
                </a:solidFill>
                <a:latin typeface="+mj-lt"/>
              </a:rPr>
              <a:t>?</a:t>
            </a:r>
            <a:endParaRPr lang="en-US" sz="2200" baseline="300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980231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Calibri" panose="020F0502020204030204" pitchFamily="34" charset="0"/>
              </a:rPr>
              <a:t>Gold is a “noble metal”, which means that normally it is uncharged.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 panose="020F0502020204030204" pitchFamily="34" charset="0"/>
              </a:rPr>
              <a:t>        It stays an element: Au</a:t>
            </a:r>
            <a:r>
              <a:rPr lang="en-US" sz="2000" baseline="30000" dirty="0">
                <a:solidFill>
                  <a:prstClr val="white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72" y="3225332"/>
            <a:ext cx="4132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2. From its position in the periodic table it is a single electron donor in </a:t>
            </a:r>
            <a:r>
              <a:rPr lang="en-US" sz="2000" dirty="0" err="1">
                <a:solidFill>
                  <a:prstClr val="white"/>
                </a:solidFill>
                <a:latin typeface="Calibri"/>
              </a:rPr>
              <a:t>intermetallics</a:t>
            </a:r>
            <a:r>
              <a:rPr lang="en-US" sz="2000" dirty="0">
                <a:solidFill>
                  <a:prstClr val="white"/>
                </a:solidFill>
                <a:latin typeface="Calibri"/>
              </a:rPr>
              <a:t>,   i.e. Au</a:t>
            </a:r>
            <a:r>
              <a:rPr lang="en-US" sz="2000" baseline="30000" dirty="0">
                <a:solidFill>
                  <a:prstClr val="white"/>
                </a:solidFill>
                <a:latin typeface="Calibri"/>
              </a:rPr>
              <a:t>+1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4254256"/>
            <a:ext cx="1979773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Co    Ni      Cu      Zn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Rh    </a:t>
            </a:r>
            <a:r>
              <a:rPr lang="en-US" dirty="0" err="1">
                <a:solidFill>
                  <a:prstClr val="white"/>
                </a:solidFill>
                <a:latin typeface="Calibri"/>
              </a:rPr>
              <a:t>Pd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    Ag      Cd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prstClr val="white"/>
                </a:solidFill>
                <a:latin typeface="Calibri"/>
              </a:rPr>
              <a:t>Ir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     Pt      Au      Hg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5181600"/>
            <a:ext cx="3059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(Y</a:t>
            </a:r>
            <a:r>
              <a:rPr lang="en-US" baseline="-25000" dirty="0">
                <a:solidFill>
                  <a:prstClr val="white"/>
                </a:solidFill>
                <a:latin typeface="Calibri"/>
              </a:rPr>
              <a:t>3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Au</a:t>
            </a:r>
            <a:r>
              <a:rPr lang="en-US" baseline="-25000" dirty="0">
                <a:solidFill>
                  <a:prstClr val="white"/>
                </a:solidFill>
                <a:latin typeface="Calibri"/>
              </a:rPr>
              <a:t>3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Sb</a:t>
            </a:r>
            <a:r>
              <a:rPr lang="en-US" baseline="-25000" dirty="0">
                <a:solidFill>
                  <a:prstClr val="white"/>
                </a:solidFill>
                <a:latin typeface="Calibri"/>
              </a:rPr>
              <a:t>4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is a semiconductor 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177128" y="1995894"/>
            <a:ext cx="0" cy="371910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177128" y="1995894"/>
            <a:ext cx="467712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581" y="5715000"/>
            <a:ext cx="878837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ztec gold warri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992382"/>
            <a:ext cx="1676401" cy="223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146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DD5ADF-EBF5-4FFE-B006-7ACDF6A6718B}"/>
              </a:ext>
            </a:extLst>
          </p:cNvPr>
          <p:cNvSpPr txBox="1"/>
          <p:nvPr/>
        </p:nvSpPr>
        <p:spPr>
          <a:xfrm>
            <a:off x="416054" y="234493"/>
            <a:ext cx="7298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periodic table, again. This time near the bottom: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A9654B42-7A1B-4573-AF20-81B8851A4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066800"/>
            <a:ext cx="8763000" cy="510006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2DB3C55-B0D1-4944-A5B5-255F9A597000}"/>
              </a:ext>
            </a:extLst>
          </p:cNvPr>
          <p:cNvSpPr/>
          <p:nvPr/>
        </p:nvSpPr>
        <p:spPr>
          <a:xfrm>
            <a:off x="5029200" y="37338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4D97AB3-B799-43C6-A3A3-CB38692C37BA}"/>
              </a:ext>
            </a:extLst>
          </p:cNvPr>
          <p:cNvSpPr/>
          <p:nvPr/>
        </p:nvSpPr>
        <p:spPr>
          <a:xfrm>
            <a:off x="5041818" y="37338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890B78-D167-4876-B13C-617A15190F54}"/>
              </a:ext>
            </a:extLst>
          </p:cNvPr>
          <p:cNvSpPr/>
          <p:nvPr/>
        </p:nvSpPr>
        <p:spPr>
          <a:xfrm>
            <a:off x="5029200" y="37338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930FCBA-803C-4805-918C-D7328D34F9A8}"/>
              </a:ext>
            </a:extLst>
          </p:cNvPr>
          <p:cNvSpPr/>
          <p:nvPr/>
        </p:nvSpPr>
        <p:spPr>
          <a:xfrm>
            <a:off x="6941141" y="3281779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30FCBA-803C-4805-918C-D7328D34F9A8}"/>
              </a:ext>
            </a:extLst>
          </p:cNvPr>
          <p:cNvSpPr/>
          <p:nvPr/>
        </p:nvSpPr>
        <p:spPr>
          <a:xfrm>
            <a:off x="6941141" y="37338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760619-C460-4A66-9834-E10616C6F3DB}"/>
              </a:ext>
            </a:extLst>
          </p:cNvPr>
          <p:cNvSpPr/>
          <p:nvPr/>
        </p:nvSpPr>
        <p:spPr>
          <a:xfrm>
            <a:off x="1371600" y="48006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21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40469"/>
            <a:ext cx="5715000" cy="472640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1000" y="378767"/>
            <a:ext cx="8381462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  <a:latin typeface="+mj-lt"/>
              </a:rPr>
              <a:t>Its interesting, so we started looking for new Au compounds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1252759"/>
            <a:ext cx="22098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used Au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electropositive element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electronegative element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“confuse” the Au.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  <a:latin typeface="+mj-lt"/>
              </a:rPr>
              <a:t>First, we found RAuBi</a:t>
            </a:r>
            <a:r>
              <a:rPr lang="en-US" sz="2400" baseline="-25000" dirty="0">
                <a:solidFill>
                  <a:prstClr val="white"/>
                </a:solidFill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26200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2" y="7375"/>
            <a:ext cx="4245078" cy="30406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014267" y="152400"/>
            <a:ext cx="3626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+mn-lt"/>
              </a:rPr>
              <a:t>All show magnetic behavior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+mn-lt"/>
              </a:rPr>
              <a:t>due to the rare earths present.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210" y="1961920"/>
            <a:ext cx="3224843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6494" y="3299950"/>
            <a:ext cx="44378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+mn-lt"/>
              </a:rPr>
              <a:t>The Bi layer dominates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+mn-lt"/>
              </a:rPr>
              <a:t>the states at the Fermi energy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+mn-lt"/>
              </a:rPr>
              <a:t>The materials can be thought of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+mn-lt"/>
              </a:rPr>
              <a:t>as R</a:t>
            </a:r>
            <a:r>
              <a:rPr lang="en-US" sz="2000" baseline="30000" dirty="0">
                <a:solidFill>
                  <a:prstClr val="white"/>
                </a:solidFill>
                <a:latin typeface="+mn-lt"/>
              </a:rPr>
              <a:t>3+ </a:t>
            </a:r>
            <a:r>
              <a:rPr lang="en-US" sz="2000" dirty="0">
                <a:solidFill>
                  <a:prstClr val="white"/>
                </a:solidFill>
                <a:latin typeface="+mn-lt"/>
              </a:rPr>
              <a:t>-(</a:t>
            </a:r>
            <a:r>
              <a:rPr lang="en-US" sz="2000" dirty="0" err="1">
                <a:solidFill>
                  <a:prstClr val="white"/>
                </a:solidFill>
                <a:latin typeface="+mn-lt"/>
              </a:rPr>
              <a:t>AuBi</a:t>
            </a:r>
            <a:r>
              <a:rPr lang="en-US" sz="2000" dirty="0">
                <a:solidFill>
                  <a:prstClr val="white"/>
                </a:solidFill>
                <a:latin typeface="+mn-lt"/>
              </a:rPr>
              <a:t>)</a:t>
            </a:r>
            <a:r>
              <a:rPr lang="en-US" sz="2000" baseline="30000" dirty="0">
                <a:solidFill>
                  <a:prstClr val="white"/>
                </a:solidFill>
                <a:latin typeface="+mn-lt"/>
              </a:rPr>
              <a:t>2-</a:t>
            </a:r>
            <a:r>
              <a:rPr lang="en-US" sz="2000" dirty="0">
                <a:solidFill>
                  <a:prstClr val="white"/>
                </a:solidFill>
                <a:latin typeface="+mn-lt"/>
              </a:rPr>
              <a:t> -Bi</a:t>
            </a:r>
            <a:r>
              <a:rPr lang="en-US" sz="2000" baseline="30000" dirty="0">
                <a:solidFill>
                  <a:prstClr val="white"/>
                </a:solidFill>
                <a:latin typeface="+mn-lt"/>
              </a:rPr>
              <a:t>1-</a:t>
            </a:r>
            <a:r>
              <a:rPr lang="en-US" sz="2000" dirty="0">
                <a:solidFill>
                  <a:prstClr val="white"/>
                </a:solidFill>
                <a:latin typeface="+mn-lt"/>
              </a:rPr>
              <a:t> 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00"/>
                </a:solidFill>
                <a:latin typeface="+mn-lt"/>
              </a:rPr>
              <a:t>Leaving holes in the Bi layer.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+mn-lt"/>
              </a:rPr>
              <a:t>Square planes of Bi, are interesting in topological materials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14267" y="986024"/>
            <a:ext cx="398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+mj-lt"/>
              </a:rPr>
              <a:t>(Wien 2K, an electronic structure calculating program, is easily used,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+mj-lt"/>
              </a:rPr>
              <a:t>even by chemists.)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7037" y="6348361"/>
            <a:ext cx="835247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+mn-lt"/>
              </a:rPr>
              <a:t>But chemically it is Au</a:t>
            </a:r>
            <a:r>
              <a:rPr lang="en-US" sz="2000" baseline="30000" dirty="0">
                <a:solidFill>
                  <a:prstClr val="white"/>
                </a:solidFill>
                <a:latin typeface="+mn-lt"/>
              </a:rPr>
              <a:t>+1</a:t>
            </a:r>
            <a:r>
              <a:rPr lang="en-US" sz="2000" dirty="0">
                <a:solidFill>
                  <a:prstClr val="white"/>
                </a:solidFill>
                <a:latin typeface="+mn-lt"/>
              </a:rPr>
              <a:t> so its not the chemical </a:t>
            </a:r>
            <a:r>
              <a:rPr lang="en-US" sz="2000" dirty="0" err="1">
                <a:solidFill>
                  <a:prstClr val="white"/>
                </a:solidFill>
                <a:latin typeface="+mn-lt"/>
              </a:rPr>
              <a:t>crazyness</a:t>
            </a:r>
            <a:r>
              <a:rPr lang="en-US" sz="2000" dirty="0">
                <a:solidFill>
                  <a:prstClr val="white"/>
                </a:solidFill>
                <a:latin typeface="+mn-lt"/>
              </a:rPr>
              <a:t> we were after.</a:t>
            </a:r>
          </a:p>
        </p:txBody>
      </p:sp>
    </p:spTree>
    <p:extLst>
      <p:ext uri="{BB962C8B-B14F-4D97-AF65-F5344CB8AC3E}">
        <p14:creationId xmlns:p14="http://schemas.microsoft.com/office/powerpoint/2010/main" val="3999926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48537"/>
            <a:ext cx="8534400" cy="11430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1:1:1 </a:t>
            </a: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AYZ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ternary compounds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semiconductors are found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family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(even “complex” materials can follow simple chemical rules)</a:t>
            </a:r>
            <a:b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iddlebury.net/op-ed/periodic-tab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26" y="2376044"/>
            <a:ext cx="5893085" cy="347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58312" y="2814216"/>
            <a:ext cx="584521" cy="2025323"/>
          </a:xfrm>
          <a:prstGeom prst="rect">
            <a:avLst/>
          </a:prstGeom>
          <a:noFill/>
          <a:ln w="57150">
            <a:solidFill>
              <a:srgbClr val="ED7FC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50166" y="5152829"/>
            <a:ext cx="4316901" cy="257371"/>
          </a:xfrm>
          <a:prstGeom prst="rect">
            <a:avLst/>
          </a:prstGeom>
          <a:noFill/>
          <a:ln w="57150">
            <a:solidFill>
              <a:srgbClr val="ED7FC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76600" y="3467100"/>
            <a:ext cx="1207049" cy="10287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48702" y="2701427"/>
            <a:ext cx="951882" cy="1409700"/>
          </a:xfrm>
          <a:prstGeom prst="rect">
            <a:avLst/>
          </a:prstGeom>
          <a:noFill/>
          <a:ln w="5715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37242" y="2209800"/>
            <a:ext cx="2765501" cy="286232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 and </a:t>
            </a:r>
          </a:p>
          <a:p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semiconductivity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happen due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“18 electron rule”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not “rocket science”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DFT is needed.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count electrons.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34200" y="5152829"/>
            <a:ext cx="13211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e.g. 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GdPtBi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err="1">
                <a:solidFill>
                  <a:schemeClr val="bg1"/>
                </a:solidFill>
              </a:rPr>
              <a:t>ZrNiSn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66" y="3467100"/>
            <a:ext cx="685800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819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5068" y="86380"/>
            <a:ext cx="68782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When we made 1:1:1 with Ln, Au, and Sb </a:t>
            </a:r>
          </a:p>
          <a:p>
            <a:r>
              <a:rPr lang="en-US" sz="2800" dirty="0">
                <a:solidFill>
                  <a:schemeClr val="bg1"/>
                </a:solidFill>
              </a:rPr>
              <a:t>something interesting happened.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07806" y="4572000"/>
            <a:ext cx="6183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Its crystal structure has very buckled layers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with the Au’s pulled together– why?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Is this an Au-Au bond in a solid?</a:t>
            </a:r>
          </a:p>
          <a:p>
            <a:r>
              <a:rPr lang="en-US" sz="2400" dirty="0">
                <a:solidFill>
                  <a:schemeClr val="bg1"/>
                </a:solidFill>
              </a:rPr>
              <a:t>A bond between inert atoms?</a:t>
            </a:r>
          </a:p>
        </p:txBody>
      </p:sp>
      <p:pic>
        <p:nvPicPr>
          <p:cNvPr id="32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7" b="34054"/>
          <a:stretch/>
        </p:blipFill>
        <p:spPr>
          <a:xfrm>
            <a:off x="225068" y="1128776"/>
            <a:ext cx="6412381" cy="33549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436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6248" y="-1251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Counting the electrons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5498374" y="1561448"/>
            <a:ext cx="2869554" cy="3188043"/>
            <a:chOff x="5604000" y="3240819"/>
            <a:chExt cx="2744898" cy="3188043"/>
          </a:xfrm>
        </p:grpSpPr>
        <p:grpSp>
          <p:nvGrpSpPr>
            <p:cNvPr id="75" name="Group 74"/>
            <p:cNvGrpSpPr/>
            <p:nvPr/>
          </p:nvGrpSpPr>
          <p:grpSpPr>
            <a:xfrm>
              <a:off x="5604000" y="3240819"/>
              <a:ext cx="2698410" cy="3188043"/>
              <a:chOff x="3532836" y="743465"/>
              <a:chExt cx="2698410" cy="3188043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3532836" y="743465"/>
                <a:ext cx="2698410" cy="31880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63" t="7683" r="43874" b="15003"/>
              <a:stretch/>
            </p:blipFill>
            <p:spPr>
              <a:xfrm>
                <a:off x="3554371" y="762000"/>
                <a:ext cx="2056450" cy="3102829"/>
              </a:xfrm>
              <a:prstGeom prst="rect">
                <a:avLst/>
              </a:prstGeom>
            </p:spPr>
          </p:pic>
        </p:grpSp>
        <p:sp>
          <p:nvSpPr>
            <p:cNvPr id="52" name="Oval 51"/>
            <p:cNvSpPr/>
            <p:nvPr/>
          </p:nvSpPr>
          <p:spPr>
            <a:xfrm>
              <a:off x="7732388" y="3494152"/>
              <a:ext cx="193066" cy="193066"/>
            </a:xfrm>
            <a:prstGeom prst="ellipse">
              <a:avLst/>
            </a:prstGeom>
            <a:solidFill>
              <a:srgbClr val="CCFF3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7732142" y="3755342"/>
              <a:ext cx="193066" cy="193066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7744452" y="4011693"/>
              <a:ext cx="193066" cy="193066"/>
            </a:xfrm>
            <a:prstGeom prst="ellipse">
              <a:avLst/>
            </a:prstGeom>
            <a:solidFill>
              <a:srgbClr val="9933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909354" y="3406019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909354" y="3671722"/>
              <a:ext cx="439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Au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909354" y="3923560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Sb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487663" y="1609753"/>
            <a:ext cx="2957442" cy="3188043"/>
            <a:chOff x="609600" y="3266302"/>
            <a:chExt cx="2694252" cy="3188043"/>
          </a:xfrm>
          <a:solidFill>
            <a:schemeClr val="bg1"/>
          </a:solidFill>
        </p:grpSpPr>
        <p:sp>
          <p:nvSpPr>
            <p:cNvPr id="77" name="Rectangle 76"/>
            <p:cNvSpPr/>
            <p:nvPr/>
          </p:nvSpPr>
          <p:spPr>
            <a:xfrm>
              <a:off x="609600" y="3266302"/>
              <a:ext cx="2667000" cy="31880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18" t="10868" r="38198" b="18117"/>
            <a:stretch/>
          </p:blipFill>
          <p:spPr>
            <a:xfrm>
              <a:off x="609600" y="3266302"/>
              <a:ext cx="2174789" cy="3188043"/>
            </a:xfrm>
            <a:prstGeom prst="rect">
              <a:avLst/>
            </a:prstGeom>
            <a:grpFill/>
          </p:spPr>
        </p:pic>
        <p:sp>
          <p:nvSpPr>
            <p:cNvPr id="81" name="TextBox 80"/>
            <p:cNvSpPr txBox="1"/>
            <p:nvPr/>
          </p:nvSpPr>
          <p:spPr>
            <a:xfrm>
              <a:off x="2864308" y="3334334"/>
              <a:ext cx="39305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864308" y="3600037"/>
              <a:ext cx="43954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Au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864308" y="3851875"/>
              <a:ext cx="41229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Sn</a:t>
              </a: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4191000" y="198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8" name="Content Placeholder 2"/>
          <p:cNvSpPr txBox="1">
            <a:spLocks/>
          </p:cNvSpPr>
          <p:nvPr/>
        </p:nvSpPr>
        <p:spPr>
          <a:xfrm>
            <a:off x="65961" y="5229156"/>
            <a:ext cx="4755532" cy="529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La</a:t>
            </a:r>
            <a:r>
              <a:rPr lang="en-US" sz="2200" baseline="30000" dirty="0">
                <a:solidFill>
                  <a:schemeClr val="bg1"/>
                </a:solidFill>
              </a:rPr>
              <a:t>3+</a:t>
            </a:r>
            <a:r>
              <a:rPr lang="en-US" sz="2200" dirty="0">
                <a:solidFill>
                  <a:schemeClr val="bg1"/>
                </a:solidFill>
              </a:rPr>
              <a:t>  Au</a:t>
            </a:r>
            <a:r>
              <a:rPr lang="en-US" sz="2200" baseline="30000" dirty="0">
                <a:solidFill>
                  <a:schemeClr val="bg1"/>
                </a:solidFill>
              </a:rPr>
              <a:t>1+  </a:t>
            </a:r>
            <a:r>
              <a:rPr lang="en-US" sz="2200" dirty="0">
                <a:solidFill>
                  <a:schemeClr val="bg1"/>
                </a:solidFill>
              </a:rPr>
              <a:t>Sn</a:t>
            </a:r>
            <a:r>
              <a:rPr lang="en-US" sz="2200" baseline="30000" dirty="0">
                <a:solidFill>
                  <a:schemeClr val="bg1"/>
                </a:solidFill>
              </a:rPr>
              <a:t>4-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  <a:sym typeface="Wingdings" panose="05000000000000000000" pitchFamily="2" charset="2"/>
              </a:rPr>
              <a:t> La</a:t>
            </a:r>
            <a:r>
              <a:rPr lang="en-US" sz="22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3+</a:t>
            </a:r>
            <a:r>
              <a:rPr lang="en-US" sz="2200" dirty="0">
                <a:solidFill>
                  <a:schemeClr val="bg1"/>
                </a:solidFill>
                <a:sym typeface="Wingdings" panose="05000000000000000000" pitchFamily="2" charset="2"/>
              </a:rPr>
              <a:t>[</a:t>
            </a:r>
            <a:r>
              <a:rPr lang="en-US" sz="2200" dirty="0" err="1">
                <a:solidFill>
                  <a:schemeClr val="bg1"/>
                </a:solidFill>
                <a:sym typeface="Wingdings" panose="05000000000000000000" pitchFamily="2" charset="2"/>
              </a:rPr>
              <a:t>AuSn</a:t>
            </a:r>
            <a:r>
              <a:rPr lang="en-US" sz="2200" dirty="0">
                <a:solidFill>
                  <a:schemeClr val="bg1"/>
                </a:solidFill>
                <a:sym typeface="Wingdings" panose="05000000000000000000" pitchFamily="2" charset="2"/>
              </a:rPr>
              <a:t>]</a:t>
            </a:r>
            <a:r>
              <a:rPr lang="en-US" sz="22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3-</a:t>
            </a:r>
          </a:p>
          <a:p>
            <a:pPr marL="0" indent="0">
              <a:buNone/>
            </a:pPr>
            <a:endParaRPr lang="en-US" sz="2800" baseline="30000" dirty="0">
              <a:solidFill>
                <a:schemeClr val="bg1"/>
              </a:solidFill>
            </a:endParaRPr>
          </a:p>
        </p:txBody>
      </p:sp>
      <p:sp>
        <p:nvSpPr>
          <p:cNvPr id="90" name="Content Placeholder 2"/>
          <p:cNvSpPr txBox="1">
            <a:spLocks/>
          </p:cNvSpPr>
          <p:nvPr/>
        </p:nvSpPr>
        <p:spPr>
          <a:xfrm>
            <a:off x="4458060" y="5358558"/>
            <a:ext cx="4918243" cy="52944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FFC000"/>
                </a:solidFill>
              </a:rPr>
              <a:t>2La</a:t>
            </a:r>
            <a:r>
              <a:rPr lang="en-US" sz="2800" baseline="30000" dirty="0">
                <a:solidFill>
                  <a:srgbClr val="FFC000"/>
                </a:solidFill>
              </a:rPr>
              <a:t>3+</a:t>
            </a:r>
            <a:r>
              <a:rPr lang="en-US" sz="2800" dirty="0">
                <a:solidFill>
                  <a:srgbClr val="FFC000"/>
                </a:solidFill>
              </a:rPr>
              <a:t>  (Au</a:t>
            </a:r>
            <a:r>
              <a:rPr lang="en-US" sz="2800" baseline="30000" dirty="0">
                <a:solidFill>
                  <a:srgbClr val="FFC000"/>
                </a:solidFill>
              </a:rPr>
              <a:t>0</a:t>
            </a:r>
            <a:r>
              <a:rPr lang="en-US" sz="2800" dirty="0">
                <a:solidFill>
                  <a:srgbClr val="FFC000"/>
                </a:solidFill>
              </a:rPr>
              <a:t>-Au</a:t>
            </a:r>
            <a:r>
              <a:rPr lang="en-US" sz="2800" baseline="30000" dirty="0">
                <a:solidFill>
                  <a:srgbClr val="FFC000"/>
                </a:solidFill>
              </a:rPr>
              <a:t>0</a:t>
            </a:r>
            <a:r>
              <a:rPr lang="en-US" sz="2800" dirty="0">
                <a:solidFill>
                  <a:srgbClr val="FFC000"/>
                </a:solidFill>
              </a:rPr>
              <a:t>)</a:t>
            </a:r>
            <a:r>
              <a:rPr lang="en-US" sz="2800" baseline="30000" dirty="0">
                <a:solidFill>
                  <a:srgbClr val="FFC000"/>
                </a:solidFill>
              </a:rPr>
              <a:t>  </a:t>
            </a:r>
            <a:r>
              <a:rPr lang="en-US" sz="2800" dirty="0">
                <a:solidFill>
                  <a:srgbClr val="FFC000"/>
                </a:solidFill>
              </a:rPr>
              <a:t>2Sb</a:t>
            </a:r>
            <a:r>
              <a:rPr lang="en-US" sz="2800" baseline="30000" dirty="0">
                <a:solidFill>
                  <a:srgbClr val="FFC000"/>
                </a:solidFill>
              </a:rPr>
              <a:t>3-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>
                <a:solidFill>
                  <a:srgbClr val="FFC000"/>
                </a:solidFill>
                <a:sym typeface="Wingdings" panose="05000000000000000000" pitchFamily="2" charset="2"/>
              </a:rPr>
              <a:t>La</a:t>
            </a:r>
            <a:r>
              <a:rPr lang="en-US" sz="2800" baseline="-25000" dirty="0">
                <a:solidFill>
                  <a:srgbClr val="FFC000"/>
                </a:solidFill>
                <a:sym typeface="Wingdings" panose="05000000000000000000" pitchFamily="2" charset="2"/>
              </a:rPr>
              <a:t>2</a:t>
            </a:r>
            <a:r>
              <a:rPr lang="en-US" sz="2800" dirty="0">
                <a:solidFill>
                  <a:srgbClr val="FFC000"/>
                </a:solidFill>
                <a:sym typeface="Wingdings" panose="05000000000000000000" pitchFamily="2" charset="2"/>
              </a:rPr>
              <a:t>Au</a:t>
            </a:r>
            <a:r>
              <a:rPr lang="en-US" sz="2800" baseline="-25000" dirty="0">
                <a:solidFill>
                  <a:srgbClr val="FFC000"/>
                </a:solidFill>
                <a:sym typeface="Wingdings" panose="05000000000000000000" pitchFamily="2" charset="2"/>
              </a:rPr>
              <a:t>2</a:t>
            </a:r>
            <a:r>
              <a:rPr lang="en-US" sz="2800" dirty="0">
                <a:solidFill>
                  <a:srgbClr val="FFC000"/>
                </a:solidFill>
                <a:sym typeface="Wingdings" panose="05000000000000000000" pitchFamily="2" charset="2"/>
              </a:rPr>
              <a:t>Sb</a:t>
            </a:r>
            <a:r>
              <a:rPr lang="en-US" sz="2800" baseline="-25000" dirty="0">
                <a:solidFill>
                  <a:srgbClr val="FFC000"/>
                </a:solidFill>
                <a:sym typeface="Wingdings" panose="05000000000000000000" pitchFamily="2" charset="2"/>
              </a:rPr>
              <a:t>2</a:t>
            </a:r>
            <a:endParaRPr lang="en-US" baseline="-25000" dirty="0">
              <a:solidFill>
                <a:srgbClr val="FFC000"/>
              </a:solidFill>
            </a:endParaRPr>
          </a:p>
        </p:txBody>
      </p:sp>
      <p:sp>
        <p:nvSpPr>
          <p:cNvPr id="91" name="Content Placeholder 2"/>
          <p:cNvSpPr txBox="1">
            <a:spLocks/>
          </p:cNvSpPr>
          <p:nvPr/>
        </p:nvSpPr>
        <p:spPr>
          <a:xfrm>
            <a:off x="65961" y="4921213"/>
            <a:ext cx="4755532" cy="529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3e- + 11 e- + 4e- = 18e-</a:t>
            </a:r>
            <a:endParaRPr lang="en-US" sz="2200" baseline="300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baseline="30000" dirty="0"/>
          </a:p>
        </p:txBody>
      </p:sp>
      <p:sp>
        <p:nvSpPr>
          <p:cNvPr id="92" name="Content Placeholder 2"/>
          <p:cNvSpPr txBox="1">
            <a:spLocks/>
          </p:cNvSpPr>
          <p:nvPr/>
        </p:nvSpPr>
        <p:spPr>
          <a:xfrm>
            <a:off x="5366606" y="4885940"/>
            <a:ext cx="3726971" cy="529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3e- + 11 e- + 5e- = 19e-</a:t>
            </a:r>
            <a:endParaRPr lang="en-US" sz="2200" baseline="300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3689670" y="3352800"/>
            <a:ext cx="1607029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3990232" y="2783198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+ 1 e-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7544" y="5893581"/>
            <a:ext cx="89134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Double the formula and “eat” the extra electrons</a:t>
            </a:r>
          </a:p>
          <a:p>
            <a:r>
              <a:rPr lang="en-US" sz="2200" dirty="0">
                <a:solidFill>
                  <a:srgbClr val="FFFF00"/>
                </a:solidFill>
              </a:rPr>
              <a:t> by forming an Au-Au bond between inert atoms. Our first JACS paper!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07" y="1851288"/>
            <a:ext cx="201613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280" y="2119118"/>
            <a:ext cx="20161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279" y="2420405"/>
            <a:ext cx="20161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622" y="741432"/>
            <a:ext cx="4346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LaAuSn</a:t>
            </a:r>
            <a:r>
              <a:rPr lang="en-US" sz="2400" dirty="0">
                <a:solidFill>
                  <a:schemeClr val="bg1"/>
                </a:solidFill>
              </a:rPr>
              <a:t> – a normal compound</a:t>
            </a:r>
          </a:p>
          <a:p>
            <a:r>
              <a:rPr lang="en-US" sz="2400" dirty="0">
                <a:solidFill>
                  <a:schemeClr val="bg1"/>
                </a:solidFill>
              </a:rPr>
              <a:t>with 18 electrons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52310" y="696244"/>
            <a:ext cx="4155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LaAuSb</a:t>
            </a:r>
            <a:r>
              <a:rPr lang="en-US" sz="2400" dirty="0">
                <a:solidFill>
                  <a:schemeClr val="bg1"/>
                </a:solidFill>
              </a:rPr>
              <a:t> - too many electrons</a:t>
            </a:r>
          </a:p>
          <a:p>
            <a:r>
              <a:rPr lang="en-US" sz="2400" dirty="0">
                <a:solidFill>
                  <a:schemeClr val="bg1"/>
                </a:solidFill>
              </a:rPr>
              <a:t>(19, not 18) What happens?</a:t>
            </a:r>
          </a:p>
        </p:txBody>
      </p:sp>
    </p:spTree>
    <p:extLst>
      <p:ext uri="{BB962C8B-B14F-4D97-AF65-F5344CB8AC3E}">
        <p14:creationId xmlns:p14="http://schemas.microsoft.com/office/powerpoint/2010/main" val="115738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0" y="158937"/>
            <a:ext cx="6301725" cy="5232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FFFFFF"/>
                </a:solidFill>
              </a:rPr>
              <a:t>First, g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eometrically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 frustrated</a:t>
            </a:r>
            <a:r>
              <a:rPr kumimoji="0" lang="en-US" altLang="en-US" sz="28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 magnets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41" y="796926"/>
            <a:ext cx="1547952" cy="1517649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687" y="769400"/>
            <a:ext cx="1414056" cy="1655250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71821" y="401588"/>
            <a:ext cx="23823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happens at low temperatures when </a:t>
            </a:r>
          </a:p>
          <a:p>
            <a:r>
              <a:rPr lang="en-US" dirty="0">
                <a:solidFill>
                  <a:schemeClr val="bg1"/>
                </a:solidFill>
              </a:rPr>
              <a:t>atoms with magnetic moments that “want” to align opposite to their near neighbors</a:t>
            </a:r>
          </a:p>
          <a:p>
            <a:r>
              <a:rPr lang="en-US" dirty="0">
                <a:solidFill>
                  <a:schemeClr val="bg1"/>
                </a:solidFill>
              </a:rPr>
              <a:t>are placed on lattices based on triangles?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937" y="2486978"/>
            <a:ext cx="433623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low temperature spin ordering gets “frustrated”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9524" y="2710162"/>
            <a:ext cx="2430306" cy="3276599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937" y="5657671"/>
            <a:ext cx="4040715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Kagome lattice of corner sharing triangles. It has a high number of energetically equivalent lowest energy states. It is planar.</a:t>
            </a:r>
          </a:p>
        </p:txBody>
      </p:sp>
      <p:pic>
        <p:nvPicPr>
          <p:cNvPr id="9" name="Picture 15" descr="heisenberg spi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158" y="838200"/>
            <a:ext cx="3152775" cy="1435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lattice pyrochlo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168" y="4078121"/>
            <a:ext cx="2651789" cy="25108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09945" y="3164681"/>
            <a:ext cx="1534055" cy="36933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Pyrochlore lattice.</a:t>
            </a:r>
          </a:p>
          <a:p>
            <a:r>
              <a:rPr lang="en-US" dirty="0"/>
              <a:t>Corner sharing tetrahedra.</a:t>
            </a:r>
          </a:p>
          <a:p>
            <a:endParaRPr lang="en-US" dirty="0"/>
          </a:p>
          <a:p>
            <a:r>
              <a:rPr lang="en-US" dirty="0"/>
              <a:t>It is three- dimensional.</a:t>
            </a:r>
          </a:p>
          <a:p>
            <a:r>
              <a:rPr lang="en-US" dirty="0"/>
              <a:t>The 4</a:t>
            </a:r>
            <a:r>
              <a:rPr lang="en-US" baseline="30000" dirty="0"/>
              <a:t>th</a:t>
            </a:r>
            <a:r>
              <a:rPr lang="en-US" dirty="0"/>
              <a:t> point caps the Kagome.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65F03A-BE73-3B53-8BCE-179F7B61887A}"/>
              </a:ext>
            </a:extLst>
          </p:cNvPr>
          <p:cNvSpPr txBox="1"/>
          <p:nvPr/>
        </p:nvSpPr>
        <p:spPr>
          <a:xfrm>
            <a:off x="3717703" y="3264912"/>
            <a:ext cx="3916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 relate to something more familiar </a:t>
            </a:r>
          </a:p>
          <a:p>
            <a:r>
              <a:rPr lang="en-US" dirty="0">
                <a:solidFill>
                  <a:schemeClr val="bg1"/>
                </a:solidFill>
              </a:rPr>
              <a:t>Think of supercooled water</a:t>
            </a:r>
          </a:p>
        </p:txBody>
      </p:sp>
    </p:spTree>
    <p:extLst>
      <p:ext uri="{BB962C8B-B14F-4D97-AF65-F5344CB8AC3E}">
        <p14:creationId xmlns:p14="http://schemas.microsoft.com/office/powerpoint/2010/main" val="3831071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The result calculates to have almost a complete band gap.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 Essentially a 19 electron semiconductor. 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but not quite – is it a Dirac Semimetal?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" t="47278" r="45068"/>
          <a:stretch/>
        </p:blipFill>
        <p:spPr>
          <a:xfrm>
            <a:off x="228600" y="1600200"/>
            <a:ext cx="3714242" cy="4860642"/>
          </a:xfrm>
        </p:spPr>
      </p:pic>
      <p:sp>
        <p:nvSpPr>
          <p:cNvPr id="5" name="Content Placeholder 9"/>
          <p:cNvSpPr txBox="1">
            <a:spLocks/>
          </p:cNvSpPr>
          <p:nvPr/>
        </p:nvSpPr>
        <p:spPr>
          <a:xfrm>
            <a:off x="4106296" y="1600200"/>
            <a:ext cx="5030330" cy="228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Bulk Dirac cone just below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    calculated E</a:t>
            </a:r>
            <a:r>
              <a:rPr lang="en-US" sz="2400" baseline="-25000" dirty="0">
                <a:solidFill>
                  <a:schemeClr val="bg1"/>
                </a:solidFill>
              </a:rPr>
              <a:t>F</a:t>
            </a:r>
          </a:p>
          <a:p>
            <a:r>
              <a:rPr lang="en-US" sz="2400" dirty="0">
                <a:solidFill>
                  <a:schemeClr val="bg1"/>
                </a:solidFill>
              </a:rPr>
              <a:t>Possibly unusual electronic properties but no fancy measurements have been done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59" y="3922486"/>
            <a:ext cx="1579712" cy="194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38800" y="5856514"/>
            <a:ext cx="8996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Liz</a:t>
            </a:r>
          </a:p>
          <a:p>
            <a:r>
              <a:rPr lang="en-US" sz="2000" dirty="0">
                <a:solidFill>
                  <a:schemeClr val="bg1"/>
                </a:solidFill>
              </a:rPr>
              <a:t>Seibel</a:t>
            </a:r>
          </a:p>
        </p:txBody>
      </p:sp>
      <p:pic>
        <p:nvPicPr>
          <p:cNvPr id="7" name="Picture 3" descr="weiwei_ed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691" y="3886200"/>
            <a:ext cx="149950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19122" y="5682734"/>
            <a:ext cx="1451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Weiwei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Xie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382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042" y="159131"/>
            <a:ext cx="7026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Finally, High Entropy Alloy (HEA) superconductors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2" y="675620"/>
            <a:ext cx="1822249" cy="27333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94711" y="3408993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Fabian von Rohr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87318" y="954346"/>
            <a:ext cx="5030544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rgbClr val="FFFF00"/>
                </a:solidFill>
                <a:highlight>
                  <a:srgbClr val="000000"/>
                </a:highlight>
              </a:rPr>
              <a:t>Δ</a:t>
            </a:r>
            <a:r>
              <a:rPr lang="en-US" sz="2400" dirty="0">
                <a:solidFill>
                  <a:srgbClr val="FFFF00"/>
                </a:solidFill>
                <a:highlight>
                  <a:srgbClr val="000000"/>
                </a:highlight>
              </a:rPr>
              <a:t>G =  </a:t>
            </a:r>
            <a:r>
              <a:rPr lang="el-GR" sz="2400" dirty="0">
                <a:solidFill>
                  <a:srgbClr val="FFFF00"/>
                </a:solidFill>
                <a:highlight>
                  <a:srgbClr val="000000"/>
                </a:highlight>
              </a:rPr>
              <a:t>Δ</a:t>
            </a:r>
            <a:r>
              <a:rPr lang="en-US" sz="2400" dirty="0">
                <a:solidFill>
                  <a:srgbClr val="FFFF00"/>
                </a:solidFill>
                <a:highlight>
                  <a:srgbClr val="000000"/>
                </a:highlight>
              </a:rPr>
              <a:t>H  -  T</a:t>
            </a:r>
            <a:r>
              <a:rPr lang="el-GR" sz="2400" dirty="0">
                <a:solidFill>
                  <a:srgbClr val="FFFF00"/>
                </a:solidFill>
                <a:highlight>
                  <a:srgbClr val="000000"/>
                </a:highlight>
              </a:rPr>
              <a:t>Δ</a:t>
            </a:r>
            <a:r>
              <a:rPr lang="en-US" sz="2400" dirty="0">
                <a:solidFill>
                  <a:srgbClr val="FFFF00"/>
                </a:solidFill>
                <a:highlight>
                  <a:srgbClr val="000000"/>
                </a:highlight>
              </a:rPr>
              <a:t>S </a:t>
            </a:r>
          </a:p>
          <a:p>
            <a:r>
              <a:rPr lang="en-US" sz="2400" dirty="0">
                <a:solidFill>
                  <a:srgbClr val="FFFF00"/>
                </a:solidFill>
                <a:highlight>
                  <a:srgbClr val="000000"/>
                </a:highlight>
              </a:rPr>
              <a:t>the golden rule of materials science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1000" y="1860565"/>
            <a:ext cx="57631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Usually one only thinks about (or calculates) </a:t>
            </a:r>
            <a:r>
              <a:rPr lang="el-GR" dirty="0">
                <a:solidFill>
                  <a:schemeClr val="bg1"/>
                </a:solidFill>
              </a:rPr>
              <a:t>Δ</a:t>
            </a:r>
            <a:r>
              <a:rPr lang="en-US" dirty="0">
                <a:solidFill>
                  <a:schemeClr val="bg1"/>
                </a:solidFill>
              </a:rPr>
              <a:t>H not </a:t>
            </a:r>
            <a:r>
              <a:rPr lang="el-GR" dirty="0">
                <a:solidFill>
                  <a:schemeClr val="bg1"/>
                </a:solidFill>
              </a:rPr>
              <a:t>Δ</a:t>
            </a:r>
            <a:r>
              <a:rPr lang="en-US" dirty="0">
                <a:solidFill>
                  <a:schemeClr val="bg1"/>
                </a:solidFill>
              </a:rPr>
              <a:t>S</a:t>
            </a:r>
          </a:p>
          <a:p>
            <a:r>
              <a:rPr lang="en-US" dirty="0">
                <a:solidFill>
                  <a:schemeClr val="bg1"/>
                </a:solidFill>
              </a:rPr>
              <a:t>when considering equilibrium between solid phases</a:t>
            </a:r>
          </a:p>
          <a:p>
            <a:r>
              <a:rPr lang="en-US" dirty="0">
                <a:solidFill>
                  <a:schemeClr val="bg1"/>
                </a:solidFill>
              </a:rPr>
              <a:t>(most solids have similar entropies)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29" y="3266673"/>
            <a:ext cx="3958752" cy="28216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67600" y="3255507"/>
            <a:ext cx="1447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But the entropy of mixing</a:t>
            </a:r>
          </a:p>
          <a:p>
            <a:r>
              <a:rPr lang="en-US" dirty="0">
                <a:solidFill>
                  <a:schemeClr val="bg1"/>
                </a:solidFill>
              </a:rPr>
              <a:t>is large in solid solutions with major fractions of mixed elements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668" y="6415094"/>
            <a:ext cx="828944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This makes some surprising mixtures of elements stable in solid solution alloys</a:t>
            </a:r>
            <a:r>
              <a:rPr lang="en-US" dirty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792" y="6067031"/>
            <a:ext cx="196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Tomasz </a:t>
            </a:r>
            <a:r>
              <a:rPr lang="en-US" dirty="0" err="1">
                <a:solidFill>
                  <a:schemeClr val="bg1"/>
                </a:solidFill>
              </a:rPr>
              <a:t>Klimczuk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 rot="10800000">
            <a:off x="3810000" y="4548170"/>
            <a:ext cx="3276599" cy="1322224"/>
          </a:xfrm>
          <a:custGeom>
            <a:avLst/>
            <a:gdLst>
              <a:gd name="connsiteX0" fmla="*/ 0 w 1480458"/>
              <a:gd name="connsiteY0" fmla="*/ 1119024 h 1322224"/>
              <a:gd name="connsiteX1" fmla="*/ 827315 w 1480458"/>
              <a:gd name="connsiteY1" fmla="*/ 1424 h 1322224"/>
              <a:gd name="connsiteX2" fmla="*/ 1480458 w 1480458"/>
              <a:gd name="connsiteY2" fmla="*/ 1322224 h 1322224"/>
              <a:gd name="connsiteX3" fmla="*/ 1480458 w 1480458"/>
              <a:gd name="connsiteY3" fmla="*/ 1322224 h 132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0458" h="1322224">
                <a:moveTo>
                  <a:pt x="0" y="1119024"/>
                </a:moveTo>
                <a:cubicBezTo>
                  <a:pt x="290286" y="543290"/>
                  <a:pt x="580572" y="-32443"/>
                  <a:pt x="827315" y="1424"/>
                </a:cubicBezTo>
                <a:cubicBezTo>
                  <a:pt x="1074058" y="35291"/>
                  <a:pt x="1480458" y="1322224"/>
                  <a:pt x="1480458" y="1322224"/>
                </a:cubicBezTo>
                <a:lnTo>
                  <a:pt x="1480458" y="132222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83" y="3743659"/>
            <a:ext cx="1774989" cy="235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05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800600"/>
            <a:ext cx="835356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Metallurgists are interested in them due to their excellent mechanical properties.</a:t>
            </a:r>
          </a:p>
          <a:p>
            <a:r>
              <a:rPr lang="en-US" dirty="0">
                <a:solidFill>
                  <a:schemeClr val="bg1"/>
                </a:solidFill>
              </a:rPr>
              <a:t>Materials Scientists due to their microstructures and magnetism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 wondered, are there any HEA superconductors?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Yes. In Ta-Nb-Hf-Zr-</a:t>
            </a:r>
            <a:r>
              <a:rPr lang="en-US" dirty="0" err="1">
                <a:solidFill>
                  <a:schemeClr val="bg1"/>
                </a:solidFill>
              </a:rPr>
              <a:t>Ti</a:t>
            </a:r>
            <a:r>
              <a:rPr lang="en-US" dirty="0">
                <a:solidFill>
                  <a:schemeClr val="bg1"/>
                </a:solidFill>
              </a:rPr>
              <a:t> reported a few years ago. </a:t>
            </a:r>
          </a:p>
          <a:p>
            <a:r>
              <a:rPr lang="en-US" dirty="0">
                <a:solidFill>
                  <a:schemeClr val="bg1"/>
                </a:solidFill>
              </a:rPr>
              <a:t>Its existence was reported but not much information about it.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4572000" cy="345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400" y="457200"/>
            <a:ext cx="3352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HEAs are not like most conventional alloys - where the properties of a dominant element are modified by small additions.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The properties of HEAs  emerge as a property of the mixture of elements, </a:t>
            </a:r>
          </a:p>
          <a:p>
            <a:r>
              <a:rPr lang="en-US" sz="2000" dirty="0">
                <a:solidFill>
                  <a:schemeClr val="bg1"/>
                </a:solidFill>
              </a:rPr>
              <a:t>which are all present in significant proportion.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0945" y="3883545"/>
            <a:ext cx="336502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Example – a 4 element mixture</a:t>
            </a:r>
          </a:p>
        </p:txBody>
      </p:sp>
    </p:spTree>
    <p:extLst>
      <p:ext uri="{BB962C8B-B14F-4D97-AF65-F5344CB8AC3E}">
        <p14:creationId xmlns:p14="http://schemas.microsoft.com/office/powerpoint/2010/main" val="2058243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9390"/>
            <a:ext cx="5478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This HEA superconductor is BCC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86" y="659391"/>
            <a:ext cx="5343374" cy="328300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452764" y="2368728"/>
            <a:ext cx="1569660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e.g. </a:t>
            </a:r>
          </a:p>
          <a:p>
            <a:r>
              <a:rPr lang="en-US" dirty="0"/>
              <a:t>schematically</a:t>
            </a:r>
          </a:p>
          <a:p>
            <a:r>
              <a:rPr lang="en-US" dirty="0"/>
              <a:t>for 4</a:t>
            </a:r>
          </a:p>
          <a:p>
            <a:r>
              <a:rPr lang="en-US" dirty="0"/>
              <a:t>elements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650" y="4170679"/>
            <a:ext cx="656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We tested the effects of electron count, alloy complexity </a:t>
            </a:r>
          </a:p>
          <a:p>
            <a:r>
              <a:rPr lang="en-US" sz="2000" dirty="0">
                <a:solidFill>
                  <a:schemeClr val="bg1"/>
                </a:solidFill>
              </a:rPr>
              <a:t>and the elements present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9748" y="5078876"/>
            <a:ext cx="6066854" cy="163121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alloy of interest is      (</a:t>
            </a:r>
            <a:r>
              <a:rPr lang="en-US" sz="2000" dirty="0" err="1">
                <a:solidFill>
                  <a:schemeClr val="bg1"/>
                </a:solidFill>
              </a:rPr>
              <a:t>TaNb</a:t>
            </a:r>
            <a:r>
              <a:rPr lang="en-US" sz="2000" dirty="0">
                <a:solidFill>
                  <a:schemeClr val="bg1"/>
                </a:solidFill>
              </a:rPr>
              <a:t>)1-x(</a:t>
            </a:r>
            <a:r>
              <a:rPr lang="en-US" sz="2000" dirty="0" err="1">
                <a:solidFill>
                  <a:schemeClr val="bg1"/>
                </a:solidFill>
              </a:rPr>
              <a:t>HfZrTi</a:t>
            </a:r>
            <a:r>
              <a:rPr lang="en-US" sz="2000" dirty="0">
                <a:solidFill>
                  <a:schemeClr val="bg1"/>
                </a:solidFill>
              </a:rPr>
              <a:t>)x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For example x = 0.33 is   ~  Ta33Nb33Hf11Zr11Ti11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                     x = 0.67 is  ~   Ta16Nb16Hf22Zr22Ti22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0" y="1066800"/>
            <a:ext cx="2451569" cy="1323439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Nb</a:t>
            </a:r>
            <a:r>
              <a:rPr lang="en-US" sz="2000" dirty="0">
                <a:solidFill>
                  <a:schemeClr val="bg1"/>
                </a:solidFill>
              </a:rPr>
              <a:t> and Ta are BCC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Hf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Zr</a:t>
            </a:r>
            <a:r>
              <a:rPr lang="en-US" sz="2000" dirty="0">
                <a:solidFill>
                  <a:schemeClr val="bg1"/>
                </a:solidFill>
              </a:rPr>
              <a:t>, are FCC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Ti</a:t>
            </a:r>
            <a:r>
              <a:rPr lang="en-US" sz="2000" dirty="0">
                <a:solidFill>
                  <a:schemeClr val="bg1"/>
                </a:solidFill>
              </a:rPr>
              <a:t> is HCP</a:t>
            </a:r>
          </a:p>
          <a:p>
            <a:r>
              <a:rPr lang="en-US" sz="2000" dirty="0">
                <a:solidFill>
                  <a:schemeClr val="bg1"/>
                </a:solidFill>
              </a:rPr>
              <a:t>But the HEA is BCC</a:t>
            </a:r>
          </a:p>
        </p:txBody>
      </p:sp>
    </p:spTree>
    <p:extLst>
      <p:ext uri="{BB962C8B-B14F-4D97-AF65-F5344CB8AC3E}">
        <p14:creationId xmlns:p14="http://schemas.microsoft.com/office/powerpoint/2010/main" val="3741325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8" y="228600"/>
            <a:ext cx="4608007" cy="36885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034" y="2580291"/>
            <a:ext cx="3963864" cy="404910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3995678"/>
            <a:ext cx="29896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local level structure is important. Can it really be a random mix? Looking down the [111] direction of the HEA in the HRTEM.</a:t>
            </a:r>
          </a:p>
          <a:p>
            <a:r>
              <a:rPr lang="en-US" dirty="0">
                <a:solidFill>
                  <a:schemeClr val="bg1"/>
                </a:solidFill>
              </a:rPr>
              <a:t>It’s a random distribution of elements in a BCC lattice. </a:t>
            </a:r>
            <a:r>
              <a:rPr lang="en-US" dirty="0">
                <a:solidFill>
                  <a:srgbClr val="FFFF00"/>
                </a:solidFill>
              </a:rPr>
              <a:t>No nanometer scale clusters.</a:t>
            </a:r>
          </a:p>
          <a:p>
            <a:r>
              <a:rPr lang="en-US" dirty="0">
                <a:solidFill>
                  <a:schemeClr val="bg1"/>
                </a:solidFill>
              </a:rPr>
              <a:t>(Jing Tao at BNL now IOP)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49020" y="228600"/>
            <a:ext cx="3859263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First, the average structure is BCC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8" y="4078138"/>
            <a:ext cx="1684390" cy="208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15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8" y="152400"/>
            <a:ext cx="4127412" cy="3352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0" y="228600"/>
            <a:ext cx="358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Changing x changes the electron count.</a:t>
            </a:r>
          </a:p>
          <a:p>
            <a:r>
              <a:rPr lang="en-US" sz="2000" dirty="0">
                <a:solidFill>
                  <a:schemeClr val="bg1"/>
                </a:solidFill>
              </a:rPr>
              <a:t>Nice, sharp Tc, full superconductors in all cases until the stability of the crystal structure breaks down.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646058"/>
            <a:ext cx="5021666" cy="418276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3724699"/>
            <a:ext cx="2497032" cy="28623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electron count variation in Tc</a:t>
            </a:r>
          </a:p>
          <a:p>
            <a:r>
              <a:rPr lang="en-US" sz="2000" dirty="0">
                <a:solidFill>
                  <a:schemeClr val="bg1"/>
                </a:solidFill>
              </a:rPr>
              <a:t>is intermediate between amorphous alloys and binary crystalline metal alloys.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 range of stability is shown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800" y="5257800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amorphous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4161" y="3166646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Matthias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43496" y="4469670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HEA</a:t>
            </a:r>
          </a:p>
        </p:txBody>
      </p:sp>
    </p:spTree>
    <p:extLst>
      <p:ext uri="{BB962C8B-B14F-4D97-AF65-F5344CB8AC3E}">
        <p14:creationId xmlns:p14="http://schemas.microsoft.com/office/powerpoint/2010/main" val="110181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457200"/>
            <a:ext cx="77306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But are we done yet with the first HEA superconductor?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No!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3200400"/>
            <a:ext cx="6248400" cy="28623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We cant grind the samples!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We have to flatten the samples in a roller and then snip or file off pieces to get an X-ray pattern.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That suggests that the material is very hard.</a:t>
            </a:r>
          </a:p>
          <a:p>
            <a:r>
              <a:rPr lang="en-US" sz="2000" dirty="0">
                <a:solidFill>
                  <a:schemeClr val="bg1"/>
                </a:solidFill>
              </a:rPr>
              <a:t>How hard is it? </a:t>
            </a:r>
          </a:p>
          <a:p>
            <a:r>
              <a:rPr lang="en-US" sz="2000" dirty="0">
                <a:solidFill>
                  <a:schemeClr val="bg1"/>
                </a:solidFill>
              </a:rPr>
              <a:t>Will it mechanically survive to high pressures without failing?</a:t>
            </a:r>
          </a:p>
        </p:txBody>
      </p:sp>
    </p:spTree>
    <p:extLst>
      <p:ext uri="{BB962C8B-B14F-4D97-AF65-F5344CB8AC3E}">
        <p14:creationId xmlns:p14="http://schemas.microsoft.com/office/powerpoint/2010/main" val="1334930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774" y="278331"/>
            <a:ext cx="6383029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Taking the high entropy alloy superconductor </a:t>
            </a:r>
          </a:p>
          <a:p>
            <a:r>
              <a:rPr lang="en-US" sz="2400" dirty="0">
                <a:solidFill>
                  <a:schemeClr val="bg1"/>
                </a:solidFill>
              </a:rPr>
              <a:t>to very high pressures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03" y="208191"/>
            <a:ext cx="2089941" cy="23156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4803" y="2616798"/>
            <a:ext cx="2411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Liling</a:t>
            </a:r>
            <a:r>
              <a:rPr lang="en-US" dirty="0">
                <a:solidFill>
                  <a:schemeClr val="bg1"/>
                </a:solidFill>
              </a:rPr>
              <a:t> Sun IOP Beijing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543" y="5344639"/>
            <a:ext cx="1143992" cy="1418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51922" y="5513220"/>
            <a:ext cx="2642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ZX Zhao </a:t>
            </a:r>
          </a:p>
          <a:p>
            <a:r>
              <a:rPr lang="en-US" dirty="0">
                <a:solidFill>
                  <a:schemeClr val="bg1"/>
                </a:solidFill>
              </a:rPr>
              <a:t>head of </a:t>
            </a:r>
          </a:p>
          <a:p>
            <a:r>
              <a:rPr lang="en-US" dirty="0">
                <a:solidFill>
                  <a:schemeClr val="bg1"/>
                </a:solidFill>
              </a:rPr>
              <a:t>superconductivity</a:t>
            </a:r>
          </a:p>
          <a:p>
            <a:r>
              <a:rPr lang="en-US" dirty="0">
                <a:solidFill>
                  <a:schemeClr val="bg1"/>
                </a:solidFill>
              </a:rPr>
              <a:t>At IOP and an old friend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4571" y="5752396"/>
            <a:ext cx="2322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Jing </a:t>
            </a:r>
            <a:r>
              <a:rPr lang="en-US" dirty="0" err="1">
                <a:solidFill>
                  <a:schemeClr val="bg1"/>
                </a:solidFill>
              </a:rPr>
              <a:t>Guo</a:t>
            </a:r>
            <a:r>
              <a:rPr lang="en-US" dirty="0">
                <a:solidFill>
                  <a:schemeClr val="bg1"/>
                </a:solidFill>
              </a:rPr>
              <a:t> IOP Beijing</a:t>
            </a:r>
          </a:p>
        </p:txBody>
      </p:sp>
      <p:grpSp>
        <p:nvGrpSpPr>
          <p:cNvPr id="8" name="组合 5"/>
          <p:cNvGrpSpPr/>
          <p:nvPr/>
        </p:nvGrpSpPr>
        <p:grpSpPr>
          <a:xfrm>
            <a:off x="453762" y="1343087"/>
            <a:ext cx="6046216" cy="3864893"/>
            <a:chOff x="1027609" y="548680"/>
            <a:chExt cx="6928766" cy="4579937"/>
          </a:xfrm>
        </p:grpSpPr>
        <p:pic>
          <p:nvPicPr>
            <p:cNvPr id="9" name="Picture 2" descr="C:\Users\apple\Desktop\diamond-1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4" t="469" r="21146" b="-469"/>
            <a:stretch/>
          </p:blipFill>
          <p:spPr bwMode="auto">
            <a:xfrm>
              <a:off x="1027609" y="571897"/>
              <a:ext cx="4001782" cy="4556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组合 1"/>
            <p:cNvGrpSpPr/>
            <p:nvPr/>
          </p:nvGrpSpPr>
          <p:grpSpPr>
            <a:xfrm>
              <a:off x="5076056" y="548680"/>
              <a:ext cx="2880319" cy="4551362"/>
              <a:chOff x="5076056" y="548680"/>
              <a:chExt cx="2880319" cy="4551362"/>
            </a:xfrm>
          </p:grpSpPr>
          <p:pic>
            <p:nvPicPr>
              <p:cNvPr id="12" name="Picture 2" descr="E:\微加工电极图片\20150619-sunliling\7.TIF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02" b="7390"/>
              <a:stretch/>
            </p:blipFill>
            <p:spPr bwMode="auto">
              <a:xfrm>
                <a:off x="5113270" y="576163"/>
                <a:ext cx="2555074" cy="21861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743287" y="2276872"/>
                <a:ext cx="6706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FFFF00"/>
                    </a:solidFill>
                  </a:rPr>
                  <a:t>80 </a:t>
                </a:r>
                <a:r>
                  <a:rPr lang="en-US" altLang="zh-CN" sz="1400" b="1" dirty="0">
                    <a:solidFill>
                      <a:srgbClr val="FFFF00"/>
                    </a:solidFill>
                    <a:sym typeface="Symbol"/>
                  </a:rPr>
                  <a:t></a:t>
                </a:r>
                <a:r>
                  <a:rPr lang="en-US" altLang="zh-CN" sz="1400" b="1" dirty="0">
                    <a:solidFill>
                      <a:srgbClr val="FFFF00"/>
                    </a:solidFill>
                  </a:rPr>
                  <a:t>m</a:t>
                </a:r>
                <a:endParaRPr lang="zh-CN" altLang="en-US" sz="1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076056" y="548680"/>
                <a:ext cx="504056" cy="547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2400" b="1" dirty="0">
                  <a:solidFill>
                    <a:srgbClr val="00FFFF"/>
                  </a:solidFill>
                </a:endParaRPr>
              </a:p>
            </p:txBody>
          </p:sp>
          <p:cxnSp>
            <p:nvCxnSpPr>
              <p:cNvPr id="15" name="直接连接符 6"/>
              <p:cNvCxnSpPr/>
              <p:nvPr/>
            </p:nvCxnSpPr>
            <p:spPr>
              <a:xfrm>
                <a:off x="6876256" y="2584649"/>
                <a:ext cx="360040" cy="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组合 7"/>
              <p:cNvGrpSpPr/>
              <p:nvPr/>
            </p:nvGrpSpPr>
            <p:grpSpPr>
              <a:xfrm>
                <a:off x="5098429" y="2920752"/>
                <a:ext cx="2521199" cy="2179290"/>
                <a:chOff x="5746501" y="3352800"/>
                <a:chExt cx="2521199" cy="2179290"/>
              </a:xfrm>
            </p:grpSpPr>
            <p:pic>
              <p:nvPicPr>
                <p:cNvPr id="24" name="图片 15" descr="ATT00004.jpg"/>
                <p:cNvPicPr>
                  <a:picLocks noChangeAspect="1"/>
                </p:cNvPicPr>
                <p:nvPr/>
              </p:nvPicPr>
              <p:blipFill rotWithShape="1">
                <a:blip r:embed="rId6" cstate="print"/>
                <a:srcRect l="36982" t="47337" r="40740" b="29719"/>
                <a:stretch/>
              </p:blipFill>
              <p:spPr>
                <a:xfrm>
                  <a:off x="5823756" y="3352800"/>
                  <a:ext cx="2443944" cy="2167830"/>
                </a:xfrm>
                <a:prstGeom prst="rect">
                  <a:avLst/>
                </a:prstGeom>
                <a:ln w="19050">
                  <a:solidFill>
                    <a:schemeClr val="tx2">
                      <a:lumMod val="75000"/>
                    </a:schemeClr>
                  </a:solidFill>
                </a:ln>
              </p:spPr>
            </p:pic>
            <p:cxnSp>
              <p:nvCxnSpPr>
                <p:cNvPr id="25" name="直接连接符 16"/>
                <p:cNvCxnSpPr/>
                <p:nvPr/>
              </p:nvCxnSpPr>
              <p:spPr>
                <a:xfrm>
                  <a:off x="6791556" y="4372533"/>
                  <a:ext cx="167209" cy="25202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17"/>
                <p:cNvCxnSpPr/>
                <p:nvPr/>
              </p:nvCxnSpPr>
              <p:spPr>
                <a:xfrm>
                  <a:off x="7125974" y="4228517"/>
                  <a:ext cx="167209" cy="25202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18"/>
                <p:cNvCxnSpPr/>
                <p:nvPr/>
              </p:nvCxnSpPr>
              <p:spPr>
                <a:xfrm flipH="1">
                  <a:off x="6958765" y="4480545"/>
                  <a:ext cx="334418" cy="14401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19"/>
                <p:cNvCxnSpPr/>
                <p:nvPr/>
              </p:nvCxnSpPr>
              <p:spPr>
                <a:xfrm flipH="1">
                  <a:off x="6791556" y="4228517"/>
                  <a:ext cx="334419" cy="14401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任意多边形 20"/>
                <p:cNvSpPr/>
                <p:nvPr/>
              </p:nvSpPr>
              <p:spPr>
                <a:xfrm>
                  <a:off x="6586185" y="4998049"/>
                  <a:ext cx="83595" cy="72000"/>
                </a:xfrm>
                <a:custGeom>
                  <a:avLst/>
                  <a:gdLst>
                    <a:gd name="connsiteX0" fmla="*/ 0 w 102681"/>
                    <a:gd name="connsiteY0" fmla="*/ 47557 h 99438"/>
                    <a:gd name="connsiteX1" fmla="*/ 90792 w 102681"/>
                    <a:gd name="connsiteY1" fmla="*/ 8647 h 99438"/>
                    <a:gd name="connsiteX2" fmla="*/ 71336 w 102681"/>
                    <a:gd name="connsiteY2" fmla="*/ 99438 h 99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2681" h="99438">
                      <a:moveTo>
                        <a:pt x="0" y="47557"/>
                      </a:moveTo>
                      <a:cubicBezTo>
                        <a:pt x="39451" y="23778"/>
                        <a:pt x="78903" y="0"/>
                        <a:pt x="90792" y="8647"/>
                      </a:cubicBezTo>
                      <a:cubicBezTo>
                        <a:pt x="102681" y="17294"/>
                        <a:pt x="87008" y="58366"/>
                        <a:pt x="71336" y="99438"/>
                      </a:cubicBezTo>
                    </a:path>
                  </a:pathLst>
                </a:custGeom>
                <a:ln w="1270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6765768" y="4324908"/>
                  <a:ext cx="556563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900" dirty="0">
                      <a:solidFill>
                        <a:srgbClr val="FFFF00"/>
                      </a:solidFill>
                      <a:latin typeface="Arial Unicode MS" pitchFamily="34" charset="-122"/>
                      <a:ea typeface="Arial Unicode MS" pitchFamily="34" charset="-122"/>
                      <a:cs typeface="Arial Unicode MS" pitchFamily="34" charset="-122"/>
                    </a:rPr>
                    <a:t>sample</a:t>
                  </a:r>
                  <a:endParaRPr lang="zh-CN" altLang="en-US" sz="900" dirty="0">
                    <a:solidFill>
                      <a:srgbClr val="FFFF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6295886" y="4012493"/>
                  <a:ext cx="2984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rgbClr val="004821"/>
                      </a:solidFill>
                      <a:latin typeface="Arial Unicode MS" pitchFamily="34" charset="-122"/>
                      <a:ea typeface="Arial Unicode MS" pitchFamily="34" charset="-122"/>
                      <a:cs typeface="Arial Unicode MS" pitchFamily="34" charset="-122"/>
                    </a:rPr>
                    <a:t>a</a:t>
                  </a:r>
                  <a:endParaRPr lang="zh-CN" altLang="en-US" sz="1600" dirty="0">
                    <a:solidFill>
                      <a:srgbClr val="004821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endParaRPr>
                </a:p>
              </p:txBody>
            </p:sp>
            <p:sp>
              <p:nvSpPr>
                <p:cNvPr id="32" name="矩形 23"/>
                <p:cNvSpPr/>
                <p:nvPr/>
              </p:nvSpPr>
              <p:spPr>
                <a:xfrm>
                  <a:off x="7251381" y="3796469"/>
                  <a:ext cx="28405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400" dirty="0">
                      <a:solidFill>
                        <a:srgbClr val="004821"/>
                      </a:solidFill>
                      <a:latin typeface="Arial Unicode MS" pitchFamily="34" charset="-122"/>
                      <a:ea typeface="Arial Unicode MS" pitchFamily="34" charset="-122"/>
                      <a:cs typeface="Arial Unicode MS" pitchFamily="34" charset="-122"/>
                    </a:rPr>
                    <a:t>b</a:t>
                  </a:r>
                  <a:endParaRPr lang="zh-CN" altLang="en-US" sz="1400" dirty="0">
                    <a:solidFill>
                      <a:srgbClr val="004821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endParaRPr>
                </a:p>
              </p:txBody>
            </p:sp>
            <p:sp>
              <p:nvSpPr>
                <p:cNvPr id="33" name="矩形 24"/>
                <p:cNvSpPr/>
                <p:nvPr/>
              </p:nvSpPr>
              <p:spPr>
                <a:xfrm>
                  <a:off x="7543996" y="4516549"/>
                  <a:ext cx="27443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400" dirty="0">
                      <a:solidFill>
                        <a:srgbClr val="004821"/>
                      </a:solidFill>
                      <a:latin typeface="Arial Unicode MS" pitchFamily="34" charset="-122"/>
                      <a:ea typeface="Arial Unicode MS" pitchFamily="34" charset="-122"/>
                      <a:cs typeface="Arial Unicode MS" pitchFamily="34" charset="-122"/>
                    </a:rPr>
                    <a:t>c</a:t>
                  </a:r>
                  <a:endParaRPr lang="zh-CN" altLang="en-US" sz="1400" dirty="0">
                    <a:solidFill>
                      <a:srgbClr val="004821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endParaRPr>
                </a:p>
              </p:txBody>
            </p:sp>
            <p:sp>
              <p:nvSpPr>
                <p:cNvPr id="34" name="矩形 25"/>
                <p:cNvSpPr/>
                <p:nvPr/>
              </p:nvSpPr>
              <p:spPr>
                <a:xfrm>
                  <a:off x="6542979" y="4768577"/>
                  <a:ext cx="206775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rgbClr val="004821"/>
                      </a:solidFill>
                      <a:latin typeface="Arial Unicode MS" pitchFamily="34" charset="-122"/>
                      <a:ea typeface="Arial Unicode MS" pitchFamily="34" charset="-122"/>
                      <a:cs typeface="Arial Unicode MS" pitchFamily="34" charset="-122"/>
                    </a:rPr>
                    <a:t>d</a:t>
                  </a:r>
                  <a:endParaRPr lang="zh-CN" altLang="en-US" sz="1600" dirty="0">
                    <a:solidFill>
                      <a:srgbClr val="004821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746501" y="5224313"/>
                  <a:ext cx="138852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dirty="0">
                      <a:solidFill>
                        <a:schemeClr val="bg1"/>
                      </a:solidFill>
                      <a:latin typeface="Arial Unicode MS" pitchFamily="34" charset="-122"/>
                      <a:ea typeface="Arial Unicode MS" pitchFamily="34" charset="-122"/>
                      <a:cs typeface="Arial Unicode MS" pitchFamily="34" charset="-122"/>
                    </a:rPr>
                    <a:t>Insulating layer</a:t>
                  </a:r>
                  <a:endParaRPr lang="zh-CN" altLang="en-US" sz="1400" dirty="0">
                    <a:solidFill>
                      <a:schemeClr val="bg1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endParaRPr>
                </a:p>
              </p:txBody>
            </p:sp>
            <p:cxnSp>
              <p:nvCxnSpPr>
                <p:cNvPr id="36" name="直接连接符 27"/>
                <p:cNvCxnSpPr/>
                <p:nvPr/>
              </p:nvCxnSpPr>
              <p:spPr>
                <a:xfrm flipH="1">
                  <a:off x="6707952" y="4624561"/>
                  <a:ext cx="209011" cy="216024"/>
                </a:xfrm>
                <a:prstGeom prst="line">
                  <a:avLst/>
                </a:prstGeom>
                <a:ln w="381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椭圆 28"/>
                <p:cNvSpPr/>
                <p:nvPr/>
              </p:nvSpPr>
              <p:spPr>
                <a:xfrm>
                  <a:off x="7084195" y="4804601"/>
                  <a:ext cx="208988" cy="180000"/>
                </a:xfrm>
                <a:prstGeom prst="ellipse">
                  <a:avLst/>
                </a:prstGeom>
                <a:noFill/>
                <a:ln w="381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7062786" y="4740349"/>
                  <a:ext cx="25519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b="1" dirty="0">
                      <a:latin typeface="Times New Roman" pitchFamily="18" charset="0"/>
                      <a:ea typeface="Arial Unicode MS" pitchFamily="34" charset="-122"/>
                      <a:cs typeface="Times New Roman" pitchFamily="18" charset="0"/>
                    </a:rPr>
                    <a:t>I</a:t>
                  </a:r>
                  <a:endParaRPr lang="zh-CN" altLang="en-US" sz="1400" b="1" dirty="0">
                    <a:latin typeface="Times New Roman" pitchFamily="18" charset="0"/>
                    <a:ea typeface="Arial Unicode MS" pitchFamily="34" charset="-122"/>
                    <a:cs typeface="Times New Roman" pitchFamily="18" charset="0"/>
                  </a:endParaRPr>
                </a:p>
              </p:txBody>
            </p:sp>
            <p:cxnSp>
              <p:nvCxnSpPr>
                <p:cNvPr id="39" name="直接连接符 30"/>
                <p:cNvCxnSpPr/>
                <p:nvPr/>
              </p:nvCxnSpPr>
              <p:spPr>
                <a:xfrm>
                  <a:off x="7293183" y="4516549"/>
                  <a:ext cx="292615" cy="144016"/>
                </a:xfrm>
                <a:prstGeom prst="line">
                  <a:avLst/>
                </a:prstGeom>
                <a:ln w="381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1"/>
                <p:cNvCxnSpPr/>
                <p:nvPr/>
              </p:nvCxnSpPr>
              <p:spPr>
                <a:xfrm>
                  <a:off x="6540743" y="4228517"/>
                  <a:ext cx="271656" cy="144016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椭圆 32"/>
                <p:cNvSpPr/>
                <p:nvPr/>
              </p:nvSpPr>
              <p:spPr>
                <a:xfrm>
                  <a:off x="6749777" y="3940485"/>
                  <a:ext cx="208988" cy="180000"/>
                </a:xfrm>
                <a:prstGeom prst="ellipse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矩形 33"/>
                <p:cNvSpPr/>
                <p:nvPr/>
              </p:nvSpPr>
              <p:spPr>
                <a:xfrm>
                  <a:off x="6720287" y="3889474"/>
                  <a:ext cx="31451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400" b="1" dirty="0">
                      <a:latin typeface="Times New Roman" pitchFamily="18" charset="0"/>
                      <a:ea typeface="Arial Unicode MS" pitchFamily="34" charset="-122"/>
                      <a:cs typeface="Times New Roman" pitchFamily="18" charset="0"/>
                    </a:rPr>
                    <a:t>V</a:t>
                  </a:r>
                  <a:endParaRPr lang="zh-CN" altLang="en-US" sz="1400" b="1" dirty="0">
                    <a:latin typeface="Times New Roman" pitchFamily="18" charset="0"/>
                    <a:ea typeface="Arial Unicode MS" pitchFamily="34" charset="-122"/>
                    <a:cs typeface="Times New Roman" pitchFamily="18" charset="0"/>
                  </a:endParaRPr>
                </a:p>
              </p:txBody>
            </p:sp>
            <p:cxnSp>
              <p:nvCxnSpPr>
                <p:cNvPr id="43" name="直接连接符 34"/>
                <p:cNvCxnSpPr/>
                <p:nvPr/>
              </p:nvCxnSpPr>
              <p:spPr>
                <a:xfrm flipV="1">
                  <a:off x="7125974" y="4012493"/>
                  <a:ext cx="167209" cy="216024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TextBox 43"/>
                <p:cNvSpPr txBox="1"/>
                <p:nvPr/>
              </p:nvSpPr>
              <p:spPr>
                <a:xfrm>
                  <a:off x="6019959" y="3424814"/>
                  <a:ext cx="1140056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dirty="0">
                      <a:solidFill>
                        <a:schemeClr val="bg1"/>
                      </a:solidFill>
                      <a:latin typeface="Arial Unicode MS" pitchFamily="34" charset="-122"/>
                      <a:ea typeface="Arial Unicode MS" pitchFamily="34" charset="-122"/>
                      <a:cs typeface="Arial Unicode MS" pitchFamily="34" charset="-122"/>
                    </a:rPr>
                    <a:t>Pt electrode</a:t>
                  </a:r>
                  <a:endParaRPr lang="zh-CN" altLang="en-US" sz="1400" dirty="0">
                    <a:solidFill>
                      <a:schemeClr val="bg1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endParaRPr>
                </a:p>
              </p:txBody>
            </p:sp>
            <p:sp>
              <p:nvSpPr>
                <p:cNvPr id="45" name="任意多边形 36"/>
                <p:cNvSpPr/>
                <p:nvPr/>
              </p:nvSpPr>
              <p:spPr>
                <a:xfrm>
                  <a:off x="6543647" y="4048497"/>
                  <a:ext cx="206107" cy="182302"/>
                </a:xfrm>
                <a:custGeom>
                  <a:avLst/>
                  <a:gdLst>
                    <a:gd name="connsiteX0" fmla="*/ 0 w 424017"/>
                    <a:gd name="connsiteY0" fmla="*/ 379771 h 379771"/>
                    <a:gd name="connsiteX1" fmla="*/ 184355 w 424017"/>
                    <a:gd name="connsiteY1" fmla="*/ 73742 h 379771"/>
                    <a:gd name="connsiteX2" fmla="*/ 424017 w 424017"/>
                    <a:gd name="connsiteY2" fmla="*/ 0 h 379771"/>
                    <a:gd name="connsiteX3" fmla="*/ 424017 w 424017"/>
                    <a:gd name="connsiteY3" fmla="*/ 0 h 37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4017" h="379771">
                      <a:moveTo>
                        <a:pt x="0" y="379771"/>
                      </a:moveTo>
                      <a:cubicBezTo>
                        <a:pt x="56843" y="258404"/>
                        <a:pt x="113686" y="137037"/>
                        <a:pt x="184355" y="73742"/>
                      </a:cubicBezTo>
                      <a:cubicBezTo>
                        <a:pt x="255024" y="10447"/>
                        <a:pt x="424017" y="0"/>
                        <a:pt x="424017" y="0"/>
                      </a:cubicBezTo>
                      <a:lnTo>
                        <a:pt x="424017" y="0"/>
                      </a:lnTo>
                    </a:path>
                  </a:pathLst>
                </a:cu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n w="3810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46" name="任意多边形 37"/>
                <p:cNvSpPr/>
                <p:nvPr/>
              </p:nvSpPr>
              <p:spPr>
                <a:xfrm>
                  <a:off x="6958892" y="3966864"/>
                  <a:ext cx="325347" cy="46397"/>
                </a:xfrm>
                <a:custGeom>
                  <a:avLst/>
                  <a:gdLst>
                    <a:gd name="connsiteX0" fmla="*/ 0 w 560439"/>
                    <a:gd name="connsiteY0" fmla="*/ 89105 h 92793"/>
                    <a:gd name="connsiteX1" fmla="*/ 173294 w 560439"/>
                    <a:gd name="connsiteY1" fmla="*/ 615 h 92793"/>
                    <a:gd name="connsiteX2" fmla="*/ 560439 w 560439"/>
                    <a:gd name="connsiteY2" fmla="*/ 92793 h 92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0439" h="92793">
                      <a:moveTo>
                        <a:pt x="0" y="89105"/>
                      </a:moveTo>
                      <a:cubicBezTo>
                        <a:pt x="39944" y="44552"/>
                        <a:pt x="79888" y="0"/>
                        <a:pt x="173294" y="615"/>
                      </a:cubicBezTo>
                      <a:cubicBezTo>
                        <a:pt x="266700" y="1230"/>
                        <a:pt x="413569" y="47011"/>
                        <a:pt x="560439" y="92793"/>
                      </a:cubicBezTo>
                    </a:path>
                  </a:pathLst>
                </a:cu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" name="任意多边形 38"/>
                <p:cNvSpPr/>
                <p:nvPr/>
              </p:nvSpPr>
              <p:spPr>
                <a:xfrm>
                  <a:off x="6707952" y="4840585"/>
                  <a:ext cx="369272" cy="99831"/>
                </a:xfrm>
                <a:custGeom>
                  <a:avLst/>
                  <a:gdLst>
                    <a:gd name="connsiteX0" fmla="*/ 0 w 636104"/>
                    <a:gd name="connsiteY0" fmla="*/ 0 h 271669"/>
                    <a:gd name="connsiteX1" fmla="*/ 291548 w 636104"/>
                    <a:gd name="connsiteY1" fmla="*/ 238539 h 271669"/>
                    <a:gd name="connsiteX2" fmla="*/ 636104 w 636104"/>
                    <a:gd name="connsiteY2" fmla="*/ 198782 h 271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36104" h="271669">
                      <a:moveTo>
                        <a:pt x="0" y="0"/>
                      </a:moveTo>
                      <a:cubicBezTo>
                        <a:pt x="92765" y="102704"/>
                        <a:pt x="185531" y="205409"/>
                        <a:pt x="291548" y="238539"/>
                      </a:cubicBezTo>
                      <a:cubicBezTo>
                        <a:pt x="397565" y="271669"/>
                        <a:pt x="516834" y="235225"/>
                        <a:pt x="636104" y="198782"/>
                      </a:cubicBezTo>
                    </a:path>
                  </a:pathLst>
                </a:cu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8" name="任意多边形 39"/>
                <p:cNvSpPr/>
                <p:nvPr/>
              </p:nvSpPr>
              <p:spPr>
                <a:xfrm>
                  <a:off x="7296244" y="4660667"/>
                  <a:ext cx="288494" cy="228600"/>
                </a:xfrm>
                <a:custGeom>
                  <a:avLst/>
                  <a:gdLst>
                    <a:gd name="connsiteX0" fmla="*/ 0 w 496956"/>
                    <a:gd name="connsiteY0" fmla="*/ 417443 h 457200"/>
                    <a:gd name="connsiteX1" fmla="*/ 218661 w 496956"/>
                    <a:gd name="connsiteY1" fmla="*/ 387626 h 457200"/>
                    <a:gd name="connsiteX2" fmla="*/ 496956 w 496956"/>
                    <a:gd name="connsiteY2" fmla="*/ 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6956" h="457200">
                      <a:moveTo>
                        <a:pt x="0" y="417443"/>
                      </a:moveTo>
                      <a:cubicBezTo>
                        <a:pt x="67917" y="437321"/>
                        <a:pt x="135835" y="457200"/>
                        <a:pt x="218661" y="387626"/>
                      </a:cubicBezTo>
                      <a:cubicBezTo>
                        <a:pt x="301487" y="318052"/>
                        <a:pt x="399221" y="159026"/>
                        <a:pt x="496956" y="0"/>
                      </a:cubicBezTo>
                    </a:path>
                  </a:pathLst>
                </a:cu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49" name="直接箭头连接符 40"/>
                <p:cNvCxnSpPr/>
                <p:nvPr/>
              </p:nvCxnSpPr>
              <p:spPr>
                <a:xfrm flipH="1">
                  <a:off x="6393081" y="3850990"/>
                  <a:ext cx="125407" cy="140779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6"/>
              <p:cNvSpPr txBox="1"/>
              <p:nvPr/>
            </p:nvSpPr>
            <p:spPr>
              <a:xfrm>
                <a:off x="5789284" y="798611"/>
                <a:ext cx="12145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chemeClr val="bg1"/>
                    </a:solidFill>
                  </a:rPr>
                  <a:t>Pt electrode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8" name="直接箭头连接符 44"/>
              <p:cNvCxnSpPr/>
              <p:nvPr/>
            </p:nvCxnSpPr>
            <p:spPr>
              <a:xfrm>
                <a:off x="6462568" y="1078868"/>
                <a:ext cx="144016" cy="11788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49"/>
              <p:cNvCxnSpPr/>
              <p:nvPr/>
            </p:nvCxnSpPr>
            <p:spPr>
              <a:xfrm flipH="1">
                <a:off x="6056754" y="1080818"/>
                <a:ext cx="149445" cy="125642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6622286" y="1259235"/>
                <a:ext cx="13340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Flat circle anvil</a:t>
                </a:r>
                <a:endParaRPr lang="zh-CN" altLang="en-US" sz="1200" dirty="0"/>
              </a:p>
            </p:txBody>
          </p:sp>
          <p:cxnSp>
            <p:nvCxnSpPr>
              <p:cNvPr id="21" name="直接箭头连接符 50"/>
              <p:cNvCxnSpPr/>
              <p:nvPr/>
            </p:nvCxnSpPr>
            <p:spPr>
              <a:xfrm flipH="1">
                <a:off x="6470001" y="1400870"/>
                <a:ext cx="21602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6875487" y="4703658"/>
                <a:ext cx="7920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FF00"/>
                    </a:solidFill>
                  </a:rPr>
                  <a:t>10 </a:t>
                </a:r>
                <a:r>
                  <a:rPr lang="el-GR" altLang="zh-CN" sz="1400" dirty="0">
                    <a:solidFill>
                      <a:srgbClr val="FFFF00"/>
                    </a:solidFill>
                  </a:rPr>
                  <a:t>μ</a:t>
                </a:r>
                <a:r>
                  <a:rPr lang="en-US" altLang="zh-CN" sz="1400" dirty="0">
                    <a:solidFill>
                      <a:srgbClr val="FFFF00"/>
                    </a:solidFill>
                  </a:rPr>
                  <a:t>m</a:t>
                </a:r>
                <a:endParaRPr lang="zh-CN" altLang="en-US" sz="14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23" name="直接连接符 54"/>
              <p:cNvCxnSpPr/>
              <p:nvPr/>
            </p:nvCxnSpPr>
            <p:spPr>
              <a:xfrm>
                <a:off x="6958873" y="4688589"/>
                <a:ext cx="422969" cy="361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1043608" y="578706"/>
              <a:ext cx="432048" cy="547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400" b="1" dirty="0">
                <a:solidFill>
                  <a:srgbClr val="00FFFF"/>
                </a:solidFill>
              </a:endParaRPr>
            </a:p>
          </p:txBody>
        </p:sp>
      </p:grpSp>
      <p:grpSp>
        <p:nvGrpSpPr>
          <p:cNvPr id="50" name="组合 10"/>
          <p:cNvGrpSpPr/>
          <p:nvPr/>
        </p:nvGrpSpPr>
        <p:grpSpPr>
          <a:xfrm>
            <a:off x="588061" y="3765228"/>
            <a:ext cx="2429597" cy="2956779"/>
            <a:chOff x="1763688" y="165267"/>
            <a:chExt cx="4617690" cy="6004173"/>
          </a:xfrm>
        </p:grpSpPr>
        <p:grpSp>
          <p:nvGrpSpPr>
            <p:cNvPr id="51" name="组合 9"/>
            <p:cNvGrpSpPr/>
            <p:nvPr/>
          </p:nvGrpSpPr>
          <p:grpSpPr>
            <a:xfrm>
              <a:off x="1763688" y="165267"/>
              <a:ext cx="4617690" cy="6004173"/>
              <a:chOff x="1763688" y="165267"/>
              <a:chExt cx="4617690" cy="6004173"/>
            </a:xfrm>
          </p:grpSpPr>
          <p:grpSp>
            <p:nvGrpSpPr>
              <p:cNvPr id="53" name="组合 7"/>
              <p:cNvGrpSpPr/>
              <p:nvPr/>
            </p:nvGrpSpPr>
            <p:grpSpPr>
              <a:xfrm>
                <a:off x="1763688" y="165267"/>
                <a:ext cx="4617690" cy="6004173"/>
                <a:chOff x="1763688" y="165267"/>
                <a:chExt cx="4617690" cy="6004173"/>
              </a:xfrm>
            </p:grpSpPr>
            <p:pic>
              <p:nvPicPr>
                <p:cNvPr id="57" name="Picture 3" descr="C:\D\IOP\0_力玲实验室机设备\大腔体极低温系统_12_2_14\照片_7_10_14\P1010060.JPG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931" b="8991"/>
                <a:stretch/>
              </p:blipFill>
              <p:spPr bwMode="auto">
                <a:xfrm>
                  <a:off x="1763688" y="165267"/>
                  <a:ext cx="4617690" cy="60041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4" descr="C:\D\IOP\0_力玲实验室机设备\大腔体极低温系统_12_2_14\照片_7_10_14\He-3 photo\P1010083.JPG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988" b="7105"/>
                <a:stretch/>
              </p:blipFill>
              <p:spPr bwMode="auto">
                <a:xfrm>
                  <a:off x="4072533" y="3553965"/>
                  <a:ext cx="2308845" cy="2611273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9" name="右箭头 3"/>
                <p:cNvSpPr/>
                <p:nvPr/>
              </p:nvSpPr>
              <p:spPr>
                <a:xfrm>
                  <a:off x="3563887" y="4340324"/>
                  <a:ext cx="508645" cy="288032"/>
                </a:xfrm>
                <a:prstGeom prst="rightArrow">
                  <a:avLst>
                    <a:gd name="adj1" fmla="val 50000"/>
                    <a:gd name="adj2" fmla="val 76455"/>
                  </a:avLst>
                </a:prstGeom>
                <a:solidFill>
                  <a:srgbClr val="00FFFF"/>
                </a:solidFill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54" name="Picture 5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1108" y="2060848"/>
                <a:ext cx="839713" cy="199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9138" y="3290888"/>
                <a:ext cx="84137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7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2825" y="2002508"/>
                <a:ext cx="122991" cy="274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2" name="Picture 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2247" y="2060848"/>
              <a:ext cx="46037" cy="167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46" y="3079122"/>
            <a:ext cx="2146215" cy="253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01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85410"/>
            <a:ext cx="3262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did they find?</a:t>
            </a:r>
          </a:p>
        </p:txBody>
      </p:sp>
      <p:pic>
        <p:nvPicPr>
          <p:cNvPr id="1027" name="图片 3" descr="new fig3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4657" r="9050" b="4657"/>
          <a:stretch>
            <a:fillRect/>
          </a:stretch>
        </p:blipFill>
        <p:spPr bwMode="auto">
          <a:xfrm>
            <a:off x="457200" y="1219200"/>
            <a:ext cx="528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5613911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material is continuously superconducting from 1 atmosphere  to 200 </a:t>
            </a:r>
            <a:r>
              <a:rPr lang="en-US" dirty="0" err="1">
                <a:solidFill>
                  <a:schemeClr val="bg1"/>
                </a:solidFill>
              </a:rPr>
              <a:t>GPa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DDA33C-68DB-A998-2D69-5C83FB6461A1}"/>
              </a:ext>
            </a:extLst>
          </p:cNvPr>
          <p:cNvSpPr txBox="1"/>
          <p:nvPr/>
        </p:nvSpPr>
        <p:spPr>
          <a:xfrm>
            <a:off x="6112163" y="2819400"/>
            <a:ext cx="30873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Tc vs. pressure.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Different colors are different </a:t>
            </a:r>
          </a:p>
          <a:p>
            <a:r>
              <a:rPr lang="en-US" dirty="0">
                <a:solidFill>
                  <a:schemeClr val="bg1"/>
                </a:solidFill>
              </a:rPr>
              <a:t>experiments</a:t>
            </a:r>
          </a:p>
          <a:p>
            <a:r>
              <a:rPr lang="en-US" dirty="0">
                <a:solidFill>
                  <a:schemeClr val="bg1"/>
                </a:solidFill>
              </a:rPr>
              <a:t>(they break the diamonds)</a:t>
            </a:r>
          </a:p>
        </p:txBody>
      </p:sp>
    </p:spTree>
    <p:extLst>
      <p:ext uri="{BB962C8B-B14F-4D97-AF65-F5344CB8AC3E}">
        <p14:creationId xmlns:p14="http://schemas.microsoft.com/office/powerpoint/2010/main" val="827361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476" y="139500"/>
            <a:ext cx="5120232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Really? Just how high is 200 </a:t>
            </a:r>
            <a:r>
              <a:rPr lang="en-US" sz="2400" dirty="0" err="1">
                <a:solidFill>
                  <a:schemeClr val="bg1"/>
                </a:solidFill>
              </a:rPr>
              <a:t>Gpa</a:t>
            </a:r>
            <a:r>
              <a:rPr lang="en-US" sz="2400" dirty="0">
                <a:solidFill>
                  <a:schemeClr val="bg1"/>
                </a:solidFill>
              </a:rPr>
              <a:t> in pressure?</a:t>
            </a:r>
          </a:p>
        </p:txBody>
      </p:sp>
      <p:pic>
        <p:nvPicPr>
          <p:cNvPr id="3" name="图片 4" descr="phase diagram-8.jpg"/>
          <p:cNvPicPr/>
          <p:nvPr/>
        </p:nvPicPr>
        <p:blipFill>
          <a:blip r:embed="rId2" cstate="print"/>
          <a:srcRect l="9051" t="6925" r="8263"/>
          <a:stretch>
            <a:fillRect/>
          </a:stretch>
        </p:blipFill>
        <p:spPr>
          <a:xfrm>
            <a:off x="5596453" y="3810870"/>
            <a:ext cx="3324362" cy="28595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69" y="189650"/>
            <a:ext cx="2915129" cy="2648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114800"/>
            <a:ext cx="3130728" cy="2416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772" y="1023466"/>
            <a:ext cx="3066509" cy="2787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27582" y="1447800"/>
            <a:ext cx="1254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Very high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50610" y="3047311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Core of the earth high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90607" y="3947977"/>
            <a:ext cx="2098367" cy="258532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physicists can measure HC2 (the applied field needed to kill superconductivity) at those extreme pressures.</a:t>
            </a:r>
          </a:p>
          <a:p>
            <a:r>
              <a:rPr lang="en-US" dirty="0">
                <a:solidFill>
                  <a:schemeClr val="bg1"/>
                </a:solidFill>
              </a:rPr>
              <a:t>The material is still</a:t>
            </a:r>
          </a:p>
          <a:p>
            <a:r>
              <a:rPr lang="en-US" dirty="0">
                <a:solidFill>
                  <a:schemeClr val="bg1"/>
                </a:solidFill>
              </a:rPr>
              <a:t>superconducting.</a:t>
            </a:r>
          </a:p>
        </p:txBody>
      </p:sp>
    </p:spTree>
    <p:extLst>
      <p:ext uri="{BB962C8B-B14F-4D97-AF65-F5344CB8AC3E}">
        <p14:creationId xmlns:p14="http://schemas.microsoft.com/office/powerpoint/2010/main" val="3047152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DD5ADF-EBF5-4FFE-B006-7ACDF6A6718B}"/>
              </a:ext>
            </a:extLst>
          </p:cNvPr>
          <p:cNvSpPr txBox="1"/>
          <p:nvPr/>
        </p:nvSpPr>
        <p:spPr>
          <a:xfrm>
            <a:off x="448842" y="159603"/>
            <a:ext cx="5904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The periodic table</a:t>
            </a:r>
            <a:r>
              <a:rPr lang="en-US" sz="2400" dirty="0">
                <a:solidFill>
                  <a:schemeClr val="bg1"/>
                </a:solidFill>
              </a:rPr>
              <a:t>, my happy place.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This time the elements of interest are near the top: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A9654B42-7A1B-4573-AF20-81B8851A4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990600"/>
            <a:ext cx="8763000" cy="5100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1B1BC7-CC24-408F-B54E-722B36980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1752600"/>
            <a:ext cx="554784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8E8C3D-9F82-4531-9EB2-E4D72B3C0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216" y="2667000"/>
            <a:ext cx="554784" cy="560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FFE48A-8836-4A89-8649-D34C0017B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058" y="1752600"/>
            <a:ext cx="554784" cy="560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7DB63-7A43-48F6-AC9E-FEED267A9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686050"/>
            <a:ext cx="554784" cy="566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C16E2C-A438-4C4C-A207-B04F960B7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2245816"/>
            <a:ext cx="554784" cy="566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2EA853-CA93-44B1-B99F-F9EFCA99B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3" y="3202265"/>
            <a:ext cx="554784" cy="5669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FFC1EA-4314-41B4-A42A-1B88B5A7A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679953"/>
            <a:ext cx="55478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72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2B0F8D-7FEE-8919-3127-7F78BC11ABB9}"/>
              </a:ext>
            </a:extLst>
          </p:cNvPr>
          <p:cNvSpPr txBox="1"/>
          <p:nvPr/>
        </p:nvSpPr>
        <p:spPr>
          <a:xfrm>
            <a:off x="655703" y="5181600"/>
            <a:ext cx="69424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To close, In the words of my late uncle Conrad: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“Believe all religions. One of them may be right.”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C5EE8B-9EF3-7D3B-0F1B-0FD58C2BC2D9}"/>
              </a:ext>
            </a:extLst>
          </p:cNvPr>
          <p:cNvSpPr txBox="1"/>
          <p:nvPr/>
        </p:nvSpPr>
        <p:spPr>
          <a:xfrm>
            <a:off x="228600" y="304800"/>
            <a:ext cx="8174033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Conclusion: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There are more opportunities in new materials research than you can </a:t>
            </a:r>
          </a:p>
          <a:p>
            <a:r>
              <a:rPr lang="en-US" sz="2000" dirty="0">
                <a:solidFill>
                  <a:schemeClr val="bg1"/>
                </a:solidFill>
              </a:rPr>
              <a:t>at first imagine.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In my opinion there are a lot of papers nowadays where people don’t </a:t>
            </a:r>
          </a:p>
          <a:p>
            <a:r>
              <a:rPr lang="en-US" sz="2000" dirty="0">
                <a:solidFill>
                  <a:schemeClr val="bg1"/>
                </a:solidFill>
              </a:rPr>
              <a:t>understand the role of theorists and “predictions”.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It’s the ideas that count for me.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You have to be willing to try some things that don’t work and </a:t>
            </a:r>
          </a:p>
          <a:p>
            <a:r>
              <a:rPr lang="en-US" sz="2000" dirty="0">
                <a:solidFill>
                  <a:schemeClr val="bg1"/>
                </a:solidFill>
              </a:rPr>
              <a:t>not be afraid to appear stupid for trying.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If one unexpected thing works, then you have done something special.</a:t>
            </a:r>
          </a:p>
        </p:txBody>
      </p:sp>
    </p:spTree>
    <p:extLst>
      <p:ext uri="{BB962C8B-B14F-4D97-AF65-F5344CB8AC3E}">
        <p14:creationId xmlns:p14="http://schemas.microsoft.com/office/powerpoint/2010/main" val="3272366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0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61" y="2127020"/>
            <a:ext cx="3756635" cy="4608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71023"/>
            <a:ext cx="3564539" cy="2922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200400"/>
            <a:ext cx="4518228" cy="29266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561" y="35539"/>
            <a:ext cx="47764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More on the constituents - Lets maintain the electron count</a:t>
            </a:r>
          </a:p>
          <a:p>
            <a:r>
              <a:rPr lang="en-US" sz="2400" dirty="0">
                <a:solidFill>
                  <a:schemeClr val="bg1"/>
                </a:solidFill>
              </a:rPr>
              <a:t>and change the elements.</a:t>
            </a:r>
          </a:p>
          <a:p>
            <a:r>
              <a:rPr lang="en-US" sz="2400" dirty="0">
                <a:solidFill>
                  <a:schemeClr val="bg1"/>
                </a:solidFill>
              </a:rPr>
              <a:t>Is our superconductor </a:t>
            </a:r>
          </a:p>
          <a:p>
            <a:r>
              <a:rPr lang="en-US" sz="2400" dirty="0">
                <a:solidFill>
                  <a:schemeClr val="bg1"/>
                </a:solidFill>
              </a:rPr>
              <a:t>“the best that it can be?”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0210" y="6272186"/>
            <a:ext cx="4912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Nb</a:t>
            </a:r>
            <a:r>
              <a:rPr lang="en-US" dirty="0">
                <a:solidFill>
                  <a:schemeClr val="bg1"/>
                </a:solidFill>
              </a:rPr>
              <a:t> and Ta are important. </a:t>
            </a:r>
            <a:r>
              <a:rPr lang="en-US" dirty="0" err="1">
                <a:solidFill>
                  <a:schemeClr val="bg1"/>
                </a:solidFill>
              </a:rPr>
              <a:t>Hf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Sr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Ti</a:t>
            </a:r>
            <a:r>
              <a:rPr lang="en-US" dirty="0">
                <a:solidFill>
                  <a:schemeClr val="bg1"/>
                </a:solidFill>
              </a:rPr>
              <a:t> are less so.</a:t>
            </a:r>
          </a:p>
        </p:txBody>
      </p:sp>
    </p:spTree>
    <p:extLst>
      <p:ext uri="{BB962C8B-B14F-4D97-AF65-F5344CB8AC3E}">
        <p14:creationId xmlns:p14="http://schemas.microsoft.com/office/powerpoint/2010/main" val="1721369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01507"/>
            <a:ext cx="8280400" cy="397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828" y="71734"/>
            <a:ext cx="76161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 a high entropy alloy superconductor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                – do the elements present actually matter</a:t>
            </a:r>
          </a:p>
          <a:p>
            <a:r>
              <a:rPr lang="en-US" sz="2400" dirty="0">
                <a:solidFill>
                  <a:schemeClr val="bg1"/>
                </a:solidFill>
              </a:rPr>
              <a:t>Or is it only the electron count?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4000" y="5410200"/>
            <a:ext cx="55736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Nb</a:t>
            </a:r>
            <a:r>
              <a:rPr lang="en-US" sz="2000" dirty="0">
                <a:solidFill>
                  <a:schemeClr val="bg1"/>
                </a:solidFill>
              </a:rPr>
              <a:t> is always good for Tc. V is always bad for Tc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Hf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Zr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Ti</a:t>
            </a:r>
            <a:r>
              <a:rPr lang="en-US" sz="2000" dirty="0">
                <a:solidFill>
                  <a:schemeClr val="bg1"/>
                </a:solidFill>
              </a:rPr>
              <a:t> mixtures don’t hurt Tc.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840" y="6359633"/>
            <a:ext cx="436876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So the elements do matter. But why?</a:t>
            </a:r>
          </a:p>
        </p:txBody>
      </p:sp>
    </p:spTree>
    <p:extLst>
      <p:ext uri="{BB962C8B-B14F-4D97-AF65-F5344CB8AC3E}">
        <p14:creationId xmlns:p14="http://schemas.microsoft.com/office/powerpoint/2010/main" val="1527017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99"/>
            <a:ext cx="2819399" cy="66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1400" y="457200"/>
            <a:ext cx="426719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We looked at the specific heats.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The gamma values are comparable for the high and low Tc materials.</a:t>
            </a:r>
          </a:p>
          <a:p>
            <a:r>
              <a:rPr lang="en-US" sz="2200" dirty="0">
                <a:solidFill>
                  <a:schemeClr val="bg1"/>
                </a:solidFill>
              </a:rPr>
              <a:t>But for the V-containing HEA the electron phonon coupling is weaker.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We don’t really know  why. </a:t>
            </a:r>
          </a:p>
          <a:p>
            <a:r>
              <a:rPr lang="en-US" sz="2200" dirty="0">
                <a:solidFill>
                  <a:schemeClr val="bg1"/>
                </a:solidFill>
              </a:rPr>
              <a:t>How can 33% </a:t>
            </a:r>
            <a:r>
              <a:rPr lang="en-US" sz="2200" dirty="0" err="1">
                <a:solidFill>
                  <a:schemeClr val="bg1"/>
                </a:solidFill>
              </a:rPr>
              <a:t>Nb</a:t>
            </a:r>
            <a:r>
              <a:rPr lang="en-US" sz="2200" dirty="0">
                <a:solidFill>
                  <a:schemeClr val="bg1"/>
                </a:solidFill>
              </a:rPr>
              <a:t> matter over 33% V?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(If you’re </a:t>
            </a:r>
          </a:p>
          <a:p>
            <a:r>
              <a:rPr lang="en-US" dirty="0">
                <a:solidFill>
                  <a:schemeClr val="bg1"/>
                </a:solidFill>
              </a:rPr>
              <a:t>thinking </a:t>
            </a:r>
          </a:p>
          <a:p>
            <a:r>
              <a:rPr lang="en-US" dirty="0">
                <a:solidFill>
                  <a:schemeClr val="bg1"/>
                </a:solidFill>
              </a:rPr>
              <a:t>percolation then</a:t>
            </a:r>
          </a:p>
          <a:p>
            <a:r>
              <a:rPr lang="en-US" dirty="0">
                <a:solidFill>
                  <a:schemeClr val="bg1"/>
                </a:solidFill>
              </a:rPr>
              <a:t>how can that change </a:t>
            </a:r>
          </a:p>
          <a:p>
            <a:r>
              <a:rPr lang="en-US" dirty="0">
                <a:solidFill>
                  <a:schemeClr val="bg1"/>
                </a:solidFill>
              </a:rPr>
              <a:t>Tc or E-</a:t>
            </a:r>
            <a:r>
              <a:rPr lang="en-US" dirty="0" err="1">
                <a:solidFill>
                  <a:schemeClr val="bg1"/>
                </a:solidFill>
              </a:rPr>
              <a:t>ph</a:t>
            </a:r>
            <a:r>
              <a:rPr lang="en-US" dirty="0">
                <a:solidFill>
                  <a:schemeClr val="bg1"/>
                </a:solidFill>
              </a:rPr>
              <a:t> coupling?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9800" y="5029200"/>
            <a:ext cx="2971800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There are lots of interesting things to try in superconducting HEAs.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Here are some more…</a:t>
            </a:r>
          </a:p>
        </p:txBody>
      </p:sp>
    </p:spTree>
    <p:extLst>
      <p:ext uri="{BB962C8B-B14F-4D97-AF65-F5344CB8AC3E}">
        <p14:creationId xmlns:p14="http://schemas.microsoft.com/office/powerpoint/2010/main" val="2715279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962400" cy="325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6800" y="838200"/>
            <a:ext cx="4026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More: H</a:t>
            </a:r>
            <a:r>
              <a:rPr lang="en-US" sz="2400" baseline="-25000" dirty="0">
                <a:solidFill>
                  <a:schemeClr val="bg1"/>
                </a:solidFill>
              </a:rPr>
              <a:t>C2</a:t>
            </a:r>
            <a:r>
              <a:rPr lang="en-US" sz="2400" dirty="0">
                <a:solidFill>
                  <a:schemeClr val="bg1"/>
                </a:solidFill>
              </a:rPr>
              <a:t>(T) for different x.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998" y="2819400"/>
            <a:ext cx="4851973" cy="400957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217" y="3894069"/>
            <a:ext cx="3047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highest Tc material does not have the highest H</a:t>
            </a:r>
            <a:r>
              <a:rPr lang="en-US" sz="2000" baseline="-25000" dirty="0">
                <a:solidFill>
                  <a:schemeClr val="bg1"/>
                </a:solidFill>
              </a:rPr>
              <a:t>C2</a:t>
            </a:r>
            <a:r>
              <a:rPr lang="en-US" sz="2000" dirty="0">
                <a:solidFill>
                  <a:schemeClr val="bg1"/>
                </a:solidFill>
              </a:rPr>
              <a:t>(0).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That one is </a:t>
            </a:r>
          </a:p>
          <a:p>
            <a:r>
              <a:rPr lang="en-US" sz="2000" dirty="0">
                <a:solidFill>
                  <a:schemeClr val="bg1"/>
                </a:solidFill>
              </a:rPr>
              <a:t>Ta25Nb25Hf16Zr16Ti16.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 alloy with the highest mixing entropy we studied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2998" y="2057400"/>
            <a:ext cx="159530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Nice behavior</a:t>
            </a:r>
          </a:p>
        </p:txBody>
      </p:sp>
    </p:spTree>
    <p:extLst>
      <p:ext uri="{BB962C8B-B14F-4D97-AF65-F5344CB8AC3E}">
        <p14:creationId xmlns:p14="http://schemas.microsoft.com/office/powerpoint/2010/main" val="3203861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91527"/>
            <a:ext cx="1734787" cy="207581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15200" y="2194648"/>
            <a:ext cx="164906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Marisa Sanders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738" y="38100"/>
            <a:ext cx="5255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New rare earth </a:t>
            </a:r>
          </a:p>
          <a:p>
            <a:r>
              <a:rPr lang="en-US" sz="2800" dirty="0">
                <a:solidFill>
                  <a:schemeClr val="bg1"/>
                </a:solidFill>
              </a:rPr>
              <a:t>Kagome compounds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56" y="3611590"/>
            <a:ext cx="4952999" cy="314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738" y="1071264"/>
            <a:ext cx="653576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most-well-known geometrically frustrated magnets</a:t>
            </a:r>
          </a:p>
          <a:p>
            <a:r>
              <a:rPr lang="en-US" sz="2000" dirty="0">
                <a:solidFill>
                  <a:schemeClr val="bg1"/>
                </a:solidFill>
              </a:rPr>
              <a:t>are the rare earth pyrochlores.</a:t>
            </a:r>
          </a:p>
          <a:p>
            <a:r>
              <a:rPr lang="en-US" sz="2000" dirty="0">
                <a:solidFill>
                  <a:schemeClr val="bg1"/>
                </a:solidFill>
              </a:rPr>
              <a:t>But no rare earth </a:t>
            </a:r>
            <a:r>
              <a:rPr lang="en-US" sz="2000" dirty="0" err="1">
                <a:solidFill>
                  <a:schemeClr val="bg1"/>
                </a:solidFill>
              </a:rPr>
              <a:t>kagome’s</a:t>
            </a:r>
            <a:r>
              <a:rPr lang="en-US" sz="2000" dirty="0">
                <a:solidFill>
                  <a:schemeClr val="bg1"/>
                </a:solidFill>
              </a:rPr>
              <a:t> were known.</a:t>
            </a:r>
          </a:p>
          <a:p>
            <a:r>
              <a:rPr lang="en-US" sz="2000" dirty="0">
                <a:solidFill>
                  <a:schemeClr val="bg1"/>
                </a:solidFill>
              </a:rPr>
              <a:t>(Kagome planes are the next-most-famous magnetically</a:t>
            </a:r>
          </a:p>
          <a:p>
            <a:r>
              <a:rPr lang="en-US" sz="2000" dirty="0">
                <a:solidFill>
                  <a:schemeClr val="bg1"/>
                </a:solidFill>
              </a:rPr>
              <a:t>frustrating geometry)</a:t>
            </a:r>
          </a:p>
          <a:p>
            <a:r>
              <a:rPr lang="en-US" sz="2000" dirty="0">
                <a:solidFill>
                  <a:srgbClr val="FFFF00"/>
                </a:solidFill>
              </a:rPr>
              <a:t>Can we compare Pyrochlores and </a:t>
            </a:r>
            <a:r>
              <a:rPr lang="en-US" sz="2000" dirty="0" err="1">
                <a:solidFill>
                  <a:srgbClr val="FFFF00"/>
                </a:solidFill>
              </a:rPr>
              <a:t>Kagomes</a:t>
            </a:r>
            <a:r>
              <a:rPr lang="en-US" sz="2000" dirty="0">
                <a:solidFill>
                  <a:srgbClr val="FFFF00"/>
                </a:solidFill>
              </a:rPr>
              <a:t>?</a:t>
            </a:r>
          </a:p>
          <a:p>
            <a:r>
              <a:rPr lang="en-US" sz="2000" dirty="0">
                <a:solidFill>
                  <a:srgbClr val="FFFF00"/>
                </a:solidFill>
              </a:rPr>
              <a:t>How can we make a rare earth Kagome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that has a pyrochlore equivalent?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34200" y="4980237"/>
            <a:ext cx="1905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atoms are the only magnetic ones. Here they are rare earths.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944" y="2763223"/>
            <a:ext cx="2513856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Yes. By separating one </a:t>
            </a:r>
            <a:r>
              <a:rPr lang="en-US" dirty="0" err="1"/>
              <a:t>kagome</a:t>
            </a:r>
            <a:r>
              <a:rPr lang="en-US" dirty="0"/>
              <a:t> plane from the others in a pyrochlore by chemical substitution</a:t>
            </a:r>
          </a:p>
          <a:p>
            <a:r>
              <a:rPr lang="en-US" dirty="0"/>
              <a:t>using non-magnetic elements.</a:t>
            </a:r>
          </a:p>
        </p:txBody>
      </p:sp>
    </p:spTree>
    <p:extLst>
      <p:ext uri="{BB962C8B-B14F-4D97-AF65-F5344CB8AC3E}">
        <p14:creationId xmlns:p14="http://schemas.microsoft.com/office/powerpoint/2010/main" val="1712819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92" y="1833990"/>
            <a:ext cx="4953000" cy="281823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42" y="957107"/>
            <a:ext cx="3968150" cy="45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1127" y="226367"/>
            <a:ext cx="7167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Different ways to look at the structure: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36267" y="4684661"/>
            <a:ext cx="4709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An unusual way – </a:t>
            </a:r>
          </a:p>
          <a:p>
            <a:r>
              <a:rPr lang="en-US" sz="2000" dirty="0">
                <a:solidFill>
                  <a:schemeClr val="bg1"/>
                </a:solidFill>
              </a:rPr>
              <a:t>extract the magnetic (A) RE atoms only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3868" y="5547807"/>
            <a:ext cx="34885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usual way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MO</a:t>
            </a:r>
            <a:r>
              <a:rPr lang="en-US" sz="2000" baseline="-25000" dirty="0" err="1">
                <a:solidFill>
                  <a:schemeClr val="bg1"/>
                </a:solidFill>
              </a:rPr>
              <a:t>n</a:t>
            </a:r>
            <a:r>
              <a:rPr lang="en-US" sz="2000" dirty="0">
                <a:solidFill>
                  <a:schemeClr val="bg1"/>
                </a:solidFill>
              </a:rPr>
              <a:t> coordination polyhedra</a:t>
            </a: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59436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trick, as usual, is to see the forest through the trees</a:t>
            </a:r>
          </a:p>
        </p:txBody>
      </p:sp>
    </p:spTree>
    <p:extLst>
      <p:ext uri="{BB962C8B-B14F-4D97-AF65-F5344CB8AC3E}">
        <p14:creationId xmlns:p14="http://schemas.microsoft.com/office/powerpoint/2010/main" val="3235390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41" y="2887669"/>
            <a:ext cx="4005942" cy="3200400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495" y="2887669"/>
            <a:ext cx="3641456" cy="3145127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56" y="1157941"/>
            <a:ext cx="5229225" cy="172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156" y="2524"/>
            <a:ext cx="829906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For the large rare earths Marisa could make both the Kagome </a:t>
            </a:r>
          </a:p>
          <a:p>
            <a:r>
              <a:rPr lang="en-US" sz="2000" dirty="0">
                <a:solidFill>
                  <a:schemeClr val="bg1"/>
                </a:solidFill>
              </a:rPr>
              <a:t>and the Pyrochlore structures, i.e. the both 2D and 3D magnetic lattices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r>
              <a:rPr lang="en-US" sz="2400" dirty="0">
                <a:solidFill>
                  <a:schemeClr val="bg1"/>
                </a:solidFill>
              </a:rPr>
              <a:t>So a direct comparison is possible.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1201" y="1157940"/>
            <a:ext cx="289560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Comparison of the magnetic properties of the Nd</a:t>
            </a:r>
            <a:r>
              <a:rPr lang="en-US" baseline="-25000" dirty="0"/>
              <a:t>2</a:t>
            </a:r>
            <a:r>
              <a:rPr lang="en-US" dirty="0"/>
              <a:t>(</a:t>
            </a:r>
            <a:r>
              <a:rPr lang="en-US" dirty="0" err="1"/>
              <a:t>ScNb</a:t>
            </a:r>
            <a:r>
              <a:rPr lang="en-US" dirty="0"/>
              <a:t>)O</a:t>
            </a:r>
            <a:r>
              <a:rPr lang="en-US" baseline="-25000" dirty="0"/>
              <a:t>7</a:t>
            </a:r>
            <a:r>
              <a:rPr lang="en-US" dirty="0"/>
              <a:t> pyrochlore and the Nd</a:t>
            </a:r>
            <a:r>
              <a:rPr lang="en-US" baseline="-25000" dirty="0"/>
              <a:t>3</a:t>
            </a:r>
            <a:r>
              <a:rPr lang="en-US" dirty="0"/>
              <a:t>Sb</a:t>
            </a:r>
            <a:r>
              <a:rPr lang="en-US" baseline="-25000" dirty="0"/>
              <a:t>2</a:t>
            </a:r>
            <a:r>
              <a:rPr lang="en-US" dirty="0"/>
              <a:t>Mg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14</a:t>
            </a:r>
            <a:r>
              <a:rPr lang="en-US" dirty="0"/>
              <a:t> </a:t>
            </a:r>
            <a:r>
              <a:rPr lang="en-US" dirty="0" err="1"/>
              <a:t>kagome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6269613"/>
            <a:ext cx="8394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First comparison of its kind – no gross difference in behavior</a:t>
            </a:r>
          </a:p>
        </p:txBody>
      </p:sp>
    </p:spTree>
    <p:extLst>
      <p:ext uri="{BB962C8B-B14F-4D97-AF65-F5344CB8AC3E}">
        <p14:creationId xmlns:p14="http://schemas.microsoft.com/office/powerpoint/2010/main" val="3964724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DD5ADF-EBF5-4FFE-B006-7ACDF6A6718B}"/>
              </a:ext>
            </a:extLst>
          </p:cNvPr>
          <p:cNvSpPr txBox="1"/>
          <p:nvPr/>
        </p:nvSpPr>
        <p:spPr>
          <a:xfrm>
            <a:off x="416054" y="234493"/>
            <a:ext cx="4568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periodic table again </a:t>
            </a:r>
            <a:r>
              <a:rPr lang="en-US" sz="2400" dirty="0" err="1">
                <a:solidFill>
                  <a:schemeClr val="bg1"/>
                </a:solidFill>
              </a:rPr>
              <a:t>again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A9654B42-7A1B-4573-AF20-81B8851A4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165123"/>
            <a:ext cx="8763000" cy="510006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2DB3C55-B0D1-4944-A5B5-255F9A597000}"/>
              </a:ext>
            </a:extLst>
          </p:cNvPr>
          <p:cNvSpPr/>
          <p:nvPr/>
        </p:nvSpPr>
        <p:spPr>
          <a:xfrm>
            <a:off x="685800" y="37338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72678A0-ED50-485D-AFBF-527374AB9C67}"/>
              </a:ext>
            </a:extLst>
          </p:cNvPr>
          <p:cNvSpPr/>
          <p:nvPr/>
        </p:nvSpPr>
        <p:spPr>
          <a:xfrm>
            <a:off x="1676400" y="28194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930FCBA-803C-4805-918C-D7328D34F9A8}"/>
              </a:ext>
            </a:extLst>
          </p:cNvPr>
          <p:cNvSpPr/>
          <p:nvPr/>
        </p:nvSpPr>
        <p:spPr>
          <a:xfrm>
            <a:off x="2166893" y="3238501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D72259-71F2-47F8-848C-B13C51393DFB}"/>
              </a:ext>
            </a:extLst>
          </p:cNvPr>
          <p:cNvSpPr/>
          <p:nvPr/>
        </p:nvSpPr>
        <p:spPr>
          <a:xfrm>
            <a:off x="4081329" y="3253205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402615-3D89-45C3-98BE-AC0B776FAB25}"/>
              </a:ext>
            </a:extLst>
          </p:cNvPr>
          <p:cNvSpPr/>
          <p:nvPr/>
        </p:nvSpPr>
        <p:spPr>
          <a:xfrm>
            <a:off x="4079103" y="3705226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265CBC-A4C8-4CCB-8906-6BD6E217E1E7}"/>
              </a:ext>
            </a:extLst>
          </p:cNvPr>
          <p:cNvSpPr/>
          <p:nvPr/>
        </p:nvSpPr>
        <p:spPr>
          <a:xfrm>
            <a:off x="7391400" y="18288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189B3C-A44F-4365-95EE-90051749B647}"/>
              </a:ext>
            </a:extLst>
          </p:cNvPr>
          <p:cNvSpPr/>
          <p:nvPr/>
        </p:nvSpPr>
        <p:spPr>
          <a:xfrm>
            <a:off x="3114586" y="28194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4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32657" y="102507"/>
            <a:ext cx="5972597" cy="523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Transition metal fluoride pyrochlores</a:t>
            </a:r>
          </a:p>
        </p:txBody>
      </p:sp>
      <p:pic>
        <p:nvPicPr>
          <p:cNvPr id="3379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237" y="4512440"/>
            <a:ext cx="1598620" cy="144167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79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00" y="5320689"/>
            <a:ext cx="1791871" cy="147708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672766"/>
            <a:ext cx="91726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This work was motivated by </a:t>
            </a:r>
          </a:p>
          <a:p>
            <a:r>
              <a:rPr lang="en-US" sz="2000" dirty="0">
                <a:solidFill>
                  <a:schemeClr val="bg1"/>
                </a:solidFill>
              </a:rPr>
              <a:t>several theorists –</a:t>
            </a:r>
          </a:p>
          <a:p>
            <a:r>
              <a:rPr lang="en-US" sz="2000" dirty="0">
                <a:solidFill>
                  <a:schemeClr val="bg1"/>
                </a:solidFill>
              </a:rPr>
              <a:t>Michel </a:t>
            </a:r>
            <a:r>
              <a:rPr lang="en-US" sz="2000" dirty="0" err="1">
                <a:solidFill>
                  <a:schemeClr val="bg1"/>
                </a:solidFill>
              </a:rPr>
              <a:t>Gingras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Leon </a:t>
            </a:r>
            <a:r>
              <a:rPr lang="en-US" sz="2000" dirty="0" err="1">
                <a:solidFill>
                  <a:schemeClr val="bg1"/>
                </a:solidFill>
              </a:rPr>
              <a:t>Balents</a:t>
            </a:r>
            <a:r>
              <a:rPr lang="en-US" sz="2000" dirty="0">
                <a:solidFill>
                  <a:schemeClr val="bg1"/>
                </a:solidFill>
              </a:rPr>
              <a:t> and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Roderich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Moessner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Who independently asked me </a:t>
            </a:r>
          </a:p>
          <a:p>
            <a:r>
              <a:rPr lang="en-US" sz="2000" dirty="0">
                <a:solidFill>
                  <a:schemeClr val="bg1"/>
                </a:solidFill>
              </a:rPr>
              <a:t>“can you make a pyrochlore with stronger magnetic interactions than 1 K?”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 well studied ones are based on </a:t>
            </a:r>
            <a:r>
              <a:rPr lang="en-US" sz="2000" i="1" dirty="0">
                <a:solidFill>
                  <a:schemeClr val="bg1"/>
                </a:solidFill>
              </a:rPr>
              <a:t>f</a:t>
            </a:r>
            <a:r>
              <a:rPr lang="en-US" sz="2000" dirty="0">
                <a:solidFill>
                  <a:schemeClr val="bg1"/>
                </a:solidFill>
              </a:rPr>
              <a:t> electrons where the interactions are weak</a:t>
            </a:r>
          </a:p>
          <a:p>
            <a:endParaRPr lang="en-US" sz="2000" i="1" dirty="0">
              <a:solidFill>
                <a:schemeClr val="bg1"/>
              </a:solidFill>
            </a:endParaRPr>
          </a:p>
          <a:p>
            <a:r>
              <a:rPr lang="en-US" sz="2000" i="1" dirty="0">
                <a:solidFill>
                  <a:schemeClr val="bg1"/>
                </a:solidFill>
              </a:rPr>
              <a:t>Eventually</a:t>
            </a:r>
            <a:r>
              <a:rPr lang="en-US" sz="2000" dirty="0">
                <a:solidFill>
                  <a:schemeClr val="bg1"/>
                </a:solidFill>
              </a:rPr>
              <a:t>, yes. </a:t>
            </a:r>
            <a:r>
              <a:rPr lang="en-US" sz="2000" dirty="0">
                <a:solidFill>
                  <a:srgbClr val="FFFF00"/>
                </a:solidFill>
              </a:rPr>
              <a:t>But what are the materials requirements? </a:t>
            </a:r>
          </a:p>
          <a:p>
            <a:r>
              <a:rPr lang="en-US" sz="2000" dirty="0">
                <a:solidFill>
                  <a:schemeClr val="bg1"/>
                </a:solidFill>
              </a:rPr>
              <a:t>Because we need stronger interactions, we need to use magnetic transition elements. </a:t>
            </a:r>
            <a:r>
              <a:rPr lang="en-US" sz="2000" dirty="0">
                <a:solidFill>
                  <a:srgbClr val="FFFF00"/>
                </a:solidFill>
              </a:rPr>
              <a:t>Divalent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i="1" dirty="0">
                <a:solidFill>
                  <a:schemeClr val="bg1"/>
                </a:solidFill>
              </a:rPr>
              <a:t>3d</a:t>
            </a:r>
            <a:r>
              <a:rPr lang="en-US" sz="2000" dirty="0">
                <a:solidFill>
                  <a:schemeClr val="bg1"/>
                </a:solidFill>
              </a:rPr>
              <a:t> transition elements are strongly magnetic but have to go on the B sites where the coordination is octahedral.</a:t>
            </a:r>
          </a:p>
          <a:p>
            <a:r>
              <a:rPr lang="en-US" sz="2000" dirty="0">
                <a:solidFill>
                  <a:schemeClr val="bg1"/>
                </a:solidFill>
              </a:rPr>
              <a:t>But the lower 3</a:t>
            </a:r>
            <a:r>
              <a:rPr lang="en-US" sz="2000" i="1" dirty="0">
                <a:solidFill>
                  <a:schemeClr val="bg1"/>
                </a:solidFill>
              </a:rPr>
              <a:t>d</a:t>
            </a:r>
            <a:r>
              <a:rPr lang="en-US" sz="2000" dirty="0">
                <a:solidFill>
                  <a:schemeClr val="bg1"/>
                </a:solidFill>
              </a:rPr>
              <a:t> element charge needs to be balanced.</a:t>
            </a:r>
          </a:p>
        </p:txBody>
      </p:sp>
      <p:pic>
        <p:nvPicPr>
          <p:cNvPr id="2050" name="Picture 2" descr="C:\Users\cava\Desktop\leon_balen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07" y="775388"/>
            <a:ext cx="1038716" cy="151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ava\Desktop\roderich moessn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281" y="758905"/>
            <a:ext cx="2139540" cy="152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ava\Desktop\michel gingra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47049"/>
            <a:ext cx="1604594" cy="15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5227185"/>
            <a:ext cx="416024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On a normal rare earth pyrochlore</a:t>
            </a:r>
          </a:p>
          <a:p>
            <a:r>
              <a:rPr lang="en-US" dirty="0"/>
              <a:t>Only the A site is magnetic. </a:t>
            </a:r>
            <a:r>
              <a:rPr lang="en-US" i="1" dirty="0"/>
              <a:t>f</a:t>
            </a:r>
            <a:r>
              <a:rPr lang="en-US" dirty="0"/>
              <a:t> electrons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1910" y="6040113"/>
            <a:ext cx="421140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On a 3</a:t>
            </a:r>
            <a:r>
              <a:rPr lang="en-US" i="1" dirty="0"/>
              <a:t>d</a:t>
            </a:r>
            <a:r>
              <a:rPr lang="en-US" dirty="0"/>
              <a:t>-based pyrochlore</a:t>
            </a:r>
          </a:p>
          <a:p>
            <a:r>
              <a:rPr lang="en-US" dirty="0"/>
              <a:t>Only the B site is magnetic. </a:t>
            </a:r>
            <a:r>
              <a:rPr lang="en-US" i="1" dirty="0"/>
              <a:t>d</a:t>
            </a:r>
            <a:r>
              <a:rPr lang="en-US" dirty="0"/>
              <a:t> electrons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H="1">
            <a:off x="1621290" y="5643324"/>
            <a:ext cx="74091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015" y="6581369"/>
            <a:ext cx="648271" cy="1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F9E2B3-64A2-84B4-E832-3FF53C4461DF}"/>
              </a:ext>
            </a:extLst>
          </p:cNvPr>
          <p:cNvSpPr txBox="1"/>
          <p:nvPr/>
        </p:nvSpPr>
        <p:spPr>
          <a:xfrm>
            <a:off x="6512223" y="6082612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magnetic lattice </a:t>
            </a:r>
          </a:p>
          <a:p>
            <a:r>
              <a:rPr lang="en-US" dirty="0">
                <a:solidFill>
                  <a:schemeClr val="bg1"/>
                </a:solidFill>
              </a:rPr>
              <a:t>geometries are the same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407" y="278392"/>
            <a:ext cx="5423280" cy="461665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Final topic – 4. hexagonal perovskites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6600" y="917687"/>
            <a:ext cx="4288353" cy="147732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Hexagonal perovskites</a:t>
            </a:r>
          </a:p>
          <a:p>
            <a:r>
              <a:rPr lang="en-US" dirty="0">
                <a:solidFill>
                  <a:schemeClr val="bg1"/>
                </a:solidFill>
              </a:rPr>
              <a:t>Are materials based on ABO</a:t>
            </a:r>
            <a:r>
              <a:rPr lang="en-US" baseline="-25000" dirty="0">
                <a:solidFill>
                  <a:schemeClr val="bg1"/>
                </a:solidFill>
              </a:rPr>
              <a:t>3 </a:t>
            </a:r>
            <a:r>
              <a:rPr lang="en-US" dirty="0">
                <a:solidFill>
                  <a:schemeClr val="bg1"/>
                </a:solidFill>
              </a:rPr>
              <a:t>formulas</a:t>
            </a:r>
          </a:p>
          <a:p>
            <a:r>
              <a:rPr lang="en-US" dirty="0">
                <a:solidFill>
                  <a:schemeClr val="bg1"/>
                </a:solidFill>
              </a:rPr>
              <a:t>with hexagonal symmetry</a:t>
            </a:r>
          </a:p>
          <a:p>
            <a:r>
              <a:rPr lang="en-US" dirty="0">
                <a:solidFill>
                  <a:schemeClr val="bg1"/>
                </a:solidFill>
              </a:rPr>
              <a:t>or minor distortions of it. </a:t>
            </a:r>
          </a:p>
          <a:p>
            <a:r>
              <a:rPr lang="en-US" dirty="0">
                <a:solidFill>
                  <a:schemeClr val="bg1"/>
                </a:solidFill>
              </a:rPr>
              <a:t>Rather than the usual cubic perovskites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987" y="2743240"/>
            <a:ext cx="4042064" cy="1535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75" dirty="0">
                <a:solidFill>
                  <a:schemeClr val="bg1"/>
                </a:solidFill>
              </a:rPr>
              <a:t>In my opinion, at their heart is the structural stability of a close packed oxygen array where an A</a:t>
            </a:r>
            <a:r>
              <a:rPr lang="en-US" sz="1875" baseline="30000" dirty="0">
                <a:solidFill>
                  <a:schemeClr val="bg1"/>
                </a:solidFill>
              </a:rPr>
              <a:t>n+ </a:t>
            </a:r>
            <a:r>
              <a:rPr lang="en-US" sz="1875" dirty="0">
                <a:solidFill>
                  <a:schemeClr val="bg1"/>
                </a:solidFill>
              </a:rPr>
              <a:t>ion is about the same size as an O</a:t>
            </a:r>
            <a:r>
              <a:rPr lang="en-US" sz="1875" baseline="30000" dirty="0">
                <a:solidFill>
                  <a:schemeClr val="bg1"/>
                </a:solidFill>
              </a:rPr>
              <a:t>2-</a:t>
            </a:r>
            <a:r>
              <a:rPr lang="en-US" sz="1875" dirty="0">
                <a:solidFill>
                  <a:schemeClr val="bg1"/>
                </a:solidFill>
              </a:rPr>
              <a:t> ion. </a:t>
            </a:r>
          </a:p>
          <a:p>
            <a:r>
              <a:rPr lang="en-US" sz="1875" dirty="0">
                <a:solidFill>
                  <a:schemeClr val="bg1"/>
                </a:solidFill>
              </a:rPr>
              <a:t>Ba</a:t>
            </a:r>
            <a:r>
              <a:rPr lang="en-US" sz="1875" baseline="30000" dirty="0">
                <a:solidFill>
                  <a:schemeClr val="bg1"/>
                </a:solidFill>
              </a:rPr>
              <a:t>2+ </a:t>
            </a:r>
            <a:r>
              <a:rPr lang="en-US" sz="1875" dirty="0">
                <a:solidFill>
                  <a:schemeClr val="bg1"/>
                </a:solidFill>
              </a:rPr>
              <a:t>is the winner.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823233"/>
            <a:ext cx="3693046" cy="23896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105400" y="5410200"/>
            <a:ext cx="3659793" cy="6001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</a:rPr>
              <a:t>Ba</a:t>
            </a:r>
            <a:r>
              <a:rPr lang="en-US" sz="1650" baseline="30000" dirty="0">
                <a:solidFill>
                  <a:srgbClr val="FFFF00"/>
                </a:solidFill>
              </a:rPr>
              <a:t>2+ </a:t>
            </a:r>
            <a:r>
              <a:rPr lang="en-US" sz="1650" dirty="0">
                <a:solidFill>
                  <a:srgbClr val="FFFF00"/>
                </a:solidFill>
              </a:rPr>
              <a:t>(gray) in a close packed plane of O</a:t>
            </a:r>
            <a:r>
              <a:rPr lang="en-US" sz="1650" baseline="30000" dirty="0">
                <a:solidFill>
                  <a:srgbClr val="FFFF00"/>
                </a:solidFill>
              </a:rPr>
              <a:t>2-</a:t>
            </a:r>
            <a:r>
              <a:rPr lang="en-US" sz="1650" dirty="0">
                <a:solidFill>
                  <a:srgbClr val="FFFF00"/>
                </a:solidFill>
              </a:rPr>
              <a:t> (white)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512" y="4398198"/>
            <a:ext cx="40420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There are a large number of </a:t>
            </a:r>
          </a:p>
          <a:p>
            <a:r>
              <a:rPr lang="en-US" sz="2000" dirty="0">
                <a:solidFill>
                  <a:schemeClr val="bg1"/>
                </a:solidFill>
              </a:rPr>
              <a:t>variations.</a:t>
            </a:r>
          </a:p>
          <a:p>
            <a:r>
              <a:rPr lang="en-US" sz="2000" dirty="0">
                <a:solidFill>
                  <a:schemeClr val="bg1"/>
                </a:solidFill>
              </a:rPr>
              <a:t>A good chemical excuse for me to work on whether there are localized electrons or delocalized electrons on </a:t>
            </a:r>
            <a:r>
              <a:rPr lang="en-US" sz="2000" dirty="0" err="1">
                <a:solidFill>
                  <a:schemeClr val="bg1"/>
                </a:solidFill>
              </a:rPr>
              <a:t>M</a:t>
            </a:r>
            <a:r>
              <a:rPr lang="en-US" sz="2000" baseline="-25000" dirty="0" err="1">
                <a:solidFill>
                  <a:schemeClr val="bg1"/>
                </a:solidFill>
              </a:rPr>
              <a:t>n</a:t>
            </a:r>
            <a:r>
              <a:rPr lang="en-US" sz="2000" dirty="0" err="1">
                <a:solidFill>
                  <a:schemeClr val="bg1"/>
                </a:solidFill>
              </a:rPr>
              <a:t>X</a:t>
            </a:r>
            <a:r>
              <a:rPr lang="en-US" sz="2000" baseline="-25000" dirty="0" err="1">
                <a:solidFill>
                  <a:schemeClr val="bg1"/>
                </a:solidFill>
              </a:rPr>
              <a:t>m</a:t>
            </a:r>
            <a:r>
              <a:rPr lang="en-US" sz="2000" dirty="0">
                <a:solidFill>
                  <a:schemeClr val="bg1"/>
                </a:solidFill>
              </a:rPr>
              <a:t> clusters.</a:t>
            </a:r>
          </a:p>
        </p:txBody>
      </p:sp>
    </p:spTree>
    <p:extLst>
      <p:ext uri="{BB962C8B-B14F-4D97-AF65-F5344CB8AC3E}">
        <p14:creationId xmlns:p14="http://schemas.microsoft.com/office/powerpoint/2010/main" val="29606609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3713422"/>
            <a:ext cx="4885792" cy="2638657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6854652" y="1412734"/>
            <a:ext cx="2108681" cy="1777909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6915932" y="3429000"/>
            <a:ext cx="1986122" cy="2970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878" y="150255"/>
            <a:ext cx="7142725" cy="92333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first  of our work on hex perovskite oxides -a dimer compound </a:t>
            </a:r>
          </a:p>
          <a:p>
            <a:r>
              <a:rPr lang="en-US" dirty="0">
                <a:solidFill>
                  <a:schemeClr val="bg1"/>
                </a:solidFill>
              </a:rPr>
              <a:t>Ba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TiRu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baseline="-25000" dirty="0">
                <a:solidFill>
                  <a:schemeClr val="bg1"/>
                </a:solidFill>
              </a:rPr>
              <a:t>9</a:t>
            </a:r>
            <a:r>
              <a:rPr lang="en-US" dirty="0">
                <a:solidFill>
                  <a:schemeClr val="bg1"/>
                </a:solidFill>
              </a:rPr>
              <a:t>. Good news is that the dimers contain Ru</a:t>
            </a:r>
            <a:r>
              <a:rPr lang="en-US" baseline="30000" dirty="0">
                <a:solidFill>
                  <a:schemeClr val="bg1"/>
                </a:solidFill>
              </a:rPr>
              <a:t>4+  </a:t>
            </a:r>
            <a:r>
              <a:rPr lang="en-US" dirty="0">
                <a:solidFill>
                  <a:schemeClr val="bg1"/>
                </a:solidFill>
              </a:rPr>
              <a:t>(4</a:t>
            </a:r>
            <a:r>
              <a:rPr lang="en-US" i="1" dirty="0">
                <a:solidFill>
                  <a:schemeClr val="bg1"/>
                </a:solidFill>
              </a:rPr>
              <a:t>d</a:t>
            </a:r>
            <a:r>
              <a:rPr lang="en-US" baseline="30000" dirty="0">
                <a:solidFill>
                  <a:schemeClr val="bg1"/>
                </a:solidFill>
              </a:rPr>
              <a:t>4 </a:t>
            </a:r>
            <a:r>
              <a:rPr lang="en-US" dirty="0">
                <a:solidFill>
                  <a:schemeClr val="bg1"/>
                </a:solidFill>
              </a:rPr>
              <a:t>spin 1) </a:t>
            </a:r>
          </a:p>
          <a:p>
            <a:r>
              <a:rPr lang="en-US" dirty="0">
                <a:solidFill>
                  <a:schemeClr val="bg1"/>
                </a:solidFill>
              </a:rPr>
              <a:t>Bad news is that it has structural disorder and so it is a spin glass.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137" y="1412734"/>
            <a:ext cx="1260872" cy="1365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1357" y="286850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Loi</a:t>
            </a:r>
            <a:r>
              <a:rPr lang="en-US" dirty="0">
                <a:solidFill>
                  <a:srgbClr val="FFFF00"/>
                </a:solidFill>
              </a:rPr>
              <a:t> Nguyen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0" y="4191000"/>
            <a:ext cx="1215852" cy="1754326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first of our many insulators</a:t>
            </a:r>
          </a:p>
          <a:p>
            <a:r>
              <a:rPr lang="en-US" dirty="0">
                <a:solidFill>
                  <a:schemeClr val="bg1"/>
                </a:solidFill>
              </a:rPr>
              <a:t>In this family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772178"/>
            <a:ext cx="39770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Many dimer systems have been studied by physicists. </a:t>
            </a:r>
          </a:p>
          <a:p>
            <a:r>
              <a:rPr lang="en-US" dirty="0">
                <a:solidFill>
                  <a:schemeClr val="bg1"/>
                </a:solidFill>
              </a:rPr>
              <a:t>Nice but not so interesting for me</a:t>
            </a:r>
          </a:p>
          <a:p>
            <a:r>
              <a:rPr lang="en-US" dirty="0">
                <a:solidFill>
                  <a:schemeClr val="bg1"/>
                </a:solidFill>
              </a:rPr>
              <a:t>because they don’t directly address the issue of localized vs itinerant electrons on clusters.</a:t>
            </a:r>
          </a:p>
        </p:txBody>
      </p:sp>
    </p:spTree>
    <p:extLst>
      <p:ext uri="{BB962C8B-B14F-4D97-AF65-F5344CB8AC3E}">
        <p14:creationId xmlns:p14="http://schemas.microsoft.com/office/powerpoint/2010/main" val="16673882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57" y="188257"/>
            <a:ext cx="6596313" cy="738664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</a:rPr>
              <a:t>Now the first of several trimer compounds.</a:t>
            </a:r>
          </a:p>
          <a:p>
            <a:r>
              <a:rPr lang="en-US" sz="2100" dirty="0">
                <a:solidFill>
                  <a:srgbClr val="FFFF00"/>
                </a:solidFill>
              </a:rPr>
              <a:t>First one is based on a 3</a:t>
            </a:r>
            <a:r>
              <a:rPr lang="en-US" sz="2100" i="1" dirty="0">
                <a:solidFill>
                  <a:srgbClr val="FFFF00"/>
                </a:solidFill>
              </a:rPr>
              <a:t>d</a:t>
            </a:r>
            <a:r>
              <a:rPr lang="en-US" sz="2100" dirty="0">
                <a:solidFill>
                  <a:srgbClr val="FFFF00"/>
                </a:solidFill>
              </a:rPr>
              <a:t> element (</a:t>
            </a:r>
            <a:r>
              <a:rPr lang="en-US" sz="2100" dirty="0" err="1">
                <a:solidFill>
                  <a:srgbClr val="FFFF00"/>
                </a:solidFill>
              </a:rPr>
              <a:t>Mn</a:t>
            </a:r>
            <a:r>
              <a:rPr lang="en-US" sz="2100" dirty="0">
                <a:solidFill>
                  <a:srgbClr val="FFFF00"/>
                </a:solidFill>
              </a:rPr>
              <a:t>).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03276" y="1371600"/>
            <a:ext cx="3027537" cy="3625106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4979136" y="975680"/>
            <a:ext cx="4000847" cy="2719312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5715000" y="3797984"/>
            <a:ext cx="2863154" cy="1972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9351" y="188257"/>
            <a:ext cx="261784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 like trimers  because “</a:t>
            </a:r>
            <a:r>
              <a:rPr lang="en-US" dirty="0" err="1">
                <a:solidFill>
                  <a:srgbClr val="FFFF00"/>
                </a:solidFill>
              </a:rPr>
              <a:t>wheres</a:t>
            </a:r>
            <a:r>
              <a:rPr lang="en-US" dirty="0">
                <a:solidFill>
                  <a:srgbClr val="FFFF00"/>
                </a:solidFill>
              </a:rPr>
              <a:t> the spin?”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7582" y="1371600"/>
            <a:ext cx="1313835" cy="36933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</a:t>
            </a:r>
            <a:r>
              <a:rPr lang="en-US" baseline="30000" dirty="0">
                <a:solidFill>
                  <a:schemeClr val="bg1"/>
                </a:solidFill>
              </a:rPr>
              <a:t>2+ </a:t>
            </a:r>
            <a:r>
              <a:rPr lang="en-US" dirty="0">
                <a:solidFill>
                  <a:schemeClr val="bg1"/>
                </a:solidFill>
              </a:rPr>
              <a:t>and Nb</a:t>
            </a:r>
            <a:r>
              <a:rPr lang="en-US" baseline="30000" dirty="0">
                <a:solidFill>
                  <a:schemeClr val="bg1"/>
                </a:solidFill>
              </a:rPr>
              <a:t>5+ </a:t>
            </a:r>
            <a:r>
              <a:rPr lang="en-US" dirty="0">
                <a:solidFill>
                  <a:schemeClr val="bg1"/>
                </a:solidFill>
              </a:rPr>
              <a:t>are not magnetic</a:t>
            </a:r>
          </a:p>
          <a:p>
            <a:r>
              <a:rPr lang="en-US" dirty="0">
                <a:solidFill>
                  <a:schemeClr val="bg1"/>
                </a:solidFill>
              </a:rPr>
              <a:t>So all magnetism is from </a:t>
            </a:r>
            <a:r>
              <a:rPr lang="en-US" dirty="0" err="1">
                <a:solidFill>
                  <a:schemeClr val="bg1"/>
                </a:solidFill>
              </a:rPr>
              <a:t>Mn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a 3</a:t>
            </a:r>
            <a:r>
              <a:rPr lang="en-US" i="1" dirty="0">
                <a:solidFill>
                  <a:schemeClr val="bg1"/>
                </a:solidFill>
              </a:rPr>
              <a:t>d</a:t>
            </a:r>
            <a:r>
              <a:rPr lang="en-US" dirty="0">
                <a:solidFill>
                  <a:schemeClr val="bg1"/>
                </a:solidFill>
              </a:rPr>
              <a:t> ion.</a:t>
            </a:r>
          </a:p>
          <a:p>
            <a:r>
              <a:rPr lang="en-US" dirty="0">
                <a:solidFill>
                  <a:schemeClr val="bg1"/>
                </a:solidFill>
              </a:rPr>
              <a:t>Two Mn</a:t>
            </a:r>
            <a:r>
              <a:rPr lang="en-US" baseline="30000" dirty="0">
                <a:solidFill>
                  <a:schemeClr val="bg1"/>
                </a:solidFill>
              </a:rPr>
              <a:t>4+ </a:t>
            </a:r>
            <a:r>
              <a:rPr lang="en-US" dirty="0">
                <a:solidFill>
                  <a:schemeClr val="bg1"/>
                </a:solidFill>
              </a:rPr>
              <a:t>3</a:t>
            </a:r>
            <a:r>
              <a:rPr lang="en-US" i="1" dirty="0">
                <a:solidFill>
                  <a:schemeClr val="bg1"/>
                </a:solidFill>
              </a:rPr>
              <a:t>d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</a:p>
          <a:p>
            <a:r>
              <a:rPr lang="en-US" dirty="0">
                <a:solidFill>
                  <a:schemeClr val="bg1"/>
                </a:solidFill>
              </a:rPr>
              <a:t>One Mn</a:t>
            </a:r>
            <a:r>
              <a:rPr lang="en-US" baseline="30000" dirty="0">
                <a:solidFill>
                  <a:schemeClr val="bg1"/>
                </a:solidFill>
              </a:rPr>
              <a:t>3+ </a:t>
            </a:r>
            <a:r>
              <a:rPr lang="en-US" dirty="0">
                <a:solidFill>
                  <a:schemeClr val="bg1"/>
                </a:solidFill>
              </a:rPr>
              <a:t>3</a:t>
            </a:r>
            <a:r>
              <a:rPr lang="en-US" i="1" dirty="0">
                <a:solidFill>
                  <a:schemeClr val="bg1"/>
                </a:solidFill>
              </a:rPr>
              <a:t>d</a:t>
            </a:r>
            <a:r>
              <a:rPr lang="en-US" baseline="30000" dirty="0">
                <a:solidFill>
                  <a:schemeClr val="bg1"/>
                </a:solidFill>
              </a:rPr>
              <a:t>4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618" y="5361990"/>
            <a:ext cx="4006076" cy="120032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As we progress from 3</a:t>
            </a:r>
            <a:r>
              <a:rPr lang="en-US" i="1" dirty="0">
                <a:solidFill>
                  <a:srgbClr val="FFFF00"/>
                </a:solidFill>
              </a:rPr>
              <a:t>d</a:t>
            </a:r>
            <a:r>
              <a:rPr lang="en-US" dirty="0">
                <a:solidFill>
                  <a:srgbClr val="FFFF00"/>
                </a:solidFill>
              </a:rPr>
              <a:t> to 4</a:t>
            </a:r>
            <a:r>
              <a:rPr lang="en-US" i="1" dirty="0">
                <a:solidFill>
                  <a:srgbClr val="FFFF00"/>
                </a:solidFill>
              </a:rPr>
              <a:t>d</a:t>
            </a:r>
            <a:r>
              <a:rPr lang="en-US" dirty="0">
                <a:solidFill>
                  <a:srgbClr val="FFFF00"/>
                </a:solidFill>
              </a:rPr>
              <a:t> to 5</a:t>
            </a:r>
            <a:r>
              <a:rPr lang="en-US" i="1" dirty="0">
                <a:solidFill>
                  <a:srgbClr val="FFFF00"/>
                </a:solidFill>
              </a:rPr>
              <a:t>d</a:t>
            </a:r>
            <a:r>
              <a:rPr lang="en-US" dirty="0">
                <a:solidFill>
                  <a:srgbClr val="FFFF00"/>
                </a:solidFill>
              </a:rPr>
              <a:t> magnetic elements</a:t>
            </a:r>
          </a:p>
          <a:p>
            <a:r>
              <a:rPr lang="en-US" dirty="0">
                <a:solidFill>
                  <a:srgbClr val="FFFF00"/>
                </a:solidFill>
              </a:rPr>
              <a:t>Does a local moment picture break down?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3792" y="5873531"/>
            <a:ext cx="3570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 this case a local picture works.</a:t>
            </a:r>
          </a:p>
          <a:p>
            <a:r>
              <a:rPr lang="en-US" dirty="0">
                <a:solidFill>
                  <a:srgbClr val="FFFF00"/>
                </a:solidFill>
              </a:rPr>
              <a:t>Russian theorists </a:t>
            </a:r>
            <a:r>
              <a:rPr lang="en-US" dirty="0" err="1">
                <a:solidFill>
                  <a:srgbClr val="FFFF00"/>
                </a:solidFill>
              </a:rPr>
              <a:t>Komleva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r>
              <a:rPr lang="en-US" dirty="0" err="1">
                <a:solidFill>
                  <a:srgbClr val="FFFF00"/>
                </a:solidFill>
              </a:rPr>
              <a:t>Khomskii</a:t>
            </a:r>
            <a:r>
              <a:rPr lang="en-US" dirty="0">
                <a:solidFill>
                  <a:srgbClr val="FFFF00"/>
                </a:solidFill>
              </a:rPr>
              <a:t> and Streltsov did it.</a:t>
            </a:r>
          </a:p>
        </p:txBody>
      </p:sp>
    </p:spTree>
    <p:extLst>
      <p:ext uri="{BB962C8B-B14F-4D97-AF65-F5344CB8AC3E}">
        <p14:creationId xmlns:p14="http://schemas.microsoft.com/office/powerpoint/2010/main" val="39364155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950" y="375489"/>
            <a:ext cx="3376946" cy="1200329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Now a second trimer compound Ba</a:t>
            </a:r>
            <a:r>
              <a:rPr lang="en-US" baseline="-25000" dirty="0">
                <a:solidFill>
                  <a:srgbClr val="FFFF00"/>
                </a:solidFill>
              </a:rPr>
              <a:t>4</a:t>
            </a:r>
            <a:r>
              <a:rPr lang="en-US" dirty="0">
                <a:solidFill>
                  <a:srgbClr val="FFFF00"/>
                </a:solidFill>
              </a:rPr>
              <a:t>NbRu</a:t>
            </a:r>
            <a:r>
              <a:rPr lang="en-US" baseline="-25000" dirty="0">
                <a:solidFill>
                  <a:srgbClr val="FFFF00"/>
                </a:solidFill>
              </a:rPr>
              <a:t>3</a:t>
            </a:r>
            <a:r>
              <a:rPr lang="en-US" dirty="0">
                <a:solidFill>
                  <a:srgbClr val="FFFF00"/>
                </a:solidFill>
              </a:rPr>
              <a:t>O</a:t>
            </a:r>
            <a:r>
              <a:rPr lang="en-US" baseline="-25000" dirty="0">
                <a:solidFill>
                  <a:srgbClr val="FFFF00"/>
                </a:solidFill>
              </a:rPr>
              <a:t>12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r>
              <a:rPr lang="en-US" dirty="0">
                <a:solidFill>
                  <a:srgbClr val="FFFF00"/>
                </a:solidFill>
              </a:rPr>
              <a:t>Based on a 4</a:t>
            </a:r>
            <a:r>
              <a:rPr lang="en-US" i="1" dirty="0">
                <a:solidFill>
                  <a:srgbClr val="FFFF00"/>
                </a:solidFill>
              </a:rPr>
              <a:t>d</a:t>
            </a:r>
            <a:r>
              <a:rPr lang="en-US" dirty="0">
                <a:solidFill>
                  <a:srgbClr val="FFFF00"/>
                </a:solidFill>
              </a:rPr>
              <a:t> element that is often magnetic in oxides. (Ru)</a:t>
            </a:r>
            <a:endParaRPr lang="en-US" baseline="-250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624" y="375489"/>
            <a:ext cx="4923929" cy="983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806" y="1575818"/>
            <a:ext cx="5020884" cy="36819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803757"/>
            <a:ext cx="3124200" cy="41836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1179" y="5562600"/>
            <a:ext cx="48333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FF00"/>
                </a:solidFill>
              </a:rPr>
              <a:t>Two Ru 4+ and one Ru3+ </a:t>
            </a:r>
          </a:p>
          <a:p>
            <a:r>
              <a:rPr lang="en-US" sz="1500" dirty="0">
                <a:solidFill>
                  <a:srgbClr val="FFFF00"/>
                </a:solidFill>
              </a:rPr>
              <a:t>= 13 electrons per trimer = spin ½ per trimer</a:t>
            </a:r>
          </a:p>
          <a:p>
            <a:r>
              <a:rPr lang="en-US" sz="1500" dirty="0">
                <a:solidFill>
                  <a:srgbClr val="FFFF00"/>
                </a:solidFill>
              </a:rPr>
              <a:t>a nice spin.</a:t>
            </a:r>
          </a:p>
          <a:p>
            <a:r>
              <a:rPr lang="en-US" sz="1500" dirty="0">
                <a:solidFill>
                  <a:schemeClr val="bg1"/>
                </a:solidFill>
              </a:rPr>
              <a:t>Cigar-shaped spin ½ molecules on a triangular lattice.</a:t>
            </a:r>
          </a:p>
        </p:txBody>
      </p:sp>
    </p:spTree>
    <p:extLst>
      <p:ext uri="{BB962C8B-B14F-4D97-AF65-F5344CB8AC3E}">
        <p14:creationId xmlns:p14="http://schemas.microsoft.com/office/powerpoint/2010/main" val="35788566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211" y="167830"/>
            <a:ext cx="4291559" cy="4154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</a:rPr>
              <a:t>Now things are looking interesting.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62000"/>
            <a:ext cx="3274582" cy="2375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338" y="262942"/>
            <a:ext cx="4558122" cy="3166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8022" y="3962400"/>
            <a:ext cx="4953000" cy="20313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a molecular picture, where are the electrons?</a:t>
            </a:r>
          </a:p>
          <a:p>
            <a:r>
              <a:rPr lang="en-US" dirty="0">
                <a:solidFill>
                  <a:schemeClr val="bg1"/>
                </a:solidFill>
              </a:rPr>
              <a:t>- on the Trimers, in hybridized Ru-O molecular orbitals. </a:t>
            </a:r>
          </a:p>
          <a:p>
            <a:r>
              <a:rPr lang="en-US" dirty="0">
                <a:solidFill>
                  <a:schemeClr val="bg1"/>
                </a:solidFill>
              </a:rPr>
              <a:t>In DFT with SOC and no U the material is a metal, but it is actually an insulator. </a:t>
            </a:r>
          </a:p>
          <a:p>
            <a:r>
              <a:rPr lang="en-US" dirty="0">
                <a:solidFill>
                  <a:schemeClr val="bg1"/>
                </a:solidFill>
              </a:rPr>
              <a:t>= the definition of  a Mott insulator?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553" y="3316194"/>
            <a:ext cx="1300559" cy="31085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Magnetic moment is too low for a simple localized picture. Too high for a simple molecular picture.</a:t>
            </a:r>
          </a:p>
          <a:p>
            <a:r>
              <a:rPr lang="en-US" sz="1400" dirty="0">
                <a:solidFill>
                  <a:schemeClr val="bg1"/>
                </a:solidFill>
              </a:rPr>
              <a:t>Classic frustrated</a:t>
            </a:r>
          </a:p>
          <a:p>
            <a:r>
              <a:rPr lang="en-US" sz="1400" dirty="0">
                <a:solidFill>
                  <a:schemeClr val="bg1"/>
                </a:solidFill>
              </a:rPr>
              <a:t>Magnetism chi vs 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694" y="3316193"/>
            <a:ext cx="2808328" cy="22620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524000" y="5540024"/>
            <a:ext cx="2900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And its an electrical insulator</a:t>
            </a:r>
          </a:p>
        </p:txBody>
      </p:sp>
    </p:spTree>
    <p:extLst>
      <p:ext uri="{BB962C8B-B14F-4D97-AF65-F5344CB8AC3E}">
        <p14:creationId xmlns:p14="http://schemas.microsoft.com/office/powerpoint/2010/main" val="12591427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4516556" y="2467163"/>
            <a:ext cx="4226092" cy="3068654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52400" y="2438400"/>
            <a:ext cx="4147887" cy="30974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62" y="152400"/>
            <a:ext cx="8876389" cy="20313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Two more: with Ir</a:t>
            </a:r>
            <a:r>
              <a:rPr lang="en-US" baseline="-25000" dirty="0">
                <a:solidFill>
                  <a:srgbClr val="FFFF00"/>
                </a:solidFill>
              </a:rPr>
              <a:t>3</a:t>
            </a:r>
            <a:r>
              <a:rPr lang="en-US" dirty="0">
                <a:solidFill>
                  <a:srgbClr val="FFFF00"/>
                </a:solidFill>
              </a:rPr>
              <a:t>O</a:t>
            </a:r>
            <a:r>
              <a:rPr lang="en-US" baseline="-25000" dirty="0">
                <a:solidFill>
                  <a:srgbClr val="FFFF00"/>
                </a:solidFill>
              </a:rPr>
              <a:t>12</a:t>
            </a:r>
            <a:r>
              <a:rPr lang="en-US" dirty="0">
                <a:solidFill>
                  <a:srgbClr val="FFFF00"/>
                </a:solidFill>
              </a:rPr>
              <a:t> and Rh</a:t>
            </a:r>
            <a:r>
              <a:rPr lang="en-US" baseline="-25000" dirty="0">
                <a:solidFill>
                  <a:srgbClr val="FFFF00"/>
                </a:solidFill>
              </a:rPr>
              <a:t>3</a:t>
            </a:r>
            <a:r>
              <a:rPr lang="en-US" dirty="0">
                <a:solidFill>
                  <a:srgbClr val="FFFF00"/>
                </a:solidFill>
              </a:rPr>
              <a:t>O</a:t>
            </a:r>
            <a:r>
              <a:rPr lang="en-US" baseline="-25000" dirty="0">
                <a:solidFill>
                  <a:srgbClr val="FFFF00"/>
                </a:solidFill>
              </a:rPr>
              <a:t>12 </a:t>
            </a:r>
            <a:r>
              <a:rPr lang="en-US" dirty="0">
                <a:solidFill>
                  <a:srgbClr val="FFFF00"/>
                </a:solidFill>
              </a:rPr>
              <a:t>trimers in the new materials </a:t>
            </a:r>
          </a:p>
          <a:p>
            <a:r>
              <a:rPr lang="en-US" dirty="0">
                <a:solidFill>
                  <a:schemeClr val="bg1"/>
                </a:solidFill>
              </a:rPr>
              <a:t>Ba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NbRh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baseline="-25000" dirty="0">
                <a:solidFill>
                  <a:schemeClr val="bg1"/>
                </a:solidFill>
              </a:rPr>
              <a:t>12</a:t>
            </a:r>
            <a:r>
              <a:rPr lang="en-US" dirty="0">
                <a:solidFill>
                  <a:schemeClr val="bg1"/>
                </a:solidFill>
              </a:rPr>
              <a:t> and Ba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NbIr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baseline="-25000" dirty="0">
                <a:solidFill>
                  <a:schemeClr val="bg1"/>
                </a:solidFill>
              </a:rPr>
              <a:t>12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Compares magnetism in Hex perovskites for 4</a:t>
            </a:r>
            <a:r>
              <a:rPr lang="en-US" i="1" dirty="0">
                <a:solidFill>
                  <a:srgbClr val="FFFF00"/>
                </a:solidFill>
              </a:rPr>
              <a:t>d</a:t>
            </a:r>
            <a:r>
              <a:rPr lang="en-US" dirty="0">
                <a:solidFill>
                  <a:srgbClr val="FFFF00"/>
                </a:solidFill>
              </a:rPr>
              <a:t> and 5</a:t>
            </a:r>
            <a:r>
              <a:rPr lang="en-US" i="1" dirty="0">
                <a:solidFill>
                  <a:srgbClr val="FFFF00"/>
                </a:solidFill>
              </a:rPr>
              <a:t>d</a:t>
            </a:r>
            <a:r>
              <a:rPr lang="en-US" dirty="0">
                <a:solidFill>
                  <a:srgbClr val="FFFF00"/>
                </a:solidFill>
              </a:rPr>
              <a:t> elements from the same column of the periodic table = same number of valence electrons.   </a:t>
            </a:r>
          </a:p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Note its Co - Rh - 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Ir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 down the column. </a:t>
            </a:r>
          </a:p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Co one makes an annoying disordered cubic perovskite.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312" y="5819255"/>
            <a:ext cx="9155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Had the idea but then we actually made them and figured out their crystal structures.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0C5BB5-F96A-4582-81A8-FCEC44712E4B}"/>
              </a:ext>
            </a:extLst>
          </p:cNvPr>
          <p:cNvSpPr txBox="1"/>
          <p:nvPr/>
        </p:nvSpPr>
        <p:spPr>
          <a:xfrm>
            <a:off x="319054" y="6336268"/>
            <a:ext cx="8635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They are 4</a:t>
            </a:r>
            <a:r>
              <a:rPr lang="en-US" i="1" dirty="0">
                <a:solidFill>
                  <a:srgbClr val="FFFF00"/>
                </a:solidFill>
              </a:rPr>
              <a:t>d</a:t>
            </a:r>
            <a:r>
              <a:rPr lang="en-US" dirty="0">
                <a:solidFill>
                  <a:srgbClr val="FFFF00"/>
                </a:solidFill>
              </a:rPr>
              <a:t> and 5</a:t>
            </a:r>
            <a:r>
              <a:rPr lang="en-US" i="1" dirty="0">
                <a:solidFill>
                  <a:srgbClr val="FFFF00"/>
                </a:solidFill>
              </a:rPr>
              <a:t>d</a:t>
            </a:r>
            <a:r>
              <a:rPr lang="en-US" dirty="0">
                <a:solidFill>
                  <a:srgbClr val="FFFF00"/>
                </a:solidFill>
              </a:rPr>
              <a:t>-based trimer compounds with no detectable structural disorder</a:t>
            </a:r>
          </a:p>
        </p:txBody>
      </p:sp>
    </p:spTree>
    <p:extLst>
      <p:ext uri="{BB962C8B-B14F-4D97-AF65-F5344CB8AC3E}">
        <p14:creationId xmlns:p14="http://schemas.microsoft.com/office/powerpoint/2010/main" val="6346072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96290" y="659034"/>
            <a:ext cx="6302945" cy="2461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6576368" y="877636"/>
            <a:ext cx="24393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To 1</a:t>
            </a:r>
            <a:r>
              <a:rPr lang="en-US" sz="1500" baseline="30000" dirty="0">
                <a:solidFill>
                  <a:schemeClr val="bg1"/>
                </a:solidFill>
              </a:rPr>
              <a:t>st</a:t>
            </a:r>
            <a:r>
              <a:rPr lang="en-US" sz="1500" dirty="0">
                <a:solidFill>
                  <a:schemeClr val="bg1"/>
                </a:solidFill>
              </a:rPr>
              <a:t> order they seem very similar magnetically</a:t>
            </a:r>
          </a:p>
          <a:p>
            <a:endParaRPr lang="en-US" sz="1500" dirty="0">
              <a:solidFill>
                <a:schemeClr val="bg1"/>
              </a:solidFill>
            </a:endParaRPr>
          </a:p>
          <a:p>
            <a:r>
              <a:rPr lang="en-US" sz="1500" dirty="0">
                <a:solidFill>
                  <a:schemeClr val="bg1"/>
                </a:solidFill>
              </a:rPr>
              <a:t>Very small moments - </a:t>
            </a:r>
          </a:p>
          <a:p>
            <a:r>
              <a:rPr lang="en-US" sz="1500" dirty="0">
                <a:solidFill>
                  <a:schemeClr val="bg1"/>
                </a:solidFill>
              </a:rPr>
              <a:t>both effective moments are less than spin ½ per trimer. and the </a:t>
            </a:r>
            <a:r>
              <a:rPr lang="el-GR" sz="1500" dirty="0">
                <a:solidFill>
                  <a:schemeClr val="bg1"/>
                </a:solidFill>
              </a:rPr>
              <a:t>ϴ</a:t>
            </a:r>
            <a:r>
              <a:rPr lang="en-US" sz="1500" baseline="-25000" dirty="0">
                <a:solidFill>
                  <a:schemeClr val="bg1"/>
                </a:solidFill>
              </a:rPr>
              <a:t>CW</a:t>
            </a:r>
            <a:r>
              <a:rPr lang="en-US" sz="1500" dirty="0">
                <a:solidFill>
                  <a:schemeClr val="bg1"/>
                </a:solidFill>
              </a:rPr>
              <a:t> are in the -15 to -25 K range</a:t>
            </a:r>
          </a:p>
          <a:p>
            <a:pPr marL="285750" indent="-285750">
              <a:buFontTx/>
              <a:buChar char="-"/>
            </a:pPr>
            <a:endParaRPr lang="en-US" sz="1500" dirty="0">
              <a:solidFill>
                <a:schemeClr val="bg1"/>
              </a:solidFill>
            </a:endParaRPr>
          </a:p>
          <a:p>
            <a:r>
              <a:rPr lang="en-US" sz="1500" dirty="0">
                <a:solidFill>
                  <a:schemeClr val="bg1"/>
                </a:solidFill>
              </a:rPr>
              <a:t>And there is no sign of magnetic ordering above 2 K</a:t>
            </a:r>
          </a:p>
          <a:p>
            <a:pPr marL="285750" indent="-285750">
              <a:buFontTx/>
              <a:buChar char="-"/>
            </a:pPr>
            <a:endParaRPr lang="en-US" sz="15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3739958"/>
            <a:ext cx="4910134" cy="92333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We have two 4+ ions and one 3+ ion</a:t>
            </a:r>
          </a:p>
          <a:p>
            <a:r>
              <a:rPr lang="en-US" dirty="0">
                <a:solidFill>
                  <a:srgbClr val="FFFF00"/>
                </a:solidFill>
              </a:rPr>
              <a:t>In these 4</a:t>
            </a:r>
            <a:r>
              <a:rPr lang="en-US" i="1" dirty="0">
                <a:solidFill>
                  <a:srgbClr val="FFFF00"/>
                </a:solidFill>
              </a:rPr>
              <a:t>d</a:t>
            </a:r>
            <a:r>
              <a:rPr lang="en-US" dirty="0">
                <a:solidFill>
                  <a:srgbClr val="FFFF00"/>
                </a:solidFill>
              </a:rPr>
              <a:t>-based (Rh) and 5</a:t>
            </a:r>
            <a:r>
              <a:rPr lang="en-US" i="1" dirty="0">
                <a:solidFill>
                  <a:srgbClr val="FFFF00"/>
                </a:solidFill>
              </a:rPr>
              <a:t>d</a:t>
            </a:r>
            <a:r>
              <a:rPr lang="en-US" dirty="0">
                <a:solidFill>
                  <a:srgbClr val="FFFF00"/>
                </a:solidFill>
              </a:rPr>
              <a:t>-based (</a:t>
            </a:r>
            <a:r>
              <a:rPr lang="en-US" dirty="0" err="1">
                <a:solidFill>
                  <a:srgbClr val="FFFF00"/>
                </a:solidFill>
              </a:rPr>
              <a:t>Ir</a:t>
            </a:r>
            <a:r>
              <a:rPr lang="en-US" dirty="0">
                <a:solidFill>
                  <a:srgbClr val="FFFF00"/>
                </a:solidFill>
              </a:rPr>
              <a:t>) trimer materials.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5029200"/>
            <a:ext cx="4375710" cy="1510006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Rh </a:t>
            </a:r>
            <a:r>
              <a:rPr lang="en-US" baseline="30000" dirty="0">
                <a:solidFill>
                  <a:schemeClr val="bg1"/>
                </a:solidFill>
              </a:rPr>
              <a:t>3+ </a:t>
            </a:r>
            <a:r>
              <a:rPr lang="en-US" dirty="0">
                <a:solidFill>
                  <a:schemeClr val="bg1"/>
                </a:solidFill>
              </a:rPr>
              <a:t>and Ir</a:t>
            </a:r>
            <a:r>
              <a:rPr lang="en-US" baseline="30000" dirty="0">
                <a:solidFill>
                  <a:schemeClr val="bg1"/>
                </a:solidFill>
              </a:rPr>
              <a:t>3+ </a:t>
            </a:r>
            <a:r>
              <a:rPr lang="en-US" dirty="0">
                <a:solidFill>
                  <a:schemeClr val="bg1"/>
                </a:solidFill>
              </a:rPr>
              <a:t>are </a:t>
            </a:r>
            <a:r>
              <a:rPr lang="en-US" i="1" dirty="0">
                <a:solidFill>
                  <a:schemeClr val="bg1"/>
                </a:solidFill>
              </a:rPr>
              <a:t>d</a:t>
            </a:r>
            <a:r>
              <a:rPr lang="en-US" baseline="30000" dirty="0">
                <a:solidFill>
                  <a:schemeClr val="bg1"/>
                </a:solidFill>
              </a:rPr>
              <a:t>6</a:t>
            </a:r>
            <a:r>
              <a:rPr lang="en-US" dirty="0">
                <a:solidFill>
                  <a:schemeClr val="bg1"/>
                </a:solidFill>
              </a:rPr>
              <a:t> and  possibly boring.     </a:t>
            </a:r>
          </a:p>
          <a:p>
            <a:r>
              <a:rPr lang="en-US" dirty="0">
                <a:solidFill>
                  <a:schemeClr val="bg1"/>
                </a:solidFill>
              </a:rPr>
              <a:t>Rh</a:t>
            </a:r>
            <a:r>
              <a:rPr lang="en-US" baseline="30000" dirty="0">
                <a:solidFill>
                  <a:schemeClr val="bg1"/>
                </a:solidFill>
              </a:rPr>
              <a:t>4+ </a:t>
            </a:r>
            <a:r>
              <a:rPr lang="en-US" dirty="0">
                <a:solidFill>
                  <a:schemeClr val="bg1"/>
                </a:solidFill>
              </a:rPr>
              <a:t>and Ir</a:t>
            </a:r>
            <a:r>
              <a:rPr lang="en-US" baseline="30000" dirty="0">
                <a:solidFill>
                  <a:schemeClr val="bg1"/>
                </a:solidFill>
              </a:rPr>
              <a:t>4+ </a:t>
            </a:r>
            <a:r>
              <a:rPr lang="en-US" dirty="0">
                <a:solidFill>
                  <a:schemeClr val="bg1"/>
                </a:solidFill>
              </a:rPr>
              <a:t>are </a:t>
            </a:r>
            <a:r>
              <a:rPr lang="en-US" i="1" dirty="0">
                <a:solidFill>
                  <a:schemeClr val="bg1"/>
                </a:solidFill>
              </a:rPr>
              <a:t>d</a:t>
            </a:r>
            <a:r>
              <a:rPr lang="en-US" baseline="30000" dirty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 and are not.   </a:t>
            </a:r>
          </a:p>
          <a:p>
            <a:r>
              <a:rPr lang="en-US" dirty="0">
                <a:solidFill>
                  <a:schemeClr val="bg1"/>
                </a:solidFill>
              </a:rPr>
              <a:t>But where are the moments? </a:t>
            </a:r>
          </a:p>
          <a:p>
            <a:r>
              <a:rPr lang="en-US" dirty="0">
                <a:solidFill>
                  <a:schemeClr val="bg1"/>
                </a:solidFill>
              </a:rPr>
              <a:t>Localized on the atoms or in the trimer </a:t>
            </a:r>
          </a:p>
          <a:p>
            <a:r>
              <a:rPr lang="en-US" dirty="0">
                <a:solidFill>
                  <a:schemeClr val="bg1"/>
                </a:solidFill>
              </a:rPr>
              <a:t>Molecule orbitals?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102" y="63478"/>
            <a:ext cx="46346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Now lets look at their magnetism</a:t>
            </a:r>
          </a:p>
        </p:txBody>
      </p:sp>
    </p:spTree>
    <p:extLst>
      <p:ext uri="{BB962C8B-B14F-4D97-AF65-F5344CB8AC3E}">
        <p14:creationId xmlns:p14="http://schemas.microsoft.com/office/powerpoint/2010/main" val="8506075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314083" y="1058065"/>
            <a:ext cx="2564232" cy="22561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286" y="180275"/>
            <a:ext cx="6009979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Like the other hexagonal perovskites we looked at,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these are electrically insulating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3654004"/>
            <a:ext cx="24200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 suppose there must be some hexagonal </a:t>
            </a:r>
          </a:p>
          <a:p>
            <a:r>
              <a:rPr lang="en-US" dirty="0">
                <a:solidFill>
                  <a:schemeClr val="bg1"/>
                </a:solidFill>
              </a:rPr>
              <a:t>perovskites that aren’t insulating. </a:t>
            </a:r>
          </a:p>
          <a:p>
            <a:r>
              <a:rPr lang="en-US" dirty="0">
                <a:solidFill>
                  <a:schemeClr val="bg1"/>
                </a:solidFill>
              </a:rPr>
              <a:t>But what are they?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05270" y="1252144"/>
            <a:ext cx="1594691" cy="13619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50" dirty="0">
                <a:solidFill>
                  <a:schemeClr val="bg1"/>
                </a:solidFill>
              </a:rPr>
              <a:t>And something is going on in the heat capacity </a:t>
            </a:r>
          </a:p>
          <a:p>
            <a:r>
              <a:rPr lang="en-US" sz="1650" dirty="0">
                <a:solidFill>
                  <a:schemeClr val="bg1"/>
                </a:solidFill>
              </a:rPr>
              <a:t>at low T</a:t>
            </a:r>
          </a:p>
        </p:txBody>
      </p:sp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3260617" y="1079836"/>
            <a:ext cx="3999122" cy="27577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5410200" y="4029287"/>
            <a:ext cx="2119157" cy="2800767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Ba</a:t>
            </a:r>
            <a:r>
              <a:rPr lang="en-US" sz="1600" baseline="-25000" dirty="0">
                <a:solidFill>
                  <a:schemeClr val="bg1"/>
                </a:solidFill>
              </a:rPr>
              <a:t>4</a:t>
            </a:r>
            <a:r>
              <a:rPr lang="en-US" sz="1600" dirty="0">
                <a:solidFill>
                  <a:schemeClr val="bg1"/>
                </a:solidFill>
              </a:rPr>
              <a:t>NbRh</a:t>
            </a:r>
            <a:r>
              <a:rPr lang="en-US" sz="1600" baseline="-25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O</a:t>
            </a:r>
            <a:r>
              <a:rPr lang="en-US" sz="1600" baseline="-25000" dirty="0">
                <a:solidFill>
                  <a:schemeClr val="bg1"/>
                </a:solidFill>
              </a:rPr>
              <a:t>12</a:t>
            </a:r>
            <a:r>
              <a:rPr lang="en-US" sz="1600" dirty="0">
                <a:solidFill>
                  <a:schemeClr val="bg1"/>
                </a:solidFill>
              </a:rPr>
              <a:t> is losing entropy at around 2 K. and </a:t>
            </a:r>
            <a:r>
              <a:rPr lang="en-US" sz="1600" dirty="0" err="1">
                <a:solidFill>
                  <a:schemeClr val="bg1"/>
                </a:solidFill>
              </a:rPr>
              <a:t>Cp</a:t>
            </a:r>
            <a:r>
              <a:rPr lang="en-US" sz="1600" dirty="0">
                <a:solidFill>
                  <a:schemeClr val="bg1"/>
                </a:solidFill>
              </a:rPr>
              <a:t>/T extrapolates to 0 at T = 0. It behaves like its supposed to </a:t>
            </a:r>
          </a:p>
          <a:p>
            <a:r>
              <a:rPr lang="en-US" sz="1600" dirty="0">
                <a:solidFill>
                  <a:schemeClr val="bg1"/>
                </a:solidFill>
              </a:rPr>
              <a:t>I guess.</a:t>
            </a:r>
          </a:p>
          <a:p>
            <a:r>
              <a:rPr lang="en-US" sz="1600" dirty="0">
                <a:solidFill>
                  <a:srgbClr val="FFFF00"/>
                </a:solidFill>
              </a:rPr>
              <a:t>But the Rh is magnetic?</a:t>
            </a:r>
          </a:p>
          <a:p>
            <a:r>
              <a:rPr lang="en-US" sz="1600" dirty="0">
                <a:solidFill>
                  <a:schemeClr val="bg1"/>
                </a:solidFill>
              </a:rPr>
              <a:t>Very rare </a:t>
            </a:r>
            <a:r>
              <a:rPr lang="en-US" sz="1600" dirty="0">
                <a:solidFill>
                  <a:srgbClr val="FFFF00"/>
                </a:solidFill>
              </a:rPr>
              <a:t>but not the first case.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2979263" y="4029287"/>
            <a:ext cx="2374595" cy="2062103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Ba</a:t>
            </a:r>
            <a:r>
              <a:rPr lang="en-US" sz="1600" baseline="-25000" dirty="0">
                <a:solidFill>
                  <a:schemeClr val="bg1"/>
                </a:solidFill>
              </a:rPr>
              <a:t>4</a:t>
            </a:r>
            <a:r>
              <a:rPr lang="en-US" sz="1600" dirty="0">
                <a:solidFill>
                  <a:schemeClr val="bg1"/>
                </a:solidFill>
              </a:rPr>
              <a:t>NbIr</a:t>
            </a:r>
            <a:r>
              <a:rPr lang="en-US" sz="1600" baseline="-25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O</a:t>
            </a:r>
            <a:r>
              <a:rPr lang="en-US" sz="1600" baseline="-25000" dirty="0">
                <a:solidFill>
                  <a:schemeClr val="bg1"/>
                </a:solidFill>
              </a:rPr>
              <a:t>12</a:t>
            </a:r>
            <a:r>
              <a:rPr lang="en-US" sz="1600" dirty="0">
                <a:solidFill>
                  <a:schemeClr val="bg1"/>
                </a:solidFill>
              </a:rPr>
              <a:t> is doing something strange. No magnetic phase transition, </a:t>
            </a:r>
            <a:r>
              <a:rPr lang="en-US" sz="1600" dirty="0" err="1">
                <a:solidFill>
                  <a:schemeClr val="bg1"/>
                </a:solidFill>
              </a:rPr>
              <a:t>Cp</a:t>
            </a:r>
            <a:r>
              <a:rPr lang="en-US" sz="1600" dirty="0">
                <a:solidFill>
                  <a:schemeClr val="bg1"/>
                </a:solidFill>
              </a:rPr>
              <a:t>/T continues to rise down to 0.35 K and does not extrapolate to 0 at T = 0.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42041" y="4178123"/>
            <a:ext cx="1257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>
                <a:solidFill>
                  <a:srgbClr val="FFFF00"/>
                </a:solidFill>
              </a:rPr>
              <a:t>Can the </a:t>
            </a:r>
            <a:r>
              <a:rPr lang="en-US" sz="1650" dirty="0" err="1">
                <a:solidFill>
                  <a:srgbClr val="FFFF00"/>
                </a:solidFill>
              </a:rPr>
              <a:t>Ir</a:t>
            </a:r>
            <a:r>
              <a:rPr lang="en-US" sz="1650" dirty="0">
                <a:solidFill>
                  <a:srgbClr val="FFFF00"/>
                </a:solidFill>
              </a:rPr>
              <a:t> one be a quantum spin liquid?</a:t>
            </a:r>
          </a:p>
          <a:p>
            <a:endParaRPr lang="en-US" sz="1650" dirty="0">
              <a:solidFill>
                <a:srgbClr val="FFFF00"/>
              </a:solidFill>
            </a:endParaRPr>
          </a:p>
          <a:p>
            <a:r>
              <a:rPr lang="en-US" sz="1650" dirty="0">
                <a:solidFill>
                  <a:srgbClr val="FFFF00"/>
                </a:solidFill>
              </a:rPr>
              <a:t>People are</a:t>
            </a:r>
          </a:p>
          <a:p>
            <a:r>
              <a:rPr lang="en-US" sz="1650" dirty="0">
                <a:solidFill>
                  <a:srgbClr val="FFFF00"/>
                </a:solidFill>
              </a:rPr>
              <a:t>working </a:t>
            </a:r>
          </a:p>
          <a:p>
            <a:r>
              <a:rPr lang="en-US" sz="1650" dirty="0">
                <a:solidFill>
                  <a:srgbClr val="FFFF00"/>
                </a:solidFill>
              </a:rPr>
              <a:t>on it.</a:t>
            </a:r>
          </a:p>
        </p:txBody>
      </p:sp>
    </p:spTree>
    <p:extLst>
      <p:ext uri="{BB962C8B-B14F-4D97-AF65-F5344CB8AC3E}">
        <p14:creationId xmlns:p14="http://schemas.microsoft.com/office/powerpoint/2010/main" val="2571743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85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variations of the Hexagonal 1:1:1 crystal structures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r="67966"/>
          <a:stretch/>
        </p:blipFill>
        <p:spPr>
          <a:xfrm>
            <a:off x="137984" y="1600200"/>
            <a:ext cx="2525086" cy="444858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1" r="45430"/>
          <a:stretch/>
        </p:blipFill>
        <p:spPr>
          <a:xfrm>
            <a:off x="3352800" y="1537583"/>
            <a:ext cx="1946245" cy="4448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984" y="6172200"/>
            <a:ext cx="9029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Honeycomb rings in flat or buckled layers, differences in stacking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14600" y="1600200"/>
            <a:ext cx="14847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50575" y="1537583"/>
            <a:ext cx="14847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61160" y="5125840"/>
            <a:ext cx="14847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1" r="22698"/>
          <a:stretch/>
        </p:blipFill>
        <p:spPr>
          <a:xfrm>
            <a:off x="5943600" y="1503170"/>
            <a:ext cx="2038525" cy="44485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946058" y="5104548"/>
            <a:ext cx="14847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907890" y="1612618"/>
            <a:ext cx="7423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3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166855" y="228600"/>
            <a:ext cx="8785057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FF00"/>
                </a:solidFill>
              </a:rPr>
              <a:t>Conclusions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u="sng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u="sng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Our primary role is to introduce new materials whose electronic and magnetic properties may be interesting to experts.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Please ask me for crystals to do experiments on,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or for us to try to make a material to illustrate a theoretical concept that you have.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						Thank you.</a:t>
            </a:r>
          </a:p>
        </p:txBody>
      </p:sp>
      <p:sp>
        <p:nvSpPr>
          <p:cNvPr id="56325" name="TextBox 2"/>
          <p:cNvSpPr txBox="1">
            <a:spLocks noChangeArrowheads="1"/>
          </p:cNvSpPr>
          <p:nvPr/>
        </p:nvSpPr>
        <p:spPr bwMode="auto">
          <a:xfrm>
            <a:off x="166855" y="914400"/>
            <a:ext cx="8610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Fields are the most dynamic when theory, experiment, and new materials discovery develop in parallel.</a:t>
            </a:r>
          </a:p>
        </p:txBody>
      </p:sp>
    </p:spTree>
    <p:extLst>
      <p:ext uri="{BB962C8B-B14F-4D97-AF65-F5344CB8AC3E}">
        <p14:creationId xmlns:p14="http://schemas.microsoft.com/office/powerpoint/2010/main" val="2451352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02025"/>
            <a:ext cx="6934200" cy="3619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5843" name="TextBox 1"/>
          <p:cNvSpPr txBox="1">
            <a:spLocks noChangeArrowheads="1"/>
          </p:cNvSpPr>
          <p:nvPr/>
        </p:nvSpPr>
        <p:spPr bwMode="auto">
          <a:xfrm>
            <a:off x="3078163" y="381000"/>
            <a:ext cx="53038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Grad student Jason Krizan grew very large single crystals in a Floating Zone furnace that he cut and oriented.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36525"/>
            <a:ext cx="2568575" cy="38258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26BBAEF-A7AF-14CD-9187-4AFC97098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98" y="4148126"/>
            <a:ext cx="1823227" cy="182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742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877" y="4097757"/>
            <a:ext cx="3933825" cy="13874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41581"/>
            <a:ext cx="3248884" cy="271879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75910"/>
            <a:ext cx="3332162" cy="27375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6870" name="TextBox 1"/>
          <p:cNvSpPr txBox="1">
            <a:spLocks noChangeArrowheads="1"/>
          </p:cNvSpPr>
          <p:nvPr/>
        </p:nvSpPr>
        <p:spPr bwMode="auto">
          <a:xfrm>
            <a:off x="914400" y="5495745"/>
            <a:ext cx="84131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The magnetic interactions all larger than 100 K and the magnetic ordering transitions are 2-3 K so these are highly frustrated.</a:t>
            </a:r>
          </a:p>
        </p:txBody>
      </p:sp>
      <p:sp>
        <p:nvSpPr>
          <p:cNvPr id="36871" name="TextBox 2"/>
          <p:cNvSpPr txBox="1">
            <a:spLocks noChangeArrowheads="1"/>
          </p:cNvSpPr>
          <p:nvPr/>
        </p:nvSpPr>
        <p:spPr bwMode="auto">
          <a:xfrm>
            <a:off x="554038" y="146050"/>
            <a:ext cx="4844788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All display nice Curie Weiss law behavior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4545639-7EC4-132F-DA58-77C460455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7" y="679594"/>
            <a:ext cx="5229225" cy="172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636" y="1832973"/>
            <a:ext cx="6971230" cy="27172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776637"/>
            <a:ext cx="6062663" cy="182653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78625" y="99454"/>
            <a:ext cx="8989176" cy="163121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All the magnetic ordering transitions are “glassy” – ac susceptibility shows it.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We believe that it comes from the non-magnetic A site atom random mixing.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To satisfy their bond length and geometry requirements, the A site atoms move the </a:t>
            </a:r>
            <a:r>
              <a:rPr lang="en-US" altLang="en-US" sz="2000" dirty="0" err="1">
                <a:solidFill>
                  <a:schemeClr val="bg1"/>
                </a:solidFill>
              </a:rPr>
              <a:t>Fluorines</a:t>
            </a:r>
            <a:r>
              <a:rPr lang="en-US" altLang="en-US" sz="2000" dirty="0">
                <a:solidFill>
                  <a:schemeClr val="bg1"/>
                </a:solidFill>
              </a:rPr>
              <a:t> bonded to the Co and Ni,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introducing chemical disorder and therefore magnetic disorder.</a:t>
            </a:r>
          </a:p>
        </p:txBody>
      </p:sp>
      <p:sp>
        <p:nvSpPr>
          <p:cNvPr id="37893" name="TextBox 2"/>
          <p:cNvSpPr txBox="1">
            <a:spLocks noChangeArrowheads="1"/>
          </p:cNvSpPr>
          <p:nvPr/>
        </p:nvSpPr>
        <p:spPr bwMode="auto">
          <a:xfrm>
            <a:off x="685800" y="4905074"/>
            <a:ext cx="14606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</a:rPr>
              <a:t>All obey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</a:rPr>
              <a:t>reasonable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</a:rPr>
              <a:t>Vogel-Fulcher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</a:rPr>
              <a:t>behavior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</a:rPr>
              <a:t>for insulating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</a:rPr>
              <a:t>Spin glasses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714" y="765018"/>
            <a:ext cx="55969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Honeycombs are weird because of </a:t>
            </a:r>
            <a:r>
              <a:rPr lang="en-US" dirty="0" err="1">
                <a:solidFill>
                  <a:schemeClr val="bg1"/>
                </a:solidFill>
              </a:rPr>
              <a:t>nn</a:t>
            </a:r>
            <a:r>
              <a:rPr lang="en-US" dirty="0">
                <a:solidFill>
                  <a:schemeClr val="bg1"/>
                </a:solidFill>
              </a:rPr>
              <a:t> vs </a:t>
            </a:r>
            <a:r>
              <a:rPr lang="en-US" dirty="0" err="1">
                <a:solidFill>
                  <a:schemeClr val="bg1"/>
                </a:solidFill>
              </a:rPr>
              <a:t>nnn</a:t>
            </a:r>
            <a:r>
              <a:rPr lang="en-US" dirty="0">
                <a:solidFill>
                  <a:schemeClr val="bg1"/>
                </a:solidFill>
              </a:rPr>
              <a:t> interaction balance. </a:t>
            </a:r>
          </a:p>
          <a:p>
            <a:r>
              <a:rPr lang="en-US" dirty="0">
                <a:solidFill>
                  <a:schemeClr val="bg1"/>
                </a:solidFill>
              </a:rPr>
              <a:t>In a spin liquid magnetic moments don’t “ever” thermally  freeze. In a quantum spin liquid (QSL) the state they get into at low T is quantum mechanical in character.</a:t>
            </a:r>
          </a:p>
          <a:p>
            <a:r>
              <a:rPr lang="en-US" dirty="0">
                <a:solidFill>
                  <a:srgbClr val="FFFF00"/>
                </a:solidFill>
              </a:rPr>
              <a:t>Na</a:t>
            </a:r>
            <a:r>
              <a:rPr lang="en-US" baseline="-25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IrO</a:t>
            </a:r>
            <a:r>
              <a:rPr lang="en-US" baseline="-25000" dirty="0">
                <a:solidFill>
                  <a:srgbClr val="FFFF00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(actually Na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(NaIr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)O</a:t>
            </a:r>
            <a:r>
              <a:rPr lang="en-US" baseline="-25000" dirty="0">
                <a:solidFill>
                  <a:schemeClr val="bg1"/>
                </a:solidFill>
              </a:rPr>
              <a:t>6</a:t>
            </a:r>
            <a:r>
              <a:rPr lang="en-US" dirty="0">
                <a:solidFill>
                  <a:schemeClr val="bg1"/>
                </a:solidFill>
              </a:rPr>
              <a:t> structurally) is a prime candidate for a Kitaev Spin Liquid - a QSL state that has an “exact solution” and makes predictions that </a:t>
            </a:r>
            <a:r>
              <a:rPr lang="en-US" b="1" dirty="0">
                <a:solidFill>
                  <a:schemeClr val="bg1"/>
                </a:solidFill>
              </a:rPr>
              <a:t>all</a:t>
            </a:r>
            <a:r>
              <a:rPr lang="en-US" dirty="0">
                <a:solidFill>
                  <a:schemeClr val="bg1"/>
                </a:solidFill>
              </a:rPr>
              <a:t> believe.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44965" y="2565510"/>
            <a:ext cx="2935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FF00"/>
                </a:solidFill>
              </a:rPr>
              <a:t>RuCl</a:t>
            </a:r>
            <a:r>
              <a:rPr lang="en-US" sz="1500" baseline="-25000" dirty="0">
                <a:solidFill>
                  <a:srgbClr val="FFFF00"/>
                </a:solidFill>
              </a:rPr>
              <a:t>3</a:t>
            </a:r>
            <a:r>
              <a:rPr lang="en-US" sz="1500" dirty="0">
                <a:solidFill>
                  <a:schemeClr val="bg1"/>
                </a:solidFill>
              </a:rPr>
              <a:t> in a magnetic field seems to work. (ORNL) Field suppresses the “normal”  magnetic interactions.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711" y="5739039"/>
            <a:ext cx="3441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Significant spin orbit coupling is argued to be critical in this type of magnetic system, goes as m4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750784"/>
            <a:ext cx="2428378" cy="17568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321" y="3602826"/>
            <a:ext cx="2620280" cy="2136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36207"/>
            <a:ext cx="2704074" cy="19930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711" y="55455"/>
            <a:ext cx="9071714" cy="73866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Second, Quantum Spin Liquids</a:t>
            </a:r>
          </a:p>
          <a:p>
            <a:r>
              <a:rPr lang="en-US" sz="2100" dirty="0">
                <a:solidFill>
                  <a:srgbClr val="FFFF00"/>
                </a:solidFill>
              </a:rPr>
              <a:t>Why do physicists like quantum spin liquids and honeycombs in particular?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84728" y="3566757"/>
            <a:ext cx="1774544" cy="286232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But </a:t>
            </a:r>
            <a:r>
              <a:rPr lang="en-US" dirty="0" err="1">
                <a:solidFill>
                  <a:schemeClr val="bg1"/>
                </a:solidFill>
              </a:rPr>
              <a:t>Ir</a:t>
            </a:r>
            <a:r>
              <a:rPr lang="en-US" dirty="0">
                <a:solidFill>
                  <a:schemeClr val="bg1"/>
                </a:solidFill>
              </a:rPr>
              <a:t> is insoluble in almost anything, so crystals of significant size  are not possible to grow. This limits its study.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4965" y="5758128"/>
            <a:ext cx="3121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Crystals are accessible. </a:t>
            </a:r>
          </a:p>
          <a:p>
            <a:r>
              <a:rPr lang="en-US" sz="1600" dirty="0">
                <a:solidFill>
                  <a:schemeClr val="bg1"/>
                </a:solidFill>
              </a:rPr>
              <a:t>Field needed to get a potential QSL is almost too high but is OK. Limits its study.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723627" y="1219200"/>
            <a:ext cx="0" cy="5323311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710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86309"/>
            <a:ext cx="7503160" cy="1525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186133"/>
            <a:ext cx="5051970" cy="32628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8400" y="5239163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What kind of magnetic state do you expect?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1600" y="3118780"/>
            <a:ext cx="2270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Phi (</a:t>
            </a:r>
            <a:r>
              <a:rPr lang="el-GR" dirty="0">
                <a:solidFill>
                  <a:srgbClr val="FFFF00"/>
                </a:solidFill>
              </a:rPr>
              <a:t>φ</a:t>
            </a:r>
            <a:r>
              <a:rPr lang="en-US" dirty="0">
                <a:solidFill>
                  <a:srgbClr val="FFFF00"/>
                </a:solidFill>
              </a:rPr>
              <a:t>) </a:t>
            </a:r>
            <a:r>
              <a:rPr lang="en-US" dirty="0">
                <a:solidFill>
                  <a:schemeClr val="bg1"/>
                </a:solidFill>
              </a:rPr>
              <a:t>describes the ratio of near neighbor to next nearest neighbor coupling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530" y="262640"/>
            <a:ext cx="702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We start again with inspiration from theorists</a:t>
            </a:r>
          </a:p>
        </p:txBody>
      </p:sp>
    </p:spTree>
    <p:extLst>
      <p:ext uri="{BB962C8B-B14F-4D97-AF65-F5344CB8AC3E}">
        <p14:creationId xmlns:p14="http://schemas.microsoft.com/office/powerpoint/2010/main" val="41328548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pptCA78.tmp</Template>
  <TotalTime>4152</TotalTime>
  <Words>3440</Words>
  <Application>Microsoft Office PowerPoint</Application>
  <PresentationFormat>On-screen Show (4:3)</PresentationFormat>
  <Paragraphs>479</Paragraphs>
  <Slides>50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Arial Unicode MS</vt:lpstr>
      <vt:lpstr>Calibri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Consider 1:1:1 AYZ ternary compounds  many semiconductors are found  in this family  (even “complex” materials can follow simple chemical rules) </vt:lpstr>
      <vt:lpstr>PowerPoint Presentation</vt:lpstr>
      <vt:lpstr>PowerPoint Presentation</vt:lpstr>
      <vt:lpstr>The result calculates to have almost a complete band gap.  Essentially a 19 electron semiconductor.  but not quite – is it a Dirac Semimetal?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Stable variations of the Hexagonal 1:1:1 crystal structures</vt:lpstr>
      <vt:lpstr>PowerPoint Presentation</vt:lpstr>
      <vt:lpstr>PowerPoint Presentation</vt:lpstr>
    </vt:vector>
  </TitlesOfParts>
  <Company>Princeton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Cava</dc:creator>
  <cp:lastModifiedBy>Robert J. Cava</cp:lastModifiedBy>
  <cp:revision>738</cp:revision>
  <dcterms:created xsi:type="dcterms:W3CDTF">2006-07-01T01:43:24Z</dcterms:created>
  <dcterms:modified xsi:type="dcterms:W3CDTF">2022-07-18T23:52:17Z</dcterms:modified>
</cp:coreProperties>
</file>