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1" r:id="rId5"/>
  </p:sldMasterIdLst>
  <p:notesMasterIdLst>
    <p:notesMasterId r:id="rId37"/>
  </p:notesMasterIdLst>
  <p:sldIdLst>
    <p:sldId id="662" r:id="rId6"/>
    <p:sldId id="1534" r:id="rId7"/>
    <p:sldId id="1512" r:id="rId8"/>
    <p:sldId id="1537" r:id="rId9"/>
    <p:sldId id="2057" r:id="rId10"/>
    <p:sldId id="2058" r:id="rId11"/>
    <p:sldId id="2060" r:id="rId12"/>
    <p:sldId id="2061" r:id="rId13"/>
    <p:sldId id="2063" r:id="rId14"/>
    <p:sldId id="2064" r:id="rId15"/>
    <p:sldId id="2065" r:id="rId16"/>
    <p:sldId id="2067" r:id="rId17"/>
    <p:sldId id="2068" r:id="rId18"/>
    <p:sldId id="2070" r:id="rId19"/>
    <p:sldId id="2069" r:id="rId20"/>
    <p:sldId id="2071" r:id="rId21"/>
    <p:sldId id="2092" r:id="rId22"/>
    <p:sldId id="2074" r:id="rId23"/>
    <p:sldId id="2093" r:id="rId24"/>
    <p:sldId id="2094" r:id="rId25"/>
    <p:sldId id="2079" r:id="rId26"/>
    <p:sldId id="2080" r:id="rId27"/>
    <p:sldId id="2082" r:id="rId28"/>
    <p:sldId id="2086" r:id="rId29"/>
    <p:sldId id="2089" r:id="rId30"/>
    <p:sldId id="2083" r:id="rId31"/>
    <p:sldId id="2084" r:id="rId32"/>
    <p:sldId id="2091" r:id="rId33"/>
    <p:sldId id="1535" r:id="rId34"/>
    <p:sldId id="690" r:id="rId35"/>
    <p:sldId id="30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CCC25AB-6914-C385-AAFC-EF4D64EC6B93}" name="Beatrice Franke" initials="BF" userId="S::bfranke@triumf.ca::018d7d91-3a7e-43e2-a24e-6af50ecc895b" providerId="AD"/>
  <p188:author id="{17B96ED3-34CF-15DD-7550-01AE0E8396EF}" name="Oliver Stelzer-Chilton" initials="OSC" userId="S::stelzer-chilton@triumf.ca::adbf8634-2c78-491d-8849-b2d96119b6b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B0F0"/>
    <a:srgbClr val="35B1F1"/>
    <a:srgbClr val="FF7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453"/>
    <p:restoredTop sz="94673"/>
  </p:normalViewPr>
  <p:slideViewPr>
    <p:cSldViewPr snapToGrid="0" snapToObjects="1">
      <p:cViewPr varScale="1">
        <p:scale>
          <a:sx n="96" d="100"/>
          <a:sy n="96" d="100"/>
        </p:scale>
        <p:origin x="192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8/10/relationships/authors" Target="author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D04E74-000E-EE47-AE4A-0AEE87E67431}" type="datetimeFigureOut">
              <a:rPr lang="en-US" smtClean="0"/>
              <a:t>7/21/22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A3CF5E-B851-0A40-B147-2A94E94FC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778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3CF5E-B851-0A40-B147-2A94E94FCF7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30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3CF5E-B851-0A40-B147-2A94E94FCF7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37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3CF5E-B851-0A40-B147-2A94E94FCF7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13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3CF5E-B851-0A40-B147-2A94E94FCF7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567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3CF5E-B851-0A40-B147-2A94E94FCF7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80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3CF5E-B851-0A40-B147-2A94E94FCF7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520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E3210-20EC-F24E-9683-99436A0FBE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E72E1A-5AC8-DB49-9CF5-317BA48609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B23DB3-D48C-CA40-BB06-9A34C40E1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2D4F74-92FB-7B47-AB9B-2402ACA0D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7C8DE-136B-264A-BFD1-4B4C3D804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F7A5-0C3A-5B49-8BA7-8AC21D8FB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645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63275-8EED-F74F-9591-620A8EDB5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E77F45-0BD2-9147-9203-A54F11429F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995CB-BB57-AD46-A56C-1CE8C3CF2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85B0D-6D2C-4E46-9A20-85849629F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2A690-2178-D845-B175-1FF74B1C6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F7A5-0C3A-5B49-8BA7-8AC21D8FB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992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8FB74D-5416-9544-B0F7-C77525F840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B241A1-15FC-0949-B9A9-F6D82538F9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AC98A2-634E-234F-8801-258C64C8B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97447E-2489-DF46-8245-C5E62407F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4FED96-0404-B344-870B-C76DD35AC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F7A5-0C3A-5B49-8BA7-8AC21D8FB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6354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806014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2022-07-21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819437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ur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93502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668417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2022-07-21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9933386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2022-07-21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370441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2022-07-21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625322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14837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11262-C525-9F44-9DAB-B55D8D2C8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3B7BF-7AC6-1540-95FA-08BC0714E6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E28F0C-51BE-0745-9948-89A907381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61DA34-738F-BF45-B243-623E999F7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54B553-1789-6C45-B201-5E5FE6FED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F7A5-0C3A-5B49-8BA7-8AC21D8FB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8469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1471" y="979687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81471" y="2032777"/>
            <a:ext cx="8953827" cy="393939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286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36890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8269" y="979688"/>
            <a:ext cx="10231669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465986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144902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773410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22935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73411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773410" y="3337854"/>
            <a:ext cx="4869744" cy="304025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2"/>
          </p:nvPr>
        </p:nvSpPr>
        <p:spPr>
          <a:xfrm>
            <a:off x="5968073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3337854"/>
            <a:ext cx="4869744" cy="30402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73410" y="979687"/>
            <a:ext cx="10064407" cy="63707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931364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>
                <a:solidFill>
                  <a:srgbClr val="00B0F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075864" y="2032776"/>
            <a:ext cx="5446278" cy="3931442"/>
          </a:xfrm>
          <a:prstGeom prst="rect">
            <a:avLst/>
          </a:prstGeom>
        </p:spPr>
        <p:txBody>
          <a:bodyPr anchor="ctr"/>
          <a:lstStyle>
            <a:lvl1pPr marL="2286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34875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979688"/>
            <a:ext cx="4182876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278871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7687507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947791" y="979688"/>
            <a:ext cx="7687507" cy="6635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51726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6921889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 rot="5400000">
            <a:off x="7116880" y="3953881"/>
            <a:ext cx="4439522" cy="59731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599173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322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246F5-BAFE-4848-8CA4-4CA8F56A8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2BEA1C-E6C1-6742-BFD1-ABF0B11EE7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956C3D-8AE9-FA40-A38F-5E48F3FFC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CA4FA7-8FB0-7E43-9E41-01F7F7EF9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3B25A-5ED4-D44E-9096-E219BD5CE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F7A5-0C3A-5B49-8BA7-8AC21D8FB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9137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5918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49722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4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80349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67267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9670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731603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IEL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7592126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son Hall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4840768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or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5937440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 Group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347429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578DC-46C0-834B-A6EB-594D77742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9D703-51D7-3F46-9B4B-20CB6D16D5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EAA2D9-E06A-3142-929B-FE8CB59FC9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70DB70-19F4-FE47-ABA6-6F1F68A0E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B15372-C264-3846-81AD-B5629A5C5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983DFA-6C5F-2F4A-B954-7A21BA230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F7A5-0C3A-5B49-8BA7-8AC21D8FB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868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fet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47758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9213880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B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1559502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8751231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190919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1635782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4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0797162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F NIF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0298508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A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3481581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PHA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805681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60F85-0C2F-CE49-9F8A-9E21B3DDC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AEE599-984D-E247-BBEF-DCA561895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CED082-E9D8-5444-8CF3-396C27D2CF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275317-B077-E549-9309-FE2DF5EB17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22F5F3-0A74-0B4A-8373-F65BC32958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279320-A2CB-5942-A50A-A442F3F7F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BC9324-99AB-4D4A-B09B-C7DA1B25E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BFBA53-CDB9-1044-9106-8AF0D78D2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F7A5-0C3A-5B49-8BA7-8AC21D8FB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27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AGO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035885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SIM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370305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ium Recyclin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5516313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3379454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691236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1007135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5229527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er Tape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9055335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Draft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000731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bbit Lin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646683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0AADE-A67C-DF41-BF42-80F95B595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0F781C-DACC-D04A-A8D6-8BD2D4718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269459-B71D-C24D-8999-9FFD7F83A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47B7DF-597B-DC44-859F-BA279CF8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F7A5-0C3A-5B49-8BA7-8AC21D8FB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4930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chine Shop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7901933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504983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448774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7588919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per Clip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7082842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3677-4C9B-4970-A539-889BA99E5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3606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8668" y="1"/>
            <a:ext cx="8157136" cy="626535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>
                <a:latin typeface="Myriad Pro SemiExt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558521"/>
            <a:ext cx="5384800" cy="3394075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558521"/>
            <a:ext cx="5384800" cy="3394075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0367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21313-7917-41C0-88BE-CC11AC729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77E10F-CB24-40EB-8F3C-F1A18FE016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6F923B-D830-4618-A1D0-9D6DE836D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41ACB5-F598-4191-80CF-E8A9B98F0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C8D780-B3A0-4885-918A-3AF6DEC7C3D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68504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9A5DD8-9271-3143-8323-4EBFD8E89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B6E1C5-BC85-4241-B86A-E8F9A0E2C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1546DB-155A-3445-82E9-41814BA0D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F7A5-0C3A-5B49-8BA7-8AC21D8FB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506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954BE-114C-E142-B053-623474E25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F4BB9-173B-E940-85EA-9C1E207D7E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5BC1BB-D590-D54E-9597-32EF12968F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5FCA37-4539-C649-99B0-7E4C3745F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856C3-528D-084A-9E7C-FF7B9EA00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69C26B-4EBA-4249-B29A-3F0067779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F7A5-0C3A-5B49-8BA7-8AC21D8FB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752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620AD-211D-CA4B-83E1-AEF5E116F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D99310-1E88-E646-BDA1-CAEBCCFED3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EA2C9E-EDEC-BA49-8751-C0ADE1C5B3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9BA6C7-8399-8D4A-9E22-F5134E70D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6759F5-9797-F144-94E1-B79FF15AF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D291E1-B3D7-3A4F-9C98-02C1DE6CE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EF7A5-0C3A-5B49-8BA7-8AC21D8FB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358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slideLayout" Target="../slideLayouts/slideLayout40.xml"/><Relationship Id="rId39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48.xml"/><Relationship Id="rId42" Type="http://schemas.openxmlformats.org/officeDocument/2006/relationships/slideLayout" Target="../slideLayouts/slideLayout56.xml"/><Relationship Id="rId47" Type="http://schemas.openxmlformats.org/officeDocument/2006/relationships/slideLayout" Target="../slideLayouts/slideLayout61.xml"/><Relationship Id="rId50" Type="http://schemas.openxmlformats.org/officeDocument/2006/relationships/slideLayout" Target="../slideLayouts/slideLayout64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9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32" Type="http://schemas.openxmlformats.org/officeDocument/2006/relationships/slideLayout" Target="../slideLayouts/slideLayout46.xml"/><Relationship Id="rId37" Type="http://schemas.openxmlformats.org/officeDocument/2006/relationships/slideLayout" Target="../slideLayouts/slideLayout51.xml"/><Relationship Id="rId40" Type="http://schemas.openxmlformats.org/officeDocument/2006/relationships/slideLayout" Target="../slideLayouts/slideLayout54.xml"/><Relationship Id="rId45" Type="http://schemas.openxmlformats.org/officeDocument/2006/relationships/slideLayout" Target="../slideLayouts/slideLayout59.xml"/><Relationship Id="rId53" Type="http://schemas.openxmlformats.org/officeDocument/2006/relationships/slideLayout" Target="../slideLayouts/slideLayout67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31" Type="http://schemas.openxmlformats.org/officeDocument/2006/relationships/slideLayout" Target="../slideLayouts/slideLayout45.xml"/><Relationship Id="rId44" Type="http://schemas.openxmlformats.org/officeDocument/2006/relationships/slideLayout" Target="../slideLayouts/slideLayout58.xml"/><Relationship Id="rId52" Type="http://schemas.openxmlformats.org/officeDocument/2006/relationships/slideLayout" Target="../slideLayouts/slideLayout66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4.xml"/><Relationship Id="rId35" Type="http://schemas.openxmlformats.org/officeDocument/2006/relationships/slideLayout" Target="../slideLayouts/slideLayout49.xml"/><Relationship Id="rId43" Type="http://schemas.openxmlformats.org/officeDocument/2006/relationships/slideLayout" Target="../slideLayouts/slideLayout57.xml"/><Relationship Id="rId48" Type="http://schemas.openxmlformats.org/officeDocument/2006/relationships/slideLayout" Target="../slideLayouts/slideLayout62.xml"/><Relationship Id="rId8" Type="http://schemas.openxmlformats.org/officeDocument/2006/relationships/slideLayout" Target="../slideLayouts/slideLayout22.xml"/><Relationship Id="rId51" Type="http://schemas.openxmlformats.org/officeDocument/2006/relationships/slideLayout" Target="../slideLayouts/slideLayout65.xml"/><Relationship Id="rId3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33" Type="http://schemas.openxmlformats.org/officeDocument/2006/relationships/slideLayout" Target="../slideLayouts/slideLayout47.xml"/><Relationship Id="rId38" Type="http://schemas.openxmlformats.org/officeDocument/2006/relationships/slideLayout" Target="../slideLayouts/slideLayout52.xml"/><Relationship Id="rId4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34.xml"/><Relationship Id="rId41" Type="http://schemas.openxmlformats.org/officeDocument/2006/relationships/slideLayout" Target="../slideLayouts/slideLayout55.xml"/><Relationship Id="rId54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slideLayout" Target="../slideLayouts/slideLayout42.xml"/><Relationship Id="rId36" Type="http://schemas.openxmlformats.org/officeDocument/2006/relationships/slideLayout" Target="../slideLayouts/slideLayout50.xml"/><Relationship Id="rId4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FDFB37-AD8F-8243-ABE9-852A74481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1391CF-1280-CE49-8D27-6B5EEBBAC0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35C038-23EE-F045-A396-D96B214F9D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79AA7-CD0D-3B41-900C-EB1DD60A6E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77EC45-35EC-6845-B9C1-3F66F31A39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EF7A5-0C3A-5B49-8BA7-8AC21D8FB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822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15" r:id="rId13"/>
    <p:sldLayoutId id="2147483716" r:id="rId14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5100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  <p:sldLayoutId id="2147483696" r:id="rId35"/>
    <p:sldLayoutId id="2147483697" r:id="rId36"/>
    <p:sldLayoutId id="2147483698" r:id="rId37"/>
    <p:sldLayoutId id="2147483699" r:id="rId38"/>
    <p:sldLayoutId id="2147483700" r:id="rId39"/>
    <p:sldLayoutId id="2147483701" r:id="rId40"/>
    <p:sldLayoutId id="2147483702" r:id="rId41"/>
    <p:sldLayoutId id="2147483703" r:id="rId42"/>
    <p:sldLayoutId id="2147483704" r:id="rId43"/>
    <p:sldLayoutId id="2147483705" r:id="rId44"/>
    <p:sldLayoutId id="2147483706" r:id="rId45"/>
    <p:sldLayoutId id="2147483707" r:id="rId46"/>
    <p:sldLayoutId id="2147483708" r:id="rId47"/>
    <p:sldLayoutId id="2147483709" r:id="rId48"/>
    <p:sldLayoutId id="2147483710" r:id="rId49"/>
    <p:sldLayoutId id="2147483711" r:id="rId50"/>
    <p:sldLayoutId id="2147483712" r:id="rId51"/>
    <p:sldLayoutId id="2147483713" r:id="rId52"/>
    <p:sldLayoutId id="2147483714" r:id="rId53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meetings.triumf.ca/event/284/" TargetMode="Externa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71D4CEE-0566-FC47-8203-28EFE1E4859D}"/>
              </a:ext>
            </a:extLst>
          </p:cNvPr>
          <p:cNvSpPr/>
          <p:nvPr/>
        </p:nvSpPr>
        <p:spPr>
          <a:xfrm>
            <a:off x="5840669" y="0"/>
            <a:ext cx="558700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A69A6A-C069-48AF-A644-E5DAB8E8B1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2761" y="4613762"/>
            <a:ext cx="7882759" cy="2082023"/>
          </a:xfrm>
        </p:spPr>
        <p:txBody>
          <a:bodyPr>
            <a:normAutofit/>
          </a:bodyPr>
          <a:lstStyle/>
          <a:p>
            <a:pPr algn="ctr"/>
            <a:r>
              <a:rPr lang="en-US" sz="3000" dirty="0">
                <a:latin typeface="Arial"/>
                <a:cs typeface="Arial"/>
              </a:rPr>
              <a:t>Particle Physics at TRIUMF in </a:t>
            </a:r>
            <a:br>
              <a:rPr lang="en-US" sz="3000" dirty="0">
                <a:latin typeface="Arial"/>
                <a:cs typeface="Arial"/>
              </a:rPr>
            </a:br>
            <a:r>
              <a:rPr lang="en-US" sz="3000" dirty="0">
                <a:latin typeface="Arial"/>
                <a:cs typeface="Arial"/>
              </a:rPr>
              <a:t>next Five-Year Plan 2025-2030</a:t>
            </a:r>
            <a:endParaRPr lang="en-CA" sz="3000" dirty="0">
              <a:latin typeface="Arial"/>
              <a:cs typeface="Arial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85E869-0FCA-4DF7-AF07-8E8D3F09FA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3460" y="5785297"/>
            <a:ext cx="9134418" cy="872126"/>
          </a:xfrm>
        </p:spPr>
        <p:txBody>
          <a:bodyPr>
            <a:normAutofit fontScale="92500" lnSpcReduction="20000"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Oliver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Stelzer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-Chilton (for the PP group)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Science Week 2022 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July 18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–July 22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2022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056093-CE77-604D-9E77-E0D60507E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325" y="940706"/>
            <a:ext cx="10773367" cy="320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5919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5C32B7-5462-244C-A2F8-F3EA0C7ED451}"/>
              </a:ext>
            </a:extLst>
          </p:cNvPr>
          <p:cNvSpPr/>
          <p:nvPr/>
        </p:nvSpPr>
        <p:spPr>
          <a:xfrm>
            <a:off x="9545444" y="5006898"/>
            <a:ext cx="618498" cy="2118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B518457F-906A-E0BF-CEC1-0866CA0C0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222" y="797838"/>
            <a:ext cx="10481555" cy="588505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D405589-DF5F-176D-0456-5A541D53BBBB}"/>
              </a:ext>
            </a:extLst>
          </p:cNvPr>
          <p:cNvSpPr txBox="1">
            <a:spLocks/>
          </p:cNvSpPr>
          <p:nvPr/>
        </p:nvSpPr>
        <p:spPr>
          <a:xfrm>
            <a:off x="2597975" y="136920"/>
            <a:ext cx="2378975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000" dirty="0"/>
              <a:t>Hyper-K</a:t>
            </a:r>
          </a:p>
        </p:txBody>
      </p:sp>
    </p:spTree>
    <p:extLst>
      <p:ext uri="{BB962C8B-B14F-4D97-AF65-F5344CB8AC3E}">
        <p14:creationId xmlns:p14="http://schemas.microsoft.com/office/powerpoint/2010/main" val="25819067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5C32B7-5462-244C-A2F8-F3EA0C7ED451}"/>
              </a:ext>
            </a:extLst>
          </p:cNvPr>
          <p:cNvSpPr/>
          <p:nvPr/>
        </p:nvSpPr>
        <p:spPr>
          <a:xfrm>
            <a:off x="9545444" y="5006898"/>
            <a:ext cx="618498" cy="2118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405589-DF5F-176D-0456-5A541D53BBBB}"/>
              </a:ext>
            </a:extLst>
          </p:cNvPr>
          <p:cNvSpPr txBox="1">
            <a:spLocks/>
          </p:cNvSpPr>
          <p:nvPr/>
        </p:nvSpPr>
        <p:spPr>
          <a:xfrm>
            <a:off x="2597975" y="136920"/>
            <a:ext cx="2378975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000" dirty="0"/>
              <a:t>Hyper-K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5EDA42-74DE-B70D-83E6-CA8DEB268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892" y="825258"/>
            <a:ext cx="10659291" cy="586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7320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5C32B7-5462-244C-A2F8-F3EA0C7ED451}"/>
              </a:ext>
            </a:extLst>
          </p:cNvPr>
          <p:cNvSpPr/>
          <p:nvPr/>
        </p:nvSpPr>
        <p:spPr>
          <a:xfrm>
            <a:off x="9545444" y="5006898"/>
            <a:ext cx="618498" cy="2118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405589-DF5F-176D-0456-5A541D53BBBB}"/>
              </a:ext>
            </a:extLst>
          </p:cNvPr>
          <p:cNvSpPr txBox="1">
            <a:spLocks/>
          </p:cNvSpPr>
          <p:nvPr/>
        </p:nvSpPr>
        <p:spPr>
          <a:xfrm>
            <a:off x="2597975" y="136920"/>
            <a:ext cx="2378975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000" dirty="0"/>
              <a:t>Hyper-K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74E159-7DAA-119A-9F4C-855FF336B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017" y="825258"/>
            <a:ext cx="10937966" cy="602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6892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5C32B7-5462-244C-A2F8-F3EA0C7ED451}"/>
              </a:ext>
            </a:extLst>
          </p:cNvPr>
          <p:cNvSpPr/>
          <p:nvPr/>
        </p:nvSpPr>
        <p:spPr>
          <a:xfrm>
            <a:off x="9545444" y="5006898"/>
            <a:ext cx="618498" cy="2118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405589-DF5F-176D-0456-5A541D53BBBB}"/>
              </a:ext>
            </a:extLst>
          </p:cNvPr>
          <p:cNvSpPr txBox="1">
            <a:spLocks/>
          </p:cNvSpPr>
          <p:nvPr/>
        </p:nvSpPr>
        <p:spPr>
          <a:xfrm>
            <a:off x="2597975" y="136920"/>
            <a:ext cx="2378975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000" dirty="0"/>
              <a:t>Hyper-K</a:t>
            </a:r>
          </a:p>
        </p:txBody>
      </p:sp>
      <p:pic>
        <p:nvPicPr>
          <p:cNvPr id="5" name="Picture 4" descr="Chart, waterfall chart&#10;&#10;Description automatically generated">
            <a:extLst>
              <a:ext uri="{FF2B5EF4-FFF2-40B4-BE49-F238E27FC236}">
                <a16:creationId xmlns:a16="http://schemas.microsoft.com/office/drawing/2014/main" id="{C8F19056-6BF0-ECD7-A8EA-70DF89024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522" y="692331"/>
            <a:ext cx="10490948" cy="591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102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5C32B7-5462-244C-A2F8-F3EA0C7ED451}"/>
              </a:ext>
            </a:extLst>
          </p:cNvPr>
          <p:cNvSpPr/>
          <p:nvPr/>
        </p:nvSpPr>
        <p:spPr>
          <a:xfrm>
            <a:off x="9545444" y="5006898"/>
            <a:ext cx="618498" cy="2118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405589-DF5F-176D-0456-5A541D53BBBB}"/>
              </a:ext>
            </a:extLst>
          </p:cNvPr>
          <p:cNvSpPr txBox="1">
            <a:spLocks/>
          </p:cNvSpPr>
          <p:nvPr/>
        </p:nvSpPr>
        <p:spPr>
          <a:xfrm>
            <a:off x="2558787" y="176109"/>
            <a:ext cx="2378975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000" dirty="0"/>
              <a:t>ALPHA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FC778F-EECB-61CE-7337-B1931DBB2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290" y="990410"/>
            <a:ext cx="10563419" cy="547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9692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5C32B7-5462-244C-A2F8-F3EA0C7ED451}"/>
              </a:ext>
            </a:extLst>
          </p:cNvPr>
          <p:cNvSpPr/>
          <p:nvPr/>
        </p:nvSpPr>
        <p:spPr>
          <a:xfrm>
            <a:off x="9545444" y="5006898"/>
            <a:ext cx="618498" cy="2118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405589-DF5F-176D-0456-5A541D53BBBB}"/>
              </a:ext>
            </a:extLst>
          </p:cNvPr>
          <p:cNvSpPr txBox="1">
            <a:spLocks/>
          </p:cNvSpPr>
          <p:nvPr/>
        </p:nvSpPr>
        <p:spPr>
          <a:xfrm>
            <a:off x="2558787" y="176109"/>
            <a:ext cx="2378975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000" dirty="0"/>
              <a:t>ALPHA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BA9E0A-DA4F-3C74-EFF1-C95C0E02BE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" r="281"/>
          <a:stretch/>
        </p:blipFill>
        <p:spPr>
          <a:xfrm>
            <a:off x="337929" y="864447"/>
            <a:ext cx="11138723" cy="565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284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5C32B7-5462-244C-A2F8-F3EA0C7ED451}"/>
              </a:ext>
            </a:extLst>
          </p:cNvPr>
          <p:cNvSpPr/>
          <p:nvPr/>
        </p:nvSpPr>
        <p:spPr>
          <a:xfrm>
            <a:off x="9545444" y="5006898"/>
            <a:ext cx="618498" cy="2118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405589-DF5F-176D-0456-5A541D53BBBB}"/>
              </a:ext>
            </a:extLst>
          </p:cNvPr>
          <p:cNvSpPr txBox="1">
            <a:spLocks/>
          </p:cNvSpPr>
          <p:nvPr/>
        </p:nvSpPr>
        <p:spPr>
          <a:xfrm>
            <a:off x="2558787" y="176109"/>
            <a:ext cx="2378975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000" dirty="0"/>
              <a:t>ALPHA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518E24-78B8-15FF-1089-E515333AF9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301"/>
          <a:stretch/>
        </p:blipFill>
        <p:spPr>
          <a:xfrm>
            <a:off x="989758" y="864447"/>
            <a:ext cx="10181826" cy="546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747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5C32B7-5462-244C-A2F8-F3EA0C7ED451}"/>
              </a:ext>
            </a:extLst>
          </p:cNvPr>
          <p:cNvSpPr/>
          <p:nvPr/>
        </p:nvSpPr>
        <p:spPr>
          <a:xfrm>
            <a:off x="9545444" y="5006898"/>
            <a:ext cx="618498" cy="2118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405589-DF5F-176D-0456-5A541D53BBBB}"/>
              </a:ext>
            </a:extLst>
          </p:cNvPr>
          <p:cNvSpPr txBox="1">
            <a:spLocks/>
          </p:cNvSpPr>
          <p:nvPr/>
        </p:nvSpPr>
        <p:spPr>
          <a:xfrm>
            <a:off x="2558787" y="176109"/>
            <a:ext cx="4756413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000" dirty="0"/>
              <a:t>TUCAN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17AE5B0F-E41B-EADB-2A66-D3A12E7265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55"/>
          <a:stretch/>
        </p:blipFill>
        <p:spPr>
          <a:xfrm>
            <a:off x="103031" y="1085849"/>
            <a:ext cx="11348348" cy="559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5421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5C32B7-5462-244C-A2F8-F3EA0C7ED451}"/>
              </a:ext>
            </a:extLst>
          </p:cNvPr>
          <p:cNvSpPr/>
          <p:nvPr/>
        </p:nvSpPr>
        <p:spPr>
          <a:xfrm>
            <a:off x="9545444" y="5006898"/>
            <a:ext cx="618498" cy="2118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405589-DF5F-176D-0456-5A541D53BBBB}"/>
              </a:ext>
            </a:extLst>
          </p:cNvPr>
          <p:cNvSpPr txBox="1">
            <a:spLocks/>
          </p:cNvSpPr>
          <p:nvPr/>
        </p:nvSpPr>
        <p:spPr>
          <a:xfrm>
            <a:off x="2558787" y="176109"/>
            <a:ext cx="4756413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000" dirty="0"/>
              <a:t>TUCAN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1CE93E-CB74-8628-C67C-DB3268B69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793" y="712891"/>
            <a:ext cx="10629900" cy="596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1785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5C32B7-5462-244C-A2F8-F3EA0C7ED451}"/>
              </a:ext>
            </a:extLst>
          </p:cNvPr>
          <p:cNvSpPr/>
          <p:nvPr/>
        </p:nvSpPr>
        <p:spPr>
          <a:xfrm>
            <a:off x="9545444" y="5006898"/>
            <a:ext cx="618498" cy="2118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405589-DF5F-176D-0456-5A541D53BBBB}"/>
              </a:ext>
            </a:extLst>
          </p:cNvPr>
          <p:cNvSpPr txBox="1">
            <a:spLocks/>
          </p:cNvSpPr>
          <p:nvPr/>
        </p:nvSpPr>
        <p:spPr>
          <a:xfrm>
            <a:off x="2558787" y="176109"/>
            <a:ext cx="4756413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000" dirty="0"/>
              <a:t>TUCAN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A531D2-E9A9-BB78-C24C-B6589BCF7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27548"/>
            <a:ext cx="11487150" cy="489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747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0E3D5B0-6587-B04F-8C24-2665DE65EC8E}"/>
              </a:ext>
            </a:extLst>
          </p:cNvPr>
          <p:cNvSpPr txBox="1"/>
          <p:nvPr/>
        </p:nvSpPr>
        <p:spPr>
          <a:xfrm>
            <a:off x="812481" y="4395787"/>
            <a:ext cx="52835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endParaRPr lang="en-US" sz="2200"/>
          </a:p>
          <a:p>
            <a:pPr marL="342900" indent="-342900">
              <a:buFont typeface="Wingdings" pitchFamily="2" charset="2"/>
              <a:buChar char="§"/>
            </a:pPr>
            <a:endParaRPr lang="en-US" sz="22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F4400F-6852-784F-80D4-C53123FA58F2}"/>
              </a:ext>
            </a:extLst>
          </p:cNvPr>
          <p:cNvSpPr txBox="1"/>
          <p:nvPr/>
        </p:nvSpPr>
        <p:spPr>
          <a:xfrm>
            <a:off x="738455" y="1574703"/>
            <a:ext cx="10715090" cy="517064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2000" dirty="0"/>
              <a:t>The departments of </a:t>
            </a:r>
            <a:r>
              <a:rPr lang="en-US" sz="2000" b="1" dirty="0"/>
              <a:t>Particle Physics</a:t>
            </a:r>
            <a:r>
              <a:rPr lang="en-US" sz="2000" dirty="0"/>
              <a:t>, </a:t>
            </a:r>
            <a:r>
              <a:rPr lang="en-US" sz="2000" b="1" dirty="0"/>
              <a:t>Science &amp; Technology</a:t>
            </a:r>
            <a:r>
              <a:rPr lang="en-US" sz="2000" dirty="0"/>
              <a:t> 		                                                         and </a:t>
            </a:r>
            <a:r>
              <a:rPr lang="en-US" sz="2000" b="1" dirty="0"/>
              <a:t>Scientific Computing </a:t>
            </a:r>
            <a:r>
              <a:rPr lang="en-US" sz="2000" dirty="0"/>
              <a:t>address the areas:</a:t>
            </a:r>
          </a:p>
          <a:p>
            <a:endParaRPr lang="en-US" sz="1000" dirty="0"/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High Energy Frontier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Neutrinos and Dark Matter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Precision Tests of Fundamental Interactions</a:t>
            </a:r>
          </a:p>
          <a:p>
            <a:pPr>
              <a:buClr>
                <a:srgbClr val="00B0F0"/>
              </a:buClr>
            </a:pPr>
            <a:endParaRPr lang="en-US" sz="2000" dirty="0">
              <a:cs typeface="Arial"/>
            </a:endParaRPr>
          </a:p>
          <a:p>
            <a:pPr>
              <a:buClr>
                <a:srgbClr val="00B0F0"/>
              </a:buClr>
            </a:pPr>
            <a:r>
              <a:rPr lang="en-US" sz="2000" b="1" dirty="0">
                <a:cs typeface="Arial"/>
              </a:rPr>
              <a:t>Lead in Scientific Discovery </a:t>
            </a:r>
            <a:r>
              <a:rPr lang="en-US" sz="2000" dirty="0">
                <a:cs typeface="Arial"/>
              </a:rPr>
              <a:t>through </a:t>
            </a:r>
            <a:r>
              <a:rPr lang="en-US" sz="2000" b="1" dirty="0">
                <a:cs typeface="Arial"/>
              </a:rPr>
              <a:t>focus projects </a:t>
            </a:r>
            <a:endParaRPr lang="en-US" sz="2000" dirty="0"/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>
                <a:cs typeface="Arial"/>
              </a:rPr>
              <a:t>Projects where we are involved in all areas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>
                <a:cs typeface="Arial"/>
              </a:rPr>
              <a:t>detector design/construction, operations, data analysis</a:t>
            </a:r>
            <a:endParaRPr lang="en-US" sz="2000" dirty="0"/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Ensure critical mass is established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Maintain leadership in all areas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Current experiments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ATLAS, T2K/Hyper-K, ALPHA, TUCAN, </a:t>
            </a:r>
            <a:r>
              <a:rPr lang="en-US" sz="2000" dirty="0" err="1"/>
              <a:t>SuperCDMS</a:t>
            </a:r>
            <a:endParaRPr lang="en-US" sz="2000" dirty="0"/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New experiments expected to reach that point in the future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 err="1"/>
              <a:t>DarkLight</a:t>
            </a:r>
            <a:r>
              <a:rPr lang="en-US" sz="2000" dirty="0"/>
              <a:t>, </a:t>
            </a:r>
            <a:r>
              <a:rPr lang="en-US" sz="2000" dirty="0" err="1"/>
              <a:t>nEXO</a:t>
            </a:r>
            <a:r>
              <a:rPr lang="en-US" sz="2000" dirty="0"/>
              <a:t>, PIONEER</a:t>
            </a:r>
          </a:p>
          <a:p>
            <a:pPr>
              <a:buClr>
                <a:srgbClr val="00B0F0"/>
              </a:buClr>
            </a:pPr>
            <a:endParaRPr lang="en-US" sz="20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04398F3-83E3-C040-9BA2-FADED4B259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281" y="841605"/>
            <a:ext cx="10541042" cy="936395"/>
          </a:xfrm>
        </p:spPr>
        <p:txBody>
          <a:bodyPr>
            <a:normAutofit fontScale="90000"/>
          </a:bodyPr>
          <a:lstStyle/>
          <a:p>
            <a:pPr>
              <a:spcAft>
                <a:spcPts val="0"/>
              </a:spcAft>
            </a:pPr>
            <a:r>
              <a:rPr lang="en-US" sz="3300"/>
              <a:t>Particle Physics within the Physical Sciences Division</a:t>
            </a:r>
            <a:br>
              <a:rPr lang="en-US" sz="3300"/>
            </a:br>
            <a:br>
              <a:rPr lang="en-US" sz="3000"/>
            </a:br>
            <a:endParaRPr lang="en-US" sz="1600" b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65F8172-90B2-FF48-A47F-A42E8616DA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292" y="3610122"/>
            <a:ext cx="3135227" cy="31352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F581F6-1460-4642-9268-A462F7C47A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6531" y="1716176"/>
            <a:ext cx="3030748" cy="175247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62752B1-2842-C274-32E6-4E2D47EF6D86}"/>
              </a:ext>
            </a:extLst>
          </p:cNvPr>
          <p:cNvSpPr/>
          <p:nvPr/>
        </p:nvSpPr>
        <p:spPr>
          <a:xfrm>
            <a:off x="681281" y="6488668"/>
            <a:ext cx="5360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See talk by Jocelyn Monroe covering TRIUMF@SNOLAB</a:t>
            </a:r>
          </a:p>
        </p:txBody>
      </p:sp>
    </p:spTree>
    <p:extLst>
      <p:ext uri="{BB962C8B-B14F-4D97-AF65-F5344CB8AC3E}">
        <p14:creationId xmlns:p14="http://schemas.microsoft.com/office/powerpoint/2010/main" val="22566475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5C32B7-5462-244C-A2F8-F3EA0C7ED451}"/>
              </a:ext>
            </a:extLst>
          </p:cNvPr>
          <p:cNvSpPr/>
          <p:nvPr/>
        </p:nvSpPr>
        <p:spPr>
          <a:xfrm>
            <a:off x="9545444" y="5006898"/>
            <a:ext cx="618498" cy="2118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405589-DF5F-176D-0456-5A541D53BBBB}"/>
              </a:ext>
            </a:extLst>
          </p:cNvPr>
          <p:cNvSpPr txBox="1">
            <a:spLocks/>
          </p:cNvSpPr>
          <p:nvPr/>
        </p:nvSpPr>
        <p:spPr>
          <a:xfrm>
            <a:off x="2558787" y="176109"/>
            <a:ext cx="4756413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000" dirty="0"/>
              <a:t>TUCAN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EF23CD-AA8A-6D47-FC27-53E4B814E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40492"/>
            <a:ext cx="11202106" cy="5574608"/>
          </a:xfrm>
          <a:prstGeom prst="rect">
            <a:avLst/>
          </a:prstGeom>
        </p:spPr>
      </p:pic>
      <p:pic>
        <p:nvPicPr>
          <p:cNvPr id="6" name="Grafik 21" descr="SPP_Video.gif">
            <a:extLst>
              <a:ext uri="{FF2B5EF4-FFF2-40B4-BE49-F238E27FC236}">
                <a16:creationId xmlns:a16="http://schemas.microsoft.com/office/drawing/2014/main" id="{11AA6EA8-132E-4BE7-FC7D-3F62DE02FD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58497"/>
            <a:ext cx="2037192" cy="137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65195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4D69EAD4-2494-414D-9120-A2C6FDC90870}"/>
              </a:ext>
            </a:extLst>
          </p:cNvPr>
          <p:cNvSpPr txBox="1">
            <a:spLocks/>
          </p:cNvSpPr>
          <p:nvPr/>
        </p:nvSpPr>
        <p:spPr>
          <a:xfrm>
            <a:off x="1289882" y="2740662"/>
            <a:ext cx="9612235" cy="6883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n-US" sz="4500" dirty="0"/>
              <a:t>This Five-Year Plan </a:t>
            </a:r>
          </a:p>
          <a:p>
            <a:pPr algn="ctr"/>
            <a:r>
              <a:rPr lang="en-US" sz="4500" dirty="0"/>
              <a:t>New Projects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5C32B7-5462-244C-A2F8-F3EA0C7ED451}"/>
              </a:ext>
            </a:extLst>
          </p:cNvPr>
          <p:cNvSpPr/>
          <p:nvPr/>
        </p:nvSpPr>
        <p:spPr>
          <a:xfrm>
            <a:off x="9545444" y="5006898"/>
            <a:ext cx="618498" cy="2118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8494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85BF39A-6C23-9464-74A1-F9A954FC7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9662" y="1639229"/>
            <a:ext cx="5736762" cy="438504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85C32B7-5462-244C-A2F8-F3EA0C7ED451}"/>
              </a:ext>
            </a:extLst>
          </p:cNvPr>
          <p:cNvSpPr/>
          <p:nvPr/>
        </p:nvSpPr>
        <p:spPr>
          <a:xfrm>
            <a:off x="9545444" y="5006898"/>
            <a:ext cx="618498" cy="2118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8EA73C9-393E-B385-E095-44D07731D014}"/>
              </a:ext>
            </a:extLst>
          </p:cNvPr>
          <p:cNvSpPr txBox="1">
            <a:spLocks/>
          </p:cNvSpPr>
          <p:nvPr/>
        </p:nvSpPr>
        <p:spPr>
          <a:xfrm>
            <a:off x="1801793" y="950891"/>
            <a:ext cx="2378975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000" dirty="0" err="1"/>
              <a:t>DarkLight</a:t>
            </a:r>
            <a:endParaRPr lang="en-US" sz="3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A2E45B-FE65-FC4C-63A9-A4BD0B502E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0"/>
          <a:stretch/>
        </p:blipFill>
        <p:spPr>
          <a:xfrm>
            <a:off x="122899" y="1860460"/>
            <a:ext cx="5736763" cy="386935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D46E547-E9C9-F83A-4B4B-9009A8947B36}"/>
              </a:ext>
            </a:extLst>
          </p:cNvPr>
          <p:cNvSpPr/>
          <p:nvPr/>
        </p:nvSpPr>
        <p:spPr>
          <a:xfrm>
            <a:off x="595576" y="5951043"/>
            <a:ext cx="23217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See talk by Kate </a:t>
            </a:r>
            <a:r>
              <a:rPr lang="en-US" i="1" dirty="0" err="1"/>
              <a:t>Pachal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6347922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5C32B7-5462-244C-A2F8-F3EA0C7ED451}"/>
              </a:ext>
            </a:extLst>
          </p:cNvPr>
          <p:cNvSpPr/>
          <p:nvPr/>
        </p:nvSpPr>
        <p:spPr>
          <a:xfrm>
            <a:off x="9545444" y="5006898"/>
            <a:ext cx="618498" cy="2118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8EA73C9-393E-B385-E095-44D07731D014}"/>
              </a:ext>
            </a:extLst>
          </p:cNvPr>
          <p:cNvSpPr txBox="1">
            <a:spLocks/>
          </p:cNvSpPr>
          <p:nvPr/>
        </p:nvSpPr>
        <p:spPr>
          <a:xfrm>
            <a:off x="2532662" y="489617"/>
            <a:ext cx="2741703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000" dirty="0"/>
              <a:t>PIONEER@PSI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268B60-683E-EBB9-5480-DBCD321923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290"/>
          <a:stretch/>
        </p:blipFill>
        <p:spPr>
          <a:xfrm>
            <a:off x="209006" y="1177955"/>
            <a:ext cx="11368646" cy="48795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8547A7-E2C8-5DC6-232A-C9B2BCB7B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2926" y="118169"/>
            <a:ext cx="2864726" cy="29725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831069-0FE2-470B-9E5A-B4C541801B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867" b="61428"/>
          <a:stretch/>
        </p:blipFill>
        <p:spPr>
          <a:xfrm>
            <a:off x="149372" y="5991995"/>
            <a:ext cx="9281441" cy="88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9233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4D69EAD4-2494-414D-9120-A2C6FDC90870}"/>
              </a:ext>
            </a:extLst>
          </p:cNvPr>
          <p:cNvSpPr txBox="1">
            <a:spLocks/>
          </p:cNvSpPr>
          <p:nvPr/>
        </p:nvSpPr>
        <p:spPr>
          <a:xfrm>
            <a:off x="1289882" y="2740662"/>
            <a:ext cx="9612235" cy="6883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n-US" sz="4500" dirty="0"/>
              <a:t>Next Five-Year Plan </a:t>
            </a:r>
          </a:p>
          <a:p>
            <a:pPr algn="ctr"/>
            <a:r>
              <a:rPr lang="en-US" sz="4500" dirty="0"/>
              <a:t>Future Projects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5C32B7-5462-244C-A2F8-F3EA0C7ED451}"/>
              </a:ext>
            </a:extLst>
          </p:cNvPr>
          <p:cNvSpPr/>
          <p:nvPr/>
        </p:nvSpPr>
        <p:spPr>
          <a:xfrm>
            <a:off x="9545444" y="5006898"/>
            <a:ext cx="618498" cy="2118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0585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5C32B7-5462-244C-A2F8-F3EA0C7ED451}"/>
              </a:ext>
            </a:extLst>
          </p:cNvPr>
          <p:cNvSpPr/>
          <p:nvPr/>
        </p:nvSpPr>
        <p:spPr>
          <a:xfrm>
            <a:off x="9545444" y="5006898"/>
            <a:ext cx="618498" cy="2118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E984BD9-6772-16E8-0684-4A73BA1F7E09}"/>
              </a:ext>
            </a:extLst>
          </p:cNvPr>
          <p:cNvSpPr txBox="1">
            <a:spLocks/>
          </p:cNvSpPr>
          <p:nvPr/>
        </p:nvSpPr>
        <p:spPr>
          <a:xfrm>
            <a:off x="2410741" y="235051"/>
            <a:ext cx="3685259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000" dirty="0"/>
              <a:t>P-ONE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FA35CA-C114-DFEF-1668-A7852D0EB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159" y="923389"/>
            <a:ext cx="10655559" cy="593461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4CE7EDD-D7A9-7838-C6B5-F07B314EAC47}"/>
              </a:ext>
            </a:extLst>
          </p:cNvPr>
          <p:cNvSpPr/>
          <p:nvPr/>
        </p:nvSpPr>
        <p:spPr>
          <a:xfrm>
            <a:off x="828650" y="5406253"/>
            <a:ext cx="17746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See talk by </a:t>
            </a: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Felix Henningsen</a:t>
            </a:r>
          </a:p>
        </p:txBody>
      </p:sp>
    </p:spTree>
    <p:extLst>
      <p:ext uri="{BB962C8B-B14F-4D97-AF65-F5344CB8AC3E}">
        <p14:creationId xmlns:p14="http://schemas.microsoft.com/office/powerpoint/2010/main" val="9900105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5C32B7-5462-244C-A2F8-F3EA0C7ED451}"/>
              </a:ext>
            </a:extLst>
          </p:cNvPr>
          <p:cNvSpPr/>
          <p:nvPr/>
        </p:nvSpPr>
        <p:spPr>
          <a:xfrm>
            <a:off x="9545444" y="5006898"/>
            <a:ext cx="618498" cy="2118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8EA73C9-393E-B385-E095-44D07731D014}"/>
              </a:ext>
            </a:extLst>
          </p:cNvPr>
          <p:cNvSpPr txBox="1">
            <a:spLocks/>
          </p:cNvSpPr>
          <p:nvPr/>
        </p:nvSpPr>
        <p:spPr>
          <a:xfrm>
            <a:off x="2558787" y="176109"/>
            <a:ext cx="3685259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000" dirty="0"/>
              <a:t>Future Collider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1C33B6-6EBB-44B0-FE38-A1B6B70459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89"/>
          <a:stretch/>
        </p:blipFill>
        <p:spPr>
          <a:xfrm>
            <a:off x="765447" y="827191"/>
            <a:ext cx="9537700" cy="568557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B00B492-C9A7-DD3E-6DC7-0F938F028218}"/>
              </a:ext>
            </a:extLst>
          </p:cNvPr>
          <p:cNvSpPr/>
          <p:nvPr/>
        </p:nvSpPr>
        <p:spPr>
          <a:xfrm>
            <a:off x="765447" y="6030809"/>
            <a:ext cx="43842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See talk by JoAnne Hewett from SNOWMASS</a:t>
            </a:r>
          </a:p>
        </p:txBody>
      </p:sp>
    </p:spTree>
    <p:extLst>
      <p:ext uri="{BB962C8B-B14F-4D97-AF65-F5344CB8AC3E}">
        <p14:creationId xmlns:p14="http://schemas.microsoft.com/office/powerpoint/2010/main" val="38492048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5C32B7-5462-244C-A2F8-F3EA0C7ED451}"/>
              </a:ext>
            </a:extLst>
          </p:cNvPr>
          <p:cNvSpPr/>
          <p:nvPr/>
        </p:nvSpPr>
        <p:spPr>
          <a:xfrm>
            <a:off x="9545444" y="5006898"/>
            <a:ext cx="618498" cy="2118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8EA73C9-393E-B385-E095-44D07731D014}"/>
              </a:ext>
            </a:extLst>
          </p:cNvPr>
          <p:cNvSpPr txBox="1">
            <a:spLocks/>
          </p:cNvSpPr>
          <p:nvPr/>
        </p:nvSpPr>
        <p:spPr>
          <a:xfrm>
            <a:off x="2558787" y="176109"/>
            <a:ext cx="3685259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000" dirty="0"/>
              <a:t>Future Collider</a:t>
            </a: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CFEB1625-D238-199A-CF2D-502E94465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390" y="864447"/>
            <a:ext cx="9537700" cy="566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335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5C32B7-5462-244C-A2F8-F3EA0C7ED451}"/>
              </a:ext>
            </a:extLst>
          </p:cNvPr>
          <p:cNvSpPr/>
          <p:nvPr/>
        </p:nvSpPr>
        <p:spPr>
          <a:xfrm>
            <a:off x="9545444" y="5006898"/>
            <a:ext cx="618498" cy="2118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8EA73C9-393E-B385-E095-44D07731D014}"/>
              </a:ext>
            </a:extLst>
          </p:cNvPr>
          <p:cNvSpPr txBox="1">
            <a:spLocks/>
          </p:cNvSpPr>
          <p:nvPr/>
        </p:nvSpPr>
        <p:spPr>
          <a:xfrm>
            <a:off x="2558787" y="342053"/>
            <a:ext cx="4233899" cy="9081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000" dirty="0"/>
              <a:t>HAICU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1A8F68-D982-7857-6F3F-4C005D81A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4447"/>
            <a:ext cx="11480800" cy="5651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8BF13A-848E-4A5A-243B-4489E812D268}"/>
              </a:ext>
            </a:extLst>
          </p:cNvPr>
          <p:cNvSpPr/>
          <p:nvPr/>
        </p:nvSpPr>
        <p:spPr>
          <a:xfrm>
            <a:off x="1109561" y="6488668"/>
            <a:ext cx="2598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See talk by Taka </a:t>
            </a:r>
            <a:r>
              <a:rPr lang="en-US" i="1" dirty="0" err="1"/>
              <a:t>Momose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6788076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998854" y="852658"/>
            <a:ext cx="10194291" cy="688338"/>
          </a:xfrm>
        </p:spPr>
        <p:txBody>
          <a:bodyPr>
            <a:normAutofit/>
          </a:bodyPr>
          <a:lstStyle/>
          <a:p>
            <a:r>
              <a:rPr lang="en-US" sz="3000"/>
              <a:t>Chart of current and future projects in Particle Physics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BEEB85-5D13-7049-9F0E-A6FF978F75A7}"/>
              </a:ext>
            </a:extLst>
          </p:cNvPr>
          <p:cNvSpPr/>
          <p:nvPr/>
        </p:nvSpPr>
        <p:spPr>
          <a:xfrm>
            <a:off x="5838348" y="1475286"/>
            <a:ext cx="5890967" cy="244682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GB" b="1" spc="-1" dirty="0"/>
              <a:t>Capture the TRIUMF supported local effort with focus on scientific and research contributions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GB" spc="-1" dirty="0"/>
              <a:t>Additional technical support from Science and Technology department crucial</a:t>
            </a:r>
            <a:endParaRPr lang="en-GB" spc="-1" dirty="0">
              <a:cs typeface="Calibri"/>
            </a:endParaRP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GB" spc="-1" dirty="0"/>
              <a:t>Each group has their complement of students, postdocs 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endParaRPr lang="en-GB" sz="900" spc="-1" dirty="0"/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GB" b="1" spc="-1" dirty="0"/>
              <a:t>List of future projects and associated personnel will move and grow as we develop the next 5-year plan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GB" spc="-1" dirty="0"/>
              <a:t>E.g. Future Collider, new </a:t>
            </a:r>
            <a:r>
              <a:rPr lang="en-GB" spc="-1" dirty="0" err="1"/>
              <a:t>centers</a:t>
            </a:r>
            <a:r>
              <a:rPr lang="en-GB" spc="-1" dirty="0"/>
              <a:t>/platforms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C41942-3841-6B4C-8F91-DAF555838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096" y="1516179"/>
            <a:ext cx="4547010" cy="51199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8A3481-93B6-FA47-801C-8732C49663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9894" y="3922110"/>
            <a:ext cx="4547010" cy="279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761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D38ED2C-EAA4-5541-8CA8-B075E5C773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8278" y="3792122"/>
            <a:ext cx="4604000" cy="24005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E3D5B0-6587-B04F-8C24-2665DE65EC8E}"/>
              </a:ext>
            </a:extLst>
          </p:cNvPr>
          <p:cNvSpPr txBox="1"/>
          <p:nvPr/>
        </p:nvSpPr>
        <p:spPr>
          <a:xfrm>
            <a:off x="812481" y="4395787"/>
            <a:ext cx="52835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endParaRPr lang="en-US" sz="2200"/>
          </a:p>
          <a:p>
            <a:pPr marL="342900" indent="-342900">
              <a:buFont typeface="Wingdings" pitchFamily="2" charset="2"/>
              <a:buChar char="§"/>
            </a:pPr>
            <a:endParaRPr lang="en-US" sz="22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F4400F-6852-784F-80D4-C53123FA58F2}"/>
              </a:ext>
            </a:extLst>
          </p:cNvPr>
          <p:cNvSpPr txBox="1"/>
          <p:nvPr/>
        </p:nvSpPr>
        <p:spPr>
          <a:xfrm>
            <a:off x="609722" y="855171"/>
            <a:ext cx="11014634" cy="547842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>
              <a:buClr>
                <a:srgbClr val="00B0F0"/>
              </a:buClr>
            </a:pPr>
            <a:endParaRPr lang="en-US" sz="2000" dirty="0">
              <a:cs typeface="Arial"/>
            </a:endParaRPr>
          </a:p>
          <a:p>
            <a:pPr>
              <a:buClr>
                <a:srgbClr val="00B0F0"/>
              </a:buClr>
            </a:pPr>
            <a:r>
              <a:rPr lang="en-US" sz="2000" b="1" dirty="0">
                <a:cs typeface="Arial"/>
              </a:rPr>
              <a:t>Enable Particle Physics in Canada and Abroad</a:t>
            </a:r>
            <a:endParaRPr lang="en-US" sz="2000" dirty="0"/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TRIUMF is part of a </a:t>
            </a:r>
            <a:r>
              <a:rPr lang="en-US" sz="2000" b="1" dirty="0"/>
              <a:t>network of laboratories and partner institutions</a:t>
            </a:r>
            <a:endParaRPr lang="en-US" sz="2000" dirty="0"/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Leverage TRIUMF key expertise in accelerator, computing, detector and DAQ technologies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Unique expertise in e.g. cryomodules, </a:t>
            </a:r>
            <a:r>
              <a:rPr lang="en-US" sz="2000" dirty="0" err="1"/>
              <a:t>SiPM</a:t>
            </a:r>
            <a:r>
              <a:rPr lang="en-US" sz="2000" dirty="0"/>
              <a:t>, TPC, gaseous detectors, DAQ, </a:t>
            </a:r>
            <a:r>
              <a:rPr lang="en-US" sz="2000" dirty="0" err="1"/>
              <a:t>etc</a:t>
            </a:r>
            <a:r>
              <a:rPr lang="en-US" sz="2000" dirty="0"/>
              <a:t>…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Support for Accelerator and Engineering, Science Technology and Computing are crucial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endParaRPr lang="en-US" sz="1000" dirty="0"/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endParaRPr lang="en-US" sz="1000" dirty="0"/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b="1" dirty="0"/>
              <a:t>SNOLAB</a:t>
            </a:r>
            <a:r>
              <a:rPr lang="en-US" sz="2000" dirty="0"/>
              <a:t>: detector, facility and DAQ systems through Science and Technology involvement</a:t>
            </a:r>
          </a:p>
          <a:p>
            <a:pPr>
              <a:buClr>
                <a:srgbClr val="00B0F0"/>
              </a:buClr>
            </a:pPr>
            <a:r>
              <a:rPr lang="en-US" sz="2000" dirty="0"/>
              <a:t>       -&gt; </a:t>
            </a:r>
            <a:r>
              <a:rPr lang="en-US" sz="2000" dirty="0" err="1"/>
              <a:t>SuperCDMS</a:t>
            </a:r>
            <a:r>
              <a:rPr lang="en-US" sz="2000" dirty="0"/>
              <a:t>, </a:t>
            </a:r>
            <a:r>
              <a:rPr lang="en-US" sz="2000" dirty="0" err="1"/>
              <a:t>nEXO</a:t>
            </a:r>
            <a:r>
              <a:rPr lang="en-US" sz="2000" dirty="0"/>
              <a:t>, ARGO, DEAP, SNO+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b="1" dirty="0"/>
              <a:t>CERN</a:t>
            </a:r>
            <a:r>
              <a:rPr lang="en-US" sz="2000" dirty="0"/>
              <a:t>: In kind contributions to LHC and HL-LHC,                                                                                           share in detector upgrades -&gt; ATLAS, ALPHA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b="1" dirty="0"/>
              <a:t>KEK/J-PARC</a:t>
            </a:r>
            <a:r>
              <a:rPr lang="en-US" sz="2000" dirty="0"/>
              <a:t>: beam monitoring accelerator contributions</a:t>
            </a:r>
          </a:p>
          <a:p>
            <a:pPr>
              <a:buClr>
                <a:srgbClr val="00B0F0"/>
              </a:buClr>
            </a:pPr>
            <a:r>
              <a:rPr lang="en-US" sz="2000" dirty="0"/>
              <a:t>     share in detector upgrades -&gt; T2K/Hyper-K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b="1" dirty="0"/>
              <a:t>Gran </a:t>
            </a:r>
            <a:r>
              <a:rPr lang="en-US" sz="2000" b="1" dirty="0" err="1"/>
              <a:t>Sasso</a:t>
            </a:r>
            <a:r>
              <a:rPr lang="en-US" sz="2000" dirty="0"/>
              <a:t>: DAQ systems -&gt; </a:t>
            </a:r>
            <a:r>
              <a:rPr lang="en-US" sz="2000" dirty="0" err="1"/>
              <a:t>DarkSide</a:t>
            </a:r>
            <a:endParaRPr lang="en-US" sz="2000" dirty="0"/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Future involvement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Ocean Networks Canada: -&gt; P-One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Future Collider</a:t>
            </a:r>
          </a:p>
          <a:p>
            <a:pPr>
              <a:buClr>
                <a:srgbClr val="00B0F0"/>
              </a:buClr>
            </a:pPr>
            <a:endParaRPr lang="en-CA" sz="10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D435F7E-22CC-2C4C-97CB-EE8B7FC53F3F}"/>
              </a:ext>
            </a:extLst>
          </p:cNvPr>
          <p:cNvSpPr/>
          <p:nvPr/>
        </p:nvSpPr>
        <p:spPr>
          <a:xfrm>
            <a:off x="7589370" y="4595467"/>
            <a:ext cx="97536" cy="11525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34493B5-67FF-634E-9959-120118D8C7DC}"/>
              </a:ext>
            </a:extLst>
          </p:cNvPr>
          <p:cNvSpPr/>
          <p:nvPr/>
        </p:nvSpPr>
        <p:spPr>
          <a:xfrm>
            <a:off x="8119722" y="4613184"/>
            <a:ext cx="103632" cy="1219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D673CC4-94CA-7442-9DA8-30EE3F06B3BC}"/>
              </a:ext>
            </a:extLst>
          </p:cNvPr>
          <p:cNvSpPr/>
          <p:nvPr/>
        </p:nvSpPr>
        <p:spPr>
          <a:xfrm>
            <a:off x="9223098" y="4619280"/>
            <a:ext cx="103632" cy="1219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BC8CCBC-A8B3-1C4C-862A-69B6AE84851C}"/>
              </a:ext>
            </a:extLst>
          </p:cNvPr>
          <p:cNvSpPr/>
          <p:nvPr/>
        </p:nvSpPr>
        <p:spPr>
          <a:xfrm>
            <a:off x="10814154" y="4771680"/>
            <a:ext cx="103632" cy="1219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CBE7219-667E-334F-B256-558B554A74AE}"/>
              </a:ext>
            </a:extLst>
          </p:cNvPr>
          <p:cNvSpPr/>
          <p:nvPr/>
        </p:nvSpPr>
        <p:spPr>
          <a:xfrm>
            <a:off x="9247482" y="4716816"/>
            <a:ext cx="103632" cy="1219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5233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73921" y="933990"/>
            <a:ext cx="10621926" cy="688338"/>
          </a:xfrm>
        </p:spPr>
        <p:txBody>
          <a:bodyPr>
            <a:normAutofit/>
          </a:bodyPr>
          <a:lstStyle/>
          <a:p>
            <a:r>
              <a:rPr lang="en-US" sz="3000"/>
              <a:t>Summary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540628-7644-044D-AB59-D7D5203714A4}"/>
              </a:ext>
            </a:extLst>
          </p:cNvPr>
          <p:cNvSpPr/>
          <p:nvPr/>
        </p:nvSpPr>
        <p:spPr>
          <a:xfrm>
            <a:off x="896153" y="1278159"/>
            <a:ext cx="10756080" cy="243143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endParaRPr lang="en-CA" altLang="en-US" sz="2000" b="1" dirty="0"/>
          </a:p>
          <a:p>
            <a:pPr>
              <a:buClr>
                <a:srgbClr val="00A9FF"/>
              </a:buClr>
            </a:pPr>
            <a:endParaRPr lang="en-US" sz="1000" dirty="0"/>
          </a:p>
          <a:p>
            <a:pPr marL="285750" indent="-285750"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2000" dirty="0">
                <a:cs typeface="Calibri"/>
              </a:rPr>
              <a:t>Impact on Focus Projects in the Next Five-Year Plan </a:t>
            </a:r>
          </a:p>
          <a:p>
            <a:pPr marL="742950" lvl="1" indent="-285750"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2000" b="1" dirty="0">
                <a:cs typeface="Calibri"/>
              </a:rPr>
              <a:t>TUCAN will move into user facility with the 2</a:t>
            </a:r>
            <a:r>
              <a:rPr lang="en-US" sz="2000" b="1" baseline="30000" dirty="0">
                <a:cs typeface="Calibri"/>
              </a:rPr>
              <a:t>nd</a:t>
            </a:r>
            <a:r>
              <a:rPr lang="en-US" sz="2000" b="1" dirty="0">
                <a:cs typeface="Calibri"/>
              </a:rPr>
              <a:t> port – will need more scientific personnel </a:t>
            </a:r>
          </a:p>
          <a:p>
            <a:pPr marL="742950" lvl="1" indent="-285750"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2000" dirty="0">
                <a:cs typeface="Calibri"/>
              </a:rPr>
              <a:t>Hyper-K program</a:t>
            </a:r>
          </a:p>
          <a:p>
            <a:pPr marL="1200150" lvl="2" indent="-285750">
              <a:buClr>
                <a:srgbClr val="00A9FF"/>
              </a:buClr>
              <a:buFont typeface="Wingdings" pitchFamily="2" charset="2"/>
              <a:buChar char="§"/>
            </a:pPr>
            <a:r>
              <a:rPr lang="en-CA" sz="2000" dirty="0"/>
              <a:t>Significant requirements on technical and project management personnel from TRIUMF</a:t>
            </a:r>
            <a:endParaRPr lang="en-US" sz="2000" dirty="0">
              <a:cs typeface="Calibri"/>
            </a:endParaRPr>
          </a:p>
          <a:p>
            <a:pPr marL="742950" lvl="1" indent="-285750"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2000" dirty="0">
                <a:cs typeface="Calibri"/>
              </a:rPr>
              <a:t>Upgrades to ATLAS will be mostly completed – except repairs and commissioning for ITK</a:t>
            </a:r>
          </a:p>
          <a:p>
            <a:pPr marL="1200150" lvl="2" indent="-285750"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2000" dirty="0">
                <a:cs typeface="Calibri"/>
              </a:rPr>
              <a:t>Likely will see the start of partial activities towards a future collider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97F927-D4F2-EE0C-947B-BD1AE8A3BF68}"/>
              </a:ext>
            </a:extLst>
          </p:cNvPr>
          <p:cNvSpPr/>
          <p:nvPr/>
        </p:nvSpPr>
        <p:spPr>
          <a:xfrm>
            <a:off x="896153" y="3456183"/>
            <a:ext cx="10756080" cy="212365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endParaRPr lang="en-CA" altLang="en-US" sz="2000" b="1" dirty="0"/>
          </a:p>
          <a:p>
            <a:pPr>
              <a:buClr>
                <a:srgbClr val="00A9FF"/>
              </a:buClr>
            </a:pPr>
            <a:endParaRPr lang="en-US" sz="1000" dirty="0"/>
          </a:p>
          <a:p>
            <a:pPr marL="285750" indent="-285750"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2000" dirty="0">
                <a:cs typeface="Calibri"/>
              </a:rPr>
              <a:t>New Projects</a:t>
            </a:r>
          </a:p>
          <a:p>
            <a:pPr marL="742950" lvl="1" indent="-285750"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2000" b="1" dirty="0" err="1">
                <a:cs typeface="Calibri"/>
              </a:rPr>
              <a:t>DarkLight</a:t>
            </a:r>
            <a:r>
              <a:rPr lang="en-US" sz="2000" dirty="0">
                <a:cs typeface="Calibri"/>
              </a:rPr>
              <a:t> will have completed its physics run – discussions ongoing of future opportunities</a:t>
            </a:r>
          </a:p>
          <a:p>
            <a:pPr marL="742950" lvl="1" indent="-285750"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2000" b="1" dirty="0" err="1">
                <a:cs typeface="Calibri"/>
              </a:rPr>
              <a:t>nEXO</a:t>
            </a:r>
            <a:r>
              <a:rPr lang="en-US" sz="2000" b="1" dirty="0">
                <a:cs typeface="Calibri"/>
              </a:rPr>
              <a:t>, PIONEER </a:t>
            </a:r>
            <a:r>
              <a:rPr lang="en-US" sz="2000" dirty="0">
                <a:cs typeface="Calibri"/>
              </a:rPr>
              <a:t>and </a:t>
            </a:r>
            <a:r>
              <a:rPr lang="en-US" sz="2000" b="1" dirty="0">
                <a:cs typeface="Calibri"/>
              </a:rPr>
              <a:t>HAICU</a:t>
            </a:r>
            <a:r>
              <a:rPr lang="en-US" sz="2000" dirty="0">
                <a:cs typeface="Calibri"/>
              </a:rPr>
              <a:t> will require more resources both technical and scientific </a:t>
            </a:r>
          </a:p>
          <a:p>
            <a:pPr marL="742950" lvl="1" indent="-285750"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2000" dirty="0">
                <a:cs typeface="Calibri"/>
              </a:rPr>
              <a:t>Future collider and P-One involvement will become more concrete</a:t>
            </a:r>
          </a:p>
          <a:p>
            <a:pPr lvl="1">
              <a:buClr>
                <a:srgbClr val="00A9FF"/>
              </a:buClr>
            </a:pPr>
            <a:endParaRPr lang="en-US" sz="2000" dirty="0">
              <a:cs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42DC76-108B-0B66-DDB5-B8A6E38E2F4F}"/>
              </a:ext>
            </a:extLst>
          </p:cNvPr>
          <p:cNvSpPr/>
          <p:nvPr/>
        </p:nvSpPr>
        <p:spPr>
          <a:xfrm>
            <a:off x="896153" y="5075885"/>
            <a:ext cx="10756080" cy="150810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endParaRPr lang="en-CA" altLang="en-US" sz="2000" b="1" dirty="0"/>
          </a:p>
          <a:p>
            <a:pPr>
              <a:buClr>
                <a:srgbClr val="00A9FF"/>
              </a:buClr>
            </a:pPr>
            <a:endParaRPr lang="en-US" sz="1000" dirty="0"/>
          </a:p>
          <a:p>
            <a:pPr marL="285750" indent="-285750"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2000" b="1" dirty="0">
                <a:cs typeface="Calibri"/>
              </a:rPr>
              <a:t>New Initiatives</a:t>
            </a:r>
          </a:p>
          <a:p>
            <a:pPr marL="742950" lvl="1" indent="-285750"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2000" b="1" dirty="0">
                <a:cs typeface="Calibri"/>
              </a:rPr>
              <a:t>All our experiments and their successes depend on facilities with key personnel and expertise, available resources in technical aspects + critically new space </a:t>
            </a:r>
          </a:p>
        </p:txBody>
      </p:sp>
    </p:spTree>
    <p:extLst>
      <p:ext uri="{BB962C8B-B14F-4D97-AF65-F5344CB8AC3E}">
        <p14:creationId xmlns:p14="http://schemas.microsoft.com/office/powerpoint/2010/main" val="8437124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61988" y="4493174"/>
            <a:ext cx="3938587" cy="304113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Follow us </a:t>
            </a:r>
            <a:r>
              <a:rPr lang="en-US" b="1"/>
              <a:t>@TRIUMFLab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</p:spPr>
        <p:txBody>
          <a:bodyPr/>
          <a:lstStyle/>
          <a:p>
            <a:r>
              <a:rPr lang="en-US"/>
              <a:t>www.triumf.ca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696" y="4932943"/>
            <a:ext cx="411480" cy="4114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549" y="4935991"/>
            <a:ext cx="408432" cy="4084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1354" y="4932943"/>
            <a:ext cx="411480" cy="4114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1159" y="4932943"/>
            <a:ext cx="411480" cy="41148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</p:spPr>
        <p:txBody>
          <a:bodyPr/>
          <a:lstStyle/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781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4D69EAD4-2494-414D-9120-A2C6FDC90870}"/>
              </a:ext>
            </a:extLst>
          </p:cNvPr>
          <p:cNvSpPr txBox="1">
            <a:spLocks/>
          </p:cNvSpPr>
          <p:nvPr/>
        </p:nvSpPr>
        <p:spPr>
          <a:xfrm>
            <a:off x="481791" y="917016"/>
            <a:ext cx="10541042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 sz="3000"/>
              <a:t>Particle Physics Next 5YP Planning</a:t>
            </a:r>
          </a:p>
          <a:p>
            <a:endParaRPr lang="en-US" sz="30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D8BC3F-38F6-1842-AD82-C6C26394DACD}"/>
              </a:ext>
            </a:extLst>
          </p:cNvPr>
          <p:cNvSpPr txBox="1"/>
          <p:nvPr/>
        </p:nvSpPr>
        <p:spPr>
          <a:xfrm>
            <a:off x="674491" y="1605354"/>
            <a:ext cx="11160819" cy="51962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cs typeface="Times New Roman" panose="02020603050405020304" pitchFamily="18" charset="0"/>
                <a:hlinkClick r:id="rId2"/>
              </a:rPr>
              <a:t>Particle Physics Planning</a:t>
            </a:r>
            <a:endParaRPr lang="en-CA" sz="2000" dirty="0">
              <a:cs typeface="Times New Roman" panose="02020603050405020304" pitchFamily="18" charset="0"/>
            </a:endParaRP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cs typeface="Arial"/>
              </a:rPr>
              <a:t>Dedicated meetings (mini-retreats) during March and April</a:t>
            </a:r>
            <a:endParaRPr lang="en-US" sz="2000" dirty="0">
              <a:ea typeface="+mn-lt"/>
              <a:cs typeface="+mn-lt"/>
            </a:endParaRP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>
                <a:ea typeface="+mn-lt"/>
                <a:cs typeface="+mn-lt"/>
              </a:rPr>
              <a:t>Presentations from all research groups + new future initiatives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cs typeface="Times New Roman" panose="02020603050405020304" pitchFamily="18" charset="0"/>
              </a:rPr>
              <a:t>Contributions from: </a:t>
            </a:r>
            <a:r>
              <a:rPr lang="en-CA" sz="2000" b="1" dirty="0">
                <a:cs typeface="Times New Roman" panose="02020603050405020304" pitchFamily="18" charset="0"/>
              </a:rPr>
              <a:t>ATLAS, Hyper-K, ALPHA, HAICU, TUCAN, </a:t>
            </a:r>
            <a:r>
              <a:rPr lang="en-CA" sz="2000" b="1" dirty="0" err="1">
                <a:cs typeface="Times New Roman" panose="02020603050405020304" pitchFamily="18" charset="0"/>
              </a:rPr>
              <a:t>SuperCDMS</a:t>
            </a:r>
            <a:r>
              <a:rPr lang="en-CA" sz="2000" b="1" dirty="0">
                <a:cs typeface="Times New Roman" panose="02020603050405020304" pitchFamily="18" charset="0"/>
              </a:rPr>
              <a:t>, </a:t>
            </a:r>
            <a:r>
              <a:rPr lang="en-CA" sz="2000" b="1" dirty="0" err="1">
                <a:cs typeface="Times New Roman" panose="02020603050405020304" pitchFamily="18" charset="0"/>
              </a:rPr>
              <a:t>nEXO</a:t>
            </a:r>
            <a:r>
              <a:rPr lang="en-CA" sz="2000" b="1" dirty="0">
                <a:cs typeface="Times New Roman" panose="02020603050405020304" pitchFamily="18" charset="0"/>
              </a:rPr>
              <a:t>, PHAAR, </a:t>
            </a:r>
            <a:r>
              <a:rPr lang="en-CA" sz="2000" b="1" dirty="0" err="1">
                <a:cs typeface="Times New Roman" panose="02020603050405020304" pitchFamily="18" charset="0"/>
              </a:rPr>
              <a:t>DarkLight</a:t>
            </a:r>
            <a:r>
              <a:rPr lang="en-CA" sz="2000" b="1" dirty="0">
                <a:cs typeface="Times New Roman" panose="02020603050405020304" pitchFamily="18" charset="0"/>
              </a:rPr>
              <a:t>, PIONEER, P-ONE, Future Collider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cs typeface="Times New Roman" panose="02020603050405020304" pitchFamily="18" charset="0"/>
              </a:rPr>
              <a:t>Hiring Priorities in short talks in dedicated meetings in May and June in preparation for PSD retreat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endParaRPr lang="en-CA" sz="2000" dirty="0">
              <a:cs typeface="Times New Roman" panose="02020603050405020304" pitchFamily="18" charset="0"/>
            </a:endParaRP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cs typeface="Times New Roman" panose="02020603050405020304" pitchFamily="18" charset="0"/>
              </a:rPr>
              <a:t>New initiatives under discussion in dedicated task forces</a:t>
            </a:r>
          </a:p>
          <a:p>
            <a:pPr marL="1200150" lvl="2" indent="-285750">
              <a:spcBef>
                <a:spcPts val="10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b="1" dirty="0">
                <a:cs typeface="Times New Roman" panose="02020603050405020304" pitchFamily="18" charset="0"/>
              </a:rPr>
              <a:t>Center/platform/hub for detector development </a:t>
            </a:r>
            <a:r>
              <a:rPr lang="en-CA" sz="2000" dirty="0">
                <a:cs typeface="Times New Roman" panose="02020603050405020304" pitchFamily="18" charset="0"/>
              </a:rPr>
              <a:t>- joint with Nuclear Physics, SciTech</a:t>
            </a:r>
          </a:p>
          <a:p>
            <a:pPr marL="1200150" lvl="2" indent="-285750">
              <a:spcBef>
                <a:spcPts val="10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b="1" dirty="0">
                <a:cs typeface="Times New Roman" panose="02020603050405020304" pitchFamily="18" charset="0"/>
              </a:rPr>
              <a:t>Center/platform/hub for AMO/Quantum/Precision physics </a:t>
            </a:r>
            <a:r>
              <a:rPr lang="en-CA" sz="2000" dirty="0">
                <a:cs typeface="Times New Roman" panose="02020603050405020304" pitchFamily="18" charset="0"/>
              </a:rPr>
              <a:t>(HAICU, radioactive molecules, UCN, Francium…) - joint with Nuclear Physics and CMMS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cs typeface="Times New Roman" panose="02020603050405020304" pitchFamily="18" charset="0"/>
              </a:rPr>
              <a:t>These are meant to 1) strengthen and refresh critical specialized technical expertise while 2) also fostering existing synergies and leveraging new as part of the next Five-Year Plan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endParaRPr lang="en-CA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74BAAC-8F69-C21C-FB65-05FEEEDAEAB8}"/>
              </a:ext>
            </a:extLst>
          </p:cNvPr>
          <p:cNvSpPr/>
          <p:nvPr/>
        </p:nvSpPr>
        <p:spPr>
          <a:xfrm>
            <a:off x="7469894" y="3979286"/>
            <a:ext cx="45581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See talks by Akira </a:t>
            </a:r>
            <a:r>
              <a:rPr lang="en-US" i="1" dirty="0" err="1"/>
              <a:t>Konaka</a:t>
            </a:r>
            <a:r>
              <a:rPr lang="en-US" i="1" dirty="0"/>
              <a:t>, Makoto Fujiwara and Stephan </a:t>
            </a:r>
            <a:r>
              <a:rPr lang="en-US" i="1" dirty="0" err="1"/>
              <a:t>Malbrunot-Ettenauer</a:t>
            </a:r>
            <a:endParaRPr lang="en-US" i="1" dirty="0"/>
          </a:p>
          <a:p>
            <a:r>
              <a:rPr lang="en-US" i="1" dirty="0"/>
              <a:t> 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36673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4D69EAD4-2494-414D-9120-A2C6FDC90870}"/>
              </a:ext>
            </a:extLst>
          </p:cNvPr>
          <p:cNvSpPr txBox="1">
            <a:spLocks/>
          </p:cNvSpPr>
          <p:nvPr/>
        </p:nvSpPr>
        <p:spPr>
          <a:xfrm>
            <a:off x="1289882" y="2740662"/>
            <a:ext cx="9612235" cy="6883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n-US" sz="4500" dirty="0"/>
              <a:t>Next Five-Year Plan </a:t>
            </a:r>
          </a:p>
          <a:p>
            <a:pPr algn="ctr"/>
            <a:r>
              <a:rPr lang="en-US" sz="4500" dirty="0"/>
              <a:t>Impact on Focus Projects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5C32B7-5462-244C-A2F8-F3EA0C7ED451}"/>
              </a:ext>
            </a:extLst>
          </p:cNvPr>
          <p:cNvSpPr/>
          <p:nvPr/>
        </p:nvSpPr>
        <p:spPr>
          <a:xfrm>
            <a:off x="9545444" y="5006898"/>
            <a:ext cx="618498" cy="2118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710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4D69EAD4-2494-414D-9120-A2C6FDC90870}"/>
              </a:ext>
            </a:extLst>
          </p:cNvPr>
          <p:cNvSpPr txBox="1">
            <a:spLocks/>
          </p:cNvSpPr>
          <p:nvPr/>
        </p:nvSpPr>
        <p:spPr>
          <a:xfrm>
            <a:off x="481791" y="917016"/>
            <a:ext cx="10541042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000" dirty="0"/>
              <a:t>ATLAS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5C32B7-5462-244C-A2F8-F3EA0C7ED451}"/>
              </a:ext>
            </a:extLst>
          </p:cNvPr>
          <p:cNvSpPr/>
          <p:nvPr/>
        </p:nvSpPr>
        <p:spPr>
          <a:xfrm>
            <a:off x="9545444" y="5006898"/>
            <a:ext cx="618498" cy="2118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A89905-7642-6A9E-4C99-42EA44FD3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420" y="1531133"/>
            <a:ext cx="10687282" cy="513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216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4D69EAD4-2494-414D-9120-A2C6FDC90870}"/>
              </a:ext>
            </a:extLst>
          </p:cNvPr>
          <p:cNvSpPr txBox="1">
            <a:spLocks/>
          </p:cNvSpPr>
          <p:nvPr/>
        </p:nvSpPr>
        <p:spPr>
          <a:xfrm>
            <a:off x="481791" y="917016"/>
            <a:ext cx="10541042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000" dirty="0"/>
              <a:t>ATLAS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5C32B7-5462-244C-A2F8-F3EA0C7ED451}"/>
              </a:ext>
            </a:extLst>
          </p:cNvPr>
          <p:cNvSpPr/>
          <p:nvPr/>
        </p:nvSpPr>
        <p:spPr>
          <a:xfrm>
            <a:off x="9545444" y="5006898"/>
            <a:ext cx="618498" cy="2118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A85983-2D39-9EF3-E34D-BA3C4C21E4B1}"/>
              </a:ext>
            </a:extLst>
          </p:cNvPr>
          <p:cNvSpPr txBox="1"/>
          <p:nvPr/>
        </p:nvSpPr>
        <p:spPr>
          <a:xfrm>
            <a:off x="749950" y="1838473"/>
            <a:ext cx="5878055" cy="472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/>
              <a:t>Physics with 3x the dataset: huge range of interesting physics options</a:t>
            </a:r>
            <a:endParaRPr lang="en-CA" sz="2000" dirty="0"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/>
              <a:t>Higgs and Standard Model measurements become more precise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/>
              <a:t>Search program - higher energy, new signatures, new detector 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/>
              <a:t>A flagship analysis for future runs of the LHC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/>
              <a:t>Measuring </a:t>
            </a:r>
            <a:r>
              <a:rPr lang="el-GR" sz="2000" dirty="0" err="1"/>
              <a:t>κ</a:t>
            </a:r>
            <a:r>
              <a:rPr lang="el-GR" sz="2000" baseline="-25000" dirty="0" err="1"/>
              <a:t>λ</a:t>
            </a:r>
            <a:r>
              <a:rPr lang="en-CA" sz="2000" dirty="0"/>
              <a:t> by measuring HH production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l-GR" sz="2000" dirty="0" err="1"/>
              <a:t>Κ</a:t>
            </a:r>
            <a:r>
              <a:rPr lang="el-GR" sz="2000" baseline="-25000" dirty="0" err="1"/>
              <a:t>λ</a:t>
            </a:r>
            <a:r>
              <a:rPr lang="en-CA" sz="2000" dirty="0"/>
              <a:t> gives direct information on the Higgs potential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/>
              <a:t>Potentially evidence of HH before Run-4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/>
              <a:t>But clearly will be a HL-LHC legacy!</a:t>
            </a:r>
          </a:p>
          <a:p>
            <a:pPr>
              <a:spcBef>
                <a:spcPts val="600"/>
              </a:spcBef>
              <a:buClr>
                <a:srgbClr val="00B0F0"/>
              </a:buClr>
            </a:pPr>
            <a:endParaRPr lang="en-CA" dirty="0"/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5D178A-18C3-7474-71CD-97A297764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5647" y="632299"/>
            <a:ext cx="3207186" cy="26585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F58E86-E409-D9FC-284F-34EAE693B3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8452" y="3643667"/>
            <a:ext cx="3694381" cy="315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90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4D69EAD4-2494-414D-9120-A2C6FDC90870}"/>
              </a:ext>
            </a:extLst>
          </p:cNvPr>
          <p:cNvSpPr txBox="1">
            <a:spLocks/>
          </p:cNvSpPr>
          <p:nvPr/>
        </p:nvSpPr>
        <p:spPr>
          <a:xfrm>
            <a:off x="481791" y="917016"/>
            <a:ext cx="10541042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000" dirty="0"/>
              <a:t>ATLAS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5C32B7-5462-244C-A2F8-F3EA0C7ED451}"/>
              </a:ext>
            </a:extLst>
          </p:cNvPr>
          <p:cNvSpPr/>
          <p:nvPr/>
        </p:nvSpPr>
        <p:spPr>
          <a:xfrm>
            <a:off x="9545444" y="5006898"/>
            <a:ext cx="618498" cy="2118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E8B47F-3D49-9B12-646C-FD1F82A07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060" y="1605354"/>
            <a:ext cx="9776773" cy="517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608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5C32B7-5462-244C-A2F8-F3EA0C7ED451}"/>
              </a:ext>
            </a:extLst>
          </p:cNvPr>
          <p:cNvSpPr/>
          <p:nvPr/>
        </p:nvSpPr>
        <p:spPr>
          <a:xfrm>
            <a:off x="9545444" y="5006898"/>
            <a:ext cx="618498" cy="2118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F9C3F9-8DEF-B7CE-8B25-CE156F9B6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78" y="731054"/>
            <a:ext cx="10364897" cy="6035506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1B5144B2-3CF6-DF7D-08EA-DE1D7BC27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696" y="1638191"/>
            <a:ext cx="7165855" cy="263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303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TRIUMF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UMF_Light_03" id="{4D894E19-41A3-8842-A464-3F12065EEF05}" vid="{B960C763-9EE8-8C4A-B0B5-CE3D986AFAE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816ce94c-b33b-49c9-9925-ac1f620a856c">
      <UserInfo>
        <DisplayName>Nigel Hessey</DisplayName>
        <AccountId>19</AccountId>
        <AccountType/>
      </UserInfo>
      <UserInfo>
        <DisplayName>Oliver Stelzer-Chilton</DisplayName>
        <AccountId>6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29D25517C076A40B5E5F5F5C278F8E9" ma:contentTypeVersion="11" ma:contentTypeDescription="Create a new document." ma:contentTypeScope="" ma:versionID="3b89fd041769c281277e22d35177e8cd">
  <xsd:schema xmlns:xsd="http://www.w3.org/2001/XMLSchema" xmlns:xs="http://www.w3.org/2001/XMLSchema" xmlns:p="http://schemas.microsoft.com/office/2006/metadata/properties" xmlns:ns2="816ce94c-b33b-49c9-9925-ac1f620a856c" xmlns:ns3="2ece6f30-4b9b-4a5e-8509-000b01fbf727" targetNamespace="http://schemas.microsoft.com/office/2006/metadata/properties" ma:root="true" ma:fieldsID="6c5065b24b4f7d93a3f1a6963972879d" ns2:_="" ns3:_="">
    <xsd:import namespace="816ce94c-b33b-49c9-9925-ac1f620a856c"/>
    <xsd:import namespace="2ece6f30-4b9b-4a5e-8509-000b01fbf72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6ce94c-b33b-49c9-9925-ac1f620a856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ce6f30-4b9b-4a5e-8509-000b01fbf7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9C98A8F-138F-4418-8789-C8DAAD0A4ED1}">
  <ds:schemaRefs>
    <ds:schemaRef ds:uri="816ce94c-b33b-49c9-9925-ac1f620a856c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purl.org/dc/dcmitype/"/>
    <ds:schemaRef ds:uri="http://schemas.microsoft.com/office/2006/metadata/properties"/>
    <ds:schemaRef ds:uri="http://schemas.microsoft.com/office/infopath/2007/PartnerControls"/>
    <ds:schemaRef ds:uri="2ece6f30-4b9b-4a5e-8509-000b01fbf727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726A30BC-38FB-4EA1-AB27-0752855EF06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5C7EC00-AFFD-4D0F-B806-FE45E0F35D18}">
  <ds:schemaRefs>
    <ds:schemaRef ds:uri="2ece6f30-4b9b-4a5e-8509-000b01fbf727"/>
    <ds:schemaRef ds:uri="816ce94c-b33b-49c9-9925-ac1f620a856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3145</TotalTime>
  <Words>789</Words>
  <Application>Microsoft Macintosh PowerPoint</Application>
  <PresentationFormat>Widescreen</PresentationFormat>
  <Paragraphs>125</Paragraphs>
  <Slides>31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Arial Black</vt:lpstr>
      <vt:lpstr>Calibri</vt:lpstr>
      <vt:lpstr>Calibri Light</vt:lpstr>
      <vt:lpstr>Myriad Pro SemiExt</vt:lpstr>
      <vt:lpstr>Wingdings</vt:lpstr>
      <vt:lpstr>Office Theme</vt:lpstr>
      <vt:lpstr>Custom Design</vt:lpstr>
      <vt:lpstr>Particle Physics at TRIUMF in  next Five-Year Plan 2025-2030</vt:lpstr>
      <vt:lpstr>Particle Physics within the Physical Sciences Division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Chart of current and future projects in Particle Physics</vt:lpstr>
      <vt:lpstr>Summary</vt:lpstr>
      <vt:lpstr>Thank you Merci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Makoto Fujiwara</dc:creator>
  <cp:lastModifiedBy>Oliver Stelzer-Chilton</cp:lastModifiedBy>
  <cp:revision>168</cp:revision>
  <cp:lastPrinted>2022-04-11T02:53:19Z</cp:lastPrinted>
  <dcterms:created xsi:type="dcterms:W3CDTF">2018-03-19T21:44:26Z</dcterms:created>
  <dcterms:modified xsi:type="dcterms:W3CDTF">2022-07-21T19:39:32Z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0x010100E29D25517C076A40B5E5F5F5C278F8E9</vt:lpwstr>
  </property>
</Properties>
</file>