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1" r:id="rId2"/>
    <p:sldId id="549" r:id="rId3"/>
    <p:sldId id="1947" r:id="rId4"/>
    <p:sldId id="568" r:id="rId5"/>
    <p:sldId id="2102" r:id="rId6"/>
    <p:sldId id="2104" r:id="rId7"/>
    <p:sldId id="2105" r:id="rId8"/>
    <p:sldId id="2106" r:id="rId9"/>
    <p:sldId id="2109" r:id="rId10"/>
    <p:sldId id="2107" r:id="rId11"/>
    <p:sldId id="2108" r:id="rId12"/>
    <p:sldId id="1952" r:id="rId13"/>
    <p:sldId id="314" r:id="rId14"/>
    <p:sldId id="2103" r:id="rId15"/>
    <p:sldId id="1629" r:id="rId16"/>
    <p:sldId id="257" r:id="rId17"/>
    <p:sldId id="16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FF"/>
    <a:srgbClr val="00A4FF"/>
    <a:srgbClr val="009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autoAdjust="0"/>
    <p:restoredTop sz="93770" autoAdjust="0"/>
  </p:normalViewPr>
  <p:slideViewPr>
    <p:cSldViewPr snapToGrid="0" snapToObjects="1">
      <p:cViewPr varScale="1">
        <p:scale>
          <a:sx n="103" d="100"/>
          <a:sy n="103" d="100"/>
        </p:scale>
        <p:origin x="67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snapToGrid="0" snapToObjects="1">
      <p:cViewPr varScale="1">
        <p:scale>
          <a:sx n="142" d="100"/>
          <a:sy n="142" d="100"/>
        </p:scale>
        <p:origin x="44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FA28B2-28B8-364D-9670-4B162B54CA37}" type="datetimeFigureOut">
              <a:rPr lang="en-US" smtClean="0"/>
              <a:t>7/21/2022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315AF5-5D84-804C-BA78-8F8C3143524D}" type="slidenum">
              <a:rPr lang="en-US" smtClean="0"/>
              <a:t>‹#›</a:t>
            </a:fld>
            <a:endParaRPr lang="en-US"/>
          </a:p>
        </p:txBody>
      </p:sp>
    </p:spTree>
    <p:extLst>
      <p:ext uri="{BB962C8B-B14F-4D97-AF65-F5344CB8AC3E}">
        <p14:creationId xmlns:p14="http://schemas.microsoft.com/office/powerpoint/2010/main" val="1669020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487CE-4BC8-F744-A3DE-180CA8258505}"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76310-DAD6-EE4F-ABB6-4124C82A7486}" type="slidenum">
              <a:rPr lang="en-US" smtClean="0"/>
              <a:t>‹#›</a:t>
            </a:fld>
            <a:endParaRPr lang="en-US"/>
          </a:p>
        </p:txBody>
      </p:sp>
    </p:spTree>
    <p:extLst>
      <p:ext uri="{BB962C8B-B14F-4D97-AF65-F5344CB8AC3E}">
        <p14:creationId xmlns:p14="http://schemas.microsoft.com/office/powerpoint/2010/main" val="50268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92020D0-FFB1-4BB8-89D8-2E5665C8E89B}" type="slidenum">
              <a:rPr lang="de-DE" altLang="de-DE" smtClean="0"/>
              <a:pPr/>
              <a:t>2</a:t>
            </a:fld>
            <a:endParaRPr lang="de-DE" altLang="de-DE"/>
          </a:p>
        </p:txBody>
      </p:sp>
      <p:sp>
        <p:nvSpPr>
          <p:cNvPr id="27651" name="Slide Image Placeholder 1"/>
          <p:cNvSpPr>
            <a:spLocks noGrp="1" noRot="1" noChangeAspect="1" noTextEdit="1"/>
          </p:cNvSpPr>
          <p:nvPr>
            <p:ph type="sldImg"/>
          </p:nvPr>
        </p:nvSpPr>
        <p:spPr bwMode="auto">
          <a:xfrm>
            <a:off x="92075" y="746125"/>
            <a:ext cx="6613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39738"/>
            <a:endParaRPr lang="en-CA" altLang="de-DE"/>
          </a:p>
        </p:txBody>
      </p:sp>
    </p:spTree>
    <p:extLst>
      <p:ext uri="{BB962C8B-B14F-4D97-AF65-F5344CB8AC3E}">
        <p14:creationId xmlns:p14="http://schemas.microsoft.com/office/powerpoint/2010/main" val="3305428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70000" y="6346960"/>
            <a:ext cx="2743200" cy="365125"/>
          </a:xfrm>
          <a:prstGeom prst="rect">
            <a:avLst/>
          </a:prstGeom>
        </p:spPr>
        <p:txBody>
          <a:bodyPr/>
          <a:lstStyle>
            <a:lvl1pPr>
              <a:defRPr sz="900" b="0" i="1">
                <a:solidFill>
                  <a:srgbClr val="00B0F0"/>
                </a:solidFill>
                <a:latin typeface="Arial" charset="0"/>
                <a:ea typeface="Arial" charset="0"/>
                <a:cs typeface="Arial" charset="0"/>
              </a:defRPr>
            </a:lvl1pPr>
          </a:lstStyle>
          <a:p>
            <a:r>
              <a:rPr lang="en-US"/>
              <a:t>07/05/2017</a:t>
            </a:r>
            <a:endParaRPr lang="en-US" dirty="0"/>
          </a:p>
        </p:txBody>
      </p:sp>
      <p:cxnSp>
        <p:nvCxnSpPr>
          <p:cNvPr id="14" name="Straight Connector 13"/>
          <p:cNvCxnSpPr/>
          <p:nvPr userDrawn="1"/>
        </p:nvCxnSpPr>
        <p:spPr>
          <a:xfrm>
            <a:off x="1270000" y="4906619"/>
            <a:ext cx="10083800" cy="0"/>
          </a:xfrm>
          <a:prstGeom prst="line">
            <a:avLst/>
          </a:prstGeom>
          <a:ln w="19050">
            <a:solidFill>
              <a:srgbClr val="00B0F0"/>
            </a:solidFill>
          </a:ln>
        </p:spPr>
        <p:style>
          <a:lnRef idx="1">
            <a:schemeClr val="accent6"/>
          </a:lnRef>
          <a:fillRef idx="0">
            <a:schemeClr val="accent6"/>
          </a:fillRef>
          <a:effectRef idx="0">
            <a:schemeClr val="accent6"/>
          </a:effectRef>
          <a:fontRef idx="minor">
            <a:schemeClr val="tx1"/>
          </a:fontRef>
        </p:style>
      </p:cxnSp>
      <p:sp>
        <p:nvSpPr>
          <p:cNvPr id="3" name="Content Placeholder 2"/>
          <p:cNvSpPr>
            <a:spLocks noGrp="1"/>
          </p:cNvSpPr>
          <p:nvPr>
            <p:ph sz="quarter" idx="15" hasCustomPrompt="1"/>
          </p:nvPr>
        </p:nvSpPr>
        <p:spPr>
          <a:xfrm>
            <a:off x="1270000" y="1641818"/>
            <a:ext cx="10083800" cy="3010041"/>
          </a:xfrm>
          <a:prstGeom prst="rect">
            <a:avLst/>
          </a:prstGeom>
        </p:spPr>
        <p:txBody>
          <a:bodyPr/>
          <a:lstStyle>
            <a:lvl1pPr marL="0" indent="0">
              <a:lnSpc>
                <a:spcPct val="100000"/>
              </a:lnSpc>
              <a:buNone/>
              <a:defRPr sz="3200" b="0" i="0" baseline="0">
                <a:solidFill>
                  <a:srgbClr val="00B0F0"/>
                </a:solidFill>
                <a:latin typeface="Arial" charset="0"/>
                <a:ea typeface="Arial" charset="0"/>
                <a:cs typeface="Arial" charset="0"/>
              </a:defRPr>
            </a:lvl1pPr>
            <a:lvl2pPr marL="457200" indent="0">
              <a:buNone/>
              <a:defRPr sz="3000" b="1" i="0">
                <a:solidFill>
                  <a:srgbClr val="0096FF"/>
                </a:solidFill>
                <a:latin typeface="Arial Black" charset="0"/>
                <a:ea typeface="Arial Black" charset="0"/>
                <a:cs typeface="Arial Black" charset="0"/>
              </a:defRPr>
            </a:lvl2pPr>
            <a:lvl3pPr marL="914400" indent="0">
              <a:buNone/>
              <a:defRPr sz="3000" b="1" i="0">
                <a:solidFill>
                  <a:srgbClr val="0096FF"/>
                </a:solidFill>
                <a:latin typeface="Arial Black" charset="0"/>
                <a:ea typeface="Arial Black" charset="0"/>
                <a:cs typeface="Arial Black" charset="0"/>
              </a:defRPr>
            </a:lvl3pPr>
            <a:lvl4pPr marL="1371600" indent="0">
              <a:buNone/>
              <a:defRPr sz="3000" b="1" i="0">
                <a:solidFill>
                  <a:srgbClr val="0096FF"/>
                </a:solidFill>
                <a:latin typeface="Arial Black" charset="0"/>
                <a:ea typeface="Arial Black" charset="0"/>
                <a:cs typeface="Arial Black" charset="0"/>
              </a:defRPr>
            </a:lvl4pPr>
            <a:lvl5pPr marL="1828800" indent="0">
              <a:buNone/>
              <a:defRPr sz="3000" b="1" i="0">
                <a:solidFill>
                  <a:srgbClr val="0096FF"/>
                </a:solidFill>
                <a:latin typeface="Arial Black" charset="0"/>
                <a:ea typeface="Arial Black" charset="0"/>
                <a:cs typeface="Arial Black" charset="0"/>
              </a:defRPr>
            </a:lvl5pPr>
          </a:lstStyle>
          <a:p>
            <a:pPr lvl="0"/>
            <a:r>
              <a:rPr lang="en-US" dirty="0"/>
              <a:t>Presentation Title. Arial Regular 32pt</a:t>
            </a:r>
          </a:p>
        </p:txBody>
      </p:sp>
      <p:sp>
        <p:nvSpPr>
          <p:cNvPr id="20" name="Slide Number Placeholder 5"/>
          <p:cNvSpPr>
            <a:spLocks noGrp="1"/>
          </p:cNvSpPr>
          <p:nvPr>
            <p:ph type="sldNum" sz="quarter" idx="12"/>
          </p:nvPr>
        </p:nvSpPr>
        <p:spPr>
          <a:xfrm>
            <a:off x="8610600" y="6311898"/>
            <a:ext cx="2743200" cy="365125"/>
          </a:xfrm>
          <a:prstGeom prst="rect">
            <a:avLst/>
          </a:prstGeom>
        </p:spPr>
        <p:txBody>
          <a:bodyPr/>
          <a:lstStyle>
            <a:lvl1pPr algn="r">
              <a:defRPr sz="900" b="0" i="0">
                <a:solidFill>
                  <a:srgbClr val="00B0F0"/>
                </a:solidFill>
                <a:latin typeface="+mn-lt"/>
                <a:ea typeface="Arial" charset="0"/>
                <a:cs typeface="Arial" charset="0"/>
              </a:defRPr>
            </a:lvl1pPr>
          </a:lstStyle>
          <a:p>
            <a:fld id="{72890513-E58D-2644-ACDB-E89B1349FCEB}" type="slidenum">
              <a:rPr lang="en-US" smtClean="0"/>
              <a:pPr/>
              <a:t>‹#›</a:t>
            </a:fld>
            <a:endParaRPr lang="en-US" dirty="0"/>
          </a:p>
        </p:txBody>
      </p:sp>
      <p:sp>
        <p:nvSpPr>
          <p:cNvPr id="10" name="Content Placeholder 7"/>
          <p:cNvSpPr>
            <a:spLocks noGrp="1"/>
          </p:cNvSpPr>
          <p:nvPr>
            <p:ph sz="quarter" idx="17" hasCustomPrompt="1"/>
          </p:nvPr>
        </p:nvSpPr>
        <p:spPr>
          <a:xfrm>
            <a:off x="1270000" y="5110646"/>
            <a:ext cx="10083800" cy="742466"/>
          </a:xfrm>
          <a:prstGeom prst="rect">
            <a:avLst/>
          </a:prstGeom>
          <a:noFill/>
        </p:spPr>
        <p:txBody>
          <a:bodyPr/>
          <a:lstStyle>
            <a:lvl1pPr marL="0" indent="0">
              <a:buNone/>
              <a:defRPr sz="1600" b="0" i="0">
                <a:solidFill>
                  <a:srgbClr val="00B0F0"/>
                </a:solidFill>
                <a:latin typeface="Arial" charset="0"/>
                <a:ea typeface="Arial" charset="0"/>
                <a:cs typeface="Arial" charset="0"/>
              </a:defRPr>
            </a:lvl1pPr>
            <a:lvl2pPr marL="457200" indent="0">
              <a:buNone/>
              <a:defRPr sz="2400" b="0" i="0">
                <a:solidFill>
                  <a:srgbClr val="0096FF"/>
                </a:solidFill>
                <a:latin typeface="Arial" charset="0"/>
                <a:ea typeface="Arial" charset="0"/>
                <a:cs typeface="Arial" charset="0"/>
              </a:defRPr>
            </a:lvl2pPr>
            <a:lvl3pPr marL="914400" indent="0">
              <a:buNone/>
              <a:defRPr sz="2400" b="0" i="0">
                <a:solidFill>
                  <a:srgbClr val="0096FF"/>
                </a:solidFill>
                <a:latin typeface="Arial" charset="0"/>
                <a:ea typeface="Arial" charset="0"/>
                <a:cs typeface="Arial" charset="0"/>
              </a:defRPr>
            </a:lvl3pPr>
            <a:lvl4pPr marL="1371600" indent="0">
              <a:buNone/>
              <a:defRPr sz="2400" b="0" i="0">
                <a:solidFill>
                  <a:srgbClr val="0096FF"/>
                </a:solidFill>
                <a:latin typeface="Arial" charset="0"/>
                <a:ea typeface="Arial" charset="0"/>
                <a:cs typeface="Arial" charset="0"/>
              </a:defRPr>
            </a:lvl4pPr>
            <a:lvl5pPr marL="1828800" indent="0">
              <a:buNone/>
              <a:defRPr sz="2400" b="0" i="0">
                <a:solidFill>
                  <a:srgbClr val="0096FF"/>
                </a:solidFill>
                <a:latin typeface="Arial" charset="0"/>
                <a:ea typeface="Arial" charset="0"/>
                <a:cs typeface="Arial" charset="0"/>
              </a:defRPr>
            </a:lvl5pPr>
          </a:lstStyle>
          <a:p>
            <a:pPr lvl="0"/>
            <a:r>
              <a:rPr lang="en-US" dirty="0"/>
              <a:t>Presentation Subtitle-Arial Regular 16-Title Case</a:t>
            </a:r>
          </a:p>
          <a:p>
            <a:pPr lvl="0"/>
            <a:endParaRPr lang="en-US" dirty="0"/>
          </a:p>
        </p:txBody>
      </p:sp>
      <p:sp>
        <p:nvSpPr>
          <p:cNvPr id="11" name="Text Placeholder 10"/>
          <p:cNvSpPr>
            <a:spLocks noGrp="1"/>
          </p:cNvSpPr>
          <p:nvPr>
            <p:ph type="body" sz="quarter" idx="18" hasCustomPrompt="1"/>
          </p:nvPr>
        </p:nvSpPr>
        <p:spPr>
          <a:xfrm>
            <a:off x="4333875" y="6346825"/>
            <a:ext cx="3987800" cy="330200"/>
          </a:xfrm>
          <a:prstGeom prst="rect">
            <a:avLst/>
          </a:prstGeom>
        </p:spPr>
        <p:txBody>
          <a:bodyPr/>
          <a:lstStyle>
            <a:lvl1pPr marL="0" indent="0" algn="ctr">
              <a:buFontTx/>
              <a:buNone/>
              <a:defRPr sz="1200" b="0" i="1" baseline="0">
                <a:solidFill>
                  <a:srgbClr val="00B0F0"/>
                </a:solidFill>
              </a:defRPr>
            </a:lvl1pPr>
            <a:lvl2pPr>
              <a:defRPr sz="1200" b="1" i="1"/>
            </a:lvl2pPr>
            <a:lvl3pPr>
              <a:defRPr sz="1200" b="1" i="1"/>
            </a:lvl3pPr>
            <a:lvl4pPr>
              <a:defRPr sz="1200" b="1" i="1"/>
            </a:lvl4pPr>
            <a:lvl5pPr>
              <a:defRPr sz="1200" b="1" i="1"/>
            </a:lvl5pPr>
          </a:lstStyle>
          <a:p>
            <a:pPr lvl="0"/>
            <a:r>
              <a:rPr lang="en-US" dirty="0"/>
              <a:t>Author’s Full Name</a:t>
            </a:r>
          </a:p>
        </p:txBody>
      </p:sp>
      <p:sp>
        <p:nvSpPr>
          <p:cNvPr id="5" name="Rectangle 4"/>
          <p:cNvSpPr/>
          <p:nvPr userDrawn="1"/>
        </p:nvSpPr>
        <p:spPr>
          <a:xfrm>
            <a:off x="0" y="-11408"/>
            <a:ext cx="12192000" cy="1034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278" y="313154"/>
            <a:ext cx="1783444" cy="324830"/>
          </a:xfrm>
          <a:prstGeom prst="rect">
            <a:avLst/>
          </a:prstGeom>
        </p:spPr>
      </p:pic>
    </p:spTree>
    <p:extLst>
      <p:ext uri="{BB962C8B-B14F-4D97-AF65-F5344CB8AC3E}">
        <p14:creationId xmlns:p14="http://schemas.microsoft.com/office/powerpoint/2010/main" val="155093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97143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9787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a:t>Click to edit Master title style</a:t>
            </a:r>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532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272839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4"/>
          <p:cNvSpPr>
            <a:spLocks noGrp="1"/>
          </p:cNvSpPr>
          <p:nvPr>
            <p:ph type="body" sz="quarter" idx="21" hasCustomPrompt="1"/>
          </p:nvPr>
        </p:nvSpPr>
        <p:spPr>
          <a:xfrm>
            <a:off x="810132" y="205595"/>
            <a:ext cx="10450005" cy="1014516"/>
          </a:xfrm>
          <a:prstGeom prst="rect">
            <a:avLst/>
          </a:prstGeom>
        </p:spPr>
        <p:txBody>
          <a:bodyPr/>
          <a:lstStyle>
            <a:lvl1pPr marL="0" indent="0" algn="l">
              <a:buFontTx/>
              <a:buNone/>
              <a:defRPr sz="2400" b="1" i="0" baseline="0">
                <a:solidFill>
                  <a:srgbClr val="00B0F0"/>
                </a:solidFill>
                <a:latin typeface="Arial" charset="0"/>
                <a:ea typeface="Arial" charset="0"/>
                <a:cs typeface="Arial" charset="0"/>
              </a:defRPr>
            </a:lvl1pPr>
            <a:lvl2pPr marL="457200" indent="0">
              <a:buFontTx/>
              <a:buNone/>
              <a:defRPr sz="2000" b="1" i="0">
                <a:solidFill>
                  <a:srgbClr val="00AAFF"/>
                </a:solidFill>
                <a:latin typeface="Arial" charset="0"/>
                <a:ea typeface="Arial" charset="0"/>
                <a:cs typeface="Arial" charset="0"/>
              </a:defRPr>
            </a:lvl2pPr>
            <a:lvl3pPr marL="914400" indent="0">
              <a:buFontTx/>
              <a:buNone/>
              <a:defRPr sz="2000" b="1" i="0">
                <a:solidFill>
                  <a:srgbClr val="00AAFF"/>
                </a:solidFill>
                <a:latin typeface="Arial" charset="0"/>
                <a:ea typeface="Arial" charset="0"/>
                <a:cs typeface="Arial" charset="0"/>
              </a:defRPr>
            </a:lvl3pPr>
            <a:lvl4pPr marL="1371600" indent="0">
              <a:buFontTx/>
              <a:buNone/>
              <a:defRPr sz="2000" b="1" i="0">
                <a:solidFill>
                  <a:srgbClr val="00AAFF"/>
                </a:solidFill>
                <a:latin typeface="Arial" charset="0"/>
                <a:ea typeface="Arial" charset="0"/>
                <a:cs typeface="Arial" charset="0"/>
              </a:defRPr>
            </a:lvl4pPr>
            <a:lvl5pPr marL="1828800" indent="0">
              <a:buFontTx/>
              <a:buNone/>
              <a:defRPr sz="2000" b="1" i="0">
                <a:solidFill>
                  <a:srgbClr val="00AAFF"/>
                </a:solidFill>
                <a:latin typeface="Arial" charset="0"/>
                <a:ea typeface="Arial" charset="0"/>
                <a:cs typeface="Arial" charset="0"/>
              </a:defRPr>
            </a:lvl5pPr>
          </a:lstStyle>
          <a:p>
            <a:pPr lvl="0"/>
            <a:r>
              <a:rPr lang="en-US" dirty="0"/>
              <a:t>Slide Title—Arial Bold 24-Cyan Blue</a:t>
            </a:r>
          </a:p>
        </p:txBody>
      </p:sp>
      <p:sp>
        <p:nvSpPr>
          <p:cNvPr id="11" name="Slide Number Placeholder 5"/>
          <p:cNvSpPr>
            <a:spLocks noGrp="1"/>
          </p:cNvSpPr>
          <p:nvPr>
            <p:ph type="sldNum" sz="quarter" idx="12"/>
          </p:nvPr>
        </p:nvSpPr>
        <p:spPr>
          <a:xfrm>
            <a:off x="8610600" y="6311898"/>
            <a:ext cx="2743200" cy="365125"/>
          </a:xfrm>
          <a:prstGeom prst="rect">
            <a:avLst/>
          </a:prstGeom>
        </p:spPr>
        <p:txBody>
          <a:bodyPr/>
          <a:lstStyle>
            <a:lvl1pPr algn="r">
              <a:defRPr sz="900" b="0" i="0">
                <a:solidFill>
                  <a:srgbClr val="00B0F0"/>
                </a:solidFill>
                <a:latin typeface="+mn-lt"/>
                <a:ea typeface="Arial" charset="0"/>
                <a:cs typeface="Arial" charset="0"/>
              </a:defRPr>
            </a:lvl1pPr>
          </a:lstStyle>
          <a:p>
            <a:fld id="{72890513-E58D-2644-ACDB-E89B1349FCEB}" type="slidenum">
              <a:rPr lang="en-US" smtClean="0"/>
              <a:pPr/>
              <a:t>‹#›</a:t>
            </a:fld>
            <a:endParaRPr lang="en-US" dirty="0"/>
          </a:p>
        </p:txBody>
      </p:sp>
      <p:sp>
        <p:nvSpPr>
          <p:cNvPr id="5" name="Text Placeholder 10"/>
          <p:cNvSpPr>
            <a:spLocks noGrp="1"/>
          </p:cNvSpPr>
          <p:nvPr>
            <p:ph type="body" sz="quarter" idx="18" hasCustomPrompt="1"/>
          </p:nvPr>
        </p:nvSpPr>
        <p:spPr>
          <a:xfrm>
            <a:off x="4333875" y="6346825"/>
            <a:ext cx="3987800" cy="330200"/>
          </a:xfrm>
          <a:prstGeom prst="rect">
            <a:avLst/>
          </a:prstGeom>
        </p:spPr>
        <p:txBody>
          <a:bodyPr/>
          <a:lstStyle>
            <a:lvl1pPr marL="0" indent="0" algn="ctr">
              <a:buFontTx/>
              <a:buNone/>
              <a:defRPr sz="1200" b="0" i="1" baseline="0">
                <a:solidFill>
                  <a:srgbClr val="00B0F0"/>
                </a:solidFill>
              </a:defRPr>
            </a:lvl1pPr>
            <a:lvl2pPr>
              <a:defRPr sz="1200" b="1" i="1"/>
            </a:lvl2pPr>
            <a:lvl3pPr>
              <a:defRPr sz="1200" b="1" i="1"/>
            </a:lvl3pPr>
            <a:lvl4pPr>
              <a:defRPr sz="1200" b="1" i="1"/>
            </a:lvl4pPr>
            <a:lvl5pPr>
              <a:defRPr sz="1200" b="1" i="1"/>
            </a:lvl5pPr>
          </a:lstStyle>
          <a:p>
            <a:pPr lvl="0"/>
            <a:r>
              <a:rPr lang="en-US" dirty="0"/>
              <a:t>Author’s Full Name</a:t>
            </a:r>
          </a:p>
        </p:txBody>
      </p:sp>
    </p:spTree>
    <p:extLst>
      <p:ext uri="{BB962C8B-B14F-4D97-AF65-F5344CB8AC3E}">
        <p14:creationId xmlns:p14="http://schemas.microsoft.com/office/powerpoint/2010/main" val="179418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ext columns">
    <p:spTree>
      <p:nvGrpSpPr>
        <p:cNvPr id="1" name=""/>
        <p:cNvGrpSpPr/>
        <p:nvPr/>
      </p:nvGrpSpPr>
      <p:grpSpPr>
        <a:xfrm>
          <a:off x="0" y="0"/>
          <a:ext cx="0" cy="0"/>
          <a:chOff x="0" y="0"/>
          <a:chExt cx="0" cy="0"/>
        </a:xfrm>
      </p:grpSpPr>
      <p:sp>
        <p:nvSpPr>
          <p:cNvPr id="5" name="Text Placeholder 4"/>
          <p:cNvSpPr>
            <a:spLocks noGrp="1"/>
          </p:cNvSpPr>
          <p:nvPr>
            <p:ph type="body" sz="quarter" idx="21" hasCustomPrompt="1"/>
          </p:nvPr>
        </p:nvSpPr>
        <p:spPr>
          <a:xfrm>
            <a:off x="810132" y="205595"/>
            <a:ext cx="10450005" cy="1014516"/>
          </a:xfrm>
          <a:prstGeom prst="rect">
            <a:avLst/>
          </a:prstGeom>
        </p:spPr>
        <p:txBody>
          <a:bodyPr/>
          <a:lstStyle>
            <a:lvl1pPr marL="0" indent="0" algn="l">
              <a:buFontTx/>
              <a:buNone/>
              <a:defRPr sz="2400" b="1" i="0" baseline="0">
                <a:solidFill>
                  <a:srgbClr val="00B0F0"/>
                </a:solidFill>
                <a:latin typeface="Arial" charset="0"/>
                <a:ea typeface="Arial" charset="0"/>
                <a:cs typeface="Arial" charset="0"/>
              </a:defRPr>
            </a:lvl1pPr>
            <a:lvl2pPr marL="457200" indent="0">
              <a:buFontTx/>
              <a:buNone/>
              <a:defRPr sz="2000" b="1" i="0">
                <a:solidFill>
                  <a:srgbClr val="00AAFF"/>
                </a:solidFill>
                <a:latin typeface="Arial" charset="0"/>
                <a:ea typeface="Arial" charset="0"/>
                <a:cs typeface="Arial" charset="0"/>
              </a:defRPr>
            </a:lvl2pPr>
            <a:lvl3pPr marL="914400" indent="0">
              <a:buFontTx/>
              <a:buNone/>
              <a:defRPr sz="2000" b="1" i="0">
                <a:solidFill>
                  <a:srgbClr val="00AAFF"/>
                </a:solidFill>
                <a:latin typeface="Arial" charset="0"/>
                <a:ea typeface="Arial" charset="0"/>
                <a:cs typeface="Arial" charset="0"/>
              </a:defRPr>
            </a:lvl3pPr>
            <a:lvl4pPr marL="1371600" indent="0">
              <a:buFontTx/>
              <a:buNone/>
              <a:defRPr sz="2000" b="1" i="0">
                <a:solidFill>
                  <a:srgbClr val="00AAFF"/>
                </a:solidFill>
                <a:latin typeface="Arial" charset="0"/>
                <a:ea typeface="Arial" charset="0"/>
                <a:cs typeface="Arial" charset="0"/>
              </a:defRPr>
            </a:lvl4pPr>
            <a:lvl5pPr marL="1828800" indent="0">
              <a:buFontTx/>
              <a:buNone/>
              <a:defRPr sz="2000" b="1" i="0">
                <a:solidFill>
                  <a:srgbClr val="00AAFF"/>
                </a:solidFill>
                <a:latin typeface="Arial" charset="0"/>
                <a:ea typeface="Arial" charset="0"/>
                <a:cs typeface="Arial" charset="0"/>
              </a:defRPr>
            </a:lvl5pPr>
          </a:lstStyle>
          <a:p>
            <a:pPr lvl="0"/>
            <a:r>
              <a:rPr lang="en-US" dirty="0"/>
              <a:t>Slide Title—Arial Bold 24-Cyan Blue</a:t>
            </a:r>
          </a:p>
        </p:txBody>
      </p:sp>
      <p:sp>
        <p:nvSpPr>
          <p:cNvPr id="7" name="Text Placeholder 6"/>
          <p:cNvSpPr>
            <a:spLocks noGrp="1"/>
          </p:cNvSpPr>
          <p:nvPr>
            <p:ph type="body" sz="quarter" idx="22" hasCustomPrompt="1"/>
          </p:nvPr>
        </p:nvSpPr>
        <p:spPr>
          <a:xfrm>
            <a:off x="822325" y="1495425"/>
            <a:ext cx="4686300" cy="690563"/>
          </a:xfrm>
          <a:prstGeom prst="rect">
            <a:avLst/>
          </a:prstGeom>
        </p:spPr>
        <p:txBody>
          <a:bodyPr/>
          <a:lstStyle>
            <a:lvl1pPr marL="0" indent="0">
              <a:buNone/>
              <a:defRPr sz="2000" b="1" i="0" baseline="0">
                <a:solidFill>
                  <a:srgbClr val="00B0F0"/>
                </a:solidFill>
                <a:latin typeface="Arial" charset="0"/>
                <a:ea typeface="Arial" charset="0"/>
                <a:cs typeface="Arial" charset="0"/>
              </a:defRPr>
            </a:lvl1pPr>
          </a:lstStyle>
          <a:p>
            <a:pPr lvl="0"/>
            <a:r>
              <a:rPr lang="en-US" dirty="0"/>
              <a:t>Bulleted List-Arial Bold 20-Cyan Blue</a:t>
            </a:r>
          </a:p>
        </p:txBody>
      </p:sp>
      <p:sp>
        <p:nvSpPr>
          <p:cNvPr id="15" name="Text Placeholder 6"/>
          <p:cNvSpPr>
            <a:spLocks noGrp="1"/>
          </p:cNvSpPr>
          <p:nvPr>
            <p:ph type="body" sz="quarter" idx="25" hasCustomPrompt="1"/>
          </p:nvPr>
        </p:nvSpPr>
        <p:spPr>
          <a:xfrm>
            <a:off x="6573838" y="1495425"/>
            <a:ext cx="4686300" cy="690563"/>
          </a:xfrm>
          <a:prstGeom prst="rect">
            <a:avLst/>
          </a:prstGeom>
        </p:spPr>
        <p:txBody>
          <a:bodyPr/>
          <a:lstStyle>
            <a:lvl1pPr marL="0" indent="0">
              <a:buNone/>
              <a:defRPr sz="2000" b="1" i="0" baseline="0">
                <a:solidFill>
                  <a:srgbClr val="00B0F0"/>
                </a:solidFill>
                <a:latin typeface="Arial" charset="0"/>
                <a:ea typeface="Arial" charset="0"/>
                <a:cs typeface="Arial" charset="0"/>
              </a:defRPr>
            </a:lvl1pPr>
          </a:lstStyle>
          <a:p>
            <a:pPr lvl="0"/>
            <a:r>
              <a:rPr lang="en-US" dirty="0"/>
              <a:t>Bulleted List-Arial Bold 20-Cyan Blue</a:t>
            </a:r>
          </a:p>
        </p:txBody>
      </p:sp>
      <p:sp>
        <p:nvSpPr>
          <p:cNvPr id="4" name="Text Placeholder 3"/>
          <p:cNvSpPr>
            <a:spLocks noGrp="1"/>
          </p:cNvSpPr>
          <p:nvPr>
            <p:ph type="body" sz="quarter" idx="28" hasCustomPrompt="1"/>
          </p:nvPr>
        </p:nvSpPr>
        <p:spPr>
          <a:xfrm>
            <a:off x="822325" y="2570162"/>
            <a:ext cx="4968875" cy="3623435"/>
          </a:xfrm>
          <a:prstGeom prst="rect">
            <a:avLst/>
          </a:prstGeom>
        </p:spPr>
        <p:txBody>
          <a:bodyPr/>
          <a:lstStyle>
            <a:lvl1pPr>
              <a:lnSpc>
                <a:spcPct val="100000"/>
              </a:lnSpc>
              <a:defRPr sz="2000" b="0" i="0" baseline="0">
                <a:latin typeface="Arial" charset="0"/>
                <a:ea typeface="Arial" charset="0"/>
                <a:cs typeface="Arial" charset="0"/>
              </a:defRPr>
            </a:lvl1pPr>
            <a:lvl2pPr>
              <a:defRPr sz="1400" b="0" i="0">
                <a:latin typeface="Arial" charset="0"/>
                <a:ea typeface="Arial" charset="0"/>
                <a:cs typeface="Arial" charset="0"/>
              </a:defRPr>
            </a:lvl2pPr>
            <a:lvl3pPr>
              <a:defRPr sz="1400" b="0" i="0">
                <a:latin typeface="Arial" charset="0"/>
                <a:ea typeface="Arial" charset="0"/>
                <a:cs typeface="Arial" charset="0"/>
              </a:defRPr>
            </a:lvl3pPr>
            <a:lvl4pPr>
              <a:defRPr sz="1400" b="0" i="0">
                <a:latin typeface="Arial" charset="0"/>
                <a:ea typeface="Arial" charset="0"/>
                <a:cs typeface="Arial" charset="0"/>
              </a:defRPr>
            </a:lvl4pPr>
            <a:lvl5pPr>
              <a:defRPr sz="1400" b="0" i="0">
                <a:latin typeface="Arial" charset="0"/>
                <a:ea typeface="Arial" charset="0"/>
                <a:cs typeface="Arial" charset="0"/>
              </a:defRPr>
            </a:lvl5pPr>
          </a:lstStyle>
          <a:p>
            <a:pPr lvl="0"/>
            <a:r>
              <a:rPr lang="en-US" dirty="0"/>
              <a:t>Arial Regular 20 is the default type for paragraphs (in black)</a:t>
            </a:r>
          </a:p>
        </p:txBody>
      </p:sp>
      <p:sp>
        <p:nvSpPr>
          <p:cNvPr id="16" name="Text Placeholder 3"/>
          <p:cNvSpPr>
            <a:spLocks noGrp="1"/>
          </p:cNvSpPr>
          <p:nvPr>
            <p:ph type="body" sz="quarter" idx="29" hasCustomPrompt="1"/>
          </p:nvPr>
        </p:nvSpPr>
        <p:spPr>
          <a:xfrm>
            <a:off x="6573838" y="2570161"/>
            <a:ext cx="4968875" cy="3623435"/>
          </a:xfrm>
          <a:prstGeom prst="rect">
            <a:avLst/>
          </a:prstGeom>
        </p:spPr>
        <p:txBody>
          <a:bodyPr/>
          <a:lstStyle>
            <a:lvl1pPr>
              <a:lnSpc>
                <a:spcPct val="100000"/>
              </a:lnSpc>
              <a:defRPr sz="2000" b="0" i="0" baseline="0">
                <a:latin typeface="Arial" charset="0"/>
                <a:ea typeface="Arial" charset="0"/>
                <a:cs typeface="Arial" charset="0"/>
              </a:defRPr>
            </a:lvl1pPr>
            <a:lvl2pPr>
              <a:defRPr sz="1400" b="0" i="0">
                <a:latin typeface="Arial" charset="0"/>
                <a:ea typeface="Arial" charset="0"/>
                <a:cs typeface="Arial" charset="0"/>
              </a:defRPr>
            </a:lvl2pPr>
            <a:lvl3pPr>
              <a:defRPr sz="1400" b="0" i="0">
                <a:latin typeface="Arial" charset="0"/>
                <a:ea typeface="Arial" charset="0"/>
                <a:cs typeface="Arial" charset="0"/>
              </a:defRPr>
            </a:lvl3pPr>
            <a:lvl4pPr>
              <a:defRPr sz="1400" b="0" i="0">
                <a:latin typeface="Arial" charset="0"/>
                <a:ea typeface="Arial" charset="0"/>
                <a:cs typeface="Arial" charset="0"/>
              </a:defRPr>
            </a:lvl4pPr>
            <a:lvl5pPr>
              <a:defRPr sz="1400" b="0" i="0">
                <a:latin typeface="Arial" charset="0"/>
                <a:ea typeface="Arial" charset="0"/>
                <a:cs typeface="Arial" charset="0"/>
              </a:defRPr>
            </a:lvl5pPr>
          </a:lstStyle>
          <a:p>
            <a:pPr lvl="0"/>
            <a:r>
              <a:rPr lang="en-US" dirty="0"/>
              <a:t>Arial Regular 20 is the default type for paragraphs (in black).</a:t>
            </a:r>
          </a:p>
        </p:txBody>
      </p:sp>
      <p:sp>
        <p:nvSpPr>
          <p:cNvPr id="12" name="Slide Number Placeholder 5"/>
          <p:cNvSpPr>
            <a:spLocks noGrp="1"/>
          </p:cNvSpPr>
          <p:nvPr>
            <p:ph type="sldNum" sz="quarter" idx="12"/>
          </p:nvPr>
        </p:nvSpPr>
        <p:spPr>
          <a:xfrm>
            <a:off x="8610600" y="6311898"/>
            <a:ext cx="2743200" cy="365125"/>
          </a:xfrm>
          <a:prstGeom prst="rect">
            <a:avLst/>
          </a:prstGeom>
        </p:spPr>
        <p:txBody>
          <a:bodyPr/>
          <a:lstStyle>
            <a:lvl1pPr algn="r">
              <a:defRPr sz="900" b="0" i="0">
                <a:solidFill>
                  <a:srgbClr val="00B0F0"/>
                </a:solidFill>
                <a:latin typeface="+mn-lt"/>
                <a:ea typeface="Arial" charset="0"/>
                <a:cs typeface="Arial" charset="0"/>
              </a:defRPr>
            </a:lvl1pPr>
          </a:lstStyle>
          <a:p>
            <a:fld id="{72890513-E58D-2644-ACDB-E89B1349FCEB}" type="slidenum">
              <a:rPr lang="en-US" smtClean="0"/>
              <a:pPr/>
              <a:t>‹#›</a:t>
            </a:fld>
            <a:endParaRPr lang="en-US" dirty="0"/>
          </a:p>
        </p:txBody>
      </p:sp>
      <p:sp>
        <p:nvSpPr>
          <p:cNvPr id="9" name="Text Placeholder 10"/>
          <p:cNvSpPr>
            <a:spLocks noGrp="1"/>
          </p:cNvSpPr>
          <p:nvPr>
            <p:ph type="body" sz="quarter" idx="18" hasCustomPrompt="1"/>
          </p:nvPr>
        </p:nvSpPr>
        <p:spPr>
          <a:xfrm>
            <a:off x="4333875" y="6346825"/>
            <a:ext cx="3987800" cy="330200"/>
          </a:xfrm>
          <a:prstGeom prst="rect">
            <a:avLst/>
          </a:prstGeom>
        </p:spPr>
        <p:txBody>
          <a:bodyPr/>
          <a:lstStyle>
            <a:lvl1pPr marL="0" indent="0" algn="ctr">
              <a:buFontTx/>
              <a:buNone/>
              <a:defRPr sz="1200" b="0" i="1" baseline="0">
                <a:solidFill>
                  <a:srgbClr val="00B0F0"/>
                </a:solidFill>
              </a:defRPr>
            </a:lvl1pPr>
            <a:lvl2pPr>
              <a:defRPr sz="1200" b="1" i="1"/>
            </a:lvl2pPr>
            <a:lvl3pPr>
              <a:defRPr sz="1200" b="1" i="1"/>
            </a:lvl3pPr>
            <a:lvl4pPr>
              <a:defRPr sz="1200" b="1" i="1"/>
            </a:lvl4pPr>
            <a:lvl5pPr>
              <a:defRPr sz="1200" b="1" i="1"/>
            </a:lvl5pPr>
          </a:lstStyle>
          <a:p>
            <a:pPr lvl="0"/>
            <a:r>
              <a:rPr lang="en-US" dirty="0"/>
              <a:t>Author’s Full Name</a:t>
            </a:r>
          </a:p>
        </p:txBody>
      </p:sp>
    </p:spTree>
    <p:extLst>
      <p:ext uri="{BB962C8B-B14F-4D97-AF65-F5344CB8AC3E}">
        <p14:creationId xmlns:p14="http://schemas.microsoft.com/office/powerpoint/2010/main" val="35869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704105" y="6480968"/>
            <a:ext cx="2743200" cy="365125"/>
          </a:xfrm>
          <a:prstGeom prst="rect">
            <a:avLst/>
          </a:prstGeom>
        </p:spPr>
        <p:txBody>
          <a:bodyPr/>
          <a:lstStyle>
            <a:lvl1pPr algn="r">
              <a:defRPr sz="900" b="0" i="0">
                <a:solidFill>
                  <a:srgbClr val="00B0F0"/>
                </a:solidFill>
                <a:latin typeface="+mn-lt"/>
                <a:ea typeface="Arial" charset="0"/>
                <a:cs typeface="Arial" charset="0"/>
              </a:defRPr>
            </a:lvl1pPr>
          </a:lstStyle>
          <a:p>
            <a:fld id="{72890513-E58D-2644-ACDB-E89B1349FCEB}" type="slidenum">
              <a:rPr lang="en-US" smtClean="0"/>
              <a:pPr/>
              <a:t>‹#›</a:t>
            </a:fld>
            <a:endParaRPr lang="en-US" dirty="0"/>
          </a:p>
        </p:txBody>
      </p:sp>
      <p:sp>
        <p:nvSpPr>
          <p:cNvPr id="6" name="Text Placeholder 10"/>
          <p:cNvSpPr>
            <a:spLocks noGrp="1"/>
          </p:cNvSpPr>
          <p:nvPr>
            <p:ph type="body" sz="quarter" idx="18" hasCustomPrompt="1"/>
          </p:nvPr>
        </p:nvSpPr>
        <p:spPr>
          <a:xfrm>
            <a:off x="4333875" y="6346825"/>
            <a:ext cx="3987800" cy="330200"/>
          </a:xfrm>
          <a:prstGeom prst="rect">
            <a:avLst/>
          </a:prstGeom>
        </p:spPr>
        <p:txBody>
          <a:bodyPr/>
          <a:lstStyle>
            <a:lvl1pPr marL="0" indent="0" algn="ctr">
              <a:buFontTx/>
              <a:buNone/>
              <a:defRPr sz="1200" b="0" i="1" baseline="0">
                <a:solidFill>
                  <a:srgbClr val="00B0F0"/>
                </a:solidFill>
              </a:defRPr>
            </a:lvl1pPr>
            <a:lvl2pPr>
              <a:defRPr sz="1200" b="1" i="1"/>
            </a:lvl2pPr>
            <a:lvl3pPr>
              <a:defRPr sz="1200" b="1" i="1"/>
            </a:lvl3pPr>
            <a:lvl4pPr>
              <a:defRPr sz="1200" b="1" i="1"/>
            </a:lvl4pPr>
            <a:lvl5pPr>
              <a:defRPr sz="1200" b="1" i="1"/>
            </a:lvl5pPr>
          </a:lstStyle>
          <a:p>
            <a:pPr lvl="0"/>
            <a:r>
              <a:rPr lang="en-US" dirty="0"/>
              <a:t>Author’s Full Name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F7C3A44A-8559-4B32-B711-21293809323D}"/>
              </a:ext>
            </a:extLst>
          </p:cNvPr>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solidFill>
                  <a:schemeClr val="bg2">
                    <a:lumMod val="10000"/>
                  </a:schemeClr>
                </a:solidFill>
                <a:latin typeface="Arial" panose="020B0604020202020204"/>
              </a:rPr>
              <a:t>2022-07-22</a:t>
            </a:r>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2010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431437" y="1036321"/>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0096FF"/>
                </a:solidFill>
                <a:latin typeface="Arial" panose="020B0604020202020204"/>
              </a:rPr>
              <a:pPr/>
              <a:t>‹#›</a:t>
            </a:fld>
            <a:endParaRPr lang="en-US" dirty="0">
              <a:solidFill>
                <a:srgbClr val="0096FF"/>
              </a:solidFill>
              <a:latin typeface="Arial" panose="020B0604020202020204"/>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0" name="Title 9"/>
          <p:cNvSpPr>
            <a:spLocks noGrp="1"/>
          </p:cNvSpPr>
          <p:nvPr>
            <p:ph type="title"/>
          </p:nvPr>
        </p:nvSpPr>
        <p:spPr>
          <a:xfrm>
            <a:off x="2094807" y="698270"/>
            <a:ext cx="9258993" cy="676102"/>
          </a:xfrm>
          <a:prstGeom prst="rect">
            <a:avLst/>
          </a:prstGeom>
        </p:spPr>
        <p:txBody>
          <a:bodyPr/>
          <a:lstStyle>
            <a:lvl1pPr>
              <a:defRPr sz="3600">
                <a:solidFill>
                  <a:srgbClr val="00B0F0"/>
                </a:solidFill>
                <a:latin typeface="+mn-lt"/>
              </a:defRPr>
            </a:lvl1pPr>
          </a:lstStyle>
          <a:p>
            <a:r>
              <a:rPr lang="en-US"/>
              <a:t>Click to edit Master title style</a:t>
            </a:r>
            <a:endParaRPr lang="en-CA"/>
          </a:p>
        </p:txBody>
      </p:sp>
    </p:spTree>
    <p:extLst>
      <p:ext uri="{BB962C8B-B14F-4D97-AF65-F5344CB8AC3E}">
        <p14:creationId xmlns:p14="http://schemas.microsoft.com/office/powerpoint/2010/main" val="427973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pic>
        <p:nvPicPr>
          <p:cNvPr id="3" name="Picture 2">
            <a:extLst>
              <a:ext uri="{FF2B5EF4-FFF2-40B4-BE49-F238E27FC236}">
                <a16:creationId xmlns:a16="http://schemas.microsoft.com/office/drawing/2014/main" id="{E20B1B79-5956-4E84-9500-79CB1C04FC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5" name="Title 1">
            <a:extLst>
              <a:ext uri="{FF2B5EF4-FFF2-40B4-BE49-F238E27FC236}">
                <a16:creationId xmlns:a16="http://schemas.microsoft.com/office/drawing/2014/main" id="{EC655AC9-1413-4E49-84D6-EC822D547281}"/>
              </a:ext>
            </a:extLst>
          </p:cNvPr>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6943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Title 1">
            <a:extLst>
              <a:ext uri="{FF2B5EF4-FFF2-40B4-BE49-F238E27FC236}">
                <a16:creationId xmlns:a16="http://schemas.microsoft.com/office/drawing/2014/main" id="{812139F4-C0CC-4118-AFB3-10BD27C03565}"/>
              </a:ext>
            </a:extLst>
          </p:cNvPr>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355128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Title 1">
            <a:extLst>
              <a:ext uri="{FF2B5EF4-FFF2-40B4-BE49-F238E27FC236}">
                <a16:creationId xmlns:a16="http://schemas.microsoft.com/office/drawing/2014/main" id="{528B4F74-F133-4C16-A161-A65AE2E97DAA}"/>
              </a:ext>
            </a:extLst>
          </p:cNvPr>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418744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6323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5" r:id="rId4"/>
    <p:sldLayoutId id="2147483656" r:id="rId5"/>
    <p:sldLayoutId id="2147483672" r:id="rId6"/>
    <p:sldLayoutId id="2147483664" r:id="rId7"/>
    <p:sldLayoutId id="2147483668" r:id="rId8"/>
    <p:sldLayoutId id="2147483669" r:id="rId9"/>
    <p:sldLayoutId id="2147483666" r:id="rId10"/>
    <p:sldLayoutId id="2147483673" r:id="rId11"/>
    <p:sldLayoutId id="2147483675" r:id="rId12"/>
    <p:sldLayoutId id="2147483676"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triumfoffice365.sharepoint.com/:b:/s/CANS826/EUgn5KpL2txLtDVLBLXMGPwBKYH5yF5l6iuA8Sq8b3zR8w?e=qHOn9c"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beamphys.triumf.ca/~tplanche/20-year-vision-acc.pdf"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725" y="2032777"/>
            <a:ext cx="4645545" cy="2082023"/>
          </a:xfrm>
        </p:spPr>
        <p:txBody>
          <a:bodyPr>
            <a:normAutofit fontScale="90000"/>
          </a:bodyPr>
          <a:lstStyle/>
          <a:p>
            <a:r>
              <a:rPr lang="en-US" dirty="0"/>
              <a:t>Next 5YP within the 20-year vision</a:t>
            </a:r>
            <a:br>
              <a:rPr lang="en-US" dirty="0"/>
            </a:br>
            <a:r>
              <a:rPr lang="en-US" dirty="0"/>
              <a:t>Summary</a:t>
            </a:r>
            <a:br>
              <a:rPr lang="en-US" dirty="0"/>
            </a:br>
            <a:r>
              <a:rPr lang="en-US" dirty="0"/>
              <a:t>Accelerator Division </a:t>
            </a:r>
          </a:p>
        </p:txBody>
      </p:sp>
      <p:sp>
        <p:nvSpPr>
          <p:cNvPr id="3" name="Subtitle 2"/>
          <p:cNvSpPr>
            <a:spLocks noGrp="1"/>
          </p:cNvSpPr>
          <p:nvPr>
            <p:ph type="subTitle" idx="1"/>
          </p:nvPr>
        </p:nvSpPr>
        <p:spPr>
          <a:xfrm>
            <a:off x="714751" y="4114799"/>
            <a:ext cx="4095787" cy="1562101"/>
          </a:xfrm>
        </p:spPr>
        <p:txBody>
          <a:bodyPr>
            <a:normAutofit/>
          </a:bodyPr>
          <a:lstStyle/>
          <a:p>
            <a:r>
              <a:rPr lang="en-US" dirty="0"/>
              <a:t>Oliver Kester</a:t>
            </a:r>
          </a:p>
          <a:p>
            <a:r>
              <a:rPr lang="en-US" sz="1400" dirty="0"/>
              <a:t>Director, Accelerator Division</a:t>
            </a:r>
          </a:p>
          <a:p>
            <a:r>
              <a:rPr lang="en-US" sz="1400" dirty="0"/>
              <a:t>TRIUMF Science week, July 22, 2022</a:t>
            </a:r>
          </a:p>
        </p:txBody>
      </p:sp>
    </p:spTree>
    <p:extLst>
      <p:ext uri="{BB962C8B-B14F-4D97-AF65-F5344CB8AC3E}">
        <p14:creationId xmlns:p14="http://schemas.microsoft.com/office/powerpoint/2010/main" val="24270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F217AC-B612-0FFA-8CDB-6F289BE2561E}"/>
              </a:ext>
            </a:extLst>
          </p:cNvPr>
          <p:cNvSpPr>
            <a:spLocks noGrp="1"/>
          </p:cNvSpPr>
          <p:nvPr>
            <p:ph type="title"/>
          </p:nvPr>
        </p:nvSpPr>
        <p:spPr>
          <a:xfrm>
            <a:off x="2509934" y="276577"/>
            <a:ext cx="8878774" cy="676102"/>
          </a:xfrm>
        </p:spPr>
        <p:txBody>
          <a:bodyPr/>
          <a:lstStyle/>
          <a:p>
            <a:r>
              <a:rPr lang="en-US" sz="3200" dirty="0"/>
              <a:t>Example international: Collaboration with CERN</a:t>
            </a:r>
            <a:endParaRPr lang="en-CA" sz="3200" dirty="0"/>
          </a:p>
        </p:txBody>
      </p:sp>
      <p:sp>
        <p:nvSpPr>
          <p:cNvPr id="3" name="TextBox 2">
            <a:extLst>
              <a:ext uri="{FF2B5EF4-FFF2-40B4-BE49-F238E27FC236}">
                <a16:creationId xmlns:a16="http://schemas.microsoft.com/office/drawing/2014/main" id="{C1E53851-CEA0-9E67-E65A-ABD91A101757}"/>
              </a:ext>
            </a:extLst>
          </p:cNvPr>
          <p:cNvSpPr txBox="1"/>
          <p:nvPr/>
        </p:nvSpPr>
        <p:spPr>
          <a:xfrm>
            <a:off x="266968" y="900518"/>
            <a:ext cx="7529747" cy="5386090"/>
          </a:xfrm>
          <a:prstGeom prst="rect">
            <a:avLst/>
          </a:prstGeom>
          <a:noFill/>
        </p:spPr>
        <p:txBody>
          <a:bodyPr wrap="square" rtlCol="0">
            <a:spAutoFit/>
          </a:bodyPr>
          <a:lstStyle/>
          <a:p>
            <a:pPr marL="342900" indent="-342900">
              <a:spcBef>
                <a:spcPts val="600"/>
              </a:spcBef>
              <a:buClr>
                <a:srgbClr val="00A4FF"/>
              </a:buClr>
              <a:buFont typeface="Wingdings" panose="05000000000000000000" pitchFamily="2" charset="2"/>
              <a:buChar char="§"/>
            </a:pPr>
            <a:r>
              <a:rPr lang="en-US" sz="2000" dirty="0"/>
              <a:t>Beam simulation studies by beam physics group members on the theory for both long-range beam-beam (LRBB) and wire correctors in the HL-LHC </a:t>
            </a:r>
            <a:br>
              <a:rPr lang="en-US" sz="2000" dirty="0"/>
            </a:br>
            <a:r>
              <a:rPr lang="en-US" dirty="0">
                <a:sym typeface="Wingdings" panose="05000000000000000000" pitchFamily="2" charset="2"/>
              </a:rPr>
              <a:t> Effect on the closed orbit of the LHC coming from a misalignment</a:t>
            </a:r>
            <a:br>
              <a:rPr lang="en-US" dirty="0">
                <a:sym typeface="Wingdings" panose="05000000000000000000" pitchFamily="2" charset="2"/>
              </a:rPr>
            </a:br>
            <a:r>
              <a:rPr lang="en-US" dirty="0">
                <a:sym typeface="Wingdings" panose="05000000000000000000" pitchFamily="2" charset="2"/>
              </a:rPr>
              <a:t>    of wire correctors</a:t>
            </a:r>
            <a:endParaRPr lang="en-US" sz="2000" dirty="0"/>
          </a:p>
          <a:p>
            <a:pPr marL="342900" indent="-342900">
              <a:spcBef>
                <a:spcPts val="600"/>
              </a:spcBef>
              <a:buClr>
                <a:srgbClr val="00A4FF"/>
              </a:buClr>
              <a:buFont typeface="Wingdings" panose="05000000000000000000" pitchFamily="2" charset="2"/>
              <a:buChar char="§"/>
            </a:pPr>
            <a:r>
              <a:rPr lang="en-US" sz="2000" dirty="0"/>
              <a:t>Wire correctors are planned in locations on both</a:t>
            </a:r>
            <a:br>
              <a:rPr lang="en-US" sz="2000" dirty="0"/>
            </a:br>
            <a:r>
              <a:rPr lang="en-US" sz="2000" dirty="0"/>
              <a:t>sides of the interaction point to compensate</a:t>
            </a:r>
            <a:br>
              <a:rPr lang="en-US" sz="2000" dirty="0"/>
            </a:br>
            <a:r>
              <a:rPr lang="en-US" sz="2000" dirty="0"/>
              <a:t>LRBB effects</a:t>
            </a:r>
            <a:br>
              <a:rPr lang="en-US" sz="2000" dirty="0"/>
            </a:br>
            <a:r>
              <a:rPr lang="en-US" dirty="0">
                <a:sym typeface="Wingdings" panose="05000000000000000000" pitchFamily="2" charset="2"/>
              </a:rPr>
              <a:t> TRIUMF is asked to e</a:t>
            </a:r>
            <a:r>
              <a:rPr lang="en-US" dirty="0"/>
              <a:t>ngage on wire corrector</a:t>
            </a:r>
            <a:br>
              <a:rPr lang="en-US" dirty="0"/>
            </a:br>
            <a:r>
              <a:rPr lang="en-US" dirty="0"/>
              <a:t>     for HL-LHC in the next 5YP – P530</a:t>
            </a:r>
            <a:endParaRPr lang="en-US" sz="2000" dirty="0"/>
          </a:p>
          <a:p>
            <a:pPr marL="342900" indent="-342900">
              <a:spcBef>
                <a:spcPts val="600"/>
              </a:spcBef>
              <a:buClr>
                <a:srgbClr val="00A4FF"/>
              </a:buClr>
              <a:buFont typeface="Wingdings" panose="05000000000000000000" pitchFamily="2" charset="2"/>
              <a:buChar char="§"/>
            </a:pPr>
            <a:r>
              <a:rPr lang="en-US" sz="2000" dirty="0"/>
              <a:t>TRIUMF will receive 10 dressed RF Dipole</a:t>
            </a:r>
            <a:br>
              <a:rPr lang="en-US" sz="2000" dirty="0"/>
            </a:br>
            <a:r>
              <a:rPr lang="en-US" sz="2000" dirty="0"/>
              <a:t>resonators from US-AUP re-qualify and assemble</a:t>
            </a:r>
            <a:br>
              <a:rPr lang="en-US" sz="2000" dirty="0"/>
            </a:br>
            <a:r>
              <a:rPr lang="en-US" sz="2000" dirty="0"/>
              <a:t>each pair of RFDs into five hermetic strings.</a:t>
            </a:r>
          </a:p>
          <a:p>
            <a:pPr marL="719138" lvl="1" indent="-342900">
              <a:spcBef>
                <a:spcPts val="600"/>
              </a:spcBef>
              <a:buClr>
                <a:srgbClr val="00A4FF"/>
              </a:buClr>
              <a:buFont typeface="Wingdings" panose="05000000000000000000" pitchFamily="2" charset="2"/>
              <a:buChar char="§"/>
            </a:pPr>
            <a:r>
              <a:rPr lang="en-US" dirty="0"/>
              <a:t>TRIUMF to assemble hermetic strings</a:t>
            </a:r>
            <a:br>
              <a:rPr lang="en-US" dirty="0"/>
            </a:br>
            <a:r>
              <a:rPr lang="en-US" dirty="0"/>
              <a:t>into five cryomodules</a:t>
            </a:r>
          </a:p>
          <a:p>
            <a:pPr marL="719138" lvl="1" indent="-342900">
              <a:spcBef>
                <a:spcPts val="600"/>
              </a:spcBef>
              <a:buClr>
                <a:srgbClr val="00A4FF"/>
              </a:buClr>
              <a:buFont typeface="Wingdings" panose="05000000000000000000" pitchFamily="2" charset="2"/>
              <a:buChar char="§"/>
            </a:pPr>
            <a:r>
              <a:rPr lang="en-US" dirty="0"/>
              <a:t>Cryomodule production and delivery will continue</a:t>
            </a:r>
            <a:br>
              <a:rPr lang="en-US" dirty="0"/>
            </a:br>
            <a:r>
              <a:rPr lang="en-US" dirty="0"/>
              <a:t>in the next 5YP period</a:t>
            </a:r>
          </a:p>
        </p:txBody>
      </p:sp>
      <p:pic>
        <p:nvPicPr>
          <p:cNvPr id="6" name="Picture 5">
            <a:extLst>
              <a:ext uri="{FF2B5EF4-FFF2-40B4-BE49-F238E27FC236}">
                <a16:creationId xmlns:a16="http://schemas.microsoft.com/office/drawing/2014/main" id="{66A43044-6CC3-3A28-BF63-8EBBD76E5361}"/>
              </a:ext>
            </a:extLst>
          </p:cNvPr>
          <p:cNvPicPr>
            <a:picLocks noChangeAspect="1"/>
          </p:cNvPicPr>
          <p:nvPr/>
        </p:nvPicPr>
        <p:blipFill>
          <a:blip r:embed="rId2"/>
          <a:stretch>
            <a:fillRect/>
          </a:stretch>
        </p:blipFill>
        <p:spPr>
          <a:xfrm>
            <a:off x="6307885" y="2752556"/>
            <a:ext cx="1488830" cy="3912951"/>
          </a:xfrm>
          <a:prstGeom prst="rect">
            <a:avLst/>
          </a:prstGeom>
        </p:spPr>
      </p:pic>
      <p:pic>
        <p:nvPicPr>
          <p:cNvPr id="5" name="Picture 4">
            <a:extLst>
              <a:ext uri="{FF2B5EF4-FFF2-40B4-BE49-F238E27FC236}">
                <a16:creationId xmlns:a16="http://schemas.microsoft.com/office/drawing/2014/main" id="{4CFD25A6-F27C-0864-AB95-50AE58995FAD}"/>
              </a:ext>
            </a:extLst>
          </p:cNvPr>
          <p:cNvPicPr/>
          <p:nvPr/>
        </p:nvPicPr>
        <p:blipFill>
          <a:blip r:embed="rId3"/>
          <a:stretch>
            <a:fillRect/>
          </a:stretch>
        </p:blipFill>
        <p:spPr>
          <a:xfrm>
            <a:off x="7666119" y="4603847"/>
            <a:ext cx="3788020" cy="1977576"/>
          </a:xfrm>
          <a:prstGeom prst="rect">
            <a:avLst/>
          </a:prstGeom>
        </p:spPr>
      </p:pic>
      <p:pic>
        <p:nvPicPr>
          <p:cNvPr id="7" name="Picture 6">
            <a:extLst>
              <a:ext uri="{FF2B5EF4-FFF2-40B4-BE49-F238E27FC236}">
                <a16:creationId xmlns:a16="http://schemas.microsoft.com/office/drawing/2014/main" id="{B4D50239-0D0B-5136-C6E0-3FAA01F6FB4D}"/>
              </a:ext>
            </a:extLst>
          </p:cNvPr>
          <p:cNvPicPr>
            <a:picLocks noChangeAspect="1"/>
          </p:cNvPicPr>
          <p:nvPr/>
        </p:nvPicPr>
        <p:blipFill>
          <a:blip r:embed="rId4"/>
          <a:stretch>
            <a:fillRect/>
          </a:stretch>
        </p:blipFill>
        <p:spPr>
          <a:xfrm>
            <a:off x="7796715" y="1087026"/>
            <a:ext cx="4395285" cy="2691872"/>
          </a:xfrm>
          <a:prstGeom prst="rect">
            <a:avLst/>
          </a:prstGeom>
        </p:spPr>
      </p:pic>
    </p:spTree>
    <p:extLst>
      <p:ext uri="{BB962C8B-B14F-4D97-AF65-F5344CB8AC3E}">
        <p14:creationId xmlns:p14="http://schemas.microsoft.com/office/powerpoint/2010/main" val="105171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CC6E-24CA-BBA2-DD88-B62760E33193}"/>
              </a:ext>
            </a:extLst>
          </p:cNvPr>
          <p:cNvSpPr>
            <a:spLocks noGrp="1"/>
          </p:cNvSpPr>
          <p:nvPr>
            <p:ph type="title"/>
          </p:nvPr>
        </p:nvSpPr>
        <p:spPr>
          <a:xfrm>
            <a:off x="2561337" y="284783"/>
            <a:ext cx="9258993" cy="676102"/>
          </a:xfrm>
        </p:spPr>
        <p:txBody>
          <a:bodyPr/>
          <a:lstStyle/>
          <a:p>
            <a:r>
              <a:rPr lang="en-US" dirty="0"/>
              <a:t>Example domestic: PC-CANS</a:t>
            </a:r>
            <a:endParaRPr lang="en-CA" dirty="0"/>
          </a:p>
        </p:txBody>
      </p:sp>
      <p:pic>
        <p:nvPicPr>
          <p:cNvPr id="3" name="Picture 2">
            <a:extLst>
              <a:ext uri="{FF2B5EF4-FFF2-40B4-BE49-F238E27FC236}">
                <a16:creationId xmlns:a16="http://schemas.microsoft.com/office/drawing/2014/main" id="{F9BB80EA-759F-60E3-22E4-B795F1418BF2}"/>
              </a:ext>
            </a:extLst>
          </p:cNvPr>
          <p:cNvPicPr>
            <a:picLocks noChangeAspect="1"/>
          </p:cNvPicPr>
          <p:nvPr/>
        </p:nvPicPr>
        <p:blipFill>
          <a:blip r:embed="rId2"/>
          <a:stretch>
            <a:fillRect/>
          </a:stretch>
        </p:blipFill>
        <p:spPr>
          <a:xfrm>
            <a:off x="5112909" y="2959491"/>
            <a:ext cx="6934200" cy="3889917"/>
          </a:xfrm>
          <a:prstGeom prst="rect">
            <a:avLst/>
          </a:prstGeom>
        </p:spPr>
      </p:pic>
      <p:sp>
        <p:nvSpPr>
          <p:cNvPr id="4" name="Content Placeholder 2">
            <a:extLst>
              <a:ext uri="{FF2B5EF4-FFF2-40B4-BE49-F238E27FC236}">
                <a16:creationId xmlns:a16="http://schemas.microsoft.com/office/drawing/2014/main" id="{A6DE9D4A-D8F2-B87B-7F6E-2A4024E380B1}"/>
              </a:ext>
            </a:extLst>
          </p:cNvPr>
          <p:cNvSpPr txBox="1">
            <a:spLocks/>
          </p:cNvSpPr>
          <p:nvPr/>
        </p:nvSpPr>
        <p:spPr>
          <a:xfrm>
            <a:off x="417459" y="1367167"/>
            <a:ext cx="11003209" cy="4867999"/>
          </a:xfrm>
          <a:prstGeom prst="rect">
            <a:avLst/>
          </a:prstGeom>
        </p:spPr>
        <p:txBody>
          <a:bodyPr wrap="square" tIns="0" anchor="t">
            <a:spAutoFit/>
          </a:bodyPr>
          <a:lstStyle>
            <a:lvl1pPr marL="0" indent="0" algn="l" defTabSz="914400" rtl="0" eaLnBrk="1" latinLnBrk="0" hangingPunct="1">
              <a:lnSpc>
                <a:spcPct val="90000"/>
              </a:lnSpc>
              <a:spcBef>
                <a:spcPts val="1000"/>
              </a:spcBef>
              <a:buFont typeface="Arial"/>
              <a:buNone/>
              <a:defRPr sz="18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28600" indent="-228600">
              <a:lnSpc>
                <a:spcPct val="100000"/>
              </a:lnSpc>
              <a:buClr>
                <a:srgbClr val="00A9FF"/>
              </a:buClr>
              <a:buFont typeface="Wingdings" charset="2"/>
              <a:buChar char="§"/>
              <a:defRPr/>
            </a:pPr>
            <a:r>
              <a:rPr lang="en-US" sz="2000" dirty="0">
                <a:latin typeface="Arial" charset="0"/>
                <a:cs typeface="Arial" charset="0"/>
              </a:rPr>
              <a:t>TRIUMF is collaborating with the University of Windsor and the Canadian neutron scattering community towards an accelerator-based neutron facility</a:t>
            </a:r>
            <a:br>
              <a:rPr lang="en-US" sz="2000" dirty="0">
                <a:latin typeface="Arial" charset="0"/>
                <a:cs typeface="Arial" charset="0"/>
              </a:rPr>
            </a:br>
            <a:r>
              <a:rPr lang="en-US" sz="2000" dirty="0">
                <a:latin typeface="Arial" charset="0"/>
                <a:cs typeface="Arial" charset="0"/>
              </a:rPr>
              <a:t>(D. Maharaj’s talk on Monday, CDR PC-CANS: </a:t>
            </a:r>
            <a:r>
              <a:rPr lang="en-US" sz="2000" dirty="0">
                <a:hlinkClick r:id="rId3"/>
              </a:rPr>
              <a:t>PC-CANS CDR Circulated Proposal-v5.1.pdf</a:t>
            </a:r>
            <a:r>
              <a:rPr lang="en-US" sz="2000" dirty="0"/>
              <a:t>)</a:t>
            </a:r>
            <a:endParaRPr lang="en-US" sz="2000" dirty="0">
              <a:latin typeface="Arial" charset="0"/>
              <a:cs typeface="Arial" charset="0"/>
            </a:endParaRPr>
          </a:p>
          <a:p>
            <a:pPr marL="228600" indent="-228600">
              <a:lnSpc>
                <a:spcPct val="100000"/>
              </a:lnSpc>
              <a:buClr>
                <a:srgbClr val="00A9FF"/>
              </a:buClr>
              <a:buFont typeface="Wingdings" charset="2"/>
              <a:buChar char="§"/>
              <a:defRPr/>
            </a:pPr>
            <a:r>
              <a:rPr lang="en-US" sz="2000" dirty="0">
                <a:latin typeface="Arial" charset="0"/>
                <a:cs typeface="Arial" charset="0"/>
              </a:rPr>
              <a:t>Collaboration has conceptualized a stageable prototype CANS facility, PC-CANS, based on linac technology. </a:t>
            </a:r>
          </a:p>
          <a:p>
            <a:pPr marL="228600" indent="-228600">
              <a:lnSpc>
                <a:spcPct val="100000"/>
              </a:lnSpc>
              <a:buClr>
                <a:srgbClr val="00A9FF"/>
              </a:buClr>
              <a:buFont typeface="Wingdings" charset="2"/>
              <a:buChar char="§"/>
              <a:defRPr/>
            </a:pPr>
            <a:r>
              <a:rPr lang="en-US" sz="2000" dirty="0">
                <a:latin typeface="Arial" charset="0"/>
                <a:cs typeface="Arial" charset="0"/>
              </a:rPr>
              <a:t>PC-CANS will allow competitive rates for neutron science, while</a:t>
            </a:r>
            <a:br>
              <a:rPr lang="en-US" sz="2000" dirty="0">
                <a:latin typeface="Arial" charset="0"/>
                <a:cs typeface="Arial" charset="0"/>
              </a:rPr>
            </a:br>
            <a:r>
              <a:rPr lang="en-US" sz="2000" dirty="0">
                <a:latin typeface="Arial" charset="0"/>
                <a:cs typeface="Arial" charset="0"/>
              </a:rPr>
              <a:t>simultaneously producing F18 for PET and neutrons for a dedicated</a:t>
            </a:r>
            <a:br>
              <a:rPr lang="en-US" sz="2000" dirty="0">
                <a:latin typeface="Arial" charset="0"/>
                <a:cs typeface="Arial" charset="0"/>
              </a:rPr>
            </a:br>
            <a:r>
              <a:rPr lang="en-US" sz="2000" dirty="0">
                <a:latin typeface="Arial" charset="0"/>
                <a:cs typeface="Arial" charset="0"/>
              </a:rPr>
              <a:t>BNCT research and development facility.</a:t>
            </a:r>
          </a:p>
          <a:p>
            <a:pPr marL="228600" indent="-228600">
              <a:lnSpc>
                <a:spcPct val="100000"/>
              </a:lnSpc>
              <a:buClr>
                <a:srgbClr val="00A9FF"/>
              </a:buClr>
              <a:buFont typeface="Wingdings" charset="2"/>
              <a:buChar char="§"/>
              <a:defRPr/>
            </a:pPr>
            <a:r>
              <a:rPr lang="en-US" sz="2000" dirty="0">
                <a:latin typeface="Arial" charset="0"/>
                <a:cs typeface="Arial" charset="0"/>
              </a:rPr>
              <a:t>The PC-CANS prototype will be the</a:t>
            </a:r>
            <a:br>
              <a:rPr lang="en-US" sz="2000" dirty="0">
                <a:latin typeface="Arial" charset="0"/>
                <a:cs typeface="Arial" charset="0"/>
              </a:rPr>
            </a:br>
            <a:r>
              <a:rPr lang="en-US" sz="2000" dirty="0">
                <a:latin typeface="Arial" charset="0"/>
                <a:cs typeface="Arial" charset="0"/>
              </a:rPr>
              <a:t>first CANS in Canada and the first</a:t>
            </a:r>
            <a:br>
              <a:rPr lang="en-US" sz="2000" dirty="0">
                <a:latin typeface="Arial" charset="0"/>
                <a:cs typeface="Arial" charset="0"/>
              </a:rPr>
            </a:br>
            <a:r>
              <a:rPr lang="en-US" sz="2000" dirty="0">
                <a:latin typeface="Arial" charset="0"/>
                <a:cs typeface="Arial" charset="0"/>
              </a:rPr>
              <a:t>for BNCT in North America.</a:t>
            </a:r>
          </a:p>
          <a:p>
            <a:pPr marL="228600" indent="-228600">
              <a:lnSpc>
                <a:spcPct val="100000"/>
              </a:lnSpc>
              <a:buClr>
                <a:srgbClr val="00A9FF"/>
              </a:buClr>
              <a:buFont typeface="Wingdings" charset="2"/>
              <a:buChar char="§"/>
              <a:defRPr/>
            </a:pPr>
            <a:r>
              <a:rPr lang="en-US" sz="2000" dirty="0">
                <a:latin typeface="Arial" charset="0"/>
                <a:cs typeface="Arial" charset="0"/>
              </a:rPr>
              <a:t>The project will augment and solidify</a:t>
            </a:r>
            <a:br>
              <a:rPr lang="en-US" sz="2000" dirty="0">
                <a:latin typeface="Arial" charset="0"/>
                <a:cs typeface="Arial" charset="0"/>
              </a:rPr>
            </a:br>
            <a:r>
              <a:rPr lang="en-US" sz="2000" dirty="0">
                <a:latin typeface="Arial" charset="0"/>
                <a:cs typeface="Arial" charset="0"/>
              </a:rPr>
              <a:t>TRIUMF core competence in linac and target systems</a:t>
            </a:r>
            <a:br>
              <a:rPr lang="en-US" sz="2000" dirty="0">
                <a:latin typeface="Arial" charset="0"/>
                <a:cs typeface="Arial" charset="0"/>
              </a:rPr>
            </a:br>
            <a:r>
              <a:rPr lang="en-US" sz="2000" dirty="0">
                <a:latin typeface="Arial" charset="0"/>
                <a:cs typeface="Arial" charset="0"/>
              </a:rPr>
              <a:t>and the proton accelerator technology is well aligned with applications</a:t>
            </a:r>
          </a:p>
        </p:txBody>
      </p:sp>
    </p:spTree>
    <p:extLst>
      <p:ext uri="{BB962C8B-B14F-4D97-AF65-F5344CB8AC3E}">
        <p14:creationId xmlns:p14="http://schemas.microsoft.com/office/powerpoint/2010/main" val="255548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107E-8882-4A37-B384-426CA6FC1D85}"/>
              </a:ext>
            </a:extLst>
          </p:cNvPr>
          <p:cNvSpPr>
            <a:spLocks noGrp="1"/>
          </p:cNvSpPr>
          <p:nvPr>
            <p:ph type="title"/>
          </p:nvPr>
        </p:nvSpPr>
        <p:spPr>
          <a:xfrm>
            <a:off x="2534241" y="506798"/>
            <a:ext cx="9258993" cy="676102"/>
          </a:xfrm>
        </p:spPr>
        <p:txBody>
          <a:bodyPr/>
          <a:lstStyle/>
          <a:p>
            <a:r>
              <a:rPr lang="en-US" dirty="0"/>
              <a:t>Staffing towards the ARIEL operation era</a:t>
            </a:r>
            <a:endParaRPr lang="en-CA" dirty="0"/>
          </a:p>
        </p:txBody>
      </p:sp>
      <p:sp>
        <p:nvSpPr>
          <p:cNvPr id="5" name="Rectangle 4">
            <a:extLst>
              <a:ext uri="{FF2B5EF4-FFF2-40B4-BE49-F238E27FC236}">
                <a16:creationId xmlns:a16="http://schemas.microsoft.com/office/drawing/2014/main" id="{4533E563-D181-42D8-AB1D-8767F7B749F1}"/>
              </a:ext>
            </a:extLst>
          </p:cNvPr>
          <p:cNvSpPr/>
          <p:nvPr/>
        </p:nvSpPr>
        <p:spPr>
          <a:xfrm>
            <a:off x="800430" y="1642266"/>
            <a:ext cx="10591140" cy="4042132"/>
          </a:xfrm>
          <a:prstGeom prst="rect">
            <a:avLst/>
          </a:prstGeom>
        </p:spPr>
        <p:txBody>
          <a:bodyPr wrap="square" lIns="91440" tIns="45720" rIns="91440" bIns="45720" anchor="t">
            <a:spAutoFit/>
          </a:bodyPr>
          <a:lstStyle/>
          <a:p>
            <a:pPr marL="285750" indent="-285750">
              <a:spcAft>
                <a:spcPts val="1000"/>
              </a:spcAft>
              <a:buClr>
                <a:srgbClr val="00B0F0"/>
              </a:buClr>
              <a:buFont typeface="Wingdings" panose="05000000000000000000" pitchFamily="2" charset="2"/>
              <a:buChar char="§"/>
            </a:pPr>
            <a:r>
              <a:rPr lang="en-CA" sz="2400" dirty="0">
                <a:latin typeface="Arial"/>
                <a:ea typeface="HelveticaNeueLT Pro 55 Roman" panose="020B0604020202020204" pitchFamily="34" charset="0"/>
                <a:cs typeface="Arial"/>
              </a:rPr>
              <a:t>Basis for the staffing decision towards the ARIEL operation era is the Operational model for ARIEL (</a:t>
            </a:r>
            <a:r>
              <a:rPr lang="en-US" sz="2400" dirty="0">
                <a:latin typeface="Arial"/>
                <a:ea typeface="Gill Sans MT" panose="020B0502020104020203" pitchFamily="34" charset="0"/>
                <a:cs typeface="Arial"/>
              </a:rPr>
              <a:t>Document-129655)</a:t>
            </a:r>
            <a:r>
              <a:rPr lang="en-CA" sz="2400" dirty="0">
                <a:latin typeface="Arial"/>
                <a:ea typeface="HelveticaNeueLT Pro 55 Roman" panose="020B0604020202020204" pitchFamily="34" charset="0"/>
                <a:cs typeface="Arial"/>
              </a:rPr>
              <a:t>. </a:t>
            </a:r>
            <a:br>
              <a:rPr lang="en-CA" sz="2400" dirty="0">
                <a:latin typeface="Arial"/>
                <a:ea typeface="HelveticaNeueLT Pro 55 Roman" panose="020B0604020202020204" pitchFamily="34" charset="0"/>
                <a:cs typeface="Arial"/>
              </a:rPr>
            </a:br>
            <a:r>
              <a:rPr lang="en-CA" sz="2400" dirty="0">
                <a:latin typeface="Arial"/>
                <a:ea typeface="HelveticaNeueLT Pro 55 Roman" panose="020B0604020202020204" pitchFamily="34" charset="0"/>
                <a:cs typeface="Arial"/>
                <a:sym typeface="Wingdings" panose="05000000000000000000" pitchFamily="2" charset="2"/>
              </a:rPr>
              <a:t></a:t>
            </a:r>
            <a:r>
              <a:rPr lang="en-CA" sz="2400" dirty="0">
                <a:latin typeface="Arial"/>
                <a:ea typeface="HelveticaNeueLT Pro 55 Roman" panose="020B0604020202020204" pitchFamily="34" charset="0"/>
                <a:cs typeface="Arial"/>
              </a:rPr>
              <a:t> Factory model, where the three RIB target areas are each scheduled in three-week cycles with each cycle starting on a subsequent week. </a:t>
            </a:r>
          </a:p>
          <a:p>
            <a:pPr marL="285750" indent="-285750">
              <a:spcAft>
                <a:spcPts val="1000"/>
              </a:spcAft>
              <a:buClr>
                <a:srgbClr val="00B0F0"/>
              </a:buClr>
              <a:buFont typeface="Wingdings" panose="05000000000000000000" pitchFamily="2" charset="2"/>
              <a:buChar char="§"/>
            </a:pPr>
            <a:r>
              <a:rPr lang="en-CA" sz="2400" dirty="0">
                <a:latin typeface="Arial"/>
                <a:ea typeface="HelveticaNeueLT Pro 55 Roman" panose="020B0604020202020204" pitchFamily="34" charset="0"/>
                <a:cs typeface="Arial"/>
              </a:rPr>
              <a:t>The operational model analysis includes an estimation of the extra effort required to commission, operate, develop and maintain a significantly expanded facility, over and above the present effort.</a:t>
            </a:r>
          </a:p>
          <a:p>
            <a:pPr marL="285750" indent="-285750">
              <a:spcAft>
                <a:spcPts val="1000"/>
              </a:spcAft>
              <a:buClr>
                <a:srgbClr val="00B0F0"/>
              </a:buClr>
              <a:buFont typeface="Wingdings" panose="05000000000000000000" pitchFamily="2" charset="2"/>
              <a:buChar char="§"/>
            </a:pPr>
            <a:r>
              <a:rPr lang="en-CA" sz="2400" dirty="0">
                <a:latin typeface="Arial"/>
                <a:ea typeface="Gill Sans MT" panose="020B0502020104020203" pitchFamily="34" charset="0"/>
                <a:cs typeface="Arial"/>
              </a:rPr>
              <a:t>From this analysis we identified additional hires, taking the gain of efficiency into account</a:t>
            </a:r>
            <a:br>
              <a:rPr lang="en-CA" sz="2400" dirty="0">
                <a:latin typeface="Arial"/>
                <a:ea typeface="Gill Sans MT" panose="020B0502020104020203" pitchFamily="34" charset="0"/>
                <a:cs typeface="Arial"/>
              </a:rPr>
            </a:br>
            <a:r>
              <a:rPr lang="en-CA" sz="2400" dirty="0">
                <a:latin typeface="Arial"/>
                <a:ea typeface="Gill Sans MT" panose="020B0502020104020203" pitchFamily="34" charset="0"/>
                <a:cs typeface="Arial"/>
              </a:rPr>
              <a:t>(TCC, advances beam tuning, IT tools, refurbished equipment)</a:t>
            </a:r>
          </a:p>
        </p:txBody>
      </p:sp>
    </p:spTree>
    <p:extLst>
      <p:ext uri="{BB962C8B-B14F-4D97-AF65-F5344CB8AC3E}">
        <p14:creationId xmlns:p14="http://schemas.microsoft.com/office/powerpoint/2010/main" val="82984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61743" y="2032776"/>
            <a:ext cx="4697657" cy="1581961"/>
          </a:xfrm>
        </p:spPr>
        <p:txBody>
          <a:bodyPr>
            <a:normAutofit/>
          </a:bodyPr>
          <a:lstStyle/>
          <a:p>
            <a:r>
              <a:rPr lang="en-US" dirty="0"/>
              <a:t>Thank you</a:t>
            </a:r>
            <a:br>
              <a:rPr lang="en-US" dirty="0">
                <a:latin typeface="Myriad Pro" pitchFamily="34" charset="0"/>
                <a:cs typeface="Avenir Heavy"/>
              </a:rPr>
            </a:br>
            <a:endParaRPr lang="en-US" dirty="0"/>
          </a:p>
        </p:txBody>
      </p:sp>
      <p:sp>
        <p:nvSpPr>
          <p:cNvPr id="6" name="Text Placeholder 2"/>
          <p:cNvSpPr>
            <a:spLocks noGrp="1"/>
          </p:cNvSpPr>
          <p:nvPr>
            <p:ph type="body" sz="quarter" idx="10"/>
          </p:nvPr>
        </p:nvSpPr>
        <p:spPr>
          <a:xfrm>
            <a:off x="661988" y="4493174"/>
            <a:ext cx="3938587" cy="304113"/>
          </a:xfrm>
        </p:spPr>
        <p:txBody>
          <a:bodyPr/>
          <a:lstStyle/>
          <a:p>
            <a:r>
              <a:rPr lang="en-US"/>
              <a:t>Follow us </a:t>
            </a:r>
            <a:r>
              <a:rPr lang="en-US" b="1"/>
              <a:t>@TRIUMFLab</a:t>
            </a:r>
          </a:p>
        </p:txBody>
      </p:sp>
      <p:sp>
        <p:nvSpPr>
          <p:cNvPr id="7" name="Text Placeholder 3"/>
          <p:cNvSpPr>
            <a:spLocks noGrp="1"/>
          </p:cNvSpPr>
          <p:nvPr>
            <p:ph type="body" sz="quarter" idx="11"/>
          </p:nvPr>
        </p:nvSpPr>
        <p:spPr>
          <a:xfrm>
            <a:off x="661743" y="4118554"/>
            <a:ext cx="3938587" cy="374620"/>
          </a:xfrm>
        </p:spPr>
        <p:txBody>
          <a:bodyPr/>
          <a:lstStyle/>
          <a:p>
            <a:r>
              <a:rPr lang="en-US"/>
              <a:t>www.triumf.ca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96" y="4932943"/>
            <a:ext cx="411480" cy="4114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549" y="4935991"/>
            <a:ext cx="408432" cy="40843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354" y="4932943"/>
            <a:ext cx="411480" cy="41148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1159" y="4932943"/>
            <a:ext cx="411480" cy="411480"/>
          </a:xfrm>
          <a:prstGeom prst="rect">
            <a:avLst/>
          </a:prstGeom>
        </p:spPr>
      </p:pic>
      <p:sp>
        <p:nvSpPr>
          <p:cNvPr id="3" name="Rectangle 2">
            <a:extLst>
              <a:ext uri="{FF2B5EF4-FFF2-40B4-BE49-F238E27FC236}">
                <a16:creationId xmlns:a16="http://schemas.microsoft.com/office/drawing/2014/main" id="{56B13F6A-C9CF-7343-9A53-BFB1D0F5D3EE}"/>
              </a:ext>
            </a:extLst>
          </p:cNvPr>
          <p:cNvSpPr/>
          <p:nvPr/>
        </p:nvSpPr>
        <p:spPr>
          <a:xfrm>
            <a:off x="11521440" y="849854"/>
            <a:ext cx="559398" cy="527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indoor, engine&#10;&#10;Description automatically generated">
            <a:extLst>
              <a:ext uri="{FF2B5EF4-FFF2-40B4-BE49-F238E27FC236}">
                <a16:creationId xmlns:a16="http://schemas.microsoft.com/office/drawing/2014/main" id="{026328E6-FE04-C3AA-7AFD-61E8E26ACC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59084" y="401217"/>
            <a:ext cx="8423585" cy="6317689"/>
          </a:xfrm>
          <a:prstGeom prst="rect">
            <a:avLst/>
          </a:prstGeom>
        </p:spPr>
      </p:pic>
    </p:spTree>
    <p:extLst>
      <p:ext uri="{BB962C8B-B14F-4D97-AF65-F5344CB8AC3E}">
        <p14:creationId xmlns:p14="http://schemas.microsoft.com/office/powerpoint/2010/main" val="1913898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8B10-A658-C21C-277F-59AEAC458C8F}"/>
              </a:ext>
            </a:extLst>
          </p:cNvPr>
          <p:cNvSpPr>
            <a:spLocks noGrp="1"/>
          </p:cNvSpPr>
          <p:nvPr>
            <p:ph type="title"/>
          </p:nvPr>
        </p:nvSpPr>
        <p:spPr>
          <a:xfrm>
            <a:off x="2526953" y="3090949"/>
            <a:ext cx="7138093" cy="676102"/>
          </a:xfrm>
        </p:spPr>
        <p:txBody>
          <a:bodyPr/>
          <a:lstStyle/>
          <a:p>
            <a:r>
              <a:rPr lang="en-US" dirty="0"/>
              <a:t>Additional slides</a:t>
            </a:r>
            <a:endParaRPr lang="en-CA" dirty="0"/>
          </a:p>
        </p:txBody>
      </p:sp>
    </p:spTree>
    <p:extLst>
      <p:ext uri="{BB962C8B-B14F-4D97-AF65-F5344CB8AC3E}">
        <p14:creationId xmlns:p14="http://schemas.microsoft.com/office/powerpoint/2010/main" val="43424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9D26-7972-1A2E-C271-40939FFE6538}"/>
              </a:ext>
            </a:extLst>
          </p:cNvPr>
          <p:cNvSpPr>
            <a:spLocks noGrp="1"/>
          </p:cNvSpPr>
          <p:nvPr>
            <p:ph type="title"/>
          </p:nvPr>
        </p:nvSpPr>
        <p:spPr/>
        <p:txBody>
          <a:bodyPr/>
          <a:lstStyle/>
          <a:p>
            <a:r>
              <a:rPr lang="en-CA" dirty="0"/>
              <a:t>ACC division mission statement</a:t>
            </a:r>
          </a:p>
        </p:txBody>
      </p:sp>
      <p:sp>
        <p:nvSpPr>
          <p:cNvPr id="3" name="TextBox 2">
            <a:extLst>
              <a:ext uri="{FF2B5EF4-FFF2-40B4-BE49-F238E27FC236}">
                <a16:creationId xmlns:a16="http://schemas.microsoft.com/office/drawing/2014/main" id="{17593B49-D7DE-1A2B-F466-807608F06E48}"/>
              </a:ext>
            </a:extLst>
          </p:cNvPr>
          <p:cNvSpPr txBox="1"/>
          <p:nvPr/>
        </p:nvSpPr>
        <p:spPr>
          <a:xfrm>
            <a:off x="480767" y="1598154"/>
            <a:ext cx="11065516" cy="4154984"/>
          </a:xfrm>
          <a:prstGeom prst="rect">
            <a:avLst/>
          </a:prstGeom>
          <a:noFill/>
        </p:spPr>
        <p:txBody>
          <a:bodyPr wrap="square" lIns="91440" tIns="45720" rIns="91440" bIns="45720" rtlCol="0" anchor="t">
            <a:spAutoFit/>
          </a:bodyPr>
          <a:lstStyle/>
          <a:p>
            <a:pPr marL="342900" indent="-342900">
              <a:buClr>
                <a:srgbClr val="00B0F0"/>
              </a:buClr>
              <a:buFont typeface="Wingdings" panose="05000000000000000000" pitchFamily="2" charset="2"/>
              <a:buChar char="§"/>
            </a:pPr>
            <a:r>
              <a:rPr lang="en-CA" sz="2400" dirty="0"/>
              <a:t>The TRUMF accelerator division safely operates the TRIUMF accelerator complex with high performance and availability. We develop and implement new accelerator facilities and related technologies to support world class science nationally and internationally.</a:t>
            </a:r>
            <a:br>
              <a:rPr lang="en-CA" sz="2400" dirty="0"/>
            </a:br>
            <a:endParaRPr lang="en-CA" sz="2400" dirty="0"/>
          </a:p>
          <a:p>
            <a:pPr marL="342900" indent="-342900">
              <a:buClr>
                <a:srgbClr val="00B0F0"/>
              </a:buClr>
              <a:buFont typeface="Wingdings" panose="05000000000000000000" pitchFamily="2" charset="2"/>
              <a:buChar char="§"/>
            </a:pPr>
            <a:r>
              <a:rPr lang="en-CA" sz="2400" dirty="0"/>
              <a:t>We lead accelerator physics research in Canada and foster TRIUMF’s position at the forefront of accelerator science. We </a:t>
            </a:r>
            <a:r>
              <a:rPr lang="en-US" altLang="en-US" sz="2400" dirty="0"/>
              <a:t>advance our core competencies and transfer our knowledge to industry for the benefit of society.</a:t>
            </a:r>
            <a:br>
              <a:rPr lang="en-US" altLang="en-US" sz="2400" dirty="0"/>
            </a:br>
            <a:endParaRPr lang="en-US" altLang="en-US" sz="2400" dirty="0"/>
          </a:p>
          <a:p>
            <a:pPr marL="342900" indent="-342900">
              <a:buClr>
                <a:srgbClr val="00B0F0"/>
              </a:buClr>
              <a:buFont typeface="Wingdings" panose="05000000000000000000" pitchFamily="2" charset="2"/>
              <a:buChar char="§"/>
            </a:pPr>
            <a:r>
              <a:rPr lang="en-CA" sz="2400" dirty="0"/>
              <a:t>We leverage infrastructure and expertise to provide world class training of HQP in accelerator physics and engineering.</a:t>
            </a:r>
            <a:endParaRPr lang="en-CA" sz="2400" dirty="0">
              <a:cs typeface="Calibri"/>
            </a:endParaRPr>
          </a:p>
        </p:txBody>
      </p:sp>
    </p:spTree>
    <p:extLst>
      <p:ext uri="{BB962C8B-B14F-4D97-AF65-F5344CB8AC3E}">
        <p14:creationId xmlns:p14="http://schemas.microsoft.com/office/powerpoint/2010/main" val="345771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B4B9-8230-44DA-8BB4-8A15CDC472FE}"/>
              </a:ext>
            </a:extLst>
          </p:cNvPr>
          <p:cNvSpPr>
            <a:spLocks noGrp="1"/>
          </p:cNvSpPr>
          <p:nvPr>
            <p:ph type="title"/>
          </p:nvPr>
        </p:nvSpPr>
        <p:spPr>
          <a:xfrm>
            <a:off x="2466273" y="353305"/>
            <a:ext cx="9258993" cy="676102"/>
          </a:xfrm>
        </p:spPr>
        <p:txBody>
          <a:bodyPr>
            <a:normAutofit fontScale="90000"/>
          </a:bodyPr>
          <a:lstStyle/>
          <a:p>
            <a:r>
              <a:rPr lang="en-CA" sz="4000" b="1" dirty="0">
                <a:solidFill>
                  <a:srgbClr val="00B0F0"/>
                </a:solidFill>
                <a:latin typeface="Arial"/>
                <a:cs typeface="Arial"/>
              </a:rPr>
              <a:t>Our 20-year Vision for TRIUMF Accelerator Science and Facilities</a:t>
            </a:r>
          </a:p>
        </p:txBody>
      </p:sp>
      <p:sp>
        <p:nvSpPr>
          <p:cNvPr id="3" name="Content Placeholder 2">
            <a:extLst>
              <a:ext uri="{FF2B5EF4-FFF2-40B4-BE49-F238E27FC236}">
                <a16:creationId xmlns:a16="http://schemas.microsoft.com/office/drawing/2014/main" id="{1423171B-F16A-47E6-8CA4-C27C0285F69A}"/>
              </a:ext>
            </a:extLst>
          </p:cNvPr>
          <p:cNvSpPr>
            <a:spLocks noGrp="1"/>
          </p:cNvSpPr>
          <p:nvPr>
            <p:ph idx="4294967295"/>
          </p:nvPr>
        </p:nvSpPr>
        <p:spPr>
          <a:xfrm>
            <a:off x="466268" y="1870547"/>
            <a:ext cx="3487738" cy="4017962"/>
          </a:xfrm>
          <a:prstGeom prst="rect">
            <a:avLst/>
          </a:prstGeom>
          <a:solidFill>
            <a:srgbClr val="EA34EE"/>
          </a:solidFill>
        </p:spPr>
        <p:txBody>
          <a:bodyPr vert="horz" lIns="91440" tIns="45720" rIns="91440" bIns="45720" rtlCol="0" anchor="t">
            <a:normAutofit/>
          </a:bodyPr>
          <a:lstStyle/>
          <a:p>
            <a:pPr marL="0" indent="0">
              <a:spcAft>
                <a:spcPts val="1200"/>
              </a:spcAft>
              <a:buNone/>
            </a:pPr>
            <a:r>
              <a:rPr lang="en-CA" sz="2400" dirty="0">
                <a:solidFill>
                  <a:schemeClr val="bg1"/>
                </a:solidFill>
                <a:latin typeface="Arial"/>
                <a:cs typeface="Arial"/>
              </a:rPr>
              <a:t>Isotope Valley</a:t>
            </a:r>
          </a:p>
          <a:p>
            <a:pPr marL="0" indent="0">
              <a:spcAft>
                <a:spcPts val="1200"/>
              </a:spcAft>
              <a:buNone/>
            </a:pPr>
            <a:endParaRPr lang="en-CA" sz="1600" dirty="0">
              <a:solidFill>
                <a:schemeClr val="bg1"/>
              </a:solidFill>
              <a:latin typeface="Arial" panose="020B0604020202020204" pitchFamily="34" charset="0"/>
              <a:cs typeface="Arial" panose="020B0604020202020204" pitchFamily="34" charset="0"/>
            </a:endParaRPr>
          </a:p>
          <a:p>
            <a:pPr marL="0" indent="0">
              <a:spcBef>
                <a:spcPts val="0"/>
              </a:spcBef>
              <a:spcAft>
                <a:spcPts val="1200"/>
              </a:spcAft>
              <a:buNone/>
            </a:pPr>
            <a:r>
              <a:rPr lang="en-CA" sz="1600" dirty="0">
                <a:solidFill>
                  <a:schemeClr val="bg1"/>
                </a:solidFill>
                <a:latin typeface="Arial"/>
                <a:cs typeface="Arial"/>
              </a:rPr>
              <a:t>With ISAC+ARIEL+IAMI we will greatly expend our capabilities, and establish TRIUMF as a leading global center for isotope research.</a:t>
            </a:r>
          </a:p>
          <a:p>
            <a:pPr marL="0" indent="0">
              <a:lnSpc>
                <a:spcPct val="100000"/>
              </a:lnSpc>
              <a:spcBef>
                <a:spcPts val="0"/>
              </a:spcBef>
              <a:buNone/>
            </a:pPr>
            <a:r>
              <a:rPr lang="en-CA" sz="1600" dirty="0">
                <a:solidFill>
                  <a:schemeClr val="bg1"/>
                </a:solidFill>
                <a:latin typeface="Arial"/>
                <a:cs typeface="Arial"/>
              </a:rPr>
              <a:t>   Isotopes for physical science</a:t>
            </a:r>
          </a:p>
          <a:p>
            <a:pPr marL="0" indent="0">
              <a:lnSpc>
                <a:spcPct val="100000"/>
              </a:lnSpc>
              <a:spcBef>
                <a:spcPts val="600"/>
              </a:spcBef>
              <a:buNone/>
            </a:pPr>
            <a:r>
              <a:rPr lang="en-CA" sz="1600" dirty="0">
                <a:solidFill>
                  <a:schemeClr val="bg1"/>
                </a:solidFill>
                <a:latin typeface="Arial"/>
                <a:cs typeface="Arial"/>
              </a:rPr>
              <a:t>   Isotopes for life science</a:t>
            </a:r>
          </a:p>
          <a:p>
            <a:pPr marL="0" indent="0">
              <a:lnSpc>
                <a:spcPct val="100000"/>
              </a:lnSpc>
              <a:spcBef>
                <a:spcPts val="600"/>
              </a:spcBef>
              <a:buNone/>
            </a:pPr>
            <a:r>
              <a:rPr lang="en-CA" sz="1600" dirty="0">
                <a:solidFill>
                  <a:schemeClr val="bg1"/>
                </a:solidFill>
                <a:latin typeface="Arial"/>
                <a:cs typeface="Arial"/>
              </a:rPr>
              <a:t>   Isotopes to cure Canadians</a:t>
            </a:r>
          </a:p>
          <a:p>
            <a:pPr marL="0" indent="0">
              <a:lnSpc>
                <a:spcPct val="100000"/>
              </a:lnSpc>
              <a:spcBef>
                <a:spcPts val="600"/>
              </a:spcBef>
              <a:buNone/>
            </a:pPr>
            <a:endParaRPr lang="en-CA" sz="1600" dirty="0">
              <a:solidFill>
                <a:schemeClr val="bg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86425DA-FB1C-499A-A1B1-2835CC911DBF}"/>
              </a:ext>
            </a:extLst>
          </p:cNvPr>
          <p:cNvSpPr txBox="1">
            <a:spLocks/>
          </p:cNvSpPr>
          <p:nvPr/>
        </p:nvSpPr>
        <p:spPr>
          <a:xfrm>
            <a:off x="4352650" y="1870547"/>
            <a:ext cx="3487270" cy="4019362"/>
          </a:xfrm>
          <a:prstGeom prst="rect">
            <a:avLst/>
          </a:prstGeom>
          <a:solidFill>
            <a:srgbClr val="5D3DE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CA" sz="2400">
                <a:solidFill>
                  <a:schemeClr val="bg1"/>
                </a:solidFill>
                <a:latin typeface="Arial" panose="020B0604020202020204" pitchFamily="34" charset="0"/>
                <a:cs typeface="Arial" panose="020B0604020202020204" pitchFamily="34" charset="0"/>
              </a:rPr>
              <a:t>Canadian Hub</a:t>
            </a:r>
            <a:endParaRPr lang="en-US" sz="1600">
              <a:solidFill>
                <a:schemeClr val="bg1"/>
              </a:solidFill>
              <a:latin typeface="Arial" panose="020B0604020202020204" pitchFamily="34" charset="0"/>
              <a:cs typeface="Arial" panose="020B0604020202020204" pitchFamily="34" charset="0"/>
            </a:endParaRPr>
          </a:p>
          <a:p>
            <a:pPr marL="0" indent="0">
              <a:spcAft>
                <a:spcPts val="1200"/>
              </a:spcAft>
              <a:buNone/>
            </a:pPr>
            <a:endParaRPr lang="en-US" sz="1600">
              <a:solidFill>
                <a:schemeClr val="bg1"/>
              </a:solidFill>
              <a:latin typeface="Arial" panose="020B0604020202020204" pitchFamily="34" charset="0"/>
              <a:cs typeface="Arial" panose="020B0604020202020204" pitchFamily="34" charset="0"/>
            </a:endParaRPr>
          </a:p>
          <a:p>
            <a:pPr marL="0" indent="0">
              <a:spcBef>
                <a:spcPts val="0"/>
              </a:spcBef>
              <a:spcAft>
                <a:spcPts val="1200"/>
              </a:spcAft>
              <a:buNone/>
            </a:pPr>
            <a:r>
              <a:rPr lang="en-US" sz="1600">
                <a:solidFill>
                  <a:schemeClr val="bg1"/>
                </a:solidFill>
                <a:latin typeface="Arial" panose="020B0604020202020204" pitchFamily="34" charset="0"/>
                <a:cs typeface="Arial" panose="020B0604020202020204" pitchFamily="34" charset="0"/>
              </a:rPr>
              <a:t>We are Canada’s </a:t>
            </a:r>
            <a:r>
              <a:rPr lang="en-US" sz="1600" err="1">
                <a:solidFill>
                  <a:schemeClr val="bg1"/>
                </a:solidFill>
                <a:latin typeface="Arial" panose="020B0604020202020204" pitchFamily="34" charset="0"/>
                <a:cs typeface="Arial" panose="020B0604020202020204" pitchFamily="34" charset="0"/>
              </a:rPr>
              <a:t>centre</a:t>
            </a:r>
            <a:r>
              <a:rPr lang="en-US" sz="1600">
                <a:solidFill>
                  <a:schemeClr val="bg1"/>
                </a:solidFill>
                <a:latin typeface="Arial" panose="020B0604020202020204" pitchFamily="34" charset="0"/>
                <a:cs typeface="Arial" panose="020B0604020202020204" pitchFamily="34" charset="0"/>
              </a:rPr>
              <a:t> of excellence in accelerator-related science and technology. </a:t>
            </a:r>
          </a:p>
          <a:p>
            <a:pPr marL="0" indent="0">
              <a:spcAft>
                <a:spcPts val="1200"/>
              </a:spcAft>
              <a:buNone/>
            </a:pPr>
            <a:r>
              <a:rPr lang="en-US" sz="1600">
                <a:solidFill>
                  <a:schemeClr val="bg1"/>
                </a:solidFill>
                <a:latin typeface="Arial" panose="020B0604020202020204" pitchFamily="34" charset="0"/>
                <a:cs typeface="Arial" panose="020B0604020202020204" pitchFamily="34" charset="0"/>
              </a:rPr>
              <a:t>We centralize knowledge, and diffuse it through training, counsel, and collaborations.</a:t>
            </a:r>
          </a:p>
          <a:p>
            <a:pPr marL="0" indent="0">
              <a:spcAft>
                <a:spcPts val="1200"/>
              </a:spcAft>
              <a:buNone/>
            </a:pPr>
            <a:r>
              <a:rPr lang="en-US" sz="1600">
                <a:solidFill>
                  <a:schemeClr val="bg1"/>
                </a:solidFill>
                <a:latin typeface="Arial" panose="020B0604020202020204" pitchFamily="34" charset="0"/>
                <a:cs typeface="Arial" panose="020B0604020202020204" pitchFamily="34" charset="0"/>
              </a:rPr>
              <a:t>With our always evolving expertise we remain a leader in Canada’s transformation to a knowledge based economy.</a:t>
            </a:r>
          </a:p>
        </p:txBody>
      </p:sp>
      <p:sp>
        <p:nvSpPr>
          <p:cNvPr id="7" name="Content Placeholder 2">
            <a:extLst>
              <a:ext uri="{FF2B5EF4-FFF2-40B4-BE49-F238E27FC236}">
                <a16:creationId xmlns:a16="http://schemas.microsoft.com/office/drawing/2014/main" id="{1C03076E-C1F8-4F6F-8A5B-23499F3947FC}"/>
              </a:ext>
            </a:extLst>
          </p:cNvPr>
          <p:cNvSpPr txBox="1">
            <a:spLocks/>
          </p:cNvSpPr>
          <p:nvPr/>
        </p:nvSpPr>
        <p:spPr>
          <a:xfrm>
            <a:off x="8237996" y="1869847"/>
            <a:ext cx="3487270" cy="4019362"/>
          </a:xfrm>
          <a:prstGeom prst="rect">
            <a:avLst/>
          </a:prstGeom>
          <a:solidFill>
            <a:srgbClr val="42B05F"/>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CA" sz="2400">
                <a:solidFill>
                  <a:schemeClr val="bg1"/>
                </a:solidFill>
                <a:latin typeface="Arial"/>
                <a:cs typeface="Arial"/>
              </a:rPr>
              <a:t>Big Science — Big Tech</a:t>
            </a:r>
          </a:p>
          <a:p>
            <a:pPr marL="0" indent="0">
              <a:spcAft>
                <a:spcPts val="1200"/>
              </a:spcAft>
              <a:buNone/>
            </a:pPr>
            <a:endParaRPr lang="en-CA" sz="1600">
              <a:solidFill>
                <a:schemeClr val="bg1"/>
              </a:solidFill>
              <a:latin typeface="Arial" panose="020B0604020202020204" pitchFamily="34" charset="0"/>
              <a:cs typeface="Arial" panose="020B0604020202020204" pitchFamily="34" charset="0"/>
            </a:endParaRPr>
          </a:p>
          <a:p>
            <a:pPr marL="0" indent="0">
              <a:spcBef>
                <a:spcPts val="0"/>
              </a:spcBef>
              <a:spcAft>
                <a:spcPts val="1200"/>
              </a:spcAft>
              <a:buNone/>
            </a:pPr>
            <a:r>
              <a:rPr lang="en-CA" sz="1600">
                <a:solidFill>
                  <a:schemeClr val="bg1"/>
                </a:solidFill>
                <a:latin typeface="Arial" panose="020B0604020202020204" pitchFamily="34" charset="0"/>
                <a:cs typeface="Arial" panose="020B0604020202020204" pitchFamily="34" charset="0"/>
              </a:rPr>
              <a:t>International collaborations are key</a:t>
            </a:r>
            <a:r>
              <a:rPr lang="en-US" sz="1600">
                <a:solidFill>
                  <a:schemeClr val="bg1"/>
                </a:solidFill>
                <a:latin typeface="Arial" panose="020B0604020202020204" pitchFamily="34" charset="0"/>
                <a:cs typeface="Arial" panose="020B0604020202020204" pitchFamily="34" charset="0"/>
              </a:rPr>
              <a:t> to contribute to the most significant discoveries, attract talents, and maintain cutting-edge expertise.</a:t>
            </a:r>
          </a:p>
          <a:p>
            <a:pPr marL="0" indent="0">
              <a:spcBef>
                <a:spcPts val="0"/>
              </a:spcBef>
              <a:spcAft>
                <a:spcPts val="1200"/>
              </a:spcAft>
              <a:buNone/>
            </a:pPr>
            <a:r>
              <a:rPr lang="en-US" sz="1600">
                <a:solidFill>
                  <a:schemeClr val="bg1"/>
                </a:solidFill>
                <a:latin typeface="Arial" panose="020B0604020202020204" pitchFamily="34" charset="0"/>
                <a:cs typeface="Arial" panose="020B0604020202020204" pitchFamily="34" charset="0"/>
              </a:rPr>
              <a:t>We support international projects by leveraging our core knowledge and engaging Canadian industry.</a:t>
            </a:r>
          </a:p>
          <a:p>
            <a:pPr marL="0" indent="0">
              <a:spcBef>
                <a:spcPts val="0"/>
              </a:spcBef>
              <a:spcAft>
                <a:spcPts val="1200"/>
              </a:spcAft>
              <a:buNone/>
            </a:pPr>
            <a:r>
              <a:rPr lang="en-CA" sz="1600">
                <a:solidFill>
                  <a:schemeClr val="bg1"/>
                </a:solidFill>
                <a:latin typeface="Arial" panose="020B0604020202020204" pitchFamily="34" charset="0"/>
                <a:cs typeface="Arial" panose="020B0604020202020204" pitchFamily="34" charset="0"/>
              </a:rPr>
              <a:t>We </a:t>
            </a:r>
            <a:r>
              <a:rPr lang="en-US" sz="1600">
                <a:solidFill>
                  <a:schemeClr val="bg1"/>
                </a:solidFill>
                <a:latin typeface="Arial" panose="020B0604020202020204" pitchFamily="34" charset="0"/>
                <a:cs typeface="Arial" panose="020B0604020202020204" pitchFamily="34" charset="0"/>
              </a:rPr>
              <a:t> build on our strengths to serve science and invent life-changing technologies.</a:t>
            </a:r>
            <a:endParaRPr lang="en-CA" sz="1600">
              <a:solidFill>
                <a:schemeClr val="bg1"/>
              </a:solidFill>
              <a:latin typeface="Arial" panose="020B0604020202020204" pitchFamily="34" charset="0"/>
              <a:cs typeface="Arial" panose="020B0604020202020204" pitchFamily="34" charset="0"/>
            </a:endParaRPr>
          </a:p>
          <a:p>
            <a:pPr marL="0" indent="0">
              <a:spcBef>
                <a:spcPts val="0"/>
              </a:spcBef>
              <a:spcAft>
                <a:spcPts val="1200"/>
              </a:spcAft>
              <a:buNone/>
            </a:pPr>
            <a:endParaRPr lang="en-US" sz="1600">
              <a:solidFill>
                <a:schemeClr val="bg1"/>
              </a:solidFill>
              <a:latin typeface="Arial" panose="020B0604020202020204" pitchFamily="34" charset="0"/>
              <a:cs typeface="Arial" panose="020B0604020202020204" pitchFamily="34" charset="0"/>
            </a:endParaRPr>
          </a:p>
          <a:p>
            <a:pPr marL="0" indent="0">
              <a:spcAft>
                <a:spcPts val="1200"/>
              </a:spcAft>
              <a:buNone/>
            </a:pPr>
            <a:endParaRPr lang="en-CA" sz="160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52F7B20-ADE6-49AD-B5F8-EEE844265AB9}"/>
              </a:ext>
            </a:extLst>
          </p:cNvPr>
          <p:cNvSpPr txBox="1"/>
          <p:nvPr/>
        </p:nvSpPr>
        <p:spPr>
          <a:xfrm>
            <a:off x="1441620" y="6160479"/>
            <a:ext cx="7504671" cy="369332"/>
          </a:xfrm>
          <a:prstGeom prst="rect">
            <a:avLst/>
          </a:prstGeom>
          <a:noFill/>
        </p:spPr>
        <p:txBody>
          <a:bodyPr wrap="square">
            <a:spAutoFit/>
          </a:bodyPr>
          <a:lstStyle/>
          <a:p>
            <a:r>
              <a:rPr lang="en-CA" dirty="0">
                <a:hlinkClick r:id="rId2"/>
              </a:rPr>
              <a:t>https://beamphys.triumf.ca/~tplanche/20-year-vision-acc.pdf</a:t>
            </a:r>
            <a:r>
              <a:rPr lang="en-CA" dirty="0"/>
              <a:t> </a:t>
            </a:r>
          </a:p>
        </p:txBody>
      </p:sp>
    </p:spTree>
    <p:extLst>
      <p:ext uri="{BB962C8B-B14F-4D97-AF65-F5344CB8AC3E}">
        <p14:creationId xmlns:p14="http://schemas.microsoft.com/office/powerpoint/2010/main" val="269648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5A18-ACDC-B2AB-A9ED-71DB1115BE34}"/>
              </a:ext>
            </a:extLst>
          </p:cNvPr>
          <p:cNvSpPr>
            <a:spLocks noGrp="1"/>
          </p:cNvSpPr>
          <p:nvPr>
            <p:ph type="title"/>
          </p:nvPr>
        </p:nvSpPr>
        <p:spPr>
          <a:xfrm>
            <a:off x="2304662" y="295108"/>
            <a:ext cx="9685174" cy="676102"/>
          </a:xfrm>
        </p:spPr>
        <p:txBody>
          <a:bodyPr/>
          <a:lstStyle/>
          <a:p>
            <a:r>
              <a:rPr lang="en-US" dirty="0"/>
              <a:t>Summary of Accelerator topics in the next 5YP</a:t>
            </a:r>
            <a:endParaRPr lang="en-CA" dirty="0"/>
          </a:p>
        </p:txBody>
      </p:sp>
      <p:sp>
        <p:nvSpPr>
          <p:cNvPr id="3" name="Rectangle 2">
            <a:extLst>
              <a:ext uri="{FF2B5EF4-FFF2-40B4-BE49-F238E27FC236}">
                <a16:creationId xmlns:a16="http://schemas.microsoft.com/office/drawing/2014/main" id="{3129396A-A572-14F6-EB7F-CCF4F7829731}"/>
              </a:ext>
            </a:extLst>
          </p:cNvPr>
          <p:cNvSpPr/>
          <p:nvPr/>
        </p:nvSpPr>
        <p:spPr>
          <a:xfrm>
            <a:off x="746061" y="1047810"/>
            <a:ext cx="10401299" cy="5393784"/>
          </a:xfrm>
          <a:prstGeom prst="rect">
            <a:avLst/>
          </a:prstGeom>
        </p:spPr>
        <p:txBody>
          <a:bodyPr wrap="square">
            <a:spAutoFit/>
          </a:bodyPr>
          <a:lstStyle/>
          <a:p>
            <a:r>
              <a:rPr lang="en-CA" sz="2000" dirty="0"/>
              <a:t>Driver accelerators:</a:t>
            </a:r>
          </a:p>
          <a:p>
            <a:pPr marL="342900" indent="-342900">
              <a:spcBef>
                <a:spcPts val="300"/>
              </a:spcBef>
              <a:buFont typeface="Arial" panose="020B0604020202020204" pitchFamily="34" charset="0"/>
              <a:buChar char="•"/>
            </a:pPr>
            <a:r>
              <a:rPr lang="en-CA" sz="1600" dirty="0"/>
              <a:t>Cyclotron refurbishment and upgrades (RF, controls, etc.)</a:t>
            </a:r>
          </a:p>
          <a:p>
            <a:pPr marL="342900" indent="-342900">
              <a:spcBef>
                <a:spcPts val="300"/>
              </a:spcBef>
              <a:buFont typeface="Arial" panose="020B0604020202020204" pitchFamily="34" charset="0"/>
              <a:buChar char="•"/>
            </a:pPr>
            <a:r>
              <a:rPr lang="en-CA" sz="1600" dirty="0"/>
              <a:t>e-linac towards full performance</a:t>
            </a:r>
          </a:p>
          <a:p>
            <a:pPr marL="342900" indent="-342900">
              <a:spcBef>
                <a:spcPts val="300"/>
              </a:spcBef>
              <a:buFont typeface="Arial" panose="020B0604020202020204" pitchFamily="34" charset="0"/>
              <a:buChar char="•"/>
            </a:pPr>
            <a:r>
              <a:rPr lang="en-CA" sz="1600" dirty="0"/>
              <a:t>beam lines (BL1A – CFI project), BL4N completion for APTW</a:t>
            </a:r>
          </a:p>
          <a:p>
            <a:pPr>
              <a:spcBef>
                <a:spcPts val="300"/>
              </a:spcBef>
            </a:pPr>
            <a:r>
              <a:rPr lang="en-CA" sz="2000" dirty="0"/>
              <a:t>TCC – TRIUMF Control Center (combines Driver and RIB control room)</a:t>
            </a:r>
          </a:p>
          <a:p>
            <a:pPr>
              <a:spcBef>
                <a:spcPts val="300"/>
              </a:spcBef>
            </a:pPr>
            <a:r>
              <a:rPr lang="en-CA" sz="2000" dirty="0"/>
              <a:t>RIB facilities:</a:t>
            </a:r>
          </a:p>
          <a:p>
            <a:pPr marL="342900" indent="-342900">
              <a:spcBef>
                <a:spcPts val="300"/>
              </a:spcBef>
              <a:buFont typeface="Arial" panose="020B0604020202020204" pitchFamily="34" charset="0"/>
              <a:buChar char="•"/>
            </a:pPr>
            <a:r>
              <a:rPr lang="en-CA" sz="1600" dirty="0"/>
              <a:t>ARIEL completion and commissioning</a:t>
            </a:r>
          </a:p>
          <a:p>
            <a:pPr marL="342900" indent="-342900">
              <a:spcBef>
                <a:spcPts val="300"/>
              </a:spcBef>
              <a:buFont typeface="Arial" panose="020B0604020202020204" pitchFamily="34" charset="0"/>
              <a:buChar char="•"/>
            </a:pPr>
            <a:r>
              <a:rPr lang="en-CA" sz="1600" dirty="0"/>
              <a:t>ISAC target hall consolidation, target module refurbishment, labs, ISAC accelerators</a:t>
            </a:r>
          </a:p>
          <a:p>
            <a:pPr marL="342900" indent="-342900">
              <a:spcBef>
                <a:spcPts val="300"/>
              </a:spcBef>
              <a:buFont typeface="Arial" panose="020B0604020202020204" pitchFamily="34" charset="0"/>
              <a:buChar char="•"/>
            </a:pPr>
            <a:r>
              <a:rPr lang="en-CA" sz="1600" dirty="0">
                <a:cs typeface="Arial" panose="020B0604020202020204"/>
              </a:rPr>
              <a:t>Target ion sources, RILIS</a:t>
            </a:r>
            <a:endParaRPr lang="en-CA" sz="1600" dirty="0"/>
          </a:p>
          <a:p>
            <a:pPr>
              <a:spcBef>
                <a:spcPts val="300"/>
              </a:spcBef>
            </a:pPr>
            <a:r>
              <a:rPr lang="en-US" sz="2000" dirty="0"/>
              <a:t>Research and education</a:t>
            </a:r>
            <a:r>
              <a:rPr lang="en-US" dirty="0"/>
              <a:t>:</a:t>
            </a:r>
          </a:p>
          <a:p>
            <a:pPr marL="342900" indent="-342900">
              <a:spcBef>
                <a:spcPts val="300"/>
              </a:spcBef>
              <a:buFont typeface="Arial" panose="020B0604020202020204" pitchFamily="34" charset="0"/>
              <a:buChar char="•"/>
            </a:pPr>
            <a:r>
              <a:rPr lang="en-US" sz="1600" dirty="0"/>
              <a:t>HLA, model coupled beam tuning, machine learning</a:t>
            </a:r>
          </a:p>
          <a:p>
            <a:pPr marL="342900" indent="-342900">
              <a:spcBef>
                <a:spcPts val="300"/>
              </a:spcBef>
              <a:buFont typeface="Arial" panose="020B0604020202020204" pitchFamily="34" charset="0"/>
              <a:buChar char="•"/>
            </a:pPr>
            <a:r>
              <a:rPr lang="en-US" sz="1600" dirty="0"/>
              <a:t>High power beams – e-linac, HL-LHC, EIC</a:t>
            </a:r>
          </a:p>
          <a:p>
            <a:pPr marL="342900" indent="-342900">
              <a:spcBef>
                <a:spcPts val="300"/>
              </a:spcBef>
              <a:buFont typeface="Arial" panose="020B0604020202020204" pitchFamily="34" charset="0"/>
              <a:buChar char="•"/>
            </a:pPr>
            <a:r>
              <a:rPr lang="en-US" sz="1600" dirty="0"/>
              <a:t>Cyclotron technology (injection, beam loss reduction, SC cyclotron)</a:t>
            </a:r>
          </a:p>
          <a:p>
            <a:pPr marL="342900" indent="-342900">
              <a:spcBef>
                <a:spcPts val="300"/>
              </a:spcBef>
              <a:buFont typeface="Arial" panose="020B0604020202020204" pitchFamily="34" charset="0"/>
              <a:buChar char="•"/>
            </a:pPr>
            <a:r>
              <a:rPr lang="en-US" sz="1600" dirty="0"/>
              <a:t>SRF research - plasma conditioning, degassing furnace, particulate migration</a:t>
            </a:r>
          </a:p>
          <a:p>
            <a:pPr>
              <a:spcBef>
                <a:spcPts val="300"/>
              </a:spcBef>
            </a:pPr>
            <a:r>
              <a:rPr lang="en-US" sz="2000" dirty="0"/>
              <a:t>External projects: </a:t>
            </a:r>
          </a:p>
          <a:p>
            <a:pPr marL="800100" lvl="1" indent="-342900">
              <a:spcBef>
                <a:spcPts val="300"/>
              </a:spcBef>
              <a:buFont typeface="Arial" panose="020B0604020202020204" pitchFamily="34" charset="0"/>
              <a:buChar char="•"/>
            </a:pPr>
            <a:r>
              <a:rPr lang="en-US" sz="1400" dirty="0"/>
              <a:t>CERN HL-LHC and TIS</a:t>
            </a:r>
            <a:endParaRPr lang="en-US" sz="1400" dirty="0">
              <a:cs typeface="Arial"/>
            </a:endParaRPr>
          </a:p>
          <a:p>
            <a:pPr marL="800100" lvl="1" indent="-342900">
              <a:spcBef>
                <a:spcPts val="300"/>
              </a:spcBef>
              <a:buFont typeface="Arial" panose="020B0604020202020204" pitchFamily="34" charset="0"/>
              <a:buChar char="•"/>
            </a:pPr>
            <a:r>
              <a:rPr lang="en-US" sz="1400" dirty="0"/>
              <a:t>SCK-CEN and </a:t>
            </a:r>
            <a:r>
              <a:rPr lang="en-US" sz="1400" dirty="0" err="1"/>
              <a:t>Raon</a:t>
            </a:r>
            <a:r>
              <a:rPr lang="en-US" sz="1400" dirty="0"/>
              <a:t> – TIS and post acceleration technologies</a:t>
            </a:r>
            <a:endParaRPr lang="en-US" sz="1400" dirty="0">
              <a:cs typeface="Arial"/>
            </a:endParaRPr>
          </a:p>
          <a:p>
            <a:pPr marL="800100" lvl="1" indent="-342900">
              <a:spcBef>
                <a:spcPts val="300"/>
              </a:spcBef>
              <a:buFont typeface="Arial" panose="020B0604020202020204" pitchFamily="34" charset="0"/>
              <a:buChar char="•"/>
            </a:pPr>
            <a:r>
              <a:rPr lang="en-US" sz="1400" dirty="0"/>
              <a:t>CANS, </a:t>
            </a:r>
            <a:r>
              <a:rPr lang="en-US" sz="1400" dirty="0" err="1"/>
              <a:t>DarkLight</a:t>
            </a:r>
            <a:r>
              <a:rPr lang="en-US" sz="1400" dirty="0"/>
              <a:t> and FLASH irradiation</a:t>
            </a:r>
            <a:endParaRPr lang="en-US" dirty="0"/>
          </a:p>
        </p:txBody>
      </p:sp>
    </p:spTree>
    <p:extLst>
      <p:ext uri="{BB962C8B-B14F-4D97-AF65-F5344CB8AC3E}">
        <p14:creationId xmlns:p14="http://schemas.microsoft.com/office/powerpoint/2010/main" val="400930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6918639" y="1857253"/>
            <a:ext cx="5205967" cy="479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en-US"/>
            </a:defPPr>
            <a:lvl1pPr marL="0" indent="0" eaLnBrk="1" fontAlgn="auto" hangingPunct="1">
              <a:spcBef>
                <a:spcPct val="20000"/>
              </a:spcBef>
              <a:spcAft>
                <a:spcPts val="0"/>
              </a:spcAft>
              <a:buFont typeface="Arial" pitchFamily="34" charset="0"/>
              <a:buNone/>
              <a:defRPr sz="1800">
                <a:solidFill>
                  <a:schemeClr val="accent1">
                    <a:lumMod val="75000"/>
                  </a:schemeClr>
                </a:solidFill>
                <a:latin typeface="Myriad Pro" pitchFamily="34" charset="0"/>
                <a:cs typeface="Myriad Pro" pitchFamily="34" charset="0"/>
              </a:defRPr>
            </a:lvl1pPr>
            <a:lvl2pPr marL="742950" indent="-285750" eaLnBrk="0" hangingPunct="0">
              <a:spcBef>
                <a:spcPct val="20000"/>
              </a:spcBef>
              <a:buFont typeface="Arial" pitchFamily="34" charset="0"/>
              <a:buChar char="–"/>
              <a:defRPr sz="2400">
                <a:latin typeface="Myriad Pro" pitchFamily="34" charset="0"/>
                <a:ea typeface="Myriad Pro"/>
                <a:cs typeface="Myriad Pro" pitchFamily="34" charset="0"/>
              </a:defRPr>
            </a:lvl2pPr>
            <a:lvl3pPr marL="1143000" indent="-228600" eaLnBrk="0" hangingPunct="0">
              <a:spcBef>
                <a:spcPct val="20000"/>
              </a:spcBef>
              <a:buFont typeface="Arial" pitchFamily="34" charset="0"/>
              <a:buChar char="•"/>
              <a:defRPr sz="2000">
                <a:latin typeface="Myriad Pro" pitchFamily="34" charset="0"/>
                <a:ea typeface="Myriad Pro"/>
                <a:cs typeface="Myriad Pro" pitchFamily="34" charset="0"/>
              </a:defRPr>
            </a:lvl3pPr>
            <a:lvl4pPr marL="1600200" indent="-228600" eaLnBrk="0" hangingPunct="0">
              <a:spcBef>
                <a:spcPct val="20000"/>
              </a:spcBef>
              <a:buFont typeface="Arial" pitchFamily="34" charset="0"/>
              <a:buChar char="–"/>
              <a:defRPr>
                <a:latin typeface="Myriad Pro" pitchFamily="34" charset="0"/>
                <a:ea typeface="Myriad Pro"/>
                <a:cs typeface="Myriad Pro" pitchFamily="34" charset="0"/>
              </a:defRPr>
            </a:lvl4pPr>
            <a:lvl5pPr marL="2057400" indent="-228600" eaLnBrk="0" hangingPunct="0">
              <a:spcBef>
                <a:spcPct val="20000"/>
              </a:spcBef>
              <a:buFont typeface="Arial" pitchFamily="34" charset="0"/>
              <a:buChar char="»"/>
              <a:defRPr>
                <a:latin typeface="Myriad Pro" pitchFamily="34" charset="0"/>
                <a:ea typeface="Myriad Pro"/>
                <a:cs typeface="Myriad Pro" pitchFamily="34" charset="0"/>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spcBef>
                <a:spcPts val="0"/>
              </a:spcBef>
              <a:defRPr/>
            </a:pPr>
            <a:r>
              <a:rPr lang="en-US" sz="2000" dirty="0">
                <a:solidFill>
                  <a:srgbClr val="002060"/>
                </a:solidFill>
                <a:latin typeface="+mn-lt"/>
              </a:rPr>
              <a:t>Primary beam driver:</a:t>
            </a:r>
          </a:p>
          <a:p>
            <a:pPr>
              <a:spcBef>
                <a:spcPts val="0"/>
              </a:spcBef>
              <a:defRPr/>
            </a:pPr>
            <a:r>
              <a:rPr lang="en-US" dirty="0">
                <a:solidFill>
                  <a:schemeClr val="tx1"/>
                </a:solidFill>
                <a:latin typeface="+mn-lt"/>
              </a:rPr>
              <a:t>Cyclotron, 520 MeV, H</a:t>
            </a:r>
            <a:r>
              <a:rPr lang="en-US" baseline="30000" dirty="0">
                <a:solidFill>
                  <a:schemeClr val="tx1"/>
                </a:solidFill>
                <a:latin typeface="+mn-lt"/>
              </a:rPr>
              <a:t>-</a:t>
            </a:r>
            <a:endParaRPr lang="en-US" baseline="30000" dirty="0">
              <a:solidFill>
                <a:schemeClr val="tx1"/>
              </a:solidFill>
              <a:latin typeface="+mn-lt"/>
              <a:cs typeface="Arial"/>
            </a:endParaRPr>
          </a:p>
          <a:p>
            <a:pPr>
              <a:spcBef>
                <a:spcPts val="0"/>
              </a:spcBef>
              <a:defRPr/>
            </a:pPr>
            <a:r>
              <a:rPr lang="en-US" dirty="0">
                <a:solidFill>
                  <a:schemeClr val="tx1"/>
                </a:solidFill>
                <a:latin typeface="+mn-lt"/>
              </a:rPr>
              <a:t>Produces rare isotopes, neutrons and muons!</a:t>
            </a:r>
            <a:br>
              <a:rPr lang="en-US" dirty="0">
                <a:solidFill>
                  <a:schemeClr val="tx1"/>
                </a:solidFill>
                <a:latin typeface="+mn-lt"/>
                <a:cs typeface="Arial"/>
              </a:rPr>
            </a:br>
            <a:endParaRPr lang="en-US" dirty="0">
              <a:solidFill>
                <a:schemeClr val="tx1"/>
              </a:solidFill>
              <a:latin typeface="+mn-lt"/>
            </a:endParaRPr>
          </a:p>
          <a:p>
            <a:pPr>
              <a:spcBef>
                <a:spcPts val="0"/>
              </a:spcBef>
              <a:defRPr/>
            </a:pPr>
            <a:r>
              <a:rPr lang="en-US" sz="2000" dirty="0">
                <a:solidFill>
                  <a:srgbClr val="FF0000"/>
                </a:solidFill>
                <a:latin typeface="+mn-lt"/>
              </a:rPr>
              <a:t>Isotope Separator and Accelerator facility - ISAC</a:t>
            </a:r>
            <a:endParaRPr lang="en-US" sz="2000" dirty="0">
              <a:solidFill>
                <a:srgbClr val="FF0000"/>
              </a:solidFill>
              <a:latin typeface="+mn-lt"/>
              <a:cs typeface="Arial"/>
            </a:endParaRPr>
          </a:p>
          <a:p>
            <a:pPr>
              <a:spcBef>
                <a:spcPts val="0"/>
              </a:spcBef>
              <a:defRPr/>
            </a:pPr>
            <a:r>
              <a:rPr lang="en-US" dirty="0">
                <a:solidFill>
                  <a:schemeClr val="tx1"/>
                </a:solidFill>
                <a:latin typeface="+mn-lt"/>
              </a:rPr>
              <a:t>Isotope Separator Online (ISOL) facility</a:t>
            </a:r>
            <a:br>
              <a:rPr lang="en-US" dirty="0">
                <a:solidFill>
                  <a:schemeClr val="tx1"/>
                </a:solidFill>
                <a:latin typeface="+mn-lt"/>
                <a:cs typeface="Arial"/>
              </a:rPr>
            </a:br>
            <a:r>
              <a:rPr lang="en-US" dirty="0">
                <a:solidFill>
                  <a:schemeClr val="tx1"/>
                </a:solidFill>
                <a:latin typeface="+mn-lt"/>
              </a:rPr>
              <a:t>ISAC-I: Normal conducting-linac,</a:t>
            </a:r>
            <a:r>
              <a:rPr lang="en-US" dirty="0">
                <a:solidFill>
                  <a:schemeClr val="tx1"/>
                </a:solidFill>
                <a:latin typeface="+mn-lt"/>
                <a:cs typeface="Arial"/>
              </a:rPr>
              <a:t> </a:t>
            </a:r>
            <a:r>
              <a:rPr lang="en-US" dirty="0">
                <a:solidFill>
                  <a:schemeClr val="tx1"/>
                </a:solidFill>
                <a:latin typeface="+mn-lt"/>
              </a:rPr>
              <a:t>0.15-1.8 MeV/u</a:t>
            </a:r>
            <a:endParaRPr lang="en-US" dirty="0">
              <a:solidFill>
                <a:schemeClr val="tx1"/>
              </a:solidFill>
              <a:latin typeface="+mn-lt"/>
              <a:cs typeface="Arial"/>
            </a:endParaRPr>
          </a:p>
          <a:p>
            <a:pPr>
              <a:spcBef>
                <a:spcPts val="0"/>
              </a:spcBef>
              <a:defRPr/>
            </a:pPr>
            <a:r>
              <a:rPr lang="en-US" dirty="0">
                <a:solidFill>
                  <a:schemeClr val="tx1"/>
                </a:solidFill>
                <a:latin typeface="+mn-lt"/>
              </a:rPr>
              <a:t>ISAC-II: Superconducting-linac, 1.5-16.5 MeV/u</a:t>
            </a:r>
            <a:endParaRPr lang="en-US" dirty="0">
              <a:solidFill>
                <a:schemeClr val="tx1"/>
              </a:solidFill>
              <a:latin typeface="+mn-lt"/>
              <a:cs typeface="Arial"/>
            </a:endParaRPr>
          </a:p>
          <a:p>
            <a:pPr>
              <a:spcBef>
                <a:spcPts val="0"/>
              </a:spcBef>
              <a:defRPr/>
            </a:pPr>
            <a:endParaRPr lang="en-US" dirty="0">
              <a:solidFill>
                <a:schemeClr val="tx1"/>
              </a:solidFill>
              <a:latin typeface="+mn-lt"/>
            </a:endParaRPr>
          </a:p>
          <a:p>
            <a:pPr>
              <a:spcBef>
                <a:spcPts val="0"/>
              </a:spcBef>
              <a:defRPr/>
            </a:pPr>
            <a:r>
              <a:rPr lang="en-US" sz="2000" dirty="0">
                <a:solidFill>
                  <a:srgbClr val="00AAFF"/>
                </a:solidFill>
                <a:latin typeface="+mn-lt"/>
              </a:rPr>
              <a:t>Advanced Rare Isotope Laboratory - ARIEL</a:t>
            </a:r>
            <a:br>
              <a:rPr lang="en-US" sz="2000" dirty="0">
                <a:solidFill>
                  <a:srgbClr val="00AAFF"/>
                </a:solidFill>
                <a:latin typeface="+mn-lt"/>
                <a:cs typeface="Arial"/>
              </a:rPr>
            </a:br>
            <a:r>
              <a:rPr lang="en-US" dirty="0">
                <a:solidFill>
                  <a:schemeClr val="tx1"/>
                </a:solidFill>
                <a:latin typeface="+mn-lt"/>
              </a:rPr>
              <a:t>Superconducting electron linac</a:t>
            </a:r>
          </a:p>
          <a:p>
            <a:pPr>
              <a:spcBef>
                <a:spcPts val="0"/>
              </a:spcBef>
              <a:defRPr/>
            </a:pPr>
            <a:r>
              <a:rPr lang="en-US" dirty="0">
                <a:solidFill>
                  <a:schemeClr val="tx1"/>
                </a:solidFill>
                <a:latin typeface="+mn-lt"/>
              </a:rPr>
              <a:t>30 MeV, 10 mA, </a:t>
            </a:r>
            <a:r>
              <a:rPr lang="en-US" dirty="0" err="1">
                <a:solidFill>
                  <a:schemeClr val="tx1"/>
                </a:solidFill>
                <a:latin typeface="+mn-lt"/>
              </a:rPr>
              <a:t>cw</a:t>
            </a:r>
            <a:endParaRPr lang="en-US" dirty="0">
              <a:solidFill>
                <a:schemeClr val="tx1"/>
              </a:solidFill>
              <a:latin typeface="+mn-lt"/>
            </a:endParaRPr>
          </a:p>
          <a:p>
            <a:pPr>
              <a:spcBef>
                <a:spcPts val="0"/>
              </a:spcBef>
              <a:defRPr/>
            </a:pPr>
            <a:endParaRPr lang="en-US" dirty="0">
              <a:solidFill>
                <a:schemeClr val="tx1"/>
              </a:solidFill>
              <a:latin typeface="+mn-lt"/>
            </a:endParaRPr>
          </a:p>
          <a:p>
            <a:pPr>
              <a:spcBef>
                <a:spcPts val="0"/>
              </a:spcBef>
              <a:defRPr/>
            </a:pPr>
            <a:r>
              <a:rPr lang="en-US" sz="1600" dirty="0">
                <a:solidFill>
                  <a:srgbClr val="00B050"/>
                </a:solidFill>
                <a:latin typeface="+mn-lt"/>
              </a:rPr>
              <a:t>4 Cyclotrons for medical isotope production</a:t>
            </a:r>
            <a:endParaRPr lang="en-US" sz="1600" dirty="0">
              <a:solidFill>
                <a:srgbClr val="00B050"/>
              </a:solidFill>
              <a:latin typeface="+mn-lt"/>
              <a:cs typeface="Arial"/>
            </a:endParaRPr>
          </a:p>
        </p:txBody>
      </p:sp>
      <p:grpSp>
        <p:nvGrpSpPr>
          <p:cNvPr id="7" name="Group 6">
            <a:extLst>
              <a:ext uri="{FF2B5EF4-FFF2-40B4-BE49-F238E27FC236}">
                <a16:creationId xmlns:a16="http://schemas.microsoft.com/office/drawing/2014/main" id="{90A04785-2123-40A7-A11B-9A945CCE45D6}"/>
              </a:ext>
            </a:extLst>
          </p:cNvPr>
          <p:cNvGrpSpPr/>
          <p:nvPr/>
        </p:nvGrpSpPr>
        <p:grpSpPr>
          <a:xfrm>
            <a:off x="47260" y="514094"/>
            <a:ext cx="6975698" cy="6133404"/>
            <a:chOff x="47260" y="700532"/>
            <a:chExt cx="6975698" cy="6133404"/>
          </a:xfrm>
        </p:grpSpPr>
        <p:pic>
          <p:nvPicPr>
            <p:cNvPr id="4" name="Picture 3">
              <a:extLst>
                <a:ext uri="{FF2B5EF4-FFF2-40B4-BE49-F238E27FC236}">
                  <a16:creationId xmlns:a16="http://schemas.microsoft.com/office/drawing/2014/main" id="{47F84217-935F-454C-AB88-5183FDBABAA3}"/>
                </a:ext>
              </a:extLst>
            </p:cNvPr>
            <p:cNvPicPr>
              <a:picLocks noChangeAspect="1"/>
            </p:cNvPicPr>
            <p:nvPr/>
          </p:nvPicPr>
          <p:blipFill rotWithShape="1">
            <a:blip r:embed="rId3"/>
            <a:srcRect l="6720" t="4971" r="4794" b="8709"/>
            <a:stretch/>
          </p:blipFill>
          <p:spPr>
            <a:xfrm>
              <a:off x="47260" y="700532"/>
              <a:ext cx="6975698" cy="6133404"/>
            </a:xfrm>
            <a:prstGeom prst="rect">
              <a:avLst/>
            </a:prstGeom>
          </p:spPr>
        </p:pic>
        <p:sp>
          <p:nvSpPr>
            <p:cNvPr id="5" name="Rectangle 4">
              <a:extLst>
                <a:ext uri="{FF2B5EF4-FFF2-40B4-BE49-F238E27FC236}">
                  <a16:creationId xmlns:a16="http://schemas.microsoft.com/office/drawing/2014/main" id="{A82C1FE3-C4D5-441C-BB81-6ADD523C3CA5}"/>
                </a:ext>
              </a:extLst>
            </p:cNvPr>
            <p:cNvSpPr/>
            <p:nvPr/>
          </p:nvSpPr>
          <p:spPr>
            <a:xfrm>
              <a:off x="47260" y="768088"/>
              <a:ext cx="1986858" cy="1318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 name="TextBox 5"/>
          <p:cNvSpPr txBox="1"/>
          <p:nvPr/>
        </p:nvSpPr>
        <p:spPr>
          <a:xfrm>
            <a:off x="2418151" y="5953371"/>
            <a:ext cx="1029696" cy="584773"/>
          </a:xfrm>
          <a:prstGeom prst="rect">
            <a:avLst/>
          </a:prstGeom>
          <a:solidFill>
            <a:schemeClr val="bg1">
              <a:alpha val="75000"/>
            </a:schemeClr>
          </a:solidFill>
        </p:spPr>
        <p:txBody>
          <a:bodyPr wrap="none" lIns="36000" tIns="36000" rIns="36000" bIns="36000">
            <a:spAutoFit/>
          </a:bodyPr>
          <a:lstStyle/>
          <a:p>
            <a:pPr>
              <a:defRPr/>
            </a:pPr>
            <a:r>
              <a:rPr lang="en-US" sz="1600" b="1">
                <a:solidFill>
                  <a:srgbClr val="002060"/>
                </a:solidFill>
              </a:rPr>
              <a:t>520 MeV</a:t>
            </a:r>
          </a:p>
          <a:p>
            <a:pPr>
              <a:defRPr/>
            </a:pPr>
            <a:r>
              <a:rPr lang="en-US" sz="1600" b="1">
                <a:solidFill>
                  <a:srgbClr val="002060"/>
                </a:solidFill>
              </a:rPr>
              <a:t>Cyclotron</a:t>
            </a:r>
          </a:p>
        </p:txBody>
      </p:sp>
      <p:sp>
        <p:nvSpPr>
          <p:cNvPr id="3" name="Rectangle 2"/>
          <p:cNvSpPr/>
          <p:nvPr/>
        </p:nvSpPr>
        <p:spPr>
          <a:xfrm>
            <a:off x="2188307" y="501479"/>
            <a:ext cx="3786716" cy="1435100"/>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a:p>
        </p:txBody>
      </p:sp>
      <p:sp>
        <p:nvSpPr>
          <p:cNvPr id="26631" name="TextBox 3"/>
          <p:cNvSpPr txBox="1">
            <a:spLocks noChangeArrowheads="1"/>
          </p:cNvSpPr>
          <p:nvPr/>
        </p:nvSpPr>
        <p:spPr bwMode="auto">
          <a:xfrm>
            <a:off x="3097540" y="738919"/>
            <a:ext cx="1068553" cy="626701"/>
          </a:xfrm>
          <a:prstGeom prst="rect">
            <a:avLst/>
          </a:prstGeom>
          <a:solidFill>
            <a:srgbClr val="D9F1E2"/>
          </a:solidFill>
          <a:ln>
            <a:noFill/>
          </a:ln>
        </p:spPr>
        <p:txBody>
          <a:bodyPr wrap="none" lIns="36000" tIns="36000" rIns="36000" bIns="36000">
            <a:spAutoFit/>
          </a:bodyPr>
          <a:lstStyle>
            <a:lvl1pPr>
              <a:spcBef>
                <a:spcPct val="20000"/>
              </a:spcBef>
              <a:buFont typeface="Arial" panose="020B0604020202020204" pitchFamily="34" charset="0"/>
              <a:buChar char="•"/>
              <a:defRPr sz="2800">
                <a:solidFill>
                  <a:schemeClr val="tx1"/>
                </a:solidFill>
                <a:latin typeface="Myriad Pro"/>
                <a:ea typeface="Myriad Pro"/>
                <a:cs typeface="Myriad Pro"/>
              </a:defRPr>
            </a:lvl1pPr>
            <a:lvl2pPr marL="742950" indent="-285750">
              <a:spcBef>
                <a:spcPct val="20000"/>
              </a:spcBef>
              <a:buFont typeface="Arial" panose="020B0604020202020204" pitchFamily="34" charset="0"/>
              <a:buChar char="–"/>
              <a:defRPr sz="2400">
                <a:solidFill>
                  <a:schemeClr val="tx1"/>
                </a:solidFill>
                <a:latin typeface="Myriad Pro"/>
                <a:ea typeface="Myriad Pro"/>
                <a:cs typeface="Myriad Pro"/>
              </a:defRPr>
            </a:lvl2pPr>
            <a:lvl3pPr marL="1143000" indent="-228600">
              <a:spcBef>
                <a:spcPct val="20000"/>
              </a:spcBef>
              <a:buFont typeface="Arial" panose="020B0604020202020204" pitchFamily="34" charset="0"/>
              <a:buChar char="•"/>
              <a:defRPr sz="2000">
                <a:solidFill>
                  <a:schemeClr val="tx1"/>
                </a:solidFill>
                <a:latin typeface="Myriad Pro"/>
                <a:ea typeface="Myriad Pro"/>
                <a:cs typeface="Myriad Pro"/>
              </a:defRPr>
            </a:lvl3pPr>
            <a:lvl4pPr marL="1600200" indent="-228600">
              <a:spcBef>
                <a:spcPct val="20000"/>
              </a:spcBef>
              <a:buFont typeface="Arial" panose="020B0604020202020204" pitchFamily="34" charset="0"/>
              <a:buChar char="–"/>
              <a:defRPr>
                <a:solidFill>
                  <a:schemeClr val="tx1"/>
                </a:solidFill>
                <a:latin typeface="Myriad Pro"/>
                <a:ea typeface="Myriad Pro"/>
                <a:cs typeface="Myriad Pro"/>
              </a:defRPr>
            </a:lvl4pPr>
            <a:lvl5pPr marL="2057400" indent="-228600">
              <a:spcBef>
                <a:spcPct val="20000"/>
              </a:spcBef>
              <a:buFont typeface="Arial" panose="020B0604020202020204" pitchFamily="34" charset="0"/>
              <a:buChar char="»"/>
              <a:defRPr>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9pPr>
          </a:lstStyle>
          <a:p>
            <a:pPr algn="ctr">
              <a:spcBef>
                <a:spcPct val="0"/>
              </a:spcBef>
              <a:buFontTx/>
              <a:buNone/>
            </a:pPr>
            <a:r>
              <a:rPr lang="en-CA" altLang="en-US" sz="2000" b="1">
                <a:solidFill>
                  <a:srgbClr val="FF0000"/>
                </a:solidFill>
                <a:latin typeface="Calibri" panose="020F0502020204030204" pitchFamily="34" charset="0"/>
                <a:cs typeface="Arial" panose="020B0604020202020204" pitchFamily="34" charset="0"/>
              </a:rPr>
              <a:t>ISAC-II</a:t>
            </a:r>
          </a:p>
          <a:p>
            <a:pPr algn="ctr">
              <a:spcBef>
                <a:spcPct val="0"/>
              </a:spcBef>
              <a:buFontTx/>
              <a:buNone/>
            </a:pPr>
            <a:r>
              <a:rPr lang="en-CA" altLang="en-US" sz="1600">
                <a:latin typeface="Calibri" panose="020F0502020204030204" pitchFamily="34" charset="0"/>
                <a:cs typeface="Arial" panose="020B0604020202020204" pitchFamily="34" charset="0"/>
              </a:rPr>
              <a:t>High energy</a:t>
            </a:r>
          </a:p>
        </p:txBody>
      </p:sp>
      <p:sp>
        <p:nvSpPr>
          <p:cNvPr id="11" name="Rectangle 10"/>
          <p:cNvSpPr/>
          <p:nvPr/>
        </p:nvSpPr>
        <p:spPr>
          <a:xfrm>
            <a:off x="2408647" y="1973868"/>
            <a:ext cx="2461683" cy="1634067"/>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a:p>
        </p:txBody>
      </p:sp>
      <p:sp>
        <p:nvSpPr>
          <p:cNvPr id="26633" name="TextBox 11"/>
          <p:cNvSpPr txBox="1">
            <a:spLocks noChangeArrowheads="1"/>
          </p:cNvSpPr>
          <p:nvPr/>
        </p:nvSpPr>
        <p:spPr bwMode="auto">
          <a:xfrm>
            <a:off x="3900082" y="2320642"/>
            <a:ext cx="820472" cy="1119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spcBef>
                <a:spcPct val="20000"/>
              </a:spcBef>
              <a:buFont typeface="Arial" panose="020B0604020202020204" pitchFamily="34" charset="0"/>
              <a:buChar char="•"/>
              <a:defRPr sz="2800">
                <a:solidFill>
                  <a:schemeClr val="tx1"/>
                </a:solidFill>
                <a:latin typeface="Myriad Pro"/>
                <a:ea typeface="Myriad Pro"/>
                <a:cs typeface="Myriad Pro"/>
              </a:defRPr>
            </a:lvl1pPr>
            <a:lvl2pPr marL="742950" indent="-285750">
              <a:spcBef>
                <a:spcPct val="20000"/>
              </a:spcBef>
              <a:buFont typeface="Arial" panose="020B0604020202020204" pitchFamily="34" charset="0"/>
              <a:buChar char="–"/>
              <a:defRPr sz="2400">
                <a:solidFill>
                  <a:schemeClr val="tx1"/>
                </a:solidFill>
                <a:latin typeface="Myriad Pro"/>
                <a:ea typeface="Myriad Pro"/>
                <a:cs typeface="Myriad Pro"/>
              </a:defRPr>
            </a:lvl2pPr>
            <a:lvl3pPr marL="1143000" indent="-228600">
              <a:spcBef>
                <a:spcPct val="20000"/>
              </a:spcBef>
              <a:buFont typeface="Arial" panose="020B0604020202020204" pitchFamily="34" charset="0"/>
              <a:buChar char="•"/>
              <a:defRPr sz="2000">
                <a:solidFill>
                  <a:schemeClr val="tx1"/>
                </a:solidFill>
                <a:latin typeface="Myriad Pro"/>
                <a:ea typeface="Myriad Pro"/>
                <a:cs typeface="Myriad Pro"/>
              </a:defRPr>
            </a:lvl3pPr>
            <a:lvl4pPr marL="1600200" indent="-228600">
              <a:spcBef>
                <a:spcPct val="20000"/>
              </a:spcBef>
              <a:buFont typeface="Arial" panose="020B0604020202020204" pitchFamily="34" charset="0"/>
              <a:buChar char="–"/>
              <a:defRPr>
                <a:solidFill>
                  <a:schemeClr val="tx1"/>
                </a:solidFill>
                <a:latin typeface="Myriad Pro"/>
                <a:ea typeface="Myriad Pro"/>
                <a:cs typeface="Myriad Pro"/>
              </a:defRPr>
            </a:lvl4pPr>
            <a:lvl5pPr marL="2057400" indent="-228600">
              <a:spcBef>
                <a:spcPct val="20000"/>
              </a:spcBef>
              <a:buFont typeface="Arial" panose="020B0604020202020204" pitchFamily="34" charset="0"/>
              <a:buChar char="»"/>
              <a:defRPr>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9pPr>
          </a:lstStyle>
          <a:p>
            <a:pPr algn="ctr">
              <a:spcBef>
                <a:spcPct val="0"/>
              </a:spcBef>
              <a:buFontTx/>
              <a:buNone/>
            </a:pPr>
            <a:r>
              <a:rPr lang="en-CA" altLang="en-US" sz="2000" b="1">
                <a:solidFill>
                  <a:srgbClr val="FF0000"/>
                </a:solidFill>
                <a:latin typeface="Calibri" panose="020F0502020204030204" pitchFamily="34" charset="0"/>
                <a:cs typeface="Arial" panose="020B0604020202020204" pitchFamily="34" charset="0"/>
              </a:rPr>
              <a:t>ISAC-I</a:t>
            </a:r>
          </a:p>
          <a:p>
            <a:pPr algn="ctr">
              <a:spcBef>
                <a:spcPct val="0"/>
              </a:spcBef>
              <a:buFontTx/>
              <a:buNone/>
            </a:pPr>
            <a:r>
              <a:rPr lang="en-CA" altLang="en-US" sz="1600">
                <a:latin typeface="Calibri" panose="020F0502020204030204" pitchFamily="34" charset="0"/>
                <a:cs typeface="Arial" panose="020B0604020202020204" pitchFamily="34" charset="0"/>
              </a:rPr>
              <a:t>Low and </a:t>
            </a:r>
          </a:p>
          <a:p>
            <a:pPr algn="ctr">
              <a:spcBef>
                <a:spcPct val="0"/>
              </a:spcBef>
              <a:buFontTx/>
              <a:buNone/>
            </a:pPr>
            <a:r>
              <a:rPr lang="en-CA" altLang="en-US" sz="1600">
                <a:latin typeface="Calibri" panose="020F0502020204030204" pitchFamily="34" charset="0"/>
                <a:cs typeface="Arial" panose="020B0604020202020204" pitchFamily="34" charset="0"/>
              </a:rPr>
              <a:t>medium </a:t>
            </a:r>
          </a:p>
          <a:p>
            <a:pPr algn="ctr">
              <a:spcBef>
                <a:spcPct val="0"/>
              </a:spcBef>
              <a:buFontTx/>
              <a:buNone/>
            </a:pPr>
            <a:r>
              <a:rPr lang="en-CA" altLang="en-US" sz="1600">
                <a:latin typeface="Calibri" panose="020F0502020204030204" pitchFamily="34" charset="0"/>
                <a:cs typeface="Arial" panose="020B0604020202020204" pitchFamily="34" charset="0"/>
              </a:rPr>
              <a:t>energy</a:t>
            </a:r>
            <a:endParaRPr lang="en-CA" altLang="en-US" sz="1800">
              <a:latin typeface="Calibri" panose="020F0502020204030204" pitchFamily="34" charset="0"/>
              <a:cs typeface="Arial" panose="020B0604020202020204" pitchFamily="34" charset="0"/>
            </a:endParaRPr>
          </a:p>
        </p:txBody>
      </p:sp>
      <p:sp>
        <p:nvSpPr>
          <p:cNvPr id="14" name="Rectangle 13"/>
          <p:cNvSpPr/>
          <p:nvPr/>
        </p:nvSpPr>
        <p:spPr>
          <a:xfrm>
            <a:off x="966711" y="2004136"/>
            <a:ext cx="1328736" cy="4014624"/>
          </a:xfrm>
          <a:prstGeom prst="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a:p>
        </p:txBody>
      </p:sp>
      <p:sp>
        <p:nvSpPr>
          <p:cNvPr id="26635" name="TextBox 14"/>
          <p:cNvSpPr txBox="1">
            <a:spLocks noChangeArrowheads="1"/>
          </p:cNvSpPr>
          <p:nvPr/>
        </p:nvSpPr>
        <p:spPr bwMode="auto">
          <a:xfrm>
            <a:off x="1040689" y="1526116"/>
            <a:ext cx="794054" cy="4420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spcBef>
                <a:spcPct val="20000"/>
              </a:spcBef>
              <a:buFont typeface="Arial" panose="020B0604020202020204" pitchFamily="34" charset="0"/>
              <a:buChar char="•"/>
              <a:defRPr sz="2800">
                <a:solidFill>
                  <a:schemeClr val="tx1"/>
                </a:solidFill>
                <a:latin typeface="Myriad Pro"/>
                <a:ea typeface="Myriad Pro"/>
                <a:cs typeface="Myriad Pro"/>
              </a:defRPr>
            </a:lvl1pPr>
            <a:lvl2pPr marL="742950" indent="-285750">
              <a:spcBef>
                <a:spcPct val="20000"/>
              </a:spcBef>
              <a:buFont typeface="Arial" panose="020B0604020202020204" pitchFamily="34" charset="0"/>
              <a:buChar char="–"/>
              <a:defRPr sz="2400">
                <a:solidFill>
                  <a:schemeClr val="tx1"/>
                </a:solidFill>
                <a:latin typeface="Myriad Pro"/>
                <a:ea typeface="Myriad Pro"/>
                <a:cs typeface="Myriad Pro"/>
              </a:defRPr>
            </a:lvl2pPr>
            <a:lvl3pPr marL="1143000" indent="-228600">
              <a:spcBef>
                <a:spcPct val="20000"/>
              </a:spcBef>
              <a:buFont typeface="Arial" panose="020B0604020202020204" pitchFamily="34" charset="0"/>
              <a:buChar char="•"/>
              <a:defRPr sz="2000">
                <a:solidFill>
                  <a:schemeClr val="tx1"/>
                </a:solidFill>
                <a:latin typeface="Myriad Pro"/>
                <a:ea typeface="Myriad Pro"/>
                <a:cs typeface="Myriad Pro"/>
              </a:defRPr>
            </a:lvl3pPr>
            <a:lvl4pPr marL="1600200" indent="-228600">
              <a:spcBef>
                <a:spcPct val="20000"/>
              </a:spcBef>
              <a:buFont typeface="Arial" panose="020B0604020202020204" pitchFamily="34" charset="0"/>
              <a:buChar char="–"/>
              <a:defRPr>
                <a:solidFill>
                  <a:schemeClr val="tx1"/>
                </a:solidFill>
                <a:latin typeface="Myriad Pro"/>
                <a:ea typeface="Myriad Pro"/>
                <a:cs typeface="Myriad Pro"/>
              </a:defRPr>
            </a:lvl4pPr>
            <a:lvl5pPr marL="2057400" indent="-228600">
              <a:spcBef>
                <a:spcPct val="20000"/>
              </a:spcBef>
              <a:buFont typeface="Arial" panose="020B0604020202020204" pitchFamily="34" charset="0"/>
              <a:buChar char="»"/>
              <a:defRPr>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9pPr>
          </a:lstStyle>
          <a:p>
            <a:pPr algn="ctr">
              <a:spcBef>
                <a:spcPct val="0"/>
              </a:spcBef>
              <a:buFontTx/>
              <a:buNone/>
            </a:pPr>
            <a:r>
              <a:rPr lang="en-CA" altLang="en-US" sz="2400" b="1">
                <a:solidFill>
                  <a:srgbClr val="00B0F0"/>
                </a:solidFill>
                <a:latin typeface="Calibri" panose="020F0502020204030204" pitchFamily="34" charset="0"/>
                <a:cs typeface="Arial" panose="020B0604020202020204" pitchFamily="34" charset="0"/>
              </a:rPr>
              <a:t>ARIEL</a:t>
            </a:r>
          </a:p>
        </p:txBody>
      </p:sp>
      <p:sp>
        <p:nvSpPr>
          <p:cNvPr id="16" name="TextBox 11">
            <a:extLst>
              <a:ext uri="{FF2B5EF4-FFF2-40B4-BE49-F238E27FC236}">
                <a16:creationId xmlns:a16="http://schemas.microsoft.com/office/drawing/2014/main" id="{03669360-C9E2-4DA8-A362-7CE9B96AA786}"/>
              </a:ext>
            </a:extLst>
          </p:cNvPr>
          <p:cNvSpPr txBox="1">
            <a:spLocks noChangeArrowheads="1"/>
          </p:cNvSpPr>
          <p:nvPr/>
        </p:nvSpPr>
        <p:spPr bwMode="auto">
          <a:xfrm>
            <a:off x="5455305" y="5089836"/>
            <a:ext cx="1054126" cy="1088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spcBef>
                <a:spcPct val="20000"/>
              </a:spcBef>
              <a:buFont typeface="Arial" panose="020B0604020202020204" pitchFamily="34" charset="0"/>
              <a:buChar char="•"/>
              <a:defRPr sz="2800">
                <a:solidFill>
                  <a:schemeClr val="tx1"/>
                </a:solidFill>
                <a:latin typeface="Myriad Pro"/>
                <a:ea typeface="Myriad Pro"/>
                <a:cs typeface="Myriad Pro"/>
              </a:defRPr>
            </a:lvl1pPr>
            <a:lvl2pPr marL="742950" indent="-285750">
              <a:spcBef>
                <a:spcPct val="20000"/>
              </a:spcBef>
              <a:buFont typeface="Arial" panose="020B0604020202020204" pitchFamily="34" charset="0"/>
              <a:buChar char="–"/>
              <a:defRPr sz="2400">
                <a:solidFill>
                  <a:schemeClr val="tx1"/>
                </a:solidFill>
                <a:latin typeface="Myriad Pro"/>
                <a:ea typeface="Myriad Pro"/>
                <a:cs typeface="Myriad Pro"/>
              </a:defRPr>
            </a:lvl2pPr>
            <a:lvl3pPr marL="1143000" indent="-228600">
              <a:spcBef>
                <a:spcPct val="20000"/>
              </a:spcBef>
              <a:buFont typeface="Arial" panose="020B0604020202020204" pitchFamily="34" charset="0"/>
              <a:buChar char="•"/>
              <a:defRPr sz="2000">
                <a:solidFill>
                  <a:schemeClr val="tx1"/>
                </a:solidFill>
                <a:latin typeface="Myriad Pro"/>
                <a:ea typeface="Myriad Pro"/>
                <a:cs typeface="Myriad Pro"/>
              </a:defRPr>
            </a:lvl3pPr>
            <a:lvl4pPr marL="1600200" indent="-228600">
              <a:spcBef>
                <a:spcPct val="20000"/>
              </a:spcBef>
              <a:buFont typeface="Arial" panose="020B0604020202020204" pitchFamily="34" charset="0"/>
              <a:buChar char="–"/>
              <a:defRPr>
                <a:solidFill>
                  <a:schemeClr val="tx1"/>
                </a:solidFill>
                <a:latin typeface="Myriad Pro"/>
                <a:ea typeface="Myriad Pro"/>
                <a:cs typeface="Myriad Pro"/>
              </a:defRPr>
            </a:lvl4pPr>
            <a:lvl5pPr marL="2057400" indent="-228600">
              <a:spcBef>
                <a:spcPct val="20000"/>
              </a:spcBef>
              <a:buFont typeface="Arial" panose="020B0604020202020204" pitchFamily="34" charset="0"/>
              <a:buChar char="»"/>
              <a:defRPr>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Myriad Pro"/>
                <a:ea typeface="Myriad Pro"/>
                <a:cs typeface="Myriad Pro"/>
              </a:defRPr>
            </a:lvl9pPr>
          </a:lstStyle>
          <a:p>
            <a:pPr algn="ctr">
              <a:spcBef>
                <a:spcPct val="0"/>
              </a:spcBef>
              <a:buFontTx/>
              <a:buNone/>
            </a:pPr>
            <a:r>
              <a:rPr lang="en-CA" altLang="en-US" sz="1600">
                <a:latin typeface="Calibri" panose="020F0502020204030204" pitchFamily="34" charset="0"/>
                <a:cs typeface="Arial" panose="020B0604020202020204" pitchFamily="34" charset="0"/>
              </a:rPr>
              <a:t>Cyclotrons</a:t>
            </a:r>
          </a:p>
          <a:p>
            <a:pPr algn="ctr">
              <a:spcBef>
                <a:spcPct val="0"/>
              </a:spcBef>
              <a:buFontTx/>
              <a:buNone/>
            </a:pPr>
            <a:r>
              <a:rPr lang="en-CA" altLang="en-US" sz="1600">
                <a:latin typeface="Calibri" panose="020F0502020204030204" pitchFamily="34" charset="0"/>
                <a:cs typeface="Arial" panose="020B0604020202020204" pitchFamily="34" charset="0"/>
              </a:rPr>
              <a:t>for medical </a:t>
            </a:r>
          </a:p>
          <a:p>
            <a:pPr algn="ctr">
              <a:spcBef>
                <a:spcPct val="0"/>
              </a:spcBef>
              <a:buFontTx/>
              <a:buNone/>
            </a:pPr>
            <a:r>
              <a:rPr lang="en-CA" altLang="en-US" sz="1600">
                <a:latin typeface="Calibri" panose="020F0502020204030204" pitchFamily="34" charset="0"/>
                <a:cs typeface="Arial" panose="020B0604020202020204" pitchFamily="34" charset="0"/>
              </a:rPr>
              <a:t>Isotope</a:t>
            </a:r>
          </a:p>
          <a:p>
            <a:pPr algn="ctr">
              <a:spcBef>
                <a:spcPct val="0"/>
              </a:spcBef>
              <a:buFontTx/>
              <a:buNone/>
            </a:pPr>
            <a:r>
              <a:rPr lang="en-CA" altLang="en-US" sz="1600">
                <a:latin typeface="Calibri" panose="020F0502020204030204" pitchFamily="34" charset="0"/>
                <a:cs typeface="Arial" panose="020B0604020202020204" pitchFamily="34" charset="0"/>
              </a:rPr>
              <a:t>production</a:t>
            </a:r>
            <a:endParaRPr lang="en-CA" altLang="en-US" sz="1800">
              <a:latin typeface="Calibri" panose="020F0502020204030204" pitchFamily="34" charset="0"/>
              <a:cs typeface="Arial" panose="020B0604020202020204" pitchFamily="34" charset="0"/>
            </a:endParaRPr>
          </a:p>
        </p:txBody>
      </p:sp>
      <p:sp>
        <p:nvSpPr>
          <p:cNvPr id="26627" name="Rectangle 28"/>
          <p:cNvSpPr>
            <a:spLocks noGrp="1" noChangeArrowheads="1"/>
          </p:cNvSpPr>
          <p:nvPr>
            <p:ph type="title"/>
          </p:nvPr>
        </p:nvSpPr>
        <p:spPr>
          <a:xfrm>
            <a:off x="6216979" y="511832"/>
            <a:ext cx="5294059" cy="676102"/>
          </a:xfrm>
        </p:spPr>
        <p:txBody>
          <a:bodyPr/>
          <a:lstStyle/>
          <a:p>
            <a:pPr algn="r"/>
            <a:r>
              <a:rPr lang="de-DE" altLang="de-DE">
                <a:latin typeface="Myriad Pro SemiExt"/>
                <a:cs typeface="Myriad Pro SemiExt"/>
              </a:rPr>
              <a:t>TRIUMF </a:t>
            </a:r>
            <a:r>
              <a:rPr lang="en-CA" altLang="de-DE">
                <a:latin typeface="Myriad Pro SemiExt"/>
                <a:cs typeface="Myriad Pro SemiExt"/>
              </a:rPr>
              <a:t>accelerator complex</a:t>
            </a:r>
          </a:p>
        </p:txBody>
      </p:sp>
      <p:sp>
        <p:nvSpPr>
          <p:cNvPr id="2" name="Oval 1">
            <a:extLst>
              <a:ext uri="{FF2B5EF4-FFF2-40B4-BE49-F238E27FC236}">
                <a16:creationId xmlns:a16="http://schemas.microsoft.com/office/drawing/2014/main" id="{FDC0BF33-05FE-47BB-B00D-A3E405D52A19}"/>
              </a:ext>
            </a:extLst>
          </p:cNvPr>
          <p:cNvSpPr/>
          <p:nvPr/>
        </p:nvSpPr>
        <p:spPr>
          <a:xfrm>
            <a:off x="5307639" y="2004136"/>
            <a:ext cx="1054126" cy="30857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302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 calcmode="lin" valueType="num">
                                      <p:cBhvr>
                                        <p:cTn id="7"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0">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xEl>
                                              <p:pRg st="4" end="4"/>
                                            </p:txEl>
                                          </p:spTgt>
                                        </p:tgtEl>
                                        <p:attrNameLst>
                                          <p:attrName>style.visibility</p:attrName>
                                        </p:attrNameLst>
                                      </p:cBhvr>
                                      <p:to>
                                        <p:strVal val="visible"/>
                                      </p:to>
                                    </p:set>
                                    <p:anim calcmode="lin" valueType="num">
                                      <p:cBhvr>
                                        <p:cTn id="12"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20">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xEl>
                                              <p:pRg st="5" end="5"/>
                                            </p:txEl>
                                          </p:spTgt>
                                        </p:tgtEl>
                                        <p:attrNameLst>
                                          <p:attrName>style.visibility</p:attrName>
                                        </p:attrNameLst>
                                      </p:cBhvr>
                                      <p:to>
                                        <p:strVal val="visible"/>
                                      </p:to>
                                    </p:set>
                                    <p:anim calcmode="lin" valueType="num">
                                      <p:cBhvr>
                                        <p:cTn id="17" dur="5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20">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20">
                                            <p:txEl>
                                              <p:pRg st="5" end="5"/>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xEl>
                                              <p:pRg st="7" end="7"/>
                                            </p:txEl>
                                          </p:spTgt>
                                        </p:tgtEl>
                                        <p:attrNameLst>
                                          <p:attrName>style.visibility</p:attrName>
                                        </p:attrNameLst>
                                      </p:cBhvr>
                                      <p:to>
                                        <p:strVal val="visible"/>
                                      </p:to>
                                    </p:set>
                                    <p:anim calcmode="lin" valueType="num">
                                      <p:cBhvr>
                                        <p:cTn id="34" dur="500" fill="hold"/>
                                        <p:tgtEl>
                                          <p:spTgt spid="20">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20">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20">
                                            <p:txEl>
                                              <p:pRg st="7" end="7"/>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anim calcmode="lin" valueType="num">
                                      <p:cBhvr>
                                        <p:cTn id="39" dur="500" fill="hold"/>
                                        <p:tgtEl>
                                          <p:spTgt spid="20">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20">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20">
                                            <p:txEl>
                                              <p:pRg st="8" end="8"/>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635"/>
                                        </p:tgtEl>
                                        <p:attrNameLst>
                                          <p:attrName>style.visibility</p:attrName>
                                        </p:attrNameLst>
                                      </p:cBhvr>
                                      <p:to>
                                        <p:strVal val="visible"/>
                                      </p:to>
                                    </p:set>
                                    <p:anim calcmode="lin" valueType="num">
                                      <p:cBhvr>
                                        <p:cTn id="49" dur="500" fill="hold"/>
                                        <p:tgtEl>
                                          <p:spTgt spid="26635"/>
                                        </p:tgtEl>
                                        <p:attrNameLst>
                                          <p:attrName>ppt_w</p:attrName>
                                        </p:attrNameLst>
                                      </p:cBhvr>
                                      <p:tavLst>
                                        <p:tav tm="0">
                                          <p:val>
                                            <p:fltVal val="0"/>
                                          </p:val>
                                        </p:tav>
                                        <p:tav tm="100000">
                                          <p:val>
                                            <p:strVal val="#ppt_w"/>
                                          </p:val>
                                        </p:tav>
                                      </p:tavLst>
                                    </p:anim>
                                    <p:anim calcmode="lin" valueType="num">
                                      <p:cBhvr>
                                        <p:cTn id="50" dur="500" fill="hold"/>
                                        <p:tgtEl>
                                          <p:spTgt spid="26635"/>
                                        </p:tgtEl>
                                        <p:attrNameLst>
                                          <p:attrName>ppt_h</p:attrName>
                                        </p:attrNameLst>
                                      </p:cBhvr>
                                      <p:tavLst>
                                        <p:tav tm="0">
                                          <p:val>
                                            <p:fltVal val="0"/>
                                          </p:val>
                                        </p:tav>
                                        <p:tav tm="100000">
                                          <p:val>
                                            <p:strVal val="#ppt_h"/>
                                          </p:val>
                                        </p:tav>
                                      </p:tavLst>
                                    </p:anim>
                                    <p:animEffect transition="in" filter="fade">
                                      <p:cBhvr>
                                        <p:cTn id="51" dur="500"/>
                                        <p:tgtEl>
                                          <p:spTgt spid="2663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0">
                                            <p:txEl>
                                              <p:pRg st="10" end="10"/>
                                            </p:txEl>
                                          </p:spTgt>
                                        </p:tgtEl>
                                        <p:attrNameLst>
                                          <p:attrName>style.visibility</p:attrName>
                                        </p:attrNameLst>
                                      </p:cBhvr>
                                      <p:to>
                                        <p:strVal val="visible"/>
                                      </p:to>
                                    </p:set>
                                    <p:anim calcmode="lin" valueType="num">
                                      <p:cBhvr>
                                        <p:cTn id="56" dur="500" fill="hold"/>
                                        <p:tgtEl>
                                          <p:spTgt spid="20">
                                            <p:txEl>
                                              <p:pRg st="10" end="10"/>
                                            </p:txEl>
                                          </p:spTgt>
                                        </p:tgtEl>
                                        <p:attrNameLst>
                                          <p:attrName>ppt_w</p:attrName>
                                        </p:attrNameLst>
                                      </p:cBhvr>
                                      <p:tavLst>
                                        <p:tav tm="0">
                                          <p:val>
                                            <p:fltVal val="0"/>
                                          </p:val>
                                        </p:tav>
                                        <p:tav tm="100000">
                                          <p:val>
                                            <p:strVal val="#ppt_w"/>
                                          </p:val>
                                        </p:tav>
                                      </p:tavLst>
                                    </p:anim>
                                    <p:anim calcmode="lin" valueType="num">
                                      <p:cBhvr>
                                        <p:cTn id="57" dur="500" fill="hold"/>
                                        <p:tgtEl>
                                          <p:spTgt spid="20">
                                            <p:txEl>
                                              <p:pRg st="10" end="10"/>
                                            </p:txEl>
                                          </p:spTgt>
                                        </p:tgtEl>
                                        <p:attrNameLst>
                                          <p:attrName>ppt_h</p:attrName>
                                        </p:attrNameLst>
                                      </p:cBhvr>
                                      <p:tavLst>
                                        <p:tav tm="0">
                                          <p:val>
                                            <p:fltVal val="0"/>
                                          </p:val>
                                        </p:tav>
                                        <p:tav tm="100000">
                                          <p:val>
                                            <p:strVal val="#ppt_h"/>
                                          </p:val>
                                        </p:tav>
                                      </p:tavLst>
                                    </p:anim>
                                    <p:animEffect transition="in" filter="fade">
                                      <p:cBhvr>
                                        <p:cTn id="58" dur="500"/>
                                        <p:tgtEl>
                                          <p:spTgt spid="20">
                                            <p:txEl>
                                              <p:pRg st="10" end="10"/>
                                            </p:tx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4" grpId="0" animBg="1"/>
      <p:bldP spid="2663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5ED34-74AA-4B51-98F1-8EFCEF200D5A}"/>
              </a:ext>
            </a:extLst>
          </p:cNvPr>
          <p:cNvSpPr txBox="1"/>
          <p:nvPr/>
        </p:nvSpPr>
        <p:spPr>
          <a:xfrm>
            <a:off x="4041833" y="5799628"/>
            <a:ext cx="7870306" cy="646331"/>
          </a:xfrm>
          <a:prstGeom prst="rect">
            <a:avLst/>
          </a:prstGeom>
          <a:noFill/>
        </p:spPr>
        <p:txBody>
          <a:bodyPr wrap="square" rtlCol="0">
            <a:spAutoFit/>
          </a:bodyPr>
          <a:lstStyle/>
          <a:p>
            <a:r>
              <a:rPr lang="en-US" dirty="0"/>
              <a:t>131 staff members (including post doctoral fellows) plus 30 staff from ATG</a:t>
            </a:r>
          </a:p>
          <a:p>
            <a:r>
              <a:rPr lang="en-CA" dirty="0"/>
              <a:t>16 graduate students</a:t>
            </a:r>
          </a:p>
        </p:txBody>
      </p:sp>
      <p:sp>
        <p:nvSpPr>
          <p:cNvPr id="4" name="Title 3">
            <a:extLst>
              <a:ext uri="{FF2B5EF4-FFF2-40B4-BE49-F238E27FC236}">
                <a16:creationId xmlns:a16="http://schemas.microsoft.com/office/drawing/2014/main" id="{3CB1C5E1-373C-414A-A6B5-5B7E231EFC8D}"/>
              </a:ext>
            </a:extLst>
          </p:cNvPr>
          <p:cNvSpPr>
            <a:spLocks noGrp="1"/>
          </p:cNvSpPr>
          <p:nvPr>
            <p:ph type="title"/>
          </p:nvPr>
        </p:nvSpPr>
        <p:spPr>
          <a:xfrm>
            <a:off x="2482735" y="495070"/>
            <a:ext cx="9258993" cy="676102"/>
          </a:xfrm>
        </p:spPr>
        <p:txBody>
          <a:bodyPr/>
          <a:lstStyle/>
          <a:p>
            <a:r>
              <a:rPr lang="en-US"/>
              <a:t>Structure of the ACC Division</a:t>
            </a:r>
            <a:endParaRPr lang="en-CA"/>
          </a:p>
        </p:txBody>
      </p:sp>
      <p:grpSp>
        <p:nvGrpSpPr>
          <p:cNvPr id="11" name="Group 10">
            <a:extLst>
              <a:ext uri="{FF2B5EF4-FFF2-40B4-BE49-F238E27FC236}">
                <a16:creationId xmlns:a16="http://schemas.microsoft.com/office/drawing/2014/main" id="{12C6D4C5-C8B7-0D31-2778-0705E5057BF0}"/>
              </a:ext>
            </a:extLst>
          </p:cNvPr>
          <p:cNvGrpSpPr/>
          <p:nvPr/>
        </p:nvGrpSpPr>
        <p:grpSpPr>
          <a:xfrm>
            <a:off x="83976" y="1388224"/>
            <a:ext cx="11781508" cy="4194583"/>
            <a:chOff x="130631" y="1388224"/>
            <a:chExt cx="11781508" cy="4194583"/>
          </a:xfrm>
        </p:grpSpPr>
        <p:grpSp>
          <p:nvGrpSpPr>
            <p:cNvPr id="9" name="Group 8">
              <a:extLst>
                <a:ext uri="{FF2B5EF4-FFF2-40B4-BE49-F238E27FC236}">
                  <a16:creationId xmlns:a16="http://schemas.microsoft.com/office/drawing/2014/main" id="{84987BE0-BBD7-8F15-BFEE-F2A32EBAD3DF}"/>
                </a:ext>
              </a:extLst>
            </p:cNvPr>
            <p:cNvGrpSpPr/>
            <p:nvPr/>
          </p:nvGrpSpPr>
          <p:grpSpPr>
            <a:xfrm>
              <a:off x="130631" y="1388224"/>
              <a:ext cx="11781508" cy="4194583"/>
              <a:chOff x="130631" y="1388224"/>
              <a:chExt cx="11781508" cy="4194583"/>
            </a:xfrm>
          </p:grpSpPr>
          <p:pic>
            <p:nvPicPr>
              <p:cNvPr id="2" name="Picture 1">
                <a:extLst>
                  <a:ext uri="{FF2B5EF4-FFF2-40B4-BE49-F238E27FC236}">
                    <a16:creationId xmlns:a16="http://schemas.microsoft.com/office/drawing/2014/main" id="{9F213BFD-8E72-42DE-8149-E2A721BF8689}"/>
                  </a:ext>
                </a:extLst>
              </p:cNvPr>
              <p:cNvPicPr>
                <a:picLocks noChangeAspect="1"/>
              </p:cNvPicPr>
              <p:nvPr/>
            </p:nvPicPr>
            <p:blipFill rotWithShape="1">
              <a:blip r:embed="rId2"/>
              <a:srcRect l="1071" t="7766" r="2296"/>
              <a:stretch/>
            </p:blipFill>
            <p:spPr>
              <a:xfrm>
                <a:off x="130631" y="1388224"/>
                <a:ext cx="11781508" cy="4194583"/>
              </a:xfrm>
              <a:prstGeom prst="rect">
                <a:avLst/>
              </a:prstGeom>
            </p:spPr>
          </p:pic>
          <p:sp>
            <p:nvSpPr>
              <p:cNvPr id="8" name="Rectangle 7">
                <a:extLst>
                  <a:ext uri="{FF2B5EF4-FFF2-40B4-BE49-F238E27FC236}">
                    <a16:creationId xmlns:a16="http://schemas.microsoft.com/office/drawing/2014/main" id="{80DF3B19-37CD-F962-B9C9-3C87D6050C64}"/>
                  </a:ext>
                </a:extLst>
              </p:cNvPr>
              <p:cNvSpPr/>
              <p:nvPr/>
            </p:nvSpPr>
            <p:spPr>
              <a:xfrm>
                <a:off x="7464829" y="1388225"/>
                <a:ext cx="2402378" cy="1629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a:extLst>
                <a:ext uri="{FF2B5EF4-FFF2-40B4-BE49-F238E27FC236}">
                  <a16:creationId xmlns:a16="http://schemas.microsoft.com/office/drawing/2014/main" id="{F9C5C02A-0CE6-B423-EF0B-C136B7F2CBB9}"/>
                </a:ext>
              </a:extLst>
            </p:cNvPr>
            <p:cNvSpPr txBox="1"/>
            <p:nvPr/>
          </p:nvSpPr>
          <p:spPr>
            <a:xfrm>
              <a:off x="329554" y="4159622"/>
              <a:ext cx="1359411" cy="1255059"/>
            </a:xfrm>
            <a:prstGeom prst="rect">
              <a:avLst/>
            </a:prstGeom>
            <a:solidFill>
              <a:schemeClr val="bg1">
                <a:lumMod val="50000"/>
              </a:schemeClr>
            </a:solidFill>
          </p:spPr>
          <p:txBody>
            <a:bodyPr wrap="none" rtlCol="0" anchor="ctr">
              <a:noAutofit/>
            </a:bodyPr>
            <a:lstStyle/>
            <a:p>
              <a:pPr algn="ctr">
                <a:spcBef>
                  <a:spcPts val="600"/>
                </a:spcBef>
              </a:pPr>
              <a:r>
                <a:rPr lang="en-US" sz="1400" b="1" dirty="0">
                  <a:solidFill>
                    <a:schemeClr val="bg1"/>
                  </a:solidFill>
                </a:rPr>
                <a:t>Accelerator</a:t>
              </a:r>
            </a:p>
            <a:p>
              <a:pPr algn="ctr">
                <a:spcBef>
                  <a:spcPts val="600"/>
                </a:spcBef>
              </a:pPr>
              <a:r>
                <a:rPr lang="en-US" sz="1400" b="1" dirty="0">
                  <a:solidFill>
                    <a:schemeClr val="bg1"/>
                  </a:solidFill>
                </a:rPr>
                <a:t>Operations</a:t>
              </a:r>
            </a:p>
            <a:p>
              <a:pPr algn="ctr">
                <a:spcBef>
                  <a:spcPts val="600"/>
                </a:spcBef>
              </a:pPr>
              <a:r>
                <a:rPr lang="en-US" sz="1400" dirty="0">
                  <a:solidFill>
                    <a:schemeClr val="bg1"/>
                  </a:solidFill>
                </a:rPr>
                <a:t>J. Aoki (acting</a:t>
              </a:r>
              <a:r>
                <a:rPr lang="en-US" sz="1400" b="1" dirty="0">
                  <a:solidFill>
                    <a:schemeClr val="bg1"/>
                  </a:solidFill>
                </a:rPr>
                <a:t>)</a:t>
              </a:r>
              <a:endParaRPr lang="en-CA" sz="1400" b="1" dirty="0">
                <a:solidFill>
                  <a:schemeClr val="bg1"/>
                </a:solidFill>
              </a:endParaRPr>
            </a:p>
          </p:txBody>
        </p:sp>
      </p:grpSp>
    </p:spTree>
    <p:extLst>
      <p:ext uri="{BB962C8B-B14F-4D97-AF65-F5344CB8AC3E}">
        <p14:creationId xmlns:p14="http://schemas.microsoft.com/office/powerpoint/2010/main" val="261370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B3CC0-C34E-486A-A3B0-4C9DE067A371}"/>
              </a:ext>
            </a:extLst>
          </p:cNvPr>
          <p:cNvSpPr txBox="1">
            <a:spLocks/>
          </p:cNvSpPr>
          <p:nvPr/>
        </p:nvSpPr>
        <p:spPr>
          <a:xfrm>
            <a:off x="559902" y="337264"/>
            <a:ext cx="6629794" cy="1061232"/>
          </a:xfrm>
          <a:prstGeom prst="rect">
            <a:avLst/>
          </a:prstGeom>
        </p:spPr>
        <p:txBody>
          <a:bodyPr anchor="t">
            <a:normAutofit/>
          </a:bodyPr>
          <a:lstStyle>
            <a:lvl1pPr defTabSz="914400">
              <a:lnSpc>
                <a:spcPct val="90000"/>
              </a:lnSpc>
              <a:spcBef>
                <a:spcPct val="0"/>
              </a:spcBef>
              <a:buNone/>
              <a:defRPr sz="4000" b="1" i="0">
                <a:solidFill>
                  <a:srgbClr val="00B0F0"/>
                </a:solidFill>
                <a:latin typeface="Arial" charset="0"/>
                <a:ea typeface="Arial" charset="0"/>
                <a:cs typeface="Arial" charset="0"/>
              </a:defRPr>
            </a:lvl1pPr>
          </a:lstStyle>
          <a:p>
            <a:r>
              <a:rPr lang="en-CA" sz="3200" dirty="0"/>
              <a:t>TRIUMF Accelerator Development and Research</a:t>
            </a:r>
          </a:p>
        </p:txBody>
      </p:sp>
      <p:sp>
        <p:nvSpPr>
          <p:cNvPr id="4" name="Rectangle 3">
            <a:extLst>
              <a:ext uri="{FF2B5EF4-FFF2-40B4-BE49-F238E27FC236}">
                <a16:creationId xmlns:a16="http://schemas.microsoft.com/office/drawing/2014/main" id="{A679A49C-FE89-4F65-9256-439DB0FBC329}"/>
              </a:ext>
            </a:extLst>
          </p:cNvPr>
          <p:cNvSpPr/>
          <p:nvPr/>
        </p:nvSpPr>
        <p:spPr>
          <a:xfrm>
            <a:off x="671870" y="1646398"/>
            <a:ext cx="7180984" cy="4201150"/>
          </a:xfrm>
          <a:prstGeom prst="rect">
            <a:avLst/>
          </a:prstGeom>
        </p:spPr>
        <p:txBody>
          <a:bodyPr wrap="square" anchor="t">
            <a:spAutoFit/>
          </a:bodyPr>
          <a:lstStyle/>
          <a:p>
            <a:pPr marL="0" lvl="1">
              <a:spcBef>
                <a:spcPts val="600"/>
              </a:spcBef>
              <a:buClr>
                <a:srgbClr val="00B0F0"/>
              </a:buClr>
            </a:pPr>
            <a:r>
              <a:rPr lang="en-CA" sz="2400" dirty="0">
                <a:sym typeface="Wingdings" panose="05000000000000000000" pitchFamily="2" charset="2"/>
              </a:rPr>
              <a:t>Three main areas of activities:</a:t>
            </a:r>
          </a:p>
          <a:p>
            <a:pPr marL="342900" lvl="1" indent="-342900">
              <a:spcBef>
                <a:spcPts val="600"/>
              </a:spcBef>
              <a:buClr>
                <a:srgbClr val="00B0F0"/>
              </a:buClr>
              <a:buFont typeface="Wingdings" panose="05000000000000000000" pitchFamily="2" charset="2"/>
              <a:buChar char="§"/>
            </a:pPr>
            <a:r>
              <a:rPr lang="en-CA" sz="2000" dirty="0">
                <a:sym typeface="Wingdings" panose="05000000000000000000" pitchFamily="2" charset="2"/>
              </a:rPr>
              <a:t>Operation, refurbishment and upgrade of the TRIUMF accelerator complex</a:t>
            </a:r>
          </a:p>
          <a:p>
            <a:pPr marL="342900" lvl="1" indent="-342900">
              <a:spcBef>
                <a:spcPts val="600"/>
              </a:spcBef>
              <a:buClr>
                <a:srgbClr val="00B0F0"/>
              </a:buClr>
              <a:buFont typeface="Wingdings" panose="05000000000000000000" pitchFamily="2" charset="2"/>
              <a:buChar char="§"/>
            </a:pPr>
            <a:r>
              <a:rPr lang="en-CA" sz="2000" dirty="0">
                <a:sym typeface="Wingdings" panose="05000000000000000000" pitchFamily="2" charset="2"/>
              </a:rPr>
              <a:t>Domestic and international accelerator projects</a:t>
            </a:r>
          </a:p>
          <a:p>
            <a:pPr marL="342900" lvl="1" indent="-342900">
              <a:spcBef>
                <a:spcPts val="600"/>
              </a:spcBef>
              <a:buClr>
                <a:srgbClr val="00B0F0"/>
              </a:buClr>
              <a:buFont typeface="Wingdings" panose="05000000000000000000" pitchFamily="2" charset="2"/>
              <a:buChar char="§"/>
            </a:pPr>
            <a:r>
              <a:rPr lang="en-CA" sz="2000" dirty="0">
                <a:sym typeface="Wingdings" panose="05000000000000000000" pitchFamily="2" charset="2"/>
              </a:rPr>
              <a:t>Accelerator research and development</a:t>
            </a:r>
          </a:p>
          <a:p>
            <a:pPr marL="0" lvl="1">
              <a:spcBef>
                <a:spcPts val="600"/>
              </a:spcBef>
              <a:buClr>
                <a:srgbClr val="00B0F0"/>
              </a:buClr>
            </a:pPr>
            <a:br>
              <a:rPr lang="en-CA" sz="2000" dirty="0">
                <a:sym typeface="Wingdings" panose="05000000000000000000" pitchFamily="2" charset="2"/>
              </a:rPr>
            </a:br>
            <a:r>
              <a:rPr lang="en-CA" sz="2400" dirty="0">
                <a:sym typeface="Wingdings" panose="05000000000000000000" pitchFamily="2" charset="2"/>
              </a:rPr>
              <a:t>based on three pillars of excellence in</a:t>
            </a:r>
            <a:br>
              <a:rPr lang="en-CA" sz="2400" dirty="0">
                <a:sym typeface="Wingdings" panose="05000000000000000000" pitchFamily="2" charset="2"/>
              </a:rPr>
            </a:br>
            <a:endParaRPr lang="en-CA" sz="2400" dirty="0">
              <a:sym typeface="Wingdings" panose="05000000000000000000" pitchFamily="2" charset="2"/>
            </a:endParaRPr>
          </a:p>
          <a:p>
            <a:pPr marL="342900" lvl="1" indent="-342900">
              <a:spcBef>
                <a:spcPts val="600"/>
              </a:spcBef>
              <a:buClr>
                <a:srgbClr val="00B0F0"/>
              </a:buClr>
              <a:buFont typeface="Wingdings" panose="05000000000000000000" pitchFamily="2" charset="2"/>
              <a:buChar char="§"/>
            </a:pPr>
            <a:r>
              <a:rPr lang="en-CA" sz="2000" dirty="0">
                <a:sym typeface="Wingdings" panose="05000000000000000000" pitchFamily="2" charset="2"/>
              </a:rPr>
              <a:t>beam physics and instrumentation</a:t>
            </a:r>
          </a:p>
          <a:p>
            <a:pPr marL="342900" lvl="1" indent="-342900">
              <a:spcBef>
                <a:spcPts val="600"/>
              </a:spcBef>
              <a:buClr>
                <a:srgbClr val="00B0F0"/>
              </a:buClr>
              <a:buFont typeface="Wingdings" panose="05000000000000000000" pitchFamily="2" charset="2"/>
              <a:buChar char="§"/>
            </a:pPr>
            <a:r>
              <a:rPr lang="en-CA" sz="2000" dirty="0">
                <a:sym typeface="Wingdings" panose="05000000000000000000" pitchFamily="2" charset="2"/>
              </a:rPr>
              <a:t>secondary particle production</a:t>
            </a:r>
          </a:p>
          <a:p>
            <a:pPr marL="342900" lvl="1" indent="-342900">
              <a:spcBef>
                <a:spcPts val="600"/>
              </a:spcBef>
              <a:buClr>
                <a:srgbClr val="00B0F0"/>
              </a:buClr>
              <a:buFont typeface="Wingdings" panose="05000000000000000000" pitchFamily="2" charset="2"/>
              <a:buChar char="§"/>
            </a:pPr>
            <a:r>
              <a:rPr lang="en-CA" sz="2000" dirty="0">
                <a:sym typeface="Wingdings" panose="05000000000000000000" pitchFamily="2" charset="2"/>
              </a:rPr>
              <a:t>SRF/RF technologies and research</a:t>
            </a:r>
          </a:p>
        </p:txBody>
      </p:sp>
    </p:spTree>
    <p:extLst>
      <p:ext uri="{BB962C8B-B14F-4D97-AF65-F5344CB8AC3E}">
        <p14:creationId xmlns:p14="http://schemas.microsoft.com/office/powerpoint/2010/main" val="327745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64115B-5338-88A4-8ADB-970BD05E7DF6}"/>
              </a:ext>
            </a:extLst>
          </p:cNvPr>
          <p:cNvSpPr txBox="1"/>
          <p:nvPr/>
        </p:nvSpPr>
        <p:spPr>
          <a:xfrm>
            <a:off x="582706" y="257657"/>
            <a:ext cx="7394982" cy="584775"/>
          </a:xfrm>
          <a:prstGeom prst="rect">
            <a:avLst/>
          </a:prstGeom>
          <a:noFill/>
        </p:spPr>
        <p:txBody>
          <a:bodyPr wrap="square" rtlCol="0">
            <a:spAutoFit/>
          </a:bodyPr>
          <a:lstStyle/>
          <a:p>
            <a:r>
              <a:rPr lang="en-CA" sz="3200" b="1" dirty="0">
                <a:solidFill>
                  <a:srgbClr val="00B0F0"/>
                </a:solidFill>
                <a:latin typeface="Arial" panose="020B0604020202020204" pitchFamily="34" charset="0"/>
                <a:cs typeface="Arial" panose="020B0604020202020204" pitchFamily="34" charset="0"/>
              </a:rPr>
              <a:t>20-Year Vision</a:t>
            </a:r>
          </a:p>
        </p:txBody>
      </p:sp>
      <p:pic>
        <p:nvPicPr>
          <p:cNvPr id="9" name="Picture 8">
            <a:extLst>
              <a:ext uri="{FF2B5EF4-FFF2-40B4-BE49-F238E27FC236}">
                <a16:creationId xmlns:a16="http://schemas.microsoft.com/office/drawing/2014/main" id="{CEA87CD6-9236-9F4F-D614-89AA15525DA6}"/>
              </a:ext>
            </a:extLst>
          </p:cNvPr>
          <p:cNvPicPr>
            <a:picLocks noChangeAspect="1"/>
          </p:cNvPicPr>
          <p:nvPr/>
        </p:nvPicPr>
        <p:blipFill rotWithShape="1">
          <a:blip r:embed="rId2"/>
          <a:srcRect t="44561" b="17544"/>
          <a:stretch/>
        </p:blipFill>
        <p:spPr>
          <a:xfrm>
            <a:off x="4900405" y="1842881"/>
            <a:ext cx="5008824" cy="3172238"/>
          </a:xfrm>
          <a:prstGeom prst="rect">
            <a:avLst/>
          </a:prstGeom>
        </p:spPr>
      </p:pic>
      <p:pic>
        <p:nvPicPr>
          <p:cNvPr id="11" name="Picture 10">
            <a:extLst>
              <a:ext uri="{FF2B5EF4-FFF2-40B4-BE49-F238E27FC236}">
                <a16:creationId xmlns:a16="http://schemas.microsoft.com/office/drawing/2014/main" id="{2F026AF8-C683-F356-4043-872C0E5A133F}"/>
              </a:ext>
            </a:extLst>
          </p:cNvPr>
          <p:cNvPicPr>
            <a:picLocks noChangeAspect="1"/>
          </p:cNvPicPr>
          <p:nvPr/>
        </p:nvPicPr>
        <p:blipFill>
          <a:blip r:embed="rId3"/>
          <a:stretch>
            <a:fillRect/>
          </a:stretch>
        </p:blipFill>
        <p:spPr>
          <a:xfrm>
            <a:off x="117843" y="2001671"/>
            <a:ext cx="4669342" cy="3466797"/>
          </a:xfrm>
          <a:prstGeom prst="rect">
            <a:avLst/>
          </a:prstGeom>
        </p:spPr>
      </p:pic>
      <p:pic>
        <p:nvPicPr>
          <p:cNvPr id="13" name="Picture 12">
            <a:extLst>
              <a:ext uri="{FF2B5EF4-FFF2-40B4-BE49-F238E27FC236}">
                <a16:creationId xmlns:a16="http://schemas.microsoft.com/office/drawing/2014/main" id="{DC951445-435B-18D2-0D3B-34B76BBB4437}"/>
              </a:ext>
            </a:extLst>
          </p:cNvPr>
          <p:cNvPicPr>
            <a:picLocks noChangeAspect="1"/>
          </p:cNvPicPr>
          <p:nvPr/>
        </p:nvPicPr>
        <p:blipFill>
          <a:blip r:embed="rId4"/>
          <a:stretch>
            <a:fillRect/>
          </a:stretch>
        </p:blipFill>
        <p:spPr>
          <a:xfrm>
            <a:off x="6665423" y="5246488"/>
            <a:ext cx="4540339" cy="1347250"/>
          </a:xfrm>
          <a:prstGeom prst="rect">
            <a:avLst/>
          </a:prstGeom>
        </p:spPr>
      </p:pic>
      <p:sp>
        <p:nvSpPr>
          <p:cNvPr id="14" name="TextBox 13">
            <a:extLst>
              <a:ext uri="{FF2B5EF4-FFF2-40B4-BE49-F238E27FC236}">
                <a16:creationId xmlns:a16="http://schemas.microsoft.com/office/drawing/2014/main" id="{5EB8FF56-AF97-219E-F7DF-54E56DBCE240}"/>
              </a:ext>
            </a:extLst>
          </p:cNvPr>
          <p:cNvSpPr txBox="1"/>
          <p:nvPr/>
        </p:nvSpPr>
        <p:spPr>
          <a:xfrm>
            <a:off x="582706" y="931237"/>
            <a:ext cx="10838329" cy="800219"/>
          </a:xfrm>
          <a:prstGeom prst="rect">
            <a:avLst/>
          </a:prstGeom>
          <a:noFill/>
          <a:effectLst/>
        </p:spPr>
        <p:txBody>
          <a:bodyPr wrap="square" lIns="91440" tIns="45720" rIns="91440" bIns="45720" rtlCol="0" anchor="t">
            <a:spAutoFit/>
          </a:bodyPr>
          <a:lstStyle/>
          <a:p>
            <a:pPr>
              <a:defRPr/>
            </a:pPr>
            <a:r>
              <a:rPr lang="en-US" sz="2300" dirty="0">
                <a:latin typeface="Arial"/>
                <a:cs typeface="Arial"/>
              </a:rPr>
              <a:t>Five themes make up the foundation of the 20-Year Vision document. The Accelerator Division vision links to all themes:</a:t>
            </a:r>
            <a:endParaRPr lang="en-US" sz="2000" dirty="0">
              <a:latin typeface="Arial"/>
              <a:cs typeface="Arial"/>
            </a:endParaRPr>
          </a:p>
        </p:txBody>
      </p:sp>
    </p:spTree>
    <p:extLst>
      <p:ext uri="{BB962C8B-B14F-4D97-AF65-F5344CB8AC3E}">
        <p14:creationId xmlns:p14="http://schemas.microsoft.com/office/powerpoint/2010/main" val="77731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5A18-ACDC-B2AB-A9ED-71DB1115BE34}"/>
              </a:ext>
            </a:extLst>
          </p:cNvPr>
          <p:cNvSpPr>
            <a:spLocks noGrp="1"/>
          </p:cNvSpPr>
          <p:nvPr>
            <p:ph type="title"/>
          </p:nvPr>
        </p:nvSpPr>
        <p:spPr>
          <a:xfrm>
            <a:off x="2289360" y="532900"/>
            <a:ext cx="9258993" cy="676102"/>
          </a:xfrm>
        </p:spPr>
        <p:txBody>
          <a:bodyPr/>
          <a:lstStyle/>
          <a:p>
            <a:r>
              <a:rPr lang="en-US" dirty="0"/>
              <a:t>Topics to be addressed in the next 5YP</a:t>
            </a:r>
            <a:endParaRPr lang="en-CA" dirty="0"/>
          </a:p>
        </p:txBody>
      </p:sp>
      <p:sp>
        <p:nvSpPr>
          <p:cNvPr id="3" name="Rectangle 2">
            <a:extLst>
              <a:ext uri="{FF2B5EF4-FFF2-40B4-BE49-F238E27FC236}">
                <a16:creationId xmlns:a16="http://schemas.microsoft.com/office/drawing/2014/main" id="{3129396A-A572-14F6-EB7F-CCF4F7829731}"/>
              </a:ext>
            </a:extLst>
          </p:cNvPr>
          <p:cNvSpPr/>
          <p:nvPr/>
        </p:nvSpPr>
        <p:spPr>
          <a:xfrm>
            <a:off x="506768" y="1262413"/>
            <a:ext cx="11178463" cy="5132174"/>
          </a:xfrm>
          <a:prstGeom prst="rect">
            <a:avLst/>
          </a:prstGeom>
        </p:spPr>
        <p:txBody>
          <a:bodyPr wrap="square">
            <a:spAutoFit/>
          </a:bodyPr>
          <a:lstStyle/>
          <a:p>
            <a:pPr>
              <a:spcBef>
                <a:spcPts val="300"/>
              </a:spcBef>
            </a:pPr>
            <a:r>
              <a:rPr lang="en-CA" sz="2800" dirty="0"/>
              <a:t>The 5-year plan 2025-2030 must address</a:t>
            </a:r>
            <a:endParaRPr lang="en-CA" sz="2400" dirty="0"/>
          </a:p>
          <a:p>
            <a:pPr marL="342900" indent="-342900">
              <a:spcBef>
                <a:spcPts val="300"/>
              </a:spcBef>
              <a:buClr>
                <a:srgbClr val="00B0F0"/>
              </a:buClr>
              <a:buFont typeface="Wingdings" panose="05000000000000000000" pitchFamily="2" charset="2"/>
              <a:buChar char="§"/>
            </a:pPr>
            <a:r>
              <a:rPr lang="en-CA" sz="2000" dirty="0"/>
              <a:t>the operation and refurbishment / upgrade of the accelerator complex</a:t>
            </a:r>
          </a:p>
          <a:p>
            <a:pPr marL="342900" indent="-342900">
              <a:spcBef>
                <a:spcPts val="300"/>
              </a:spcBef>
              <a:buClr>
                <a:srgbClr val="00B0F0"/>
              </a:buClr>
              <a:buFont typeface="Wingdings" panose="05000000000000000000" pitchFamily="2" charset="2"/>
              <a:buChar char="§"/>
            </a:pPr>
            <a:r>
              <a:rPr lang="en-CA" sz="2000" dirty="0"/>
              <a:t>the ARIEL completion and transition to standard operation</a:t>
            </a:r>
          </a:p>
          <a:p>
            <a:pPr marL="342900" indent="-342900">
              <a:spcBef>
                <a:spcPts val="300"/>
              </a:spcBef>
              <a:buClr>
                <a:srgbClr val="00B0F0"/>
              </a:buClr>
              <a:buFont typeface="Wingdings" panose="05000000000000000000" pitchFamily="2" charset="2"/>
              <a:buChar char="§"/>
            </a:pPr>
            <a:r>
              <a:rPr lang="en-CA" sz="2000" dirty="0"/>
              <a:t>an engagement in domestic and international collaborations (CANS, HL-LHC etc.)</a:t>
            </a:r>
          </a:p>
          <a:p>
            <a:pPr>
              <a:spcBef>
                <a:spcPts val="300"/>
              </a:spcBef>
              <a:buClr>
                <a:srgbClr val="00B0F0"/>
              </a:buClr>
            </a:pPr>
            <a:r>
              <a:rPr lang="en-CA" sz="2000" dirty="0">
                <a:sym typeface="Wingdings" panose="05000000000000000000" pitchFamily="2" charset="2"/>
              </a:rPr>
              <a:t> </a:t>
            </a:r>
            <a:r>
              <a:rPr lang="en-CA" sz="2000" dirty="0"/>
              <a:t>Prioritization ongoing</a:t>
            </a:r>
          </a:p>
          <a:p>
            <a:pPr>
              <a:spcBef>
                <a:spcPts val="300"/>
              </a:spcBef>
              <a:buClr>
                <a:srgbClr val="00B0F0"/>
              </a:buClr>
            </a:pPr>
            <a:endParaRPr lang="en-CA" sz="2000" dirty="0"/>
          </a:p>
          <a:p>
            <a:pPr marL="342900" indent="-342900">
              <a:spcBef>
                <a:spcPts val="600"/>
              </a:spcBef>
              <a:buFont typeface="Arial" panose="020B0604020202020204" pitchFamily="34" charset="0"/>
              <a:buChar char="•"/>
            </a:pPr>
            <a:r>
              <a:rPr lang="en-CA" dirty="0">
                <a:solidFill>
                  <a:srgbClr val="00B0F0"/>
                </a:solidFill>
              </a:rPr>
              <a:t>Driver accelerators (cyclotron, e-linac) and the according primary beam lines (BL1A and BL4N)</a:t>
            </a:r>
            <a:br>
              <a:rPr lang="en-CA" dirty="0">
                <a:solidFill>
                  <a:srgbClr val="00B0F0"/>
                </a:solidFill>
              </a:rPr>
            </a:br>
            <a:r>
              <a:rPr lang="en-CA" dirty="0">
                <a:solidFill>
                  <a:srgbClr val="00B0F0"/>
                </a:solidFill>
              </a:rPr>
              <a:t>including improvements required for our business partners like BWXT</a:t>
            </a:r>
          </a:p>
          <a:p>
            <a:pPr marL="342900" indent="-342900">
              <a:spcBef>
                <a:spcPts val="600"/>
              </a:spcBef>
              <a:buFont typeface="Arial" panose="020B0604020202020204" pitchFamily="34" charset="0"/>
              <a:buChar char="•"/>
            </a:pPr>
            <a:r>
              <a:rPr lang="en-CA" dirty="0"/>
              <a:t>TCC – TRIUMF Control Center (combines Driver and RIB control room, </a:t>
            </a:r>
            <a:r>
              <a:rPr lang="en-CA" dirty="0">
                <a:solidFill>
                  <a:srgbClr val="00B0F0"/>
                </a:solidFill>
              </a:rPr>
              <a:t>exploiting modern beam tuning techniques and controls technologies</a:t>
            </a:r>
            <a:r>
              <a:rPr lang="en-CA" dirty="0"/>
              <a:t>)</a:t>
            </a:r>
          </a:p>
          <a:p>
            <a:pPr marL="342900" indent="-342900">
              <a:spcBef>
                <a:spcPts val="600"/>
              </a:spcBef>
              <a:buFont typeface="Arial" panose="020B0604020202020204" pitchFamily="34" charset="0"/>
              <a:buChar char="•"/>
            </a:pPr>
            <a:r>
              <a:rPr lang="en-CA" dirty="0">
                <a:solidFill>
                  <a:srgbClr val="00B0F0"/>
                </a:solidFill>
              </a:rPr>
              <a:t>Towards the operation of the Advanced Rare Isotope Laboratory (ARIEL completion and commissioning, ISAC target infrastructure, target module refurbishment, labs and ISAC accelerators)</a:t>
            </a:r>
          </a:p>
          <a:p>
            <a:pPr marL="342900" indent="-342900">
              <a:spcBef>
                <a:spcPts val="600"/>
              </a:spcBef>
              <a:buFont typeface="Arial" panose="020B0604020202020204" pitchFamily="34" charset="0"/>
              <a:buChar char="•"/>
            </a:pPr>
            <a:r>
              <a:rPr lang="en-US" dirty="0"/>
              <a:t>External projects and collaboration (</a:t>
            </a:r>
            <a:r>
              <a:rPr lang="en-US" dirty="0">
                <a:solidFill>
                  <a:srgbClr val="00B0F0"/>
                </a:solidFill>
              </a:rPr>
              <a:t>HL-LHC/CERN</a:t>
            </a:r>
            <a:r>
              <a:rPr lang="en-US" dirty="0"/>
              <a:t>, SCK-CEN, VECC, </a:t>
            </a:r>
            <a:r>
              <a:rPr lang="en-US" dirty="0">
                <a:solidFill>
                  <a:srgbClr val="00B0F0"/>
                </a:solidFill>
              </a:rPr>
              <a:t>CANS</a:t>
            </a:r>
            <a:r>
              <a:rPr lang="en-US" dirty="0"/>
              <a:t>, </a:t>
            </a:r>
            <a:r>
              <a:rPr lang="en-US" dirty="0" err="1">
                <a:solidFill>
                  <a:srgbClr val="00B0F0"/>
                </a:solidFill>
              </a:rPr>
              <a:t>DarkLight</a:t>
            </a:r>
            <a:r>
              <a:rPr lang="en-US" dirty="0"/>
              <a:t>)</a:t>
            </a:r>
          </a:p>
          <a:p>
            <a:pPr marL="342900" indent="-342900">
              <a:spcBef>
                <a:spcPts val="600"/>
              </a:spcBef>
              <a:buFont typeface="Arial" panose="020B0604020202020204" pitchFamily="34" charset="0"/>
              <a:buChar char="•"/>
            </a:pPr>
            <a:r>
              <a:rPr lang="en-US" dirty="0"/>
              <a:t>Research and education (Beam physics, high power accelerators – cyclotrons, </a:t>
            </a:r>
            <a:r>
              <a:rPr lang="en-US" dirty="0" err="1"/>
              <a:t>linacs</a:t>
            </a:r>
            <a:r>
              <a:rPr lang="en-US" dirty="0"/>
              <a:t>, colliders, SRF research and Targets and Ion Sources / Remote Handling</a:t>
            </a:r>
          </a:p>
        </p:txBody>
      </p:sp>
    </p:spTree>
    <p:extLst>
      <p:ext uri="{BB962C8B-B14F-4D97-AF65-F5344CB8AC3E}">
        <p14:creationId xmlns:p14="http://schemas.microsoft.com/office/powerpoint/2010/main" val="228706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FC778-2B84-AF88-33C8-2192D183CF4B}"/>
              </a:ext>
            </a:extLst>
          </p:cNvPr>
          <p:cNvSpPr>
            <a:spLocks noGrp="1"/>
          </p:cNvSpPr>
          <p:nvPr>
            <p:ph type="title"/>
          </p:nvPr>
        </p:nvSpPr>
        <p:spPr>
          <a:xfrm>
            <a:off x="2568102" y="435623"/>
            <a:ext cx="8785698" cy="676102"/>
          </a:xfrm>
        </p:spPr>
        <p:txBody>
          <a:bodyPr/>
          <a:lstStyle/>
          <a:p>
            <a:r>
              <a:rPr lang="en-US" dirty="0"/>
              <a:t>Driver accelerators</a:t>
            </a:r>
            <a:endParaRPr lang="en-CA" dirty="0"/>
          </a:p>
        </p:txBody>
      </p:sp>
      <p:pic>
        <p:nvPicPr>
          <p:cNvPr id="7" name="Picture 6">
            <a:extLst>
              <a:ext uri="{FF2B5EF4-FFF2-40B4-BE49-F238E27FC236}">
                <a16:creationId xmlns:a16="http://schemas.microsoft.com/office/drawing/2014/main" id="{C86E1380-2D36-E539-DD4C-7EC605BCA781}"/>
              </a:ext>
            </a:extLst>
          </p:cNvPr>
          <p:cNvPicPr>
            <a:picLocks noChangeAspect="1"/>
          </p:cNvPicPr>
          <p:nvPr/>
        </p:nvPicPr>
        <p:blipFill>
          <a:blip r:embed="rId2"/>
          <a:stretch>
            <a:fillRect/>
          </a:stretch>
        </p:blipFill>
        <p:spPr>
          <a:xfrm>
            <a:off x="8325611" y="305308"/>
            <a:ext cx="2795188" cy="3255818"/>
          </a:xfrm>
          <a:prstGeom prst="rect">
            <a:avLst/>
          </a:prstGeom>
        </p:spPr>
      </p:pic>
      <p:sp>
        <p:nvSpPr>
          <p:cNvPr id="5" name="Rectangle 4">
            <a:extLst>
              <a:ext uri="{FF2B5EF4-FFF2-40B4-BE49-F238E27FC236}">
                <a16:creationId xmlns:a16="http://schemas.microsoft.com/office/drawing/2014/main" id="{422E9E14-20B6-FACF-B070-F6DA15BCA036}"/>
              </a:ext>
            </a:extLst>
          </p:cNvPr>
          <p:cNvSpPr/>
          <p:nvPr/>
        </p:nvSpPr>
        <p:spPr>
          <a:xfrm>
            <a:off x="175337" y="1094446"/>
            <a:ext cx="11178463" cy="5416868"/>
          </a:xfrm>
          <a:prstGeom prst="rect">
            <a:avLst/>
          </a:prstGeom>
        </p:spPr>
        <p:txBody>
          <a:bodyPr wrap="square">
            <a:spAutoFit/>
          </a:bodyPr>
          <a:lstStyle/>
          <a:p>
            <a:pPr marL="342900" indent="-342900">
              <a:spcBef>
                <a:spcPts val="600"/>
              </a:spcBef>
              <a:buClr>
                <a:srgbClr val="00B0F0"/>
              </a:buClr>
              <a:buFont typeface="Wingdings" panose="05000000000000000000" pitchFamily="2" charset="2"/>
              <a:buChar char="§"/>
            </a:pPr>
            <a:r>
              <a:rPr lang="en-CA" sz="2000" dirty="0"/>
              <a:t>Continue cyclotron refurbishment RF system (SSA and digital LLRF)</a:t>
            </a:r>
          </a:p>
          <a:p>
            <a:pPr marL="342900" indent="-342900">
              <a:spcBef>
                <a:spcPts val="600"/>
              </a:spcBef>
              <a:buClr>
                <a:srgbClr val="00B0F0"/>
              </a:buClr>
              <a:buFont typeface="Wingdings" panose="05000000000000000000" pitchFamily="2" charset="2"/>
              <a:buChar char="§"/>
            </a:pPr>
            <a:r>
              <a:rPr lang="en-CA" sz="2000" dirty="0"/>
              <a:t>Towards reduced cyclotron maintenance time (lid-up only every</a:t>
            </a:r>
            <a:br>
              <a:rPr lang="en-CA" sz="2000" dirty="0"/>
            </a:br>
            <a:r>
              <a:rPr lang="en-CA" sz="2000" dirty="0"/>
              <a:t>second year)</a:t>
            </a:r>
          </a:p>
          <a:p>
            <a:pPr marL="342900" indent="-342900">
              <a:spcBef>
                <a:spcPts val="600"/>
              </a:spcBef>
              <a:buClr>
                <a:srgbClr val="00B0F0"/>
              </a:buClr>
              <a:buFont typeface="Wingdings" panose="05000000000000000000" pitchFamily="2" charset="2"/>
              <a:buChar char="§"/>
            </a:pPr>
            <a:r>
              <a:rPr lang="en-CA" sz="2000" dirty="0"/>
              <a:t>E-linac towards high reliability and 100 kW beam power </a:t>
            </a:r>
            <a:br>
              <a:rPr lang="en-CA" sz="2000" dirty="0"/>
            </a:br>
            <a:r>
              <a:rPr lang="en-CA" sz="2000" dirty="0">
                <a:sym typeface="Wingdings" panose="05000000000000000000" pitchFamily="2" charset="2"/>
              </a:rPr>
              <a:t> for ARIEL operation</a:t>
            </a:r>
          </a:p>
          <a:p>
            <a:pPr marL="800100" lvl="1" indent="-342900">
              <a:spcBef>
                <a:spcPts val="600"/>
              </a:spcBef>
              <a:buClr>
                <a:srgbClr val="00B0F0"/>
              </a:buClr>
              <a:buFont typeface="Wingdings" panose="05000000000000000000" pitchFamily="2" charset="2"/>
              <a:buChar char="§"/>
            </a:pPr>
            <a:r>
              <a:rPr lang="en-CA" sz="1600" dirty="0">
                <a:sym typeface="Wingdings" panose="05000000000000000000" pitchFamily="2" charset="2"/>
              </a:rPr>
              <a:t>R&amp;D on particulate contamination, Plasma cleaning</a:t>
            </a:r>
          </a:p>
          <a:p>
            <a:pPr marL="800100" lvl="1" indent="-342900">
              <a:spcBef>
                <a:spcPts val="600"/>
              </a:spcBef>
              <a:buClr>
                <a:srgbClr val="00B0F0"/>
              </a:buClr>
              <a:buFont typeface="Wingdings" panose="05000000000000000000" pitchFamily="2" charset="2"/>
              <a:buChar char="§"/>
            </a:pPr>
            <a:r>
              <a:rPr lang="en-CA" sz="1600" dirty="0">
                <a:sym typeface="Wingdings" panose="05000000000000000000" pitchFamily="2" charset="2"/>
              </a:rPr>
              <a:t>Support irradiation projects (FLASH, materials etc.)</a:t>
            </a:r>
          </a:p>
          <a:p>
            <a:pPr marL="800100" lvl="1" indent="-342900">
              <a:spcBef>
                <a:spcPts val="600"/>
              </a:spcBef>
              <a:buClr>
                <a:srgbClr val="00B0F0"/>
              </a:buClr>
              <a:buFont typeface="Wingdings" panose="05000000000000000000" pitchFamily="2" charset="2"/>
              <a:buChar char="§"/>
            </a:pPr>
            <a:r>
              <a:rPr lang="en-CA" sz="1600" dirty="0">
                <a:sym typeface="Wingdings" panose="05000000000000000000" pitchFamily="2" charset="2"/>
              </a:rPr>
              <a:t>Search beyond the Standard Model – </a:t>
            </a:r>
            <a:r>
              <a:rPr lang="en-CA" sz="1600" dirty="0" err="1">
                <a:sym typeface="Wingdings" panose="05000000000000000000" pitchFamily="2" charset="2"/>
              </a:rPr>
              <a:t>DarkLight</a:t>
            </a:r>
            <a:r>
              <a:rPr lang="en-CA" sz="1600" dirty="0">
                <a:sym typeface="Wingdings" panose="05000000000000000000" pitchFamily="2" charset="2"/>
              </a:rPr>
              <a:t> </a:t>
            </a:r>
            <a:br>
              <a:rPr lang="en-CA" sz="1600" dirty="0">
                <a:sym typeface="Wingdings" panose="05000000000000000000" pitchFamily="2" charset="2"/>
              </a:rPr>
            </a:br>
            <a:r>
              <a:rPr lang="en-CA" sz="1600" dirty="0">
                <a:sym typeface="Wingdings" panose="05000000000000000000" pitchFamily="2" charset="2"/>
              </a:rPr>
              <a:t>(50 MeV, new beam dump, RF separator)</a:t>
            </a:r>
          </a:p>
          <a:p>
            <a:pPr marL="800100" lvl="1" indent="-342900">
              <a:spcBef>
                <a:spcPts val="600"/>
              </a:spcBef>
              <a:buClr>
                <a:srgbClr val="00B0F0"/>
              </a:buClr>
              <a:buFont typeface="Wingdings" panose="05000000000000000000" pitchFamily="2" charset="2"/>
              <a:buChar char="§"/>
            </a:pPr>
            <a:r>
              <a:rPr lang="en-CA" sz="1600" dirty="0">
                <a:sym typeface="Wingdings" panose="05000000000000000000" pitchFamily="2" charset="2"/>
              </a:rPr>
              <a:t>Intense THz and IR radiation</a:t>
            </a:r>
            <a:endParaRPr lang="en-CA" sz="1600" dirty="0"/>
          </a:p>
          <a:p>
            <a:pPr marL="342900" indent="-342900">
              <a:spcBef>
                <a:spcPts val="600"/>
              </a:spcBef>
              <a:buClr>
                <a:srgbClr val="00B0F0"/>
              </a:buClr>
              <a:buFont typeface="Wingdings" panose="05000000000000000000" pitchFamily="2" charset="2"/>
              <a:buChar char="§"/>
            </a:pPr>
            <a:r>
              <a:rPr lang="en-CA" sz="2000" dirty="0"/>
              <a:t>Primary beam lines (BL1A and BL4N)</a:t>
            </a:r>
          </a:p>
          <a:p>
            <a:pPr marL="800100" lvl="1" indent="-342900">
              <a:spcBef>
                <a:spcPts val="600"/>
              </a:spcBef>
              <a:buClr>
                <a:srgbClr val="00B0F0"/>
              </a:buClr>
              <a:buFont typeface="Wingdings" panose="05000000000000000000" pitchFamily="2" charset="2"/>
              <a:buChar char="§"/>
            </a:pPr>
            <a:r>
              <a:rPr lang="en-CA" sz="1600" dirty="0"/>
              <a:t>Major BL1A refurbishments require RH priorities</a:t>
            </a:r>
            <a:br>
              <a:rPr lang="en-CA" sz="1600" dirty="0"/>
            </a:br>
            <a:r>
              <a:rPr lang="en-CA" sz="1600" dirty="0">
                <a:sym typeface="Wingdings" panose="05000000000000000000" pitchFamily="2" charset="2"/>
              </a:rPr>
              <a:t> </a:t>
            </a:r>
            <a:r>
              <a:rPr lang="en-CA" sz="1600" dirty="0"/>
              <a:t>Meson hall RH systems refurb, including hot cell,</a:t>
            </a:r>
            <a:br>
              <a:rPr lang="en-CA" sz="1600" dirty="0"/>
            </a:br>
            <a:r>
              <a:rPr lang="en-CA" sz="1600" dirty="0"/>
              <a:t>T1/T2 target transfer flask</a:t>
            </a:r>
          </a:p>
          <a:p>
            <a:pPr marL="800100" lvl="1" indent="-342900">
              <a:spcBef>
                <a:spcPts val="600"/>
              </a:spcBef>
              <a:buClr>
                <a:srgbClr val="00B0F0"/>
              </a:buClr>
              <a:buFont typeface="Wingdings" panose="05000000000000000000" pitchFamily="2" charset="2"/>
              <a:buChar char="§"/>
            </a:pPr>
            <a:r>
              <a:rPr lang="en-CA" sz="1600" dirty="0"/>
              <a:t>Continuation of RH controls refurbishment</a:t>
            </a:r>
          </a:p>
          <a:p>
            <a:pPr marL="800100" lvl="1" indent="-342900">
              <a:spcBef>
                <a:spcPts val="600"/>
              </a:spcBef>
              <a:buClr>
                <a:srgbClr val="00B0F0"/>
              </a:buClr>
              <a:buFont typeface="Wingdings" panose="05000000000000000000" pitchFamily="2" charset="2"/>
              <a:buChar char="§"/>
            </a:pPr>
            <a:r>
              <a:rPr lang="en-CA" sz="1600" dirty="0"/>
              <a:t>Develop and install RH waste management </a:t>
            </a:r>
            <a:br>
              <a:rPr lang="en-CA" sz="1600" dirty="0"/>
            </a:br>
            <a:r>
              <a:rPr lang="en-CA" sz="1600" dirty="0"/>
              <a:t>and reduction infrastructure</a:t>
            </a:r>
          </a:p>
        </p:txBody>
      </p:sp>
      <p:pic>
        <p:nvPicPr>
          <p:cNvPr id="9" name="Picture 8">
            <a:extLst>
              <a:ext uri="{FF2B5EF4-FFF2-40B4-BE49-F238E27FC236}">
                <a16:creationId xmlns:a16="http://schemas.microsoft.com/office/drawing/2014/main" id="{D8437A35-9357-D511-632B-CDE52D418559}"/>
              </a:ext>
            </a:extLst>
          </p:cNvPr>
          <p:cNvPicPr>
            <a:picLocks noChangeAspect="1"/>
          </p:cNvPicPr>
          <p:nvPr/>
        </p:nvPicPr>
        <p:blipFill>
          <a:blip r:embed="rId3"/>
          <a:stretch>
            <a:fillRect/>
          </a:stretch>
        </p:blipFill>
        <p:spPr>
          <a:xfrm>
            <a:off x="6932644" y="3671794"/>
            <a:ext cx="5194041" cy="3186205"/>
          </a:xfrm>
          <a:prstGeom prst="rect">
            <a:avLst/>
          </a:prstGeom>
        </p:spPr>
      </p:pic>
    </p:spTree>
    <p:extLst>
      <p:ext uri="{BB962C8B-B14F-4D97-AF65-F5344CB8AC3E}">
        <p14:creationId xmlns:p14="http://schemas.microsoft.com/office/powerpoint/2010/main" val="285860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947E-203F-80F8-760B-4AD58BC362E6}"/>
              </a:ext>
            </a:extLst>
          </p:cNvPr>
          <p:cNvSpPr>
            <a:spLocks noGrp="1"/>
          </p:cNvSpPr>
          <p:nvPr>
            <p:ph type="title"/>
          </p:nvPr>
        </p:nvSpPr>
        <p:spPr>
          <a:xfrm>
            <a:off x="2409848" y="388833"/>
            <a:ext cx="9400508" cy="676102"/>
          </a:xfrm>
        </p:spPr>
        <p:txBody>
          <a:bodyPr/>
          <a:lstStyle/>
          <a:p>
            <a:r>
              <a:rPr lang="en-US" sz="3200" dirty="0"/>
              <a:t>ARIEL completion and transition into Operation </a:t>
            </a:r>
            <a:endParaRPr lang="en-CA" sz="3200" dirty="0"/>
          </a:p>
        </p:txBody>
      </p:sp>
      <p:pic>
        <p:nvPicPr>
          <p:cNvPr id="29" name="Picture 28">
            <a:extLst>
              <a:ext uri="{FF2B5EF4-FFF2-40B4-BE49-F238E27FC236}">
                <a16:creationId xmlns:a16="http://schemas.microsoft.com/office/drawing/2014/main" id="{E3FD323F-FA1B-ECF4-E2D7-18957BA0235C}"/>
              </a:ext>
            </a:extLst>
          </p:cNvPr>
          <p:cNvPicPr>
            <a:picLocks noChangeAspect="1"/>
          </p:cNvPicPr>
          <p:nvPr/>
        </p:nvPicPr>
        <p:blipFill>
          <a:blip r:embed="rId2"/>
          <a:stretch>
            <a:fillRect/>
          </a:stretch>
        </p:blipFill>
        <p:spPr>
          <a:xfrm>
            <a:off x="5336527" y="2629380"/>
            <a:ext cx="6855473" cy="4203957"/>
          </a:xfrm>
          <a:prstGeom prst="rect">
            <a:avLst/>
          </a:prstGeom>
        </p:spPr>
      </p:pic>
      <p:pic>
        <p:nvPicPr>
          <p:cNvPr id="30" name="Picture 29" descr="A picture containing indoor, several&#10;&#10;Description automatically generated">
            <a:extLst>
              <a:ext uri="{FF2B5EF4-FFF2-40B4-BE49-F238E27FC236}">
                <a16:creationId xmlns:a16="http://schemas.microsoft.com/office/drawing/2014/main" id="{ED387E41-6802-C8AE-C24C-B81EC93DCA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86585" y="1222310"/>
            <a:ext cx="1522056" cy="2029408"/>
          </a:xfrm>
          <a:prstGeom prst="rect">
            <a:avLst/>
          </a:prstGeom>
          <a:ln w="28575">
            <a:solidFill>
              <a:srgbClr val="00B0F0"/>
            </a:solidFill>
          </a:ln>
        </p:spPr>
      </p:pic>
      <p:pic>
        <p:nvPicPr>
          <p:cNvPr id="31" name="Picture 30" descr="A picture containing indoor, floor, device, miller&#10;&#10;Description automatically generated">
            <a:extLst>
              <a:ext uri="{FF2B5EF4-FFF2-40B4-BE49-F238E27FC236}">
                <a16:creationId xmlns:a16="http://schemas.microsoft.com/office/drawing/2014/main" id="{0425BF74-CD85-F429-2AF8-A84B7EA618F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29191" y="1114792"/>
            <a:ext cx="1735656" cy="2314208"/>
          </a:xfrm>
          <a:prstGeom prst="rect">
            <a:avLst/>
          </a:prstGeom>
          <a:ln w="28575">
            <a:solidFill>
              <a:srgbClr val="00B0F0"/>
            </a:solidFill>
          </a:ln>
        </p:spPr>
      </p:pic>
      <p:sp>
        <p:nvSpPr>
          <p:cNvPr id="3" name="Title 1">
            <a:extLst>
              <a:ext uri="{FF2B5EF4-FFF2-40B4-BE49-F238E27FC236}">
                <a16:creationId xmlns:a16="http://schemas.microsoft.com/office/drawing/2014/main" id="{DCF12243-14B2-96F9-0115-BCD5B272F68B}"/>
              </a:ext>
            </a:extLst>
          </p:cNvPr>
          <p:cNvSpPr txBox="1">
            <a:spLocks/>
          </p:cNvSpPr>
          <p:nvPr/>
        </p:nvSpPr>
        <p:spPr>
          <a:xfrm>
            <a:off x="183863" y="1064935"/>
            <a:ext cx="5313755" cy="5432256"/>
          </a:xfrm>
          <a:prstGeom prst="rect">
            <a:avLst/>
          </a:prstGeom>
        </p:spPr>
        <p:txBody>
          <a:bodyPr wrap="square" tIns="0" anchor="t">
            <a:spAutoFit/>
          </a:bodyPr>
          <a:lstStyle>
            <a:defPPr>
              <a:defRPr lang="en-US"/>
            </a:defPPr>
            <a:lvl1pPr marL="228600" indent="-228600">
              <a:lnSpc>
                <a:spcPct val="100000"/>
              </a:lnSpc>
              <a:spcBef>
                <a:spcPts val="1000"/>
              </a:spcBef>
              <a:buClr>
                <a:srgbClr val="00A9FF"/>
              </a:buClr>
              <a:buFont typeface="Wingdings" charset="2"/>
              <a:buChar char="§"/>
              <a:defRPr sz="2000" b="0">
                <a:latin typeface="Arial" charset="0"/>
                <a:cs typeface="Arial" charset="0"/>
              </a:defRPr>
            </a:lvl1pPr>
            <a:lvl2pPr indent="0" algn="ctr">
              <a:lnSpc>
                <a:spcPct val="90000"/>
              </a:lnSpc>
              <a:spcBef>
                <a:spcPts val="500"/>
              </a:spcBef>
              <a:buFont typeface="Arial"/>
              <a:buNone/>
            </a:lvl2pPr>
            <a:lvl3pPr indent="0" algn="ctr">
              <a:lnSpc>
                <a:spcPct val="90000"/>
              </a:lnSpc>
              <a:spcBef>
                <a:spcPts val="500"/>
              </a:spcBef>
              <a:buFont typeface="Arial"/>
              <a:buNone/>
            </a:lvl3pPr>
            <a:lvl4pPr indent="0" algn="ctr">
              <a:lnSpc>
                <a:spcPct val="90000"/>
              </a:lnSpc>
              <a:spcBef>
                <a:spcPts val="500"/>
              </a:spcBef>
              <a:buFont typeface="Arial"/>
              <a:buNone/>
              <a:defRPr sz="1600"/>
            </a:lvl4pPr>
            <a:lvl5pPr indent="0" algn="ctr">
              <a:lnSpc>
                <a:spcPct val="90000"/>
              </a:lnSpc>
              <a:spcBef>
                <a:spcPts val="500"/>
              </a:spcBef>
              <a:buFont typeface="Arial"/>
              <a:buNone/>
              <a:defRPr sz="1600"/>
            </a:lvl5pPr>
            <a:lvl6pPr indent="0" algn="ctr">
              <a:lnSpc>
                <a:spcPct val="90000"/>
              </a:lnSpc>
              <a:spcBef>
                <a:spcPts val="500"/>
              </a:spcBef>
              <a:buFont typeface="Arial"/>
              <a:buNone/>
              <a:defRPr sz="1600"/>
            </a:lvl6pPr>
            <a:lvl7pPr indent="0" algn="ctr">
              <a:lnSpc>
                <a:spcPct val="90000"/>
              </a:lnSpc>
              <a:spcBef>
                <a:spcPts val="500"/>
              </a:spcBef>
              <a:buFont typeface="Arial"/>
              <a:buNone/>
              <a:defRPr sz="1600"/>
            </a:lvl7pPr>
            <a:lvl8pPr indent="0" algn="ctr">
              <a:lnSpc>
                <a:spcPct val="90000"/>
              </a:lnSpc>
              <a:spcBef>
                <a:spcPts val="500"/>
              </a:spcBef>
              <a:buFont typeface="Arial"/>
              <a:buNone/>
              <a:defRPr sz="1600"/>
            </a:lvl8pPr>
            <a:lvl9pPr indent="0" algn="ctr">
              <a:lnSpc>
                <a:spcPct val="90000"/>
              </a:lnSpc>
              <a:spcBef>
                <a:spcPts val="500"/>
              </a:spcBef>
              <a:buFont typeface="Arial"/>
              <a:buNone/>
              <a:defRPr sz="1600"/>
            </a:lvl9pPr>
          </a:lstStyle>
          <a:p>
            <a:r>
              <a:rPr lang="en-US" dirty="0"/>
              <a:t>Electron target station completion and online in 2026</a:t>
            </a:r>
            <a:br>
              <a:rPr lang="en-US" dirty="0"/>
            </a:br>
            <a:r>
              <a:rPr lang="en-US" dirty="0"/>
              <a:t>Proton target station completion in 2027</a:t>
            </a:r>
            <a:br>
              <a:rPr lang="en-US" dirty="0"/>
            </a:br>
            <a:r>
              <a:rPr lang="en-US" dirty="0">
                <a:sym typeface="Wingdings" panose="05000000000000000000" pitchFamily="2" charset="2"/>
              </a:rPr>
              <a:t> BL4N completion</a:t>
            </a:r>
            <a:endParaRPr lang="en-US" dirty="0"/>
          </a:p>
          <a:p>
            <a:r>
              <a:rPr lang="en-US" dirty="0"/>
              <a:t>Will required a ramp up in operation to take full advantage of ARIEL over the next 5YP</a:t>
            </a:r>
            <a:br>
              <a:rPr lang="en-US" dirty="0"/>
            </a:br>
            <a:r>
              <a:rPr lang="en-US" dirty="0">
                <a:sym typeface="Wingdings" panose="05000000000000000000" pitchFamily="2" charset="2"/>
              </a:rPr>
              <a:t> </a:t>
            </a:r>
            <a:r>
              <a:rPr lang="en-US" dirty="0"/>
              <a:t>9000+ hours, 3 simultaneous exotic RIBs: </a:t>
            </a:r>
          </a:p>
          <a:p>
            <a:r>
              <a:rPr lang="en-US" dirty="0"/>
              <a:t>Offline target acceptance stand – TISA completion</a:t>
            </a:r>
          </a:p>
          <a:p>
            <a:r>
              <a:rPr lang="en-US" dirty="0"/>
              <a:t>Target production laboratories</a:t>
            </a:r>
          </a:p>
          <a:p>
            <a:r>
              <a:rPr lang="en-US" dirty="0"/>
              <a:t>Target decay storage vault</a:t>
            </a:r>
          </a:p>
          <a:p>
            <a:r>
              <a:rPr lang="en-US" dirty="0"/>
              <a:t>Resonant laser ion source for proton target station</a:t>
            </a:r>
          </a:p>
          <a:p>
            <a:r>
              <a:rPr lang="en-US" dirty="0"/>
              <a:t>APTW proton beam raster system</a:t>
            </a:r>
          </a:p>
        </p:txBody>
      </p:sp>
      <p:pic>
        <p:nvPicPr>
          <p:cNvPr id="32" name="Picture 31" descr="A picture containing person, indoor, engine, miller&#10;&#10;Description automatically generated">
            <a:extLst>
              <a:ext uri="{FF2B5EF4-FFF2-40B4-BE49-F238E27FC236}">
                <a16:creationId xmlns:a16="http://schemas.microsoft.com/office/drawing/2014/main" id="{3EECD15E-B49B-9B8B-F333-66B60C4D6C6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65456" y="1222310"/>
            <a:ext cx="1522055" cy="2029406"/>
          </a:xfrm>
          <a:prstGeom prst="rect">
            <a:avLst/>
          </a:prstGeom>
          <a:ln w="28575">
            <a:solidFill>
              <a:srgbClr val="00B0F0"/>
            </a:solidFill>
          </a:ln>
        </p:spPr>
      </p:pic>
      <p:sp>
        <p:nvSpPr>
          <p:cNvPr id="33" name="TextBox 32">
            <a:extLst>
              <a:ext uri="{FF2B5EF4-FFF2-40B4-BE49-F238E27FC236}">
                <a16:creationId xmlns:a16="http://schemas.microsoft.com/office/drawing/2014/main" id="{5B7D46D5-3CB4-C331-94A8-0A8198FAB2EB}"/>
              </a:ext>
            </a:extLst>
          </p:cNvPr>
          <p:cNvSpPr txBox="1"/>
          <p:nvPr/>
        </p:nvSpPr>
        <p:spPr>
          <a:xfrm>
            <a:off x="5722647" y="2728498"/>
            <a:ext cx="1374372" cy="523220"/>
          </a:xfrm>
          <a:prstGeom prst="rect">
            <a:avLst/>
          </a:prstGeom>
          <a:noFill/>
        </p:spPr>
        <p:txBody>
          <a:bodyPr wrap="square" rtlCol="0">
            <a:spAutoFit/>
          </a:bodyPr>
          <a:lstStyle/>
          <a:p>
            <a:r>
              <a:rPr lang="en-US" sz="1400" b="1" dirty="0">
                <a:solidFill>
                  <a:schemeClr val="bg1"/>
                </a:solidFill>
              </a:rPr>
              <a:t>Target hall shielding</a:t>
            </a:r>
            <a:endParaRPr lang="en-CA" sz="1400" b="1" dirty="0">
              <a:solidFill>
                <a:schemeClr val="bg1"/>
              </a:solidFill>
            </a:endParaRPr>
          </a:p>
        </p:txBody>
      </p:sp>
      <p:sp>
        <p:nvSpPr>
          <p:cNvPr id="34" name="TextBox 33">
            <a:extLst>
              <a:ext uri="{FF2B5EF4-FFF2-40B4-BE49-F238E27FC236}">
                <a16:creationId xmlns:a16="http://schemas.microsoft.com/office/drawing/2014/main" id="{B4278420-8D73-D3F3-DDC1-45386999A6DC}"/>
              </a:ext>
            </a:extLst>
          </p:cNvPr>
          <p:cNvSpPr txBox="1"/>
          <p:nvPr/>
        </p:nvSpPr>
        <p:spPr>
          <a:xfrm>
            <a:off x="7887415" y="2836219"/>
            <a:ext cx="687186" cy="307777"/>
          </a:xfrm>
          <a:prstGeom prst="rect">
            <a:avLst/>
          </a:prstGeom>
          <a:noFill/>
        </p:spPr>
        <p:txBody>
          <a:bodyPr wrap="square" rtlCol="0">
            <a:spAutoFit/>
          </a:bodyPr>
          <a:lstStyle/>
          <a:p>
            <a:r>
              <a:rPr lang="en-US" sz="1400" b="1" dirty="0">
                <a:solidFill>
                  <a:schemeClr val="bg1"/>
                </a:solidFill>
              </a:rPr>
              <a:t>TISA</a:t>
            </a:r>
            <a:endParaRPr lang="en-CA" sz="1400" b="1" dirty="0">
              <a:solidFill>
                <a:schemeClr val="bg1"/>
              </a:solidFill>
            </a:endParaRPr>
          </a:p>
        </p:txBody>
      </p:sp>
    </p:spTree>
    <p:extLst>
      <p:ext uri="{BB962C8B-B14F-4D97-AF65-F5344CB8AC3E}">
        <p14:creationId xmlns:p14="http://schemas.microsoft.com/office/powerpoint/2010/main" val="395092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4BDA-1B75-BF92-4969-8A31C125E97E}"/>
              </a:ext>
            </a:extLst>
          </p:cNvPr>
          <p:cNvSpPr>
            <a:spLocks noGrp="1"/>
          </p:cNvSpPr>
          <p:nvPr>
            <p:ph type="title"/>
          </p:nvPr>
        </p:nvSpPr>
        <p:spPr>
          <a:xfrm>
            <a:off x="2407298" y="388833"/>
            <a:ext cx="8946502" cy="676102"/>
          </a:xfrm>
        </p:spPr>
        <p:txBody>
          <a:bodyPr/>
          <a:lstStyle/>
          <a:p>
            <a:r>
              <a:rPr lang="en-US" dirty="0"/>
              <a:t>ISAC in the next 5YP</a:t>
            </a:r>
            <a:endParaRPr lang="en-CA" dirty="0"/>
          </a:p>
        </p:txBody>
      </p:sp>
      <p:sp>
        <p:nvSpPr>
          <p:cNvPr id="3" name="Title 1">
            <a:extLst>
              <a:ext uri="{FF2B5EF4-FFF2-40B4-BE49-F238E27FC236}">
                <a16:creationId xmlns:a16="http://schemas.microsoft.com/office/drawing/2014/main" id="{FAC72300-D511-0C9C-9B62-571EBBF33D0D}"/>
              </a:ext>
            </a:extLst>
          </p:cNvPr>
          <p:cNvSpPr txBox="1">
            <a:spLocks/>
          </p:cNvSpPr>
          <p:nvPr/>
        </p:nvSpPr>
        <p:spPr>
          <a:xfrm>
            <a:off x="213319" y="1064935"/>
            <a:ext cx="9571383" cy="5355312"/>
          </a:xfrm>
          <a:prstGeom prst="rect">
            <a:avLst/>
          </a:prstGeom>
        </p:spPr>
        <p:txBody>
          <a:bodyPr wrap="square" tIns="0" anchor="t">
            <a:spAutoFit/>
          </a:bodyPr>
          <a:lstStyle>
            <a:defPPr>
              <a:defRPr lang="en-US"/>
            </a:defPPr>
            <a:lvl1pPr marL="228600" indent="-228600">
              <a:lnSpc>
                <a:spcPct val="100000"/>
              </a:lnSpc>
              <a:spcBef>
                <a:spcPts val="1000"/>
              </a:spcBef>
              <a:buClr>
                <a:srgbClr val="00A9FF"/>
              </a:buClr>
              <a:buFont typeface="Wingdings" charset="2"/>
              <a:buChar char="§"/>
              <a:defRPr sz="2000" b="0">
                <a:latin typeface="Arial" charset="0"/>
                <a:cs typeface="Arial" charset="0"/>
              </a:defRPr>
            </a:lvl1pPr>
            <a:lvl2pPr indent="0" algn="ctr">
              <a:lnSpc>
                <a:spcPct val="90000"/>
              </a:lnSpc>
              <a:spcBef>
                <a:spcPts val="500"/>
              </a:spcBef>
              <a:buFont typeface="Arial"/>
              <a:buNone/>
            </a:lvl2pPr>
            <a:lvl3pPr indent="0" algn="ctr">
              <a:lnSpc>
                <a:spcPct val="90000"/>
              </a:lnSpc>
              <a:spcBef>
                <a:spcPts val="500"/>
              </a:spcBef>
              <a:buFont typeface="Arial"/>
              <a:buNone/>
            </a:lvl3pPr>
            <a:lvl4pPr indent="0" algn="ctr">
              <a:lnSpc>
                <a:spcPct val="90000"/>
              </a:lnSpc>
              <a:spcBef>
                <a:spcPts val="500"/>
              </a:spcBef>
              <a:buFont typeface="Arial"/>
              <a:buNone/>
              <a:defRPr sz="1600"/>
            </a:lvl4pPr>
            <a:lvl5pPr indent="0" algn="ctr">
              <a:lnSpc>
                <a:spcPct val="90000"/>
              </a:lnSpc>
              <a:spcBef>
                <a:spcPts val="500"/>
              </a:spcBef>
              <a:buFont typeface="Arial"/>
              <a:buNone/>
              <a:defRPr sz="1600"/>
            </a:lvl5pPr>
            <a:lvl6pPr indent="0" algn="ctr">
              <a:lnSpc>
                <a:spcPct val="90000"/>
              </a:lnSpc>
              <a:spcBef>
                <a:spcPts val="500"/>
              </a:spcBef>
              <a:buFont typeface="Arial"/>
              <a:buNone/>
              <a:defRPr sz="1600"/>
            </a:lvl6pPr>
            <a:lvl7pPr indent="0" algn="ctr">
              <a:lnSpc>
                <a:spcPct val="90000"/>
              </a:lnSpc>
              <a:spcBef>
                <a:spcPts val="500"/>
              </a:spcBef>
              <a:buFont typeface="Arial"/>
              <a:buNone/>
              <a:defRPr sz="1600"/>
            </a:lvl7pPr>
            <a:lvl8pPr indent="0" algn="ctr">
              <a:lnSpc>
                <a:spcPct val="90000"/>
              </a:lnSpc>
              <a:spcBef>
                <a:spcPts val="500"/>
              </a:spcBef>
              <a:buFont typeface="Arial"/>
              <a:buNone/>
              <a:defRPr sz="1600"/>
            </a:lvl8pPr>
            <a:lvl9pPr indent="0" algn="ctr">
              <a:lnSpc>
                <a:spcPct val="90000"/>
              </a:lnSpc>
              <a:spcBef>
                <a:spcPts val="500"/>
              </a:spcBef>
              <a:buFont typeface="Arial"/>
              <a:buNone/>
              <a:defRPr sz="1600"/>
            </a:lvl9pPr>
          </a:lstStyle>
          <a:p>
            <a:pPr>
              <a:spcBef>
                <a:spcPts val="600"/>
              </a:spcBef>
            </a:pPr>
            <a:r>
              <a:rPr lang="en-US" dirty="0"/>
              <a:t>Full roll-out of regular target module refurbishment program (all major components except shielding)</a:t>
            </a:r>
          </a:p>
          <a:p>
            <a:pPr>
              <a:spcBef>
                <a:spcPts val="600"/>
              </a:spcBef>
            </a:pPr>
            <a:r>
              <a:rPr lang="en-US" dirty="0"/>
              <a:t>Target production and conditioning systems renewal </a:t>
            </a:r>
            <a:r>
              <a:rPr lang="en-US" dirty="0">
                <a:sym typeface="Wingdings" panose="05000000000000000000" pitchFamily="2" charset="2"/>
              </a:rPr>
              <a:t> labs</a:t>
            </a:r>
            <a:endParaRPr lang="en-US" dirty="0"/>
          </a:p>
          <a:p>
            <a:pPr>
              <a:spcBef>
                <a:spcPts val="600"/>
              </a:spcBef>
            </a:pPr>
            <a:r>
              <a:rPr lang="en-US" dirty="0"/>
              <a:t>Electrical and mechanical systems </a:t>
            </a:r>
            <a:br>
              <a:rPr lang="en-US" dirty="0"/>
            </a:br>
            <a:r>
              <a:rPr lang="en-US" dirty="0"/>
              <a:t>refurbishment and procurement of critical</a:t>
            </a:r>
            <a:br>
              <a:rPr lang="en-US" dirty="0"/>
            </a:br>
            <a:r>
              <a:rPr lang="en-US" dirty="0"/>
              <a:t>spares</a:t>
            </a:r>
          </a:p>
          <a:p>
            <a:pPr>
              <a:spcBef>
                <a:spcPts val="600"/>
              </a:spcBef>
            </a:pPr>
            <a:r>
              <a:rPr lang="en-US" dirty="0"/>
              <a:t>Laser Ion Source beam development:</a:t>
            </a:r>
            <a:br>
              <a:rPr lang="en-US" dirty="0"/>
            </a:br>
            <a:r>
              <a:rPr lang="en-US" dirty="0"/>
              <a:t>2 elements/y (increasingly difficult)</a:t>
            </a:r>
          </a:p>
          <a:p>
            <a:pPr>
              <a:spcBef>
                <a:spcPts val="600"/>
              </a:spcBef>
            </a:pPr>
            <a:r>
              <a:rPr lang="en-US" dirty="0"/>
              <a:t>Allow for more complex </a:t>
            </a:r>
            <a:br>
              <a:rPr lang="en-US" dirty="0"/>
            </a:br>
            <a:r>
              <a:rPr lang="en-US" dirty="0"/>
              <a:t>setups and ALIS &amp; TRILIS</a:t>
            </a:r>
            <a:br>
              <a:rPr lang="en-US" dirty="0"/>
            </a:br>
            <a:r>
              <a:rPr lang="en-US" dirty="0"/>
              <a:t>parallel operation</a:t>
            </a:r>
          </a:p>
          <a:p>
            <a:pPr>
              <a:spcBef>
                <a:spcPts val="600"/>
              </a:spcBef>
            </a:pPr>
            <a:r>
              <a:rPr lang="en-US" dirty="0"/>
              <a:t>From the ISAC </a:t>
            </a:r>
            <a:r>
              <a:rPr lang="en-US" dirty="0" err="1"/>
              <a:t>Linacs</a:t>
            </a:r>
            <a:br>
              <a:rPr lang="en-US" dirty="0"/>
            </a:br>
            <a:r>
              <a:rPr lang="en-US" dirty="0"/>
              <a:t>towards generalized usage</a:t>
            </a:r>
            <a:br>
              <a:rPr lang="en-US" dirty="0"/>
            </a:br>
            <a:r>
              <a:rPr lang="en-US" dirty="0"/>
              <a:t>of model-based tunning</a:t>
            </a:r>
            <a:br>
              <a:rPr lang="en-US" dirty="0"/>
            </a:br>
            <a:r>
              <a:rPr lang="en-US" dirty="0"/>
              <a:t>and machine learning</a:t>
            </a:r>
            <a:br>
              <a:rPr lang="en-US" dirty="0"/>
            </a:br>
            <a:r>
              <a:rPr lang="en-US" dirty="0"/>
              <a:t>across TRIUMF.</a:t>
            </a:r>
          </a:p>
        </p:txBody>
      </p:sp>
      <p:pic>
        <p:nvPicPr>
          <p:cNvPr id="4" name="Picture 3">
            <a:extLst>
              <a:ext uri="{FF2B5EF4-FFF2-40B4-BE49-F238E27FC236}">
                <a16:creationId xmlns:a16="http://schemas.microsoft.com/office/drawing/2014/main" id="{8693DA08-F310-EFDE-F510-C1E915B7635D}"/>
              </a:ext>
            </a:extLst>
          </p:cNvPr>
          <p:cNvPicPr>
            <a:picLocks noChangeAspect="1"/>
          </p:cNvPicPr>
          <p:nvPr/>
        </p:nvPicPr>
        <p:blipFill rotWithShape="1">
          <a:blip r:embed="rId2">
            <a:extLst>
              <a:ext uri="{28A0092B-C50C-407E-A947-70E740481C1C}">
                <a14:useLocalDpi xmlns:a14="http://schemas.microsoft.com/office/drawing/2010/main" val="0"/>
              </a:ext>
            </a:extLst>
          </a:blip>
          <a:srcRect l="9149" r="5341"/>
          <a:stretch/>
        </p:blipFill>
        <p:spPr>
          <a:xfrm>
            <a:off x="10011225" y="932433"/>
            <a:ext cx="1870823" cy="5569020"/>
          </a:xfrm>
          <a:prstGeom prst="rect">
            <a:avLst/>
          </a:prstGeom>
        </p:spPr>
      </p:pic>
      <p:pic>
        <p:nvPicPr>
          <p:cNvPr id="7" name="Picture 6">
            <a:extLst>
              <a:ext uri="{FF2B5EF4-FFF2-40B4-BE49-F238E27FC236}">
                <a16:creationId xmlns:a16="http://schemas.microsoft.com/office/drawing/2014/main" id="{EA41DC3A-BE0A-E83E-BC13-E06148E35F1D}"/>
              </a:ext>
            </a:extLst>
          </p:cNvPr>
          <p:cNvPicPr>
            <a:picLocks noChangeAspect="1"/>
          </p:cNvPicPr>
          <p:nvPr/>
        </p:nvPicPr>
        <p:blipFill>
          <a:blip r:embed="rId3"/>
          <a:stretch>
            <a:fillRect/>
          </a:stretch>
        </p:blipFill>
        <p:spPr>
          <a:xfrm>
            <a:off x="5416347" y="1954575"/>
            <a:ext cx="4801797" cy="2705273"/>
          </a:xfrm>
          <a:prstGeom prst="rect">
            <a:avLst/>
          </a:prstGeom>
        </p:spPr>
      </p:pic>
      <p:pic>
        <p:nvPicPr>
          <p:cNvPr id="9" name="Picture 8">
            <a:extLst>
              <a:ext uri="{FF2B5EF4-FFF2-40B4-BE49-F238E27FC236}">
                <a16:creationId xmlns:a16="http://schemas.microsoft.com/office/drawing/2014/main" id="{BD524DC3-4076-4C11-F674-6F5A56CAF90D}"/>
              </a:ext>
            </a:extLst>
          </p:cNvPr>
          <p:cNvPicPr>
            <a:picLocks noChangeAspect="1"/>
          </p:cNvPicPr>
          <p:nvPr/>
        </p:nvPicPr>
        <p:blipFill>
          <a:blip r:embed="rId4"/>
          <a:stretch>
            <a:fillRect/>
          </a:stretch>
        </p:blipFill>
        <p:spPr>
          <a:xfrm>
            <a:off x="3900495" y="4815777"/>
            <a:ext cx="5661527" cy="1954575"/>
          </a:xfrm>
          <a:prstGeom prst="rect">
            <a:avLst/>
          </a:prstGeom>
        </p:spPr>
      </p:pic>
      <p:cxnSp>
        <p:nvCxnSpPr>
          <p:cNvPr id="10" name="Straight Arrow Connector 9">
            <a:extLst>
              <a:ext uri="{FF2B5EF4-FFF2-40B4-BE49-F238E27FC236}">
                <a16:creationId xmlns:a16="http://schemas.microsoft.com/office/drawing/2014/main" id="{12AEBDF3-856A-4BE0-92EA-F2CB126ACAE6}"/>
              </a:ext>
            </a:extLst>
          </p:cNvPr>
          <p:cNvCxnSpPr>
            <a:cxnSpLocks/>
            <a:endCxn id="9" idx="1"/>
          </p:cNvCxnSpPr>
          <p:nvPr/>
        </p:nvCxnSpPr>
        <p:spPr>
          <a:xfrm>
            <a:off x="3013788" y="5793065"/>
            <a:ext cx="88670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7DD930A-6C09-6DAE-CB13-4AA9B10CB4E3}"/>
              </a:ext>
            </a:extLst>
          </p:cNvPr>
          <p:cNvCxnSpPr>
            <a:cxnSpLocks/>
          </p:cNvCxnSpPr>
          <p:nvPr/>
        </p:nvCxnSpPr>
        <p:spPr>
          <a:xfrm flipV="1">
            <a:off x="4012163" y="3620278"/>
            <a:ext cx="1679510" cy="3172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130375"/>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FF5D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Scientific_Presentation_02" id="{C6E3CFC5-42D0-D84D-8CA2-7369E6D9B4BD}" vid="{5122411F-217A-8C42-B94E-36C0DAABB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TRIUMF_Scientific_Presentation_02</Template>
  <TotalTime>2772</TotalTime>
  <Words>1490</Words>
  <Application>Microsoft Office PowerPoint</Application>
  <PresentationFormat>Widescreen</PresentationFormat>
  <Paragraphs>149</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Myriad Pro</vt:lpstr>
      <vt:lpstr>Myriad Pro SemiExt</vt:lpstr>
      <vt:lpstr>Wingdings</vt:lpstr>
      <vt:lpstr>Office Theme</vt:lpstr>
      <vt:lpstr>Next 5YP within the 20-year vision Summary Accelerator Division </vt:lpstr>
      <vt:lpstr>TRIUMF accelerator complex</vt:lpstr>
      <vt:lpstr>Structure of the ACC Division</vt:lpstr>
      <vt:lpstr>PowerPoint Presentation</vt:lpstr>
      <vt:lpstr>PowerPoint Presentation</vt:lpstr>
      <vt:lpstr>Topics to be addressed in the next 5YP</vt:lpstr>
      <vt:lpstr>Driver accelerators</vt:lpstr>
      <vt:lpstr>ARIEL completion and transition into Operation </vt:lpstr>
      <vt:lpstr>ISAC in the next 5YP</vt:lpstr>
      <vt:lpstr>Example international: Collaboration with CERN</vt:lpstr>
      <vt:lpstr>Example domestic: PC-CANS</vt:lpstr>
      <vt:lpstr>Staffing towards the ARIEL operation era</vt:lpstr>
      <vt:lpstr>Thank you </vt:lpstr>
      <vt:lpstr>Additional slides</vt:lpstr>
      <vt:lpstr>ACC division mission statement</vt:lpstr>
      <vt:lpstr>Our 20-year Vision for TRIUMF Accelerator Science and Facilities</vt:lpstr>
      <vt:lpstr>Summary of Accelerator topics in the next 5YP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Castaneda</dc:creator>
  <cp:lastModifiedBy>Oliver Kester</cp:lastModifiedBy>
  <cp:revision>439</cp:revision>
  <dcterms:created xsi:type="dcterms:W3CDTF">2018-01-11T22:22:35Z</dcterms:created>
  <dcterms:modified xsi:type="dcterms:W3CDTF">2022-07-22T05:47:59Z</dcterms:modified>
</cp:coreProperties>
</file>