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sdx" ContentType="application/vnd.ms-visio.drawi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4"/>
    <p:sldMasterId id="2147483827" r:id="rId5"/>
  </p:sldMasterIdLst>
  <p:notesMasterIdLst>
    <p:notesMasterId r:id="rId40"/>
  </p:notesMasterIdLst>
  <p:handoutMasterIdLst>
    <p:handoutMasterId r:id="rId41"/>
  </p:handoutMasterIdLst>
  <p:sldIdLst>
    <p:sldId id="1293" r:id="rId6"/>
    <p:sldId id="1254" r:id="rId7"/>
    <p:sldId id="352" r:id="rId8"/>
    <p:sldId id="423" r:id="rId9"/>
    <p:sldId id="1278" r:id="rId10"/>
    <p:sldId id="350" r:id="rId11"/>
    <p:sldId id="1539" r:id="rId12"/>
    <p:sldId id="1528" r:id="rId13"/>
    <p:sldId id="258" r:id="rId14"/>
    <p:sldId id="1180" r:id="rId15"/>
    <p:sldId id="1540" r:id="rId16"/>
    <p:sldId id="1534" r:id="rId17"/>
    <p:sldId id="1536" r:id="rId18"/>
    <p:sldId id="1533" r:id="rId19"/>
    <p:sldId id="1537" r:id="rId20"/>
    <p:sldId id="1283" r:id="rId21"/>
    <p:sldId id="1244" r:id="rId22"/>
    <p:sldId id="1280" r:id="rId23"/>
    <p:sldId id="1239" r:id="rId24"/>
    <p:sldId id="1281" r:id="rId25"/>
    <p:sldId id="413" r:id="rId26"/>
    <p:sldId id="1291" r:id="rId27"/>
    <p:sldId id="1282" r:id="rId28"/>
    <p:sldId id="1240" r:id="rId29"/>
    <p:sldId id="1284" r:id="rId30"/>
    <p:sldId id="343" r:id="rId31"/>
    <p:sldId id="1285" r:id="rId32"/>
    <p:sldId id="1286" r:id="rId33"/>
    <p:sldId id="1200" r:id="rId34"/>
    <p:sldId id="1188" r:id="rId35"/>
    <p:sldId id="1289" r:id="rId36"/>
    <p:sldId id="1194" r:id="rId37"/>
    <p:sldId id="257" r:id="rId38"/>
    <p:sldId id="314" r:id="rId39"/>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60B107"/>
    <a:srgbClr val="00A9FF"/>
    <a:srgbClr val="0C9ED9"/>
    <a:srgbClr val="5CB800"/>
    <a:srgbClr val="75B503"/>
    <a:srgbClr val="68AC04"/>
    <a:srgbClr val="BDEEFF"/>
    <a:srgbClr val="6E8FEC"/>
    <a:srgbClr val="57D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AC2DDF-6901-4D96-998D-07E5EA2D81BD}" v="1" dt="2022-07-22T06:51:49.4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266" y="4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sz="quarter" idx="1"/>
          </p:nvPr>
        </p:nvSpPr>
        <p:spPr>
          <a:xfrm>
            <a:off x="4143588" y="0"/>
            <a:ext cx="3169920" cy="481728"/>
          </a:xfrm>
          <a:prstGeom prst="rect">
            <a:avLst/>
          </a:prstGeom>
        </p:spPr>
        <p:txBody>
          <a:bodyPr vert="horz" lIns="96656" tIns="48328" rIns="96656" bIns="48328" rtlCol="0"/>
          <a:lstStyle>
            <a:lvl1pPr algn="r">
              <a:defRPr sz="1200"/>
            </a:lvl1pPr>
          </a:lstStyle>
          <a:p>
            <a:fld id="{C8F9C03A-79D8-174C-8A65-8B724BE9D7B5}" type="datetimeFigureOut">
              <a:rPr lang="en-US" smtClean="0"/>
              <a:t>7/22/2022</a:t>
            </a:fld>
            <a:endParaRPr lang="en-US"/>
          </a:p>
        </p:txBody>
      </p:sp>
      <p:sp>
        <p:nvSpPr>
          <p:cNvPr id="4" name="Footer Placeholder 3"/>
          <p:cNvSpPr>
            <a:spLocks noGrp="1"/>
          </p:cNvSpPr>
          <p:nvPr>
            <p:ph type="ftr" sz="quarter" idx="2"/>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5"/>
            <a:ext cx="3169920" cy="481727"/>
          </a:xfrm>
          <a:prstGeom prst="rect">
            <a:avLst/>
          </a:prstGeom>
        </p:spPr>
        <p:txBody>
          <a:bodyPr vert="horz" lIns="96656" tIns="48328" rIns="96656" bIns="48328" rtlCol="0" anchor="b"/>
          <a:lstStyle>
            <a:lvl1pPr algn="r">
              <a:defRPr sz="1200"/>
            </a:lvl1pPr>
          </a:lstStyle>
          <a:p>
            <a:fld id="{06D49E93-5542-D14B-A07B-05AD65D6EB97}" type="slidenum">
              <a:rPr lang="en-US" smtClean="0"/>
              <a:t>‹#›</a:t>
            </a:fld>
            <a:endParaRPr lang="en-US"/>
          </a:p>
        </p:txBody>
      </p:sp>
    </p:spTree>
    <p:extLst>
      <p:ext uri="{BB962C8B-B14F-4D97-AF65-F5344CB8AC3E}">
        <p14:creationId xmlns:p14="http://schemas.microsoft.com/office/powerpoint/2010/main" val="1989204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6656" tIns="48328" rIns="96656" bIns="48328" rtlCol="0"/>
          <a:lstStyle>
            <a:lvl1pPr algn="r">
              <a:defRPr sz="1200"/>
            </a:lvl1pPr>
          </a:lstStyle>
          <a:p>
            <a:fld id="{9103967B-E13D-644C-B749-25F5E6C5117C}" type="datetimeFigureOut">
              <a:rPr lang="en-US" smtClean="0"/>
              <a:t>7/22/2022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6656" tIns="48328" rIns="96656"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56" tIns="48328" rIns="96656" bIns="48328" rtlCol="0" anchor="b"/>
          <a:lstStyle>
            <a:lvl1pPr algn="r">
              <a:defRPr sz="1200"/>
            </a:lvl1pPr>
          </a:lstStyle>
          <a:p>
            <a:fld id="{1AFA6A82-C43D-0E45-8BBC-3BA89641B414}" type="slidenum">
              <a:rPr lang="en-US" smtClean="0"/>
              <a:t>‹#›</a:t>
            </a:fld>
            <a:endParaRPr lang="en-US"/>
          </a:p>
        </p:txBody>
      </p:sp>
    </p:spTree>
    <p:extLst>
      <p:ext uri="{BB962C8B-B14F-4D97-AF65-F5344CB8AC3E}">
        <p14:creationId xmlns:p14="http://schemas.microsoft.com/office/powerpoint/2010/main" val="150446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6FFD324-BCB0-4B2C-A1A9-702C829B6026}" type="slidenum">
              <a:rPr lang="en-CA" smtClean="0"/>
              <a:t>8</a:t>
            </a:fld>
            <a:endParaRPr lang="en-CA"/>
          </a:p>
        </p:txBody>
      </p:sp>
    </p:spTree>
    <p:extLst>
      <p:ext uri="{BB962C8B-B14F-4D97-AF65-F5344CB8AC3E}">
        <p14:creationId xmlns:p14="http://schemas.microsoft.com/office/powerpoint/2010/main" val="3438612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noRot="1" noChangeAspect="1"/>
          </p:cNvSpPr>
          <p:nvPr>
            <p:ph type="sldImg"/>
          </p:nvPr>
        </p:nvSpPr>
        <p:spPr>
          <a:xfrm>
            <a:off x="381000" y="685800"/>
            <a:ext cx="6096000" cy="3429000"/>
          </a:xfrm>
          <a:prstGeom prst="rect">
            <a:avLst/>
          </a:prstGeom>
        </p:spPr>
        <p:txBody>
          <a:bodyPr/>
          <a:lstStyle/>
          <a:p>
            <a:endParaRPr/>
          </a:p>
        </p:txBody>
      </p:sp>
      <p:sp>
        <p:nvSpPr>
          <p:cNvPr id="431" name="Shape 431"/>
          <p:cNvSpPr>
            <a:spLocks noGrp="1"/>
          </p:cNvSpPr>
          <p:nvPr>
            <p:ph type="body" sz="quarter" idx="1"/>
          </p:nvPr>
        </p:nvSpPr>
        <p:spPr>
          <a:prstGeom prst="rect">
            <a:avLst/>
          </a:prstGeom>
        </p:spPr>
        <p:txBody>
          <a:bodyPr/>
          <a:lstStyle/>
          <a:p>
            <a:pPr marL="0" indent="0">
              <a:buSzPct val="75000"/>
              <a:buNone/>
            </a:pPr>
            <a:endParaRPr dirty="0"/>
          </a:p>
        </p:txBody>
      </p:sp>
    </p:spTree>
    <p:extLst>
      <p:ext uri="{BB962C8B-B14F-4D97-AF65-F5344CB8AC3E}">
        <p14:creationId xmlns:p14="http://schemas.microsoft.com/office/powerpoint/2010/main" val="3068230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two </a:t>
            </a:r>
            <a:r>
              <a:rPr lang="en-US" err="1"/>
              <a:t>bNMR</a:t>
            </a:r>
            <a:r>
              <a:rPr lang="en-US"/>
              <a:t> spectrometers in the ISAC-I hall: high-field </a:t>
            </a:r>
            <a:r>
              <a:rPr lang="en-US" err="1"/>
              <a:t>bNMR</a:t>
            </a:r>
            <a:r>
              <a:rPr lang="en-US"/>
              <a:t> spectrometer (9T), and low-field </a:t>
            </a:r>
            <a:r>
              <a:rPr lang="en-US" err="1"/>
              <a:t>bNQR</a:t>
            </a:r>
            <a:r>
              <a:rPr lang="en-US"/>
              <a:t> spectrometer (230 G). Both of them are optimized for experiments in high vacuum (ultra clean environment for materials science applications). None of the existing spectrometers is is compatible with experiments in aqueous solutions. The pending CFI applications is for building a novel </a:t>
            </a:r>
            <a:r>
              <a:rPr lang="en-US" err="1"/>
              <a:t>bNMR</a:t>
            </a:r>
            <a:r>
              <a:rPr lang="en-US"/>
              <a:t> spectrometer dedicated to and optimized for biological, chemical and medicinal applications.</a:t>
            </a:r>
          </a:p>
          <a:p>
            <a:endParaRPr lang="en-US"/>
          </a:p>
          <a:p>
            <a:r>
              <a:rPr lang="en-US"/>
              <a:t>In meantime, we are using the existing infrastructure to run experiments with ionic liquids (salts that are molten at room temperature), like EMIM-Ac. Over the past 5 years we used </a:t>
            </a:r>
            <a:r>
              <a:rPr lang="en-US" err="1"/>
              <a:t>bNMR</a:t>
            </a:r>
            <a:r>
              <a:rPr lang="en-US"/>
              <a:t> to study different salts and biomolecules in EMIM-Ac. The above picture shows how we use the existing high-field spectrometer to carry out </a:t>
            </a:r>
            <a:r>
              <a:rPr lang="en-US" err="1"/>
              <a:t>expeirments</a:t>
            </a:r>
            <a:r>
              <a:rPr lang="en-US"/>
              <a:t> with liquids (very limited applications, but still doable).</a:t>
            </a:r>
          </a:p>
        </p:txBody>
      </p:sp>
      <p:sp>
        <p:nvSpPr>
          <p:cNvPr id="4" name="Slide Number Placeholder 3"/>
          <p:cNvSpPr>
            <a:spLocks noGrp="1"/>
          </p:cNvSpPr>
          <p:nvPr>
            <p:ph type="sldNum" sz="quarter" idx="5"/>
          </p:nvPr>
        </p:nvSpPr>
        <p:spPr/>
        <p:txBody>
          <a:bodyPr/>
          <a:lstStyle/>
          <a:p>
            <a:fld id="{1AFA6A82-C43D-0E45-8BBC-3BA89641B414}" type="slidenum">
              <a:rPr lang="en-US" smtClean="0"/>
              <a:t>30</a:t>
            </a:fld>
            <a:endParaRPr lang="en-US"/>
          </a:p>
        </p:txBody>
      </p:sp>
    </p:spTree>
    <p:extLst>
      <p:ext uri="{BB962C8B-B14F-4D97-AF65-F5344CB8AC3E}">
        <p14:creationId xmlns:p14="http://schemas.microsoft.com/office/powerpoint/2010/main" val="3805545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two </a:t>
            </a:r>
            <a:r>
              <a:rPr lang="en-US" err="1"/>
              <a:t>bNMR</a:t>
            </a:r>
            <a:r>
              <a:rPr lang="en-US"/>
              <a:t> spectrometers in the ISAC-I hall: high-field </a:t>
            </a:r>
            <a:r>
              <a:rPr lang="en-US" err="1"/>
              <a:t>bNMR</a:t>
            </a:r>
            <a:r>
              <a:rPr lang="en-US"/>
              <a:t> spectrometer (9T), and low-field </a:t>
            </a:r>
            <a:r>
              <a:rPr lang="en-US" err="1"/>
              <a:t>bNQR</a:t>
            </a:r>
            <a:r>
              <a:rPr lang="en-US"/>
              <a:t> spectrometer (230 G). Both of them are optimized for experiments in high vacuum (ultra clean environment for materials science applications). None of the existing spectrometers is is compatible with experiments in aqueous solutions. The pending CFI applications is for building a novel </a:t>
            </a:r>
            <a:r>
              <a:rPr lang="en-US" err="1"/>
              <a:t>bNMR</a:t>
            </a:r>
            <a:r>
              <a:rPr lang="en-US"/>
              <a:t> spectrometer dedicated to and optimized for biological, chemical and medicinal applications.</a:t>
            </a:r>
          </a:p>
          <a:p>
            <a:endParaRPr lang="en-US"/>
          </a:p>
          <a:p>
            <a:r>
              <a:rPr lang="en-US"/>
              <a:t>In meantime, we are using the existing infrastructure to run experiments with ionic liquids (salts that are molten at room temperature), like EMIM-Ac. Over the past 5 years we used </a:t>
            </a:r>
            <a:r>
              <a:rPr lang="en-US" err="1"/>
              <a:t>bNMR</a:t>
            </a:r>
            <a:r>
              <a:rPr lang="en-US"/>
              <a:t> to study different salts and biomolecules in EMIM-Ac. The above picture shows how we use the existing high-field spectrometer to carry out </a:t>
            </a:r>
            <a:r>
              <a:rPr lang="en-US" err="1"/>
              <a:t>expeirments</a:t>
            </a:r>
            <a:r>
              <a:rPr lang="en-US"/>
              <a:t> with liquids (very limited applications, but still doable).</a:t>
            </a:r>
          </a:p>
        </p:txBody>
      </p:sp>
      <p:sp>
        <p:nvSpPr>
          <p:cNvPr id="4" name="Slide Number Placeholder 3"/>
          <p:cNvSpPr>
            <a:spLocks noGrp="1"/>
          </p:cNvSpPr>
          <p:nvPr>
            <p:ph type="sldNum" sz="quarter" idx="5"/>
          </p:nvPr>
        </p:nvSpPr>
        <p:spPr/>
        <p:txBody>
          <a:bodyPr/>
          <a:lstStyle/>
          <a:p>
            <a:fld id="{1AFA6A82-C43D-0E45-8BBC-3BA89641B414}" type="slidenum">
              <a:rPr lang="en-US" smtClean="0"/>
              <a:t>31</a:t>
            </a:fld>
            <a:endParaRPr lang="en-US"/>
          </a:p>
        </p:txBody>
      </p:sp>
    </p:spTree>
    <p:extLst>
      <p:ext uri="{BB962C8B-B14F-4D97-AF65-F5344CB8AC3E}">
        <p14:creationId xmlns:p14="http://schemas.microsoft.com/office/powerpoint/2010/main" val="1726529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I have now, and I’ll mention some of the next steps</a:t>
            </a:r>
          </a:p>
        </p:txBody>
      </p:sp>
      <p:sp>
        <p:nvSpPr>
          <p:cNvPr id="4" name="Slide Number Placeholder 3"/>
          <p:cNvSpPr>
            <a:spLocks noGrp="1"/>
          </p:cNvSpPr>
          <p:nvPr>
            <p:ph type="sldNum" sz="quarter" idx="5"/>
          </p:nvPr>
        </p:nvSpPr>
        <p:spPr/>
        <p:txBody>
          <a:bodyPr/>
          <a:lstStyle/>
          <a:p>
            <a:fld id="{56704D2A-14EA-4395-AA7E-02B811AFB2C6}" type="slidenum">
              <a:rPr lang="en-GB" smtClean="0"/>
              <a:t>9</a:t>
            </a:fld>
            <a:endParaRPr lang="en-GB"/>
          </a:p>
        </p:txBody>
      </p:sp>
    </p:spTree>
    <p:extLst>
      <p:ext uri="{BB962C8B-B14F-4D97-AF65-F5344CB8AC3E}">
        <p14:creationId xmlns:p14="http://schemas.microsoft.com/office/powerpoint/2010/main" val="2625878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6FFD324-BCB0-4B2C-A1A9-702C829B6026}" type="slidenum">
              <a:rPr lang="en-CA" smtClean="0"/>
              <a:t>14</a:t>
            </a:fld>
            <a:endParaRPr lang="en-CA"/>
          </a:p>
        </p:txBody>
      </p:sp>
    </p:spTree>
    <p:extLst>
      <p:ext uri="{BB962C8B-B14F-4D97-AF65-F5344CB8AC3E}">
        <p14:creationId xmlns:p14="http://schemas.microsoft.com/office/powerpoint/2010/main" val="3374840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F08EE0-F671-5A48-AE26-ED94D7DF6D58}" type="slidenum">
              <a:rPr lang="en-US" smtClean="0"/>
              <a:t>17</a:t>
            </a:fld>
            <a:endParaRPr lang="en-US"/>
          </a:p>
        </p:txBody>
      </p:sp>
    </p:spTree>
    <p:extLst>
      <p:ext uri="{BB962C8B-B14F-4D97-AF65-F5344CB8AC3E}">
        <p14:creationId xmlns:p14="http://schemas.microsoft.com/office/powerpoint/2010/main" val="277711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spcBef>
                <a:spcPts val="0"/>
              </a:spcBef>
            </a:pPr>
            <a:r>
              <a:rPr lang="en-US" dirty="0"/>
              <a:t>P471 notes: </a:t>
            </a:r>
            <a:r>
              <a:rPr lang="en-CA" sz="1200" dirty="0">
                <a:latin typeface="Arial"/>
                <a:cs typeface="Arial"/>
              </a:rPr>
              <a:t>2 liquid targets procured, installation by ACSI concurrent with TR24</a:t>
            </a:r>
          </a:p>
          <a:p>
            <a:pPr marL="457200" marR="0" lvl="1" indent="0" algn="l" defTabSz="914400" rtl="0" eaLnBrk="1" fontAlgn="auto" latinLnBrk="0" hangingPunct="1">
              <a:lnSpc>
                <a:spcPct val="120000"/>
              </a:lnSpc>
              <a:spcBef>
                <a:spcPts val="0"/>
              </a:spcBef>
              <a:spcAft>
                <a:spcPts val="0"/>
              </a:spcAft>
              <a:buClrTx/>
              <a:buSzTx/>
              <a:buFontTx/>
              <a:buNone/>
              <a:tabLst/>
              <a:defRPr/>
            </a:pPr>
            <a:r>
              <a:rPr lang="en-CA" sz="1200" dirty="0">
                <a:latin typeface="Arial"/>
                <a:cs typeface="Arial"/>
              </a:rPr>
              <a:t>procurement for components for1 solid target station underway; gate 3 passed March 2022 Target station installation by Dec 2022</a:t>
            </a:r>
            <a:endParaRPr lang="en-CA" sz="1200" dirty="0"/>
          </a:p>
          <a:p>
            <a:pPr lvl="1">
              <a:lnSpc>
                <a:spcPct val="120000"/>
              </a:lnSpc>
              <a:spcBef>
                <a:spcPts val="0"/>
              </a:spcBef>
            </a:pPr>
            <a:r>
              <a:rPr lang="en-CA" sz="1200" dirty="0"/>
              <a:t>; </a:t>
            </a:r>
          </a:p>
          <a:p>
            <a:endParaRPr lang="en-US" dirty="0"/>
          </a:p>
        </p:txBody>
      </p:sp>
      <p:sp>
        <p:nvSpPr>
          <p:cNvPr id="4" name="Slide Number Placeholder 3"/>
          <p:cNvSpPr>
            <a:spLocks noGrp="1"/>
          </p:cNvSpPr>
          <p:nvPr>
            <p:ph type="sldNum" sz="quarter" idx="5"/>
          </p:nvPr>
        </p:nvSpPr>
        <p:spPr/>
        <p:txBody>
          <a:bodyPr/>
          <a:lstStyle/>
          <a:p>
            <a:fld id="{1AFA6A82-C43D-0E45-8BBC-3BA89641B414}" type="slidenum">
              <a:rPr lang="en-US" smtClean="0"/>
              <a:t>19</a:t>
            </a:fld>
            <a:endParaRPr lang="en-US"/>
          </a:p>
        </p:txBody>
      </p:sp>
    </p:spTree>
    <p:extLst>
      <p:ext uri="{BB962C8B-B14F-4D97-AF65-F5344CB8AC3E}">
        <p14:creationId xmlns:p14="http://schemas.microsoft.com/office/powerpoint/2010/main" val="3896069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spcBef>
                <a:spcPts val="0"/>
              </a:spcBef>
            </a:pPr>
            <a:r>
              <a:rPr lang="en-US" dirty="0"/>
              <a:t>P471 notes: </a:t>
            </a:r>
            <a:r>
              <a:rPr lang="en-CA" sz="1200" dirty="0">
                <a:latin typeface="Arial"/>
                <a:cs typeface="Arial"/>
              </a:rPr>
              <a:t>2 liquid targets procured, installation by ACSI concurrent with TR24</a:t>
            </a:r>
          </a:p>
          <a:p>
            <a:pPr marL="457200" marR="0" lvl="1" indent="0" algn="l" defTabSz="914400" rtl="0" eaLnBrk="1" fontAlgn="auto" latinLnBrk="0" hangingPunct="1">
              <a:lnSpc>
                <a:spcPct val="120000"/>
              </a:lnSpc>
              <a:spcBef>
                <a:spcPts val="0"/>
              </a:spcBef>
              <a:spcAft>
                <a:spcPts val="0"/>
              </a:spcAft>
              <a:buClrTx/>
              <a:buSzTx/>
              <a:buFontTx/>
              <a:buNone/>
              <a:tabLst/>
              <a:defRPr/>
            </a:pPr>
            <a:r>
              <a:rPr lang="en-CA" sz="1200" dirty="0">
                <a:latin typeface="Arial"/>
                <a:cs typeface="Arial"/>
              </a:rPr>
              <a:t>procurement for components for1 solid target station underway; gate 3 passed March 2022 Target station installation by Dec 2022</a:t>
            </a:r>
            <a:endParaRPr lang="en-CA" sz="1200" dirty="0"/>
          </a:p>
          <a:p>
            <a:pPr lvl="1">
              <a:lnSpc>
                <a:spcPct val="120000"/>
              </a:lnSpc>
              <a:spcBef>
                <a:spcPts val="0"/>
              </a:spcBef>
            </a:pPr>
            <a:r>
              <a:rPr lang="en-CA" sz="1200" dirty="0"/>
              <a:t>; </a:t>
            </a:r>
          </a:p>
          <a:p>
            <a:endParaRPr lang="en-US" dirty="0"/>
          </a:p>
        </p:txBody>
      </p:sp>
      <p:sp>
        <p:nvSpPr>
          <p:cNvPr id="4" name="Slide Number Placeholder 3"/>
          <p:cNvSpPr>
            <a:spLocks noGrp="1"/>
          </p:cNvSpPr>
          <p:nvPr>
            <p:ph type="sldNum" sz="quarter" idx="5"/>
          </p:nvPr>
        </p:nvSpPr>
        <p:spPr/>
        <p:txBody>
          <a:bodyPr/>
          <a:lstStyle/>
          <a:p>
            <a:fld id="{1AFA6A82-C43D-0E45-8BBC-3BA89641B414}" type="slidenum">
              <a:rPr lang="en-US" smtClean="0"/>
              <a:t>20</a:t>
            </a:fld>
            <a:endParaRPr lang="en-US"/>
          </a:p>
        </p:txBody>
      </p:sp>
    </p:spTree>
    <p:extLst>
      <p:ext uri="{BB962C8B-B14F-4D97-AF65-F5344CB8AC3E}">
        <p14:creationId xmlns:p14="http://schemas.microsoft.com/office/powerpoint/2010/main" val="2944591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noRot="1" noChangeAspect="1"/>
          </p:cNvSpPr>
          <p:nvPr>
            <p:ph type="sldImg"/>
          </p:nvPr>
        </p:nvSpPr>
        <p:spPr>
          <a:xfrm>
            <a:off x="381000" y="685800"/>
            <a:ext cx="6096000" cy="3429000"/>
          </a:xfrm>
          <a:prstGeom prst="rect">
            <a:avLst/>
          </a:prstGeom>
        </p:spPr>
        <p:txBody>
          <a:bodyPr/>
          <a:lstStyle/>
          <a:p>
            <a:endParaRPr/>
          </a:p>
        </p:txBody>
      </p:sp>
      <p:sp>
        <p:nvSpPr>
          <p:cNvPr id="431" name="Shape 431"/>
          <p:cNvSpPr>
            <a:spLocks noGrp="1"/>
          </p:cNvSpPr>
          <p:nvPr>
            <p:ph type="body" sz="quarter" idx="1"/>
          </p:nvPr>
        </p:nvSpPr>
        <p:spPr>
          <a:prstGeom prst="rect">
            <a:avLst/>
          </a:prstGeom>
        </p:spPr>
        <p:txBody>
          <a:bodyPr/>
          <a:lstStyle/>
          <a:p>
            <a:pPr marL="0" indent="0">
              <a:buSzPct val="75000"/>
              <a:buNone/>
            </a:pPr>
            <a:endParaRPr dirty="0"/>
          </a:p>
        </p:txBody>
      </p:sp>
    </p:spTree>
    <p:extLst>
      <p:ext uri="{BB962C8B-B14F-4D97-AF65-F5344CB8AC3E}">
        <p14:creationId xmlns:p14="http://schemas.microsoft.com/office/powerpoint/2010/main" val="3778453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F08EE0-F671-5A48-AE26-ED94D7DF6D58}" type="slidenum">
              <a:rPr lang="en-US" smtClean="0"/>
              <a:t>24</a:t>
            </a:fld>
            <a:endParaRPr lang="en-US"/>
          </a:p>
        </p:txBody>
      </p:sp>
    </p:spTree>
    <p:extLst>
      <p:ext uri="{BB962C8B-B14F-4D97-AF65-F5344CB8AC3E}">
        <p14:creationId xmlns:p14="http://schemas.microsoft.com/office/powerpoint/2010/main" val="277711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F08EE0-F671-5A48-AE26-ED94D7DF6D58}" type="slidenum">
              <a:rPr lang="en-US" smtClean="0"/>
              <a:t>25</a:t>
            </a:fld>
            <a:endParaRPr lang="en-US"/>
          </a:p>
        </p:txBody>
      </p:sp>
    </p:spTree>
    <p:extLst>
      <p:ext uri="{BB962C8B-B14F-4D97-AF65-F5344CB8AC3E}">
        <p14:creationId xmlns:p14="http://schemas.microsoft.com/office/powerpoint/2010/main" val="617015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866811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608579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880B8-88A0-4B9F-843E-490739930EDD}"/>
              </a:ext>
            </a:extLst>
          </p:cNvPr>
          <p:cNvSpPr>
            <a:spLocks noGrp="1"/>
          </p:cNvSpPr>
          <p:nvPr>
            <p:ph type="dt" sz="half" idx="10"/>
          </p:nvPr>
        </p:nvSpPr>
        <p:spPr/>
        <p:txBody>
          <a:bodyPr/>
          <a:lstStyle/>
          <a:p>
            <a:fld id="{00F36C29-E9C3-45A0-8B87-F27ACFE5E1CB}" type="datetimeFigureOut">
              <a:rPr lang="en-CA" smtClean="0"/>
              <a:t>2022-07-22</a:t>
            </a:fld>
            <a:endParaRPr lang="en-CA"/>
          </a:p>
        </p:txBody>
      </p:sp>
      <p:sp>
        <p:nvSpPr>
          <p:cNvPr id="3" name="Footer Placeholder 2">
            <a:extLst>
              <a:ext uri="{FF2B5EF4-FFF2-40B4-BE49-F238E27FC236}">
                <a16:creationId xmlns:a16="http://schemas.microsoft.com/office/drawing/2014/main" id="{430692E1-830B-4736-9FA4-E1FFFA037BE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DE99FA4-8F22-4616-87CF-A0C1740A7F61}"/>
              </a:ext>
            </a:extLst>
          </p:cNvPr>
          <p:cNvSpPr>
            <a:spLocks noGrp="1"/>
          </p:cNvSpPr>
          <p:nvPr>
            <p:ph type="sldNum" sz="quarter" idx="12"/>
          </p:nvPr>
        </p:nvSpPr>
        <p:spPr/>
        <p:txBody>
          <a:bodyPr/>
          <a:lstStyle/>
          <a:p>
            <a:fld id="{A2C45BF2-D5FD-4E7C-8970-5458B99BECC3}" type="slidenum">
              <a:rPr lang="en-CA" smtClean="0"/>
              <a:t>‹#›</a:t>
            </a:fld>
            <a:endParaRPr lang="en-CA"/>
          </a:p>
        </p:txBody>
      </p:sp>
    </p:spTree>
    <p:extLst>
      <p:ext uri="{BB962C8B-B14F-4D97-AF65-F5344CB8AC3E}">
        <p14:creationId xmlns:p14="http://schemas.microsoft.com/office/powerpoint/2010/main" val="2195439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2022-07-22</a:t>
            </a:fld>
            <a:endParaRPr lang="en-US">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45449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1302538"/>
            <a:ext cx="788893" cy="5555461"/>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55533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2022-07-22</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31932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2022-07-22</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1041756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2022-07-22</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2293393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270273" y="6263723"/>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832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Tree>
    <p:extLst>
      <p:ext uri="{BB962C8B-B14F-4D97-AF65-F5344CB8AC3E}">
        <p14:creationId xmlns:p14="http://schemas.microsoft.com/office/powerpoint/2010/main" val="722370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26268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52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17545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516139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929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Tree>
    <p:extLst>
      <p:ext uri="{BB962C8B-B14F-4D97-AF65-F5344CB8AC3E}">
        <p14:creationId xmlns:p14="http://schemas.microsoft.com/office/powerpoint/2010/main" val="1186604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326070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899772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3808584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510816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164615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188087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239574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1477398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359719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218380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816417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25040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930439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8757514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516255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695592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138434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9034640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52633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0902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0158468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8961400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7453238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4365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761774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887610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1567121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926463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365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1379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6202325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1535574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8475606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001650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35589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1373917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0206820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458428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034965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8859343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060521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63747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28668" y="1"/>
            <a:ext cx="8157136" cy="626535"/>
          </a:xfrm>
          <a:prstGeom prst="rect">
            <a:avLst/>
          </a:prstGeom>
        </p:spPr>
        <p:txBody>
          <a:bodyPr/>
          <a:lstStyle>
            <a:lvl1pPr>
              <a:defRPr>
                <a:latin typeface="Myriad Pro SemiExt" pitchFamily="34" charset="0"/>
              </a:defRPr>
            </a:lvl1p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lvl1pPr>
              <a:defRPr>
                <a:latin typeface="Myriad Pro" pitchFamily="34" charset="0"/>
              </a:defRPr>
            </a:lvl1pPr>
          </a:lstStyle>
          <a:p>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a:defRPr>
                <a:latin typeface="Myriad Pro" pitchFamily="34" charset="0"/>
              </a:defRPr>
            </a:lvl1p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lvl1pPr>
              <a:defRPr>
                <a:latin typeface="Myriad Pro" pitchFamily="34" charset="0"/>
              </a:defRPr>
            </a:lvl1pPr>
          </a:lstStyle>
          <a:p>
            <a:fld id="{166B2C24-75C8-E544-A8CC-21761AB50D8D}" type="slidenum">
              <a:rPr lang="en-US" smtClean="0"/>
              <a:pPr/>
              <a:t>‹#›</a:t>
            </a:fld>
            <a:endParaRPr lang="en-US"/>
          </a:p>
        </p:txBody>
      </p:sp>
    </p:spTree>
    <p:extLst>
      <p:ext uri="{BB962C8B-B14F-4D97-AF65-F5344CB8AC3E}">
        <p14:creationId xmlns:p14="http://schemas.microsoft.com/office/powerpoint/2010/main" val="7482588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Slide Number Placeholder 5"/>
          <p:cNvSpPr txBox="1">
            <a:spLocks/>
          </p:cNvSpPr>
          <p:nvPr userDrawn="1"/>
        </p:nvSpPr>
        <p:spPr>
          <a:xfrm>
            <a:off x="10717073" y="6319111"/>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rgbClr val="0096FF"/>
                </a:solidFill>
                <a:latin typeface="Arial" panose="020B0604020202020204"/>
              </a:rPr>
              <a:pPr/>
              <a:t>‹#›</a:t>
            </a:fld>
            <a:endParaRPr lang="en-US">
              <a:solidFill>
                <a:srgbClr val="0096FF"/>
              </a:solidFill>
              <a:latin typeface="Arial" panose="020B0604020202020204"/>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5" name="TextBox 4"/>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2022-07-22</a:t>
            </a:fld>
            <a:endParaRPr lang="en-US">
              <a:solidFill>
                <a:schemeClr val="bg2">
                  <a:lumMod val="10000"/>
                </a:schemeClr>
              </a:solidFill>
              <a:latin typeface="Arial" panose="020B0604020202020204"/>
            </a:endParaRPr>
          </a:p>
        </p:txBody>
      </p:sp>
      <p:sp>
        <p:nvSpPr>
          <p:cNvPr id="10" name="Title 9"/>
          <p:cNvSpPr>
            <a:spLocks noGrp="1"/>
          </p:cNvSpPr>
          <p:nvPr>
            <p:ph type="title"/>
          </p:nvPr>
        </p:nvSpPr>
        <p:spPr>
          <a:xfrm>
            <a:off x="2094807" y="698270"/>
            <a:ext cx="9258993" cy="676102"/>
          </a:xfrm>
          <a:prstGeom prst="rect">
            <a:avLst/>
          </a:prstGeom>
        </p:spPr>
        <p:txBody>
          <a:bodyPr/>
          <a:lstStyle>
            <a:lvl1pPr>
              <a:defRPr sz="3600">
                <a:solidFill>
                  <a:srgbClr val="00B0F0"/>
                </a:solidFill>
                <a:latin typeface="+mn-lt"/>
              </a:defRPr>
            </a:lvl1pPr>
          </a:lstStyle>
          <a:p>
            <a:r>
              <a:rPr lang="en-US"/>
              <a:t>Click to edit Master title style</a:t>
            </a:r>
            <a:endParaRPr lang="en-CA"/>
          </a:p>
        </p:txBody>
      </p:sp>
    </p:spTree>
    <p:extLst>
      <p:ext uri="{BB962C8B-B14F-4D97-AF65-F5344CB8AC3E}">
        <p14:creationId xmlns:p14="http://schemas.microsoft.com/office/powerpoint/2010/main" val="39850160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991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5" name="TextBox 4"/>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9"/>
          <p:cNvSpPr>
            <a:spLocks noGrp="1"/>
          </p:cNvSpPr>
          <p:nvPr>
            <p:ph type="title"/>
          </p:nvPr>
        </p:nvSpPr>
        <p:spPr>
          <a:xfrm>
            <a:off x="2094807" y="698270"/>
            <a:ext cx="9258993" cy="676102"/>
          </a:xfrm>
          <a:prstGeom prst="rect">
            <a:avLst/>
          </a:prstGeom>
        </p:spPr>
        <p:txBody>
          <a:bodyPr/>
          <a:lstStyle>
            <a:lvl1pPr>
              <a:defRPr sz="3600">
                <a:solidFill>
                  <a:srgbClr val="00B0F0"/>
                </a:solidFill>
                <a:latin typeface="+mn-lt"/>
              </a:defRPr>
            </a:lvl1pPr>
          </a:lstStyle>
          <a:p>
            <a:r>
              <a:rPr lang="en-US"/>
              <a:t>Click to edit Master title style</a:t>
            </a:r>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5070F-6EDF-AD46-9A9A-2C93D553F3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7A983F-D070-3045-BEFC-F86A19BC72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A42C79-8C84-3948-BCC0-C9A6C6C7A3D4}"/>
              </a:ext>
            </a:extLst>
          </p:cNvPr>
          <p:cNvSpPr>
            <a:spLocks noGrp="1"/>
          </p:cNvSpPr>
          <p:nvPr>
            <p:ph type="dt" sz="half" idx="10"/>
          </p:nvPr>
        </p:nvSpPr>
        <p:spPr/>
        <p:txBody>
          <a:bodyPr/>
          <a:lstStyle/>
          <a:p>
            <a:fld id="{9CB0D736-0067-354B-8144-33CD2C5C0A7E}" type="datetimeFigureOut">
              <a:rPr lang="en-US" smtClean="0"/>
              <a:t>7/22/2022</a:t>
            </a:fld>
            <a:endParaRPr lang="en-US"/>
          </a:p>
        </p:txBody>
      </p:sp>
      <p:sp>
        <p:nvSpPr>
          <p:cNvPr id="5" name="Footer Placeholder 4">
            <a:extLst>
              <a:ext uri="{FF2B5EF4-FFF2-40B4-BE49-F238E27FC236}">
                <a16:creationId xmlns:a16="http://schemas.microsoft.com/office/drawing/2014/main" id="{6A7BC3DC-A0EB-2F4A-A2F0-AE19C9160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C792A-287D-CB42-B587-E5B827636E64}"/>
              </a:ext>
            </a:extLst>
          </p:cNvPr>
          <p:cNvSpPr>
            <a:spLocks noGrp="1"/>
          </p:cNvSpPr>
          <p:nvPr>
            <p:ph type="sldNum" sz="quarter" idx="12"/>
          </p:nvPr>
        </p:nvSpPr>
        <p:spPr/>
        <p:txBody>
          <a:bodyPr/>
          <a:lstStyle/>
          <a:p>
            <a:fld id="{32791D54-3517-EB49-9527-A7447F328058}" type="slidenum">
              <a:rPr lang="en-US" smtClean="0"/>
              <a:t>‹#›</a:t>
            </a:fld>
            <a:endParaRPr lang="en-US"/>
          </a:p>
        </p:txBody>
      </p:sp>
    </p:spTree>
    <p:extLst>
      <p:ext uri="{BB962C8B-B14F-4D97-AF65-F5344CB8AC3E}">
        <p14:creationId xmlns:p14="http://schemas.microsoft.com/office/powerpoint/2010/main" val="3566433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374442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54"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02315"/>
      </p:ext>
    </p:extLst>
  </p:cSld>
  <p:clrMap bg1="lt1" tx1="dk1" bg2="lt2" tx2="dk2" accent1="accent1" accent2="accent2" accent3="accent3" accent4="accent4" accent5="accent5" accent6="accent6" hlink="hlink" folHlink="folHlink"/>
  <p:sldLayoutIdLst>
    <p:sldLayoutId id="2147483768" r:id="rId1"/>
    <p:sldLayoutId id="2147483770" r:id="rId2"/>
    <p:sldLayoutId id="2147483784" r:id="rId3"/>
    <p:sldLayoutId id="2147483775" r:id="rId4"/>
    <p:sldLayoutId id="2147483776" r:id="rId5"/>
    <p:sldLayoutId id="2147483818" r:id="rId6"/>
    <p:sldLayoutId id="2147483825" r:id="rId7"/>
    <p:sldLayoutId id="2147483882" r:id="rId8"/>
    <p:sldLayoutId id="2147483884" r:id="rId9"/>
    <p:sldLayoutId id="2147483885" r:id="rId10"/>
    <p:sldLayoutId id="214748388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54050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 id="2147483863" r:id="rId36"/>
    <p:sldLayoutId id="2147483864" r:id="rId37"/>
    <p:sldLayoutId id="2147483865" r:id="rId38"/>
    <p:sldLayoutId id="2147483866" r:id="rId39"/>
    <p:sldLayoutId id="2147483867" r:id="rId40"/>
    <p:sldLayoutId id="2147483868" r:id="rId41"/>
    <p:sldLayoutId id="2147483869" r:id="rId42"/>
    <p:sldLayoutId id="2147483870" r:id="rId43"/>
    <p:sldLayoutId id="2147483871" r:id="rId44"/>
    <p:sldLayoutId id="2147483872" r:id="rId45"/>
    <p:sldLayoutId id="2147483873" r:id="rId46"/>
    <p:sldLayoutId id="2147483874" r:id="rId47"/>
    <p:sldLayoutId id="2147483875" r:id="rId48"/>
    <p:sldLayoutId id="2147483876" r:id="rId49"/>
    <p:sldLayoutId id="2147483877" r:id="rId50"/>
    <p:sldLayoutId id="2147483878" r:id="rId51"/>
    <p:sldLayoutId id="2147483879" r:id="rId52"/>
    <p:sldLayoutId id="2147483880" r:id="rId5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image" Target="../media/image44.jpeg"/><Relationship Id="rId3" Type="http://schemas.openxmlformats.org/officeDocument/2006/relationships/image" Target="../media/image56.png"/><Relationship Id="rId7" Type="http://schemas.openxmlformats.org/officeDocument/2006/relationships/image" Target="../media/image60.emf"/><Relationship Id="rId12" Type="http://schemas.openxmlformats.org/officeDocument/2006/relationships/image" Target="../media/image43.jpeg"/><Relationship Id="rId2" Type="http://schemas.openxmlformats.org/officeDocument/2006/relationships/image" Target="../media/image55.emf"/><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42.png"/><Relationship Id="rId5" Type="http://schemas.openxmlformats.org/officeDocument/2006/relationships/image" Target="../media/image58.png"/><Relationship Id="rId10" Type="http://schemas.openxmlformats.org/officeDocument/2006/relationships/image" Target="../media/image63.emf"/><Relationship Id="rId4" Type="http://schemas.openxmlformats.org/officeDocument/2006/relationships/image" Target="../media/image57.png"/><Relationship Id="rId9" Type="http://schemas.openxmlformats.org/officeDocument/2006/relationships/image" Target="../media/image62.emf"/></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slideLayout" Target="../slideLayouts/slideLayout2.xml"/><Relationship Id="rId7" Type="http://schemas.openxmlformats.org/officeDocument/2006/relationships/image" Target="../media/image70.svg"/><Relationship Id="rId12" Type="http://schemas.openxmlformats.org/officeDocument/2006/relationships/image" Target="../media/image7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png"/><Relationship Id="rId15" Type="http://schemas.openxmlformats.org/officeDocument/2006/relationships/image" Target="../media/image44.jpe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93.jpeg"/><Relationship Id="rId4" Type="http://schemas.openxmlformats.org/officeDocument/2006/relationships/image" Target="../media/image92.jpeg"/></Relationships>
</file>

<file path=ppt/slides/_rels/slide2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emf"/><Relationship Id="rId1" Type="http://schemas.openxmlformats.org/officeDocument/2006/relationships/slideLayout" Target="../slideLayouts/slideLayout2.xml"/><Relationship Id="rId5" Type="http://schemas.openxmlformats.org/officeDocument/2006/relationships/image" Target="../media/image102.emf"/><Relationship Id="rId4" Type="http://schemas.openxmlformats.org/officeDocument/2006/relationships/package" Target="../embeddings/Microsoft_Visio_Drawing_EBE2C79.vsdx"/></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3146DBD-DFE1-555F-0EF4-C4A82349378A}"/>
              </a:ext>
            </a:extLst>
          </p:cNvPr>
          <p:cNvSpPr>
            <a:spLocks noGrp="1"/>
          </p:cNvSpPr>
          <p:nvPr>
            <p:ph type="ctrTitle"/>
          </p:nvPr>
        </p:nvSpPr>
        <p:spPr>
          <a:xfrm>
            <a:off x="421747" y="2321142"/>
            <a:ext cx="5327618" cy="2082023"/>
          </a:xfrm>
        </p:spPr>
        <p:txBody>
          <a:bodyPr>
            <a:normAutofit fontScale="90000"/>
          </a:bodyPr>
          <a:lstStyle/>
          <a:p>
            <a:pPr>
              <a:lnSpc>
                <a:spcPct val="110000"/>
              </a:lnSpc>
            </a:pPr>
            <a:r>
              <a:rPr lang="en-US" sz="3600" dirty="0"/>
              <a:t>Five year plan within the 20-year vision – Town Hall</a:t>
            </a:r>
            <a:br>
              <a:rPr lang="en-US" dirty="0"/>
            </a:br>
            <a:r>
              <a:rPr lang="en-US" sz="3100" dirty="0">
                <a:solidFill>
                  <a:schemeClr val="tx1"/>
                </a:solidFill>
              </a:rPr>
              <a:t>Life Sciences Division</a:t>
            </a:r>
            <a:br>
              <a:rPr lang="en-US" dirty="0"/>
            </a:br>
            <a:br>
              <a:rPr lang="en-US" dirty="0"/>
            </a:br>
            <a:br>
              <a:rPr lang="en-US" sz="1800" dirty="0"/>
            </a:br>
            <a:br>
              <a:rPr lang="en-US" sz="2800" dirty="0"/>
            </a:br>
            <a:endParaRPr lang="en-US" sz="2800" dirty="0"/>
          </a:p>
        </p:txBody>
      </p:sp>
      <p:sp>
        <p:nvSpPr>
          <p:cNvPr id="7" name="Subtitle 2">
            <a:extLst>
              <a:ext uri="{FF2B5EF4-FFF2-40B4-BE49-F238E27FC236}">
                <a16:creationId xmlns:a16="http://schemas.microsoft.com/office/drawing/2014/main" id="{79D58366-8A0B-8608-4AC1-EEA1493671FC}"/>
              </a:ext>
            </a:extLst>
          </p:cNvPr>
          <p:cNvSpPr>
            <a:spLocks noGrp="1"/>
          </p:cNvSpPr>
          <p:nvPr>
            <p:ph type="subTitle" idx="1"/>
          </p:nvPr>
        </p:nvSpPr>
        <p:spPr>
          <a:xfrm>
            <a:off x="421747" y="4713595"/>
            <a:ext cx="4516608" cy="1605776"/>
          </a:xfrm>
        </p:spPr>
        <p:txBody>
          <a:bodyPr>
            <a:normAutofit/>
          </a:bodyPr>
          <a:lstStyle/>
          <a:p>
            <a:pPr>
              <a:lnSpc>
                <a:spcPct val="100000"/>
              </a:lnSpc>
              <a:spcBef>
                <a:spcPts val="0"/>
              </a:spcBef>
            </a:pPr>
            <a:r>
              <a:rPr lang="en-US" dirty="0"/>
              <a:t>July 22</a:t>
            </a:r>
            <a:r>
              <a:rPr lang="en-US" baseline="30000" dirty="0"/>
              <a:t>nd</a:t>
            </a:r>
            <a:r>
              <a:rPr lang="en-US" dirty="0"/>
              <a:t>, 2022</a:t>
            </a:r>
          </a:p>
          <a:p>
            <a:pPr>
              <a:lnSpc>
                <a:spcPct val="100000"/>
              </a:lnSpc>
              <a:spcBef>
                <a:spcPts val="0"/>
              </a:spcBef>
            </a:pPr>
            <a:r>
              <a:rPr lang="en-US" dirty="0"/>
              <a:t>Paul Schaffer, PhD</a:t>
            </a:r>
          </a:p>
          <a:p>
            <a:pPr>
              <a:lnSpc>
                <a:spcPct val="100000"/>
              </a:lnSpc>
              <a:spcBef>
                <a:spcPts val="0"/>
              </a:spcBef>
            </a:pPr>
            <a:r>
              <a:rPr lang="en-US" dirty="0"/>
              <a:t>Director, Life Sciences</a:t>
            </a:r>
          </a:p>
        </p:txBody>
      </p:sp>
    </p:spTree>
    <p:extLst>
      <p:ext uri="{BB962C8B-B14F-4D97-AF65-F5344CB8AC3E}">
        <p14:creationId xmlns:p14="http://schemas.microsoft.com/office/powerpoint/2010/main" val="1727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FD3C6-CA57-45E2-940C-442BF30D3940}"/>
              </a:ext>
            </a:extLst>
          </p:cNvPr>
          <p:cNvSpPr>
            <a:spLocks noGrp="1"/>
          </p:cNvSpPr>
          <p:nvPr>
            <p:ph type="title"/>
          </p:nvPr>
        </p:nvSpPr>
        <p:spPr>
          <a:xfrm>
            <a:off x="681471" y="358069"/>
            <a:ext cx="8953827" cy="650329"/>
          </a:xfrm>
        </p:spPr>
        <p:txBody>
          <a:bodyPr anchor="ctr">
            <a:normAutofit/>
          </a:bodyPr>
          <a:lstStyle/>
          <a:p>
            <a:r>
              <a:rPr lang="en-CA" sz="2800" dirty="0"/>
              <a:t>Medical Isotopes: Metals offer many options</a:t>
            </a:r>
          </a:p>
        </p:txBody>
      </p:sp>
      <p:pic>
        <p:nvPicPr>
          <p:cNvPr id="21" name="Picture 20">
            <a:extLst>
              <a:ext uri="{FF2B5EF4-FFF2-40B4-BE49-F238E27FC236}">
                <a16:creationId xmlns:a16="http://schemas.microsoft.com/office/drawing/2014/main" id="{B0936D4E-C2F5-46CD-A4C4-56FC05C2074A}"/>
              </a:ext>
            </a:extLst>
          </p:cNvPr>
          <p:cNvPicPr>
            <a:picLocks noChangeAspect="1"/>
          </p:cNvPicPr>
          <p:nvPr/>
        </p:nvPicPr>
        <p:blipFill>
          <a:blip r:embed="rId2"/>
          <a:stretch>
            <a:fillRect/>
          </a:stretch>
        </p:blipFill>
        <p:spPr>
          <a:xfrm>
            <a:off x="681471" y="1326297"/>
            <a:ext cx="7192144" cy="4451934"/>
          </a:xfrm>
          <a:prstGeom prst="rect">
            <a:avLst/>
          </a:prstGeom>
        </p:spPr>
      </p:pic>
      <p:sp>
        <p:nvSpPr>
          <p:cNvPr id="22" name="Footer Placeholder 4">
            <a:extLst>
              <a:ext uri="{FF2B5EF4-FFF2-40B4-BE49-F238E27FC236}">
                <a16:creationId xmlns:a16="http://schemas.microsoft.com/office/drawing/2014/main" id="{4B30D238-7AFD-48B5-B22C-62A67A781D0F}"/>
              </a:ext>
            </a:extLst>
          </p:cNvPr>
          <p:cNvSpPr txBox="1">
            <a:spLocks/>
          </p:cNvSpPr>
          <p:nvPr/>
        </p:nvSpPr>
        <p:spPr>
          <a:xfrm>
            <a:off x="2258243" y="5953255"/>
            <a:ext cx="4038600" cy="28575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yriad Pro"/>
              </a:rPr>
              <a:t>T.I. Kostelnik and C. Orvig, Chem. Rev. 2019, 119, 902-956</a:t>
            </a:r>
          </a:p>
        </p:txBody>
      </p:sp>
      <p:sp>
        <p:nvSpPr>
          <p:cNvPr id="3" name="TextBox 2">
            <a:extLst>
              <a:ext uri="{FF2B5EF4-FFF2-40B4-BE49-F238E27FC236}">
                <a16:creationId xmlns:a16="http://schemas.microsoft.com/office/drawing/2014/main" id="{3998CE3B-196E-A1D2-0DD9-06A159DF8D56}"/>
              </a:ext>
            </a:extLst>
          </p:cNvPr>
          <p:cNvSpPr txBox="1"/>
          <p:nvPr/>
        </p:nvSpPr>
        <p:spPr>
          <a:xfrm>
            <a:off x="8249055" y="1566153"/>
            <a:ext cx="3788217" cy="923330"/>
          </a:xfrm>
          <a:prstGeom prst="rect">
            <a:avLst/>
          </a:prstGeom>
          <a:noFill/>
        </p:spPr>
        <p:txBody>
          <a:bodyPr wrap="none" rtlCol="0">
            <a:spAutoFit/>
          </a:bodyPr>
          <a:lstStyle/>
          <a:p>
            <a:r>
              <a:rPr lang="en-US" b="1" dirty="0"/>
              <a:t>TR13 MeV</a:t>
            </a:r>
          </a:p>
          <a:p>
            <a:pPr marL="285750" indent="-285750">
              <a:buFont typeface="Arial" panose="020B0604020202020204" pitchFamily="34" charset="0"/>
              <a:buChar char="•"/>
            </a:pPr>
            <a:r>
              <a:rPr lang="en-US" dirty="0"/>
              <a:t>Legacy machine operating at</a:t>
            </a:r>
          </a:p>
          <a:p>
            <a:r>
              <a:rPr lang="en-US" dirty="0"/>
              <a:t>	ideal energy for many isotopes</a:t>
            </a:r>
          </a:p>
        </p:txBody>
      </p:sp>
      <p:sp>
        <p:nvSpPr>
          <p:cNvPr id="6" name="TextBox 5">
            <a:extLst>
              <a:ext uri="{FF2B5EF4-FFF2-40B4-BE49-F238E27FC236}">
                <a16:creationId xmlns:a16="http://schemas.microsoft.com/office/drawing/2014/main" id="{581FC384-2C12-31CC-D6D4-9ECFDCA7CAA0}"/>
              </a:ext>
            </a:extLst>
          </p:cNvPr>
          <p:cNvSpPr txBox="1"/>
          <p:nvPr/>
        </p:nvSpPr>
        <p:spPr>
          <a:xfrm>
            <a:off x="8249055" y="2642681"/>
            <a:ext cx="3679212" cy="1200329"/>
          </a:xfrm>
          <a:prstGeom prst="rect">
            <a:avLst/>
          </a:prstGeom>
          <a:noFill/>
        </p:spPr>
        <p:txBody>
          <a:bodyPr wrap="none" rtlCol="0">
            <a:spAutoFit/>
          </a:bodyPr>
          <a:lstStyle/>
          <a:p>
            <a:r>
              <a:rPr lang="en-US" b="1" dirty="0"/>
              <a:t>24 MeV</a:t>
            </a:r>
          </a:p>
          <a:p>
            <a:pPr marL="285750" indent="-285750">
              <a:buFont typeface="Arial" panose="020B0604020202020204" pitchFamily="34" charset="0"/>
              <a:buChar char="•"/>
            </a:pPr>
            <a:r>
              <a:rPr lang="en-US" dirty="0"/>
              <a:t>Modern, high-intensity machine</a:t>
            </a:r>
          </a:p>
          <a:p>
            <a:r>
              <a:rPr lang="en-US" dirty="0"/>
              <a:t>	that expands on TRIUMF’s </a:t>
            </a:r>
          </a:p>
          <a:p>
            <a:r>
              <a:rPr lang="en-US" dirty="0"/>
              <a:t>	isotope repertoire</a:t>
            </a:r>
          </a:p>
        </p:txBody>
      </p:sp>
      <p:sp>
        <p:nvSpPr>
          <p:cNvPr id="7" name="TextBox 6">
            <a:extLst>
              <a:ext uri="{FF2B5EF4-FFF2-40B4-BE49-F238E27FC236}">
                <a16:creationId xmlns:a16="http://schemas.microsoft.com/office/drawing/2014/main" id="{07C88986-02C7-1145-3507-CDF9B81CB0A9}"/>
              </a:ext>
            </a:extLst>
          </p:cNvPr>
          <p:cNvSpPr txBox="1"/>
          <p:nvPr/>
        </p:nvSpPr>
        <p:spPr>
          <a:xfrm>
            <a:off x="8268403" y="3845988"/>
            <a:ext cx="3608680" cy="1200329"/>
          </a:xfrm>
          <a:prstGeom prst="rect">
            <a:avLst/>
          </a:prstGeom>
          <a:noFill/>
        </p:spPr>
        <p:txBody>
          <a:bodyPr wrap="none" rtlCol="0">
            <a:spAutoFit/>
          </a:bodyPr>
          <a:lstStyle/>
          <a:p>
            <a:r>
              <a:rPr lang="en-US" b="1" dirty="0"/>
              <a:t>520 MeV</a:t>
            </a:r>
          </a:p>
          <a:p>
            <a:pPr marL="285750" indent="-285750">
              <a:buFont typeface="Arial" panose="020B0604020202020204" pitchFamily="34" charset="0"/>
              <a:buChar char="•"/>
            </a:pPr>
            <a:r>
              <a:rPr lang="en-US" dirty="0"/>
              <a:t>Globally unique machine that</a:t>
            </a:r>
          </a:p>
          <a:p>
            <a:r>
              <a:rPr lang="en-US" dirty="0"/>
              <a:t>	provides access to equally </a:t>
            </a:r>
          </a:p>
          <a:p>
            <a:r>
              <a:rPr lang="en-US" dirty="0"/>
              <a:t>	unique isotopes, applications</a:t>
            </a:r>
          </a:p>
        </p:txBody>
      </p:sp>
    </p:spTree>
    <p:extLst>
      <p:ext uri="{BB962C8B-B14F-4D97-AF65-F5344CB8AC3E}">
        <p14:creationId xmlns:p14="http://schemas.microsoft.com/office/powerpoint/2010/main" val="89015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FD3C6-CA57-45E2-940C-442BF30D3940}"/>
              </a:ext>
            </a:extLst>
          </p:cNvPr>
          <p:cNvSpPr>
            <a:spLocks noGrp="1"/>
          </p:cNvSpPr>
          <p:nvPr>
            <p:ph type="title"/>
          </p:nvPr>
        </p:nvSpPr>
        <p:spPr>
          <a:xfrm>
            <a:off x="681471" y="358069"/>
            <a:ext cx="8953827" cy="650329"/>
          </a:xfrm>
        </p:spPr>
        <p:txBody>
          <a:bodyPr anchor="ctr">
            <a:normAutofit/>
          </a:bodyPr>
          <a:lstStyle/>
          <a:p>
            <a:r>
              <a:rPr lang="en-CA" sz="2800" dirty="0"/>
              <a:t>Medical Isotopes: Metals offer many options</a:t>
            </a:r>
          </a:p>
        </p:txBody>
      </p:sp>
      <p:pic>
        <p:nvPicPr>
          <p:cNvPr id="21" name="Picture 20">
            <a:extLst>
              <a:ext uri="{FF2B5EF4-FFF2-40B4-BE49-F238E27FC236}">
                <a16:creationId xmlns:a16="http://schemas.microsoft.com/office/drawing/2014/main" id="{B0936D4E-C2F5-46CD-A4C4-56FC05C2074A}"/>
              </a:ext>
            </a:extLst>
          </p:cNvPr>
          <p:cNvPicPr>
            <a:picLocks noChangeAspect="1"/>
          </p:cNvPicPr>
          <p:nvPr/>
        </p:nvPicPr>
        <p:blipFill>
          <a:blip r:embed="rId2"/>
          <a:stretch>
            <a:fillRect/>
          </a:stretch>
        </p:blipFill>
        <p:spPr>
          <a:xfrm>
            <a:off x="681471" y="1326297"/>
            <a:ext cx="7192144" cy="4451934"/>
          </a:xfrm>
          <a:prstGeom prst="rect">
            <a:avLst/>
          </a:prstGeom>
        </p:spPr>
      </p:pic>
      <p:sp>
        <p:nvSpPr>
          <p:cNvPr id="22" name="Footer Placeholder 4">
            <a:extLst>
              <a:ext uri="{FF2B5EF4-FFF2-40B4-BE49-F238E27FC236}">
                <a16:creationId xmlns:a16="http://schemas.microsoft.com/office/drawing/2014/main" id="{4B30D238-7AFD-48B5-B22C-62A67A781D0F}"/>
              </a:ext>
            </a:extLst>
          </p:cNvPr>
          <p:cNvSpPr txBox="1">
            <a:spLocks/>
          </p:cNvSpPr>
          <p:nvPr/>
        </p:nvSpPr>
        <p:spPr>
          <a:xfrm>
            <a:off x="2258243" y="5953255"/>
            <a:ext cx="4038600" cy="28575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yriad Pro"/>
              </a:rPr>
              <a:t>T.I. Kostelnik and C. Orvig, Chem. Rev. 2019, 119, 902-956</a:t>
            </a:r>
          </a:p>
        </p:txBody>
      </p:sp>
      <p:sp>
        <p:nvSpPr>
          <p:cNvPr id="3" name="TextBox 2">
            <a:extLst>
              <a:ext uri="{FF2B5EF4-FFF2-40B4-BE49-F238E27FC236}">
                <a16:creationId xmlns:a16="http://schemas.microsoft.com/office/drawing/2014/main" id="{3998CE3B-196E-A1D2-0DD9-06A159DF8D56}"/>
              </a:ext>
            </a:extLst>
          </p:cNvPr>
          <p:cNvSpPr txBox="1"/>
          <p:nvPr/>
        </p:nvSpPr>
        <p:spPr>
          <a:xfrm>
            <a:off x="8249055" y="1566153"/>
            <a:ext cx="3788217" cy="923330"/>
          </a:xfrm>
          <a:prstGeom prst="rect">
            <a:avLst/>
          </a:prstGeom>
          <a:noFill/>
        </p:spPr>
        <p:txBody>
          <a:bodyPr wrap="none" rtlCol="0">
            <a:spAutoFit/>
          </a:bodyPr>
          <a:lstStyle/>
          <a:p>
            <a:r>
              <a:rPr lang="en-US" b="1" dirty="0"/>
              <a:t>TR13 MeV</a:t>
            </a:r>
          </a:p>
          <a:p>
            <a:pPr marL="285750" indent="-285750">
              <a:buFont typeface="Arial" panose="020B0604020202020204" pitchFamily="34" charset="0"/>
              <a:buChar char="•"/>
            </a:pPr>
            <a:r>
              <a:rPr lang="en-US" dirty="0"/>
              <a:t>Legacy machine operating at</a:t>
            </a:r>
          </a:p>
          <a:p>
            <a:r>
              <a:rPr lang="en-US" dirty="0"/>
              <a:t>	ideal energy for many isotopes</a:t>
            </a:r>
          </a:p>
        </p:txBody>
      </p:sp>
      <p:sp>
        <p:nvSpPr>
          <p:cNvPr id="6" name="TextBox 5">
            <a:extLst>
              <a:ext uri="{FF2B5EF4-FFF2-40B4-BE49-F238E27FC236}">
                <a16:creationId xmlns:a16="http://schemas.microsoft.com/office/drawing/2014/main" id="{581FC384-2C12-31CC-D6D4-9ECFDCA7CAA0}"/>
              </a:ext>
            </a:extLst>
          </p:cNvPr>
          <p:cNvSpPr txBox="1"/>
          <p:nvPr/>
        </p:nvSpPr>
        <p:spPr>
          <a:xfrm>
            <a:off x="8249055" y="2642681"/>
            <a:ext cx="3679212" cy="1200329"/>
          </a:xfrm>
          <a:prstGeom prst="rect">
            <a:avLst/>
          </a:prstGeom>
          <a:noFill/>
        </p:spPr>
        <p:txBody>
          <a:bodyPr wrap="none" rtlCol="0">
            <a:spAutoFit/>
          </a:bodyPr>
          <a:lstStyle/>
          <a:p>
            <a:r>
              <a:rPr lang="en-US" b="1" dirty="0"/>
              <a:t>24 MeV</a:t>
            </a:r>
          </a:p>
          <a:p>
            <a:pPr marL="285750" indent="-285750">
              <a:buFont typeface="Arial" panose="020B0604020202020204" pitchFamily="34" charset="0"/>
              <a:buChar char="•"/>
            </a:pPr>
            <a:r>
              <a:rPr lang="en-US" dirty="0"/>
              <a:t>Modern, high-intensity machine</a:t>
            </a:r>
          </a:p>
          <a:p>
            <a:r>
              <a:rPr lang="en-US" dirty="0"/>
              <a:t>	that expands on TRIUMF’s </a:t>
            </a:r>
          </a:p>
          <a:p>
            <a:r>
              <a:rPr lang="en-US" dirty="0"/>
              <a:t>	isotope repertoire</a:t>
            </a:r>
          </a:p>
        </p:txBody>
      </p:sp>
      <p:sp>
        <p:nvSpPr>
          <p:cNvPr id="7" name="TextBox 6">
            <a:extLst>
              <a:ext uri="{FF2B5EF4-FFF2-40B4-BE49-F238E27FC236}">
                <a16:creationId xmlns:a16="http://schemas.microsoft.com/office/drawing/2014/main" id="{07C88986-02C7-1145-3507-CDF9B81CB0A9}"/>
              </a:ext>
            </a:extLst>
          </p:cNvPr>
          <p:cNvSpPr txBox="1"/>
          <p:nvPr/>
        </p:nvSpPr>
        <p:spPr>
          <a:xfrm>
            <a:off x="8268403" y="3845988"/>
            <a:ext cx="3608680" cy="1200329"/>
          </a:xfrm>
          <a:prstGeom prst="rect">
            <a:avLst/>
          </a:prstGeom>
          <a:noFill/>
        </p:spPr>
        <p:txBody>
          <a:bodyPr wrap="none" rtlCol="0">
            <a:spAutoFit/>
          </a:bodyPr>
          <a:lstStyle/>
          <a:p>
            <a:r>
              <a:rPr lang="en-US" b="1" dirty="0"/>
              <a:t>520 MeV</a:t>
            </a:r>
          </a:p>
          <a:p>
            <a:pPr marL="285750" indent="-285750">
              <a:buFont typeface="Arial" panose="020B0604020202020204" pitchFamily="34" charset="0"/>
              <a:buChar char="•"/>
            </a:pPr>
            <a:r>
              <a:rPr lang="en-US" dirty="0"/>
              <a:t>Globally unique machine that</a:t>
            </a:r>
          </a:p>
          <a:p>
            <a:r>
              <a:rPr lang="en-US" dirty="0"/>
              <a:t>	provides access to equally </a:t>
            </a:r>
          </a:p>
          <a:p>
            <a:r>
              <a:rPr lang="en-US" dirty="0"/>
              <a:t>	unique isotopes, applications</a:t>
            </a:r>
          </a:p>
        </p:txBody>
      </p:sp>
      <p:sp>
        <p:nvSpPr>
          <p:cNvPr id="4" name="Rectangle 3">
            <a:extLst>
              <a:ext uri="{FF2B5EF4-FFF2-40B4-BE49-F238E27FC236}">
                <a16:creationId xmlns:a16="http://schemas.microsoft.com/office/drawing/2014/main" id="{D9EB9DB9-E73B-CCE4-C9B5-6B953A3429D5}"/>
              </a:ext>
            </a:extLst>
          </p:cNvPr>
          <p:cNvSpPr/>
          <p:nvPr/>
        </p:nvSpPr>
        <p:spPr>
          <a:xfrm>
            <a:off x="5817140" y="1770434"/>
            <a:ext cx="1624520" cy="515566"/>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C14AA69-8D39-B912-B086-B130403381D0}"/>
              </a:ext>
            </a:extLst>
          </p:cNvPr>
          <p:cNvSpPr/>
          <p:nvPr/>
        </p:nvSpPr>
        <p:spPr>
          <a:xfrm>
            <a:off x="3091070" y="2668621"/>
            <a:ext cx="2726070" cy="515567"/>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C1DC93-ED70-FD7B-6A00-10625202B35E}"/>
              </a:ext>
            </a:extLst>
          </p:cNvPr>
          <p:cNvSpPr/>
          <p:nvPr/>
        </p:nvSpPr>
        <p:spPr>
          <a:xfrm>
            <a:off x="4640094" y="3566809"/>
            <a:ext cx="817123" cy="515566"/>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C7A2E9-09B1-2169-4569-8D15097E4F2D}"/>
              </a:ext>
            </a:extLst>
          </p:cNvPr>
          <p:cNvSpPr/>
          <p:nvPr/>
        </p:nvSpPr>
        <p:spPr>
          <a:xfrm>
            <a:off x="5832128" y="3578266"/>
            <a:ext cx="444838" cy="515566"/>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59853F-FCC9-5230-5D77-00248344D364}"/>
              </a:ext>
            </a:extLst>
          </p:cNvPr>
          <p:cNvSpPr/>
          <p:nvPr/>
        </p:nvSpPr>
        <p:spPr>
          <a:xfrm>
            <a:off x="1504809" y="2668621"/>
            <a:ext cx="817123" cy="942954"/>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F7F40BF-DDFB-F411-7429-EEA15C12CEB7}"/>
              </a:ext>
            </a:extLst>
          </p:cNvPr>
          <p:cNvSpPr/>
          <p:nvPr/>
        </p:nvSpPr>
        <p:spPr>
          <a:xfrm>
            <a:off x="6996822" y="3109858"/>
            <a:ext cx="444838" cy="51556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073D2C7-F4B4-93E2-696C-A6F3D59121C7}"/>
              </a:ext>
            </a:extLst>
          </p:cNvPr>
          <p:cNvSpPr/>
          <p:nvPr/>
        </p:nvSpPr>
        <p:spPr>
          <a:xfrm>
            <a:off x="5852006" y="2668622"/>
            <a:ext cx="375014" cy="51556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C35A2-E4AF-42C5-FCD0-AB870A5048D0}"/>
              </a:ext>
            </a:extLst>
          </p:cNvPr>
          <p:cNvSpPr/>
          <p:nvPr/>
        </p:nvSpPr>
        <p:spPr>
          <a:xfrm>
            <a:off x="3069722" y="3117716"/>
            <a:ext cx="444838" cy="51556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F13E1BA-411B-BF28-BC3B-43AECBE37151}"/>
              </a:ext>
            </a:extLst>
          </p:cNvPr>
          <p:cNvSpPr/>
          <p:nvPr/>
        </p:nvSpPr>
        <p:spPr>
          <a:xfrm>
            <a:off x="1873826" y="4770925"/>
            <a:ext cx="444838" cy="51556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89231E-E673-4437-01B1-85A026521E83}"/>
              </a:ext>
            </a:extLst>
          </p:cNvPr>
          <p:cNvSpPr/>
          <p:nvPr/>
        </p:nvSpPr>
        <p:spPr>
          <a:xfrm>
            <a:off x="1873825" y="5246242"/>
            <a:ext cx="1637193" cy="438941"/>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37184CB-F2DD-4066-6259-D2686F5B2A11}"/>
              </a:ext>
            </a:extLst>
          </p:cNvPr>
          <p:cNvSpPr/>
          <p:nvPr/>
        </p:nvSpPr>
        <p:spPr>
          <a:xfrm>
            <a:off x="5022318" y="4770925"/>
            <a:ext cx="444838" cy="515566"/>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AAD8BDC-8843-C0D4-6B43-4B121155B6A6}"/>
              </a:ext>
            </a:extLst>
          </p:cNvPr>
          <p:cNvSpPr/>
          <p:nvPr/>
        </p:nvSpPr>
        <p:spPr>
          <a:xfrm>
            <a:off x="5782181" y="3645900"/>
            <a:ext cx="444838" cy="515566"/>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0863586-6FBB-414F-5FC5-E9FAC0B4858A}"/>
              </a:ext>
            </a:extLst>
          </p:cNvPr>
          <p:cNvSpPr/>
          <p:nvPr/>
        </p:nvSpPr>
        <p:spPr>
          <a:xfrm>
            <a:off x="7011810" y="3566809"/>
            <a:ext cx="824638" cy="515566"/>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0240470-B623-FF42-0EBA-A6867241BCCE}"/>
              </a:ext>
            </a:extLst>
          </p:cNvPr>
          <p:cNvSpPr/>
          <p:nvPr/>
        </p:nvSpPr>
        <p:spPr>
          <a:xfrm>
            <a:off x="1083796" y="3999710"/>
            <a:ext cx="444838" cy="515566"/>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AC63569-7F72-F2E5-C5F0-0608C0777149}"/>
              </a:ext>
            </a:extLst>
          </p:cNvPr>
          <p:cNvSpPr/>
          <p:nvPr/>
        </p:nvSpPr>
        <p:spPr>
          <a:xfrm>
            <a:off x="1106627" y="3096009"/>
            <a:ext cx="444838" cy="515566"/>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6EE31F2-4BCA-CF85-8963-EDF15A31F16E}"/>
              </a:ext>
            </a:extLst>
          </p:cNvPr>
          <p:cNvCxnSpPr>
            <a:stCxn id="4" idx="3"/>
            <a:endCxn id="3" idx="1"/>
          </p:cNvCxnSpPr>
          <p:nvPr/>
        </p:nvCxnSpPr>
        <p:spPr>
          <a:xfrm flipV="1">
            <a:off x="7441660" y="2027818"/>
            <a:ext cx="807395" cy="399"/>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7AD6D9D-9DFE-5B98-1F0A-795E88E79649}"/>
              </a:ext>
            </a:extLst>
          </p:cNvPr>
          <p:cNvCxnSpPr>
            <a:cxnSpLocks/>
            <a:stCxn id="9" idx="3"/>
            <a:endCxn id="3" idx="1"/>
          </p:cNvCxnSpPr>
          <p:nvPr/>
        </p:nvCxnSpPr>
        <p:spPr>
          <a:xfrm flipV="1">
            <a:off x="5817140" y="2027818"/>
            <a:ext cx="2431915" cy="898587"/>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75461F8-9FC7-D1AF-A087-B7CBB283D913}"/>
              </a:ext>
            </a:extLst>
          </p:cNvPr>
          <p:cNvCxnSpPr>
            <a:cxnSpLocks/>
            <a:stCxn id="11" idx="3"/>
            <a:endCxn id="3" idx="1"/>
          </p:cNvCxnSpPr>
          <p:nvPr/>
        </p:nvCxnSpPr>
        <p:spPr>
          <a:xfrm flipV="1">
            <a:off x="6276966" y="2027818"/>
            <a:ext cx="1972089" cy="1808231"/>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EB81E80-A9B1-1273-4BF4-933D2873BCC6}"/>
              </a:ext>
            </a:extLst>
          </p:cNvPr>
          <p:cNvCxnSpPr>
            <a:cxnSpLocks/>
            <a:stCxn id="10" idx="3"/>
            <a:endCxn id="3" idx="1"/>
          </p:cNvCxnSpPr>
          <p:nvPr/>
        </p:nvCxnSpPr>
        <p:spPr>
          <a:xfrm flipV="1">
            <a:off x="5457217" y="2027818"/>
            <a:ext cx="2791838" cy="1796774"/>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42E26F-A72D-A95D-81C2-CB90F5636510}"/>
              </a:ext>
            </a:extLst>
          </p:cNvPr>
          <p:cNvCxnSpPr>
            <a:cxnSpLocks/>
            <a:stCxn id="12" idx="3"/>
            <a:endCxn id="3" idx="1"/>
          </p:cNvCxnSpPr>
          <p:nvPr/>
        </p:nvCxnSpPr>
        <p:spPr>
          <a:xfrm flipV="1">
            <a:off x="2321932" y="2027818"/>
            <a:ext cx="5927123" cy="111228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4C2751C-CD2E-8663-423B-72348E0C0F9E}"/>
              </a:ext>
            </a:extLst>
          </p:cNvPr>
          <p:cNvCxnSpPr>
            <a:cxnSpLocks/>
            <a:stCxn id="25" idx="3"/>
            <a:endCxn id="7" idx="1"/>
          </p:cNvCxnSpPr>
          <p:nvPr/>
        </p:nvCxnSpPr>
        <p:spPr>
          <a:xfrm>
            <a:off x="1551465" y="3353792"/>
            <a:ext cx="6716938" cy="1092361"/>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891997B-715F-2115-80F3-4DB4F50DA624}"/>
              </a:ext>
            </a:extLst>
          </p:cNvPr>
          <p:cNvCxnSpPr>
            <a:cxnSpLocks/>
            <a:endCxn id="7" idx="1"/>
          </p:cNvCxnSpPr>
          <p:nvPr/>
        </p:nvCxnSpPr>
        <p:spPr>
          <a:xfrm>
            <a:off x="1551465" y="4247030"/>
            <a:ext cx="6716938" cy="199123"/>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AE64A90-3E2E-EE3E-7DF4-4012D72F44BC}"/>
              </a:ext>
            </a:extLst>
          </p:cNvPr>
          <p:cNvCxnSpPr>
            <a:cxnSpLocks/>
            <a:endCxn id="7" idx="1"/>
          </p:cNvCxnSpPr>
          <p:nvPr/>
        </p:nvCxnSpPr>
        <p:spPr>
          <a:xfrm flipV="1">
            <a:off x="3565003" y="4446153"/>
            <a:ext cx="4703400" cy="997117"/>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B0B96DE-DA7A-41EF-EA02-3BE057FFE028}"/>
              </a:ext>
            </a:extLst>
          </p:cNvPr>
          <p:cNvCxnSpPr>
            <a:cxnSpLocks/>
            <a:stCxn id="23" idx="3"/>
            <a:endCxn id="7" idx="1"/>
          </p:cNvCxnSpPr>
          <p:nvPr/>
        </p:nvCxnSpPr>
        <p:spPr>
          <a:xfrm>
            <a:off x="7836448" y="3824592"/>
            <a:ext cx="431955" cy="621561"/>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72D394-1444-7AA3-2199-3CBF46F9B778}"/>
              </a:ext>
            </a:extLst>
          </p:cNvPr>
          <p:cNvCxnSpPr>
            <a:cxnSpLocks/>
            <a:stCxn id="20" idx="3"/>
            <a:endCxn id="7" idx="1"/>
          </p:cNvCxnSpPr>
          <p:nvPr/>
        </p:nvCxnSpPr>
        <p:spPr>
          <a:xfrm>
            <a:off x="6227019" y="3903683"/>
            <a:ext cx="2041384" cy="54247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EBAAADC-34DE-9B90-168C-99229B4271F9}"/>
              </a:ext>
            </a:extLst>
          </p:cNvPr>
          <p:cNvCxnSpPr>
            <a:cxnSpLocks/>
            <a:stCxn id="15" idx="3"/>
            <a:endCxn id="6" idx="1"/>
          </p:cNvCxnSpPr>
          <p:nvPr/>
        </p:nvCxnSpPr>
        <p:spPr>
          <a:xfrm>
            <a:off x="6227020" y="2926405"/>
            <a:ext cx="2022035" cy="316441"/>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33FEDE-DCF9-10B6-BD85-2346A4F0D11F}"/>
              </a:ext>
            </a:extLst>
          </p:cNvPr>
          <p:cNvCxnSpPr>
            <a:cxnSpLocks/>
            <a:stCxn id="16" idx="3"/>
            <a:endCxn id="6" idx="1"/>
          </p:cNvCxnSpPr>
          <p:nvPr/>
        </p:nvCxnSpPr>
        <p:spPr>
          <a:xfrm flipV="1">
            <a:off x="3514560" y="3242846"/>
            <a:ext cx="4734495" cy="132653"/>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409E718-AEDB-4535-8E7D-CBA8F25C5FC7}"/>
              </a:ext>
            </a:extLst>
          </p:cNvPr>
          <p:cNvCxnSpPr>
            <a:cxnSpLocks/>
            <a:stCxn id="17" idx="3"/>
            <a:endCxn id="6" idx="1"/>
          </p:cNvCxnSpPr>
          <p:nvPr/>
        </p:nvCxnSpPr>
        <p:spPr>
          <a:xfrm flipV="1">
            <a:off x="2318664" y="3242846"/>
            <a:ext cx="5930391" cy="1785862"/>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03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959E38-BC44-5349-00E2-86F5733F556A}"/>
              </a:ext>
            </a:extLst>
          </p:cNvPr>
          <p:cNvPicPr>
            <a:picLocks noChangeAspect="1"/>
          </p:cNvPicPr>
          <p:nvPr/>
        </p:nvPicPr>
        <p:blipFill>
          <a:blip r:embed="rId2"/>
          <a:stretch>
            <a:fillRect/>
          </a:stretch>
        </p:blipFill>
        <p:spPr>
          <a:xfrm>
            <a:off x="23331" y="862489"/>
            <a:ext cx="5647524" cy="3515910"/>
          </a:xfrm>
          <a:prstGeom prst="rect">
            <a:avLst/>
          </a:prstGeom>
        </p:spPr>
      </p:pic>
      <p:sp>
        <p:nvSpPr>
          <p:cNvPr id="6" name="AutoShape 2">
            <a:extLst>
              <a:ext uri="{FF2B5EF4-FFF2-40B4-BE49-F238E27FC236}">
                <a16:creationId xmlns:a16="http://schemas.microsoft.com/office/drawing/2014/main" id="{7708DC95-EE7D-54C9-28C0-C8BBCF8FD26F}"/>
              </a:ext>
            </a:extLst>
          </p:cNvPr>
          <p:cNvSpPr>
            <a:spLocks noChangeAspect="1" noChangeArrowheads="1"/>
          </p:cNvSpPr>
          <p:nvPr/>
        </p:nvSpPr>
        <p:spPr bwMode="auto">
          <a:xfrm>
            <a:off x="8626418" y="241385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7" name="Straight Arrow Connector 6">
            <a:extLst>
              <a:ext uri="{FF2B5EF4-FFF2-40B4-BE49-F238E27FC236}">
                <a16:creationId xmlns:a16="http://schemas.microsoft.com/office/drawing/2014/main" id="{ED19134C-40DC-A187-F05D-D787CD2D7BDF}"/>
              </a:ext>
            </a:extLst>
          </p:cNvPr>
          <p:cNvCxnSpPr>
            <a:cxnSpLocks/>
          </p:cNvCxnSpPr>
          <p:nvPr/>
        </p:nvCxnSpPr>
        <p:spPr>
          <a:xfrm flipH="1">
            <a:off x="7299199" y="2175616"/>
            <a:ext cx="1" cy="39599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EFDD56E-1E6E-235F-7840-20D37B3090AB}"/>
              </a:ext>
            </a:extLst>
          </p:cNvPr>
          <p:cNvCxnSpPr>
            <a:cxnSpLocks/>
          </p:cNvCxnSpPr>
          <p:nvPr/>
        </p:nvCxnSpPr>
        <p:spPr>
          <a:xfrm flipH="1">
            <a:off x="8855031" y="2175616"/>
            <a:ext cx="1" cy="39599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1271669-F7D4-C81D-9E36-F073F7EDB777}"/>
              </a:ext>
            </a:extLst>
          </p:cNvPr>
          <p:cNvCxnSpPr>
            <a:cxnSpLocks/>
          </p:cNvCxnSpPr>
          <p:nvPr/>
        </p:nvCxnSpPr>
        <p:spPr>
          <a:xfrm flipH="1">
            <a:off x="6669263" y="2175616"/>
            <a:ext cx="4844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7A0F0E-AC2B-93AD-B97C-D4868552991D}"/>
              </a:ext>
            </a:extLst>
          </p:cNvPr>
          <p:cNvSpPr txBox="1"/>
          <p:nvPr/>
        </p:nvSpPr>
        <p:spPr>
          <a:xfrm rot="16200000">
            <a:off x="5028249" y="2724782"/>
            <a:ext cx="2943916" cy="276999"/>
          </a:xfrm>
          <a:prstGeom prst="rect">
            <a:avLst/>
          </a:prstGeom>
          <a:noFill/>
        </p:spPr>
        <p:txBody>
          <a:bodyPr wrap="square" rtlCol="0">
            <a:spAutoFit/>
          </a:bodyPr>
          <a:lstStyle/>
          <a:p>
            <a:pPr algn="ctr"/>
            <a:r>
              <a:rPr lang="en-US" sz="1200" dirty="0"/>
              <a:t>Chemical separation</a:t>
            </a:r>
          </a:p>
        </p:txBody>
      </p:sp>
      <p:sp>
        <p:nvSpPr>
          <p:cNvPr id="12" name="TextBox 11">
            <a:extLst>
              <a:ext uri="{FF2B5EF4-FFF2-40B4-BE49-F238E27FC236}">
                <a16:creationId xmlns:a16="http://schemas.microsoft.com/office/drawing/2014/main" id="{62811EB3-353F-7359-AEE7-EBDF1C0AD69B}"/>
              </a:ext>
            </a:extLst>
          </p:cNvPr>
          <p:cNvSpPr txBox="1"/>
          <p:nvPr/>
        </p:nvSpPr>
        <p:spPr>
          <a:xfrm>
            <a:off x="6711698" y="2547628"/>
            <a:ext cx="1426994" cy="338554"/>
          </a:xfrm>
          <a:prstGeom prst="rect">
            <a:avLst/>
          </a:prstGeom>
          <a:noFill/>
        </p:spPr>
        <p:txBody>
          <a:bodyPr wrap="none" rtlCol="0">
            <a:spAutoFit/>
          </a:bodyPr>
          <a:lstStyle/>
          <a:p>
            <a:r>
              <a:rPr lang="en-US" sz="1600" b="1" baseline="30000" dirty="0"/>
              <a:t>228</a:t>
            </a:r>
            <a:r>
              <a:rPr lang="en-US" sz="1600" b="1" dirty="0"/>
              <a:t>Th (1.92 y)</a:t>
            </a:r>
          </a:p>
        </p:txBody>
      </p:sp>
      <p:sp>
        <p:nvSpPr>
          <p:cNvPr id="13" name="TextBox 12">
            <a:extLst>
              <a:ext uri="{FF2B5EF4-FFF2-40B4-BE49-F238E27FC236}">
                <a16:creationId xmlns:a16="http://schemas.microsoft.com/office/drawing/2014/main" id="{F3C828AA-738B-47BF-5647-C43F7C3D564F}"/>
              </a:ext>
            </a:extLst>
          </p:cNvPr>
          <p:cNvSpPr txBox="1"/>
          <p:nvPr/>
        </p:nvSpPr>
        <p:spPr>
          <a:xfrm>
            <a:off x="8203954" y="3371330"/>
            <a:ext cx="1197764" cy="338554"/>
          </a:xfrm>
          <a:prstGeom prst="rect">
            <a:avLst/>
          </a:prstGeom>
          <a:noFill/>
        </p:spPr>
        <p:txBody>
          <a:bodyPr wrap="none" rtlCol="0">
            <a:spAutoFit/>
          </a:bodyPr>
          <a:lstStyle/>
          <a:p>
            <a:r>
              <a:rPr lang="en-US" sz="1600" b="1" baseline="30000" dirty="0"/>
              <a:t>225</a:t>
            </a:r>
            <a:r>
              <a:rPr lang="en-US" sz="1600" b="1" dirty="0"/>
              <a:t>Ac (9.9 d)</a:t>
            </a:r>
          </a:p>
        </p:txBody>
      </p:sp>
      <p:sp>
        <p:nvSpPr>
          <p:cNvPr id="14" name="TextBox 13">
            <a:extLst>
              <a:ext uri="{FF2B5EF4-FFF2-40B4-BE49-F238E27FC236}">
                <a16:creationId xmlns:a16="http://schemas.microsoft.com/office/drawing/2014/main" id="{2FB1C765-805A-0D90-A710-F1A17DDC98F5}"/>
              </a:ext>
            </a:extLst>
          </p:cNvPr>
          <p:cNvSpPr txBox="1"/>
          <p:nvPr/>
        </p:nvSpPr>
        <p:spPr>
          <a:xfrm>
            <a:off x="8158689" y="2547628"/>
            <a:ext cx="1449436" cy="338554"/>
          </a:xfrm>
          <a:prstGeom prst="rect">
            <a:avLst/>
          </a:prstGeom>
          <a:noFill/>
        </p:spPr>
        <p:txBody>
          <a:bodyPr wrap="none" rtlCol="0">
            <a:spAutoFit/>
          </a:bodyPr>
          <a:lstStyle/>
          <a:p>
            <a:r>
              <a:rPr lang="en-US" sz="1600" b="1" baseline="30000" dirty="0"/>
              <a:t>225</a:t>
            </a:r>
            <a:r>
              <a:rPr lang="en-US" sz="1600" b="1" dirty="0"/>
              <a:t>Ra (14.9 d)</a:t>
            </a:r>
          </a:p>
        </p:txBody>
      </p:sp>
      <p:sp>
        <p:nvSpPr>
          <p:cNvPr id="15" name="TextBox 14">
            <a:extLst>
              <a:ext uri="{FF2B5EF4-FFF2-40B4-BE49-F238E27FC236}">
                <a16:creationId xmlns:a16="http://schemas.microsoft.com/office/drawing/2014/main" id="{E77941BB-5F00-F2B0-0409-FC7AECD98C62}"/>
              </a:ext>
            </a:extLst>
          </p:cNvPr>
          <p:cNvSpPr txBox="1"/>
          <p:nvPr/>
        </p:nvSpPr>
        <p:spPr>
          <a:xfrm>
            <a:off x="6747604" y="3371330"/>
            <a:ext cx="1335622" cy="338554"/>
          </a:xfrm>
          <a:prstGeom prst="rect">
            <a:avLst/>
          </a:prstGeom>
          <a:noFill/>
        </p:spPr>
        <p:txBody>
          <a:bodyPr wrap="none" rtlCol="0">
            <a:spAutoFit/>
          </a:bodyPr>
          <a:lstStyle/>
          <a:p>
            <a:r>
              <a:rPr lang="en-US" sz="1600" b="1" baseline="30000" dirty="0"/>
              <a:t>224</a:t>
            </a:r>
            <a:r>
              <a:rPr lang="en-US" sz="1600" b="1" dirty="0"/>
              <a:t>Ra (3.6 d)</a:t>
            </a:r>
          </a:p>
        </p:txBody>
      </p:sp>
      <p:sp>
        <p:nvSpPr>
          <p:cNvPr id="16" name="TextBox 15">
            <a:extLst>
              <a:ext uri="{FF2B5EF4-FFF2-40B4-BE49-F238E27FC236}">
                <a16:creationId xmlns:a16="http://schemas.microsoft.com/office/drawing/2014/main" id="{D8B952AE-DDB7-C930-F316-D5BDAC4DC866}"/>
              </a:ext>
            </a:extLst>
          </p:cNvPr>
          <p:cNvSpPr txBox="1"/>
          <p:nvPr/>
        </p:nvSpPr>
        <p:spPr>
          <a:xfrm>
            <a:off x="6736314" y="3733349"/>
            <a:ext cx="1449436" cy="338554"/>
          </a:xfrm>
          <a:prstGeom prst="rect">
            <a:avLst/>
          </a:prstGeom>
          <a:noFill/>
        </p:spPr>
        <p:txBody>
          <a:bodyPr wrap="none" rtlCol="0">
            <a:spAutoFit/>
          </a:bodyPr>
          <a:lstStyle/>
          <a:p>
            <a:r>
              <a:rPr lang="en-US" sz="1600" b="1" baseline="30000" dirty="0"/>
              <a:t>212</a:t>
            </a:r>
            <a:r>
              <a:rPr lang="en-US" sz="1600" b="1" dirty="0"/>
              <a:t>Pb (10.6 h)</a:t>
            </a:r>
          </a:p>
        </p:txBody>
      </p:sp>
      <p:sp>
        <p:nvSpPr>
          <p:cNvPr id="17" name="TextBox 16">
            <a:extLst>
              <a:ext uri="{FF2B5EF4-FFF2-40B4-BE49-F238E27FC236}">
                <a16:creationId xmlns:a16="http://schemas.microsoft.com/office/drawing/2014/main" id="{68018C44-CF24-A18F-CFE8-7A3044FF1B4D}"/>
              </a:ext>
            </a:extLst>
          </p:cNvPr>
          <p:cNvSpPr txBox="1"/>
          <p:nvPr/>
        </p:nvSpPr>
        <p:spPr>
          <a:xfrm>
            <a:off x="6736314" y="4052860"/>
            <a:ext cx="1451038" cy="338554"/>
          </a:xfrm>
          <a:prstGeom prst="rect">
            <a:avLst/>
          </a:prstGeom>
          <a:noFill/>
        </p:spPr>
        <p:txBody>
          <a:bodyPr wrap="none" rtlCol="0">
            <a:spAutoFit/>
          </a:bodyPr>
          <a:lstStyle/>
          <a:p>
            <a:r>
              <a:rPr lang="en-US" sz="1600" b="1" baseline="30000" dirty="0"/>
              <a:t>212</a:t>
            </a:r>
            <a:r>
              <a:rPr lang="en-US" sz="1600" b="1" dirty="0"/>
              <a:t>Bi (60.6 m)</a:t>
            </a:r>
          </a:p>
        </p:txBody>
      </p:sp>
      <p:sp>
        <p:nvSpPr>
          <p:cNvPr id="26" name="TextBox 25">
            <a:extLst>
              <a:ext uri="{FF2B5EF4-FFF2-40B4-BE49-F238E27FC236}">
                <a16:creationId xmlns:a16="http://schemas.microsoft.com/office/drawing/2014/main" id="{A47F1F35-E2A4-4755-8D96-3DCE1B7573C0}"/>
              </a:ext>
            </a:extLst>
          </p:cNvPr>
          <p:cNvSpPr txBox="1"/>
          <p:nvPr/>
        </p:nvSpPr>
        <p:spPr>
          <a:xfrm>
            <a:off x="8199242" y="3673527"/>
            <a:ext cx="1311578" cy="338554"/>
          </a:xfrm>
          <a:prstGeom prst="rect">
            <a:avLst/>
          </a:prstGeom>
          <a:noFill/>
        </p:spPr>
        <p:txBody>
          <a:bodyPr wrap="none" rtlCol="0">
            <a:spAutoFit/>
          </a:bodyPr>
          <a:lstStyle/>
          <a:p>
            <a:r>
              <a:rPr lang="en-US" sz="1600" b="1" baseline="30000" dirty="0"/>
              <a:t>213</a:t>
            </a:r>
            <a:r>
              <a:rPr lang="en-US" sz="1600" b="1" dirty="0"/>
              <a:t>Bi (45.6 m)</a:t>
            </a:r>
          </a:p>
        </p:txBody>
      </p:sp>
      <p:cxnSp>
        <p:nvCxnSpPr>
          <p:cNvPr id="28" name="Straight Arrow Connector 27">
            <a:extLst>
              <a:ext uri="{FF2B5EF4-FFF2-40B4-BE49-F238E27FC236}">
                <a16:creationId xmlns:a16="http://schemas.microsoft.com/office/drawing/2014/main" id="{0C50A85E-6A99-E9CE-0802-5927F1D509C4}"/>
              </a:ext>
            </a:extLst>
          </p:cNvPr>
          <p:cNvCxnSpPr>
            <a:cxnSpLocks/>
          </p:cNvCxnSpPr>
          <p:nvPr/>
        </p:nvCxnSpPr>
        <p:spPr>
          <a:xfrm flipH="1">
            <a:off x="7305615" y="2913554"/>
            <a:ext cx="1" cy="39599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348022E-8B96-D9D0-9DF7-FB73AA9A58D6}"/>
              </a:ext>
            </a:extLst>
          </p:cNvPr>
          <p:cNvCxnSpPr>
            <a:cxnSpLocks/>
          </p:cNvCxnSpPr>
          <p:nvPr/>
        </p:nvCxnSpPr>
        <p:spPr>
          <a:xfrm flipH="1">
            <a:off x="8861445" y="2913554"/>
            <a:ext cx="1" cy="39599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A025C35-45A4-036A-8B66-389CBC41EBF7}"/>
              </a:ext>
            </a:extLst>
          </p:cNvPr>
          <p:cNvSpPr txBox="1"/>
          <p:nvPr/>
        </p:nvSpPr>
        <p:spPr>
          <a:xfrm>
            <a:off x="7488856" y="1598956"/>
            <a:ext cx="2943916" cy="461665"/>
          </a:xfrm>
          <a:prstGeom prst="rect">
            <a:avLst/>
          </a:prstGeom>
          <a:noFill/>
        </p:spPr>
        <p:txBody>
          <a:bodyPr wrap="square" rtlCol="0">
            <a:spAutoFit/>
          </a:bodyPr>
          <a:lstStyle/>
          <a:p>
            <a:pPr algn="ctr"/>
            <a:r>
              <a:rPr lang="en-US" sz="1200" dirty="0"/>
              <a:t>Generator assembly</a:t>
            </a:r>
          </a:p>
          <a:p>
            <a:pPr algn="ctr"/>
            <a:r>
              <a:rPr lang="en-US" sz="1200" dirty="0"/>
              <a:t>Radioactive decay</a:t>
            </a:r>
          </a:p>
        </p:txBody>
      </p:sp>
      <p:sp>
        <p:nvSpPr>
          <p:cNvPr id="33" name="Right Brace 32">
            <a:extLst>
              <a:ext uri="{FF2B5EF4-FFF2-40B4-BE49-F238E27FC236}">
                <a16:creationId xmlns:a16="http://schemas.microsoft.com/office/drawing/2014/main" id="{DA671FF5-77A2-250B-AD13-23D2C889C839}"/>
              </a:ext>
            </a:extLst>
          </p:cNvPr>
          <p:cNvSpPr/>
          <p:nvPr/>
        </p:nvSpPr>
        <p:spPr>
          <a:xfrm>
            <a:off x="5597491" y="744677"/>
            <a:ext cx="544749" cy="3331869"/>
          </a:xfrm>
          <a:prstGeom prst="rightBrace">
            <a:avLst>
              <a:gd name="adj1" fmla="val 8333"/>
              <a:gd name="adj2" fmla="val 87345"/>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13D81961-5804-AD08-66E8-FDB7D830376B}"/>
              </a:ext>
            </a:extLst>
          </p:cNvPr>
          <p:cNvCxnSpPr>
            <a:cxnSpLocks/>
          </p:cNvCxnSpPr>
          <p:nvPr/>
        </p:nvCxnSpPr>
        <p:spPr>
          <a:xfrm flipH="1">
            <a:off x="6166536" y="3651834"/>
            <a:ext cx="5027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627A4AE-4A73-3D42-0E79-AE167C800E26}"/>
              </a:ext>
            </a:extLst>
          </p:cNvPr>
          <p:cNvCxnSpPr>
            <a:cxnSpLocks/>
          </p:cNvCxnSpPr>
          <p:nvPr/>
        </p:nvCxnSpPr>
        <p:spPr>
          <a:xfrm flipV="1">
            <a:off x="6669263" y="2175616"/>
            <a:ext cx="0" cy="14762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AutoShape 2">
            <a:extLst>
              <a:ext uri="{FF2B5EF4-FFF2-40B4-BE49-F238E27FC236}">
                <a16:creationId xmlns:a16="http://schemas.microsoft.com/office/drawing/2014/main" id="{877AA8B1-898E-706E-0630-EAAD31504C90}"/>
              </a:ext>
            </a:extLst>
          </p:cNvPr>
          <p:cNvSpPr>
            <a:spLocks noChangeAspect="1" noChangeArrowheads="1"/>
          </p:cNvSpPr>
          <p:nvPr/>
        </p:nvSpPr>
        <p:spPr bwMode="auto">
          <a:xfrm>
            <a:off x="9973987" y="240568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45" name="Straight Arrow Connector 44">
            <a:extLst>
              <a:ext uri="{FF2B5EF4-FFF2-40B4-BE49-F238E27FC236}">
                <a16:creationId xmlns:a16="http://schemas.microsoft.com/office/drawing/2014/main" id="{C8718F44-EA7F-CFE9-4F73-A0BC65E736AF}"/>
              </a:ext>
            </a:extLst>
          </p:cNvPr>
          <p:cNvCxnSpPr>
            <a:cxnSpLocks/>
          </p:cNvCxnSpPr>
          <p:nvPr/>
        </p:nvCxnSpPr>
        <p:spPr>
          <a:xfrm flipH="1">
            <a:off x="10202600" y="2167439"/>
            <a:ext cx="1" cy="39599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7682607-9D47-2E50-D1AC-BE595DBDBA0D}"/>
              </a:ext>
            </a:extLst>
          </p:cNvPr>
          <p:cNvSpPr txBox="1"/>
          <p:nvPr/>
        </p:nvSpPr>
        <p:spPr>
          <a:xfrm>
            <a:off x="9551523" y="3363153"/>
            <a:ext cx="1335622" cy="338554"/>
          </a:xfrm>
          <a:prstGeom prst="rect">
            <a:avLst/>
          </a:prstGeom>
          <a:noFill/>
        </p:spPr>
        <p:txBody>
          <a:bodyPr wrap="none" rtlCol="0">
            <a:spAutoFit/>
          </a:bodyPr>
          <a:lstStyle/>
          <a:p>
            <a:r>
              <a:rPr lang="en-US" sz="1600" b="1" baseline="30000" dirty="0"/>
              <a:t>230</a:t>
            </a:r>
            <a:r>
              <a:rPr lang="en-US" sz="1600" b="1" dirty="0"/>
              <a:t>U (20.2 d)</a:t>
            </a:r>
          </a:p>
        </p:txBody>
      </p:sp>
      <p:sp>
        <p:nvSpPr>
          <p:cNvPr id="47" name="TextBox 46">
            <a:extLst>
              <a:ext uri="{FF2B5EF4-FFF2-40B4-BE49-F238E27FC236}">
                <a16:creationId xmlns:a16="http://schemas.microsoft.com/office/drawing/2014/main" id="{4F16C36D-A102-B275-3F1E-BDA16ABCA75A}"/>
              </a:ext>
            </a:extLst>
          </p:cNvPr>
          <p:cNvSpPr txBox="1"/>
          <p:nvPr/>
        </p:nvSpPr>
        <p:spPr>
          <a:xfrm>
            <a:off x="9506258" y="2539451"/>
            <a:ext cx="1438214" cy="338554"/>
          </a:xfrm>
          <a:prstGeom prst="rect">
            <a:avLst/>
          </a:prstGeom>
          <a:noFill/>
        </p:spPr>
        <p:txBody>
          <a:bodyPr wrap="none" rtlCol="0">
            <a:spAutoFit/>
          </a:bodyPr>
          <a:lstStyle/>
          <a:p>
            <a:r>
              <a:rPr lang="en-US" sz="1600" b="1" baseline="30000" dirty="0"/>
              <a:t>230</a:t>
            </a:r>
            <a:r>
              <a:rPr lang="en-US" sz="1600" b="1" dirty="0"/>
              <a:t>Pa (17.4 d)</a:t>
            </a:r>
          </a:p>
        </p:txBody>
      </p:sp>
      <p:cxnSp>
        <p:nvCxnSpPr>
          <p:cNvPr id="54" name="Straight Arrow Connector 53">
            <a:extLst>
              <a:ext uri="{FF2B5EF4-FFF2-40B4-BE49-F238E27FC236}">
                <a16:creationId xmlns:a16="http://schemas.microsoft.com/office/drawing/2014/main" id="{568A4659-5C23-03F6-2D9E-DB2C3AF326D4}"/>
              </a:ext>
            </a:extLst>
          </p:cNvPr>
          <p:cNvCxnSpPr>
            <a:cxnSpLocks/>
          </p:cNvCxnSpPr>
          <p:nvPr/>
        </p:nvCxnSpPr>
        <p:spPr>
          <a:xfrm flipH="1">
            <a:off x="10209014" y="2905377"/>
            <a:ext cx="1" cy="39599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7" name="AutoShape 2">
            <a:extLst>
              <a:ext uri="{FF2B5EF4-FFF2-40B4-BE49-F238E27FC236}">
                <a16:creationId xmlns:a16="http://schemas.microsoft.com/office/drawing/2014/main" id="{123844C4-CA95-3C77-B179-A862AA310D27}"/>
              </a:ext>
            </a:extLst>
          </p:cNvPr>
          <p:cNvSpPr>
            <a:spLocks noChangeAspect="1" noChangeArrowheads="1"/>
          </p:cNvSpPr>
          <p:nvPr/>
        </p:nvSpPr>
        <p:spPr bwMode="auto">
          <a:xfrm>
            <a:off x="11288822" y="240530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78" name="Straight Arrow Connector 77">
            <a:extLst>
              <a:ext uri="{FF2B5EF4-FFF2-40B4-BE49-F238E27FC236}">
                <a16:creationId xmlns:a16="http://schemas.microsoft.com/office/drawing/2014/main" id="{0E52B5C5-0CB9-6C91-8662-57DB94D6DB52}"/>
              </a:ext>
            </a:extLst>
          </p:cNvPr>
          <p:cNvCxnSpPr>
            <a:cxnSpLocks/>
          </p:cNvCxnSpPr>
          <p:nvPr/>
        </p:nvCxnSpPr>
        <p:spPr>
          <a:xfrm flipH="1">
            <a:off x="11517435" y="2167066"/>
            <a:ext cx="1" cy="39599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77096CB4-57EC-9206-C8E8-D6C302366C4A}"/>
              </a:ext>
            </a:extLst>
          </p:cNvPr>
          <p:cNvSpPr txBox="1"/>
          <p:nvPr/>
        </p:nvSpPr>
        <p:spPr>
          <a:xfrm>
            <a:off x="10811494" y="3362780"/>
            <a:ext cx="1380506" cy="338554"/>
          </a:xfrm>
          <a:prstGeom prst="rect">
            <a:avLst/>
          </a:prstGeom>
          <a:noFill/>
        </p:spPr>
        <p:txBody>
          <a:bodyPr wrap="none" rtlCol="0">
            <a:spAutoFit/>
          </a:bodyPr>
          <a:lstStyle/>
          <a:p>
            <a:r>
              <a:rPr lang="en-US" sz="1600" b="1" baseline="30000" dirty="0"/>
              <a:t>227</a:t>
            </a:r>
            <a:r>
              <a:rPr lang="en-US" sz="1600" b="1" dirty="0"/>
              <a:t>Th (18.7d)</a:t>
            </a:r>
          </a:p>
        </p:txBody>
      </p:sp>
      <p:sp>
        <p:nvSpPr>
          <p:cNvPr id="80" name="TextBox 79">
            <a:extLst>
              <a:ext uri="{FF2B5EF4-FFF2-40B4-BE49-F238E27FC236}">
                <a16:creationId xmlns:a16="http://schemas.microsoft.com/office/drawing/2014/main" id="{B17D6679-FF87-30EB-BF46-BB7BF4224EAD}"/>
              </a:ext>
            </a:extLst>
          </p:cNvPr>
          <p:cNvSpPr txBox="1"/>
          <p:nvPr/>
        </p:nvSpPr>
        <p:spPr>
          <a:xfrm>
            <a:off x="10821093" y="2539078"/>
            <a:ext cx="1266693" cy="338554"/>
          </a:xfrm>
          <a:prstGeom prst="rect">
            <a:avLst/>
          </a:prstGeom>
          <a:noFill/>
        </p:spPr>
        <p:txBody>
          <a:bodyPr wrap="none" rtlCol="0">
            <a:spAutoFit/>
          </a:bodyPr>
          <a:lstStyle/>
          <a:p>
            <a:r>
              <a:rPr lang="en-US" sz="1600" b="1" baseline="30000" dirty="0"/>
              <a:t>227</a:t>
            </a:r>
            <a:r>
              <a:rPr lang="en-US" sz="1600" b="1" dirty="0"/>
              <a:t>Ac (21 y)</a:t>
            </a:r>
          </a:p>
        </p:txBody>
      </p:sp>
      <p:cxnSp>
        <p:nvCxnSpPr>
          <p:cNvPr id="81" name="Straight Arrow Connector 80">
            <a:extLst>
              <a:ext uri="{FF2B5EF4-FFF2-40B4-BE49-F238E27FC236}">
                <a16:creationId xmlns:a16="http://schemas.microsoft.com/office/drawing/2014/main" id="{6FC11C55-7A7C-5CAC-BF2D-3AD28041C50D}"/>
              </a:ext>
            </a:extLst>
          </p:cNvPr>
          <p:cNvCxnSpPr>
            <a:cxnSpLocks/>
          </p:cNvCxnSpPr>
          <p:nvPr/>
        </p:nvCxnSpPr>
        <p:spPr>
          <a:xfrm flipH="1">
            <a:off x="11523849" y="2905004"/>
            <a:ext cx="1" cy="39599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D577065C-0FC1-098D-2736-0ECDE5869A4F}"/>
              </a:ext>
            </a:extLst>
          </p:cNvPr>
          <p:cNvSpPr txBox="1"/>
          <p:nvPr/>
        </p:nvSpPr>
        <p:spPr>
          <a:xfrm>
            <a:off x="11464592" y="1916855"/>
            <a:ext cx="415498" cy="369332"/>
          </a:xfrm>
          <a:prstGeom prst="rect">
            <a:avLst/>
          </a:prstGeom>
          <a:noFill/>
        </p:spPr>
        <p:txBody>
          <a:bodyPr wrap="none" rtlCol="0">
            <a:spAutoFit/>
          </a:bodyPr>
          <a:lstStyle/>
          <a:p>
            <a:r>
              <a:rPr lang="en-US" dirty="0"/>
              <a:t>…</a:t>
            </a:r>
          </a:p>
        </p:txBody>
      </p:sp>
      <p:sp>
        <p:nvSpPr>
          <p:cNvPr id="83" name="TextBox 82">
            <a:extLst>
              <a:ext uri="{FF2B5EF4-FFF2-40B4-BE49-F238E27FC236}">
                <a16:creationId xmlns:a16="http://schemas.microsoft.com/office/drawing/2014/main" id="{BE5E9A96-9560-55B3-708B-F9C3EA2E5D05}"/>
              </a:ext>
            </a:extLst>
          </p:cNvPr>
          <p:cNvSpPr txBox="1"/>
          <p:nvPr/>
        </p:nvSpPr>
        <p:spPr>
          <a:xfrm>
            <a:off x="1026716" y="4544402"/>
            <a:ext cx="10727617" cy="1107996"/>
          </a:xfrm>
          <a:prstGeom prst="rect">
            <a:avLst/>
          </a:prstGeom>
          <a:noFill/>
        </p:spPr>
        <p:txBody>
          <a:bodyPr wrap="none" rtlCol="0">
            <a:spAutoFit/>
          </a:bodyPr>
          <a:lstStyle/>
          <a:p>
            <a:pPr marL="285750" indent="-285750">
              <a:buFont typeface="Arial" panose="020B0604020202020204" pitchFamily="34" charset="0"/>
              <a:buChar char="•"/>
            </a:pPr>
            <a:r>
              <a:rPr lang="en-US" sz="2200" dirty="0"/>
              <a:t>High-energy proton-induced spallation provides a virtual treasure trove of isotopes</a:t>
            </a:r>
          </a:p>
          <a:p>
            <a:pPr marL="285750" indent="-285750">
              <a:buFont typeface="Arial" panose="020B0604020202020204" pitchFamily="34" charset="0"/>
              <a:buChar char="•"/>
            </a:pPr>
            <a:r>
              <a:rPr lang="en-US" sz="2200" dirty="0"/>
              <a:t>Many isotopes produced have therapeutic/theragnostic potential</a:t>
            </a:r>
          </a:p>
          <a:p>
            <a:pPr marL="285750" indent="-285750">
              <a:buFont typeface="Arial" panose="020B0604020202020204" pitchFamily="34" charset="0"/>
              <a:buChar char="•"/>
            </a:pPr>
            <a:r>
              <a:rPr lang="en-US" sz="2200" dirty="0"/>
              <a:t>Threat: significant potential waste burden</a:t>
            </a:r>
          </a:p>
        </p:txBody>
      </p:sp>
      <p:sp>
        <p:nvSpPr>
          <p:cNvPr id="84" name="Title 1">
            <a:extLst>
              <a:ext uri="{FF2B5EF4-FFF2-40B4-BE49-F238E27FC236}">
                <a16:creationId xmlns:a16="http://schemas.microsoft.com/office/drawing/2014/main" id="{64ED9789-7808-DA75-3AD5-E47BF34D770F}"/>
              </a:ext>
            </a:extLst>
          </p:cNvPr>
          <p:cNvSpPr txBox="1">
            <a:spLocks/>
          </p:cNvSpPr>
          <p:nvPr/>
        </p:nvSpPr>
        <p:spPr>
          <a:xfrm>
            <a:off x="862393" y="190174"/>
            <a:ext cx="10972800" cy="606425"/>
          </a:xfrm>
          <a:prstGeom prst="rect">
            <a:avLst/>
          </a:prstGeom>
        </p:spPr>
        <p:txBody>
          <a:bodyPr vert="horz" lIns="121920" tIns="60960" rIns="121920" bIns="60960" rtlCol="0" anchor="ctr">
            <a:noAutofit/>
          </a:bodyPr>
          <a:lstStyle>
            <a:lvl1pPr algn="r" defTabSz="457200" rtl="0" eaLnBrk="1" latinLnBrk="0" hangingPunct="1">
              <a:spcBef>
                <a:spcPct val="0"/>
              </a:spcBef>
              <a:buNone/>
              <a:defRPr sz="2000" kern="1200">
                <a:solidFill>
                  <a:srgbClr val="FFFFFF"/>
                </a:solidFill>
                <a:latin typeface="Avenir Heavy"/>
                <a:ea typeface="+mj-ea"/>
                <a:cs typeface="Avenir Heavy"/>
              </a:defRPr>
            </a:lvl1pPr>
          </a:lstStyle>
          <a:p>
            <a:r>
              <a:rPr lang="en-US" sz="2800" b="1" dirty="0">
                <a:solidFill>
                  <a:srgbClr val="00B0F0"/>
                </a:solidFill>
                <a:latin typeface="Arial   "/>
              </a:rPr>
              <a:t>520 MeV Isotope Production</a:t>
            </a:r>
          </a:p>
        </p:txBody>
      </p:sp>
      <p:pic>
        <p:nvPicPr>
          <p:cNvPr id="85" name="Picture 84">
            <a:extLst>
              <a:ext uri="{FF2B5EF4-FFF2-40B4-BE49-F238E27FC236}">
                <a16:creationId xmlns:a16="http://schemas.microsoft.com/office/drawing/2014/main" id="{50432266-9E8D-6AD4-A813-B2138E6377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51596" y="5324354"/>
            <a:ext cx="1037832" cy="1402845"/>
          </a:xfrm>
          <a:prstGeom prst="rect">
            <a:avLst/>
          </a:prstGeom>
        </p:spPr>
      </p:pic>
      <p:pic>
        <p:nvPicPr>
          <p:cNvPr id="86" name="Picture 85">
            <a:extLst>
              <a:ext uri="{FF2B5EF4-FFF2-40B4-BE49-F238E27FC236}">
                <a16:creationId xmlns:a16="http://schemas.microsoft.com/office/drawing/2014/main" id="{39EF6E4D-3434-AF32-6EB5-D1F503FABEF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918955" y="5379201"/>
            <a:ext cx="984130" cy="1347998"/>
          </a:xfrm>
          <a:prstGeom prst="rect">
            <a:avLst/>
          </a:prstGeom>
        </p:spPr>
      </p:pic>
      <p:pic>
        <p:nvPicPr>
          <p:cNvPr id="87" name="Picture 86" descr="A person wearing glasses and smiling at the camera&#10;&#10;Description automatically generated">
            <a:extLst>
              <a:ext uri="{FF2B5EF4-FFF2-40B4-BE49-F238E27FC236}">
                <a16:creationId xmlns:a16="http://schemas.microsoft.com/office/drawing/2014/main" id="{08406406-A755-498C-5DB7-ADC00599A6B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52067" y="5379201"/>
            <a:ext cx="1000836" cy="1347998"/>
          </a:xfrm>
          <a:prstGeom prst="rect">
            <a:avLst/>
          </a:prstGeom>
        </p:spPr>
      </p:pic>
      <p:pic>
        <p:nvPicPr>
          <p:cNvPr id="88" name="Picture 87">
            <a:extLst>
              <a:ext uri="{FF2B5EF4-FFF2-40B4-BE49-F238E27FC236}">
                <a16:creationId xmlns:a16="http://schemas.microsoft.com/office/drawing/2014/main" id="{B1F8A889-8400-6CCD-2BE7-9612D3CBDB9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969137" y="5384485"/>
            <a:ext cx="979433" cy="1342714"/>
          </a:xfrm>
          <a:prstGeom prst="rect">
            <a:avLst/>
          </a:prstGeom>
        </p:spPr>
      </p:pic>
    </p:spTree>
    <p:extLst>
      <p:ext uri="{BB962C8B-B14F-4D97-AF65-F5344CB8AC3E}">
        <p14:creationId xmlns:p14="http://schemas.microsoft.com/office/powerpoint/2010/main" val="322943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64AC99F1-9484-27B3-3762-0296DC050794}"/>
              </a:ext>
            </a:extLst>
          </p:cNvPr>
          <p:cNvSpPr>
            <a:spLocks noGrp="1"/>
          </p:cNvSpPr>
          <p:nvPr>
            <p:ph type="title"/>
          </p:nvPr>
        </p:nvSpPr>
        <p:spPr>
          <a:xfrm>
            <a:off x="3754877" y="154687"/>
            <a:ext cx="8123585" cy="676102"/>
          </a:xfrm>
        </p:spPr>
        <p:txBody>
          <a:bodyPr anchor="ctr"/>
          <a:lstStyle/>
          <a:p>
            <a:pPr algn="r"/>
            <a:r>
              <a:rPr lang="en-CA" altLang="en-US" sz="2800" b="1" dirty="0">
                <a:solidFill>
                  <a:srgbClr val="00A9FF"/>
                </a:solidFill>
              </a:rPr>
              <a:t>Radiopharmaceuticals Development</a:t>
            </a:r>
          </a:p>
        </p:txBody>
      </p:sp>
      <p:pic>
        <p:nvPicPr>
          <p:cNvPr id="55" name="Picture 54">
            <a:extLst>
              <a:ext uri="{FF2B5EF4-FFF2-40B4-BE49-F238E27FC236}">
                <a16:creationId xmlns:a16="http://schemas.microsoft.com/office/drawing/2014/main" id="{893D73C5-8F2D-3C65-B1F6-5220ECF95F30}"/>
              </a:ext>
            </a:extLst>
          </p:cNvPr>
          <p:cNvPicPr>
            <a:picLocks noChangeAspect="1"/>
          </p:cNvPicPr>
          <p:nvPr/>
        </p:nvPicPr>
        <p:blipFill>
          <a:blip r:embed="rId2"/>
          <a:stretch>
            <a:fillRect/>
          </a:stretch>
        </p:blipFill>
        <p:spPr>
          <a:xfrm>
            <a:off x="3885191" y="1039747"/>
            <a:ext cx="5108864" cy="2058422"/>
          </a:xfrm>
          <a:prstGeom prst="rect">
            <a:avLst/>
          </a:prstGeom>
        </p:spPr>
      </p:pic>
      <p:pic>
        <p:nvPicPr>
          <p:cNvPr id="56" name="Picture 2">
            <a:extLst>
              <a:ext uri="{FF2B5EF4-FFF2-40B4-BE49-F238E27FC236}">
                <a16:creationId xmlns:a16="http://schemas.microsoft.com/office/drawing/2014/main" id="{C421579B-1F41-F723-F919-60B1725D8E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065"/>
          <a:stretch/>
        </p:blipFill>
        <p:spPr bwMode="auto">
          <a:xfrm>
            <a:off x="1404613" y="2970213"/>
            <a:ext cx="1894590" cy="146349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a:extLst>
              <a:ext uri="{FF2B5EF4-FFF2-40B4-BE49-F238E27FC236}">
                <a16:creationId xmlns:a16="http://schemas.microsoft.com/office/drawing/2014/main" id="{69E2767E-BFBB-1646-9B04-291020CBD3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274"/>
          <a:stretch/>
        </p:blipFill>
        <p:spPr bwMode="auto">
          <a:xfrm>
            <a:off x="529636" y="4726156"/>
            <a:ext cx="2232148" cy="181101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a:extLst>
              <a:ext uri="{FF2B5EF4-FFF2-40B4-BE49-F238E27FC236}">
                <a16:creationId xmlns:a16="http://schemas.microsoft.com/office/drawing/2014/main" id="{7D879B82-DE45-B02B-1D5B-B2A4A2C33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2185" y="4793091"/>
            <a:ext cx="2330574" cy="167714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a:extLst>
              <a:ext uri="{FF2B5EF4-FFF2-40B4-BE49-F238E27FC236}">
                <a16:creationId xmlns:a16="http://schemas.microsoft.com/office/drawing/2014/main" id="{3EAAA69D-95D2-D64F-F5A1-755ECDEA1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6732" y="2970213"/>
            <a:ext cx="2050073" cy="148400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94157C5D-86EF-0F97-0B65-D43003D794A0}"/>
              </a:ext>
            </a:extLst>
          </p:cNvPr>
          <p:cNvPicPr>
            <a:picLocks noChangeAspect="1"/>
          </p:cNvPicPr>
          <p:nvPr/>
        </p:nvPicPr>
        <p:blipFill>
          <a:blip r:embed="rId7"/>
          <a:stretch>
            <a:fillRect/>
          </a:stretch>
        </p:blipFill>
        <p:spPr>
          <a:xfrm>
            <a:off x="8833683" y="2909542"/>
            <a:ext cx="1837712" cy="1584833"/>
          </a:xfrm>
          <a:prstGeom prst="rect">
            <a:avLst/>
          </a:prstGeom>
        </p:spPr>
      </p:pic>
      <p:pic>
        <p:nvPicPr>
          <p:cNvPr id="61" name="Picture 60">
            <a:extLst>
              <a:ext uri="{FF2B5EF4-FFF2-40B4-BE49-F238E27FC236}">
                <a16:creationId xmlns:a16="http://schemas.microsoft.com/office/drawing/2014/main" id="{4AC9E086-3097-3E52-5A39-7A4AC3BC67CE}"/>
              </a:ext>
            </a:extLst>
          </p:cNvPr>
          <p:cNvPicPr>
            <a:picLocks noChangeAspect="1"/>
          </p:cNvPicPr>
          <p:nvPr/>
        </p:nvPicPr>
        <p:blipFill>
          <a:blip r:embed="rId8"/>
          <a:stretch>
            <a:fillRect/>
          </a:stretch>
        </p:blipFill>
        <p:spPr>
          <a:xfrm>
            <a:off x="5861506" y="3047631"/>
            <a:ext cx="2617476" cy="1329172"/>
          </a:xfrm>
          <a:prstGeom prst="rect">
            <a:avLst/>
          </a:prstGeom>
        </p:spPr>
      </p:pic>
      <p:pic>
        <p:nvPicPr>
          <p:cNvPr id="62" name="Picture 61">
            <a:extLst>
              <a:ext uri="{FF2B5EF4-FFF2-40B4-BE49-F238E27FC236}">
                <a16:creationId xmlns:a16="http://schemas.microsoft.com/office/drawing/2014/main" id="{DE1D3CE1-91D1-222C-7259-45C1AC5231CE}"/>
              </a:ext>
            </a:extLst>
          </p:cNvPr>
          <p:cNvPicPr>
            <a:picLocks noChangeAspect="1"/>
          </p:cNvPicPr>
          <p:nvPr/>
        </p:nvPicPr>
        <p:blipFill>
          <a:blip r:embed="rId9"/>
          <a:stretch>
            <a:fillRect/>
          </a:stretch>
        </p:blipFill>
        <p:spPr>
          <a:xfrm>
            <a:off x="6096000" y="4957336"/>
            <a:ext cx="1705698" cy="1409954"/>
          </a:xfrm>
          <a:prstGeom prst="rect">
            <a:avLst/>
          </a:prstGeom>
        </p:spPr>
      </p:pic>
      <p:pic>
        <p:nvPicPr>
          <p:cNvPr id="63" name="Picture 62">
            <a:extLst>
              <a:ext uri="{FF2B5EF4-FFF2-40B4-BE49-F238E27FC236}">
                <a16:creationId xmlns:a16="http://schemas.microsoft.com/office/drawing/2014/main" id="{9DE537FC-C402-183C-4CDD-4BDA7E1D8C19}"/>
              </a:ext>
            </a:extLst>
          </p:cNvPr>
          <p:cNvPicPr>
            <a:picLocks noChangeAspect="1"/>
          </p:cNvPicPr>
          <p:nvPr/>
        </p:nvPicPr>
        <p:blipFill>
          <a:blip r:embed="rId10"/>
          <a:stretch>
            <a:fillRect/>
          </a:stretch>
        </p:blipFill>
        <p:spPr>
          <a:xfrm>
            <a:off x="8833683" y="4914625"/>
            <a:ext cx="1984465" cy="1329172"/>
          </a:xfrm>
          <a:prstGeom prst="rect">
            <a:avLst/>
          </a:prstGeom>
        </p:spPr>
      </p:pic>
      <p:pic>
        <p:nvPicPr>
          <p:cNvPr id="65" name="Picture 64">
            <a:extLst>
              <a:ext uri="{FF2B5EF4-FFF2-40B4-BE49-F238E27FC236}">
                <a16:creationId xmlns:a16="http://schemas.microsoft.com/office/drawing/2014/main" id="{E806AD0B-53EA-DEB9-7A3C-408FEDC14E8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18629" y="154687"/>
            <a:ext cx="1037832" cy="1402845"/>
          </a:xfrm>
          <a:prstGeom prst="rect">
            <a:avLst/>
          </a:prstGeom>
        </p:spPr>
      </p:pic>
      <p:pic>
        <p:nvPicPr>
          <p:cNvPr id="66" name="Picture 65">
            <a:extLst>
              <a:ext uri="{FF2B5EF4-FFF2-40B4-BE49-F238E27FC236}">
                <a16:creationId xmlns:a16="http://schemas.microsoft.com/office/drawing/2014/main" id="{63336156-1CC6-56F7-4AAA-CA90F012401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385988" y="209534"/>
            <a:ext cx="984130" cy="1347998"/>
          </a:xfrm>
          <a:prstGeom prst="rect">
            <a:avLst/>
          </a:prstGeom>
        </p:spPr>
      </p:pic>
      <p:pic>
        <p:nvPicPr>
          <p:cNvPr id="67" name="Picture 66" descr="A person wearing glasses and smiling at the camera&#10;&#10;Description automatically generated">
            <a:extLst>
              <a:ext uri="{FF2B5EF4-FFF2-40B4-BE49-F238E27FC236}">
                <a16:creationId xmlns:a16="http://schemas.microsoft.com/office/drawing/2014/main" id="{EAF4F3B7-3566-FC39-8488-001E4E26D2A7}"/>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319100" y="209534"/>
            <a:ext cx="1000836" cy="1347998"/>
          </a:xfrm>
          <a:prstGeom prst="rect">
            <a:avLst/>
          </a:prstGeom>
        </p:spPr>
      </p:pic>
    </p:spTree>
    <p:extLst>
      <p:ext uri="{BB962C8B-B14F-4D97-AF65-F5344CB8AC3E}">
        <p14:creationId xmlns:p14="http://schemas.microsoft.com/office/powerpoint/2010/main" val="362924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triumf.ca/sites/default/files/user-553/Cornelia%20Hoehr_DxO.Horizrontal_1_0_0.jpg">
            <a:extLst>
              <a:ext uri="{FF2B5EF4-FFF2-40B4-BE49-F238E27FC236}">
                <a16:creationId xmlns:a16="http://schemas.microsoft.com/office/drawing/2014/main" id="{2F49B8D3-61E2-46E2-AD39-FA13FC6C5EF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494370" y="5046954"/>
            <a:ext cx="1306099" cy="154113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3EEB350-D19D-4865-9A50-4157D24C380F}"/>
              </a:ext>
            </a:extLst>
          </p:cNvPr>
          <p:cNvSpPr txBox="1">
            <a:spLocks/>
          </p:cNvSpPr>
          <p:nvPr/>
        </p:nvSpPr>
        <p:spPr>
          <a:xfrm>
            <a:off x="827669" y="23466"/>
            <a:ext cx="10972800" cy="1057959"/>
          </a:xfrm>
          <a:prstGeom prst="rect">
            <a:avLst/>
          </a:prstGeom>
        </p:spPr>
        <p:txBody>
          <a:bodyPr vert="horz" lIns="121920" tIns="60960" rIns="121920" bIns="60960" rtlCol="0" anchor="ctr">
            <a:noAutofit/>
          </a:bodyPr>
          <a:lstStyle>
            <a:lvl1pPr algn="r" defTabSz="457200" rtl="0" eaLnBrk="1" latinLnBrk="0" hangingPunct="1">
              <a:spcBef>
                <a:spcPct val="0"/>
              </a:spcBef>
              <a:buNone/>
              <a:defRPr sz="2000" kern="1200">
                <a:solidFill>
                  <a:srgbClr val="FFFFFF"/>
                </a:solidFill>
                <a:latin typeface="Avenir Heavy"/>
                <a:ea typeface="+mj-ea"/>
                <a:cs typeface="Avenir Heavy"/>
              </a:defRPr>
            </a:lvl1pPr>
          </a:lstStyle>
          <a:p>
            <a:r>
              <a:rPr lang="en-US" sz="2800" b="1">
                <a:solidFill>
                  <a:srgbClr val="00B0F0"/>
                </a:solidFill>
                <a:latin typeface="Arial   "/>
              </a:rPr>
              <a:t>Radionuclide </a:t>
            </a:r>
            <a:r>
              <a:rPr lang="en-US" sz="2800" b="1" dirty="0">
                <a:solidFill>
                  <a:srgbClr val="00B0F0"/>
                </a:solidFill>
                <a:latin typeface="Arial   "/>
              </a:rPr>
              <a:t>Therapy </a:t>
            </a:r>
          </a:p>
          <a:p>
            <a:r>
              <a:rPr lang="en-US" sz="2800" b="1" dirty="0">
                <a:solidFill>
                  <a:srgbClr val="00B0F0"/>
                </a:solidFill>
                <a:latin typeface="Arial   "/>
              </a:rPr>
              <a:t>is not limited to alpha-, beta- emitters</a:t>
            </a:r>
          </a:p>
        </p:txBody>
      </p:sp>
      <p:sp>
        <p:nvSpPr>
          <p:cNvPr id="8" name="Rechteck: abgerundete Ecken 3">
            <a:extLst>
              <a:ext uri="{FF2B5EF4-FFF2-40B4-BE49-F238E27FC236}">
                <a16:creationId xmlns:a16="http://schemas.microsoft.com/office/drawing/2014/main" id="{114DA039-4C69-4FAC-8157-B3D4F320D2A0}"/>
              </a:ext>
            </a:extLst>
          </p:cNvPr>
          <p:cNvSpPr/>
          <p:nvPr/>
        </p:nvSpPr>
        <p:spPr>
          <a:xfrm>
            <a:off x="5761826" y="1242247"/>
            <a:ext cx="1780708" cy="1150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echteck: abgerundete Ecken 4">
            <a:extLst>
              <a:ext uri="{FF2B5EF4-FFF2-40B4-BE49-F238E27FC236}">
                <a16:creationId xmlns:a16="http://schemas.microsoft.com/office/drawing/2014/main" id="{1BCF5881-518E-4BF4-B585-BBC1F7F32471}"/>
              </a:ext>
            </a:extLst>
          </p:cNvPr>
          <p:cNvSpPr/>
          <p:nvPr/>
        </p:nvSpPr>
        <p:spPr>
          <a:xfrm>
            <a:off x="7883799" y="1252571"/>
            <a:ext cx="1780708" cy="1150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hteck: abgerundete Ecken 5">
            <a:extLst>
              <a:ext uri="{FF2B5EF4-FFF2-40B4-BE49-F238E27FC236}">
                <a16:creationId xmlns:a16="http://schemas.microsoft.com/office/drawing/2014/main" id="{5BD614A0-3AB4-4DB8-8887-EFBF0A23EA01}"/>
              </a:ext>
            </a:extLst>
          </p:cNvPr>
          <p:cNvSpPr/>
          <p:nvPr/>
        </p:nvSpPr>
        <p:spPr>
          <a:xfrm>
            <a:off x="10019761" y="1252571"/>
            <a:ext cx="1780708" cy="1150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feld 7">
            <a:extLst>
              <a:ext uri="{FF2B5EF4-FFF2-40B4-BE49-F238E27FC236}">
                <a16:creationId xmlns:a16="http://schemas.microsoft.com/office/drawing/2014/main" id="{ECA66085-48A5-4226-9004-B42214843A9A}"/>
              </a:ext>
            </a:extLst>
          </p:cNvPr>
          <p:cNvSpPr txBox="1"/>
          <p:nvPr/>
        </p:nvSpPr>
        <p:spPr>
          <a:xfrm>
            <a:off x="5881999" y="1280153"/>
            <a:ext cx="1512384" cy="954107"/>
          </a:xfrm>
          <a:prstGeom prst="rect">
            <a:avLst/>
          </a:prstGeom>
          <a:noFill/>
        </p:spPr>
        <p:txBody>
          <a:bodyPr wrap="square" rtlCol="0">
            <a:spAutoFit/>
          </a:bodyPr>
          <a:lstStyle/>
          <a:p>
            <a:pPr algn="ctr"/>
            <a:r>
              <a:rPr lang="en-US" sz="1400">
                <a:solidFill>
                  <a:schemeClr val="bg1"/>
                </a:solidFill>
              </a:rPr>
              <a:t>Production of </a:t>
            </a:r>
            <a:r>
              <a:rPr lang="en-US" sz="1400" baseline="30000">
                <a:solidFill>
                  <a:schemeClr val="bg1"/>
                </a:solidFill>
              </a:rPr>
              <a:t>197m/g</a:t>
            </a:r>
            <a:r>
              <a:rPr lang="en-US" sz="1400">
                <a:solidFill>
                  <a:schemeClr val="bg1"/>
                </a:solidFill>
              </a:rPr>
              <a:t>Hg by irradiation of solid gold target</a:t>
            </a:r>
          </a:p>
        </p:txBody>
      </p:sp>
      <p:sp>
        <p:nvSpPr>
          <p:cNvPr id="13" name="Textfeld 8">
            <a:extLst>
              <a:ext uri="{FF2B5EF4-FFF2-40B4-BE49-F238E27FC236}">
                <a16:creationId xmlns:a16="http://schemas.microsoft.com/office/drawing/2014/main" id="{9987BDF0-2540-4D7B-B3C2-45D4F84BE125}"/>
              </a:ext>
            </a:extLst>
          </p:cNvPr>
          <p:cNvSpPr txBox="1"/>
          <p:nvPr/>
        </p:nvSpPr>
        <p:spPr>
          <a:xfrm>
            <a:off x="7920065" y="1497828"/>
            <a:ext cx="1512384" cy="523220"/>
          </a:xfrm>
          <a:prstGeom prst="rect">
            <a:avLst/>
          </a:prstGeom>
          <a:noFill/>
        </p:spPr>
        <p:txBody>
          <a:bodyPr wrap="square" rtlCol="0">
            <a:spAutoFit/>
          </a:bodyPr>
          <a:lstStyle/>
          <a:p>
            <a:pPr algn="ctr"/>
            <a:r>
              <a:rPr lang="en-US" sz="1400">
                <a:solidFill>
                  <a:schemeClr val="bg1"/>
                </a:solidFill>
              </a:rPr>
              <a:t>Dissolving of gold/</a:t>
            </a:r>
            <a:r>
              <a:rPr lang="en-US" sz="1400" baseline="30000">
                <a:solidFill>
                  <a:schemeClr val="bg1"/>
                </a:solidFill>
              </a:rPr>
              <a:t> 197m/g</a:t>
            </a:r>
            <a:r>
              <a:rPr lang="en-US" sz="1400">
                <a:solidFill>
                  <a:schemeClr val="bg1"/>
                </a:solidFill>
              </a:rPr>
              <a:t>Hg </a:t>
            </a:r>
          </a:p>
        </p:txBody>
      </p:sp>
      <p:sp>
        <p:nvSpPr>
          <p:cNvPr id="14" name="Textfeld 9">
            <a:extLst>
              <a:ext uri="{FF2B5EF4-FFF2-40B4-BE49-F238E27FC236}">
                <a16:creationId xmlns:a16="http://schemas.microsoft.com/office/drawing/2014/main" id="{0E3550B5-1F75-4299-86B5-9F6AB7896089}"/>
              </a:ext>
            </a:extLst>
          </p:cNvPr>
          <p:cNvSpPr txBox="1"/>
          <p:nvPr/>
        </p:nvSpPr>
        <p:spPr>
          <a:xfrm>
            <a:off x="10150070" y="1310384"/>
            <a:ext cx="1512384" cy="954107"/>
          </a:xfrm>
          <a:prstGeom prst="rect">
            <a:avLst/>
          </a:prstGeom>
          <a:noFill/>
        </p:spPr>
        <p:txBody>
          <a:bodyPr wrap="square" rtlCol="0">
            <a:spAutoFit/>
          </a:bodyPr>
          <a:lstStyle/>
          <a:p>
            <a:pPr algn="ctr"/>
            <a:r>
              <a:rPr lang="en-US" sz="1400">
                <a:solidFill>
                  <a:schemeClr val="bg1"/>
                </a:solidFill>
              </a:rPr>
              <a:t>Production of nanoparticles from active gold/</a:t>
            </a:r>
            <a:r>
              <a:rPr lang="en-US" sz="1400" baseline="30000">
                <a:solidFill>
                  <a:schemeClr val="bg1"/>
                </a:solidFill>
              </a:rPr>
              <a:t> 197m/g</a:t>
            </a:r>
            <a:r>
              <a:rPr lang="en-US" sz="1400">
                <a:solidFill>
                  <a:schemeClr val="bg1"/>
                </a:solidFill>
              </a:rPr>
              <a:t>Hg solution</a:t>
            </a:r>
          </a:p>
        </p:txBody>
      </p:sp>
      <p:cxnSp>
        <p:nvCxnSpPr>
          <p:cNvPr id="16" name="Gerade Verbindung mit Pfeil 17">
            <a:extLst>
              <a:ext uri="{FF2B5EF4-FFF2-40B4-BE49-F238E27FC236}">
                <a16:creationId xmlns:a16="http://schemas.microsoft.com/office/drawing/2014/main" id="{16B3AB72-C224-4EF9-B59E-674C8F7110A7}"/>
              </a:ext>
            </a:extLst>
          </p:cNvPr>
          <p:cNvCxnSpPr>
            <a:cxnSpLocks/>
          </p:cNvCxnSpPr>
          <p:nvPr/>
        </p:nvCxnSpPr>
        <p:spPr>
          <a:xfrm>
            <a:off x="7547019" y="1808777"/>
            <a:ext cx="3367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20">
            <a:extLst>
              <a:ext uri="{FF2B5EF4-FFF2-40B4-BE49-F238E27FC236}">
                <a16:creationId xmlns:a16="http://schemas.microsoft.com/office/drawing/2014/main" id="{534EEF4A-E67F-4C02-8132-DA1751081C4F}"/>
              </a:ext>
            </a:extLst>
          </p:cNvPr>
          <p:cNvCxnSpPr>
            <a:cxnSpLocks/>
          </p:cNvCxnSpPr>
          <p:nvPr/>
        </p:nvCxnSpPr>
        <p:spPr>
          <a:xfrm>
            <a:off x="9682981" y="1808777"/>
            <a:ext cx="3367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344B7240-6D42-4D4E-95F4-16CC92891283}"/>
              </a:ext>
            </a:extLst>
          </p:cNvPr>
          <p:cNvPicPr>
            <a:picLocks noChangeAspect="1"/>
          </p:cNvPicPr>
          <p:nvPr/>
        </p:nvPicPr>
        <p:blipFill>
          <a:blip r:embed="rId4"/>
          <a:stretch>
            <a:fillRect/>
          </a:stretch>
        </p:blipFill>
        <p:spPr>
          <a:xfrm>
            <a:off x="7742025" y="2596997"/>
            <a:ext cx="2548626" cy="2548626"/>
          </a:xfrm>
          <a:prstGeom prst="rect">
            <a:avLst/>
          </a:prstGeom>
        </p:spPr>
      </p:pic>
      <p:pic>
        <p:nvPicPr>
          <p:cNvPr id="20" name="Picture 19">
            <a:extLst>
              <a:ext uri="{FF2B5EF4-FFF2-40B4-BE49-F238E27FC236}">
                <a16:creationId xmlns:a16="http://schemas.microsoft.com/office/drawing/2014/main" id="{0303D803-F922-58B8-3B4F-33906D74E04C}"/>
              </a:ext>
            </a:extLst>
          </p:cNvPr>
          <p:cNvPicPr>
            <a:picLocks noChangeAspect="1"/>
          </p:cNvPicPr>
          <p:nvPr/>
        </p:nvPicPr>
        <p:blipFill>
          <a:blip r:embed="rId5"/>
          <a:stretch>
            <a:fillRect/>
          </a:stretch>
        </p:blipFill>
        <p:spPr>
          <a:xfrm>
            <a:off x="25352" y="1675732"/>
            <a:ext cx="6263369" cy="4870063"/>
          </a:xfrm>
          <a:prstGeom prst="rect">
            <a:avLst/>
          </a:prstGeom>
        </p:spPr>
      </p:pic>
      <p:pic>
        <p:nvPicPr>
          <p:cNvPr id="21" name="Picture 20">
            <a:extLst>
              <a:ext uri="{FF2B5EF4-FFF2-40B4-BE49-F238E27FC236}">
                <a16:creationId xmlns:a16="http://schemas.microsoft.com/office/drawing/2014/main" id="{0766C255-9215-B0DF-E9FD-164575904B57}"/>
              </a:ext>
            </a:extLst>
          </p:cNvPr>
          <p:cNvPicPr>
            <a:picLocks noChangeAspect="1"/>
          </p:cNvPicPr>
          <p:nvPr/>
        </p:nvPicPr>
        <p:blipFill rotWithShape="1">
          <a:blip r:embed="rId6"/>
          <a:srcRect t="12296"/>
          <a:stretch/>
        </p:blipFill>
        <p:spPr>
          <a:xfrm>
            <a:off x="227865" y="154288"/>
            <a:ext cx="1114511" cy="1527894"/>
          </a:xfrm>
          <a:prstGeom prst="rect">
            <a:avLst/>
          </a:prstGeom>
        </p:spPr>
      </p:pic>
      <p:grpSp>
        <p:nvGrpSpPr>
          <p:cNvPr id="19" name="Group 18">
            <a:extLst>
              <a:ext uri="{FF2B5EF4-FFF2-40B4-BE49-F238E27FC236}">
                <a16:creationId xmlns:a16="http://schemas.microsoft.com/office/drawing/2014/main" id="{1B106C47-B176-71B7-523A-2B508A45067E}"/>
              </a:ext>
            </a:extLst>
          </p:cNvPr>
          <p:cNvGrpSpPr/>
          <p:nvPr/>
        </p:nvGrpSpPr>
        <p:grpSpPr>
          <a:xfrm>
            <a:off x="4790973" y="3638684"/>
            <a:ext cx="1253952" cy="1405420"/>
            <a:chOff x="3727161" y="5279732"/>
            <a:chExt cx="1253952" cy="1405420"/>
          </a:xfrm>
        </p:grpSpPr>
        <p:sp>
          <p:nvSpPr>
            <p:cNvPr id="6" name="Rectangle: Rounded Corners 5">
              <a:extLst>
                <a:ext uri="{FF2B5EF4-FFF2-40B4-BE49-F238E27FC236}">
                  <a16:creationId xmlns:a16="http://schemas.microsoft.com/office/drawing/2014/main" id="{C7AF67E0-4D55-CD3D-F8CD-BDD8E16D3802}"/>
                </a:ext>
              </a:extLst>
            </p:cNvPr>
            <p:cNvSpPr/>
            <p:nvPr/>
          </p:nvSpPr>
          <p:spPr>
            <a:xfrm>
              <a:off x="3733775" y="5309474"/>
              <a:ext cx="1247338" cy="1375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C09EFF3-3F12-EB7D-9F7C-44FDC8CCF50E}"/>
                </a:ext>
              </a:extLst>
            </p:cNvPr>
            <p:cNvSpPr txBox="1"/>
            <p:nvPr/>
          </p:nvSpPr>
          <p:spPr>
            <a:xfrm>
              <a:off x="3953013" y="5622852"/>
              <a:ext cx="875735"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200" b="1" i="0" u="none" strike="noStrike" cap="none" spc="0" normalizeH="0" baseline="0" dirty="0">
                  <a:ln>
                    <a:noFill/>
                  </a:ln>
                  <a:solidFill>
                    <a:schemeClr val="bg1"/>
                  </a:solidFill>
                  <a:effectLst/>
                  <a:uFillTx/>
                  <a:latin typeface="Arial" panose="020B0604020202020204" pitchFamily="34" charset="0"/>
                  <a:ea typeface="Helvetica Neue"/>
                  <a:cs typeface="Arial" panose="020B0604020202020204" pitchFamily="34" charset="0"/>
                  <a:sym typeface="Helvetica Neue"/>
                </a:rPr>
                <a:t>Hg</a:t>
              </a:r>
            </a:p>
          </p:txBody>
        </p:sp>
        <p:sp>
          <p:nvSpPr>
            <p:cNvPr id="32" name="TextBox 31">
              <a:extLst>
                <a:ext uri="{FF2B5EF4-FFF2-40B4-BE49-F238E27FC236}">
                  <a16:creationId xmlns:a16="http://schemas.microsoft.com/office/drawing/2014/main" id="{415F6B52-1C97-3EA1-EDB7-1068412E8FFD}"/>
                </a:ext>
              </a:extLst>
            </p:cNvPr>
            <p:cNvSpPr txBox="1"/>
            <p:nvPr/>
          </p:nvSpPr>
          <p:spPr>
            <a:xfrm>
              <a:off x="3727161" y="5279732"/>
              <a:ext cx="663720"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chemeClr val="bg1"/>
                  </a:solidFill>
                  <a:effectLst/>
                  <a:uFillTx/>
                  <a:latin typeface="Arial" panose="020B0604020202020204" pitchFamily="34" charset="0"/>
                  <a:ea typeface="Helvetica Neue"/>
                  <a:cs typeface="Arial" panose="020B0604020202020204" pitchFamily="34" charset="0"/>
                  <a:sym typeface="Helvetica Neue"/>
                </a:rPr>
                <a:t>197</a:t>
              </a:r>
            </a:p>
          </p:txBody>
        </p:sp>
        <p:sp>
          <p:nvSpPr>
            <p:cNvPr id="33" name="TextBox 32">
              <a:extLst>
                <a:ext uri="{FF2B5EF4-FFF2-40B4-BE49-F238E27FC236}">
                  <a16:creationId xmlns:a16="http://schemas.microsoft.com/office/drawing/2014/main" id="{DE35B335-B242-CDA2-EEB7-845E15F895BD}"/>
                </a:ext>
              </a:extLst>
            </p:cNvPr>
            <p:cNvSpPr txBox="1"/>
            <p:nvPr/>
          </p:nvSpPr>
          <p:spPr>
            <a:xfrm>
              <a:off x="4008291" y="6322625"/>
              <a:ext cx="765177"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chemeClr val="bg1"/>
                  </a:solidFill>
                  <a:effectLst/>
                  <a:uFillTx/>
                  <a:latin typeface="Helvetica Neue"/>
                  <a:ea typeface="Helvetica Neue"/>
                  <a:cs typeface="Helvetica Neue"/>
                  <a:sym typeface="Helvetica Neue"/>
                </a:rPr>
                <a:t>mercury</a:t>
              </a:r>
            </a:p>
          </p:txBody>
        </p:sp>
      </p:grpSp>
      <p:grpSp>
        <p:nvGrpSpPr>
          <p:cNvPr id="39" name="Group 38">
            <a:extLst>
              <a:ext uri="{FF2B5EF4-FFF2-40B4-BE49-F238E27FC236}">
                <a16:creationId xmlns:a16="http://schemas.microsoft.com/office/drawing/2014/main" id="{A153CA0D-0D2C-59FD-086F-FFB78C5C4EBE}"/>
              </a:ext>
            </a:extLst>
          </p:cNvPr>
          <p:cNvGrpSpPr/>
          <p:nvPr/>
        </p:nvGrpSpPr>
        <p:grpSpPr>
          <a:xfrm>
            <a:off x="4027282" y="5105942"/>
            <a:ext cx="1253952" cy="1405420"/>
            <a:chOff x="4317393" y="3682158"/>
            <a:chExt cx="1253952" cy="1405420"/>
          </a:xfrm>
        </p:grpSpPr>
        <p:sp>
          <p:nvSpPr>
            <p:cNvPr id="35" name="Rectangle: Rounded Corners 34">
              <a:extLst>
                <a:ext uri="{FF2B5EF4-FFF2-40B4-BE49-F238E27FC236}">
                  <a16:creationId xmlns:a16="http://schemas.microsoft.com/office/drawing/2014/main" id="{3CA00D51-CA35-69EA-5D75-D5CD2F12F873}"/>
                </a:ext>
              </a:extLst>
            </p:cNvPr>
            <p:cNvSpPr/>
            <p:nvPr/>
          </p:nvSpPr>
          <p:spPr>
            <a:xfrm>
              <a:off x="4324007" y="3711900"/>
              <a:ext cx="1247338" cy="1375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2FEE807-D974-98B2-AB52-BBB4AE310E30}"/>
                </a:ext>
              </a:extLst>
            </p:cNvPr>
            <p:cNvSpPr txBox="1"/>
            <p:nvPr/>
          </p:nvSpPr>
          <p:spPr>
            <a:xfrm>
              <a:off x="4543245" y="4025278"/>
              <a:ext cx="875735"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200" b="1" i="0" u="none" strike="noStrike" cap="none" spc="0" normalizeH="0" baseline="0" dirty="0">
                  <a:ln>
                    <a:noFill/>
                  </a:ln>
                  <a:solidFill>
                    <a:schemeClr val="bg1"/>
                  </a:solidFill>
                  <a:effectLst/>
                  <a:uFillTx/>
                  <a:latin typeface="Arial" panose="020B0604020202020204" pitchFamily="34" charset="0"/>
                  <a:ea typeface="Helvetica Neue"/>
                  <a:cs typeface="Arial" panose="020B0604020202020204" pitchFamily="34" charset="0"/>
                  <a:sym typeface="Helvetica Neue"/>
                </a:rPr>
                <a:t>Sb</a:t>
              </a:r>
            </a:p>
          </p:txBody>
        </p:sp>
        <p:sp>
          <p:nvSpPr>
            <p:cNvPr id="37" name="TextBox 36">
              <a:extLst>
                <a:ext uri="{FF2B5EF4-FFF2-40B4-BE49-F238E27FC236}">
                  <a16:creationId xmlns:a16="http://schemas.microsoft.com/office/drawing/2014/main" id="{CCF0D808-F2B8-AF40-15A2-A50CC42C73AD}"/>
                </a:ext>
              </a:extLst>
            </p:cNvPr>
            <p:cNvSpPr txBox="1"/>
            <p:nvPr/>
          </p:nvSpPr>
          <p:spPr>
            <a:xfrm>
              <a:off x="4317393" y="3682158"/>
              <a:ext cx="663720"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chemeClr val="bg1"/>
                  </a:solidFill>
                  <a:effectLst/>
                  <a:uFillTx/>
                  <a:latin typeface="Arial" panose="020B0604020202020204" pitchFamily="34" charset="0"/>
                  <a:ea typeface="Helvetica Neue"/>
                  <a:cs typeface="Arial" panose="020B0604020202020204" pitchFamily="34" charset="0"/>
                  <a:sym typeface="Helvetica Neue"/>
                </a:rPr>
                <a:t>119</a:t>
              </a:r>
            </a:p>
          </p:txBody>
        </p:sp>
        <p:sp>
          <p:nvSpPr>
            <p:cNvPr id="38" name="TextBox 37">
              <a:extLst>
                <a:ext uri="{FF2B5EF4-FFF2-40B4-BE49-F238E27FC236}">
                  <a16:creationId xmlns:a16="http://schemas.microsoft.com/office/drawing/2014/main" id="{DCF73615-5526-9F6A-2AE2-969F59A87FAC}"/>
                </a:ext>
              </a:extLst>
            </p:cNvPr>
            <p:cNvSpPr txBox="1"/>
            <p:nvPr/>
          </p:nvSpPr>
          <p:spPr>
            <a:xfrm>
              <a:off x="4565087" y="4671562"/>
              <a:ext cx="765177"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chemeClr val="bg1"/>
                  </a:solidFill>
                  <a:effectLst/>
                  <a:uFillTx/>
                  <a:latin typeface="Helvetica Neue"/>
                  <a:ea typeface="Helvetica Neue"/>
                  <a:cs typeface="Helvetica Neue"/>
                  <a:sym typeface="Helvetica Neue"/>
                </a:rPr>
                <a:t>antimony</a:t>
              </a:r>
            </a:p>
          </p:txBody>
        </p:sp>
      </p:grpSp>
      <p:grpSp>
        <p:nvGrpSpPr>
          <p:cNvPr id="40" name="Group 39">
            <a:extLst>
              <a:ext uri="{FF2B5EF4-FFF2-40B4-BE49-F238E27FC236}">
                <a16:creationId xmlns:a16="http://schemas.microsoft.com/office/drawing/2014/main" id="{F97AEE45-FB55-C338-4807-EBA11BF735D3}"/>
              </a:ext>
            </a:extLst>
          </p:cNvPr>
          <p:cNvGrpSpPr/>
          <p:nvPr/>
        </p:nvGrpSpPr>
        <p:grpSpPr>
          <a:xfrm>
            <a:off x="5384239" y="5136269"/>
            <a:ext cx="1253952" cy="1405420"/>
            <a:chOff x="3727161" y="5279732"/>
            <a:chExt cx="1253952" cy="1405420"/>
          </a:xfrm>
        </p:grpSpPr>
        <p:sp>
          <p:nvSpPr>
            <p:cNvPr id="41" name="Rectangle: Rounded Corners 40">
              <a:extLst>
                <a:ext uri="{FF2B5EF4-FFF2-40B4-BE49-F238E27FC236}">
                  <a16:creationId xmlns:a16="http://schemas.microsoft.com/office/drawing/2014/main" id="{10113141-59BA-C370-D033-1BA4F852DAA3}"/>
                </a:ext>
              </a:extLst>
            </p:cNvPr>
            <p:cNvSpPr/>
            <p:nvPr/>
          </p:nvSpPr>
          <p:spPr>
            <a:xfrm>
              <a:off x="3733775" y="5309474"/>
              <a:ext cx="1247338" cy="1375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8DB0AFC-34E8-A5E2-6C09-E2515D1C3FCF}"/>
                </a:ext>
              </a:extLst>
            </p:cNvPr>
            <p:cNvSpPr txBox="1"/>
            <p:nvPr/>
          </p:nvSpPr>
          <p:spPr>
            <a:xfrm>
              <a:off x="3953013" y="5622852"/>
              <a:ext cx="875735"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200" b="1" i="0" u="none" strike="noStrike" cap="none" spc="0" normalizeH="0" baseline="0" dirty="0">
                  <a:ln>
                    <a:noFill/>
                  </a:ln>
                  <a:solidFill>
                    <a:schemeClr val="bg1"/>
                  </a:solidFill>
                  <a:effectLst/>
                  <a:uFillTx/>
                  <a:latin typeface="Arial" panose="020B0604020202020204" pitchFamily="34" charset="0"/>
                  <a:ea typeface="Helvetica Neue"/>
                  <a:cs typeface="Arial" panose="020B0604020202020204" pitchFamily="34" charset="0"/>
                  <a:sym typeface="Helvetica Neue"/>
                </a:rPr>
                <a:t>U</a:t>
              </a:r>
            </a:p>
          </p:txBody>
        </p:sp>
        <p:sp>
          <p:nvSpPr>
            <p:cNvPr id="43" name="TextBox 42">
              <a:extLst>
                <a:ext uri="{FF2B5EF4-FFF2-40B4-BE49-F238E27FC236}">
                  <a16:creationId xmlns:a16="http://schemas.microsoft.com/office/drawing/2014/main" id="{398F4F20-20C5-91DF-E1E9-1578166AF424}"/>
                </a:ext>
              </a:extLst>
            </p:cNvPr>
            <p:cNvSpPr txBox="1"/>
            <p:nvPr/>
          </p:nvSpPr>
          <p:spPr>
            <a:xfrm>
              <a:off x="3727161" y="5279732"/>
              <a:ext cx="663720"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chemeClr val="bg1"/>
                  </a:solidFill>
                  <a:effectLst/>
                  <a:uFillTx/>
                  <a:latin typeface="Arial" panose="020B0604020202020204" pitchFamily="34" charset="0"/>
                  <a:ea typeface="Helvetica Neue"/>
                  <a:cs typeface="Arial" panose="020B0604020202020204" pitchFamily="34" charset="0"/>
                  <a:sym typeface="Helvetica Neue"/>
                </a:rPr>
                <a:t>230</a:t>
              </a:r>
            </a:p>
          </p:txBody>
        </p:sp>
        <p:sp>
          <p:nvSpPr>
            <p:cNvPr id="44" name="TextBox 43">
              <a:extLst>
                <a:ext uri="{FF2B5EF4-FFF2-40B4-BE49-F238E27FC236}">
                  <a16:creationId xmlns:a16="http://schemas.microsoft.com/office/drawing/2014/main" id="{C6E975DE-4A08-505A-5582-2A1103FD4D73}"/>
                </a:ext>
              </a:extLst>
            </p:cNvPr>
            <p:cNvSpPr txBox="1"/>
            <p:nvPr/>
          </p:nvSpPr>
          <p:spPr>
            <a:xfrm>
              <a:off x="4008291" y="6322625"/>
              <a:ext cx="765177"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chemeClr val="bg1"/>
                  </a:solidFill>
                  <a:effectLst/>
                  <a:uFillTx/>
                  <a:latin typeface="Helvetica Neue"/>
                  <a:ea typeface="Helvetica Neue"/>
                  <a:cs typeface="Helvetica Neue"/>
                  <a:sym typeface="Helvetica Neue"/>
                </a:rPr>
                <a:t>uranium</a:t>
              </a:r>
            </a:p>
          </p:txBody>
        </p:sp>
      </p:grpSp>
    </p:spTree>
    <p:extLst>
      <p:ext uri="{BB962C8B-B14F-4D97-AF65-F5344CB8AC3E}">
        <p14:creationId xmlns:p14="http://schemas.microsoft.com/office/powerpoint/2010/main" val="49281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B221E3C-BE7B-EFC7-E694-0A7722990771}"/>
              </a:ext>
            </a:extLst>
          </p:cNvPr>
          <p:cNvSpPr txBox="1"/>
          <p:nvPr/>
        </p:nvSpPr>
        <p:spPr>
          <a:xfrm>
            <a:off x="6695536" y="2339102"/>
            <a:ext cx="5496464"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t>
            </a:r>
            <a:r>
              <a:rPr lang="en-US" sz="1400" baseline="30000" dirty="0">
                <a:latin typeface="Arial" panose="020B0604020202020204" pitchFamily="34" charset="0"/>
                <a:cs typeface="Arial" panose="020B0604020202020204" pitchFamily="34" charset="0"/>
              </a:rPr>
              <a:t>155</a:t>
            </a:r>
            <a:r>
              <a:rPr lang="en-US" sz="1400" dirty="0">
                <a:latin typeface="Arial" panose="020B0604020202020204" pitchFamily="34" charset="0"/>
                <a:cs typeface="Arial" panose="020B0604020202020204" pitchFamily="34" charset="0"/>
              </a:rPr>
              <a:t>Tb]Tb-crown-</a:t>
            </a:r>
            <a:r>
              <a:rPr lang="el-GR" sz="1400" dirty="0">
                <a:latin typeface="Arial" panose="020B0604020202020204" pitchFamily="34" charset="0"/>
                <a:cs typeface="Arial" panose="020B0604020202020204" pitchFamily="34" charset="0"/>
              </a:rPr>
              <a:t>α</a:t>
            </a:r>
            <a:r>
              <a:rPr lang="en-US" sz="1400" dirty="0">
                <a:latin typeface="Arial" panose="020B0604020202020204" pitchFamily="34" charset="0"/>
                <a:cs typeface="Arial" panose="020B0604020202020204" pitchFamily="34" charset="0"/>
              </a:rPr>
              <a:t>MSH Biodistribution 2 h </a:t>
            </a:r>
            <a:r>
              <a:rPr lang="en-US" sz="1400" dirty="0" err="1">
                <a:latin typeface="Arial" panose="020B0604020202020204" pitchFamily="34" charset="0"/>
                <a:cs typeface="Arial" panose="020B0604020202020204" pitchFamily="34" charset="0"/>
              </a:rPr>
              <a:t>p.i.</a:t>
            </a:r>
            <a:endParaRPr lang="en-CA" sz="1400" dirty="0">
              <a:latin typeface="Arial" panose="020B0604020202020204" pitchFamily="34" charset="0"/>
              <a:cs typeface="Arial" panose="020B0604020202020204" pitchFamily="34" charset="0"/>
            </a:endParaRPr>
          </a:p>
        </p:txBody>
      </p:sp>
      <p:pic>
        <p:nvPicPr>
          <p:cNvPr id="15" name="Picture 14" descr="A picture containing indoor, dark&#10;&#10;Description automatically generated">
            <a:extLst>
              <a:ext uri="{FF2B5EF4-FFF2-40B4-BE49-F238E27FC236}">
                <a16:creationId xmlns:a16="http://schemas.microsoft.com/office/drawing/2014/main" id="{5EDC4437-72D5-4EFD-5977-780BCD239C7E}"/>
              </a:ext>
            </a:extLst>
          </p:cNvPr>
          <p:cNvPicPr>
            <a:picLocks noChangeAspect="1"/>
          </p:cNvPicPr>
          <p:nvPr/>
        </p:nvPicPr>
        <p:blipFill rotWithShape="1">
          <a:blip r:embed="rId4"/>
          <a:srcRect t="9081"/>
          <a:stretch/>
        </p:blipFill>
        <p:spPr>
          <a:xfrm>
            <a:off x="6768439" y="2548430"/>
            <a:ext cx="5008801" cy="3216758"/>
          </a:xfrm>
          <a:prstGeom prst="rect">
            <a:avLst/>
          </a:prstGeom>
        </p:spPr>
      </p:pic>
      <p:pic>
        <p:nvPicPr>
          <p:cNvPr id="16" name="M1098_2H_11_2">
            <a:hlinkClick r:id="" action="ppaction://media"/>
            <a:extLst>
              <a:ext uri="{FF2B5EF4-FFF2-40B4-BE49-F238E27FC236}">
                <a16:creationId xmlns:a16="http://schemas.microsoft.com/office/drawing/2014/main" id="{547AE82B-6966-3934-02AF-B30A3405552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2645" r="35809"/>
          <a:stretch/>
        </p:blipFill>
        <p:spPr>
          <a:xfrm rot="5400000">
            <a:off x="8974765" y="-118095"/>
            <a:ext cx="1135691" cy="3600183"/>
          </a:xfrm>
          <a:prstGeom prst="rect">
            <a:avLst/>
          </a:prstGeom>
        </p:spPr>
      </p:pic>
      <p:sp>
        <p:nvSpPr>
          <p:cNvPr id="17" name="TextBox 16">
            <a:extLst>
              <a:ext uri="{FF2B5EF4-FFF2-40B4-BE49-F238E27FC236}">
                <a16:creationId xmlns:a16="http://schemas.microsoft.com/office/drawing/2014/main" id="{4F84DDE8-0B38-A42D-2F4C-B24F80783E68}"/>
              </a:ext>
            </a:extLst>
          </p:cNvPr>
          <p:cNvSpPr txBox="1"/>
          <p:nvPr/>
        </p:nvSpPr>
        <p:spPr>
          <a:xfrm>
            <a:off x="7828623" y="806374"/>
            <a:ext cx="3427973"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t>
            </a:r>
            <a:r>
              <a:rPr lang="en-US" sz="1400" baseline="30000" dirty="0">
                <a:latin typeface="Arial" panose="020B0604020202020204" pitchFamily="34" charset="0"/>
                <a:cs typeface="Arial" panose="020B0604020202020204" pitchFamily="34" charset="0"/>
              </a:rPr>
              <a:t>155</a:t>
            </a:r>
            <a:r>
              <a:rPr lang="en-US" sz="1400" dirty="0">
                <a:latin typeface="Arial" panose="020B0604020202020204" pitchFamily="34" charset="0"/>
                <a:cs typeface="Arial" panose="020B0604020202020204" pitchFamily="34" charset="0"/>
              </a:rPr>
              <a:t>Tb]Tb-crown-</a:t>
            </a:r>
            <a:r>
              <a:rPr lang="el-GR" sz="1400" dirty="0">
                <a:latin typeface="Arial" panose="020B0604020202020204" pitchFamily="34" charset="0"/>
                <a:cs typeface="Arial" panose="020B0604020202020204" pitchFamily="34" charset="0"/>
              </a:rPr>
              <a:t>α</a:t>
            </a:r>
            <a:r>
              <a:rPr lang="en-US" sz="1400" dirty="0">
                <a:latin typeface="Arial" panose="020B0604020202020204" pitchFamily="34" charset="0"/>
                <a:cs typeface="Arial" panose="020B0604020202020204" pitchFamily="34" charset="0"/>
              </a:rPr>
              <a:t>MSH SPECT , 2h </a:t>
            </a:r>
            <a:r>
              <a:rPr lang="en-US" sz="1400" dirty="0" err="1">
                <a:latin typeface="Arial" panose="020B0604020202020204" pitchFamily="34" charset="0"/>
                <a:cs typeface="Arial" panose="020B0604020202020204" pitchFamily="34" charset="0"/>
              </a:rPr>
              <a:t>p.i.</a:t>
            </a:r>
            <a:r>
              <a:rPr lang="en-US" sz="1400" dirty="0">
                <a:latin typeface="Arial" panose="020B0604020202020204" pitchFamily="34" charset="0"/>
                <a:cs typeface="Arial" panose="020B0604020202020204" pitchFamily="34" charset="0"/>
              </a:rPr>
              <a:t>, </a:t>
            </a:r>
            <a:endParaRPr lang="en-CA" sz="1400" dirty="0">
              <a:latin typeface="Arial" panose="020B0604020202020204" pitchFamily="34" charset="0"/>
              <a:cs typeface="Arial" panose="020B0604020202020204" pitchFamily="34" charset="0"/>
            </a:endParaRPr>
          </a:p>
        </p:txBody>
      </p:sp>
      <p:sp>
        <p:nvSpPr>
          <p:cNvPr id="18" name="Content Placeholder 2">
            <a:extLst>
              <a:ext uri="{FF2B5EF4-FFF2-40B4-BE49-F238E27FC236}">
                <a16:creationId xmlns:a16="http://schemas.microsoft.com/office/drawing/2014/main" id="{C524E470-B3FE-2AAC-AE12-ECE85C5B9FC1}"/>
              </a:ext>
            </a:extLst>
          </p:cNvPr>
          <p:cNvSpPr txBox="1">
            <a:spLocks/>
          </p:cNvSpPr>
          <p:nvPr/>
        </p:nvSpPr>
        <p:spPr>
          <a:xfrm>
            <a:off x="7381896" y="3773055"/>
            <a:ext cx="4764118" cy="11356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1600" dirty="0">
                <a:latin typeface="Arial" panose="020B0604020202020204" pitchFamily="34" charset="0"/>
                <a:cs typeface="Arial" panose="020B0604020202020204" pitchFamily="34" charset="0"/>
              </a:rPr>
              <a:t>High contrast images</a:t>
            </a:r>
          </a:p>
          <a:p>
            <a:pPr>
              <a:lnSpc>
                <a:spcPct val="100000"/>
              </a:lnSpc>
              <a:spcBef>
                <a:spcPts val="0"/>
              </a:spcBef>
            </a:pPr>
            <a:r>
              <a:rPr lang="en-GB" sz="1600" dirty="0">
                <a:latin typeface="Arial" panose="020B0604020202020204" pitchFamily="34" charset="0"/>
                <a:cs typeface="Arial" panose="020B0604020202020204" pitchFamily="34" charset="0"/>
              </a:rPr>
              <a:t>Good tumour uptake</a:t>
            </a:r>
          </a:p>
        </p:txBody>
      </p:sp>
      <p:pic>
        <p:nvPicPr>
          <p:cNvPr id="19" name="Graphic 78">
            <a:extLst>
              <a:ext uri="{FF2B5EF4-FFF2-40B4-BE49-F238E27FC236}">
                <a16:creationId xmlns:a16="http://schemas.microsoft.com/office/drawing/2014/main" id="{273D2DD9-4ACF-D468-84F4-01D84A4CD52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54184"/>
          <a:stretch/>
        </p:blipFill>
        <p:spPr>
          <a:xfrm>
            <a:off x="1344107" y="492798"/>
            <a:ext cx="5744052" cy="1401033"/>
          </a:xfrm>
          <a:prstGeom prst="rect">
            <a:avLst/>
          </a:prstGeom>
        </p:spPr>
      </p:pic>
      <p:pic>
        <p:nvPicPr>
          <p:cNvPr id="20" name="Graphic 19">
            <a:extLst>
              <a:ext uri="{FF2B5EF4-FFF2-40B4-BE49-F238E27FC236}">
                <a16:creationId xmlns:a16="http://schemas.microsoft.com/office/drawing/2014/main" id="{7ECCD6D5-DEE3-CED7-52C9-BBFDFF8DB0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2099" y="5194370"/>
            <a:ext cx="5756655" cy="1398572"/>
          </a:xfrm>
          <a:prstGeom prst="rect">
            <a:avLst/>
          </a:prstGeom>
        </p:spPr>
      </p:pic>
      <p:pic>
        <p:nvPicPr>
          <p:cNvPr id="21" name="Graphic 2">
            <a:extLst>
              <a:ext uri="{FF2B5EF4-FFF2-40B4-BE49-F238E27FC236}">
                <a16:creationId xmlns:a16="http://schemas.microsoft.com/office/drawing/2014/main" id="{F1A3F724-55A1-E95D-A625-8B1FC9F720E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4703" y="3640385"/>
            <a:ext cx="5744052" cy="1401033"/>
          </a:xfrm>
          <a:prstGeom prst="rect">
            <a:avLst/>
          </a:prstGeom>
        </p:spPr>
      </p:pic>
      <p:pic>
        <p:nvPicPr>
          <p:cNvPr id="22" name="Graphic 3">
            <a:extLst>
              <a:ext uri="{FF2B5EF4-FFF2-40B4-BE49-F238E27FC236}">
                <a16:creationId xmlns:a16="http://schemas.microsoft.com/office/drawing/2014/main" id="{D7E464F7-3F64-AF72-7A9B-E43D34F21D8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9298" y="1872336"/>
            <a:ext cx="5074719" cy="1691573"/>
          </a:xfrm>
          <a:prstGeom prst="rect">
            <a:avLst/>
          </a:prstGeom>
        </p:spPr>
      </p:pic>
      <p:sp>
        <p:nvSpPr>
          <p:cNvPr id="23" name="Title 1">
            <a:extLst>
              <a:ext uri="{FF2B5EF4-FFF2-40B4-BE49-F238E27FC236}">
                <a16:creationId xmlns:a16="http://schemas.microsoft.com/office/drawing/2014/main" id="{A8444E59-55F2-128E-32B4-CFA5A177619A}"/>
              </a:ext>
            </a:extLst>
          </p:cNvPr>
          <p:cNvSpPr>
            <a:spLocks noGrp="1"/>
          </p:cNvSpPr>
          <p:nvPr>
            <p:ph type="title"/>
          </p:nvPr>
        </p:nvSpPr>
        <p:spPr>
          <a:xfrm>
            <a:off x="3754877" y="154687"/>
            <a:ext cx="8123585" cy="676102"/>
          </a:xfrm>
        </p:spPr>
        <p:txBody>
          <a:bodyPr anchor="ctr"/>
          <a:lstStyle/>
          <a:p>
            <a:pPr algn="r"/>
            <a:r>
              <a:rPr lang="en-CA" altLang="en-US" sz="2800" b="1" dirty="0">
                <a:solidFill>
                  <a:srgbClr val="00A9FF"/>
                </a:solidFill>
              </a:rPr>
              <a:t>ISAC/ISOL</a:t>
            </a:r>
          </a:p>
        </p:txBody>
      </p:sp>
      <p:pic>
        <p:nvPicPr>
          <p:cNvPr id="24" name="Picture 23">
            <a:extLst>
              <a:ext uri="{FF2B5EF4-FFF2-40B4-BE49-F238E27FC236}">
                <a16:creationId xmlns:a16="http://schemas.microsoft.com/office/drawing/2014/main" id="{8BAD6D65-1373-B5A6-A166-6FC9D558CD8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13325" y="129366"/>
            <a:ext cx="1037832" cy="1402845"/>
          </a:xfrm>
          <a:prstGeom prst="rect">
            <a:avLst/>
          </a:prstGeom>
        </p:spPr>
      </p:pic>
      <p:pic>
        <p:nvPicPr>
          <p:cNvPr id="25" name="Picture 24" descr="A person wearing glasses and smiling at the camera&#10;&#10;Description automatically generated">
            <a:extLst>
              <a:ext uri="{FF2B5EF4-FFF2-40B4-BE49-F238E27FC236}">
                <a16:creationId xmlns:a16="http://schemas.microsoft.com/office/drawing/2014/main" id="{E0025743-4662-AA69-AAA7-729F414A0325}"/>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0983784" y="5449779"/>
            <a:ext cx="1000836" cy="1347998"/>
          </a:xfrm>
          <a:prstGeom prst="rect">
            <a:avLst/>
          </a:prstGeom>
        </p:spPr>
      </p:pic>
    </p:spTree>
    <p:extLst>
      <p:ext uri="{BB962C8B-B14F-4D97-AF65-F5344CB8AC3E}">
        <p14:creationId xmlns:p14="http://schemas.microsoft.com/office/powerpoint/2010/main" val="285109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7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01E19-BEF7-4E03-8D1B-54D8BA741320}"/>
              </a:ext>
            </a:extLst>
          </p:cNvPr>
          <p:cNvSpPr>
            <a:spLocks noGrp="1"/>
          </p:cNvSpPr>
          <p:nvPr>
            <p:ph type="title"/>
          </p:nvPr>
        </p:nvSpPr>
        <p:spPr>
          <a:xfrm>
            <a:off x="272053" y="237825"/>
            <a:ext cx="8953827" cy="650329"/>
          </a:xfrm>
        </p:spPr>
        <p:txBody>
          <a:bodyPr anchor="ctr">
            <a:normAutofit/>
          </a:bodyPr>
          <a:lstStyle/>
          <a:p>
            <a:r>
              <a:rPr lang="en-CA" sz="2800" dirty="0">
                <a:solidFill>
                  <a:srgbClr val="00B0F0"/>
                </a:solidFill>
              </a:rPr>
              <a:t>UBC; BC Cancer tracer supply (O22, O93)</a:t>
            </a:r>
          </a:p>
        </p:txBody>
      </p:sp>
      <p:sp>
        <p:nvSpPr>
          <p:cNvPr id="3" name="TextBox 2">
            <a:extLst>
              <a:ext uri="{FF2B5EF4-FFF2-40B4-BE49-F238E27FC236}">
                <a16:creationId xmlns:a16="http://schemas.microsoft.com/office/drawing/2014/main" id="{3F7800B6-73CD-41B6-96E5-83F345543B7B}"/>
              </a:ext>
            </a:extLst>
          </p:cNvPr>
          <p:cNvSpPr txBox="1"/>
          <p:nvPr/>
        </p:nvSpPr>
        <p:spPr>
          <a:xfrm>
            <a:off x="-1708" y="849343"/>
            <a:ext cx="8948572" cy="21967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sz="2000" b="1" dirty="0"/>
              <a:t>    Status on T</a:t>
            </a:r>
            <a:r>
              <a:rPr lang="en-CA" sz="2000" b="1" dirty="0"/>
              <a:t>racer deliveries: </a:t>
            </a:r>
            <a:endParaRPr lang="en-CA" sz="2000" b="1" dirty="0">
              <a:cs typeface="Calibri"/>
            </a:endParaRPr>
          </a:p>
          <a:p>
            <a:pPr marL="742950" lvl="1" indent="-285750">
              <a:lnSpc>
                <a:spcPct val="110000"/>
              </a:lnSpc>
              <a:buClr>
                <a:srgbClr val="00A9FF"/>
              </a:buClr>
              <a:buFont typeface="Arial"/>
              <a:buChar char="•"/>
            </a:pPr>
            <a:r>
              <a:rPr lang="en-CA" sz="1700" dirty="0"/>
              <a:t>Deliveries of [</a:t>
            </a:r>
            <a:r>
              <a:rPr lang="en-CA" sz="1700" baseline="30000" dirty="0"/>
              <a:t>11</a:t>
            </a:r>
            <a:r>
              <a:rPr lang="en-CA" sz="1700" dirty="0"/>
              <a:t>C] tracers to UBC resumed in January 2021</a:t>
            </a:r>
            <a:endParaRPr lang="en-CA" sz="1700" dirty="0">
              <a:ea typeface="+mn-lt"/>
              <a:cs typeface="+mn-lt"/>
            </a:endParaRPr>
          </a:p>
          <a:p>
            <a:pPr marL="742950" lvl="1" indent="-285750">
              <a:lnSpc>
                <a:spcPct val="110000"/>
              </a:lnSpc>
              <a:buClr>
                <a:srgbClr val="00A9FF"/>
              </a:buClr>
              <a:buFont typeface="Arial"/>
              <a:buChar char="•"/>
            </a:pPr>
            <a:r>
              <a:rPr lang="en-CA" sz="1700" dirty="0">
                <a:ea typeface="+mn-lt"/>
                <a:cs typeface="+mn-lt"/>
              </a:rPr>
              <a:t>Pandemic continues to challenge demand </a:t>
            </a:r>
          </a:p>
          <a:p>
            <a:pPr marL="742950" lvl="1" indent="-285750">
              <a:lnSpc>
                <a:spcPct val="110000"/>
              </a:lnSpc>
              <a:buClr>
                <a:srgbClr val="00A9FF"/>
              </a:buClr>
              <a:buFont typeface="Arial"/>
              <a:buChar char="•"/>
            </a:pPr>
            <a:r>
              <a:rPr lang="en-CA" sz="1700" dirty="0">
                <a:ea typeface="+mn-lt"/>
                <a:cs typeface="+mn-lt"/>
              </a:rPr>
              <a:t>TRIUMF has met production reliability targets that mutually agreed upon between TRIUMF and UBC</a:t>
            </a:r>
            <a:endParaRPr lang="en-CA" sz="1700" dirty="0">
              <a:cs typeface="Arial"/>
            </a:endParaRPr>
          </a:p>
          <a:p>
            <a:pPr marL="742950" lvl="1" indent="-285750">
              <a:lnSpc>
                <a:spcPct val="110000"/>
              </a:lnSpc>
              <a:buClr>
                <a:srgbClr val="00A9FF"/>
              </a:buClr>
              <a:buFont typeface="Arial"/>
              <a:buChar char="•"/>
            </a:pPr>
            <a:r>
              <a:rPr lang="en-CA" sz="1700" dirty="0">
                <a:cs typeface="Arial"/>
              </a:rPr>
              <a:t>BC Cancer </a:t>
            </a:r>
            <a:r>
              <a:rPr lang="en-US" sz="1700" dirty="0">
                <a:ea typeface="+mn-lt"/>
                <a:cs typeface="+mn-lt"/>
              </a:rPr>
              <a:t>no longer utilizing F-DOPA as a clinical tracer </a:t>
            </a:r>
          </a:p>
          <a:p>
            <a:pPr marL="1200150" lvl="2" indent="-285750">
              <a:lnSpc>
                <a:spcPct val="110000"/>
              </a:lnSpc>
              <a:buClr>
                <a:srgbClr val="00A9FF"/>
              </a:buClr>
              <a:buFont typeface="Arial"/>
              <a:buChar char="•"/>
            </a:pPr>
            <a:r>
              <a:rPr lang="en-US" sz="1700" dirty="0">
                <a:ea typeface="+mn-lt"/>
                <a:cs typeface="+mn-lt"/>
              </a:rPr>
              <a:t>Replaced with [</a:t>
            </a:r>
            <a:r>
              <a:rPr lang="en-US" sz="1700" baseline="30000" dirty="0">
                <a:ea typeface="+mn-lt"/>
                <a:cs typeface="+mn-lt"/>
              </a:rPr>
              <a:t>68</a:t>
            </a:r>
            <a:r>
              <a:rPr lang="en-US" sz="1700" dirty="0">
                <a:ea typeface="+mn-lt"/>
                <a:cs typeface="+mn-lt"/>
              </a:rPr>
              <a:t>Ga]DOTATOC </a:t>
            </a:r>
            <a:endParaRPr lang="en-US" sz="1700" dirty="0">
              <a:cs typeface="Arial"/>
            </a:endParaRPr>
          </a:p>
        </p:txBody>
      </p:sp>
      <p:pic>
        <p:nvPicPr>
          <p:cNvPr id="10" name="Picture 10" descr="A picture containing indoor, wall, kitchen, hospital room&#10;&#10;Description automatically generated">
            <a:extLst>
              <a:ext uri="{FF2B5EF4-FFF2-40B4-BE49-F238E27FC236}">
                <a16:creationId xmlns:a16="http://schemas.microsoft.com/office/drawing/2014/main" id="{14BBAAFE-FEB0-4364-987E-438202D3388C}"/>
              </a:ext>
            </a:extLst>
          </p:cNvPr>
          <p:cNvPicPr>
            <a:picLocks noChangeAspect="1"/>
          </p:cNvPicPr>
          <p:nvPr/>
        </p:nvPicPr>
        <p:blipFill>
          <a:blip r:embed="rId2"/>
          <a:stretch>
            <a:fillRect/>
          </a:stretch>
        </p:blipFill>
        <p:spPr>
          <a:xfrm>
            <a:off x="411165" y="3604697"/>
            <a:ext cx="2225820" cy="3001720"/>
          </a:xfrm>
          <a:prstGeom prst="rect">
            <a:avLst/>
          </a:prstGeom>
        </p:spPr>
      </p:pic>
      <p:pic>
        <p:nvPicPr>
          <p:cNvPr id="12" name="Picture 12" descr="A picture containing text, indoor&#10;&#10;Description automatically generated">
            <a:extLst>
              <a:ext uri="{FF2B5EF4-FFF2-40B4-BE49-F238E27FC236}">
                <a16:creationId xmlns:a16="http://schemas.microsoft.com/office/drawing/2014/main" id="{3922C31F-132C-4D98-B2B7-5EC670E95424}"/>
              </a:ext>
            </a:extLst>
          </p:cNvPr>
          <p:cNvPicPr>
            <a:picLocks noChangeAspect="1"/>
          </p:cNvPicPr>
          <p:nvPr/>
        </p:nvPicPr>
        <p:blipFill>
          <a:blip r:embed="rId3"/>
          <a:stretch>
            <a:fillRect/>
          </a:stretch>
        </p:blipFill>
        <p:spPr>
          <a:xfrm>
            <a:off x="9141993" y="110252"/>
            <a:ext cx="2972313" cy="2302987"/>
          </a:xfrm>
          <a:prstGeom prst="rect">
            <a:avLst/>
          </a:prstGeom>
        </p:spPr>
      </p:pic>
      <p:sp>
        <p:nvSpPr>
          <p:cNvPr id="5" name="TextBox 4">
            <a:extLst>
              <a:ext uri="{FF2B5EF4-FFF2-40B4-BE49-F238E27FC236}">
                <a16:creationId xmlns:a16="http://schemas.microsoft.com/office/drawing/2014/main" id="{DD5327DE-2811-FC97-2DA2-FDB41F9F1BC6}"/>
              </a:ext>
            </a:extLst>
          </p:cNvPr>
          <p:cNvSpPr txBox="1"/>
          <p:nvPr/>
        </p:nvSpPr>
        <p:spPr>
          <a:xfrm>
            <a:off x="2485194" y="3528018"/>
            <a:ext cx="9462982" cy="28161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ct val="114999"/>
              </a:lnSpc>
            </a:pPr>
            <a:endParaRPr lang="en-CA" dirty="0">
              <a:ea typeface="+mn-lt"/>
              <a:cs typeface="+mn-lt"/>
            </a:endParaRPr>
          </a:p>
          <a:p>
            <a:pPr>
              <a:lnSpc>
                <a:spcPct val="130000"/>
              </a:lnSpc>
            </a:pPr>
            <a:r>
              <a:rPr lang="en-US" sz="2000" b="1" dirty="0">
                <a:ea typeface="+mn-lt"/>
                <a:cs typeface="+mn-lt"/>
              </a:rPr>
              <a:t>    Status on advancing GMP compliance:</a:t>
            </a:r>
            <a:endParaRPr lang="en-US" sz="2000" dirty="0">
              <a:ea typeface="+mn-lt"/>
              <a:cs typeface="+mn-lt"/>
            </a:endParaRPr>
          </a:p>
          <a:p>
            <a:pPr marL="742950" lvl="1" indent="-285750">
              <a:lnSpc>
                <a:spcPct val="130000"/>
              </a:lnSpc>
              <a:buClr>
                <a:srgbClr val="00A9FF"/>
              </a:buClr>
              <a:buFont typeface="Arial" panose="020B0604020202020204" pitchFamily="34" charset="0"/>
              <a:buChar char="•"/>
            </a:pPr>
            <a:r>
              <a:rPr lang="en-CA" sz="1700" dirty="0">
                <a:ea typeface="+mn-lt"/>
                <a:cs typeface="+mn-lt"/>
              </a:rPr>
              <a:t>250 GMP documents released so far (over 60 documents </a:t>
            </a:r>
          </a:p>
          <a:p>
            <a:pPr lvl="1">
              <a:lnSpc>
                <a:spcPct val="130000"/>
              </a:lnSpc>
              <a:buClr>
                <a:srgbClr val="00A9FF"/>
              </a:buClr>
            </a:pPr>
            <a:r>
              <a:rPr lang="en-CA" sz="1700" dirty="0">
                <a:ea typeface="+mn-lt"/>
                <a:cs typeface="+mn-lt"/>
              </a:rPr>
              <a:t>	have gone through multiple releases)</a:t>
            </a:r>
          </a:p>
          <a:p>
            <a:pPr marL="742950" lvl="1" indent="-285750">
              <a:lnSpc>
                <a:spcPct val="130000"/>
              </a:lnSpc>
              <a:buClr>
                <a:srgbClr val="00A9FF"/>
              </a:buClr>
              <a:buFont typeface="Arial" panose="020B0604020202020204" pitchFamily="34" charset="0"/>
              <a:buChar char="•"/>
            </a:pPr>
            <a:r>
              <a:rPr lang="en-CA" sz="1700" dirty="0">
                <a:ea typeface="+mn-lt"/>
                <a:cs typeface="+mn-lt"/>
              </a:rPr>
              <a:t>All tracer production is now performed under GMP conditions     </a:t>
            </a:r>
            <a:endParaRPr lang="en-US" sz="1700" dirty="0">
              <a:ea typeface="+mn-lt"/>
              <a:cs typeface="+mn-lt"/>
            </a:endParaRPr>
          </a:p>
          <a:p>
            <a:pPr marL="742950" lvl="1" indent="-285750">
              <a:lnSpc>
                <a:spcPct val="130000"/>
              </a:lnSpc>
              <a:buClr>
                <a:srgbClr val="00A9FF"/>
              </a:buClr>
              <a:buFont typeface="Arial" panose="020B0604020202020204" pitchFamily="34" charset="0"/>
              <a:buChar char="•"/>
            </a:pPr>
            <a:r>
              <a:rPr lang="en-CA" sz="1700" dirty="0">
                <a:ea typeface="+mn-lt"/>
                <a:cs typeface="+mn-lt"/>
              </a:rPr>
              <a:t>Continuous improvements have been made </a:t>
            </a:r>
            <a:r>
              <a:rPr lang="en-US" sz="1700" dirty="0"/>
              <a:t>on the implementation of GMP processes. </a:t>
            </a:r>
          </a:p>
          <a:p>
            <a:pPr marL="1200150" lvl="2" indent="-285750">
              <a:lnSpc>
                <a:spcPct val="130000"/>
              </a:lnSpc>
              <a:buClr>
                <a:srgbClr val="00A9FF"/>
              </a:buClr>
              <a:buFont typeface="Arial" panose="020B0604020202020204" pitchFamily="34" charset="0"/>
              <a:buChar char="•"/>
            </a:pPr>
            <a:r>
              <a:rPr lang="en-US" sz="1700" dirty="0"/>
              <a:t>(61 Change Controls, 43 CAPAs have been filed and put into effect since 2021 Jan)</a:t>
            </a:r>
          </a:p>
          <a:p>
            <a:pPr marL="742950" lvl="1" indent="-285750">
              <a:lnSpc>
                <a:spcPct val="130000"/>
              </a:lnSpc>
              <a:buClr>
                <a:srgbClr val="00A9FF"/>
              </a:buClr>
              <a:buFont typeface="Arial" panose="020B0604020202020204" pitchFamily="34" charset="0"/>
              <a:buChar char="•"/>
            </a:pPr>
            <a:r>
              <a:rPr lang="en-US" sz="1700" dirty="0">
                <a:cs typeface="Arial"/>
              </a:rPr>
              <a:t>New GMP Lab 007 coming online soon</a:t>
            </a:r>
          </a:p>
        </p:txBody>
      </p:sp>
      <p:pic>
        <p:nvPicPr>
          <p:cNvPr id="11" name="Picture 11" descr="A picture containing door, preparing&#10;&#10;Description automatically generated">
            <a:extLst>
              <a:ext uri="{FF2B5EF4-FFF2-40B4-BE49-F238E27FC236}">
                <a16:creationId xmlns:a16="http://schemas.microsoft.com/office/drawing/2014/main" id="{6C0B0187-AABF-4A07-AF39-C8884A702603}"/>
              </a:ext>
            </a:extLst>
          </p:cNvPr>
          <p:cNvPicPr>
            <a:picLocks noChangeAspect="1"/>
          </p:cNvPicPr>
          <p:nvPr/>
        </p:nvPicPr>
        <p:blipFill>
          <a:blip r:embed="rId4"/>
          <a:stretch>
            <a:fillRect/>
          </a:stretch>
        </p:blipFill>
        <p:spPr>
          <a:xfrm>
            <a:off x="9141993" y="2413239"/>
            <a:ext cx="3053437" cy="2048454"/>
          </a:xfrm>
          <a:prstGeom prst="rect">
            <a:avLst/>
          </a:prstGeom>
        </p:spPr>
      </p:pic>
    </p:spTree>
    <p:extLst>
      <p:ext uri="{BB962C8B-B14F-4D97-AF65-F5344CB8AC3E}">
        <p14:creationId xmlns:p14="http://schemas.microsoft.com/office/powerpoint/2010/main" val="258133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45EA11-0F1A-CE4C-9647-5E8A73C72183}"/>
              </a:ext>
            </a:extLst>
          </p:cNvPr>
          <p:cNvSpPr/>
          <p:nvPr/>
        </p:nvSpPr>
        <p:spPr>
          <a:xfrm>
            <a:off x="166506" y="30270"/>
            <a:ext cx="2137891" cy="6631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BA9BE02-EB6B-0E4C-B4B9-DF05B046858F}"/>
              </a:ext>
            </a:extLst>
          </p:cNvPr>
          <p:cNvPicPr>
            <a:picLocks noChangeAspect="1"/>
          </p:cNvPicPr>
          <p:nvPr/>
        </p:nvPicPr>
        <p:blipFill rotWithShape="1">
          <a:blip r:embed="rId3"/>
          <a:srcRect l="12923" t="3261" r="7659" b="-5"/>
          <a:stretch/>
        </p:blipFill>
        <p:spPr>
          <a:xfrm>
            <a:off x="125274" y="266369"/>
            <a:ext cx="7049921" cy="6440923"/>
          </a:xfrm>
          <a:prstGeom prst="rect">
            <a:avLst/>
          </a:prstGeom>
        </p:spPr>
      </p:pic>
      <p:sp>
        <p:nvSpPr>
          <p:cNvPr id="3" name="Title 2"/>
          <p:cNvSpPr>
            <a:spLocks noGrp="1"/>
          </p:cNvSpPr>
          <p:nvPr>
            <p:ph type="title"/>
          </p:nvPr>
        </p:nvSpPr>
        <p:spPr>
          <a:xfrm>
            <a:off x="5061651" y="208896"/>
            <a:ext cx="6805936" cy="676102"/>
          </a:xfrm>
        </p:spPr>
        <p:txBody>
          <a:bodyPr>
            <a:normAutofit/>
          </a:bodyPr>
          <a:lstStyle/>
          <a:p>
            <a:pPr algn="r"/>
            <a:r>
              <a:rPr lang="en-US" sz="2800" b="1" dirty="0"/>
              <a:t>Life Sciences at TRIUMF</a:t>
            </a:r>
            <a:endParaRPr lang="en-CA" sz="2800" b="1" dirty="0"/>
          </a:p>
        </p:txBody>
      </p:sp>
      <p:sp>
        <p:nvSpPr>
          <p:cNvPr id="9" name="TextBox 8">
            <a:extLst>
              <a:ext uri="{FF2B5EF4-FFF2-40B4-BE49-F238E27FC236}">
                <a16:creationId xmlns:a16="http://schemas.microsoft.com/office/drawing/2014/main" id="{57D8E86C-D1A1-BD43-8FCB-61724E3EA467}"/>
              </a:ext>
            </a:extLst>
          </p:cNvPr>
          <p:cNvSpPr txBox="1"/>
          <p:nvPr/>
        </p:nvSpPr>
        <p:spPr>
          <a:xfrm>
            <a:off x="6957166" y="1299699"/>
            <a:ext cx="4943128" cy="4555093"/>
          </a:xfrm>
          <a:prstGeom prst="rect">
            <a:avLst/>
          </a:prstGeom>
          <a:noFill/>
        </p:spPr>
        <p:txBody>
          <a:bodyPr wrap="square" rtlCol="0">
            <a:spAutoFit/>
          </a:bodyPr>
          <a:lstStyle/>
          <a:p>
            <a:pPr>
              <a:buClr>
                <a:srgbClr val="00B0F0"/>
              </a:buClr>
            </a:pPr>
            <a:endParaRPr lang="en-US" sz="1000" dirty="0"/>
          </a:p>
          <a:p>
            <a:pPr marL="742950" lvl="1" indent="-285750">
              <a:buClr>
                <a:srgbClr val="00B0F0"/>
              </a:buClr>
              <a:buFont typeface="Wingdings" pitchFamily="2" charset="2"/>
              <a:buChar char="§"/>
            </a:pPr>
            <a:r>
              <a:rPr lang="en-US" sz="2000" dirty="0"/>
              <a:t>Many applications derived from beams and isotopes obtained from 13 to 520 MeV machines</a:t>
            </a:r>
          </a:p>
          <a:p>
            <a:pPr marL="1200150" lvl="2" indent="-285750">
              <a:buClr>
                <a:srgbClr val="00B0F0"/>
              </a:buClr>
              <a:buFont typeface="Wingdings" pitchFamily="2" charset="2"/>
              <a:buChar char="§"/>
            </a:pPr>
            <a:r>
              <a:rPr lang="en-US" sz="2000" dirty="0"/>
              <a:t>Isotope production</a:t>
            </a:r>
          </a:p>
          <a:p>
            <a:pPr marL="1200150" lvl="2" indent="-285750">
              <a:buClr>
                <a:srgbClr val="00B0F0"/>
              </a:buClr>
              <a:buFont typeface="Wingdings" pitchFamily="2" charset="2"/>
              <a:buChar char="§"/>
            </a:pPr>
            <a:r>
              <a:rPr lang="en-US" sz="2000" dirty="0"/>
              <a:t>Radiochemistry</a:t>
            </a:r>
          </a:p>
          <a:p>
            <a:pPr marL="1200150" lvl="2" indent="-285750">
              <a:buClr>
                <a:srgbClr val="00B0F0"/>
              </a:buClr>
              <a:buFont typeface="Wingdings" pitchFamily="2" charset="2"/>
              <a:buChar char="§"/>
            </a:pPr>
            <a:r>
              <a:rPr lang="en-US" sz="2000" dirty="0"/>
              <a:t>Proton Therapy</a:t>
            </a:r>
          </a:p>
          <a:p>
            <a:pPr marL="1200150" lvl="2" indent="-285750">
              <a:buClr>
                <a:srgbClr val="00B0F0"/>
              </a:buClr>
              <a:buFont typeface="Wingdings" pitchFamily="2" charset="2"/>
              <a:buChar char="§"/>
            </a:pPr>
            <a:r>
              <a:rPr lang="en-US" sz="2000" dirty="0"/>
              <a:t>Bio-</a:t>
            </a:r>
            <a:r>
              <a:rPr lang="en-US" sz="2000" dirty="0">
                <a:sym typeface="Symbol" panose="05050102010706020507" pitchFamily="18" charset="2"/>
              </a:rPr>
              <a:t>NMR</a:t>
            </a:r>
            <a:endParaRPr lang="en-US" sz="2000" dirty="0"/>
          </a:p>
          <a:p>
            <a:pPr marL="742950" lvl="1" indent="-285750">
              <a:buClr>
                <a:srgbClr val="00B0F0"/>
              </a:buClr>
              <a:buFont typeface="Wingdings" pitchFamily="2" charset="2"/>
              <a:buChar char="§"/>
            </a:pPr>
            <a:r>
              <a:rPr lang="en-US" sz="2000" dirty="0"/>
              <a:t>Other drivers: ARIEL, ISAC/ISOL</a:t>
            </a:r>
          </a:p>
          <a:p>
            <a:pPr marL="742950" lvl="1" indent="-285750">
              <a:buClr>
                <a:srgbClr val="00B0F0"/>
              </a:buClr>
              <a:buFont typeface="Wingdings" pitchFamily="2" charset="2"/>
              <a:buChar char="§"/>
            </a:pPr>
            <a:r>
              <a:rPr lang="en-US" sz="2000" dirty="0"/>
              <a:t>Partnerships:</a:t>
            </a:r>
          </a:p>
          <a:p>
            <a:pPr marL="1200150" lvl="2" indent="-285750">
              <a:buClr>
                <a:srgbClr val="00B0F0"/>
              </a:buClr>
              <a:buFont typeface="Wingdings" pitchFamily="2" charset="2"/>
              <a:buChar char="§"/>
            </a:pPr>
            <a:r>
              <a:rPr lang="en-US" sz="2000" dirty="0"/>
              <a:t>UBC: Science, Pharmacy, Medicine, Engineering</a:t>
            </a:r>
          </a:p>
          <a:p>
            <a:pPr marL="1200150" lvl="2" indent="-285750">
              <a:buClr>
                <a:srgbClr val="00B0F0"/>
              </a:buClr>
              <a:buFont typeface="Wingdings" pitchFamily="2" charset="2"/>
              <a:buChar char="§"/>
            </a:pPr>
            <a:r>
              <a:rPr lang="en-US" sz="2000" dirty="0"/>
              <a:t>SFU: Science</a:t>
            </a:r>
          </a:p>
          <a:p>
            <a:pPr marL="1200150" lvl="2" indent="-285750">
              <a:buClr>
                <a:srgbClr val="00B0F0"/>
              </a:buClr>
              <a:buFont typeface="Wingdings" pitchFamily="2" charset="2"/>
              <a:buChar char="§"/>
            </a:pPr>
            <a:r>
              <a:rPr lang="en-US" sz="2000" dirty="0"/>
              <a:t>BC Cancer</a:t>
            </a:r>
          </a:p>
          <a:p>
            <a:pPr marL="1200150" lvl="2" indent="-285750">
              <a:buClr>
                <a:srgbClr val="00B0F0"/>
              </a:buClr>
              <a:buFont typeface="Wingdings" pitchFamily="2" charset="2"/>
              <a:buChar char="§"/>
            </a:pPr>
            <a:r>
              <a:rPr lang="en-US" sz="2000" dirty="0"/>
              <a:t>Fusion, BWXT</a:t>
            </a:r>
          </a:p>
        </p:txBody>
      </p:sp>
      <p:sp>
        <p:nvSpPr>
          <p:cNvPr id="11" name="Rectangle 10">
            <a:extLst>
              <a:ext uri="{FF2B5EF4-FFF2-40B4-BE49-F238E27FC236}">
                <a16:creationId xmlns:a16="http://schemas.microsoft.com/office/drawing/2014/main" id="{D5517E4A-10B4-884E-A1FE-DA389B7AF1EF}"/>
              </a:ext>
            </a:extLst>
          </p:cNvPr>
          <p:cNvSpPr/>
          <p:nvPr/>
        </p:nvSpPr>
        <p:spPr>
          <a:xfrm>
            <a:off x="79923" y="951734"/>
            <a:ext cx="2006051" cy="450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4FFCF4-DDDE-B149-B697-EB90D2F74D00}"/>
              </a:ext>
            </a:extLst>
          </p:cNvPr>
          <p:cNvSpPr/>
          <p:nvPr/>
        </p:nvSpPr>
        <p:spPr>
          <a:xfrm>
            <a:off x="5173521" y="5773311"/>
            <a:ext cx="1035893" cy="515255"/>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311DDA3-E262-0F43-8327-3BCB418C0FC4}"/>
              </a:ext>
            </a:extLst>
          </p:cNvPr>
          <p:cNvSpPr/>
          <p:nvPr/>
        </p:nvSpPr>
        <p:spPr>
          <a:xfrm>
            <a:off x="5513517" y="4578980"/>
            <a:ext cx="855385" cy="1194331"/>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31A327-7E1B-1A4E-BB23-B9B5494DB633}"/>
              </a:ext>
            </a:extLst>
          </p:cNvPr>
          <p:cNvSpPr/>
          <p:nvPr/>
        </p:nvSpPr>
        <p:spPr>
          <a:xfrm>
            <a:off x="5273749" y="1958433"/>
            <a:ext cx="1100470" cy="2620547"/>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E98F0D6-DAFD-5D44-971D-7DB8E96C4360}"/>
              </a:ext>
            </a:extLst>
          </p:cNvPr>
          <p:cNvSpPr/>
          <p:nvPr/>
        </p:nvSpPr>
        <p:spPr>
          <a:xfrm>
            <a:off x="4896293" y="2384612"/>
            <a:ext cx="377456" cy="2194368"/>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289A26F-87C4-7F43-94FE-395484900F30}"/>
              </a:ext>
            </a:extLst>
          </p:cNvPr>
          <p:cNvSpPr/>
          <p:nvPr/>
        </p:nvSpPr>
        <p:spPr>
          <a:xfrm>
            <a:off x="4845256" y="2926756"/>
            <a:ext cx="45719" cy="1473794"/>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CB51B64-6AF0-49B0-9C12-323E169B6C02}"/>
              </a:ext>
            </a:extLst>
          </p:cNvPr>
          <p:cNvSpPr/>
          <p:nvPr/>
        </p:nvSpPr>
        <p:spPr>
          <a:xfrm>
            <a:off x="2924488" y="2937013"/>
            <a:ext cx="667108" cy="2841238"/>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B363F1-D01D-492E-9FFE-7580C9B49BB8}"/>
              </a:ext>
            </a:extLst>
          </p:cNvPr>
          <p:cNvSpPr/>
          <p:nvPr/>
        </p:nvSpPr>
        <p:spPr>
          <a:xfrm>
            <a:off x="1691797" y="2653748"/>
            <a:ext cx="788354" cy="566530"/>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A2528A-C85E-458B-A08B-E47EEBCB6600}"/>
              </a:ext>
            </a:extLst>
          </p:cNvPr>
          <p:cNvSpPr txBox="1"/>
          <p:nvPr/>
        </p:nvSpPr>
        <p:spPr>
          <a:xfrm>
            <a:off x="3558057" y="3161176"/>
            <a:ext cx="736099" cy="369332"/>
          </a:xfrm>
          <a:prstGeom prst="rect">
            <a:avLst/>
          </a:prstGeom>
          <a:noFill/>
        </p:spPr>
        <p:txBody>
          <a:bodyPr wrap="none" rtlCol="0">
            <a:spAutoFit/>
          </a:bodyPr>
          <a:lstStyle/>
          <a:p>
            <a:r>
              <a:rPr lang="en-CA" b="1">
                <a:solidFill>
                  <a:srgbClr val="00B0F0"/>
                </a:solidFill>
              </a:rPr>
              <a:t>ISAC</a:t>
            </a:r>
          </a:p>
        </p:txBody>
      </p:sp>
      <p:sp>
        <p:nvSpPr>
          <p:cNvPr id="22" name="TextBox 21">
            <a:extLst>
              <a:ext uri="{FF2B5EF4-FFF2-40B4-BE49-F238E27FC236}">
                <a16:creationId xmlns:a16="http://schemas.microsoft.com/office/drawing/2014/main" id="{CA34A1D0-9641-4695-A989-FD1C44F1A37D}"/>
              </a:ext>
            </a:extLst>
          </p:cNvPr>
          <p:cNvSpPr txBox="1"/>
          <p:nvPr/>
        </p:nvSpPr>
        <p:spPr>
          <a:xfrm>
            <a:off x="836033" y="2752347"/>
            <a:ext cx="877163" cy="369332"/>
          </a:xfrm>
          <a:prstGeom prst="rect">
            <a:avLst/>
          </a:prstGeom>
          <a:noFill/>
        </p:spPr>
        <p:txBody>
          <a:bodyPr wrap="none" rtlCol="0">
            <a:spAutoFit/>
          </a:bodyPr>
          <a:lstStyle/>
          <a:p>
            <a:r>
              <a:rPr lang="en-CA" b="1">
                <a:solidFill>
                  <a:srgbClr val="00B0F0"/>
                </a:solidFill>
              </a:rPr>
              <a:t>ARIEL</a:t>
            </a:r>
          </a:p>
        </p:txBody>
      </p:sp>
      <p:sp>
        <p:nvSpPr>
          <p:cNvPr id="23" name="TextBox 22">
            <a:extLst>
              <a:ext uri="{FF2B5EF4-FFF2-40B4-BE49-F238E27FC236}">
                <a16:creationId xmlns:a16="http://schemas.microsoft.com/office/drawing/2014/main" id="{FC79F91F-697E-4FE8-926E-D41171152863}"/>
              </a:ext>
            </a:extLst>
          </p:cNvPr>
          <p:cNvSpPr txBox="1"/>
          <p:nvPr/>
        </p:nvSpPr>
        <p:spPr>
          <a:xfrm>
            <a:off x="6468347" y="5403079"/>
            <a:ext cx="543739" cy="369332"/>
          </a:xfrm>
          <a:prstGeom prst="rect">
            <a:avLst/>
          </a:prstGeom>
          <a:noFill/>
        </p:spPr>
        <p:txBody>
          <a:bodyPr wrap="none" rtlCol="0">
            <a:spAutoFit/>
          </a:bodyPr>
          <a:lstStyle/>
          <a:p>
            <a:r>
              <a:rPr lang="en-CA" b="1">
                <a:solidFill>
                  <a:srgbClr val="00B0F0"/>
                </a:solidFill>
              </a:rPr>
              <a:t>IPF</a:t>
            </a:r>
          </a:p>
        </p:txBody>
      </p:sp>
      <p:sp>
        <p:nvSpPr>
          <p:cNvPr id="24" name="TextBox 23">
            <a:extLst>
              <a:ext uri="{FF2B5EF4-FFF2-40B4-BE49-F238E27FC236}">
                <a16:creationId xmlns:a16="http://schemas.microsoft.com/office/drawing/2014/main" id="{5429CF08-B0EA-4CD5-9E3D-3FDE84C83749}"/>
              </a:ext>
            </a:extLst>
          </p:cNvPr>
          <p:cNvSpPr txBox="1"/>
          <p:nvPr/>
        </p:nvSpPr>
        <p:spPr>
          <a:xfrm>
            <a:off x="6524997" y="2288325"/>
            <a:ext cx="864339" cy="369332"/>
          </a:xfrm>
          <a:prstGeom prst="rect">
            <a:avLst/>
          </a:prstGeom>
          <a:noFill/>
        </p:spPr>
        <p:txBody>
          <a:bodyPr wrap="none" rtlCol="0">
            <a:spAutoFit/>
          </a:bodyPr>
          <a:lstStyle/>
          <a:p>
            <a:r>
              <a:rPr lang="en-CA" b="1">
                <a:solidFill>
                  <a:srgbClr val="00B0F0"/>
                </a:solidFill>
              </a:rPr>
              <a:t>BWXT</a:t>
            </a:r>
          </a:p>
        </p:txBody>
      </p:sp>
      <p:sp>
        <p:nvSpPr>
          <p:cNvPr id="25" name="TextBox 24">
            <a:extLst>
              <a:ext uri="{FF2B5EF4-FFF2-40B4-BE49-F238E27FC236}">
                <a16:creationId xmlns:a16="http://schemas.microsoft.com/office/drawing/2014/main" id="{5357614D-CC64-4E7F-9D46-DECD36187AD5}"/>
              </a:ext>
            </a:extLst>
          </p:cNvPr>
          <p:cNvSpPr txBox="1"/>
          <p:nvPr/>
        </p:nvSpPr>
        <p:spPr>
          <a:xfrm>
            <a:off x="6524997" y="6337960"/>
            <a:ext cx="671979" cy="369332"/>
          </a:xfrm>
          <a:prstGeom prst="rect">
            <a:avLst/>
          </a:prstGeom>
          <a:noFill/>
        </p:spPr>
        <p:txBody>
          <a:bodyPr wrap="none" rtlCol="0">
            <a:spAutoFit/>
          </a:bodyPr>
          <a:lstStyle/>
          <a:p>
            <a:r>
              <a:rPr lang="en-CA" b="1">
                <a:solidFill>
                  <a:srgbClr val="00B0F0"/>
                </a:solidFill>
              </a:rPr>
              <a:t>IAMI</a:t>
            </a:r>
          </a:p>
        </p:txBody>
      </p:sp>
      <p:sp>
        <p:nvSpPr>
          <p:cNvPr id="19" name="Rectangle 18">
            <a:extLst>
              <a:ext uri="{FF2B5EF4-FFF2-40B4-BE49-F238E27FC236}">
                <a16:creationId xmlns:a16="http://schemas.microsoft.com/office/drawing/2014/main" id="{05385DD9-5034-FEB5-945F-736899F91740}"/>
              </a:ext>
            </a:extLst>
          </p:cNvPr>
          <p:cNvSpPr/>
          <p:nvPr/>
        </p:nvSpPr>
        <p:spPr>
          <a:xfrm>
            <a:off x="2373633" y="2142402"/>
            <a:ext cx="1035893" cy="515255"/>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BE12D-49A8-2585-A39E-EF3ED01B02DA}"/>
              </a:ext>
            </a:extLst>
          </p:cNvPr>
          <p:cNvSpPr/>
          <p:nvPr/>
        </p:nvSpPr>
        <p:spPr>
          <a:xfrm>
            <a:off x="3539709" y="5683461"/>
            <a:ext cx="671979" cy="812963"/>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70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9F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835EE4D-C79C-414A-8185-7636BD463382}"/>
              </a:ext>
            </a:extLst>
          </p:cNvPr>
          <p:cNvSpPr>
            <a:spLocks noGrp="1"/>
          </p:cNvSpPr>
          <p:nvPr>
            <p:ph type="title"/>
          </p:nvPr>
        </p:nvSpPr>
        <p:spPr>
          <a:xfrm>
            <a:off x="1619087" y="3059498"/>
            <a:ext cx="8953827" cy="650329"/>
          </a:xfrm>
        </p:spPr>
        <p:txBody>
          <a:bodyPr>
            <a:normAutofit/>
          </a:bodyPr>
          <a:lstStyle/>
          <a:p>
            <a:pPr algn="ctr"/>
            <a:r>
              <a:rPr lang="en-US" sz="3800" dirty="0">
                <a:solidFill>
                  <a:schemeClr val="bg1"/>
                </a:solidFill>
              </a:rPr>
              <a:t>Current Priorities</a:t>
            </a:r>
          </a:p>
        </p:txBody>
      </p:sp>
    </p:spTree>
    <p:extLst>
      <p:ext uri="{BB962C8B-B14F-4D97-AF65-F5344CB8AC3E}">
        <p14:creationId xmlns:p14="http://schemas.microsoft.com/office/powerpoint/2010/main" val="136667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FCE4-341E-43FD-8056-78A28A52789E}"/>
              </a:ext>
            </a:extLst>
          </p:cNvPr>
          <p:cNvSpPr>
            <a:spLocks noGrp="1"/>
          </p:cNvSpPr>
          <p:nvPr>
            <p:ph type="title"/>
          </p:nvPr>
        </p:nvSpPr>
        <p:spPr>
          <a:xfrm>
            <a:off x="495831" y="219986"/>
            <a:ext cx="4129957" cy="650329"/>
          </a:xfrm>
        </p:spPr>
        <p:txBody>
          <a:bodyPr anchor="ctr">
            <a:normAutofit/>
          </a:bodyPr>
          <a:lstStyle/>
          <a:p>
            <a:r>
              <a:rPr lang="en-US" sz="2800" dirty="0"/>
              <a:t>IAMI (P442)</a:t>
            </a:r>
          </a:p>
        </p:txBody>
      </p:sp>
      <p:sp>
        <p:nvSpPr>
          <p:cNvPr id="3" name="Content Placeholder 2">
            <a:extLst>
              <a:ext uri="{FF2B5EF4-FFF2-40B4-BE49-F238E27FC236}">
                <a16:creationId xmlns:a16="http://schemas.microsoft.com/office/drawing/2014/main" id="{3AAAEBF1-DAA0-4D83-A526-1CB6EABDA00D}"/>
              </a:ext>
            </a:extLst>
          </p:cNvPr>
          <p:cNvSpPr>
            <a:spLocks noGrp="1"/>
          </p:cNvSpPr>
          <p:nvPr>
            <p:ph idx="1"/>
          </p:nvPr>
        </p:nvSpPr>
        <p:spPr>
          <a:xfrm>
            <a:off x="348364" y="894496"/>
            <a:ext cx="4906404" cy="3072960"/>
          </a:xfrm>
        </p:spPr>
        <p:txBody>
          <a:bodyPr anchor="t">
            <a:normAutofit fontScale="92500" lnSpcReduction="20000"/>
          </a:bodyPr>
          <a:lstStyle/>
          <a:p>
            <a:pPr>
              <a:lnSpc>
                <a:spcPct val="130000"/>
              </a:lnSpc>
              <a:spcBef>
                <a:spcPts val="0"/>
              </a:spcBef>
              <a:buFont typeface="Arial" panose="020B0604020202020204" pitchFamily="34" charset="0"/>
              <a:buChar char="•"/>
            </a:pPr>
            <a:r>
              <a:rPr lang="en-US" sz="2400" dirty="0"/>
              <a:t>includes P471, P550, P527</a:t>
            </a:r>
          </a:p>
          <a:p>
            <a:pPr lvl="1">
              <a:lnSpc>
                <a:spcPct val="130000"/>
              </a:lnSpc>
              <a:spcBef>
                <a:spcPts val="0"/>
              </a:spcBef>
              <a:buFont typeface="Arial" panose="020B0604020202020204" pitchFamily="34" charset="0"/>
              <a:buChar char="•"/>
            </a:pPr>
            <a:r>
              <a:rPr lang="en-US" sz="2400" dirty="0"/>
              <a:t>Transitioned to TRIUMF</a:t>
            </a:r>
          </a:p>
          <a:p>
            <a:pPr lvl="1">
              <a:lnSpc>
                <a:spcPct val="130000"/>
              </a:lnSpc>
              <a:spcBef>
                <a:spcPts val="0"/>
              </a:spcBef>
              <a:buFont typeface="Arial" panose="020B0604020202020204" pitchFamily="34" charset="0"/>
              <a:buChar char="•"/>
            </a:pPr>
            <a:r>
              <a:rPr lang="en-US" sz="2400" dirty="0"/>
              <a:t>Additional funding requests continue in discussion with provincial funding ministries for: </a:t>
            </a:r>
          </a:p>
          <a:p>
            <a:pPr lvl="2">
              <a:lnSpc>
                <a:spcPct val="130000"/>
              </a:lnSpc>
              <a:spcBef>
                <a:spcPts val="0"/>
              </a:spcBef>
              <a:buFont typeface="Arial" panose="020B0604020202020204" pitchFamily="34" charset="0"/>
              <a:buChar char="•"/>
            </a:pPr>
            <a:r>
              <a:rPr lang="en-US" sz="2400" dirty="0"/>
              <a:t>Additional lab equipment</a:t>
            </a:r>
          </a:p>
          <a:p>
            <a:pPr lvl="2">
              <a:lnSpc>
                <a:spcPct val="130000"/>
              </a:lnSpc>
              <a:spcBef>
                <a:spcPts val="0"/>
              </a:spcBef>
              <a:buFont typeface="Arial" panose="020B0604020202020204" pitchFamily="34" charset="0"/>
              <a:buChar char="•"/>
            </a:pPr>
            <a:r>
              <a:rPr lang="en-US" sz="2400" dirty="0"/>
              <a:t>Additional target capabilities</a:t>
            </a:r>
          </a:p>
          <a:p>
            <a:pPr lvl="2">
              <a:lnSpc>
                <a:spcPct val="130000"/>
              </a:lnSpc>
              <a:spcBef>
                <a:spcPts val="0"/>
              </a:spcBef>
              <a:buFont typeface="Arial" panose="020B0604020202020204" pitchFamily="34" charset="0"/>
              <a:buChar char="•"/>
            </a:pPr>
            <a:r>
              <a:rPr lang="en-US" sz="2400" dirty="0"/>
              <a:t>Office space</a:t>
            </a:r>
          </a:p>
        </p:txBody>
      </p:sp>
      <p:pic>
        <p:nvPicPr>
          <p:cNvPr id="4" name="Picture 3">
            <a:extLst>
              <a:ext uri="{FF2B5EF4-FFF2-40B4-BE49-F238E27FC236}">
                <a16:creationId xmlns:a16="http://schemas.microsoft.com/office/drawing/2014/main" id="{BCEA8C91-9F39-449F-B7CA-3D7E236E42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6988" y="188435"/>
            <a:ext cx="6693276" cy="3764968"/>
          </a:xfrm>
          <a:prstGeom prst="rect">
            <a:avLst/>
          </a:prstGeom>
        </p:spPr>
      </p:pic>
      <p:pic>
        <p:nvPicPr>
          <p:cNvPr id="5" name="Picture 4">
            <a:extLst>
              <a:ext uri="{FF2B5EF4-FFF2-40B4-BE49-F238E27FC236}">
                <a16:creationId xmlns:a16="http://schemas.microsoft.com/office/drawing/2014/main" id="{CF3CDC0C-2D59-472F-93F8-CC52B8DF7E7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75410" y="3967456"/>
            <a:ext cx="4791485" cy="2811211"/>
          </a:xfrm>
          <a:prstGeom prst="rect">
            <a:avLst/>
          </a:prstGeom>
        </p:spPr>
      </p:pic>
      <p:pic>
        <p:nvPicPr>
          <p:cNvPr id="6" name="Picture 5">
            <a:extLst>
              <a:ext uri="{FF2B5EF4-FFF2-40B4-BE49-F238E27FC236}">
                <a16:creationId xmlns:a16="http://schemas.microsoft.com/office/drawing/2014/main" id="{8DBF5D6C-8B49-49CA-883A-2A78F687F1B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28225" y="3947984"/>
            <a:ext cx="4906404" cy="2811210"/>
          </a:xfrm>
          <a:prstGeom prst="rect">
            <a:avLst/>
          </a:prstGeom>
        </p:spPr>
      </p:pic>
      <p:pic>
        <p:nvPicPr>
          <p:cNvPr id="7" name="Picture 6">
            <a:extLst>
              <a:ext uri="{FF2B5EF4-FFF2-40B4-BE49-F238E27FC236}">
                <a16:creationId xmlns:a16="http://schemas.microsoft.com/office/drawing/2014/main" id="{4DE833A6-E03A-C245-81FF-A025B0A438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73886" y="256205"/>
            <a:ext cx="580115" cy="577889"/>
          </a:xfrm>
          <a:prstGeom prst="rect">
            <a:avLst/>
          </a:prstGeom>
        </p:spPr>
      </p:pic>
      <p:pic>
        <p:nvPicPr>
          <p:cNvPr id="8" name="Picture 2" descr="Image result for bc cancer logo">
            <a:extLst>
              <a:ext uri="{FF2B5EF4-FFF2-40B4-BE49-F238E27FC236}">
                <a16:creationId xmlns:a16="http://schemas.microsoft.com/office/drawing/2014/main" id="{268271C7-7E79-DB83-B026-FF21A2CF00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1476" y="236407"/>
            <a:ext cx="577176" cy="6479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ubc logo">
            <a:extLst>
              <a:ext uri="{FF2B5EF4-FFF2-40B4-BE49-F238E27FC236}">
                <a16:creationId xmlns:a16="http://schemas.microsoft.com/office/drawing/2014/main" id="{52C4E5FA-E4BB-C469-0D5D-ADB68144377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79586" y="270138"/>
            <a:ext cx="440272" cy="600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49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233548-2F89-1549-AFED-75CAE4F87C86}"/>
              </a:ext>
            </a:extLst>
          </p:cNvPr>
          <p:cNvSpPr txBox="1"/>
          <p:nvPr/>
        </p:nvSpPr>
        <p:spPr>
          <a:xfrm>
            <a:off x="704678" y="418239"/>
            <a:ext cx="10930927" cy="523220"/>
          </a:xfrm>
          <a:prstGeom prst="rect">
            <a:avLst/>
          </a:prstGeom>
          <a:noFill/>
        </p:spPr>
        <p:txBody>
          <a:bodyPr wrap="square" rtlCol="0">
            <a:spAutoFit/>
          </a:bodyPr>
          <a:lstStyle/>
          <a:p>
            <a:pPr lvl="0"/>
            <a:r>
              <a:rPr lang="en-US" sz="2800" b="1" dirty="0"/>
              <a:t>Today’s presentation:</a:t>
            </a:r>
          </a:p>
        </p:txBody>
      </p:sp>
      <p:sp>
        <p:nvSpPr>
          <p:cNvPr id="2" name="Rectangle: Rounded Corners 1">
            <a:extLst>
              <a:ext uri="{FF2B5EF4-FFF2-40B4-BE49-F238E27FC236}">
                <a16:creationId xmlns:a16="http://schemas.microsoft.com/office/drawing/2014/main" id="{3EFE9A09-EF92-B770-909A-8739652D9ED0}"/>
              </a:ext>
            </a:extLst>
          </p:cNvPr>
          <p:cNvSpPr/>
          <p:nvPr/>
        </p:nvSpPr>
        <p:spPr>
          <a:xfrm>
            <a:off x="875630" y="1045627"/>
            <a:ext cx="10440740" cy="1255059"/>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 Basics: LS Vision, Mission; The Team; Our Pillars</a:t>
            </a:r>
          </a:p>
        </p:txBody>
      </p:sp>
      <p:sp>
        <p:nvSpPr>
          <p:cNvPr id="4" name="Rectangle: Rounded Corners 3">
            <a:extLst>
              <a:ext uri="{FF2B5EF4-FFF2-40B4-BE49-F238E27FC236}">
                <a16:creationId xmlns:a16="http://schemas.microsoft.com/office/drawing/2014/main" id="{18AF6A90-1E79-8509-3F19-75900DC04C45}"/>
              </a:ext>
            </a:extLst>
          </p:cNvPr>
          <p:cNvSpPr/>
          <p:nvPr/>
        </p:nvSpPr>
        <p:spPr>
          <a:xfrm>
            <a:off x="875630" y="2411838"/>
            <a:ext cx="10440740" cy="1255059"/>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Research Summary</a:t>
            </a:r>
          </a:p>
        </p:txBody>
      </p:sp>
      <p:sp>
        <p:nvSpPr>
          <p:cNvPr id="5" name="Rectangle: Rounded Corners 4">
            <a:extLst>
              <a:ext uri="{FF2B5EF4-FFF2-40B4-BE49-F238E27FC236}">
                <a16:creationId xmlns:a16="http://schemas.microsoft.com/office/drawing/2014/main" id="{D93C8D7E-8A88-27DD-15D2-853B5075B6A4}"/>
              </a:ext>
            </a:extLst>
          </p:cNvPr>
          <p:cNvSpPr/>
          <p:nvPr/>
        </p:nvSpPr>
        <p:spPr>
          <a:xfrm>
            <a:off x="875630" y="5196338"/>
            <a:ext cx="10440740" cy="1255059"/>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Future Ambitions, Upcoming Priorities</a:t>
            </a:r>
          </a:p>
        </p:txBody>
      </p:sp>
      <p:sp>
        <p:nvSpPr>
          <p:cNvPr id="6" name="Rectangle 5">
            <a:extLst>
              <a:ext uri="{FF2B5EF4-FFF2-40B4-BE49-F238E27FC236}">
                <a16:creationId xmlns:a16="http://schemas.microsoft.com/office/drawing/2014/main" id="{46DF9B61-287A-7B2A-B376-3E7058F45EC8}"/>
              </a:ext>
            </a:extLst>
          </p:cNvPr>
          <p:cNvSpPr/>
          <p:nvPr/>
        </p:nvSpPr>
        <p:spPr>
          <a:xfrm>
            <a:off x="11481683" y="5255812"/>
            <a:ext cx="622462" cy="1568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D736C93-1B4B-EB65-5818-9D47710E5261}"/>
              </a:ext>
            </a:extLst>
          </p:cNvPr>
          <p:cNvSpPr/>
          <p:nvPr/>
        </p:nvSpPr>
        <p:spPr>
          <a:xfrm>
            <a:off x="875630" y="3789618"/>
            <a:ext cx="10440740" cy="1255059"/>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Current Priorities</a:t>
            </a:r>
          </a:p>
        </p:txBody>
      </p:sp>
    </p:spTree>
    <p:extLst>
      <p:ext uri="{BB962C8B-B14F-4D97-AF65-F5344CB8AC3E}">
        <p14:creationId xmlns:p14="http://schemas.microsoft.com/office/powerpoint/2010/main" val="89165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FCE4-341E-43FD-8056-78A28A52789E}"/>
              </a:ext>
            </a:extLst>
          </p:cNvPr>
          <p:cNvSpPr>
            <a:spLocks noGrp="1"/>
          </p:cNvSpPr>
          <p:nvPr>
            <p:ph type="title"/>
          </p:nvPr>
        </p:nvSpPr>
        <p:spPr>
          <a:xfrm>
            <a:off x="495831" y="219986"/>
            <a:ext cx="4129957" cy="650329"/>
          </a:xfrm>
        </p:spPr>
        <p:txBody>
          <a:bodyPr anchor="ctr">
            <a:normAutofit/>
          </a:bodyPr>
          <a:lstStyle/>
          <a:p>
            <a:r>
              <a:rPr lang="en-US" sz="2800" dirty="0"/>
              <a:t>IAMI (P442)</a:t>
            </a:r>
          </a:p>
        </p:txBody>
      </p:sp>
      <p:pic>
        <p:nvPicPr>
          <p:cNvPr id="4" name="Picture 3">
            <a:extLst>
              <a:ext uri="{FF2B5EF4-FFF2-40B4-BE49-F238E27FC236}">
                <a16:creationId xmlns:a16="http://schemas.microsoft.com/office/drawing/2014/main" id="{BCEA8C91-9F39-449F-B7CA-3D7E236E42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6988" y="188435"/>
            <a:ext cx="6693276" cy="3764968"/>
          </a:xfrm>
          <a:prstGeom prst="rect">
            <a:avLst/>
          </a:prstGeom>
        </p:spPr>
      </p:pic>
      <p:pic>
        <p:nvPicPr>
          <p:cNvPr id="5" name="Picture 4">
            <a:extLst>
              <a:ext uri="{FF2B5EF4-FFF2-40B4-BE49-F238E27FC236}">
                <a16:creationId xmlns:a16="http://schemas.microsoft.com/office/drawing/2014/main" id="{CF3CDC0C-2D59-472F-93F8-CC52B8DF7E7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75410" y="3967456"/>
            <a:ext cx="4791485" cy="2811211"/>
          </a:xfrm>
          <a:prstGeom prst="rect">
            <a:avLst/>
          </a:prstGeom>
        </p:spPr>
      </p:pic>
      <p:pic>
        <p:nvPicPr>
          <p:cNvPr id="6" name="Picture 5">
            <a:extLst>
              <a:ext uri="{FF2B5EF4-FFF2-40B4-BE49-F238E27FC236}">
                <a16:creationId xmlns:a16="http://schemas.microsoft.com/office/drawing/2014/main" id="{8DBF5D6C-8B49-49CA-883A-2A78F687F1B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28225" y="3947984"/>
            <a:ext cx="4906404" cy="2811210"/>
          </a:xfrm>
          <a:prstGeom prst="rect">
            <a:avLst/>
          </a:prstGeom>
        </p:spPr>
      </p:pic>
      <p:sp>
        <p:nvSpPr>
          <p:cNvPr id="7" name="Rectangle 6">
            <a:extLst>
              <a:ext uri="{FF2B5EF4-FFF2-40B4-BE49-F238E27FC236}">
                <a16:creationId xmlns:a16="http://schemas.microsoft.com/office/drawing/2014/main" id="{20E8FDE4-C0EB-4148-9BEB-9F6F3FBDC355}"/>
              </a:ext>
            </a:extLst>
          </p:cNvPr>
          <p:cNvSpPr/>
          <p:nvPr/>
        </p:nvSpPr>
        <p:spPr>
          <a:xfrm>
            <a:off x="9231433" y="4849318"/>
            <a:ext cx="1466449" cy="744658"/>
          </a:xfrm>
          <a:prstGeom prst="rect">
            <a:avLst/>
          </a:prstGeom>
          <a:noFill/>
          <a:ln w="635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4C84C40-1013-4982-8C36-6E71D1531995}"/>
              </a:ext>
            </a:extLst>
          </p:cNvPr>
          <p:cNvSpPr/>
          <p:nvPr/>
        </p:nvSpPr>
        <p:spPr>
          <a:xfrm>
            <a:off x="9584045" y="5791199"/>
            <a:ext cx="732118" cy="698691"/>
          </a:xfrm>
          <a:prstGeom prst="rect">
            <a:avLst/>
          </a:prstGeom>
          <a:noFill/>
          <a:ln w="635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E59D41-EE60-4B59-A56A-30AC4CED1BA5}"/>
              </a:ext>
            </a:extLst>
          </p:cNvPr>
          <p:cNvSpPr/>
          <p:nvPr/>
        </p:nvSpPr>
        <p:spPr>
          <a:xfrm>
            <a:off x="1949104" y="4385585"/>
            <a:ext cx="732118" cy="539027"/>
          </a:xfrm>
          <a:prstGeom prst="rect">
            <a:avLst/>
          </a:prstGeom>
          <a:noFill/>
          <a:ln w="635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E7522A4-B6B7-461D-8A90-390B4A6F2F24}"/>
              </a:ext>
            </a:extLst>
          </p:cNvPr>
          <p:cNvCxnSpPr>
            <a:cxnSpLocks/>
            <a:endCxn id="10" idx="0"/>
          </p:cNvCxnSpPr>
          <p:nvPr/>
        </p:nvCxnSpPr>
        <p:spPr>
          <a:xfrm>
            <a:off x="2023353" y="1264024"/>
            <a:ext cx="291810" cy="3121561"/>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95E689-CD86-4046-9004-A03673F57E62}"/>
              </a:ext>
            </a:extLst>
          </p:cNvPr>
          <p:cNvCxnSpPr>
            <a:cxnSpLocks/>
            <a:endCxn id="8" idx="1"/>
          </p:cNvCxnSpPr>
          <p:nvPr/>
        </p:nvCxnSpPr>
        <p:spPr>
          <a:xfrm>
            <a:off x="2957209" y="1264024"/>
            <a:ext cx="6626836" cy="4876521"/>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F45810E-DEDB-49FC-BA22-3B5393BD6D57}"/>
              </a:ext>
            </a:extLst>
          </p:cNvPr>
          <p:cNvCxnSpPr>
            <a:cxnSpLocks/>
            <a:endCxn id="7" idx="1"/>
          </p:cNvCxnSpPr>
          <p:nvPr/>
        </p:nvCxnSpPr>
        <p:spPr>
          <a:xfrm>
            <a:off x="2957209" y="1264024"/>
            <a:ext cx="6274224" cy="3957623"/>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83137D1-944E-4257-9CA4-43ED593215E6}"/>
              </a:ext>
            </a:extLst>
          </p:cNvPr>
          <p:cNvSpPr/>
          <p:nvPr/>
        </p:nvSpPr>
        <p:spPr>
          <a:xfrm>
            <a:off x="1949104" y="4924612"/>
            <a:ext cx="732118" cy="539027"/>
          </a:xfrm>
          <a:prstGeom prst="rect">
            <a:avLst/>
          </a:prstGeom>
          <a:noFill/>
          <a:ln w="635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7FCAB7A-D499-4136-BC67-6D3680829CBA}"/>
              </a:ext>
            </a:extLst>
          </p:cNvPr>
          <p:cNvSpPr/>
          <p:nvPr/>
        </p:nvSpPr>
        <p:spPr>
          <a:xfrm>
            <a:off x="3595621" y="4938980"/>
            <a:ext cx="732118" cy="539027"/>
          </a:xfrm>
          <a:prstGeom prst="rect">
            <a:avLst/>
          </a:prstGeom>
          <a:noFill/>
          <a:ln w="635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17E334DB-76DB-4980-B2BE-87ABE586ED4A}"/>
              </a:ext>
            </a:extLst>
          </p:cNvPr>
          <p:cNvCxnSpPr>
            <a:cxnSpLocks/>
          </p:cNvCxnSpPr>
          <p:nvPr/>
        </p:nvCxnSpPr>
        <p:spPr>
          <a:xfrm>
            <a:off x="2023353" y="1264024"/>
            <a:ext cx="1938327" cy="3660588"/>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0EB1E35-1F9A-B62C-93D7-E1AD5BEC04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73886" y="256205"/>
            <a:ext cx="580115" cy="577889"/>
          </a:xfrm>
          <a:prstGeom prst="rect">
            <a:avLst/>
          </a:prstGeom>
        </p:spPr>
      </p:pic>
      <p:pic>
        <p:nvPicPr>
          <p:cNvPr id="18" name="Picture 2" descr="Image result for bc cancer logo">
            <a:extLst>
              <a:ext uri="{FF2B5EF4-FFF2-40B4-BE49-F238E27FC236}">
                <a16:creationId xmlns:a16="http://schemas.microsoft.com/office/drawing/2014/main" id="{9D947ACC-3A7D-CCA6-4ACF-EA10494694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1476" y="236407"/>
            <a:ext cx="577176" cy="647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ubc logo">
            <a:extLst>
              <a:ext uri="{FF2B5EF4-FFF2-40B4-BE49-F238E27FC236}">
                <a16:creationId xmlns:a16="http://schemas.microsoft.com/office/drawing/2014/main" id="{78DA82BA-76F8-A015-F644-76B9ADD062A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79586" y="270138"/>
            <a:ext cx="440272" cy="600177"/>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a:extLst>
              <a:ext uri="{FF2B5EF4-FFF2-40B4-BE49-F238E27FC236}">
                <a16:creationId xmlns:a16="http://schemas.microsoft.com/office/drawing/2014/main" id="{045112E2-ADE3-3943-C074-733A7D6AD688}"/>
              </a:ext>
            </a:extLst>
          </p:cNvPr>
          <p:cNvSpPr txBox="1">
            <a:spLocks/>
          </p:cNvSpPr>
          <p:nvPr/>
        </p:nvSpPr>
        <p:spPr>
          <a:xfrm>
            <a:off x="348364" y="894496"/>
            <a:ext cx="4906404" cy="3072960"/>
          </a:xfrm>
          <a:prstGeom prst="rect">
            <a:avLst/>
          </a:prstGeom>
        </p:spPr>
        <p:txBody>
          <a:bodyPr anchor="t">
            <a:normAutofit fontScale="92500" lnSpcReduction="20000"/>
          </a:bodyPr>
          <a:lstStyle>
            <a:lvl1pPr marL="228600" indent="-228600" algn="l" defTabSz="914400" rtl="0" eaLnBrk="1" latinLnBrk="0" hangingPunct="1">
              <a:lnSpc>
                <a:spcPct val="90000"/>
              </a:lnSpc>
              <a:spcBef>
                <a:spcPts val="1000"/>
              </a:spcBef>
              <a:buClr>
                <a:srgbClr val="00A9FF"/>
              </a:buClr>
              <a:buFont typeface="Wingdings"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A9FF"/>
              </a:buClr>
              <a:buFont typeface="Wingdings"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A9FF"/>
              </a:buClr>
              <a:buFont typeface="Wingdings"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A9FF"/>
              </a:buClr>
              <a:buFont typeface="Wingdings"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A9FF"/>
              </a:buClr>
              <a:buFont typeface="Wingdings"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30000"/>
              </a:lnSpc>
              <a:spcBef>
                <a:spcPts val="0"/>
              </a:spcBef>
              <a:buFont typeface="Arial" panose="020B0604020202020204" pitchFamily="34" charset="0"/>
              <a:buChar char="•"/>
            </a:pPr>
            <a:r>
              <a:rPr lang="en-US" sz="2400"/>
              <a:t>includes P471, P550, P527</a:t>
            </a:r>
          </a:p>
          <a:p>
            <a:pPr lvl="1">
              <a:lnSpc>
                <a:spcPct val="130000"/>
              </a:lnSpc>
              <a:spcBef>
                <a:spcPts val="0"/>
              </a:spcBef>
              <a:buFont typeface="Arial" panose="020B0604020202020204" pitchFamily="34" charset="0"/>
              <a:buChar char="•"/>
            </a:pPr>
            <a:r>
              <a:rPr lang="en-US" sz="2400"/>
              <a:t>Transitioned to TRIUMF</a:t>
            </a:r>
          </a:p>
          <a:p>
            <a:pPr lvl="1">
              <a:lnSpc>
                <a:spcPct val="130000"/>
              </a:lnSpc>
              <a:spcBef>
                <a:spcPts val="0"/>
              </a:spcBef>
              <a:buFont typeface="Arial" panose="020B0604020202020204" pitchFamily="34" charset="0"/>
              <a:buChar char="•"/>
            </a:pPr>
            <a:r>
              <a:rPr lang="en-US" sz="2400"/>
              <a:t>Additional funding requests continue in discussion with provincial funding ministries for: </a:t>
            </a:r>
          </a:p>
          <a:p>
            <a:pPr lvl="2">
              <a:lnSpc>
                <a:spcPct val="130000"/>
              </a:lnSpc>
              <a:spcBef>
                <a:spcPts val="0"/>
              </a:spcBef>
              <a:buFont typeface="Arial" panose="020B0604020202020204" pitchFamily="34" charset="0"/>
              <a:buChar char="•"/>
            </a:pPr>
            <a:r>
              <a:rPr lang="en-US" sz="2400"/>
              <a:t>Additional lab equipment</a:t>
            </a:r>
          </a:p>
          <a:p>
            <a:pPr lvl="2">
              <a:lnSpc>
                <a:spcPct val="130000"/>
              </a:lnSpc>
              <a:spcBef>
                <a:spcPts val="0"/>
              </a:spcBef>
              <a:buFont typeface="Arial" panose="020B0604020202020204" pitchFamily="34" charset="0"/>
              <a:buChar char="•"/>
            </a:pPr>
            <a:r>
              <a:rPr lang="en-US" sz="2400"/>
              <a:t>Additional target capabilities</a:t>
            </a:r>
          </a:p>
          <a:p>
            <a:pPr lvl="2">
              <a:lnSpc>
                <a:spcPct val="130000"/>
              </a:lnSpc>
              <a:spcBef>
                <a:spcPts val="0"/>
              </a:spcBef>
              <a:buFont typeface="Arial" panose="020B0604020202020204" pitchFamily="34" charset="0"/>
              <a:buChar char="•"/>
            </a:pPr>
            <a:r>
              <a:rPr lang="en-US" sz="2400"/>
              <a:t>Office space</a:t>
            </a:r>
            <a:endParaRPr lang="en-US" sz="2400" dirty="0"/>
          </a:p>
        </p:txBody>
      </p:sp>
    </p:spTree>
    <p:extLst>
      <p:ext uri="{BB962C8B-B14F-4D97-AF65-F5344CB8AC3E}">
        <p14:creationId xmlns:p14="http://schemas.microsoft.com/office/powerpoint/2010/main" val="299254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552B9E-DF29-484E-BE08-CFCC4EA95F99}"/>
              </a:ext>
            </a:extLst>
          </p:cNvPr>
          <p:cNvSpPr>
            <a:spLocks noGrp="1"/>
          </p:cNvSpPr>
          <p:nvPr>
            <p:ph idx="1"/>
          </p:nvPr>
        </p:nvSpPr>
        <p:spPr>
          <a:xfrm>
            <a:off x="681471" y="685800"/>
            <a:ext cx="11142229" cy="5981700"/>
          </a:xfrm>
        </p:spPr>
        <p:txBody>
          <a:bodyPr>
            <a:noAutofit/>
          </a:bodyPr>
          <a:lstStyle/>
          <a:p>
            <a:pPr marL="0" lvl="0" indent="0">
              <a:lnSpc>
                <a:spcPct val="110000"/>
              </a:lnSpc>
              <a:spcBef>
                <a:spcPts val="0"/>
              </a:spcBef>
              <a:buNone/>
            </a:pPr>
            <a:r>
              <a:rPr lang="en-CA" sz="2200"/>
              <a:t>Current proposal (pending full review, ratification by TRIUMF Board, Partners):</a:t>
            </a:r>
          </a:p>
          <a:p>
            <a:pPr marL="0" lvl="0" indent="0">
              <a:lnSpc>
                <a:spcPct val="110000"/>
              </a:lnSpc>
              <a:spcBef>
                <a:spcPts val="0"/>
              </a:spcBef>
              <a:buNone/>
            </a:pPr>
            <a:r>
              <a:rPr lang="en-CA" sz="2200"/>
              <a:t>Operations and Governance will evolve through phases: Start-up through to Full Ops</a:t>
            </a:r>
          </a:p>
          <a:p>
            <a:pPr marL="342900" lvl="0" indent="-342900">
              <a:lnSpc>
                <a:spcPct val="110000"/>
              </a:lnSpc>
              <a:spcBef>
                <a:spcPts val="0"/>
              </a:spcBef>
              <a:buFont typeface="Wingdings" panose="05000000000000000000" pitchFamily="2" charset="2"/>
              <a:buChar char="§"/>
            </a:pPr>
            <a:r>
              <a:rPr lang="en-CA" sz="2200">
                <a:solidFill>
                  <a:srgbClr val="009CFF"/>
                </a:solidFill>
              </a:rPr>
              <a:t>Start-up operations </a:t>
            </a:r>
            <a:r>
              <a:rPr lang="en-CA" sz="2200"/>
              <a:t>occur in an integrated fashion within an existing, albeit modified Life Sciences organization. Operations supported by TRIUMF and partners;</a:t>
            </a:r>
          </a:p>
          <a:p>
            <a:pPr marL="342900" lvl="0" indent="-342900">
              <a:lnSpc>
                <a:spcPct val="110000"/>
              </a:lnSpc>
              <a:spcBef>
                <a:spcPts val="0"/>
              </a:spcBef>
              <a:buFont typeface="Wingdings" panose="05000000000000000000" pitchFamily="2" charset="2"/>
              <a:buChar char="§"/>
            </a:pPr>
            <a:r>
              <a:rPr lang="en-CA" sz="2200">
                <a:solidFill>
                  <a:srgbClr val="009CFF"/>
                </a:solidFill>
              </a:rPr>
              <a:t>Full operations </a:t>
            </a:r>
            <a:r>
              <a:rPr lang="en-CA" sz="2200"/>
              <a:t>are initiated once IAMI crosses a legal, financial or administrative threshold that has yet to be determined</a:t>
            </a:r>
          </a:p>
          <a:p>
            <a:pPr marL="0" lvl="0" indent="0">
              <a:lnSpc>
                <a:spcPct val="110000"/>
              </a:lnSpc>
              <a:spcBef>
                <a:spcPts val="0"/>
              </a:spcBef>
              <a:buNone/>
            </a:pPr>
            <a:endParaRPr lang="en-CA" sz="2200"/>
          </a:p>
          <a:p>
            <a:pPr marL="0" lvl="0" indent="0">
              <a:lnSpc>
                <a:spcPct val="110000"/>
              </a:lnSpc>
              <a:spcBef>
                <a:spcPts val="0"/>
              </a:spcBef>
              <a:buNone/>
            </a:pPr>
            <a:r>
              <a:rPr lang="en-CA" sz="2200"/>
              <a:t>Governance will be achieved through a Steering Committee that will recommend resource allocation to meet IAMI program objectives, including balance between R&amp;D and revenue-generating activities</a:t>
            </a:r>
          </a:p>
          <a:p>
            <a:pPr marL="0" lvl="0" indent="0">
              <a:lnSpc>
                <a:spcPct val="110000"/>
              </a:lnSpc>
              <a:spcBef>
                <a:spcPts val="0"/>
              </a:spcBef>
              <a:buNone/>
            </a:pPr>
            <a:endParaRPr lang="en-CA" sz="2200"/>
          </a:p>
          <a:p>
            <a:pPr marL="0" indent="0">
              <a:lnSpc>
                <a:spcPct val="110000"/>
              </a:lnSpc>
              <a:spcBef>
                <a:spcPts val="0"/>
              </a:spcBef>
              <a:buNone/>
            </a:pPr>
            <a:r>
              <a:rPr lang="en-CA" sz="2200"/>
              <a:t>Next steps:</a:t>
            </a:r>
          </a:p>
          <a:p>
            <a:pPr lvl="1">
              <a:lnSpc>
                <a:spcPct val="110000"/>
              </a:lnSpc>
              <a:spcBef>
                <a:spcPts val="0"/>
              </a:spcBef>
            </a:pPr>
            <a:r>
              <a:rPr lang="en-CA" sz="2200"/>
              <a:t>Ratification of Operating and Governance Models</a:t>
            </a:r>
          </a:p>
          <a:p>
            <a:pPr lvl="1">
              <a:lnSpc>
                <a:spcPct val="110000"/>
              </a:lnSpc>
              <a:spcBef>
                <a:spcPts val="0"/>
              </a:spcBef>
            </a:pPr>
            <a:r>
              <a:rPr lang="en-CA" sz="2200"/>
              <a:t>Finalization of Business Plan – collaborate with TRIUMF Innovations</a:t>
            </a:r>
          </a:p>
        </p:txBody>
      </p:sp>
      <p:sp>
        <p:nvSpPr>
          <p:cNvPr id="4" name="Title 1">
            <a:extLst>
              <a:ext uri="{FF2B5EF4-FFF2-40B4-BE49-F238E27FC236}">
                <a16:creationId xmlns:a16="http://schemas.microsoft.com/office/drawing/2014/main" id="{B2965E71-FE12-4776-8BA1-F4B6AA46C65A}"/>
              </a:ext>
            </a:extLst>
          </p:cNvPr>
          <p:cNvSpPr>
            <a:spLocks noGrp="1"/>
          </p:cNvSpPr>
          <p:nvPr>
            <p:ph type="title"/>
          </p:nvPr>
        </p:nvSpPr>
        <p:spPr>
          <a:xfrm>
            <a:off x="681471" y="230825"/>
            <a:ext cx="8953827" cy="650329"/>
          </a:xfrm>
        </p:spPr>
        <p:txBody>
          <a:bodyPr>
            <a:normAutofit/>
          </a:bodyPr>
          <a:lstStyle/>
          <a:p>
            <a:r>
              <a:rPr lang="en-CA" sz="2800"/>
              <a:t>IAMI: Operations Model</a:t>
            </a:r>
          </a:p>
        </p:txBody>
      </p:sp>
    </p:spTree>
    <p:extLst>
      <p:ext uri="{BB962C8B-B14F-4D97-AF65-F5344CB8AC3E}">
        <p14:creationId xmlns:p14="http://schemas.microsoft.com/office/powerpoint/2010/main" val="24129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36836" y="2256795"/>
            <a:ext cx="2451735" cy="71892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Director</a:t>
            </a:r>
          </a:p>
          <a:p>
            <a:pPr algn="ctr"/>
            <a:r>
              <a:rPr lang="en-CA" dirty="0"/>
              <a:t>Life Sciences</a:t>
            </a:r>
          </a:p>
        </p:txBody>
      </p:sp>
      <p:cxnSp>
        <p:nvCxnSpPr>
          <p:cNvPr id="7" name="Straight Connector 6"/>
          <p:cNvCxnSpPr/>
          <p:nvPr/>
        </p:nvCxnSpPr>
        <p:spPr>
          <a:xfrm>
            <a:off x="3595082" y="276778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Rounded Rectangle 3">
            <a:extLst>
              <a:ext uri="{FF2B5EF4-FFF2-40B4-BE49-F238E27FC236}">
                <a16:creationId xmlns:a16="http://schemas.microsoft.com/office/drawing/2014/main" id="{1A742B45-8317-474F-BE20-FC7D01162030}"/>
              </a:ext>
            </a:extLst>
          </p:cNvPr>
          <p:cNvSpPr/>
          <p:nvPr/>
        </p:nvSpPr>
        <p:spPr>
          <a:xfrm>
            <a:off x="5460283" y="1091070"/>
            <a:ext cx="1461956" cy="1351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IAMI Steering Committee</a:t>
            </a:r>
          </a:p>
        </p:txBody>
      </p:sp>
      <p:sp>
        <p:nvSpPr>
          <p:cNvPr id="53" name="Rounded Rectangle 3">
            <a:extLst>
              <a:ext uri="{FF2B5EF4-FFF2-40B4-BE49-F238E27FC236}">
                <a16:creationId xmlns:a16="http://schemas.microsoft.com/office/drawing/2014/main" id="{C094461B-E0A0-4195-8353-770C70D48718}"/>
              </a:ext>
            </a:extLst>
          </p:cNvPr>
          <p:cNvSpPr/>
          <p:nvPr/>
        </p:nvSpPr>
        <p:spPr>
          <a:xfrm>
            <a:off x="2636836" y="1188440"/>
            <a:ext cx="2451735" cy="70968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TRIUMF Executive Director</a:t>
            </a:r>
          </a:p>
        </p:txBody>
      </p:sp>
      <p:cxnSp>
        <p:nvCxnSpPr>
          <p:cNvPr id="54" name="Straight Connector 53">
            <a:extLst>
              <a:ext uri="{FF2B5EF4-FFF2-40B4-BE49-F238E27FC236}">
                <a16:creationId xmlns:a16="http://schemas.microsoft.com/office/drawing/2014/main" id="{0A43AEA9-8355-4AD0-A5C1-E7FE07080FA6}"/>
              </a:ext>
            </a:extLst>
          </p:cNvPr>
          <p:cNvCxnSpPr>
            <a:cxnSpLocks/>
            <a:stCxn id="35" idx="0"/>
            <a:endCxn id="52" idx="2"/>
          </p:cNvCxnSpPr>
          <p:nvPr/>
        </p:nvCxnSpPr>
        <p:spPr>
          <a:xfrm flipV="1">
            <a:off x="6191261" y="2442258"/>
            <a:ext cx="0" cy="326128"/>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16EF013-6B1E-45CF-B83E-D72B9A61B608}"/>
              </a:ext>
            </a:extLst>
          </p:cNvPr>
          <p:cNvCxnSpPr>
            <a:cxnSpLocks/>
          </p:cNvCxnSpPr>
          <p:nvPr/>
        </p:nvCxnSpPr>
        <p:spPr>
          <a:xfrm>
            <a:off x="5073322" y="1514568"/>
            <a:ext cx="435300" cy="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BD05F8F-F698-482F-8A1B-A3D282563086}"/>
              </a:ext>
            </a:extLst>
          </p:cNvPr>
          <p:cNvSpPr txBox="1"/>
          <p:nvPr/>
        </p:nvSpPr>
        <p:spPr>
          <a:xfrm>
            <a:off x="7738130" y="2973084"/>
            <a:ext cx="3246935" cy="1077218"/>
          </a:xfrm>
          <a:prstGeom prst="rect">
            <a:avLst/>
          </a:prstGeom>
          <a:noFill/>
        </p:spPr>
        <p:txBody>
          <a:bodyPr wrap="square" rtlCol="0" anchor="t">
            <a:spAutoFit/>
          </a:bodyPr>
          <a:lstStyle/>
          <a:p>
            <a:r>
              <a:rPr lang="en-CA" sz="1600" b="1" dirty="0">
                <a:solidFill>
                  <a:schemeClr val="bg2">
                    <a:lumMod val="25000"/>
                  </a:schemeClr>
                </a:solidFill>
              </a:rPr>
              <a:t>IAMI Steering Committee composition (in principle): </a:t>
            </a:r>
          </a:p>
          <a:p>
            <a:pPr marL="401320" lvl="1" indent="-228600">
              <a:buFont typeface="Arial" panose="020B0604020202020204" pitchFamily="34" charset="0"/>
              <a:buChar char="•"/>
            </a:pPr>
            <a:r>
              <a:rPr lang="en-CA" sz="1600" dirty="0">
                <a:solidFill>
                  <a:schemeClr val="bg2">
                    <a:lumMod val="25000"/>
                  </a:schemeClr>
                </a:solidFill>
              </a:rPr>
              <a:t>appointees (incl. chair) from TRIUMF, BCC and UBC</a:t>
            </a:r>
            <a:endParaRPr lang="en-CA" sz="1600" u="sng" dirty="0">
              <a:solidFill>
                <a:schemeClr val="bg2">
                  <a:lumMod val="25000"/>
                </a:schemeClr>
              </a:solidFill>
            </a:endParaRPr>
          </a:p>
        </p:txBody>
      </p:sp>
      <p:cxnSp>
        <p:nvCxnSpPr>
          <p:cNvPr id="57" name="Straight Connector 56">
            <a:extLst>
              <a:ext uri="{FF2B5EF4-FFF2-40B4-BE49-F238E27FC236}">
                <a16:creationId xmlns:a16="http://schemas.microsoft.com/office/drawing/2014/main" id="{BC1930A7-8C43-45AB-9177-9522FF96A820}"/>
              </a:ext>
            </a:extLst>
          </p:cNvPr>
          <p:cNvCxnSpPr>
            <a:cxnSpLocks/>
            <a:stCxn id="53" idx="2"/>
            <a:endCxn id="4" idx="0"/>
          </p:cNvCxnSpPr>
          <p:nvPr/>
        </p:nvCxnSpPr>
        <p:spPr>
          <a:xfrm>
            <a:off x="3862704" y="1898128"/>
            <a:ext cx="0" cy="35866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ECDD890-BD74-4956-9099-E04E0B9DF7AD}"/>
              </a:ext>
            </a:extLst>
          </p:cNvPr>
          <p:cNvSpPr txBox="1"/>
          <p:nvPr/>
        </p:nvSpPr>
        <p:spPr>
          <a:xfrm>
            <a:off x="316009" y="194855"/>
            <a:ext cx="6476453" cy="523220"/>
          </a:xfrm>
          <a:prstGeom prst="rect">
            <a:avLst/>
          </a:prstGeom>
          <a:noFill/>
        </p:spPr>
        <p:txBody>
          <a:bodyPr wrap="none" rtlCol="0">
            <a:spAutoFit/>
          </a:bodyPr>
          <a:lstStyle/>
          <a:p>
            <a:r>
              <a:rPr lang="en-CA" sz="2800" b="1">
                <a:solidFill>
                  <a:srgbClr val="00B0F0"/>
                </a:solidFill>
              </a:rPr>
              <a:t>Proposed IAMI Start-up Governance</a:t>
            </a:r>
          </a:p>
        </p:txBody>
      </p:sp>
      <p:sp>
        <p:nvSpPr>
          <p:cNvPr id="35" name="Rounded Rectangle 3">
            <a:extLst>
              <a:ext uri="{FF2B5EF4-FFF2-40B4-BE49-F238E27FC236}">
                <a16:creationId xmlns:a16="http://schemas.microsoft.com/office/drawing/2014/main" id="{1A742B45-8317-474F-BE20-FC7D01162030}"/>
              </a:ext>
            </a:extLst>
          </p:cNvPr>
          <p:cNvSpPr/>
          <p:nvPr/>
        </p:nvSpPr>
        <p:spPr>
          <a:xfrm>
            <a:off x="5439196" y="2768386"/>
            <a:ext cx="1504130" cy="12797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IAMI Operations Committee</a:t>
            </a:r>
          </a:p>
        </p:txBody>
      </p:sp>
      <p:sp>
        <p:nvSpPr>
          <p:cNvPr id="61" name="TextBox 60">
            <a:extLst>
              <a:ext uri="{FF2B5EF4-FFF2-40B4-BE49-F238E27FC236}">
                <a16:creationId xmlns:a16="http://schemas.microsoft.com/office/drawing/2014/main" id="{BBD05F8F-F698-482F-8A1B-A3D282563086}"/>
              </a:ext>
            </a:extLst>
          </p:cNvPr>
          <p:cNvSpPr txBox="1"/>
          <p:nvPr/>
        </p:nvSpPr>
        <p:spPr>
          <a:xfrm>
            <a:off x="6998536" y="2018977"/>
            <a:ext cx="3747125" cy="954107"/>
          </a:xfrm>
          <a:prstGeom prst="rect">
            <a:avLst/>
          </a:prstGeom>
          <a:noFill/>
        </p:spPr>
        <p:txBody>
          <a:bodyPr wrap="square" rtlCol="0" anchor="ctr">
            <a:spAutoFit/>
          </a:bodyPr>
          <a:lstStyle/>
          <a:p>
            <a:pPr marL="285750" indent="-285750">
              <a:buFont typeface="Arial" panose="020B0604020202020204" pitchFamily="34" charset="0"/>
              <a:buChar char="•"/>
            </a:pPr>
            <a:r>
              <a:rPr lang="en-CA" sz="1400" dirty="0">
                <a:solidFill>
                  <a:schemeClr val="accent1"/>
                </a:solidFill>
              </a:rPr>
              <a:t>Meets quarterly</a:t>
            </a:r>
          </a:p>
          <a:p>
            <a:pPr marL="285750" indent="-285750">
              <a:buFont typeface="Arial" panose="020B0604020202020204" pitchFamily="34" charset="0"/>
              <a:buChar char="•"/>
            </a:pPr>
            <a:r>
              <a:rPr lang="en-CA" sz="1400" dirty="0">
                <a:solidFill>
                  <a:schemeClr val="accent1"/>
                </a:solidFill>
              </a:rPr>
              <a:t>Sets strategic direction/priorities </a:t>
            </a:r>
          </a:p>
          <a:p>
            <a:pPr marL="285750" indent="-285750">
              <a:buFont typeface="Arial" panose="020B0604020202020204" pitchFamily="34" charset="0"/>
              <a:buChar char="•"/>
            </a:pPr>
            <a:r>
              <a:rPr lang="en-CA" sz="1400" dirty="0">
                <a:solidFill>
                  <a:schemeClr val="accent1"/>
                </a:solidFill>
              </a:rPr>
              <a:t>Ensures alignment of operations</a:t>
            </a:r>
          </a:p>
          <a:p>
            <a:pPr marL="285750" indent="-285750">
              <a:buFont typeface="Arial" panose="020B0604020202020204" pitchFamily="34" charset="0"/>
              <a:buChar char="•"/>
            </a:pPr>
            <a:r>
              <a:rPr lang="en-CA" sz="1400" dirty="0">
                <a:solidFill>
                  <a:schemeClr val="accent1"/>
                </a:solidFill>
              </a:rPr>
              <a:t>Discusses/resolves issues from Ops</a:t>
            </a:r>
          </a:p>
        </p:txBody>
      </p:sp>
      <p:sp>
        <p:nvSpPr>
          <p:cNvPr id="62" name="TextBox 61">
            <a:extLst>
              <a:ext uri="{FF2B5EF4-FFF2-40B4-BE49-F238E27FC236}">
                <a16:creationId xmlns:a16="http://schemas.microsoft.com/office/drawing/2014/main" id="{BBD05F8F-F698-482F-8A1B-A3D282563086}"/>
              </a:ext>
            </a:extLst>
          </p:cNvPr>
          <p:cNvSpPr txBox="1"/>
          <p:nvPr/>
        </p:nvSpPr>
        <p:spPr>
          <a:xfrm>
            <a:off x="6998536" y="4061299"/>
            <a:ext cx="3642310" cy="1384995"/>
          </a:xfrm>
          <a:prstGeom prst="rect">
            <a:avLst/>
          </a:prstGeom>
          <a:noFill/>
        </p:spPr>
        <p:txBody>
          <a:bodyPr wrap="square" rtlCol="0" anchor="ctr">
            <a:spAutoFit/>
          </a:bodyPr>
          <a:lstStyle/>
          <a:p>
            <a:pPr marL="285750" indent="-285750">
              <a:buFont typeface="Arial" panose="020B0604020202020204" pitchFamily="34" charset="0"/>
              <a:buChar char="•"/>
            </a:pPr>
            <a:r>
              <a:rPr lang="en-CA" sz="1400" dirty="0">
                <a:solidFill>
                  <a:schemeClr val="accent1"/>
                </a:solidFill>
              </a:rPr>
              <a:t>Meets monthly</a:t>
            </a:r>
          </a:p>
          <a:p>
            <a:pPr marL="285750" indent="-285750">
              <a:buFont typeface="Arial" panose="020B0604020202020204" pitchFamily="34" charset="0"/>
              <a:buChar char="•"/>
            </a:pPr>
            <a:r>
              <a:rPr lang="en-CA" sz="1400" dirty="0">
                <a:solidFill>
                  <a:schemeClr val="accent1"/>
                </a:solidFill>
              </a:rPr>
              <a:t>Manages/coordinates scheduling, operations</a:t>
            </a:r>
          </a:p>
          <a:p>
            <a:pPr marL="285750" indent="-285750">
              <a:buFont typeface="Arial" panose="020B0604020202020204" pitchFamily="34" charset="0"/>
              <a:buChar char="•"/>
            </a:pPr>
            <a:r>
              <a:rPr lang="en-CA" sz="1400" dirty="0">
                <a:solidFill>
                  <a:schemeClr val="accent1"/>
                </a:solidFill>
              </a:rPr>
              <a:t>Facilities communications</a:t>
            </a:r>
          </a:p>
          <a:p>
            <a:pPr marL="285750" indent="-285750">
              <a:buFont typeface="Arial" panose="020B0604020202020204" pitchFamily="34" charset="0"/>
              <a:buChar char="•"/>
            </a:pPr>
            <a:r>
              <a:rPr lang="en-CA" sz="1400" dirty="0">
                <a:solidFill>
                  <a:schemeClr val="accent1"/>
                </a:solidFill>
              </a:rPr>
              <a:t>Discusses and resolves issues</a:t>
            </a:r>
          </a:p>
          <a:p>
            <a:pPr marL="285750" indent="-285750">
              <a:buFont typeface="Arial" panose="020B0604020202020204" pitchFamily="34" charset="0"/>
              <a:buChar char="•"/>
            </a:pPr>
            <a:endParaRPr lang="en-CA" sz="1400" dirty="0">
              <a:solidFill>
                <a:schemeClr val="bg2">
                  <a:lumMod val="25000"/>
                </a:schemeClr>
              </a:solidFill>
            </a:endParaRPr>
          </a:p>
        </p:txBody>
      </p:sp>
      <p:sp>
        <p:nvSpPr>
          <p:cNvPr id="2" name="Rectangle: Rounded Corners 1">
            <a:extLst>
              <a:ext uri="{FF2B5EF4-FFF2-40B4-BE49-F238E27FC236}">
                <a16:creationId xmlns:a16="http://schemas.microsoft.com/office/drawing/2014/main" id="{3514981D-34A4-4F3B-981B-EDD5E5C83282}"/>
              </a:ext>
            </a:extLst>
          </p:cNvPr>
          <p:cNvSpPr/>
          <p:nvPr/>
        </p:nvSpPr>
        <p:spPr>
          <a:xfrm>
            <a:off x="7738130" y="510102"/>
            <a:ext cx="2562130" cy="52382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Science Advisory Committee (LSPEC?)</a:t>
            </a:r>
          </a:p>
        </p:txBody>
      </p:sp>
      <p:sp>
        <p:nvSpPr>
          <p:cNvPr id="26" name="TextBox 25">
            <a:extLst>
              <a:ext uri="{FF2B5EF4-FFF2-40B4-BE49-F238E27FC236}">
                <a16:creationId xmlns:a16="http://schemas.microsoft.com/office/drawing/2014/main" id="{BCC19F75-FE1F-4E3E-95CF-1B6470D6EE6A}"/>
              </a:ext>
            </a:extLst>
          </p:cNvPr>
          <p:cNvSpPr txBox="1"/>
          <p:nvPr/>
        </p:nvSpPr>
        <p:spPr>
          <a:xfrm>
            <a:off x="7602865" y="1091070"/>
            <a:ext cx="3489910" cy="523220"/>
          </a:xfrm>
          <a:prstGeom prst="rect">
            <a:avLst/>
          </a:prstGeom>
          <a:noFill/>
        </p:spPr>
        <p:txBody>
          <a:bodyPr wrap="square" rtlCol="0" anchor="ctr">
            <a:spAutoFit/>
          </a:bodyPr>
          <a:lstStyle/>
          <a:p>
            <a:pPr marL="285750" indent="-285750">
              <a:buFont typeface="Arial" panose="020B0604020202020204" pitchFamily="34" charset="0"/>
              <a:buChar char="•"/>
            </a:pPr>
            <a:r>
              <a:rPr lang="en-CA" sz="1400" dirty="0">
                <a:solidFill>
                  <a:schemeClr val="accent1"/>
                </a:solidFill>
              </a:rPr>
              <a:t>Meets annually</a:t>
            </a:r>
          </a:p>
          <a:p>
            <a:pPr marL="285750" indent="-285750">
              <a:buFont typeface="Arial" panose="020B0604020202020204" pitchFamily="34" charset="0"/>
              <a:buChar char="•"/>
            </a:pPr>
            <a:r>
              <a:rPr lang="en-CA" sz="1400" dirty="0">
                <a:solidFill>
                  <a:schemeClr val="accent1"/>
                </a:solidFill>
              </a:rPr>
              <a:t>Advises on new areas, global trends</a:t>
            </a:r>
          </a:p>
        </p:txBody>
      </p:sp>
      <p:cxnSp>
        <p:nvCxnSpPr>
          <p:cNvPr id="29" name="Straight Connector 28">
            <a:extLst>
              <a:ext uri="{FF2B5EF4-FFF2-40B4-BE49-F238E27FC236}">
                <a16:creationId xmlns:a16="http://schemas.microsoft.com/office/drawing/2014/main" id="{78790E25-C551-4758-A2C8-D920C2958125}"/>
              </a:ext>
            </a:extLst>
          </p:cNvPr>
          <p:cNvCxnSpPr>
            <a:cxnSpLocks/>
            <a:endCxn id="2" idx="1"/>
          </p:cNvCxnSpPr>
          <p:nvPr/>
        </p:nvCxnSpPr>
        <p:spPr>
          <a:xfrm flipV="1">
            <a:off x="6845031" y="772013"/>
            <a:ext cx="893099" cy="375461"/>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38AC54C-1978-4622-9682-55E20208E6CD}"/>
              </a:ext>
            </a:extLst>
          </p:cNvPr>
          <p:cNvSpPr txBox="1"/>
          <p:nvPr/>
        </p:nvSpPr>
        <p:spPr>
          <a:xfrm flipH="1">
            <a:off x="402315" y="4514970"/>
            <a:ext cx="11197629" cy="2308324"/>
          </a:xfrm>
          <a:prstGeom prst="rect">
            <a:avLst/>
          </a:prstGeom>
          <a:noFill/>
        </p:spPr>
        <p:txBody>
          <a:bodyPr wrap="square" rtlCol="0" anchor="t">
            <a:spAutoFit/>
          </a:bodyPr>
          <a:lstStyle/>
          <a:p>
            <a:r>
              <a:rPr lang="en-CA" b="1" dirty="0">
                <a:solidFill>
                  <a:srgbClr val="009CFF"/>
                </a:solidFill>
              </a:rPr>
              <a:t>Status:</a:t>
            </a:r>
            <a:r>
              <a:rPr lang="en-CA" dirty="0">
                <a:solidFill>
                  <a:srgbClr val="009CFF"/>
                </a:solidFill>
              </a:rPr>
              <a:t> </a:t>
            </a:r>
            <a:endParaRPr lang="en-CA" dirty="0"/>
          </a:p>
          <a:p>
            <a:r>
              <a:rPr lang="en-US" b="0" i="0" dirty="0">
                <a:effectLst/>
                <a:latin typeface="-apple-system"/>
              </a:rPr>
              <a:t>1) Phase 1 Lease and Operating Agreements are being finalized </a:t>
            </a:r>
          </a:p>
          <a:p>
            <a:r>
              <a:rPr lang="en-US" b="0" i="0" dirty="0">
                <a:effectLst/>
                <a:latin typeface="-apple-system"/>
              </a:rPr>
              <a:t>2) LOU and LOI for expanded efforts are signed </a:t>
            </a:r>
          </a:p>
          <a:p>
            <a:r>
              <a:rPr lang="en-US" b="0" i="0" dirty="0">
                <a:effectLst/>
                <a:latin typeface="-apple-system"/>
              </a:rPr>
              <a:t>3) Business and operating plans are being updated now that partner activities are becoming more well defined</a:t>
            </a:r>
          </a:p>
          <a:p>
            <a:r>
              <a:rPr lang="en-US" b="0" i="0" dirty="0">
                <a:effectLst/>
                <a:latin typeface="-apple-system"/>
              </a:rPr>
              <a:t>4) </a:t>
            </a:r>
            <a:r>
              <a:rPr lang="en-US" dirty="0">
                <a:effectLst/>
                <a:latin typeface="-apple-system"/>
              </a:rPr>
              <a:t>Steering and Operating Committee Terms of References are being finalized </a:t>
            </a:r>
          </a:p>
          <a:p>
            <a:r>
              <a:rPr lang="en-US" dirty="0">
                <a:effectLst/>
                <a:latin typeface="-apple-system"/>
              </a:rPr>
              <a:t>5) Services Agreement for expanded effort has been drafted and is under review </a:t>
            </a:r>
          </a:p>
          <a:p>
            <a:r>
              <a:rPr lang="en-US" dirty="0">
                <a:effectLst/>
                <a:latin typeface="-apple-system"/>
              </a:rPr>
              <a:t>6) Sublease for expanded effort is being drafted </a:t>
            </a:r>
            <a:endParaRPr lang="en-CA" dirty="0"/>
          </a:p>
          <a:p>
            <a:r>
              <a:rPr lang="en-CA" dirty="0">
                <a:solidFill>
                  <a:srgbClr val="009CFF"/>
                </a:solidFill>
                <a:cs typeface="Arial"/>
              </a:rPr>
              <a:t>	</a:t>
            </a:r>
          </a:p>
        </p:txBody>
      </p:sp>
      <p:sp>
        <p:nvSpPr>
          <p:cNvPr id="23" name="Rounded Rectangle 3">
            <a:extLst>
              <a:ext uri="{FF2B5EF4-FFF2-40B4-BE49-F238E27FC236}">
                <a16:creationId xmlns:a16="http://schemas.microsoft.com/office/drawing/2014/main" id="{2F2074A9-E6CB-D199-5BD5-FF9BCB2382DD}"/>
              </a:ext>
            </a:extLst>
          </p:cNvPr>
          <p:cNvSpPr/>
          <p:nvPr/>
        </p:nvSpPr>
        <p:spPr>
          <a:xfrm>
            <a:off x="2621587" y="3259292"/>
            <a:ext cx="2451735" cy="71892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Director</a:t>
            </a:r>
          </a:p>
          <a:p>
            <a:pPr algn="ctr"/>
            <a:r>
              <a:rPr lang="en-CA" dirty="0"/>
              <a:t>IAMI Operations</a:t>
            </a:r>
          </a:p>
        </p:txBody>
      </p:sp>
      <p:cxnSp>
        <p:nvCxnSpPr>
          <p:cNvPr id="24" name="Straight Connector 23">
            <a:extLst>
              <a:ext uri="{FF2B5EF4-FFF2-40B4-BE49-F238E27FC236}">
                <a16:creationId xmlns:a16="http://schemas.microsoft.com/office/drawing/2014/main" id="{44302AB0-F06F-4019-AF22-06BF444C6AA0}"/>
              </a:ext>
            </a:extLst>
          </p:cNvPr>
          <p:cNvCxnSpPr>
            <a:cxnSpLocks/>
          </p:cNvCxnSpPr>
          <p:nvPr/>
        </p:nvCxnSpPr>
        <p:spPr>
          <a:xfrm>
            <a:off x="3862703" y="2973084"/>
            <a:ext cx="0" cy="35866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50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Screen Shot 2019-04-01 at 16.23.42.png" descr="Screen Shot 2019-04-01 at 16.23.4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8070" y="3645733"/>
            <a:ext cx="9154624" cy="3158479"/>
          </a:xfrm>
          <a:prstGeom prst="rect">
            <a:avLst/>
          </a:prstGeom>
          <a:ln w="12700">
            <a:miter lim="400000"/>
          </a:ln>
        </p:spPr>
      </p:pic>
      <p:sp>
        <p:nvSpPr>
          <p:cNvPr id="413" name="Rectangle"/>
          <p:cNvSpPr/>
          <p:nvPr/>
        </p:nvSpPr>
        <p:spPr>
          <a:xfrm>
            <a:off x="8699705" y="2533856"/>
            <a:ext cx="540069" cy="521437"/>
          </a:xfrm>
          <a:prstGeom prst="rect">
            <a:avLst/>
          </a:prstGeom>
          <a:solidFill>
            <a:srgbClr val="FFFFFF"/>
          </a:solidFill>
          <a:ln w="12700">
            <a:miter lim="400000"/>
          </a:ln>
        </p:spPr>
        <p:txBody>
          <a:bodyPr lIns="25400" tIns="25400" rIns="25400" bIns="25400" anchor="ctr"/>
          <a:lstStyle/>
          <a:p>
            <a:pPr algn="ctr" defTabSz="412750" hangingPunct="0">
              <a:defRPr sz="3200" b="0">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416" name="IPF"/>
          <p:cNvSpPr txBox="1"/>
          <p:nvPr/>
        </p:nvSpPr>
        <p:spPr>
          <a:xfrm>
            <a:off x="9631453" y="5681230"/>
            <a:ext cx="2039847" cy="7952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lstStyle>
            <a:lvl1pPr algn="l" defTabSz="457200">
              <a:defRPr sz="4600">
                <a:solidFill>
                  <a:srgbClr val="1DAFEC"/>
                </a:solidFill>
              </a:defRPr>
            </a:lvl1pPr>
          </a:lstStyle>
          <a:p>
            <a:pPr algn="ctr" defTabSz="228600" hangingPunct="0"/>
            <a:r>
              <a:rPr sz="1600" b="1" kern="0" dirty="0">
                <a:latin typeface="Helvetica Neue"/>
                <a:sym typeface="Helvetica Neue"/>
              </a:rPr>
              <a:t>I</a:t>
            </a:r>
            <a:r>
              <a:rPr lang="en-US" sz="1600" b="1" kern="0" dirty="0">
                <a:latin typeface="Helvetica Neue"/>
                <a:sym typeface="Helvetica Neue"/>
              </a:rPr>
              <a:t>sotope </a:t>
            </a:r>
            <a:r>
              <a:rPr sz="1600" b="1" kern="0" dirty="0">
                <a:latin typeface="Helvetica Neue"/>
                <a:sym typeface="Helvetica Neue"/>
              </a:rPr>
              <a:t>P</a:t>
            </a:r>
            <a:r>
              <a:rPr lang="en-US" sz="1600" b="1" kern="0" dirty="0">
                <a:latin typeface="Helvetica Neue"/>
                <a:sym typeface="Helvetica Neue"/>
              </a:rPr>
              <a:t>roduction </a:t>
            </a:r>
            <a:r>
              <a:rPr sz="1600" b="1" kern="0" dirty="0">
                <a:latin typeface="Helvetica Neue"/>
                <a:sym typeface="Helvetica Neue"/>
              </a:rPr>
              <a:t>F</a:t>
            </a:r>
            <a:r>
              <a:rPr lang="en-US" sz="1600" b="1" kern="0" dirty="0">
                <a:latin typeface="Helvetica Neue"/>
                <a:sym typeface="Helvetica Neue"/>
              </a:rPr>
              <a:t>acility (IPF) </a:t>
            </a:r>
            <a:endParaRPr sz="2300" b="1" kern="0" dirty="0">
              <a:latin typeface="Helvetica Neue"/>
              <a:sym typeface="Helvetica Neue"/>
            </a:endParaRPr>
          </a:p>
        </p:txBody>
      </p:sp>
      <p:pic>
        <p:nvPicPr>
          <p:cNvPr id="18" name="Picture 17">
            <a:extLst>
              <a:ext uri="{FF2B5EF4-FFF2-40B4-BE49-F238E27FC236}">
                <a16:creationId xmlns:a16="http://schemas.microsoft.com/office/drawing/2014/main" id="{B9A3245A-0D4C-4810-8757-8166D4F1FAD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60752" y="156168"/>
            <a:ext cx="2609238" cy="3865774"/>
          </a:xfrm>
          <a:prstGeom prst="rect">
            <a:avLst/>
          </a:prstGeom>
        </p:spPr>
      </p:pic>
      <p:sp>
        <p:nvSpPr>
          <p:cNvPr id="19" name="TextBox 18">
            <a:extLst>
              <a:ext uri="{FF2B5EF4-FFF2-40B4-BE49-F238E27FC236}">
                <a16:creationId xmlns:a16="http://schemas.microsoft.com/office/drawing/2014/main" id="{BBE392A0-A7F2-4AFC-A388-535DEBBE1101}"/>
              </a:ext>
            </a:extLst>
          </p:cNvPr>
          <p:cNvSpPr txBox="1"/>
          <p:nvPr/>
        </p:nvSpPr>
        <p:spPr>
          <a:xfrm>
            <a:off x="529754" y="777510"/>
            <a:ext cx="8779281" cy="2953501"/>
          </a:xfrm>
          <a:prstGeom prst="rect">
            <a:avLst/>
          </a:prstGeom>
          <a:noFill/>
        </p:spPr>
        <p:txBody>
          <a:bodyPr wrap="square" lIns="91440" tIns="45720" rIns="91440" bIns="45720" rtlCol="0" anchor="t">
            <a:spAutoFit/>
          </a:bodyPr>
          <a:lstStyle/>
          <a:p>
            <a:pPr>
              <a:lnSpc>
                <a:spcPct val="113000"/>
              </a:lnSpc>
            </a:pPr>
            <a:r>
              <a:rPr lang="en-CA" sz="1900" b="1" dirty="0"/>
              <a:t>Objective: </a:t>
            </a:r>
            <a:r>
              <a:rPr lang="en-CA" sz="1900" dirty="0"/>
              <a:t>demonstrate the safe, routine, larger-scale production and quality control of </a:t>
            </a:r>
            <a:r>
              <a:rPr lang="en-CA" sz="1900" baseline="30000" dirty="0"/>
              <a:t>225</a:t>
            </a:r>
            <a:r>
              <a:rPr lang="en-CA" sz="1900" dirty="0"/>
              <a:t>Ac via high-energy proton irradiation of </a:t>
            </a:r>
            <a:r>
              <a:rPr lang="en-CA" sz="1900" baseline="30000" dirty="0"/>
              <a:t>232</a:t>
            </a:r>
            <a:r>
              <a:rPr lang="en-CA" sz="1900" dirty="0"/>
              <a:t>Th on BL1A</a:t>
            </a:r>
          </a:p>
          <a:p>
            <a:pPr>
              <a:lnSpc>
                <a:spcPct val="113000"/>
              </a:lnSpc>
            </a:pPr>
            <a:r>
              <a:rPr lang="en-CA" sz="1900" b="1" dirty="0">
                <a:cs typeface="Arial"/>
              </a:rPr>
              <a:t>Current Status: 2021 campaign:</a:t>
            </a:r>
          </a:p>
          <a:p>
            <a:pPr marL="342900" indent="-342900">
              <a:lnSpc>
                <a:spcPct val="113000"/>
              </a:lnSpc>
              <a:buClr>
                <a:srgbClr val="00A9FF"/>
              </a:buClr>
              <a:buFont typeface="Arial" panose="020B0604020202020204" pitchFamily="34" charset="0"/>
              <a:buChar char="•"/>
            </a:pPr>
            <a:r>
              <a:rPr lang="en-CA" sz="1900" dirty="0">
                <a:cs typeface="Arial"/>
              </a:rPr>
              <a:t>5 targets at IPF for a total of 28,900 µAh</a:t>
            </a:r>
          </a:p>
          <a:p>
            <a:pPr marL="342900" indent="-342900">
              <a:lnSpc>
                <a:spcPct val="112999"/>
              </a:lnSpc>
              <a:buClr>
                <a:srgbClr val="00A9FF"/>
              </a:buClr>
              <a:buFont typeface="Arial"/>
              <a:buChar char="•"/>
            </a:pPr>
            <a:r>
              <a:rPr lang="en-CA" dirty="0">
                <a:cs typeface="Arial"/>
              </a:rPr>
              <a:t>Isolated up to 155 </a:t>
            </a:r>
            <a:r>
              <a:rPr lang="en-CA" dirty="0" err="1">
                <a:cs typeface="Arial"/>
              </a:rPr>
              <a:t>mCi</a:t>
            </a:r>
            <a:r>
              <a:rPr lang="en-CA" dirty="0">
                <a:cs typeface="Arial"/>
              </a:rPr>
              <a:t> of direct </a:t>
            </a:r>
            <a:r>
              <a:rPr lang="en-CA" baseline="30000" dirty="0">
                <a:cs typeface="Arial"/>
              </a:rPr>
              <a:t>225</a:t>
            </a:r>
            <a:r>
              <a:rPr lang="en-CA" dirty="0">
                <a:cs typeface="Arial"/>
              </a:rPr>
              <a:t>Ac (w/ </a:t>
            </a:r>
            <a:r>
              <a:rPr lang="en-CA" baseline="30000" dirty="0">
                <a:cs typeface="Arial"/>
              </a:rPr>
              <a:t>227</a:t>
            </a:r>
            <a:r>
              <a:rPr lang="en-CA" dirty="0">
                <a:cs typeface="Arial"/>
              </a:rPr>
              <a:t>Ac; corrected to EOB)</a:t>
            </a:r>
          </a:p>
          <a:p>
            <a:pPr marL="342900" indent="-342900">
              <a:lnSpc>
                <a:spcPct val="112999"/>
              </a:lnSpc>
              <a:buClr>
                <a:srgbClr val="00A9FF"/>
              </a:buClr>
              <a:buFont typeface="Arial"/>
              <a:buChar char="•"/>
            </a:pPr>
            <a:r>
              <a:rPr lang="en-CA" dirty="0">
                <a:cs typeface="Arial"/>
              </a:rPr>
              <a:t>Isolated up to 14.7 </a:t>
            </a:r>
            <a:r>
              <a:rPr lang="en-CA" dirty="0" err="1">
                <a:cs typeface="Arial"/>
              </a:rPr>
              <a:t>mCi</a:t>
            </a:r>
            <a:r>
              <a:rPr lang="en-CA" dirty="0">
                <a:cs typeface="Arial"/>
              </a:rPr>
              <a:t> of </a:t>
            </a:r>
            <a:r>
              <a:rPr lang="en-CA" baseline="30000" dirty="0">
                <a:cs typeface="Arial"/>
              </a:rPr>
              <a:t>225</a:t>
            </a:r>
            <a:r>
              <a:rPr lang="en-CA" dirty="0">
                <a:cs typeface="Arial"/>
              </a:rPr>
              <a:t>Ra for generator assembly (corrected to EOB)</a:t>
            </a:r>
          </a:p>
          <a:p>
            <a:pPr marL="342900" indent="-342900">
              <a:lnSpc>
                <a:spcPct val="112999"/>
              </a:lnSpc>
              <a:buClr>
                <a:srgbClr val="00A9FF"/>
              </a:buClr>
              <a:buFont typeface="Arial"/>
              <a:buChar char="•"/>
            </a:pPr>
            <a:r>
              <a:rPr lang="en-CA" dirty="0">
                <a:cs typeface="Arial"/>
              </a:rPr>
              <a:t>‘Milked’ </a:t>
            </a:r>
            <a:r>
              <a:rPr lang="en-CA" baseline="30000" dirty="0">
                <a:cs typeface="Arial"/>
              </a:rPr>
              <a:t>225</a:t>
            </a:r>
            <a:r>
              <a:rPr lang="en-CA" dirty="0">
                <a:cs typeface="Arial"/>
              </a:rPr>
              <a:t>Ra/</a:t>
            </a:r>
            <a:r>
              <a:rPr lang="en-CA" baseline="30000" dirty="0">
                <a:cs typeface="Arial"/>
              </a:rPr>
              <a:t>225</a:t>
            </a:r>
            <a:r>
              <a:rPr lang="en-CA" dirty="0">
                <a:cs typeface="Arial"/>
              </a:rPr>
              <a:t>Ac generators 7 times for a total of </a:t>
            </a:r>
            <a:r>
              <a:rPr lang="en-CA" dirty="0">
                <a:ea typeface="+mn-lt"/>
                <a:cs typeface="+mn-lt"/>
              </a:rPr>
              <a:t>3.6 </a:t>
            </a:r>
            <a:r>
              <a:rPr lang="en-CA" dirty="0" err="1">
                <a:ea typeface="+mn-lt"/>
                <a:cs typeface="+mn-lt"/>
              </a:rPr>
              <a:t>mCi</a:t>
            </a:r>
            <a:r>
              <a:rPr lang="en-CA" dirty="0">
                <a:ea typeface="+mn-lt"/>
                <a:cs typeface="+mn-lt"/>
              </a:rPr>
              <a:t> of high purity </a:t>
            </a:r>
            <a:r>
              <a:rPr lang="en-CA" baseline="30000" dirty="0">
                <a:ea typeface="+mn-lt"/>
                <a:cs typeface="+mn-lt"/>
              </a:rPr>
              <a:t>225</a:t>
            </a:r>
            <a:r>
              <a:rPr lang="en-CA" dirty="0">
                <a:ea typeface="+mn-lt"/>
                <a:cs typeface="+mn-lt"/>
              </a:rPr>
              <a:t>Ac for distribution to collaborators and TRIUMF researchers</a:t>
            </a:r>
          </a:p>
          <a:p>
            <a:pPr marL="342900" indent="-342900">
              <a:lnSpc>
                <a:spcPct val="112999"/>
              </a:lnSpc>
              <a:buClr>
                <a:srgbClr val="00A9FF"/>
              </a:buClr>
              <a:buFont typeface="Arial"/>
              <a:buChar char="•"/>
            </a:pPr>
            <a:r>
              <a:rPr lang="en-CA" b="1" dirty="0">
                <a:ea typeface="+mn-lt"/>
                <a:cs typeface="+mn-lt"/>
              </a:rPr>
              <a:t>2022 campaign underway</a:t>
            </a:r>
          </a:p>
        </p:txBody>
      </p:sp>
      <p:sp>
        <p:nvSpPr>
          <p:cNvPr id="9" name="Title 1">
            <a:extLst>
              <a:ext uri="{FF2B5EF4-FFF2-40B4-BE49-F238E27FC236}">
                <a16:creationId xmlns:a16="http://schemas.microsoft.com/office/drawing/2014/main" id="{9204E4B9-675C-4B32-B4DF-73CA809ABA9A}"/>
              </a:ext>
            </a:extLst>
          </p:cNvPr>
          <p:cNvSpPr txBox="1">
            <a:spLocks/>
          </p:cNvSpPr>
          <p:nvPr/>
        </p:nvSpPr>
        <p:spPr>
          <a:xfrm>
            <a:off x="529754" y="192024"/>
            <a:ext cx="10989829" cy="650329"/>
          </a:xfrm>
          <a:prstGeom prst="rect">
            <a:avLst/>
          </a:prstGeom>
        </p:spPr>
        <p:txBody>
          <a:bodyPr anchor="ctr">
            <a:normAutofit/>
          </a:bodyPr>
          <a:lstStyle>
            <a:lvl1pPr algn="l" defTabSz="914400" rtl="0" eaLnBrk="1" latinLnBrk="0" hangingPunct="1">
              <a:lnSpc>
                <a:spcPct val="90000"/>
              </a:lnSpc>
              <a:spcBef>
                <a:spcPct val="0"/>
              </a:spcBef>
              <a:buNone/>
              <a:defRPr sz="1800" b="1" i="0" kern="1200">
                <a:solidFill>
                  <a:srgbClr val="00A9FF"/>
                </a:solidFill>
                <a:latin typeface="Arial" charset="0"/>
                <a:ea typeface="Arial" charset="0"/>
                <a:cs typeface="Arial" charset="0"/>
              </a:defRPr>
            </a:lvl1pPr>
          </a:lstStyle>
          <a:p>
            <a:r>
              <a:rPr lang="en-CA" sz="2800" baseline="30000" dirty="0">
                <a:solidFill>
                  <a:srgbClr val="00B0F0"/>
                </a:solidFill>
              </a:rPr>
              <a:t>225</a:t>
            </a:r>
            <a:r>
              <a:rPr lang="en-CA" sz="2800" dirty="0">
                <a:solidFill>
                  <a:srgbClr val="00B0F0"/>
                </a:solidFill>
              </a:rPr>
              <a:t>Ac Production at TRIUMF (P476)</a:t>
            </a:r>
          </a:p>
        </p:txBody>
      </p:sp>
      <p:pic>
        <p:nvPicPr>
          <p:cNvPr id="10" name="Picture 5" descr="A picture containing indoor, appliance, stove, kitchen appliance&#10;&#10;Description automatically generated">
            <a:extLst>
              <a:ext uri="{FF2B5EF4-FFF2-40B4-BE49-F238E27FC236}">
                <a16:creationId xmlns:a16="http://schemas.microsoft.com/office/drawing/2014/main" id="{45057C94-AC6F-460E-B38E-0F1D673BE303}"/>
              </a:ext>
            </a:extLst>
          </p:cNvPr>
          <p:cNvPicPr>
            <a:picLocks noChangeAspect="1"/>
          </p:cNvPicPr>
          <p:nvPr/>
        </p:nvPicPr>
        <p:blipFill>
          <a:blip r:embed="rId5"/>
          <a:stretch>
            <a:fillRect/>
          </a:stretch>
        </p:blipFill>
        <p:spPr>
          <a:xfrm>
            <a:off x="4406384" y="3525718"/>
            <a:ext cx="4240762" cy="2390247"/>
          </a:xfrm>
          <a:prstGeom prst="rect">
            <a:avLst/>
          </a:prstGeom>
        </p:spPr>
      </p:pic>
      <p:pic>
        <p:nvPicPr>
          <p:cNvPr id="11" name="Picture 12" descr="A picture containing indoor, wall, cluttered, miller&#10;&#10;Description automatically generated">
            <a:extLst>
              <a:ext uri="{FF2B5EF4-FFF2-40B4-BE49-F238E27FC236}">
                <a16:creationId xmlns:a16="http://schemas.microsoft.com/office/drawing/2014/main" id="{F60FA47E-377A-4C42-892E-4D58011627C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38553" y="3175308"/>
            <a:ext cx="3802441" cy="2138873"/>
          </a:xfrm>
          <a:prstGeom prst="rect">
            <a:avLst/>
          </a:prstGeom>
          <a:ln w="38100">
            <a:solidFill>
              <a:srgbClr val="FFFFFF"/>
            </a:solidFill>
          </a:ln>
        </p:spPr>
      </p:pic>
    </p:spTree>
    <p:extLst>
      <p:ext uri="{BB962C8B-B14F-4D97-AF65-F5344CB8AC3E}">
        <p14:creationId xmlns:p14="http://schemas.microsoft.com/office/powerpoint/2010/main" val="358891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BA9BE02-EB6B-0E4C-B4B9-DF05B04685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0"/>
          <a:stretch/>
        </p:blipFill>
        <p:spPr>
          <a:xfrm>
            <a:off x="410051" y="2673453"/>
            <a:ext cx="7049921" cy="3892859"/>
          </a:xfrm>
          <a:prstGeom prst="rect">
            <a:avLst/>
          </a:prstGeom>
        </p:spPr>
      </p:pic>
      <p:sp>
        <p:nvSpPr>
          <p:cNvPr id="2" name="Rectangle 1">
            <a:extLst>
              <a:ext uri="{FF2B5EF4-FFF2-40B4-BE49-F238E27FC236}">
                <a16:creationId xmlns:a16="http://schemas.microsoft.com/office/drawing/2014/main" id="{3E9D1732-A4CA-F948-A024-6A0937AAFDA0}"/>
              </a:ext>
            </a:extLst>
          </p:cNvPr>
          <p:cNvSpPr/>
          <p:nvPr/>
        </p:nvSpPr>
        <p:spPr>
          <a:xfrm>
            <a:off x="9708159" y="4578980"/>
            <a:ext cx="2388446" cy="2191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7D8E86C-D1A1-BD43-8FCB-61724E3EA467}"/>
              </a:ext>
            </a:extLst>
          </p:cNvPr>
          <p:cNvSpPr txBox="1"/>
          <p:nvPr/>
        </p:nvSpPr>
        <p:spPr>
          <a:xfrm>
            <a:off x="504564" y="654300"/>
            <a:ext cx="7640462" cy="1829412"/>
          </a:xfrm>
          <a:prstGeom prst="rect">
            <a:avLst/>
          </a:prstGeom>
          <a:noFill/>
        </p:spPr>
        <p:txBody>
          <a:bodyPr wrap="square" rtlCol="0">
            <a:spAutoFit/>
          </a:bodyPr>
          <a:lstStyle/>
          <a:p>
            <a:pPr>
              <a:buClr>
                <a:srgbClr val="00B0F0"/>
              </a:buClr>
            </a:pPr>
            <a:endParaRPr lang="en-US" sz="1000" dirty="0"/>
          </a:p>
          <a:p>
            <a:pPr marL="342900" indent="-342900">
              <a:lnSpc>
                <a:spcPct val="110000"/>
              </a:lnSpc>
              <a:buClr>
                <a:srgbClr val="00A9FF"/>
              </a:buClr>
              <a:buFont typeface="Arial" panose="020B0604020202020204" pitchFamily="34" charset="0"/>
              <a:buChar char="•"/>
            </a:pPr>
            <a:r>
              <a:rPr lang="en-CA" sz="1900" b="1" dirty="0">
                <a:solidFill>
                  <a:schemeClr val="tx1">
                    <a:lumMod val="95000"/>
                    <a:lumOff val="5000"/>
                  </a:schemeClr>
                </a:solidFill>
                <a:effectLst/>
                <a:latin typeface="Arial"/>
                <a:ea typeface="Calibri" panose="020F0502020204030204" pitchFamily="34" charset="0"/>
                <a:cs typeface="Arial"/>
              </a:rPr>
              <a:t>Objective: </a:t>
            </a:r>
            <a:r>
              <a:rPr lang="en-CA" sz="1900" dirty="0">
                <a:solidFill>
                  <a:schemeClr val="tx1">
                    <a:lumMod val="95000"/>
                    <a:lumOff val="5000"/>
                  </a:schemeClr>
                </a:solidFill>
                <a:effectLst/>
                <a:latin typeface="Arial"/>
                <a:ea typeface="Calibri" panose="020F0502020204030204" pitchFamily="34" charset="0"/>
                <a:cs typeface="Arial"/>
              </a:rPr>
              <a:t>Expand </a:t>
            </a:r>
            <a:r>
              <a:rPr lang="en-CA" sz="1900" baseline="30000" dirty="0">
                <a:solidFill>
                  <a:schemeClr val="tx1">
                    <a:lumMod val="95000"/>
                    <a:lumOff val="5000"/>
                  </a:schemeClr>
                </a:solidFill>
                <a:effectLst/>
                <a:latin typeface="Arial"/>
                <a:ea typeface="Calibri" panose="020F0502020204030204" pitchFamily="34" charset="0"/>
                <a:cs typeface="Arial"/>
              </a:rPr>
              <a:t>11</a:t>
            </a:r>
            <a:r>
              <a:rPr lang="en-CA" sz="1900" dirty="0">
                <a:solidFill>
                  <a:schemeClr val="tx1">
                    <a:lumMod val="95000"/>
                    <a:lumOff val="5000"/>
                  </a:schemeClr>
                </a:solidFill>
                <a:effectLst/>
                <a:latin typeface="Arial"/>
                <a:ea typeface="Calibri" panose="020F0502020204030204" pitchFamily="34" charset="0"/>
                <a:cs typeface="Arial"/>
              </a:rPr>
              <a:t>C- GMP </a:t>
            </a:r>
            <a:r>
              <a:rPr lang="en-CA" sz="1900" dirty="0" err="1">
                <a:solidFill>
                  <a:schemeClr val="tx1">
                    <a:lumMod val="95000"/>
                    <a:lumOff val="5000"/>
                  </a:schemeClr>
                </a:solidFill>
                <a:effectLst/>
                <a:latin typeface="Arial"/>
                <a:ea typeface="Calibri" panose="020F0502020204030204" pitchFamily="34" charset="0"/>
                <a:cs typeface="Arial"/>
              </a:rPr>
              <a:t>neurotracer</a:t>
            </a:r>
            <a:r>
              <a:rPr lang="en-CA" sz="1900" dirty="0">
                <a:solidFill>
                  <a:schemeClr val="tx1">
                    <a:lumMod val="95000"/>
                    <a:lumOff val="5000"/>
                  </a:schemeClr>
                </a:solidFill>
                <a:effectLst/>
                <a:latin typeface="Arial"/>
                <a:ea typeface="Calibri" panose="020F0502020204030204" pitchFamily="34" charset="0"/>
                <a:cs typeface="Arial"/>
              </a:rPr>
              <a:t> production capacity</a:t>
            </a:r>
            <a:r>
              <a:rPr lang="en-CA" sz="1900" dirty="0">
                <a:solidFill>
                  <a:schemeClr val="tx1">
                    <a:lumMod val="95000"/>
                    <a:lumOff val="5000"/>
                  </a:schemeClr>
                </a:solidFill>
                <a:latin typeface="Arial"/>
                <a:ea typeface="Calibri" panose="020F0502020204030204" pitchFamily="34" charset="0"/>
                <a:cs typeface="Arial"/>
              </a:rPr>
              <a:t> </a:t>
            </a:r>
            <a:endParaRPr lang="en-CA" sz="19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0000"/>
              </a:lnSpc>
              <a:buClr>
                <a:srgbClr val="00A9FF"/>
              </a:buClr>
              <a:buFont typeface="Arial" panose="020B0604020202020204" pitchFamily="34" charset="0"/>
              <a:buChar char="•"/>
            </a:pPr>
            <a:r>
              <a:rPr lang="en-CA" sz="1900" b="1" dirty="0">
                <a:solidFill>
                  <a:schemeClr val="tx1">
                    <a:lumMod val="95000"/>
                    <a:lumOff val="5000"/>
                  </a:schemeClr>
                </a:solidFill>
                <a:latin typeface="Arial"/>
                <a:ea typeface="Calibri" panose="020F0502020204030204" pitchFamily="34" charset="0"/>
                <a:cs typeface="Arial"/>
              </a:rPr>
              <a:t>Current Status:</a:t>
            </a:r>
            <a:r>
              <a:rPr lang="en-CA" sz="1900" dirty="0">
                <a:solidFill>
                  <a:schemeClr val="tx1">
                    <a:lumMod val="95000"/>
                    <a:lumOff val="5000"/>
                  </a:schemeClr>
                </a:solidFill>
                <a:latin typeface="Arial"/>
                <a:ea typeface="Calibri" panose="020F0502020204030204" pitchFamily="34" charset="0"/>
                <a:cs typeface="Arial"/>
              </a:rPr>
              <a:t> New hot cells, automated</a:t>
            </a:r>
            <a:r>
              <a:rPr lang="en-CA" sz="1900" dirty="0">
                <a:solidFill>
                  <a:schemeClr val="tx1">
                    <a:lumMod val="95000"/>
                    <a:lumOff val="5000"/>
                  </a:schemeClr>
                </a:solidFill>
                <a:effectLst/>
                <a:latin typeface="Arial"/>
                <a:ea typeface="Calibri" panose="020F0502020204030204" pitchFamily="34" charset="0"/>
                <a:cs typeface="Arial"/>
              </a:rPr>
              <a:t> synthesis </a:t>
            </a:r>
            <a:r>
              <a:rPr lang="en-CA" sz="1900" dirty="0">
                <a:solidFill>
                  <a:schemeClr val="tx1">
                    <a:lumMod val="95000"/>
                    <a:lumOff val="5000"/>
                  </a:schemeClr>
                </a:solidFill>
                <a:latin typeface="Arial"/>
                <a:ea typeface="Calibri" panose="020F0502020204030204" pitchFamily="34" charset="0"/>
                <a:cs typeface="Arial"/>
              </a:rPr>
              <a:t>units</a:t>
            </a:r>
            <a:r>
              <a:rPr lang="en-CA" sz="1900" dirty="0">
                <a:solidFill>
                  <a:schemeClr val="tx1">
                    <a:lumMod val="95000"/>
                    <a:lumOff val="5000"/>
                  </a:schemeClr>
                </a:solidFill>
                <a:effectLst/>
                <a:latin typeface="Arial"/>
                <a:ea typeface="Calibri" panose="020F0502020204030204" pitchFamily="34" charset="0"/>
                <a:cs typeface="Arial"/>
              </a:rPr>
              <a:t> </a:t>
            </a:r>
            <a:r>
              <a:rPr lang="en-CA" sz="1900" dirty="0">
                <a:solidFill>
                  <a:schemeClr val="tx1">
                    <a:lumMod val="95000"/>
                    <a:lumOff val="5000"/>
                  </a:schemeClr>
                </a:solidFill>
                <a:latin typeface="Arial"/>
                <a:ea typeface="Calibri" panose="020F0502020204030204" pitchFamily="34" charset="0"/>
                <a:cs typeface="Arial"/>
              </a:rPr>
              <a:t>and separate clean room</a:t>
            </a:r>
            <a:endParaRPr lang="en-US" sz="1900" dirty="0">
              <a:solidFill>
                <a:schemeClr val="tx1">
                  <a:lumMod val="95000"/>
                  <a:lumOff val="5000"/>
                </a:schemeClr>
              </a:solidFill>
              <a:effectLst/>
              <a:latin typeface="Arial"/>
              <a:ea typeface="Calibri" panose="020F0502020204030204" pitchFamily="34" charset="0"/>
              <a:cs typeface="Arial"/>
            </a:endParaRPr>
          </a:p>
          <a:p>
            <a:pPr marL="800100" lvl="1" indent="-342900">
              <a:lnSpc>
                <a:spcPct val="110000"/>
              </a:lnSpc>
              <a:buClr>
                <a:srgbClr val="00A9FF"/>
              </a:buClr>
              <a:buFont typeface="Arial" panose="020B0604020202020204" pitchFamily="34" charset="0"/>
              <a:buChar char="•"/>
            </a:pPr>
            <a:r>
              <a:rPr lang="en-CA" sz="1900" dirty="0">
                <a:solidFill>
                  <a:schemeClr val="tx1">
                    <a:lumMod val="95000"/>
                    <a:lumOff val="5000"/>
                  </a:schemeClr>
                </a:solidFill>
                <a:latin typeface="Arial"/>
                <a:ea typeface="Calibri" panose="020F0502020204030204" pitchFamily="34" charset="0"/>
                <a:cs typeface="Arial"/>
              </a:rPr>
              <a:t>HVAC commissioning for</a:t>
            </a:r>
            <a:r>
              <a:rPr lang="en-CA" sz="1900" dirty="0">
                <a:solidFill>
                  <a:schemeClr val="tx1">
                    <a:lumMod val="95000"/>
                    <a:lumOff val="5000"/>
                  </a:schemeClr>
                </a:solidFill>
                <a:effectLst/>
                <a:latin typeface="Arial"/>
                <a:ea typeface="Calibri" panose="020F0502020204030204" pitchFamily="34" charset="0"/>
                <a:cs typeface="Arial"/>
              </a:rPr>
              <a:t> CNSC</a:t>
            </a:r>
            <a:r>
              <a:rPr lang="en-CA" sz="1900" dirty="0">
                <a:solidFill>
                  <a:schemeClr val="tx1">
                    <a:lumMod val="95000"/>
                    <a:lumOff val="5000"/>
                  </a:schemeClr>
                </a:solidFill>
                <a:latin typeface="Arial"/>
                <a:ea typeface="Calibri" panose="020F0502020204030204" pitchFamily="34" charset="0"/>
                <a:cs typeface="Arial"/>
              </a:rPr>
              <a:t> and </a:t>
            </a:r>
            <a:r>
              <a:rPr lang="en-CA" sz="1900" dirty="0">
                <a:solidFill>
                  <a:schemeClr val="tx1">
                    <a:lumMod val="95000"/>
                    <a:lumOff val="5000"/>
                  </a:schemeClr>
                </a:solidFill>
                <a:effectLst/>
                <a:latin typeface="Arial"/>
                <a:ea typeface="Calibri" panose="020F0502020204030204" pitchFamily="34" charset="0"/>
                <a:cs typeface="Arial"/>
              </a:rPr>
              <a:t>GMP </a:t>
            </a:r>
            <a:r>
              <a:rPr lang="en-CA" sz="1900" dirty="0">
                <a:solidFill>
                  <a:schemeClr val="tx1">
                    <a:lumMod val="95000"/>
                    <a:lumOff val="5000"/>
                  </a:schemeClr>
                </a:solidFill>
                <a:latin typeface="Arial"/>
                <a:ea typeface="Calibri" panose="020F0502020204030204" pitchFamily="34" charset="0"/>
                <a:cs typeface="Arial"/>
              </a:rPr>
              <a:t>completed</a:t>
            </a:r>
          </a:p>
          <a:p>
            <a:pPr marL="342900" indent="-342900">
              <a:lnSpc>
                <a:spcPct val="110000"/>
              </a:lnSpc>
              <a:buClr>
                <a:srgbClr val="00A9FF"/>
              </a:buClr>
              <a:buFont typeface="Arial" panose="020B0604020202020204" pitchFamily="34" charset="0"/>
              <a:buChar char="•"/>
            </a:pPr>
            <a:r>
              <a:rPr lang="en-CA" sz="1900" b="1" dirty="0">
                <a:solidFill>
                  <a:schemeClr val="tx1">
                    <a:lumMod val="95000"/>
                    <a:lumOff val="5000"/>
                  </a:schemeClr>
                </a:solidFill>
                <a:latin typeface="Arial"/>
                <a:ea typeface="Calibri" panose="020F0502020204030204" pitchFamily="34" charset="0"/>
                <a:cs typeface="Arial"/>
              </a:rPr>
              <a:t>Next step:</a:t>
            </a:r>
            <a:r>
              <a:rPr lang="en-CA" sz="1900" dirty="0">
                <a:solidFill>
                  <a:schemeClr val="tx1">
                    <a:lumMod val="95000"/>
                    <a:lumOff val="5000"/>
                  </a:schemeClr>
                </a:solidFill>
                <a:latin typeface="Arial"/>
                <a:ea typeface="Calibri" panose="020F0502020204030204" pitchFamily="34" charset="0"/>
                <a:cs typeface="Arial"/>
              </a:rPr>
              <a:t> Final lab commissioning (Gate 4A)</a:t>
            </a:r>
          </a:p>
        </p:txBody>
      </p:sp>
      <p:sp>
        <p:nvSpPr>
          <p:cNvPr id="11" name="Rectangle 10">
            <a:extLst>
              <a:ext uri="{FF2B5EF4-FFF2-40B4-BE49-F238E27FC236}">
                <a16:creationId xmlns:a16="http://schemas.microsoft.com/office/drawing/2014/main" id="{D5517E4A-10B4-884E-A1FE-DA389B7AF1EF}"/>
              </a:ext>
            </a:extLst>
          </p:cNvPr>
          <p:cNvSpPr/>
          <p:nvPr/>
        </p:nvSpPr>
        <p:spPr>
          <a:xfrm>
            <a:off x="166506" y="136673"/>
            <a:ext cx="2006051" cy="450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4FFCF4-DDDE-B149-B697-EB90D2F74D00}"/>
              </a:ext>
            </a:extLst>
          </p:cNvPr>
          <p:cNvSpPr/>
          <p:nvPr/>
        </p:nvSpPr>
        <p:spPr>
          <a:xfrm>
            <a:off x="5458298" y="5632331"/>
            <a:ext cx="1035893" cy="515255"/>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16" name="Rectangle 15">
            <a:extLst>
              <a:ext uri="{FF2B5EF4-FFF2-40B4-BE49-F238E27FC236}">
                <a16:creationId xmlns:a16="http://schemas.microsoft.com/office/drawing/2014/main" id="{A311DDA3-E262-0F43-8327-3BCB418C0FC4}"/>
              </a:ext>
            </a:extLst>
          </p:cNvPr>
          <p:cNvSpPr/>
          <p:nvPr/>
        </p:nvSpPr>
        <p:spPr>
          <a:xfrm>
            <a:off x="5798294" y="4438000"/>
            <a:ext cx="855385" cy="1194331"/>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31A327-7E1B-1A4E-BB23-B9B5494DB633}"/>
              </a:ext>
            </a:extLst>
          </p:cNvPr>
          <p:cNvSpPr/>
          <p:nvPr/>
        </p:nvSpPr>
        <p:spPr>
          <a:xfrm>
            <a:off x="5558526" y="2605740"/>
            <a:ext cx="1100470" cy="1832259"/>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E98F0D6-DAFD-5D44-971D-7DB8E96C4360}"/>
              </a:ext>
            </a:extLst>
          </p:cNvPr>
          <p:cNvSpPr/>
          <p:nvPr/>
        </p:nvSpPr>
        <p:spPr>
          <a:xfrm>
            <a:off x="5181070" y="2605740"/>
            <a:ext cx="377456" cy="1832260"/>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289A26F-87C4-7F43-94FE-395484900F30}"/>
              </a:ext>
            </a:extLst>
          </p:cNvPr>
          <p:cNvSpPr/>
          <p:nvPr/>
        </p:nvSpPr>
        <p:spPr>
          <a:xfrm>
            <a:off x="5130033" y="2785776"/>
            <a:ext cx="45719" cy="1473794"/>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CB51B64-6AF0-49B0-9C12-323E169B6C02}"/>
              </a:ext>
            </a:extLst>
          </p:cNvPr>
          <p:cNvSpPr/>
          <p:nvPr/>
        </p:nvSpPr>
        <p:spPr>
          <a:xfrm>
            <a:off x="3209265" y="2796033"/>
            <a:ext cx="667108" cy="2841238"/>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E5E1A9C-0E7A-4CF7-8C89-67D5BDE82C10}"/>
              </a:ext>
            </a:extLst>
          </p:cNvPr>
          <p:cNvSpPr/>
          <p:nvPr/>
        </p:nvSpPr>
        <p:spPr>
          <a:xfrm>
            <a:off x="3880510" y="4673107"/>
            <a:ext cx="480082" cy="515255"/>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23" name="Rectangle 22">
            <a:extLst>
              <a:ext uri="{FF2B5EF4-FFF2-40B4-BE49-F238E27FC236}">
                <a16:creationId xmlns:a16="http://schemas.microsoft.com/office/drawing/2014/main" id="{7F89111E-88F2-4B1E-8A4B-B124A3A0D36D}"/>
              </a:ext>
            </a:extLst>
          </p:cNvPr>
          <p:cNvSpPr/>
          <p:nvPr/>
        </p:nvSpPr>
        <p:spPr>
          <a:xfrm>
            <a:off x="4561827" y="5605436"/>
            <a:ext cx="614552" cy="739372"/>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24" name="Rectangle 23">
            <a:extLst>
              <a:ext uri="{FF2B5EF4-FFF2-40B4-BE49-F238E27FC236}">
                <a16:creationId xmlns:a16="http://schemas.microsoft.com/office/drawing/2014/main" id="{15300696-BC63-4976-97E2-43C501BF8A65}"/>
              </a:ext>
            </a:extLst>
          </p:cNvPr>
          <p:cNvSpPr/>
          <p:nvPr/>
        </p:nvSpPr>
        <p:spPr>
          <a:xfrm>
            <a:off x="5458298" y="6206072"/>
            <a:ext cx="1035893" cy="515255"/>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26" name="Rectangle 25">
            <a:extLst>
              <a:ext uri="{FF2B5EF4-FFF2-40B4-BE49-F238E27FC236}">
                <a16:creationId xmlns:a16="http://schemas.microsoft.com/office/drawing/2014/main" id="{E9A115A1-D3F8-4A85-8FC6-5F33048C6155}"/>
              </a:ext>
            </a:extLst>
          </p:cNvPr>
          <p:cNvSpPr/>
          <p:nvPr/>
        </p:nvSpPr>
        <p:spPr>
          <a:xfrm>
            <a:off x="5090129" y="3404390"/>
            <a:ext cx="732118" cy="698691"/>
          </a:xfrm>
          <a:prstGeom prst="rect">
            <a:avLst/>
          </a:prstGeom>
          <a:noFill/>
          <a:ln w="381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A picture containing indoor, wall, floor, ceiling&#10;&#10;Description automatically generated">
            <a:extLst>
              <a:ext uri="{FF2B5EF4-FFF2-40B4-BE49-F238E27FC236}">
                <a16:creationId xmlns:a16="http://schemas.microsoft.com/office/drawing/2014/main" id="{7158F10B-5B15-42EA-9765-903F1EB3E2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26054" y="219986"/>
            <a:ext cx="3375272" cy="4486295"/>
          </a:xfrm>
          <a:prstGeom prst="rect">
            <a:avLst/>
          </a:prstGeom>
        </p:spPr>
      </p:pic>
      <p:pic>
        <p:nvPicPr>
          <p:cNvPr id="28" name="Picture 9" descr="A picture containing indoor, wall, ceiling, steel&#10;&#10;Description automatically generated">
            <a:extLst>
              <a:ext uri="{FF2B5EF4-FFF2-40B4-BE49-F238E27FC236}">
                <a16:creationId xmlns:a16="http://schemas.microsoft.com/office/drawing/2014/main" id="{ACFE3471-E49A-4FB4-9CAA-A4BEF6F81D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99740" y="3631884"/>
            <a:ext cx="4167652" cy="3112955"/>
          </a:xfrm>
          <a:prstGeom prst="rect">
            <a:avLst/>
          </a:prstGeom>
        </p:spPr>
      </p:pic>
      <p:sp>
        <p:nvSpPr>
          <p:cNvPr id="29" name="Title 1">
            <a:extLst>
              <a:ext uri="{FF2B5EF4-FFF2-40B4-BE49-F238E27FC236}">
                <a16:creationId xmlns:a16="http://schemas.microsoft.com/office/drawing/2014/main" id="{3E57AB55-5946-4ADD-98C9-56A1E20E032A}"/>
              </a:ext>
            </a:extLst>
          </p:cNvPr>
          <p:cNvSpPr txBox="1">
            <a:spLocks/>
          </p:cNvSpPr>
          <p:nvPr/>
        </p:nvSpPr>
        <p:spPr>
          <a:xfrm>
            <a:off x="495831" y="219986"/>
            <a:ext cx="6430898" cy="650329"/>
          </a:xfrm>
          <a:prstGeom prst="rect">
            <a:avLst/>
          </a:prstGeom>
        </p:spPr>
        <p:txBody>
          <a:bodyPr anchor="ctr">
            <a:normAutofit/>
          </a:bodyPr>
          <a:lstStyle>
            <a:lvl1pPr algn="l" defTabSz="914400" rtl="0" eaLnBrk="1" latinLnBrk="0" hangingPunct="1">
              <a:lnSpc>
                <a:spcPct val="90000"/>
              </a:lnSpc>
              <a:spcBef>
                <a:spcPct val="0"/>
              </a:spcBef>
              <a:buNone/>
              <a:defRPr sz="3600" kern="1200">
                <a:solidFill>
                  <a:srgbClr val="00B0F0"/>
                </a:solidFill>
                <a:latin typeface="+mn-lt"/>
                <a:ea typeface="+mj-ea"/>
                <a:cs typeface="+mj-cs"/>
              </a:defRPr>
            </a:lvl1pPr>
          </a:lstStyle>
          <a:p>
            <a:r>
              <a:rPr lang="en-US" sz="2800" b="1" dirty="0"/>
              <a:t>Complete Upgrade of RCA007</a:t>
            </a:r>
          </a:p>
        </p:txBody>
      </p:sp>
      <p:cxnSp>
        <p:nvCxnSpPr>
          <p:cNvPr id="30" name="Straight Connector 29">
            <a:extLst>
              <a:ext uri="{FF2B5EF4-FFF2-40B4-BE49-F238E27FC236}">
                <a16:creationId xmlns:a16="http://schemas.microsoft.com/office/drawing/2014/main" id="{A213D235-772E-4467-9365-EEF3513D9258}"/>
              </a:ext>
            </a:extLst>
          </p:cNvPr>
          <p:cNvCxnSpPr>
            <a:cxnSpLocks/>
          </p:cNvCxnSpPr>
          <p:nvPr/>
        </p:nvCxnSpPr>
        <p:spPr>
          <a:xfrm flipV="1">
            <a:off x="5798294" y="291688"/>
            <a:ext cx="2327760" cy="3112702"/>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336C51-28D8-4C43-8BF1-2137299B06CC}"/>
              </a:ext>
            </a:extLst>
          </p:cNvPr>
          <p:cNvCxnSpPr>
            <a:cxnSpLocks/>
          </p:cNvCxnSpPr>
          <p:nvPr/>
        </p:nvCxnSpPr>
        <p:spPr>
          <a:xfrm>
            <a:off x="5798294" y="4103081"/>
            <a:ext cx="1901446" cy="2618246"/>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pic>
        <p:nvPicPr>
          <p:cNvPr id="35" name="Picture 2" descr="Image result for ubc logo">
            <a:extLst>
              <a:ext uri="{FF2B5EF4-FFF2-40B4-BE49-F238E27FC236}">
                <a16:creationId xmlns:a16="http://schemas.microsoft.com/office/drawing/2014/main" id="{8EC6A3ED-1CE7-4BDE-8751-6037088E00E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4809" y="5818532"/>
            <a:ext cx="679511" cy="92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11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7D8E86C-D1A1-BD43-8FCB-61724E3EA467}"/>
              </a:ext>
            </a:extLst>
          </p:cNvPr>
          <p:cNvSpPr txBox="1"/>
          <p:nvPr/>
        </p:nvSpPr>
        <p:spPr>
          <a:xfrm>
            <a:off x="370931" y="988871"/>
            <a:ext cx="11375756" cy="1554272"/>
          </a:xfrm>
          <a:prstGeom prst="rect">
            <a:avLst/>
          </a:prstGeom>
          <a:noFill/>
        </p:spPr>
        <p:txBody>
          <a:bodyPr wrap="square" rtlCol="0">
            <a:spAutoFit/>
          </a:bodyPr>
          <a:lstStyle/>
          <a:p>
            <a:pPr marL="285750" indent="-285750">
              <a:buClr>
                <a:srgbClr val="00A9FF"/>
              </a:buClr>
              <a:buFont typeface="Arial" panose="020B0604020202020204" pitchFamily="34" charset="0"/>
              <a:buChar char="•"/>
            </a:pPr>
            <a:r>
              <a:rPr lang="en-CA" sz="1900" b="1" dirty="0"/>
              <a:t>Objective</a:t>
            </a:r>
            <a:r>
              <a:rPr lang="en-CA" sz="1900" dirty="0"/>
              <a:t>: Implement a basic cell culture facility in MHESA Lab 01A; leverage CFI JELF (Ramogida)</a:t>
            </a:r>
          </a:p>
          <a:p>
            <a:pPr marL="742950" lvl="1" indent="-285750">
              <a:buClr>
                <a:srgbClr val="00A9FF"/>
              </a:buClr>
              <a:buFont typeface="Arial" panose="020B0604020202020204" pitchFamily="34" charset="0"/>
              <a:buChar char="•"/>
            </a:pPr>
            <a:r>
              <a:rPr lang="en-US" sz="1900" b="0" i="0" u="none" strike="noStrike" dirty="0">
                <a:solidFill>
                  <a:srgbClr val="000000"/>
                </a:solidFill>
                <a:effectLst/>
                <a:cs typeface="Arial"/>
              </a:rPr>
              <a:t>Enable evaluation of radiopharmaceuticals </a:t>
            </a:r>
            <a:r>
              <a:rPr lang="en-US" sz="1900" b="0" i="1" u="none" strike="noStrike" dirty="0">
                <a:solidFill>
                  <a:srgbClr val="000000"/>
                </a:solidFill>
                <a:effectLst/>
                <a:cs typeface="Arial"/>
              </a:rPr>
              <a:t>in vitro</a:t>
            </a:r>
          </a:p>
          <a:p>
            <a:pPr marL="285750" indent="-285750">
              <a:buClr>
                <a:srgbClr val="00A9FF"/>
              </a:buClr>
              <a:buFont typeface="Arial" panose="020B0604020202020204" pitchFamily="34" charset="0"/>
              <a:buChar char="•"/>
            </a:pPr>
            <a:r>
              <a:rPr lang="en-US" sz="1900" b="1" dirty="0">
                <a:solidFill>
                  <a:srgbClr val="000000"/>
                </a:solidFill>
                <a:cs typeface="Arial"/>
              </a:rPr>
              <a:t>Current Status: </a:t>
            </a:r>
            <a:r>
              <a:rPr lang="en-US" sz="1900" dirty="0">
                <a:solidFill>
                  <a:srgbClr val="000000"/>
                </a:solidFill>
                <a:cs typeface="Arial"/>
              </a:rPr>
              <a:t>PHAC approval of biohazard safety plan - Oct. 2021</a:t>
            </a:r>
          </a:p>
          <a:p>
            <a:pPr marL="742950" lvl="1" indent="-285750">
              <a:buClr>
                <a:srgbClr val="00A9FF"/>
              </a:buClr>
              <a:buFont typeface="Arial" panose="020B0604020202020204" pitchFamily="34" charset="0"/>
              <a:buChar char="•"/>
            </a:pPr>
            <a:r>
              <a:rPr lang="en-US" sz="1900" u="none" strike="noStrike" dirty="0">
                <a:solidFill>
                  <a:srgbClr val="000000"/>
                </a:solidFill>
                <a:effectLst/>
                <a:cs typeface="Arial"/>
              </a:rPr>
              <a:t>Construction complete</a:t>
            </a:r>
          </a:p>
          <a:p>
            <a:pPr marL="285750" indent="-285750">
              <a:buClr>
                <a:srgbClr val="00A9FF"/>
              </a:buClr>
              <a:buFont typeface="Arial" panose="020B0604020202020204" pitchFamily="34" charset="0"/>
              <a:buChar char="•"/>
            </a:pPr>
            <a:r>
              <a:rPr lang="en-US" sz="1900" b="1" u="none" strike="noStrike" dirty="0">
                <a:solidFill>
                  <a:srgbClr val="000000"/>
                </a:solidFill>
                <a:effectLst/>
                <a:cs typeface="Arial"/>
              </a:rPr>
              <a:t>Next step:</a:t>
            </a:r>
            <a:r>
              <a:rPr lang="en-US" sz="1900" u="none" strike="noStrike" dirty="0">
                <a:solidFill>
                  <a:srgbClr val="000000"/>
                </a:solidFill>
                <a:effectLst/>
                <a:cs typeface="Arial"/>
              </a:rPr>
              <a:t> Lab commissioning (Gate 4A )</a:t>
            </a:r>
          </a:p>
        </p:txBody>
      </p:sp>
      <p:sp>
        <p:nvSpPr>
          <p:cNvPr id="11" name="Rectangle 10">
            <a:extLst>
              <a:ext uri="{FF2B5EF4-FFF2-40B4-BE49-F238E27FC236}">
                <a16:creationId xmlns:a16="http://schemas.microsoft.com/office/drawing/2014/main" id="{D5517E4A-10B4-884E-A1FE-DA389B7AF1EF}"/>
              </a:ext>
            </a:extLst>
          </p:cNvPr>
          <p:cNvSpPr/>
          <p:nvPr/>
        </p:nvSpPr>
        <p:spPr>
          <a:xfrm>
            <a:off x="166506" y="136673"/>
            <a:ext cx="2006051" cy="450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3E57AB55-5946-4ADD-98C9-56A1E20E032A}"/>
              </a:ext>
            </a:extLst>
          </p:cNvPr>
          <p:cNvSpPr txBox="1">
            <a:spLocks/>
          </p:cNvSpPr>
          <p:nvPr/>
        </p:nvSpPr>
        <p:spPr>
          <a:xfrm>
            <a:off x="370931" y="242238"/>
            <a:ext cx="8796218" cy="650329"/>
          </a:xfrm>
          <a:prstGeom prst="rect">
            <a:avLst/>
          </a:prstGeom>
        </p:spPr>
        <p:txBody>
          <a:bodyPr anchor="ctr">
            <a:normAutofit/>
          </a:bodyPr>
          <a:lstStyle>
            <a:lvl1pPr algn="l" defTabSz="914400" rtl="0" eaLnBrk="1" latinLnBrk="0" hangingPunct="1">
              <a:lnSpc>
                <a:spcPct val="90000"/>
              </a:lnSpc>
              <a:spcBef>
                <a:spcPct val="0"/>
              </a:spcBef>
              <a:buNone/>
              <a:defRPr sz="3600" kern="1200">
                <a:solidFill>
                  <a:srgbClr val="00B0F0"/>
                </a:solidFill>
                <a:latin typeface="+mn-lt"/>
                <a:ea typeface="+mj-ea"/>
                <a:cs typeface="+mj-cs"/>
              </a:defRPr>
            </a:lvl1pPr>
          </a:lstStyle>
          <a:p>
            <a:r>
              <a:rPr lang="en-US" sz="2800" b="1" dirty="0"/>
              <a:t>Commission TRIUMF Cell Biology Lab (P468)</a:t>
            </a:r>
          </a:p>
        </p:txBody>
      </p:sp>
      <p:pic>
        <p:nvPicPr>
          <p:cNvPr id="25" name="Picture 39">
            <a:extLst>
              <a:ext uri="{FF2B5EF4-FFF2-40B4-BE49-F238E27FC236}">
                <a16:creationId xmlns:a16="http://schemas.microsoft.com/office/drawing/2014/main" id="{092A5803-80D6-42F0-9EF1-5D4E9E764003}"/>
              </a:ext>
            </a:extLst>
          </p:cNvPr>
          <p:cNvPicPr>
            <a:picLocks noChangeAspect="1"/>
          </p:cNvPicPr>
          <p:nvPr/>
        </p:nvPicPr>
        <p:blipFill>
          <a:blip r:embed="rId3"/>
          <a:stretch>
            <a:fillRect/>
          </a:stretch>
        </p:blipFill>
        <p:spPr>
          <a:xfrm>
            <a:off x="262496" y="3360697"/>
            <a:ext cx="5563535" cy="3135810"/>
          </a:xfrm>
          <a:prstGeom prst="rect">
            <a:avLst/>
          </a:prstGeom>
        </p:spPr>
      </p:pic>
      <p:pic>
        <p:nvPicPr>
          <p:cNvPr id="32" name="Picture 31">
            <a:extLst>
              <a:ext uri="{FF2B5EF4-FFF2-40B4-BE49-F238E27FC236}">
                <a16:creationId xmlns:a16="http://schemas.microsoft.com/office/drawing/2014/main" id="{9B788DB1-3DEF-4C15-8BD5-CBD71813D0C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0"/>
          <a:stretch/>
        </p:blipFill>
        <p:spPr>
          <a:xfrm>
            <a:off x="4970098" y="2838408"/>
            <a:ext cx="7049921" cy="3892859"/>
          </a:xfrm>
          <a:prstGeom prst="rect">
            <a:avLst/>
          </a:prstGeom>
        </p:spPr>
      </p:pic>
      <p:sp>
        <p:nvSpPr>
          <p:cNvPr id="33" name="Rectangle 32">
            <a:extLst>
              <a:ext uri="{FF2B5EF4-FFF2-40B4-BE49-F238E27FC236}">
                <a16:creationId xmlns:a16="http://schemas.microsoft.com/office/drawing/2014/main" id="{B28C15BF-C93F-4955-9361-52AE823AF7B7}"/>
              </a:ext>
            </a:extLst>
          </p:cNvPr>
          <p:cNvSpPr/>
          <p:nvPr/>
        </p:nvSpPr>
        <p:spPr>
          <a:xfrm>
            <a:off x="10018345" y="5797286"/>
            <a:ext cx="1035893" cy="515255"/>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34" name="Rectangle 33">
            <a:extLst>
              <a:ext uri="{FF2B5EF4-FFF2-40B4-BE49-F238E27FC236}">
                <a16:creationId xmlns:a16="http://schemas.microsoft.com/office/drawing/2014/main" id="{0FD80CDE-E46D-48D4-B99E-B207BB05CA04}"/>
              </a:ext>
            </a:extLst>
          </p:cNvPr>
          <p:cNvSpPr/>
          <p:nvPr/>
        </p:nvSpPr>
        <p:spPr>
          <a:xfrm>
            <a:off x="10358341" y="4602955"/>
            <a:ext cx="855385" cy="1194331"/>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DC2F8E2-63EB-4731-84ED-6CBB33E0E2B9}"/>
              </a:ext>
            </a:extLst>
          </p:cNvPr>
          <p:cNvSpPr/>
          <p:nvPr/>
        </p:nvSpPr>
        <p:spPr>
          <a:xfrm>
            <a:off x="10118573" y="2770695"/>
            <a:ext cx="1100470" cy="1832259"/>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1A98A4E-4D56-477F-829B-4196B231BD66}"/>
              </a:ext>
            </a:extLst>
          </p:cNvPr>
          <p:cNvSpPr/>
          <p:nvPr/>
        </p:nvSpPr>
        <p:spPr>
          <a:xfrm>
            <a:off x="9741117" y="2770695"/>
            <a:ext cx="377456" cy="1832260"/>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AAE0816-631A-43CB-8121-035880EEA2E6}"/>
              </a:ext>
            </a:extLst>
          </p:cNvPr>
          <p:cNvSpPr/>
          <p:nvPr/>
        </p:nvSpPr>
        <p:spPr>
          <a:xfrm>
            <a:off x="9690080" y="2950731"/>
            <a:ext cx="45719" cy="1473794"/>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8879FCD-D935-4E35-ABA5-AD686CA23639}"/>
              </a:ext>
            </a:extLst>
          </p:cNvPr>
          <p:cNvSpPr/>
          <p:nvPr/>
        </p:nvSpPr>
        <p:spPr>
          <a:xfrm>
            <a:off x="7769312" y="2960988"/>
            <a:ext cx="667108" cy="2841238"/>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415888C-B9C0-4FDE-B86D-7AD6F52406FA}"/>
              </a:ext>
            </a:extLst>
          </p:cNvPr>
          <p:cNvSpPr/>
          <p:nvPr/>
        </p:nvSpPr>
        <p:spPr>
          <a:xfrm>
            <a:off x="8440557" y="4838062"/>
            <a:ext cx="480082" cy="515255"/>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40" name="Rectangle 39">
            <a:extLst>
              <a:ext uri="{FF2B5EF4-FFF2-40B4-BE49-F238E27FC236}">
                <a16:creationId xmlns:a16="http://schemas.microsoft.com/office/drawing/2014/main" id="{364DFEF5-0956-4695-8B6E-C16D5AE6EF54}"/>
              </a:ext>
            </a:extLst>
          </p:cNvPr>
          <p:cNvSpPr/>
          <p:nvPr/>
        </p:nvSpPr>
        <p:spPr>
          <a:xfrm>
            <a:off x="9121874" y="5770391"/>
            <a:ext cx="614552" cy="739372"/>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41" name="Rectangle 40">
            <a:extLst>
              <a:ext uri="{FF2B5EF4-FFF2-40B4-BE49-F238E27FC236}">
                <a16:creationId xmlns:a16="http://schemas.microsoft.com/office/drawing/2014/main" id="{82647A1D-BAC1-4840-93DC-8BE076D55465}"/>
              </a:ext>
            </a:extLst>
          </p:cNvPr>
          <p:cNvSpPr/>
          <p:nvPr/>
        </p:nvSpPr>
        <p:spPr>
          <a:xfrm>
            <a:off x="10018345" y="6371027"/>
            <a:ext cx="1035893" cy="515255"/>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42" name="Rectangle 41">
            <a:extLst>
              <a:ext uri="{FF2B5EF4-FFF2-40B4-BE49-F238E27FC236}">
                <a16:creationId xmlns:a16="http://schemas.microsoft.com/office/drawing/2014/main" id="{15CB262E-E24A-4E9B-864D-747685E3DE27}"/>
              </a:ext>
            </a:extLst>
          </p:cNvPr>
          <p:cNvSpPr/>
          <p:nvPr/>
        </p:nvSpPr>
        <p:spPr>
          <a:xfrm>
            <a:off x="9872398" y="5685125"/>
            <a:ext cx="732118" cy="698691"/>
          </a:xfrm>
          <a:prstGeom prst="rect">
            <a:avLst/>
          </a:prstGeom>
          <a:noFill/>
          <a:ln w="381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6FF6DFFE-8E22-4C48-B5EB-E61105C05044}"/>
              </a:ext>
            </a:extLst>
          </p:cNvPr>
          <p:cNvCxnSpPr>
            <a:cxnSpLocks/>
          </p:cNvCxnSpPr>
          <p:nvPr/>
        </p:nvCxnSpPr>
        <p:spPr>
          <a:xfrm>
            <a:off x="4964780" y="3360697"/>
            <a:ext cx="4907618" cy="2324428"/>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889B505-F1FC-4DFF-B414-CA1CF8C9C43E}"/>
              </a:ext>
            </a:extLst>
          </p:cNvPr>
          <p:cNvCxnSpPr>
            <a:cxnSpLocks/>
          </p:cNvCxnSpPr>
          <p:nvPr/>
        </p:nvCxnSpPr>
        <p:spPr>
          <a:xfrm flipV="1">
            <a:off x="4964780" y="6383816"/>
            <a:ext cx="4907618" cy="112691"/>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F725ED48-E66F-4DFF-8AB5-3E3B703F790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002" r="10355"/>
          <a:stretch/>
        </p:blipFill>
        <p:spPr>
          <a:xfrm>
            <a:off x="877912" y="5852215"/>
            <a:ext cx="709572" cy="869111"/>
          </a:xfrm>
          <a:prstGeom prst="rect">
            <a:avLst/>
          </a:prstGeom>
        </p:spPr>
      </p:pic>
      <p:pic>
        <p:nvPicPr>
          <p:cNvPr id="1026" name="Picture 2" descr="Simon Fraser University - Wikipedia">
            <a:extLst>
              <a:ext uri="{FF2B5EF4-FFF2-40B4-BE49-F238E27FC236}">
                <a16:creationId xmlns:a16="http://schemas.microsoft.com/office/drawing/2014/main" id="{24069721-165B-496A-8962-26173D51FC8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6506" y="5852216"/>
            <a:ext cx="656887" cy="86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41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0B0AAA-AE64-4146-8030-F17C66224816}"/>
              </a:ext>
            </a:extLst>
          </p:cNvPr>
          <p:cNvSpPr txBox="1">
            <a:spLocks/>
          </p:cNvSpPr>
          <p:nvPr/>
        </p:nvSpPr>
        <p:spPr>
          <a:xfrm>
            <a:off x="1041421" y="1931449"/>
            <a:ext cx="4904510" cy="1802953"/>
          </a:xfrm>
          <a:prstGeom prst="rect">
            <a:avLst/>
          </a:prstGeom>
        </p:spPr>
        <p:txBody>
          <a:bodyPr anchor="t">
            <a:normAutofit/>
          </a:bodyPr>
          <a:lstStyle>
            <a:lvl1pPr>
              <a:lnSpc>
                <a:spcPct val="90000"/>
              </a:lnSpc>
              <a:spcBef>
                <a:spcPct val="0"/>
              </a:spcBef>
              <a:buNone/>
              <a:defRPr sz="4000" b="1" i="0">
                <a:solidFill>
                  <a:srgbClr val="00B0F0"/>
                </a:solidFill>
                <a:latin typeface="Arial" charset="0"/>
                <a:ea typeface="Arial" charset="0"/>
                <a:cs typeface="Arial" charset="0"/>
              </a:defRPr>
            </a:lvl1pPr>
          </a:lstStyle>
          <a:p>
            <a:endParaRPr lang="en-US"/>
          </a:p>
        </p:txBody>
      </p:sp>
      <p:sp>
        <p:nvSpPr>
          <p:cNvPr id="8" name="Rectangle 7">
            <a:extLst>
              <a:ext uri="{FF2B5EF4-FFF2-40B4-BE49-F238E27FC236}">
                <a16:creationId xmlns:a16="http://schemas.microsoft.com/office/drawing/2014/main" id="{A09E4467-2789-4170-BEB7-67EF0E3D1976}"/>
              </a:ext>
            </a:extLst>
          </p:cNvPr>
          <p:cNvSpPr/>
          <p:nvPr/>
        </p:nvSpPr>
        <p:spPr>
          <a:xfrm>
            <a:off x="507349" y="1114528"/>
            <a:ext cx="6945285" cy="400110"/>
          </a:xfrm>
          <a:prstGeom prst="rect">
            <a:avLst/>
          </a:prstGeom>
        </p:spPr>
        <p:txBody>
          <a:bodyPr wrap="square" lIns="91440" tIns="45720" rIns="91440" bIns="45720" anchor="t">
            <a:spAutoFit/>
          </a:bodyPr>
          <a:lstStyle/>
          <a:p>
            <a:pPr>
              <a:buClr>
                <a:schemeClr val="tx1"/>
              </a:buClr>
            </a:pPr>
            <a:r>
              <a:rPr lang="en-US" sz="2000" b="1" dirty="0">
                <a:latin typeface="Arial"/>
                <a:cs typeface="Arial"/>
              </a:rPr>
              <a:t>Design efforts underway</a:t>
            </a:r>
            <a:r>
              <a:rPr lang="en-US" sz="2000" dirty="0">
                <a:latin typeface="Arial"/>
                <a:cs typeface="Arial"/>
              </a:rPr>
              <a:t>: </a:t>
            </a:r>
            <a:endParaRPr lang="en-US" sz="2000" dirty="0">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04DDEBBF-34D0-4490-A79B-D260D2ACB28B}"/>
              </a:ext>
            </a:extLst>
          </p:cNvPr>
          <p:cNvSpPr txBox="1">
            <a:spLocks/>
          </p:cNvSpPr>
          <p:nvPr/>
        </p:nvSpPr>
        <p:spPr>
          <a:xfrm>
            <a:off x="368453" y="193089"/>
            <a:ext cx="10888229" cy="650329"/>
          </a:xfrm>
          <a:prstGeom prst="rect">
            <a:avLst/>
          </a:prstGeom>
        </p:spPr>
        <p:txBody>
          <a:bodyPr anchor="ctr">
            <a:normAutofit/>
          </a:bodyPr>
          <a:lstStyle>
            <a:lvl1pPr algn="l" defTabSz="914400" rtl="0" eaLnBrk="1" latinLnBrk="0" hangingPunct="1">
              <a:lnSpc>
                <a:spcPct val="90000"/>
              </a:lnSpc>
              <a:spcBef>
                <a:spcPct val="0"/>
              </a:spcBef>
              <a:buNone/>
              <a:defRPr sz="1800" b="1" i="0" kern="1200">
                <a:solidFill>
                  <a:srgbClr val="00A9FF"/>
                </a:solidFill>
                <a:latin typeface="Arial" charset="0"/>
                <a:ea typeface="Arial" charset="0"/>
                <a:cs typeface="Arial" charset="0"/>
              </a:defRPr>
            </a:lvl1pPr>
          </a:lstStyle>
          <a:p>
            <a:r>
              <a:rPr lang="en-CA" sz="2800" dirty="0"/>
              <a:t>Complete ARIEL (P405 – Symbiotic Isotope Production)</a:t>
            </a:r>
          </a:p>
        </p:txBody>
      </p:sp>
      <p:pic>
        <p:nvPicPr>
          <p:cNvPr id="17" name="Picture 2" descr="Image result for ubc logo">
            <a:extLst>
              <a:ext uri="{FF2B5EF4-FFF2-40B4-BE49-F238E27FC236}">
                <a16:creationId xmlns:a16="http://schemas.microsoft.com/office/drawing/2014/main" id="{01C02010-B960-419B-84F6-423076E65ED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7600" y="5789582"/>
            <a:ext cx="679511" cy="9263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2034C702-09C8-4D22-BCD5-A893AB3431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0394" y="5701520"/>
            <a:ext cx="1016493" cy="1016493"/>
          </a:xfrm>
          <a:prstGeom prst="rect">
            <a:avLst/>
          </a:prstGeom>
        </p:spPr>
      </p:pic>
      <p:sp>
        <p:nvSpPr>
          <p:cNvPr id="5" name="TextBox 4">
            <a:extLst>
              <a:ext uri="{FF2B5EF4-FFF2-40B4-BE49-F238E27FC236}">
                <a16:creationId xmlns:a16="http://schemas.microsoft.com/office/drawing/2014/main" id="{421AA017-F8C6-4D69-B4B1-F39F84593AFF}"/>
              </a:ext>
            </a:extLst>
          </p:cNvPr>
          <p:cNvSpPr txBox="1"/>
          <p:nvPr/>
        </p:nvSpPr>
        <p:spPr>
          <a:xfrm>
            <a:off x="507349" y="1468506"/>
            <a:ext cx="663408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00A9FF"/>
              </a:buClr>
            </a:pPr>
            <a:r>
              <a:rPr lang="en-US" dirty="0"/>
              <a:t>1. Target and transfer system design and prototyping</a:t>
            </a:r>
          </a:p>
          <a:p>
            <a:pPr marL="285750" indent="-285750">
              <a:buClr>
                <a:srgbClr val="00A9FF"/>
              </a:buClr>
              <a:buFont typeface="Arial" panose="020B0604020202020204" pitchFamily="34" charset="0"/>
              <a:buChar char="•"/>
            </a:pPr>
            <a:r>
              <a:rPr lang="en-US" dirty="0">
                <a:cs typeface="Arial"/>
              </a:rPr>
              <a:t>Transfer target prototype built and ready to be tested</a:t>
            </a:r>
          </a:p>
          <a:p>
            <a:pPr marL="285750" indent="-285750">
              <a:buClr>
                <a:srgbClr val="00A9FF"/>
              </a:buClr>
              <a:buFont typeface="Arial" panose="020B0604020202020204" pitchFamily="34" charset="0"/>
              <a:buChar char="•"/>
            </a:pPr>
            <a:r>
              <a:rPr lang="en-US" dirty="0">
                <a:cs typeface="Arial"/>
              </a:rPr>
              <a:t>Thermal target prototype built and ready to be tested</a:t>
            </a:r>
          </a:p>
        </p:txBody>
      </p:sp>
      <p:sp>
        <p:nvSpPr>
          <p:cNvPr id="19" name="TextBox 18">
            <a:extLst>
              <a:ext uri="{FF2B5EF4-FFF2-40B4-BE49-F238E27FC236}">
                <a16:creationId xmlns:a16="http://schemas.microsoft.com/office/drawing/2014/main" id="{8D544772-4BFB-4805-9700-BF8717A8C445}"/>
              </a:ext>
            </a:extLst>
          </p:cNvPr>
          <p:cNvSpPr txBox="1"/>
          <p:nvPr/>
        </p:nvSpPr>
        <p:spPr>
          <a:xfrm>
            <a:off x="507349" y="2766773"/>
            <a:ext cx="68469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2. ARIEL Hot Cell 2 (HC2) technical specification development</a:t>
            </a:r>
          </a:p>
          <a:p>
            <a:pPr marL="285750" indent="-285750">
              <a:buClr>
                <a:srgbClr val="00A9FF"/>
              </a:buClr>
              <a:buFont typeface="Arial"/>
              <a:buChar char="•"/>
            </a:pPr>
            <a:r>
              <a:rPr lang="en-US" dirty="0"/>
              <a:t>Document</a:t>
            </a:r>
            <a:r>
              <a:rPr lang="en-US" dirty="0">
                <a:cs typeface="Arial"/>
              </a:rPr>
              <a:t> review complete and sent out for RFI</a:t>
            </a:r>
          </a:p>
          <a:p>
            <a:pPr marL="285750" indent="-285750">
              <a:buClr>
                <a:srgbClr val="00A9FF"/>
              </a:buClr>
              <a:buFont typeface="Arial"/>
              <a:buChar char="•"/>
            </a:pPr>
            <a:r>
              <a:rPr lang="en-US" dirty="0">
                <a:cs typeface="Arial"/>
              </a:rPr>
              <a:t>Work underway to re-baseline within cost</a:t>
            </a:r>
          </a:p>
        </p:txBody>
      </p:sp>
      <p:sp>
        <p:nvSpPr>
          <p:cNvPr id="7" name="TextBox 6">
            <a:extLst>
              <a:ext uri="{FF2B5EF4-FFF2-40B4-BE49-F238E27FC236}">
                <a16:creationId xmlns:a16="http://schemas.microsoft.com/office/drawing/2014/main" id="{B98EB034-93CE-463B-B91D-49002CD52992}"/>
              </a:ext>
            </a:extLst>
          </p:cNvPr>
          <p:cNvSpPr txBox="1"/>
          <p:nvPr/>
        </p:nvSpPr>
        <p:spPr>
          <a:xfrm>
            <a:off x="507349" y="4288206"/>
            <a:ext cx="670532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00A9FF"/>
              </a:buClr>
              <a:buFont typeface="Arial"/>
              <a:buChar char="•"/>
            </a:pPr>
            <a:r>
              <a:rPr lang="en-US" dirty="0">
                <a:cs typeface="Arial"/>
              </a:rPr>
              <a:t>Efforts underway to build depth in the project team</a:t>
            </a:r>
          </a:p>
          <a:p>
            <a:pPr marL="285750" indent="-285750">
              <a:buClr>
                <a:srgbClr val="00A9FF"/>
              </a:buClr>
              <a:buFont typeface="Arial"/>
              <a:buChar char="•"/>
            </a:pPr>
            <a:r>
              <a:rPr lang="en-US" dirty="0">
                <a:cs typeface="Arial"/>
              </a:rPr>
              <a:t>Evaluation of project schedule underway to ensure timely delivery</a:t>
            </a:r>
          </a:p>
        </p:txBody>
      </p:sp>
      <p:sp>
        <p:nvSpPr>
          <p:cNvPr id="21" name="Rectangle 20">
            <a:extLst>
              <a:ext uri="{FF2B5EF4-FFF2-40B4-BE49-F238E27FC236}">
                <a16:creationId xmlns:a16="http://schemas.microsoft.com/office/drawing/2014/main" id="{BE8343B8-91AB-48F7-8612-11BCF77EA4FF}"/>
              </a:ext>
            </a:extLst>
          </p:cNvPr>
          <p:cNvSpPr/>
          <p:nvPr/>
        </p:nvSpPr>
        <p:spPr>
          <a:xfrm>
            <a:off x="436496" y="3977805"/>
            <a:ext cx="6945285" cy="400110"/>
          </a:xfrm>
          <a:prstGeom prst="rect">
            <a:avLst/>
          </a:prstGeom>
        </p:spPr>
        <p:txBody>
          <a:bodyPr wrap="square" lIns="91440" tIns="45720" rIns="91440" bIns="45720" anchor="t">
            <a:spAutoFit/>
          </a:bodyPr>
          <a:lstStyle/>
          <a:p>
            <a:pPr>
              <a:buClr>
                <a:schemeClr val="tx1"/>
              </a:buClr>
            </a:pPr>
            <a:r>
              <a:rPr lang="en-US" sz="2000" b="1" dirty="0">
                <a:latin typeface="Arial"/>
                <a:cs typeface="Arial"/>
              </a:rPr>
              <a:t>Team: </a:t>
            </a:r>
            <a:endParaRPr lang="en-US" sz="2000"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95B0CA29-E2D5-42AC-8360-CFAD239A14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88361" y="1304672"/>
            <a:ext cx="3304580" cy="4633053"/>
          </a:xfrm>
          <a:prstGeom prst="rect">
            <a:avLst/>
          </a:prstGeom>
          <a:ln w="3175">
            <a:solidFill>
              <a:schemeClr val="tx1"/>
            </a:solidFill>
          </a:ln>
        </p:spPr>
      </p:pic>
    </p:spTree>
    <p:extLst>
      <p:ext uri="{BB962C8B-B14F-4D97-AF65-F5344CB8AC3E}">
        <p14:creationId xmlns:p14="http://schemas.microsoft.com/office/powerpoint/2010/main" val="38881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A9F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835EE4D-C79C-414A-8185-7636BD463382}"/>
              </a:ext>
            </a:extLst>
          </p:cNvPr>
          <p:cNvSpPr>
            <a:spLocks noGrp="1"/>
          </p:cNvSpPr>
          <p:nvPr>
            <p:ph type="title"/>
          </p:nvPr>
        </p:nvSpPr>
        <p:spPr>
          <a:xfrm>
            <a:off x="1619087" y="3059498"/>
            <a:ext cx="8953827" cy="650329"/>
          </a:xfrm>
        </p:spPr>
        <p:txBody>
          <a:bodyPr>
            <a:normAutofit/>
          </a:bodyPr>
          <a:lstStyle/>
          <a:p>
            <a:pPr algn="ctr"/>
            <a:r>
              <a:rPr lang="en-US" sz="3800" dirty="0">
                <a:solidFill>
                  <a:schemeClr val="bg1"/>
                </a:solidFill>
              </a:rPr>
              <a:t>Future Ambitions, Upcoming Priorities</a:t>
            </a:r>
          </a:p>
        </p:txBody>
      </p:sp>
    </p:spTree>
    <p:extLst>
      <p:ext uri="{BB962C8B-B14F-4D97-AF65-F5344CB8AC3E}">
        <p14:creationId xmlns:p14="http://schemas.microsoft.com/office/powerpoint/2010/main" val="47648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Screen Shot 2019-04-01 at 16.23.42.png" descr="Screen Shot 2019-04-01 at 16.23.4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50259" y="3138321"/>
            <a:ext cx="10112189" cy="3488853"/>
          </a:xfrm>
          <a:prstGeom prst="rect">
            <a:avLst/>
          </a:prstGeom>
          <a:ln w="12700">
            <a:miter lim="400000"/>
          </a:ln>
        </p:spPr>
      </p:pic>
      <p:sp>
        <p:nvSpPr>
          <p:cNvPr id="413" name="Rectangle"/>
          <p:cNvSpPr/>
          <p:nvPr/>
        </p:nvSpPr>
        <p:spPr>
          <a:xfrm>
            <a:off x="8699705" y="2533856"/>
            <a:ext cx="540069" cy="521437"/>
          </a:xfrm>
          <a:prstGeom prst="rect">
            <a:avLst/>
          </a:prstGeom>
          <a:solidFill>
            <a:srgbClr val="FFFFFF"/>
          </a:solidFill>
          <a:ln w="12700">
            <a:miter lim="400000"/>
          </a:ln>
        </p:spPr>
        <p:txBody>
          <a:bodyPr lIns="25400" tIns="25400" rIns="25400" bIns="25400" anchor="ctr"/>
          <a:lstStyle/>
          <a:p>
            <a:pPr algn="ctr" defTabSz="412750" hangingPunct="0">
              <a:defRPr sz="3200" b="0">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19" name="TextBox 18">
            <a:extLst>
              <a:ext uri="{FF2B5EF4-FFF2-40B4-BE49-F238E27FC236}">
                <a16:creationId xmlns:a16="http://schemas.microsoft.com/office/drawing/2014/main" id="{BBE392A0-A7F2-4AFC-A388-535DEBBE1101}"/>
              </a:ext>
            </a:extLst>
          </p:cNvPr>
          <p:cNvSpPr txBox="1"/>
          <p:nvPr/>
        </p:nvSpPr>
        <p:spPr>
          <a:xfrm>
            <a:off x="597801" y="833723"/>
            <a:ext cx="10912728" cy="1386855"/>
          </a:xfrm>
          <a:prstGeom prst="rect">
            <a:avLst/>
          </a:prstGeom>
          <a:noFill/>
        </p:spPr>
        <p:txBody>
          <a:bodyPr wrap="square" lIns="91440" tIns="45720" rIns="91440" bIns="45720" rtlCol="0" anchor="t">
            <a:spAutoFit/>
          </a:bodyPr>
          <a:lstStyle/>
          <a:p>
            <a:pPr>
              <a:lnSpc>
                <a:spcPct val="113000"/>
              </a:lnSpc>
            </a:pPr>
            <a:r>
              <a:rPr lang="en-CA" sz="1900" b="1" dirty="0"/>
              <a:t>Objective: </a:t>
            </a:r>
            <a:r>
              <a:rPr lang="en-CA" sz="1900" dirty="0"/>
              <a:t>replace, enhance functionality of BL1A</a:t>
            </a:r>
          </a:p>
          <a:p>
            <a:pPr>
              <a:lnSpc>
                <a:spcPct val="113000"/>
              </a:lnSpc>
            </a:pPr>
            <a:r>
              <a:rPr lang="en-CA" sz="1900" b="1" dirty="0">
                <a:cs typeface="Arial"/>
              </a:rPr>
              <a:t>Next step: </a:t>
            </a:r>
            <a:r>
              <a:rPr lang="en-CA" sz="1900" dirty="0">
                <a:cs typeface="Arial"/>
              </a:rPr>
              <a:t>2023 CFI Infrastructure Fund application </a:t>
            </a:r>
            <a:r>
              <a:rPr lang="en-CA" sz="1900" b="1" dirty="0">
                <a:solidFill>
                  <a:srgbClr val="00B0F0"/>
                </a:solidFill>
                <a:cs typeface="Arial"/>
              </a:rPr>
              <a:t>submitted!</a:t>
            </a:r>
            <a:r>
              <a:rPr lang="en-CA" sz="1900" dirty="0">
                <a:cs typeface="Arial"/>
              </a:rPr>
              <a:t> Provincial applications underway</a:t>
            </a:r>
          </a:p>
          <a:p>
            <a:pPr marL="342900" indent="-342900">
              <a:lnSpc>
                <a:spcPct val="113000"/>
              </a:lnSpc>
              <a:buClr>
                <a:srgbClr val="00A9FF"/>
              </a:buClr>
              <a:buFont typeface="Arial" panose="020B0604020202020204" pitchFamily="34" charset="0"/>
              <a:buChar char="•"/>
            </a:pPr>
            <a:r>
              <a:rPr lang="en-CA" sz="1900" dirty="0">
                <a:cs typeface="Arial"/>
              </a:rPr>
              <a:t>Title: TRIUMF High-Energy Accelerator Proton Irradiation Experiments (</a:t>
            </a:r>
            <a:r>
              <a:rPr lang="en-CA" sz="1900" dirty="0" err="1">
                <a:cs typeface="Arial"/>
              </a:rPr>
              <a:t>THErAPIE</a:t>
            </a:r>
            <a:r>
              <a:rPr lang="en-CA" sz="1900" dirty="0">
                <a:cs typeface="Arial"/>
              </a:rPr>
              <a:t>)</a:t>
            </a:r>
          </a:p>
          <a:p>
            <a:pPr marL="342900" indent="-342900">
              <a:lnSpc>
                <a:spcPct val="112999"/>
              </a:lnSpc>
              <a:buClr>
                <a:srgbClr val="00A9FF"/>
              </a:buClr>
              <a:buFont typeface="Arial"/>
              <a:buChar char="•"/>
            </a:pPr>
            <a:r>
              <a:rPr lang="en-CA" sz="1900" dirty="0">
                <a:ea typeface="+mn-lt"/>
                <a:cs typeface="+mn-lt"/>
              </a:rPr>
              <a:t>$28+M budget ($9.7M from CFI) involving 9 institutions across 4 provinces</a:t>
            </a:r>
          </a:p>
        </p:txBody>
      </p:sp>
      <p:sp>
        <p:nvSpPr>
          <p:cNvPr id="9" name="Title 1">
            <a:extLst>
              <a:ext uri="{FF2B5EF4-FFF2-40B4-BE49-F238E27FC236}">
                <a16:creationId xmlns:a16="http://schemas.microsoft.com/office/drawing/2014/main" id="{9204E4B9-675C-4B32-B4DF-73CA809ABA9A}"/>
              </a:ext>
            </a:extLst>
          </p:cNvPr>
          <p:cNvSpPr txBox="1">
            <a:spLocks/>
          </p:cNvSpPr>
          <p:nvPr/>
        </p:nvSpPr>
        <p:spPr>
          <a:xfrm>
            <a:off x="604370" y="237916"/>
            <a:ext cx="10989829" cy="650329"/>
          </a:xfrm>
          <a:prstGeom prst="rect">
            <a:avLst/>
          </a:prstGeom>
        </p:spPr>
        <p:txBody>
          <a:bodyPr anchor="ctr">
            <a:normAutofit/>
          </a:bodyPr>
          <a:lstStyle>
            <a:lvl1pPr algn="l" defTabSz="914400" rtl="0" eaLnBrk="1" latinLnBrk="0" hangingPunct="1">
              <a:lnSpc>
                <a:spcPct val="90000"/>
              </a:lnSpc>
              <a:spcBef>
                <a:spcPct val="0"/>
              </a:spcBef>
              <a:buNone/>
              <a:defRPr sz="1800" b="1" i="0" kern="1200">
                <a:solidFill>
                  <a:srgbClr val="00A9FF"/>
                </a:solidFill>
                <a:latin typeface="Arial" charset="0"/>
                <a:ea typeface="Arial" charset="0"/>
                <a:cs typeface="Arial" charset="0"/>
              </a:defRPr>
            </a:lvl1pPr>
          </a:lstStyle>
          <a:p>
            <a:r>
              <a:rPr lang="en-CA" sz="2800" dirty="0">
                <a:solidFill>
                  <a:srgbClr val="00B0F0"/>
                </a:solidFill>
              </a:rPr>
              <a:t>Replace BL1A (P540, P527)</a:t>
            </a:r>
          </a:p>
        </p:txBody>
      </p:sp>
      <p:sp>
        <p:nvSpPr>
          <p:cNvPr id="2" name="TextBox 1">
            <a:extLst>
              <a:ext uri="{FF2B5EF4-FFF2-40B4-BE49-F238E27FC236}">
                <a16:creationId xmlns:a16="http://schemas.microsoft.com/office/drawing/2014/main" id="{0E9ECD14-4473-4021-8641-406C284B623F}"/>
              </a:ext>
            </a:extLst>
          </p:cNvPr>
          <p:cNvSpPr txBox="1"/>
          <p:nvPr/>
        </p:nvSpPr>
        <p:spPr>
          <a:xfrm>
            <a:off x="4852895" y="2492020"/>
            <a:ext cx="5971058" cy="2682209"/>
          </a:xfrm>
          <a:prstGeom prst="rect">
            <a:avLst/>
          </a:prstGeom>
          <a:noFill/>
        </p:spPr>
        <p:txBody>
          <a:bodyPr wrap="none" rtlCol="0">
            <a:spAutoFit/>
          </a:bodyPr>
          <a:lstStyle/>
          <a:p>
            <a:pPr lvl="1">
              <a:lnSpc>
                <a:spcPct val="112999"/>
              </a:lnSpc>
            </a:pPr>
            <a:r>
              <a:rPr lang="en-CA" sz="1900" b="1" dirty="0">
                <a:ea typeface="+mn-lt"/>
                <a:cs typeface="+mn-lt"/>
              </a:rPr>
              <a:t>Two Research Programs: </a:t>
            </a:r>
          </a:p>
          <a:p>
            <a:pPr marL="1257300" lvl="2" indent="-342900">
              <a:lnSpc>
                <a:spcPct val="112999"/>
              </a:lnSpc>
              <a:buAutoNum type="arabicParenR"/>
            </a:pPr>
            <a:r>
              <a:rPr lang="en-CA" sz="1900" dirty="0">
                <a:ea typeface="+mn-lt"/>
                <a:cs typeface="+mn-lt"/>
              </a:rPr>
              <a:t>Radioisotopes &amp; Radiopharmaceuticals</a:t>
            </a:r>
          </a:p>
          <a:p>
            <a:pPr marL="1714500" lvl="3" indent="-342900">
              <a:lnSpc>
                <a:spcPct val="112999"/>
              </a:lnSpc>
              <a:buClr>
                <a:srgbClr val="00A9FF"/>
              </a:buClr>
              <a:buFont typeface="Arial" panose="020B0604020202020204" pitchFamily="34" charset="0"/>
              <a:buChar char="•"/>
            </a:pPr>
            <a:r>
              <a:rPr lang="en-CA" sz="1900" dirty="0">
                <a:ea typeface="+mn-lt"/>
                <a:cs typeface="+mn-lt"/>
              </a:rPr>
              <a:t>Isotope production, radiochemistry, </a:t>
            </a:r>
          </a:p>
          <a:p>
            <a:pPr lvl="3">
              <a:lnSpc>
                <a:spcPct val="112999"/>
              </a:lnSpc>
              <a:buClr>
                <a:srgbClr val="00A9FF"/>
              </a:buClr>
            </a:pPr>
            <a:r>
              <a:rPr lang="en-CA" sz="1900" dirty="0">
                <a:ea typeface="+mn-lt"/>
                <a:cs typeface="+mn-lt"/>
              </a:rPr>
              <a:t>	generators, radiopharmaceuticals</a:t>
            </a:r>
          </a:p>
          <a:p>
            <a:pPr marL="1257300" lvl="2" indent="-342900">
              <a:lnSpc>
                <a:spcPct val="112999"/>
              </a:lnSpc>
              <a:buAutoNum type="arabicParenR"/>
            </a:pPr>
            <a:r>
              <a:rPr lang="en-CA" sz="1900" dirty="0">
                <a:ea typeface="+mn-lt"/>
                <a:cs typeface="+mn-lt"/>
              </a:rPr>
              <a:t>Quantum Chemistry &amp; Materials </a:t>
            </a:r>
          </a:p>
          <a:p>
            <a:pPr marL="1714500" lvl="3" indent="-342900">
              <a:lnSpc>
                <a:spcPct val="112999"/>
              </a:lnSpc>
              <a:buClr>
                <a:srgbClr val="00A9FF"/>
              </a:buClr>
              <a:buFont typeface="Arial" panose="020B0604020202020204" pitchFamily="34" charset="0"/>
              <a:buChar char="•"/>
            </a:pPr>
            <a:r>
              <a:rPr lang="en-CA" sz="1900" dirty="0">
                <a:ea typeface="+mn-lt"/>
                <a:cs typeface="+mn-lt"/>
              </a:rPr>
              <a:t>Quantum materials, green chemistry, </a:t>
            </a:r>
          </a:p>
          <a:p>
            <a:pPr lvl="3">
              <a:lnSpc>
                <a:spcPct val="112999"/>
              </a:lnSpc>
              <a:buClr>
                <a:srgbClr val="00A9FF"/>
              </a:buClr>
            </a:pPr>
            <a:r>
              <a:rPr lang="en-CA" sz="1900" dirty="0">
                <a:ea typeface="+mn-lt"/>
                <a:cs typeface="+mn-lt"/>
              </a:rPr>
              <a:t>	new energy technologies </a:t>
            </a:r>
          </a:p>
          <a:p>
            <a:endParaRPr lang="en-US" dirty="0"/>
          </a:p>
        </p:txBody>
      </p:sp>
      <p:sp>
        <p:nvSpPr>
          <p:cNvPr id="12" name="Rectangle 11">
            <a:extLst>
              <a:ext uri="{FF2B5EF4-FFF2-40B4-BE49-F238E27FC236}">
                <a16:creationId xmlns:a16="http://schemas.microsoft.com/office/drawing/2014/main" id="{4B9E2070-A9F5-423D-8498-2F8688C9485F}"/>
              </a:ext>
            </a:extLst>
          </p:cNvPr>
          <p:cNvSpPr/>
          <p:nvPr/>
        </p:nvSpPr>
        <p:spPr>
          <a:xfrm>
            <a:off x="4398682" y="5928483"/>
            <a:ext cx="6018306" cy="698691"/>
          </a:xfrm>
          <a:prstGeom prst="rect">
            <a:avLst/>
          </a:prstGeom>
          <a:noFill/>
          <a:ln w="635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50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E1217-AFF1-44FA-ADC8-6B4A836D2CFE}"/>
              </a:ext>
            </a:extLst>
          </p:cNvPr>
          <p:cNvSpPr>
            <a:spLocks noGrp="1"/>
          </p:cNvSpPr>
          <p:nvPr>
            <p:ph type="title"/>
          </p:nvPr>
        </p:nvSpPr>
        <p:spPr>
          <a:xfrm>
            <a:off x="666770" y="184924"/>
            <a:ext cx="8953827" cy="650329"/>
          </a:xfrm>
        </p:spPr>
        <p:txBody>
          <a:bodyPr anchor="ctr">
            <a:normAutofit/>
          </a:bodyPr>
          <a:lstStyle/>
          <a:p>
            <a:r>
              <a:rPr lang="en-US" sz="2800" baseline="30000" dirty="0"/>
              <a:t>225</a:t>
            </a:r>
            <a:r>
              <a:rPr lang="en-US" sz="2800" dirty="0"/>
              <a:t>Ac Production via </a:t>
            </a:r>
            <a:r>
              <a:rPr lang="en-US" sz="2800" baseline="30000" dirty="0"/>
              <a:t>226</a:t>
            </a:r>
            <a:r>
              <a:rPr lang="en-US" sz="2800" dirty="0"/>
              <a:t>Ra(p,2n) (P526)</a:t>
            </a:r>
          </a:p>
        </p:txBody>
      </p:sp>
      <p:pic>
        <p:nvPicPr>
          <p:cNvPr id="13" name="Picture 12">
            <a:extLst>
              <a:ext uri="{FF2B5EF4-FFF2-40B4-BE49-F238E27FC236}">
                <a16:creationId xmlns:a16="http://schemas.microsoft.com/office/drawing/2014/main" id="{D5E04006-818A-42C0-9EC6-4EBDD967A12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43683" y="2889536"/>
            <a:ext cx="4235664" cy="317209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D02EC4D-85F5-45AB-BB11-3F9FE10B78E7}"/>
              </a:ext>
            </a:extLst>
          </p:cNvPr>
          <p:cNvPicPr>
            <a:picLocks noChangeAspect="1"/>
          </p:cNvPicPr>
          <p:nvPr/>
        </p:nvPicPr>
        <p:blipFill>
          <a:blip r:embed="rId3"/>
          <a:stretch>
            <a:fillRect/>
          </a:stretch>
        </p:blipFill>
        <p:spPr>
          <a:xfrm>
            <a:off x="52151" y="1352421"/>
            <a:ext cx="12087698" cy="1426935"/>
          </a:xfrm>
          <a:prstGeom prst="rect">
            <a:avLst/>
          </a:prstGeom>
        </p:spPr>
      </p:pic>
      <p:sp>
        <p:nvSpPr>
          <p:cNvPr id="16" name="TextBox 15">
            <a:extLst>
              <a:ext uri="{FF2B5EF4-FFF2-40B4-BE49-F238E27FC236}">
                <a16:creationId xmlns:a16="http://schemas.microsoft.com/office/drawing/2014/main" id="{29CAD24F-A8EE-42E3-82F8-6A8E4C8A61D8}"/>
              </a:ext>
            </a:extLst>
          </p:cNvPr>
          <p:cNvSpPr txBox="1"/>
          <p:nvPr/>
        </p:nvSpPr>
        <p:spPr>
          <a:xfrm>
            <a:off x="409508" y="976692"/>
            <a:ext cx="8177239" cy="677108"/>
          </a:xfrm>
          <a:prstGeom prst="rect">
            <a:avLst/>
          </a:prstGeom>
          <a:noFill/>
        </p:spPr>
        <p:txBody>
          <a:bodyPr wrap="none" rtlCol="0">
            <a:spAutoFit/>
          </a:bodyPr>
          <a:lstStyle/>
          <a:p>
            <a:r>
              <a:rPr lang="en-US" sz="1900" b="1" dirty="0">
                <a:latin typeface="Arial"/>
                <a:cs typeface="Arial"/>
              </a:rPr>
              <a:t>Objective: </a:t>
            </a:r>
            <a:r>
              <a:rPr lang="en-US" sz="1900" dirty="0">
                <a:latin typeface="Arial"/>
                <a:cs typeface="Arial"/>
              </a:rPr>
              <a:t>Determine best path forward for production of </a:t>
            </a:r>
            <a:r>
              <a:rPr lang="en-US" sz="1900" baseline="30000" dirty="0">
                <a:latin typeface="Arial"/>
                <a:cs typeface="Arial"/>
              </a:rPr>
              <a:t>225</a:t>
            </a:r>
            <a:r>
              <a:rPr lang="en-US" sz="1900" dirty="0">
                <a:latin typeface="Arial"/>
                <a:cs typeface="Arial"/>
              </a:rPr>
              <a:t>Ac from </a:t>
            </a:r>
            <a:r>
              <a:rPr lang="en-US" sz="1900" baseline="30000" dirty="0">
                <a:latin typeface="Arial"/>
                <a:cs typeface="Arial"/>
              </a:rPr>
              <a:t>226</a:t>
            </a:r>
            <a:r>
              <a:rPr lang="en-US" sz="1900" dirty="0">
                <a:latin typeface="Arial"/>
                <a:cs typeface="Arial"/>
              </a:rPr>
              <a:t>Ra</a:t>
            </a:r>
          </a:p>
          <a:p>
            <a:endParaRPr lang="en-US" sz="1900" dirty="0"/>
          </a:p>
        </p:txBody>
      </p:sp>
      <p:sp>
        <p:nvSpPr>
          <p:cNvPr id="19" name="TextBox 18">
            <a:extLst>
              <a:ext uri="{FF2B5EF4-FFF2-40B4-BE49-F238E27FC236}">
                <a16:creationId xmlns:a16="http://schemas.microsoft.com/office/drawing/2014/main" id="{8F0D80BA-2557-4C4F-B8E7-4BB1BD4CBFCF}"/>
              </a:ext>
            </a:extLst>
          </p:cNvPr>
          <p:cNvSpPr txBox="1"/>
          <p:nvPr/>
        </p:nvSpPr>
        <p:spPr>
          <a:xfrm>
            <a:off x="409508" y="2843782"/>
            <a:ext cx="5108035" cy="1261884"/>
          </a:xfrm>
          <a:prstGeom prst="rect">
            <a:avLst/>
          </a:prstGeom>
          <a:noFill/>
        </p:spPr>
        <p:txBody>
          <a:bodyPr wrap="square" rtlCol="0">
            <a:spAutoFit/>
          </a:bodyPr>
          <a:lstStyle/>
          <a:p>
            <a:r>
              <a:rPr lang="en-US" sz="1900" b="1" dirty="0"/>
              <a:t>Current Status:</a:t>
            </a:r>
          </a:p>
          <a:p>
            <a:pPr marL="285750" indent="-285750">
              <a:buClr>
                <a:srgbClr val="00A9FF"/>
              </a:buClr>
              <a:buFont typeface="Arial" panose="020B0604020202020204" pitchFamily="34" charset="0"/>
              <a:buChar char="•"/>
            </a:pPr>
            <a:r>
              <a:rPr lang="en-US" sz="1900" dirty="0"/>
              <a:t>Efforts underway to initiate radium handling, processing, recycling</a:t>
            </a:r>
          </a:p>
          <a:p>
            <a:pPr marL="285750" indent="-285750">
              <a:buClr>
                <a:srgbClr val="00A9FF"/>
              </a:buClr>
              <a:buFont typeface="Arial" panose="020B0604020202020204" pitchFamily="34" charset="0"/>
              <a:buChar char="•"/>
            </a:pPr>
            <a:r>
              <a:rPr lang="en-US" sz="1900" dirty="0"/>
              <a:t>Evaluate path forward for target design</a:t>
            </a:r>
          </a:p>
        </p:txBody>
      </p:sp>
      <p:graphicFrame>
        <p:nvGraphicFramePr>
          <p:cNvPr id="20" name="Object 19">
            <a:extLst>
              <a:ext uri="{FF2B5EF4-FFF2-40B4-BE49-F238E27FC236}">
                <a16:creationId xmlns:a16="http://schemas.microsoft.com/office/drawing/2014/main" id="{83B470A1-1955-437C-AC59-C817A0EBB8F3}"/>
              </a:ext>
            </a:extLst>
          </p:cNvPr>
          <p:cNvGraphicFramePr>
            <a:graphicFrameLocks noChangeAspect="1"/>
          </p:cNvGraphicFramePr>
          <p:nvPr>
            <p:extLst>
              <p:ext uri="{D42A27DB-BD31-4B8C-83A1-F6EECF244321}">
                <p14:modId xmlns:p14="http://schemas.microsoft.com/office/powerpoint/2010/main" val="3989915062"/>
              </p:ext>
            </p:extLst>
          </p:nvPr>
        </p:nvGraphicFramePr>
        <p:xfrm>
          <a:off x="9458249" y="2889536"/>
          <a:ext cx="2496405" cy="3172098"/>
        </p:xfrm>
        <a:graphic>
          <a:graphicData uri="http://schemas.openxmlformats.org/presentationml/2006/ole">
            <mc:AlternateContent xmlns:mc="http://schemas.openxmlformats.org/markup-compatibility/2006">
              <mc:Choice xmlns:v="urn:schemas-microsoft-com:vml" Requires="v">
                <p:oleObj name="Visio" r:id="rId4" imgW="7143699" imgH="9077641" progId="Visio.Drawing.15">
                  <p:embed/>
                </p:oleObj>
              </mc:Choice>
              <mc:Fallback>
                <p:oleObj name="Visio" r:id="rId4" imgW="7143699" imgH="9077641" progId="Visio.Drawing.15">
                  <p:embed/>
                  <p:pic>
                    <p:nvPicPr>
                      <p:cNvPr id="20" name="Object 19">
                        <a:extLst>
                          <a:ext uri="{FF2B5EF4-FFF2-40B4-BE49-F238E27FC236}">
                            <a16:creationId xmlns:a16="http://schemas.microsoft.com/office/drawing/2014/main" id="{83B470A1-1955-437C-AC59-C817A0EBB8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249" y="2889536"/>
                        <a:ext cx="2496405" cy="3172098"/>
                      </a:xfrm>
                      <a:prstGeom prst="rect">
                        <a:avLst/>
                      </a:prstGeom>
                      <a:solidFill>
                        <a:srgbClr val="FFFFFF"/>
                      </a:solidFill>
                      <a:ln w="9525">
                        <a:solidFill>
                          <a:srgbClr val="000000"/>
                        </a:solidFill>
                        <a:miter lim="800000"/>
                        <a:headEnd/>
                        <a:tailEnd/>
                      </a:ln>
                    </p:spPr>
                  </p:pic>
                </p:oleObj>
              </mc:Fallback>
            </mc:AlternateContent>
          </a:graphicData>
        </a:graphic>
      </p:graphicFrame>
      <p:sp>
        <p:nvSpPr>
          <p:cNvPr id="21" name="TextBox 20">
            <a:extLst>
              <a:ext uri="{FF2B5EF4-FFF2-40B4-BE49-F238E27FC236}">
                <a16:creationId xmlns:a16="http://schemas.microsoft.com/office/drawing/2014/main" id="{2EC71227-6C6F-46F0-92AC-85F6D9AD9496}"/>
              </a:ext>
            </a:extLst>
          </p:cNvPr>
          <p:cNvSpPr txBox="1"/>
          <p:nvPr/>
        </p:nvSpPr>
        <p:spPr>
          <a:xfrm>
            <a:off x="409508" y="4526905"/>
            <a:ext cx="5108035" cy="677108"/>
          </a:xfrm>
          <a:prstGeom prst="rect">
            <a:avLst/>
          </a:prstGeom>
          <a:noFill/>
        </p:spPr>
        <p:txBody>
          <a:bodyPr wrap="square" rtlCol="0">
            <a:spAutoFit/>
          </a:bodyPr>
          <a:lstStyle/>
          <a:p>
            <a:r>
              <a:rPr lang="en-US" sz="1900" b="1" dirty="0"/>
              <a:t>Next Steps:</a:t>
            </a:r>
          </a:p>
          <a:p>
            <a:pPr marL="285750" indent="-285750">
              <a:buClr>
                <a:srgbClr val="00A9FF"/>
              </a:buClr>
              <a:buFont typeface="Arial" panose="020B0604020202020204" pitchFamily="34" charset="0"/>
              <a:buChar char="•"/>
            </a:pPr>
            <a:r>
              <a:rPr lang="en-US" sz="1900" dirty="0"/>
              <a:t>Project distillation into WBS structure </a:t>
            </a:r>
          </a:p>
        </p:txBody>
      </p:sp>
    </p:spTree>
    <p:extLst>
      <p:ext uri="{BB962C8B-B14F-4D97-AF65-F5344CB8AC3E}">
        <p14:creationId xmlns:p14="http://schemas.microsoft.com/office/powerpoint/2010/main" val="233192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7" y="511854"/>
            <a:ext cx="8953827" cy="650329"/>
          </a:xfrm>
        </p:spPr>
        <p:txBody>
          <a:bodyPr>
            <a:normAutofit/>
          </a:bodyPr>
          <a:lstStyle/>
          <a:p>
            <a:r>
              <a:rPr lang="en-CA" sz="2800" dirty="0">
                <a:solidFill>
                  <a:schemeClr val="tx1"/>
                </a:solidFill>
              </a:rPr>
              <a:t>Life Sciences Vision and Mission Statements</a:t>
            </a:r>
            <a:endParaRPr lang="en-US" sz="2800" dirty="0">
              <a:solidFill>
                <a:schemeClr val="tx1"/>
              </a:solidFill>
            </a:endParaRPr>
          </a:p>
        </p:txBody>
      </p:sp>
      <p:sp>
        <p:nvSpPr>
          <p:cNvPr id="3" name="Content Placeholder 2"/>
          <p:cNvSpPr>
            <a:spLocks noGrp="1"/>
          </p:cNvSpPr>
          <p:nvPr>
            <p:ph idx="1"/>
          </p:nvPr>
        </p:nvSpPr>
        <p:spPr>
          <a:xfrm>
            <a:off x="389467" y="931333"/>
            <a:ext cx="11192933" cy="5621867"/>
          </a:xfrm>
        </p:spPr>
        <p:txBody>
          <a:bodyPr>
            <a:normAutofit/>
          </a:bodyPr>
          <a:lstStyle/>
          <a:p>
            <a:pPr marL="0" indent="0">
              <a:lnSpc>
                <a:spcPct val="120000"/>
              </a:lnSpc>
              <a:spcBef>
                <a:spcPts val="0"/>
              </a:spcBef>
              <a:buNone/>
            </a:pPr>
            <a:r>
              <a:rPr lang="en-CA" sz="2933" b="1"/>
              <a:t>Vision Statement:</a:t>
            </a:r>
          </a:p>
          <a:p>
            <a:pPr marL="0" indent="0">
              <a:buNone/>
            </a:pPr>
            <a:r>
              <a:rPr lang="en-US" sz="2400"/>
              <a:t>The Life Sciences Division will place TRIUMF as a global leader in the </a:t>
            </a:r>
            <a:r>
              <a:rPr lang="en-US" sz="2400">
                <a:solidFill>
                  <a:srgbClr val="00B0F0"/>
                </a:solidFill>
              </a:rPr>
              <a:t>application of accelerator research toward the life sciences </a:t>
            </a:r>
            <a:r>
              <a:rPr lang="en-US" sz="2400"/>
              <a:t>in a manner that derives maximum societal and economic benefit.</a:t>
            </a:r>
          </a:p>
          <a:p>
            <a:pPr marL="0" indent="0">
              <a:buNone/>
            </a:pPr>
            <a:endParaRPr lang="en-CA" sz="2667"/>
          </a:p>
          <a:p>
            <a:pPr marL="0" indent="0">
              <a:buNone/>
            </a:pPr>
            <a:r>
              <a:rPr lang="en-CA" sz="2933" b="1"/>
              <a:t>Mission Statement:</a:t>
            </a:r>
          </a:p>
          <a:p>
            <a:pPr marL="0" indent="0">
              <a:buNone/>
            </a:pPr>
            <a:r>
              <a:rPr lang="en-US" sz="2400"/>
              <a:t>The Life Sciences Division at TRIUMF will </a:t>
            </a:r>
            <a:r>
              <a:rPr lang="en-CA" sz="2400"/>
              <a:t>innovate </a:t>
            </a:r>
            <a:r>
              <a:rPr lang="en-CA" sz="2400">
                <a:solidFill>
                  <a:srgbClr val="00B0F0"/>
                </a:solidFill>
              </a:rPr>
              <a:t>new accelerator technologies, isotopes and radiopharmaceuticals to better health, understand life and better the environment</a:t>
            </a:r>
            <a:r>
              <a:rPr lang="en-CA" sz="2400"/>
              <a:t>. The Division will leverage its core expertise to lead in our community as an interdisciplinary centre of excellence that enables ourselves, and our partners, with world-class people and state-of-the-art facilities.</a:t>
            </a:r>
          </a:p>
        </p:txBody>
      </p:sp>
      <p:sp>
        <p:nvSpPr>
          <p:cNvPr id="4" name="Slide Number Placeholder 5"/>
          <p:cNvSpPr txBox="1">
            <a:spLocks/>
          </p:cNvSpPr>
          <p:nvPr/>
        </p:nvSpPr>
        <p:spPr>
          <a:xfrm>
            <a:off x="10151536" y="6324600"/>
            <a:ext cx="1919817" cy="476251"/>
          </a:xfrm>
          <a:prstGeom prst="rect">
            <a:avLst/>
          </a:prstGeom>
        </p:spPr>
        <p:txBody>
          <a:bodyPr anchor="ctr"/>
          <a:lstStyle>
            <a:defPPr>
              <a:defRPr lang="en-US"/>
            </a:defPPr>
            <a:lvl1pPr algn="l" defTabSz="457200" rtl="0" fontAlgn="base">
              <a:spcBef>
                <a:spcPct val="0"/>
              </a:spcBef>
              <a:spcAft>
                <a:spcPct val="0"/>
              </a:spcAft>
              <a:defRPr sz="2400"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sz="2400"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sz="2400"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sz="2400"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sz="2400" kern="1200">
                <a:solidFill>
                  <a:schemeClr val="tx1"/>
                </a:solidFill>
                <a:latin typeface="Arial" pitchFamily="34" charset="0"/>
                <a:ea typeface="ヒラギノ角ゴ Pro W3"/>
                <a:cs typeface="ヒラギノ角ゴ Pro W3"/>
              </a:defRPr>
            </a:lvl5pPr>
            <a:lvl6pPr marL="2286000" algn="l" defTabSz="914400" rtl="0" eaLnBrk="1" latinLnBrk="0" hangingPunct="1">
              <a:defRPr sz="2400" kern="1200">
                <a:solidFill>
                  <a:schemeClr val="tx1"/>
                </a:solidFill>
                <a:latin typeface="Arial" pitchFamily="34" charset="0"/>
                <a:ea typeface="ヒラギノ角ゴ Pro W3"/>
                <a:cs typeface="ヒラギノ角ゴ Pro W3"/>
              </a:defRPr>
            </a:lvl6pPr>
            <a:lvl7pPr marL="2743200" algn="l" defTabSz="914400" rtl="0" eaLnBrk="1" latinLnBrk="0" hangingPunct="1">
              <a:defRPr sz="2400" kern="1200">
                <a:solidFill>
                  <a:schemeClr val="tx1"/>
                </a:solidFill>
                <a:latin typeface="Arial" pitchFamily="34" charset="0"/>
                <a:ea typeface="ヒラギノ角ゴ Pro W3"/>
                <a:cs typeface="ヒラギノ角ゴ Pro W3"/>
              </a:defRPr>
            </a:lvl7pPr>
            <a:lvl8pPr marL="3200400" algn="l" defTabSz="914400" rtl="0" eaLnBrk="1" latinLnBrk="0" hangingPunct="1">
              <a:defRPr sz="2400" kern="1200">
                <a:solidFill>
                  <a:schemeClr val="tx1"/>
                </a:solidFill>
                <a:latin typeface="Arial" pitchFamily="34" charset="0"/>
                <a:ea typeface="ヒラギノ角ゴ Pro W3"/>
                <a:cs typeface="ヒラギノ角ゴ Pro W3"/>
              </a:defRPr>
            </a:lvl8pPr>
            <a:lvl9pPr marL="3657600" algn="l" defTabSz="914400" rtl="0" eaLnBrk="1" latinLnBrk="0" hangingPunct="1">
              <a:defRPr sz="2400" kern="1200">
                <a:solidFill>
                  <a:schemeClr val="tx1"/>
                </a:solidFill>
                <a:latin typeface="Arial" pitchFamily="34" charset="0"/>
                <a:ea typeface="ヒラギノ角ゴ Pro W3"/>
                <a:cs typeface="ヒラギノ角ゴ Pro W3"/>
              </a:defRPr>
            </a:lvl9pPr>
          </a:lstStyle>
          <a:p>
            <a:pPr algn="r" defTabSz="609585">
              <a:defRPr/>
            </a:pPr>
            <a:fld id="{46A7D6E3-EA9D-E741-9881-B35FD4502932}" type="slidenum">
              <a:rPr lang="en-US" sz="1867">
                <a:solidFill>
                  <a:srgbClr val="113F7C"/>
                </a:solidFill>
                <a:latin typeface="Calibri"/>
              </a:rPr>
              <a:pPr algn="r" defTabSz="609585">
                <a:defRPr/>
              </a:pPr>
              <a:t>3</a:t>
            </a:fld>
            <a:endParaRPr lang="en-US" sz="1867">
              <a:solidFill>
                <a:srgbClr val="113F7C"/>
              </a:solidFill>
              <a:latin typeface="Calibri"/>
            </a:endParaRPr>
          </a:p>
        </p:txBody>
      </p:sp>
    </p:spTree>
    <p:extLst>
      <p:ext uri="{BB962C8B-B14F-4D97-AF65-F5344CB8AC3E}">
        <p14:creationId xmlns:p14="http://schemas.microsoft.com/office/powerpoint/2010/main" val="35072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471" y="522487"/>
            <a:ext cx="8953827" cy="650329"/>
          </a:xfrm>
        </p:spPr>
        <p:txBody>
          <a:bodyPr>
            <a:normAutofit/>
          </a:bodyPr>
          <a:lstStyle/>
          <a:p>
            <a:r>
              <a:rPr lang="en-US" sz="2800" dirty="0"/>
              <a:t>Expand bio-</a:t>
            </a:r>
            <a:r>
              <a:rPr lang="el-GR" sz="2800" dirty="0"/>
              <a:t>β</a:t>
            </a:r>
            <a:r>
              <a:rPr lang="en-US" sz="2800" dirty="0"/>
              <a:t>-NMR (P382, P464)</a:t>
            </a:r>
          </a:p>
        </p:txBody>
      </p:sp>
      <p:pic>
        <p:nvPicPr>
          <p:cNvPr id="5" name="Picture 4">
            <a:extLst>
              <a:ext uri="{FF2B5EF4-FFF2-40B4-BE49-F238E27FC236}">
                <a16:creationId xmlns:a16="http://schemas.microsoft.com/office/drawing/2014/main" id="{527D0FE4-D87B-064C-B35C-6C8CFDAAD0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4600" b="21019"/>
          <a:stretch/>
        </p:blipFill>
        <p:spPr>
          <a:xfrm>
            <a:off x="1130450" y="1947568"/>
            <a:ext cx="8509000" cy="3618963"/>
          </a:xfrm>
          <a:prstGeom prst="rect">
            <a:avLst/>
          </a:prstGeom>
        </p:spPr>
      </p:pic>
      <p:sp>
        <p:nvSpPr>
          <p:cNvPr id="6" name="Right Brace 5">
            <a:extLst>
              <a:ext uri="{FF2B5EF4-FFF2-40B4-BE49-F238E27FC236}">
                <a16:creationId xmlns:a16="http://schemas.microsoft.com/office/drawing/2014/main" id="{51DE44AC-C8FC-FD4F-AFB0-DD27DA82E98A}"/>
              </a:ext>
            </a:extLst>
          </p:cNvPr>
          <p:cNvSpPr/>
          <p:nvPr/>
        </p:nvSpPr>
        <p:spPr>
          <a:xfrm rot="5400000">
            <a:off x="4011251" y="4410454"/>
            <a:ext cx="354397" cy="2343125"/>
          </a:xfrm>
          <a:prstGeom prst="rightBrace">
            <a:avLst>
              <a:gd name="adj1" fmla="val 8333"/>
              <a:gd name="adj2" fmla="val 5020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48C05302-8151-CF47-A740-29ACAD96E02E}"/>
              </a:ext>
            </a:extLst>
          </p:cNvPr>
          <p:cNvSpPr/>
          <p:nvPr/>
        </p:nvSpPr>
        <p:spPr>
          <a:xfrm rot="5400000">
            <a:off x="1901585" y="4786081"/>
            <a:ext cx="354397" cy="1591871"/>
          </a:xfrm>
          <a:prstGeom prst="rightBrace">
            <a:avLst>
              <a:gd name="adj1" fmla="val 8333"/>
              <a:gd name="adj2" fmla="val 5020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 Placeholder 4">
            <a:extLst>
              <a:ext uri="{FF2B5EF4-FFF2-40B4-BE49-F238E27FC236}">
                <a16:creationId xmlns:a16="http://schemas.microsoft.com/office/drawing/2014/main" id="{104100EB-28AE-424D-871A-D82A6A897EE0}"/>
              </a:ext>
            </a:extLst>
          </p:cNvPr>
          <p:cNvSpPr txBox="1">
            <a:spLocks/>
          </p:cNvSpPr>
          <p:nvPr/>
        </p:nvSpPr>
        <p:spPr>
          <a:xfrm>
            <a:off x="3266069" y="5769011"/>
            <a:ext cx="1846689" cy="611388"/>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600"/>
              <a:t>Polarizer</a:t>
            </a:r>
          </a:p>
          <a:p>
            <a:pPr marL="0" indent="0" algn="ctr">
              <a:spcBef>
                <a:spcPts val="400"/>
              </a:spcBef>
              <a:buNone/>
            </a:pPr>
            <a:r>
              <a:rPr lang="en-US" sz="1200"/>
              <a:t>(Accelerator </a:t>
            </a:r>
            <a:r>
              <a:rPr lang="en-US" sz="1200" err="1"/>
              <a:t>Div</a:t>
            </a:r>
            <a:r>
              <a:rPr lang="en-US" sz="1200"/>
              <a:t>)</a:t>
            </a:r>
          </a:p>
        </p:txBody>
      </p:sp>
      <p:sp>
        <p:nvSpPr>
          <p:cNvPr id="9" name="Text Placeholder 4">
            <a:extLst>
              <a:ext uri="{FF2B5EF4-FFF2-40B4-BE49-F238E27FC236}">
                <a16:creationId xmlns:a16="http://schemas.microsoft.com/office/drawing/2014/main" id="{3BDB6BF8-528B-CB40-A132-FEA07604690E}"/>
              </a:ext>
            </a:extLst>
          </p:cNvPr>
          <p:cNvSpPr txBox="1">
            <a:spLocks/>
          </p:cNvSpPr>
          <p:nvPr/>
        </p:nvSpPr>
        <p:spPr>
          <a:xfrm>
            <a:off x="6608041" y="5265738"/>
            <a:ext cx="2343124" cy="634592"/>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400">
                <a:solidFill>
                  <a:srgbClr val="C00000"/>
                </a:solidFill>
              </a:rPr>
              <a:t>9T </a:t>
            </a:r>
            <a:r>
              <a:rPr lang="en-US" sz="1400" err="1">
                <a:solidFill>
                  <a:srgbClr val="C00000"/>
                </a:solidFill>
              </a:rPr>
              <a:t>bNMR</a:t>
            </a:r>
            <a:r>
              <a:rPr lang="en-US" sz="1400">
                <a:solidFill>
                  <a:srgbClr val="C00000"/>
                </a:solidFill>
              </a:rPr>
              <a:t> spectrometer</a:t>
            </a:r>
          </a:p>
          <a:p>
            <a:pPr marL="0" indent="0" algn="ctr">
              <a:spcBef>
                <a:spcPts val="400"/>
              </a:spcBef>
              <a:buNone/>
            </a:pPr>
            <a:r>
              <a:rPr lang="en-US" sz="1400">
                <a:solidFill>
                  <a:srgbClr val="C00000"/>
                </a:solidFill>
              </a:rPr>
              <a:t>(CMMS, PSD)</a:t>
            </a:r>
          </a:p>
        </p:txBody>
      </p:sp>
      <p:sp>
        <p:nvSpPr>
          <p:cNvPr id="10" name="Text Placeholder 4">
            <a:extLst>
              <a:ext uri="{FF2B5EF4-FFF2-40B4-BE49-F238E27FC236}">
                <a16:creationId xmlns:a16="http://schemas.microsoft.com/office/drawing/2014/main" id="{7EB79412-03B8-D24C-8406-20ECAEB30DF1}"/>
              </a:ext>
            </a:extLst>
          </p:cNvPr>
          <p:cNvSpPr txBox="1">
            <a:spLocks/>
          </p:cNvSpPr>
          <p:nvPr/>
        </p:nvSpPr>
        <p:spPr>
          <a:xfrm>
            <a:off x="922945" y="5770665"/>
            <a:ext cx="2343124" cy="611388"/>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600"/>
              <a:t>ISAC-I RIB </a:t>
            </a:r>
          </a:p>
          <a:p>
            <a:pPr marL="0" indent="0" algn="ctr">
              <a:spcBef>
                <a:spcPts val="400"/>
              </a:spcBef>
              <a:buNone/>
            </a:pPr>
            <a:r>
              <a:rPr lang="en-US" sz="1200"/>
              <a:t>(Accelerator </a:t>
            </a:r>
            <a:r>
              <a:rPr lang="en-US" sz="1200" err="1"/>
              <a:t>Div</a:t>
            </a:r>
            <a:r>
              <a:rPr lang="en-US" sz="1200"/>
              <a:t>)</a:t>
            </a:r>
          </a:p>
          <a:p>
            <a:pPr marL="0" indent="0" algn="ctr">
              <a:buNone/>
            </a:pPr>
            <a:endParaRPr lang="en-US" sz="1600"/>
          </a:p>
        </p:txBody>
      </p:sp>
      <p:sp>
        <p:nvSpPr>
          <p:cNvPr id="11" name="Rectangle 10">
            <a:extLst>
              <a:ext uri="{FF2B5EF4-FFF2-40B4-BE49-F238E27FC236}">
                <a16:creationId xmlns:a16="http://schemas.microsoft.com/office/drawing/2014/main" id="{4507484C-8BF5-4D4E-8261-5C94380DD9EF}"/>
              </a:ext>
            </a:extLst>
          </p:cNvPr>
          <p:cNvSpPr/>
          <p:nvPr/>
        </p:nvSpPr>
        <p:spPr>
          <a:xfrm>
            <a:off x="2276353" y="2152588"/>
            <a:ext cx="1196731" cy="375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DA7EAC0-E4FE-104E-A114-4092E46F4219}"/>
              </a:ext>
            </a:extLst>
          </p:cNvPr>
          <p:cNvSpPr/>
          <p:nvPr/>
        </p:nvSpPr>
        <p:spPr>
          <a:xfrm rot="5400000">
            <a:off x="8715727" y="1211280"/>
            <a:ext cx="470875" cy="783423"/>
          </a:xfrm>
          <a:prstGeom prst="rect">
            <a:avLst/>
          </a:prstGeom>
          <a:noFill/>
          <a:ln w="47625">
            <a:solidFill>
              <a:srgbClr val="00AA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4">
            <a:extLst>
              <a:ext uri="{FF2B5EF4-FFF2-40B4-BE49-F238E27FC236}">
                <a16:creationId xmlns:a16="http://schemas.microsoft.com/office/drawing/2014/main" id="{F2A2A509-076D-8F40-BCDA-72A936A5FAD8}"/>
              </a:ext>
            </a:extLst>
          </p:cNvPr>
          <p:cNvSpPr txBox="1">
            <a:spLocks/>
          </p:cNvSpPr>
          <p:nvPr/>
        </p:nvSpPr>
        <p:spPr>
          <a:xfrm>
            <a:off x="9342876" y="1316080"/>
            <a:ext cx="2322588" cy="575478"/>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1400">
                <a:solidFill>
                  <a:srgbClr val="00B0F0"/>
                </a:solidFill>
              </a:rPr>
              <a:t>7T </a:t>
            </a:r>
            <a:r>
              <a:rPr lang="en-US" sz="1400" err="1">
                <a:solidFill>
                  <a:srgbClr val="00B0F0"/>
                </a:solidFill>
              </a:rPr>
              <a:t>bNMR</a:t>
            </a:r>
            <a:r>
              <a:rPr lang="en-US" sz="1400">
                <a:solidFill>
                  <a:srgbClr val="00B0F0"/>
                </a:solidFill>
              </a:rPr>
              <a:t> </a:t>
            </a:r>
          </a:p>
          <a:p>
            <a:pPr marL="0" indent="0">
              <a:spcBef>
                <a:spcPts val="0"/>
              </a:spcBef>
              <a:buNone/>
            </a:pPr>
            <a:r>
              <a:rPr lang="en-US" sz="1400">
                <a:solidFill>
                  <a:srgbClr val="00B0F0"/>
                </a:solidFill>
              </a:rPr>
              <a:t>bio-</a:t>
            </a:r>
            <a:r>
              <a:rPr lang="el-GR" sz="1400">
                <a:solidFill>
                  <a:srgbClr val="00B0F0"/>
                </a:solidFill>
                <a:ea typeface="Helvetica Neue Light" panose="02000403000000020004" pitchFamily="2" charset="0"/>
              </a:rPr>
              <a:t>β</a:t>
            </a:r>
            <a:r>
              <a:rPr lang="en-US" sz="1400">
                <a:solidFill>
                  <a:srgbClr val="00B0F0"/>
                </a:solidFill>
                <a:ea typeface="Helvetica Neue Light" panose="02000403000000020004" pitchFamily="2" charset="0"/>
              </a:rPr>
              <a:t>-</a:t>
            </a:r>
            <a:r>
              <a:rPr lang="en-US" sz="1400">
                <a:solidFill>
                  <a:srgbClr val="00B0F0"/>
                </a:solidFill>
              </a:rPr>
              <a:t>NMR spectrometer</a:t>
            </a:r>
            <a:br>
              <a:rPr lang="en-US" sz="1400">
                <a:solidFill>
                  <a:srgbClr val="00B0F0"/>
                </a:solidFill>
              </a:rPr>
            </a:br>
            <a:endParaRPr lang="en-US" sz="1400">
              <a:solidFill>
                <a:srgbClr val="00B0F0"/>
              </a:solidFill>
            </a:endParaRPr>
          </a:p>
        </p:txBody>
      </p:sp>
      <p:sp>
        <p:nvSpPr>
          <p:cNvPr id="14" name="Text Placeholder 4">
            <a:extLst>
              <a:ext uri="{FF2B5EF4-FFF2-40B4-BE49-F238E27FC236}">
                <a16:creationId xmlns:a16="http://schemas.microsoft.com/office/drawing/2014/main" id="{1704CEAF-1980-2841-AA25-BBD8A13A24FD}"/>
              </a:ext>
            </a:extLst>
          </p:cNvPr>
          <p:cNvSpPr txBox="1">
            <a:spLocks/>
          </p:cNvSpPr>
          <p:nvPr/>
        </p:nvSpPr>
        <p:spPr>
          <a:xfrm>
            <a:off x="9931181" y="2048589"/>
            <a:ext cx="1955020" cy="634592"/>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400">
                <a:solidFill>
                  <a:srgbClr val="00B0F0"/>
                </a:solidFill>
              </a:rPr>
              <a:t>3T </a:t>
            </a:r>
            <a:r>
              <a:rPr lang="en-US" sz="1400" err="1">
                <a:solidFill>
                  <a:srgbClr val="00B0F0"/>
                </a:solidFill>
              </a:rPr>
              <a:t>bNMR</a:t>
            </a:r>
            <a:r>
              <a:rPr lang="en-US" sz="1400">
                <a:solidFill>
                  <a:srgbClr val="00B0F0"/>
                </a:solidFill>
              </a:rPr>
              <a:t> </a:t>
            </a:r>
            <a:br>
              <a:rPr lang="en-US" sz="1400">
                <a:solidFill>
                  <a:srgbClr val="00B0F0"/>
                </a:solidFill>
              </a:rPr>
            </a:br>
            <a:r>
              <a:rPr lang="en-US" sz="1400" err="1">
                <a:solidFill>
                  <a:srgbClr val="00B0F0"/>
                </a:solidFill>
              </a:rPr>
              <a:t>SMuRF</a:t>
            </a:r>
            <a:r>
              <a:rPr lang="en-US" sz="1400">
                <a:solidFill>
                  <a:srgbClr val="00B0F0"/>
                </a:solidFill>
              </a:rPr>
              <a:t> spectrometer</a:t>
            </a:r>
            <a:br>
              <a:rPr lang="en-US" sz="1400">
                <a:solidFill>
                  <a:srgbClr val="00B0F0"/>
                </a:solidFill>
              </a:rPr>
            </a:br>
            <a:endParaRPr lang="en-US" sz="1400">
              <a:solidFill>
                <a:srgbClr val="00B0F0"/>
              </a:solidFill>
            </a:endParaRPr>
          </a:p>
        </p:txBody>
      </p:sp>
      <p:sp>
        <p:nvSpPr>
          <p:cNvPr id="15" name="Rectangle 14">
            <a:extLst>
              <a:ext uri="{FF2B5EF4-FFF2-40B4-BE49-F238E27FC236}">
                <a16:creationId xmlns:a16="http://schemas.microsoft.com/office/drawing/2014/main" id="{280402FA-6303-9B4B-89F5-F8F63C4AEB16}"/>
              </a:ext>
            </a:extLst>
          </p:cNvPr>
          <p:cNvSpPr/>
          <p:nvPr/>
        </p:nvSpPr>
        <p:spPr>
          <a:xfrm>
            <a:off x="6833086" y="3301258"/>
            <a:ext cx="1797387" cy="1769445"/>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4e</a:t>
            </a:r>
          </a:p>
        </p:txBody>
      </p:sp>
      <p:sp>
        <p:nvSpPr>
          <p:cNvPr id="16" name="Rectangle 15">
            <a:extLst>
              <a:ext uri="{FF2B5EF4-FFF2-40B4-BE49-F238E27FC236}">
                <a16:creationId xmlns:a16="http://schemas.microsoft.com/office/drawing/2014/main" id="{540898EF-EFC2-A34D-A324-9D3DDC54900A}"/>
              </a:ext>
            </a:extLst>
          </p:cNvPr>
          <p:cNvSpPr/>
          <p:nvPr/>
        </p:nvSpPr>
        <p:spPr>
          <a:xfrm>
            <a:off x="5372891" y="2830482"/>
            <a:ext cx="775984" cy="968480"/>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4e</a:t>
            </a:r>
          </a:p>
        </p:txBody>
      </p:sp>
      <p:sp>
        <p:nvSpPr>
          <p:cNvPr id="17" name="Text Placeholder 4">
            <a:extLst>
              <a:ext uri="{FF2B5EF4-FFF2-40B4-BE49-F238E27FC236}">
                <a16:creationId xmlns:a16="http://schemas.microsoft.com/office/drawing/2014/main" id="{6FB30A90-7637-5F4F-9C7C-A2991823A999}"/>
              </a:ext>
            </a:extLst>
          </p:cNvPr>
          <p:cNvSpPr txBox="1">
            <a:spLocks/>
          </p:cNvSpPr>
          <p:nvPr/>
        </p:nvSpPr>
        <p:spPr>
          <a:xfrm>
            <a:off x="3844448" y="2950539"/>
            <a:ext cx="1676121" cy="913097"/>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400">
                <a:solidFill>
                  <a:srgbClr val="C00000"/>
                </a:solidFill>
              </a:rPr>
              <a:t>0.2T </a:t>
            </a:r>
            <a:r>
              <a:rPr lang="en-US" sz="1400" err="1">
                <a:solidFill>
                  <a:srgbClr val="C00000"/>
                </a:solidFill>
              </a:rPr>
              <a:t>bNMR</a:t>
            </a:r>
            <a:r>
              <a:rPr lang="en-US" sz="1400">
                <a:solidFill>
                  <a:srgbClr val="C00000"/>
                </a:solidFill>
              </a:rPr>
              <a:t> spectrometer</a:t>
            </a:r>
            <a:br>
              <a:rPr lang="en-US" sz="1400">
                <a:solidFill>
                  <a:srgbClr val="C00000"/>
                </a:solidFill>
              </a:rPr>
            </a:br>
            <a:r>
              <a:rPr lang="en-US" sz="1400">
                <a:solidFill>
                  <a:srgbClr val="C00000"/>
                </a:solidFill>
              </a:rPr>
              <a:t>(CMMS, PSD)</a:t>
            </a:r>
          </a:p>
        </p:txBody>
      </p:sp>
      <p:sp>
        <p:nvSpPr>
          <p:cNvPr id="18" name="Rectangle 17">
            <a:extLst>
              <a:ext uri="{FF2B5EF4-FFF2-40B4-BE49-F238E27FC236}">
                <a16:creationId xmlns:a16="http://schemas.microsoft.com/office/drawing/2014/main" id="{BA331A29-E6ED-7F42-A990-CE205959C684}"/>
              </a:ext>
            </a:extLst>
          </p:cNvPr>
          <p:cNvSpPr/>
          <p:nvPr/>
        </p:nvSpPr>
        <p:spPr>
          <a:xfrm>
            <a:off x="8552348" y="2033355"/>
            <a:ext cx="1306286" cy="634592"/>
          </a:xfrm>
          <a:prstGeom prst="rect">
            <a:avLst/>
          </a:prstGeom>
          <a:noFill/>
          <a:ln w="4762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18F310F-527F-8F42-9305-9D1C32374250}"/>
              </a:ext>
            </a:extLst>
          </p:cNvPr>
          <p:cNvCxnSpPr>
            <a:cxnSpLocks/>
          </p:cNvCxnSpPr>
          <p:nvPr/>
        </p:nvCxnSpPr>
        <p:spPr>
          <a:xfrm flipV="1">
            <a:off x="6672435" y="1590047"/>
            <a:ext cx="1271549" cy="1450646"/>
          </a:xfrm>
          <a:prstGeom prst="line">
            <a:avLst/>
          </a:prstGeom>
          <a:ln w="31750">
            <a:solidFill>
              <a:srgbClr val="00A9FF"/>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81BF3ED-1EB4-E34A-9741-90C26DB34AAC}"/>
              </a:ext>
            </a:extLst>
          </p:cNvPr>
          <p:cNvCxnSpPr>
            <a:cxnSpLocks/>
          </p:cNvCxnSpPr>
          <p:nvPr/>
        </p:nvCxnSpPr>
        <p:spPr>
          <a:xfrm flipV="1">
            <a:off x="7308209" y="2339520"/>
            <a:ext cx="1196872" cy="11131"/>
          </a:xfrm>
          <a:prstGeom prst="line">
            <a:avLst/>
          </a:prstGeom>
          <a:ln w="31750">
            <a:solidFill>
              <a:srgbClr val="00A9FF"/>
            </a:solidFill>
            <a:prstDash val="dash"/>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D2B26E1-A345-6541-BC5B-EB1E046FB268}"/>
              </a:ext>
            </a:extLst>
          </p:cNvPr>
          <p:cNvSpPr/>
          <p:nvPr/>
        </p:nvSpPr>
        <p:spPr>
          <a:xfrm>
            <a:off x="922945" y="2757598"/>
            <a:ext cx="8028220" cy="3654136"/>
          </a:xfrm>
          <a:prstGeom prst="rect">
            <a:avLst/>
          </a:prstGeom>
          <a:noFill/>
          <a:ln w="317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F1E0B54-DA89-384E-94E8-9EC03D55F44E}"/>
              </a:ext>
            </a:extLst>
          </p:cNvPr>
          <p:cNvSpPr/>
          <p:nvPr/>
        </p:nvSpPr>
        <p:spPr>
          <a:xfrm>
            <a:off x="9129623" y="5151264"/>
            <a:ext cx="362890" cy="22894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4e</a:t>
            </a:r>
          </a:p>
        </p:txBody>
      </p:sp>
      <p:sp>
        <p:nvSpPr>
          <p:cNvPr id="23" name="Rectangle 22">
            <a:extLst>
              <a:ext uri="{FF2B5EF4-FFF2-40B4-BE49-F238E27FC236}">
                <a16:creationId xmlns:a16="http://schemas.microsoft.com/office/drawing/2014/main" id="{5F60CC72-CACD-E34B-9F86-D0ED18097AFD}"/>
              </a:ext>
            </a:extLst>
          </p:cNvPr>
          <p:cNvSpPr/>
          <p:nvPr/>
        </p:nvSpPr>
        <p:spPr>
          <a:xfrm>
            <a:off x="9128475" y="5507765"/>
            <a:ext cx="362890" cy="251450"/>
          </a:xfrm>
          <a:prstGeom prst="rect">
            <a:avLst/>
          </a:prstGeom>
          <a:noFill/>
          <a:ln w="4762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7391B62-5A3E-164D-988F-C03236382B5F}"/>
              </a:ext>
            </a:extLst>
          </p:cNvPr>
          <p:cNvSpPr/>
          <p:nvPr/>
        </p:nvSpPr>
        <p:spPr>
          <a:xfrm>
            <a:off x="9128475" y="5886768"/>
            <a:ext cx="362890" cy="251451"/>
          </a:xfrm>
          <a:prstGeom prst="rect">
            <a:avLst/>
          </a:prstGeom>
          <a:noFill/>
          <a:ln w="317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4">
            <a:extLst>
              <a:ext uri="{FF2B5EF4-FFF2-40B4-BE49-F238E27FC236}">
                <a16:creationId xmlns:a16="http://schemas.microsoft.com/office/drawing/2014/main" id="{2B738F9B-8028-E547-864C-AB086794E930}"/>
              </a:ext>
            </a:extLst>
          </p:cNvPr>
          <p:cNvSpPr txBox="1">
            <a:spLocks/>
          </p:cNvSpPr>
          <p:nvPr/>
        </p:nvSpPr>
        <p:spPr>
          <a:xfrm>
            <a:off x="9205254" y="5252175"/>
            <a:ext cx="1588198" cy="634593"/>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endParaRPr lang="en-US" sz="1600">
              <a:solidFill>
                <a:srgbClr val="00B0F0"/>
              </a:solidFill>
            </a:endParaRPr>
          </a:p>
          <a:p>
            <a:pPr marL="0" indent="0" algn="ctr">
              <a:spcBef>
                <a:spcPts val="0"/>
              </a:spcBef>
              <a:buNone/>
            </a:pPr>
            <a:r>
              <a:rPr lang="en-US" sz="1600">
                <a:solidFill>
                  <a:srgbClr val="00B0F0"/>
                </a:solidFill>
              </a:rPr>
              <a:t>CFI 2025</a:t>
            </a:r>
          </a:p>
        </p:txBody>
      </p:sp>
      <p:sp>
        <p:nvSpPr>
          <p:cNvPr id="26" name="Text Placeholder 4">
            <a:extLst>
              <a:ext uri="{FF2B5EF4-FFF2-40B4-BE49-F238E27FC236}">
                <a16:creationId xmlns:a16="http://schemas.microsoft.com/office/drawing/2014/main" id="{9F91847F-0277-FE46-8173-D12253ED0901}"/>
              </a:ext>
            </a:extLst>
          </p:cNvPr>
          <p:cNvSpPr txBox="1">
            <a:spLocks/>
          </p:cNvSpPr>
          <p:nvPr/>
        </p:nvSpPr>
        <p:spPr>
          <a:xfrm>
            <a:off x="9352784" y="4852095"/>
            <a:ext cx="2391206" cy="634593"/>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endParaRPr lang="en-US" sz="1600">
              <a:solidFill>
                <a:srgbClr val="C00000"/>
              </a:solidFill>
            </a:endParaRPr>
          </a:p>
          <a:p>
            <a:pPr marL="0" indent="0" algn="ctr">
              <a:spcBef>
                <a:spcPts val="0"/>
              </a:spcBef>
              <a:buNone/>
            </a:pPr>
            <a:r>
              <a:rPr lang="en-US" sz="1600">
                <a:solidFill>
                  <a:srgbClr val="C00000"/>
                </a:solidFill>
              </a:rPr>
              <a:t>CMMS spectrometers</a:t>
            </a:r>
          </a:p>
        </p:txBody>
      </p:sp>
      <p:sp>
        <p:nvSpPr>
          <p:cNvPr id="27" name="Text Placeholder 4">
            <a:extLst>
              <a:ext uri="{FF2B5EF4-FFF2-40B4-BE49-F238E27FC236}">
                <a16:creationId xmlns:a16="http://schemas.microsoft.com/office/drawing/2014/main" id="{AC1571D9-785A-674D-AFE1-C5E2604F6CF2}"/>
              </a:ext>
            </a:extLst>
          </p:cNvPr>
          <p:cNvSpPr txBox="1">
            <a:spLocks/>
          </p:cNvSpPr>
          <p:nvPr/>
        </p:nvSpPr>
        <p:spPr>
          <a:xfrm>
            <a:off x="9178615" y="5596910"/>
            <a:ext cx="2391206" cy="634593"/>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endParaRPr lang="en-US" sz="1600">
              <a:solidFill>
                <a:schemeClr val="tx1">
                  <a:lumMod val="50000"/>
                  <a:lumOff val="50000"/>
                </a:schemeClr>
              </a:solidFill>
            </a:endParaRPr>
          </a:p>
          <a:p>
            <a:pPr marL="0" indent="0" algn="ctr">
              <a:spcBef>
                <a:spcPts val="0"/>
              </a:spcBef>
              <a:buNone/>
            </a:pPr>
            <a:r>
              <a:rPr lang="en-US" sz="1600">
                <a:solidFill>
                  <a:schemeClr val="tx1">
                    <a:lumMod val="50000"/>
                    <a:lumOff val="50000"/>
                  </a:schemeClr>
                </a:solidFill>
              </a:rPr>
              <a:t>Existing at ISAC-I</a:t>
            </a:r>
          </a:p>
        </p:txBody>
      </p:sp>
      <p:sp>
        <p:nvSpPr>
          <p:cNvPr id="28" name="Rectangle 27">
            <a:extLst>
              <a:ext uri="{FF2B5EF4-FFF2-40B4-BE49-F238E27FC236}">
                <a16:creationId xmlns:a16="http://schemas.microsoft.com/office/drawing/2014/main" id="{C6436501-E627-0C47-8B7B-C6C2E710632D}"/>
              </a:ext>
            </a:extLst>
          </p:cNvPr>
          <p:cNvSpPr/>
          <p:nvPr/>
        </p:nvSpPr>
        <p:spPr>
          <a:xfrm>
            <a:off x="3190021" y="4067453"/>
            <a:ext cx="1865717" cy="586499"/>
          </a:xfrm>
          <a:prstGeom prst="rect">
            <a:avLst/>
          </a:prstGeom>
          <a:noFill/>
          <a:ln w="47625">
            <a:solidFill>
              <a:srgbClr val="00AA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EBB81A1-A3CB-8C48-882C-5C89D50A5865}"/>
              </a:ext>
            </a:extLst>
          </p:cNvPr>
          <p:cNvSpPr txBox="1">
            <a:spLocks/>
          </p:cNvSpPr>
          <p:nvPr/>
        </p:nvSpPr>
        <p:spPr>
          <a:xfrm>
            <a:off x="891278" y="2029148"/>
            <a:ext cx="3690953" cy="7790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a:latin typeface="+mn-lt"/>
              </a:rPr>
              <a:t>P464 (POLARIS) </a:t>
            </a:r>
          </a:p>
          <a:p>
            <a:pPr algn="l"/>
            <a:r>
              <a:rPr lang="en-US" sz="1600">
                <a:latin typeface="+mn-lt"/>
              </a:rPr>
              <a:t>P382 (bio-</a:t>
            </a:r>
            <a:r>
              <a:rPr lang="el-GR" sz="1600">
                <a:latin typeface="+mn-lt"/>
                <a:ea typeface="Helvetica Neue Light" panose="02000403000000020004" pitchFamily="2" charset="0"/>
              </a:rPr>
              <a:t>β</a:t>
            </a:r>
            <a:r>
              <a:rPr lang="en-US" sz="1600">
                <a:latin typeface="+mn-lt"/>
                <a:ea typeface="Helvetica Neue Light" panose="02000403000000020004" pitchFamily="2" charset="0"/>
              </a:rPr>
              <a:t>-</a:t>
            </a:r>
            <a:r>
              <a:rPr lang="en-US" sz="1600">
                <a:latin typeface="+mn-lt"/>
              </a:rPr>
              <a:t>NMR)</a:t>
            </a:r>
            <a:br>
              <a:rPr lang="en-US" sz="1600">
                <a:latin typeface="+mn-lt"/>
              </a:rPr>
            </a:br>
            <a:endParaRPr lang="en-CA" sz="1600">
              <a:latin typeface="+mn-lt"/>
            </a:endParaRPr>
          </a:p>
        </p:txBody>
      </p:sp>
      <p:cxnSp>
        <p:nvCxnSpPr>
          <p:cNvPr id="34" name="Straight Connector 33">
            <a:extLst>
              <a:ext uri="{FF2B5EF4-FFF2-40B4-BE49-F238E27FC236}">
                <a16:creationId xmlns:a16="http://schemas.microsoft.com/office/drawing/2014/main" id="{8ED09D7F-D8E0-1040-B39B-417302C8DC90}"/>
              </a:ext>
            </a:extLst>
          </p:cNvPr>
          <p:cNvCxnSpPr>
            <a:cxnSpLocks/>
          </p:cNvCxnSpPr>
          <p:nvPr/>
        </p:nvCxnSpPr>
        <p:spPr>
          <a:xfrm flipV="1">
            <a:off x="7971393" y="1590047"/>
            <a:ext cx="560828" cy="1"/>
          </a:xfrm>
          <a:prstGeom prst="line">
            <a:avLst/>
          </a:prstGeom>
          <a:ln w="31750">
            <a:solidFill>
              <a:srgbClr val="00A9FF"/>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AC128D9-5C7C-4F67-ABC6-22ACCBF096CC}"/>
              </a:ext>
            </a:extLst>
          </p:cNvPr>
          <p:cNvSpPr txBox="1"/>
          <p:nvPr/>
        </p:nvSpPr>
        <p:spPr>
          <a:xfrm>
            <a:off x="718528" y="1057483"/>
            <a:ext cx="7813693" cy="646331"/>
          </a:xfrm>
          <a:prstGeom prst="rect">
            <a:avLst/>
          </a:prstGeom>
          <a:noFill/>
        </p:spPr>
        <p:txBody>
          <a:bodyPr wrap="square" lIns="91440" tIns="45720" rIns="91440" bIns="45720" rtlCol="0" anchor="t">
            <a:spAutoFit/>
          </a:bodyPr>
          <a:lstStyle/>
          <a:p>
            <a:pPr marL="285750" indent="-285750">
              <a:buClr>
                <a:srgbClr val="00A9FF"/>
              </a:buClr>
              <a:buFont typeface="Arial" panose="020B0604020202020204" pitchFamily="34" charset="0"/>
              <a:buChar char="•"/>
            </a:pPr>
            <a:r>
              <a:rPr lang="en-CA" sz="1800" b="1" dirty="0">
                <a:ea typeface="+mn-lt"/>
                <a:cs typeface="+mn-lt"/>
              </a:rPr>
              <a:t>Objective:</a:t>
            </a:r>
            <a:r>
              <a:rPr lang="en-CA" sz="1800" dirty="0">
                <a:ea typeface="+mn-lt"/>
                <a:cs typeface="+mn-lt"/>
              </a:rPr>
              <a:t> enhance bio-</a:t>
            </a:r>
            <a:r>
              <a:rPr lang="el-GR" sz="1800" dirty="0">
                <a:latin typeface="Arial" panose="020B0604020202020204" pitchFamily="34" charset="0"/>
                <a:ea typeface="+mn-lt"/>
                <a:cs typeface="Arial" panose="020B0604020202020204" pitchFamily="34" charset="0"/>
              </a:rPr>
              <a:t>β</a:t>
            </a:r>
            <a:r>
              <a:rPr lang="en-US" sz="1800" dirty="0">
                <a:latin typeface="Arial" panose="020B0604020202020204" pitchFamily="34" charset="0"/>
                <a:ea typeface="+mn-lt"/>
                <a:cs typeface="Arial" panose="020B0604020202020204" pitchFamily="34" charset="0"/>
              </a:rPr>
              <a:t>NMR infrastructure at TRIUMF</a:t>
            </a:r>
          </a:p>
          <a:p>
            <a:pPr marL="285750" indent="-285750">
              <a:buClr>
                <a:srgbClr val="00A9FF"/>
              </a:buClr>
              <a:buFont typeface="Arial" panose="020B0604020202020204" pitchFamily="34" charset="0"/>
              <a:buChar char="•"/>
            </a:pPr>
            <a:r>
              <a:rPr lang="en-CA" sz="1800" b="1" dirty="0">
                <a:cs typeface="Arial"/>
              </a:rPr>
              <a:t>Next steps: </a:t>
            </a:r>
            <a:r>
              <a:rPr lang="en-CA" sz="1800" dirty="0">
                <a:cs typeface="Arial"/>
              </a:rPr>
              <a:t>prepare CFI application (2025)</a:t>
            </a:r>
            <a:endParaRPr lang="en-CA" sz="1800" dirty="0"/>
          </a:p>
        </p:txBody>
      </p:sp>
    </p:spTree>
    <p:extLst>
      <p:ext uri="{BB962C8B-B14F-4D97-AF65-F5344CB8AC3E}">
        <p14:creationId xmlns:p14="http://schemas.microsoft.com/office/powerpoint/2010/main" val="419946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214" y="360150"/>
            <a:ext cx="8953827" cy="650329"/>
          </a:xfrm>
        </p:spPr>
        <p:txBody>
          <a:bodyPr anchor="ctr">
            <a:normAutofit/>
          </a:bodyPr>
          <a:lstStyle/>
          <a:p>
            <a:r>
              <a:rPr lang="en-US" sz="2800" dirty="0"/>
              <a:t>FLASH Proton and X-ray Therapy (P490)</a:t>
            </a:r>
          </a:p>
        </p:txBody>
      </p:sp>
      <p:sp>
        <p:nvSpPr>
          <p:cNvPr id="30" name="TextBox 29">
            <a:extLst>
              <a:ext uri="{FF2B5EF4-FFF2-40B4-BE49-F238E27FC236}">
                <a16:creationId xmlns:a16="http://schemas.microsoft.com/office/drawing/2014/main" id="{4AC128D9-5C7C-4F67-ABC6-22ACCBF096CC}"/>
              </a:ext>
            </a:extLst>
          </p:cNvPr>
          <p:cNvSpPr txBox="1"/>
          <p:nvPr/>
        </p:nvSpPr>
        <p:spPr>
          <a:xfrm>
            <a:off x="718528" y="919687"/>
            <a:ext cx="7941378" cy="1477328"/>
          </a:xfrm>
          <a:prstGeom prst="rect">
            <a:avLst/>
          </a:prstGeom>
          <a:noFill/>
        </p:spPr>
        <p:txBody>
          <a:bodyPr wrap="square" lIns="91440" tIns="45720" rIns="91440" bIns="45720" rtlCol="0" anchor="t">
            <a:spAutoFit/>
          </a:bodyPr>
          <a:lstStyle/>
          <a:p>
            <a:pPr marL="285750" indent="-285750">
              <a:buClr>
                <a:srgbClr val="00A9FF"/>
              </a:buClr>
              <a:buFont typeface="Arial" panose="020B0604020202020204" pitchFamily="34" charset="0"/>
              <a:buChar char="•"/>
            </a:pPr>
            <a:r>
              <a:rPr lang="en-CA" b="1" dirty="0">
                <a:ea typeface="+mn-lt"/>
                <a:cs typeface="+mn-lt"/>
              </a:rPr>
              <a:t>Objective:</a:t>
            </a:r>
            <a:r>
              <a:rPr lang="en-CA" dirty="0">
                <a:ea typeface="+mn-lt"/>
                <a:cs typeface="+mn-lt"/>
              </a:rPr>
              <a:t> </a:t>
            </a:r>
            <a:r>
              <a:rPr lang="en-US" dirty="0">
                <a:ea typeface="+mn-lt"/>
                <a:cs typeface="+mn-lt"/>
              </a:rPr>
              <a:t>establish go/no-go for</a:t>
            </a:r>
            <a:r>
              <a:rPr lang="en-US" dirty="0">
                <a:ea typeface="+mn-lt"/>
                <a:cs typeface="Arial" panose="020B0604020202020204" pitchFamily="34" charset="0"/>
              </a:rPr>
              <a:t> larger-scale infrastructure investment at TRIUMF</a:t>
            </a:r>
          </a:p>
          <a:p>
            <a:pPr marL="285750" indent="-285750">
              <a:buClr>
                <a:srgbClr val="00A9FF"/>
              </a:buClr>
              <a:buFont typeface="Arial" panose="020B0604020202020204" pitchFamily="34" charset="0"/>
              <a:buChar char="•"/>
            </a:pPr>
            <a:r>
              <a:rPr lang="en-CA" b="1" dirty="0">
                <a:cs typeface="Arial"/>
              </a:rPr>
              <a:t>Current Status:</a:t>
            </a:r>
            <a:r>
              <a:rPr lang="en-CA" dirty="0">
                <a:cs typeface="Arial"/>
              </a:rPr>
              <a:t> Feasibility (NFRF-Exploration grant) with animal studies underway</a:t>
            </a:r>
          </a:p>
          <a:p>
            <a:pPr marL="285750" indent="-285750">
              <a:buClr>
                <a:srgbClr val="00A9FF"/>
              </a:buClr>
              <a:buFont typeface="Arial" panose="020B0604020202020204" pitchFamily="34" charset="0"/>
              <a:buChar char="•"/>
            </a:pPr>
            <a:r>
              <a:rPr lang="en-CA" b="1" dirty="0">
                <a:cs typeface="Arial"/>
              </a:rPr>
              <a:t>Next steps: </a:t>
            </a:r>
            <a:r>
              <a:rPr lang="en-CA" dirty="0">
                <a:cs typeface="Arial"/>
              </a:rPr>
              <a:t>prepare CFI application (2025)</a:t>
            </a:r>
            <a:endParaRPr lang="en-CA" dirty="0"/>
          </a:p>
        </p:txBody>
      </p:sp>
      <p:pic>
        <p:nvPicPr>
          <p:cNvPr id="31" name="Picture 30">
            <a:extLst>
              <a:ext uri="{FF2B5EF4-FFF2-40B4-BE49-F238E27FC236}">
                <a16:creationId xmlns:a16="http://schemas.microsoft.com/office/drawing/2014/main" id="{21105FEB-6C20-4451-99A5-DF73A584FF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0"/>
          <a:stretch/>
        </p:blipFill>
        <p:spPr>
          <a:xfrm>
            <a:off x="386146" y="2519065"/>
            <a:ext cx="7049921" cy="3892859"/>
          </a:xfrm>
          <a:prstGeom prst="rect">
            <a:avLst/>
          </a:prstGeom>
        </p:spPr>
      </p:pic>
      <p:sp>
        <p:nvSpPr>
          <p:cNvPr id="32" name="Rectangle 31">
            <a:extLst>
              <a:ext uri="{FF2B5EF4-FFF2-40B4-BE49-F238E27FC236}">
                <a16:creationId xmlns:a16="http://schemas.microsoft.com/office/drawing/2014/main" id="{892EFBAC-1416-47B6-853E-BAC84D408AC4}"/>
              </a:ext>
            </a:extLst>
          </p:cNvPr>
          <p:cNvSpPr/>
          <p:nvPr/>
        </p:nvSpPr>
        <p:spPr>
          <a:xfrm>
            <a:off x="5434393" y="5477943"/>
            <a:ext cx="1035893" cy="515255"/>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33" name="Rectangle 32">
            <a:extLst>
              <a:ext uri="{FF2B5EF4-FFF2-40B4-BE49-F238E27FC236}">
                <a16:creationId xmlns:a16="http://schemas.microsoft.com/office/drawing/2014/main" id="{E9CBC4BB-9918-47F1-ACAD-178879836729}"/>
              </a:ext>
            </a:extLst>
          </p:cNvPr>
          <p:cNvSpPr/>
          <p:nvPr/>
        </p:nvSpPr>
        <p:spPr>
          <a:xfrm>
            <a:off x="5774389" y="4283612"/>
            <a:ext cx="855385" cy="1194331"/>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AB14824-59B3-44D2-AB9C-6278A1D2A5A9}"/>
              </a:ext>
            </a:extLst>
          </p:cNvPr>
          <p:cNvSpPr/>
          <p:nvPr/>
        </p:nvSpPr>
        <p:spPr>
          <a:xfrm>
            <a:off x="5534621" y="2451352"/>
            <a:ext cx="1100470" cy="1832259"/>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DE65978-D7BA-419E-BA13-761DEBE0A4EF}"/>
              </a:ext>
            </a:extLst>
          </p:cNvPr>
          <p:cNvSpPr/>
          <p:nvPr/>
        </p:nvSpPr>
        <p:spPr>
          <a:xfrm>
            <a:off x="5157165" y="2451352"/>
            <a:ext cx="377456" cy="1832260"/>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B4FD292-0EF5-49CA-8831-F9B2D4CDADFA}"/>
              </a:ext>
            </a:extLst>
          </p:cNvPr>
          <p:cNvSpPr/>
          <p:nvPr/>
        </p:nvSpPr>
        <p:spPr>
          <a:xfrm>
            <a:off x="5106128" y="2631388"/>
            <a:ext cx="45719" cy="1473794"/>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5747189-D19B-47F0-B536-FEAE2749A413}"/>
              </a:ext>
            </a:extLst>
          </p:cNvPr>
          <p:cNvSpPr/>
          <p:nvPr/>
        </p:nvSpPr>
        <p:spPr>
          <a:xfrm>
            <a:off x="3185360" y="2641645"/>
            <a:ext cx="667108" cy="2841238"/>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41AFADD-6BC8-46A6-B67B-2828639676D1}"/>
              </a:ext>
            </a:extLst>
          </p:cNvPr>
          <p:cNvSpPr/>
          <p:nvPr/>
        </p:nvSpPr>
        <p:spPr>
          <a:xfrm>
            <a:off x="3856605" y="4518719"/>
            <a:ext cx="480082" cy="515255"/>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40" name="Rectangle 39">
            <a:extLst>
              <a:ext uri="{FF2B5EF4-FFF2-40B4-BE49-F238E27FC236}">
                <a16:creationId xmlns:a16="http://schemas.microsoft.com/office/drawing/2014/main" id="{1227F4FC-766B-43D9-98EF-9CED3CDD2069}"/>
              </a:ext>
            </a:extLst>
          </p:cNvPr>
          <p:cNvSpPr/>
          <p:nvPr/>
        </p:nvSpPr>
        <p:spPr>
          <a:xfrm>
            <a:off x="4537922" y="5451048"/>
            <a:ext cx="614552" cy="739372"/>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41" name="Rectangle 40">
            <a:extLst>
              <a:ext uri="{FF2B5EF4-FFF2-40B4-BE49-F238E27FC236}">
                <a16:creationId xmlns:a16="http://schemas.microsoft.com/office/drawing/2014/main" id="{CC064761-E853-4570-B5FE-B8D4FCA01A34}"/>
              </a:ext>
            </a:extLst>
          </p:cNvPr>
          <p:cNvSpPr/>
          <p:nvPr/>
        </p:nvSpPr>
        <p:spPr>
          <a:xfrm>
            <a:off x="5434393" y="6051684"/>
            <a:ext cx="1035893" cy="515255"/>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42" name="Rectangle 41">
            <a:extLst>
              <a:ext uri="{FF2B5EF4-FFF2-40B4-BE49-F238E27FC236}">
                <a16:creationId xmlns:a16="http://schemas.microsoft.com/office/drawing/2014/main" id="{6014FD81-5EAF-4B32-AD66-92F6EB8F1C52}"/>
              </a:ext>
            </a:extLst>
          </p:cNvPr>
          <p:cNvSpPr/>
          <p:nvPr/>
        </p:nvSpPr>
        <p:spPr>
          <a:xfrm>
            <a:off x="1393973" y="4283611"/>
            <a:ext cx="732118" cy="698691"/>
          </a:xfrm>
          <a:prstGeom prst="rect">
            <a:avLst/>
          </a:prstGeom>
          <a:noFill/>
          <a:ln w="381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C29D2253-CB71-41A7-8906-EA880B3531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69542" y="3027340"/>
            <a:ext cx="5163263" cy="3706873"/>
          </a:xfrm>
          <a:prstGeom prst="rect">
            <a:avLst/>
          </a:prstGeom>
        </p:spPr>
      </p:pic>
      <p:pic>
        <p:nvPicPr>
          <p:cNvPr id="52" name="Picture 4">
            <a:extLst>
              <a:ext uri="{FF2B5EF4-FFF2-40B4-BE49-F238E27FC236}">
                <a16:creationId xmlns:a16="http://schemas.microsoft.com/office/drawing/2014/main" id="{EE936969-3A54-41D5-A73D-BA4184F5B0F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987253" y="64994"/>
            <a:ext cx="2818601" cy="3224639"/>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42">
            <a:extLst>
              <a:ext uri="{FF2B5EF4-FFF2-40B4-BE49-F238E27FC236}">
                <a16:creationId xmlns:a16="http://schemas.microsoft.com/office/drawing/2014/main" id="{1778155D-4404-4DD7-8BE7-02CFF1F83EE7}"/>
              </a:ext>
            </a:extLst>
          </p:cNvPr>
          <p:cNvCxnSpPr>
            <a:cxnSpLocks/>
          </p:cNvCxnSpPr>
          <p:nvPr/>
        </p:nvCxnSpPr>
        <p:spPr>
          <a:xfrm flipV="1">
            <a:off x="2126091" y="3382682"/>
            <a:ext cx="4914064" cy="883123"/>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42BACF7-9C0A-4D51-8A76-965722F6C536}"/>
              </a:ext>
            </a:extLst>
          </p:cNvPr>
          <p:cNvCxnSpPr>
            <a:cxnSpLocks/>
          </p:cNvCxnSpPr>
          <p:nvPr/>
        </p:nvCxnSpPr>
        <p:spPr>
          <a:xfrm>
            <a:off x="2126091" y="4982302"/>
            <a:ext cx="4914191" cy="1429622"/>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3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D293D-6922-4F3D-9CF8-2A0543B2946A}"/>
              </a:ext>
            </a:extLst>
          </p:cNvPr>
          <p:cNvSpPr>
            <a:spLocks noGrp="1"/>
          </p:cNvSpPr>
          <p:nvPr>
            <p:ph type="title"/>
          </p:nvPr>
        </p:nvSpPr>
        <p:spPr>
          <a:xfrm>
            <a:off x="467158" y="535052"/>
            <a:ext cx="8953827" cy="650329"/>
          </a:xfrm>
        </p:spPr>
        <p:txBody>
          <a:bodyPr>
            <a:normAutofit/>
          </a:bodyPr>
          <a:lstStyle/>
          <a:p>
            <a:r>
              <a:rPr lang="en-US" sz="2800"/>
              <a:t>Summary</a:t>
            </a:r>
          </a:p>
        </p:txBody>
      </p:sp>
      <p:sp>
        <p:nvSpPr>
          <p:cNvPr id="3" name="Content Placeholder 2">
            <a:extLst>
              <a:ext uri="{FF2B5EF4-FFF2-40B4-BE49-F238E27FC236}">
                <a16:creationId xmlns:a16="http://schemas.microsoft.com/office/drawing/2014/main" id="{A544B6BA-06C8-47DE-A333-BD81DA500A71}"/>
              </a:ext>
            </a:extLst>
          </p:cNvPr>
          <p:cNvSpPr>
            <a:spLocks noGrp="1"/>
          </p:cNvSpPr>
          <p:nvPr>
            <p:ph idx="1"/>
          </p:nvPr>
        </p:nvSpPr>
        <p:spPr>
          <a:xfrm>
            <a:off x="467158" y="1085375"/>
            <a:ext cx="11257684" cy="5213827"/>
          </a:xfrm>
        </p:spPr>
        <p:txBody>
          <a:bodyPr lIns="91440" tIns="45720" rIns="91440" bIns="45720" anchor="ctr">
            <a:normAutofit fontScale="92500" lnSpcReduction="20000"/>
          </a:bodyPr>
          <a:lstStyle/>
          <a:p>
            <a:pPr>
              <a:lnSpc>
                <a:spcPct val="120000"/>
              </a:lnSpc>
              <a:buFont typeface="Arial" panose="020B0604020202020204" pitchFamily="34" charset="0"/>
              <a:buChar char="•"/>
            </a:pPr>
            <a:r>
              <a:rPr lang="en-US" sz="2800" dirty="0">
                <a:latin typeface="Arial"/>
                <a:cs typeface="Arial"/>
              </a:rPr>
              <a:t>The Life Sciences Division continues to balance a significant project and operational workload in addition to research efforts</a:t>
            </a:r>
          </a:p>
          <a:p>
            <a:pPr>
              <a:lnSpc>
                <a:spcPct val="120000"/>
              </a:lnSpc>
              <a:buFont typeface="Arial" panose="020B0604020202020204" pitchFamily="34" charset="0"/>
              <a:buChar char="•"/>
            </a:pPr>
            <a:r>
              <a:rPr lang="en-US" sz="2800" dirty="0">
                <a:latin typeface="Arial"/>
                <a:cs typeface="Arial"/>
              </a:rPr>
              <a:t>Current strategic priorities remain as IAMI, ARIEL, Ac-225</a:t>
            </a:r>
          </a:p>
          <a:p>
            <a:pPr>
              <a:lnSpc>
                <a:spcPct val="120000"/>
              </a:lnSpc>
              <a:buFont typeface="Arial" panose="020B0604020202020204" pitchFamily="34" charset="0"/>
              <a:buChar char="•"/>
            </a:pPr>
            <a:r>
              <a:rPr lang="en-US" sz="2800" dirty="0">
                <a:latin typeface="Arial"/>
                <a:cs typeface="Arial"/>
              </a:rPr>
              <a:t>Future initiatives to continue focusing on building LS capabilities and infrastructure; leveraging both to foster strategic partnerships</a:t>
            </a:r>
          </a:p>
          <a:p>
            <a:pPr lvl="1">
              <a:lnSpc>
                <a:spcPct val="120000"/>
              </a:lnSpc>
              <a:buFont typeface="Arial" panose="020B0604020202020204" pitchFamily="34" charset="0"/>
              <a:buChar char="•"/>
            </a:pPr>
            <a:r>
              <a:rPr lang="en-US" sz="2800" dirty="0">
                <a:latin typeface="Arial"/>
                <a:cs typeface="Arial"/>
              </a:rPr>
              <a:t>Includes operating IAMI, ARIEL</a:t>
            </a:r>
          </a:p>
          <a:p>
            <a:pPr lvl="1">
              <a:lnSpc>
                <a:spcPct val="120000"/>
              </a:lnSpc>
              <a:buFont typeface="Arial" panose="020B0604020202020204" pitchFamily="34" charset="0"/>
              <a:buChar char="•"/>
            </a:pPr>
            <a:r>
              <a:rPr lang="en-US" sz="2800" dirty="0">
                <a:latin typeface="Arial"/>
                <a:cs typeface="Arial"/>
              </a:rPr>
              <a:t>investing in:</a:t>
            </a:r>
          </a:p>
          <a:p>
            <a:pPr lvl="2">
              <a:lnSpc>
                <a:spcPct val="120000"/>
              </a:lnSpc>
              <a:buFont typeface="Arial" panose="020B0604020202020204" pitchFamily="34" charset="0"/>
              <a:buChar char="•"/>
            </a:pPr>
            <a:r>
              <a:rPr lang="en-US" sz="2800" dirty="0">
                <a:latin typeface="Arial"/>
                <a:cs typeface="Arial"/>
              </a:rPr>
              <a:t>BL1A</a:t>
            </a:r>
          </a:p>
          <a:p>
            <a:pPr lvl="2">
              <a:lnSpc>
                <a:spcPct val="120000"/>
              </a:lnSpc>
              <a:buFont typeface="Arial" panose="020B0604020202020204" pitchFamily="34" charset="0"/>
              <a:buChar char="•"/>
            </a:pPr>
            <a:r>
              <a:rPr lang="en-US" sz="2800" dirty="0">
                <a:latin typeface="Arial"/>
                <a:cs typeface="Arial"/>
              </a:rPr>
              <a:t>bio-</a:t>
            </a:r>
            <a:r>
              <a:rPr lang="el-GR" sz="2800" dirty="0">
                <a:latin typeface="Arial" panose="020B0604020202020204" pitchFamily="34" charset="0"/>
                <a:cs typeface="Arial" panose="020B0604020202020204" pitchFamily="34" charset="0"/>
              </a:rPr>
              <a:t>β</a:t>
            </a:r>
            <a:r>
              <a:rPr lang="en-US" sz="2800" dirty="0">
                <a:latin typeface="Arial" panose="020B0604020202020204" pitchFamily="34" charset="0"/>
                <a:cs typeface="Arial" panose="020B0604020202020204" pitchFamily="34" charset="0"/>
              </a:rPr>
              <a:t>NMR</a:t>
            </a:r>
            <a:r>
              <a:rPr lang="en-US" sz="2800" dirty="0">
                <a:latin typeface="Arial"/>
                <a:cs typeface="Arial"/>
              </a:rPr>
              <a:t> infrastructure</a:t>
            </a:r>
          </a:p>
          <a:p>
            <a:pPr lvl="2">
              <a:lnSpc>
                <a:spcPct val="120000"/>
              </a:lnSpc>
              <a:buFont typeface="Arial" panose="020B0604020202020204" pitchFamily="34" charset="0"/>
              <a:buChar char="•"/>
            </a:pPr>
            <a:r>
              <a:rPr lang="en-US" sz="2800" dirty="0">
                <a:latin typeface="Arial"/>
                <a:cs typeface="Arial"/>
              </a:rPr>
              <a:t>Strategic decisions regarding FLASH</a:t>
            </a:r>
          </a:p>
          <a:p>
            <a:pPr lvl="2">
              <a:lnSpc>
                <a:spcPct val="120000"/>
              </a:lnSpc>
              <a:buFont typeface="Arial" panose="020B0604020202020204" pitchFamily="34" charset="0"/>
              <a:buChar char="•"/>
            </a:pPr>
            <a:r>
              <a:rPr lang="en-US" sz="2800" dirty="0">
                <a:latin typeface="Arial"/>
                <a:cs typeface="Arial"/>
              </a:rPr>
              <a:t>Expansion of TRIUMF’s isotope, radiopharmaceutical portfolio</a:t>
            </a:r>
          </a:p>
        </p:txBody>
      </p:sp>
    </p:spTree>
    <p:extLst>
      <p:ext uri="{BB962C8B-B14F-4D97-AF65-F5344CB8AC3E}">
        <p14:creationId xmlns:p14="http://schemas.microsoft.com/office/powerpoint/2010/main" val="244185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6B4B9-8230-44DA-8BB4-8A15CDC472FE}"/>
              </a:ext>
            </a:extLst>
          </p:cNvPr>
          <p:cNvSpPr>
            <a:spLocks noGrp="1"/>
          </p:cNvSpPr>
          <p:nvPr>
            <p:ph type="title"/>
          </p:nvPr>
        </p:nvSpPr>
        <p:spPr>
          <a:xfrm>
            <a:off x="745724" y="365125"/>
            <a:ext cx="10866268" cy="1099691"/>
          </a:xfrm>
        </p:spPr>
        <p:txBody>
          <a:bodyPr>
            <a:normAutofit/>
          </a:bodyPr>
          <a:lstStyle/>
          <a:p>
            <a:pPr algn="ctr"/>
            <a:r>
              <a:rPr lang="en-CA" sz="4000" b="1" dirty="0">
                <a:solidFill>
                  <a:srgbClr val="00B0F0"/>
                </a:solidFill>
                <a:latin typeface="Arial" panose="020B0604020202020204" pitchFamily="34" charset="0"/>
                <a:cs typeface="Arial" panose="020B0604020202020204" pitchFamily="34" charset="0"/>
              </a:rPr>
              <a:t>Our </a:t>
            </a:r>
            <a:r>
              <a:rPr lang="en-CA" sz="4000" b="1">
                <a:solidFill>
                  <a:srgbClr val="00B0F0"/>
                </a:solidFill>
                <a:latin typeface="Arial" panose="020B0604020202020204" pitchFamily="34" charset="0"/>
                <a:cs typeface="Arial" panose="020B0604020202020204" pitchFamily="34" charset="0"/>
              </a:rPr>
              <a:t>20 Year </a:t>
            </a:r>
            <a:r>
              <a:rPr lang="en-CA" sz="4000" b="1" dirty="0">
                <a:solidFill>
                  <a:srgbClr val="00B0F0"/>
                </a:solidFill>
                <a:latin typeface="Arial" panose="020B0604020202020204" pitchFamily="34" charset="0"/>
                <a:cs typeface="Arial" panose="020B0604020202020204" pitchFamily="34" charset="0"/>
              </a:rPr>
              <a:t>Vision for Life Sciences</a:t>
            </a:r>
          </a:p>
        </p:txBody>
      </p:sp>
      <p:sp>
        <p:nvSpPr>
          <p:cNvPr id="3" name="Content Placeholder 2">
            <a:extLst>
              <a:ext uri="{FF2B5EF4-FFF2-40B4-BE49-F238E27FC236}">
                <a16:creationId xmlns:a16="http://schemas.microsoft.com/office/drawing/2014/main" id="{1423171B-F16A-47E6-8CA4-C27C0285F69A}"/>
              </a:ext>
            </a:extLst>
          </p:cNvPr>
          <p:cNvSpPr>
            <a:spLocks noGrp="1"/>
          </p:cNvSpPr>
          <p:nvPr>
            <p:ph idx="1"/>
          </p:nvPr>
        </p:nvSpPr>
        <p:spPr>
          <a:xfrm>
            <a:off x="4395132" y="1630804"/>
            <a:ext cx="3487270" cy="4019363"/>
          </a:xfrm>
          <a:solidFill>
            <a:srgbClr val="EA34EE"/>
          </a:solidFill>
        </p:spPr>
        <p:txBody>
          <a:bodyPr>
            <a:normAutofit/>
          </a:bodyPr>
          <a:lstStyle/>
          <a:p>
            <a:pPr marL="0" indent="0" algn="ctr">
              <a:lnSpc>
                <a:spcPct val="110000"/>
              </a:lnSpc>
              <a:buNone/>
            </a:pPr>
            <a:r>
              <a:rPr lang="en-CA" sz="2400" dirty="0">
                <a:solidFill>
                  <a:schemeClr val="bg1"/>
                </a:solidFill>
                <a:latin typeface="Arial" panose="020B0604020202020204" pitchFamily="34" charset="0"/>
                <a:cs typeface="Arial" panose="020B0604020202020204" pitchFamily="34" charset="0"/>
              </a:rPr>
              <a:t>Be Different</a:t>
            </a:r>
          </a:p>
          <a:p>
            <a:pPr marL="0" indent="0" algn="ctr">
              <a:lnSpc>
                <a:spcPct val="110000"/>
              </a:lnSpc>
              <a:buNone/>
            </a:pPr>
            <a:r>
              <a:rPr lang="en-CA" sz="2400" dirty="0">
                <a:solidFill>
                  <a:schemeClr val="bg1"/>
                </a:solidFill>
                <a:latin typeface="Arial" panose="020B0604020202020204" pitchFamily="34" charset="0"/>
                <a:cs typeface="Arial" panose="020B0604020202020204" pitchFamily="34" charset="0"/>
              </a:rPr>
              <a:t>Apply Physics to Life</a:t>
            </a:r>
          </a:p>
          <a:p>
            <a:pPr marL="0" indent="0">
              <a:lnSpc>
                <a:spcPct val="110000"/>
              </a:lnSpc>
              <a:buNone/>
            </a:pPr>
            <a:r>
              <a:rPr lang="en-CA" sz="1600" dirty="0">
                <a:solidFill>
                  <a:schemeClr val="bg1"/>
                </a:solidFill>
                <a:latin typeface="Arial" panose="020B0604020202020204" pitchFamily="34" charset="0"/>
                <a:cs typeface="Arial" panose="020B0604020202020204" pitchFamily="34" charset="0"/>
              </a:rPr>
              <a:t>TRIUMF Life Sciences will be an engine that applies accelerator science toward the study of life – in order to derive maximum societal benefit.</a:t>
            </a:r>
          </a:p>
          <a:p>
            <a:pPr marL="0" indent="0">
              <a:lnSpc>
                <a:spcPct val="110000"/>
              </a:lnSpc>
              <a:buNone/>
            </a:pPr>
            <a:r>
              <a:rPr lang="en-CA" sz="1600" dirty="0">
                <a:solidFill>
                  <a:schemeClr val="bg1"/>
                </a:solidFill>
                <a:latin typeface="Arial" panose="020B0604020202020204" pitchFamily="34" charset="0"/>
                <a:cs typeface="Arial" panose="020B0604020202020204" pitchFamily="34" charset="0"/>
              </a:rPr>
              <a:t>TRIUMF has globally unique infrastructure, rare talent, and an innovative mindset to better life for all. </a:t>
            </a:r>
          </a:p>
        </p:txBody>
      </p:sp>
      <p:sp>
        <p:nvSpPr>
          <p:cNvPr id="6" name="Content Placeholder 2">
            <a:extLst>
              <a:ext uri="{FF2B5EF4-FFF2-40B4-BE49-F238E27FC236}">
                <a16:creationId xmlns:a16="http://schemas.microsoft.com/office/drawing/2014/main" id="{486425DA-FB1C-499A-A1B1-2835CC911DBF}"/>
              </a:ext>
            </a:extLst>
          </p:cNvPr>
          <p:cNvSpPr txBox="1">
            <a:spLocks/>
          </p:cNvSpPr>
          <p:nvPr/>
        </p:nvSpPr>
        <p:spPr>
          <a:xfrm>
            <a:off x="547463" y="1655972"/>
            <a:ext cx="3487270" cy="4019362"/>
          </a:xfrm>
          <a:prstGeom prst="rect">
            <a:avLst/>
          </a:prstGeom>
          <a:solidFill>
            <a:srgbClr val="5D3DE5"/>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CA" sz="2400" dirty="0">
                <a:solidFill>
                  <a:schemeClr val="bg1"/>
                </a:solidFill>
                <a:latin typeface="Arial" panose="020B0604020202020204" pitchFamily="34" charset="0"/>
                <a:cs typeface="Arial" panose="020B0604020202020204" pitchFamily="34" charset="0"/>
              </a:rPr>
              <a:t>Think Big</a:t>
            </a:r>
          </a:p>
          <a:p>
            <a:pPr marL="0" indent="0" algn="ctr">
              <a:lnSpc>
                <a:spcPct val="110000"/>
              </a:lnSpc>
              <a:buFont typeface="Arial" panose="020B0604020202020204" pitchFamily="34" charset="0"/>
              <a:buNone/>
            </a:pPr>
            <a:r>
              <a:rPr lang="en-CA" sz="2400" dirty="0">
                <a:solidFill>
                  <a:schemeClr val="bg1"/>
                </a:solidFill>
                <a:latin typeface="Arial" panose="020B0604020202020204" pitchFamily="34" charset="0"/>
                <a:cs typeface="Arial" panose="020B0604020202020204" pitchFamily="34" charset="0"/>
              </a:rPr>
              <a:t>Pursue Creative, Impactful Science</a:t>
            </a:r>
          </a:p>
          <a:p>
            <a:pPr marL="0" indent="0">
              <a:lnSpc>
                <a:spcPct val="110000"/>
              </a:lnSpc>
              <a:buNone/>
            </a:pPr>
            <a:r>
              <a:rPr lang="en-CA" sz="1600" dirty="0">
                <a:solidFill>
                  <a:schemeClr val="bg1"/>
                </a:solidFill>
                <a:latin typeface="Arial" panose="020B0604020202020204" pitchFamily="34" charset="0"/>
                <a:cs typeface="Arial" panose="020B0604020202020204" pitchFamily="34" charset="0"/>
              </a:rPr>
              <a:t>TRIUMF is inherently multidisciplinary and translational, brining together science, creativity, innovation and novel infrastructure; encouraging and inviting collaborators from around the world to answer some of life’s most difficult questions.</a:t>
            </a:r>
          </a:p>
        </p:txBody>
      </p:sp>
      <p:sp>
        <p:nvSpPr>
          <p:cNvPr id="7" name="Content Placeholder 2">
            <a:extLst>
              <a:ext uri="{FF2B5EF4-FFF2-40B4-BE49-F238E27FC236}">
                <a16:creationId xmlns:a16="http://schemas.microsoft.com/office/drawing/2014/main" id="{1C03076E-C1F8-4F6F-8A5B-23499F3947FC}"/>
              </a:ext>
            </a:extLst>
          </p:cNvPr>
          <p:cNvSpPr txBox="1">
            <a:spLocks/>
          </p:cNvSpPr>
          <p:nvPr/>
        </p:nvSpPr>
        <p:spPr>
          <a:xfrm>
            <a:off x="8238565" y="1639194"/>
            <a:ext cx="3487270" cy="4019362"/>
          </a:xfrm>
          <a:prstGeom prst="rect">
            <a:avLst/>
          </a:prstGeom>
          <a:solidFill>
            <a:srgbClr val="42B05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CA" sz="2400" dirty="0">
                <a:solidFill>
                  <a:schemeClr val="bg1"/>
                </a:solidFill>
                <a:latin typeface="Arial" panose="020B0604020202020204" pitchFamily="34" charset="0"/>
                <a:cs typeface="Arial" panose="020B0604020202020204" pitchFamily="34" charset="0"/>
              </a:rPr>
              <a:t>Be Bold</a:t>
            </a:r>
          </a:p>
          <a:p>
            <a:pPr marL="0" indent="0" algn="ctr">
              <a:lnSpc>
                <a:spcPct val="110000"/>
              </a:lnSpc>
              <a:buFont typeface="Arial" panose="020B0604020202020204" pitchFamily="34" charset="0"/>
              <a:buNone/>
            </a:pPr>
            <a:r>
              <a:rPr lang="en-CA" sz="2400" dirty="0">
                <a:solidFill>
                  <a:schemeClr val="bg1"/>
                </a:solidFill>
                <a:latin typeface="Arial" panose="020B0604020202020204" pitchFamily="34" charset="0"/>
                <a:cs typeface="Arial" panose="020B0604020202020204" pitchFamily="34" charset="0"/>
              </a:rPr>
              <a:t>Train and Send Forth World-Class Talent</a:t>
            </a:r>
            <a:endParaRPr lang="en-CA" sz="1600" dirty="0">
              <a:solidFill>
                <a:schemeClr val="bg1"/>
              </a:solidFill>
              <a:latin typeface="Arial" panose="020B0604020202020204" pitchFamily="34" charset="0"/>
              <a:cs typeface="Arial" panose="020B0604020202020204" pitchFamily="34" charset="0"/>
            </a:endParaRPr>
          </a:p>
          <a:p>
            <a:pPr marL="0" indent="0">
              <a:lnSpc>
                <a:spcPct val="110000"/>
              </a:lnSpc>
              <a:buFont typeface="Arial" panose="020B0604020202020204" pitchFamily="34" charset="0"/>
              <a:buNone/>
            </a:pPr>
            <a:r>
              <a:rPr lang="en-CA" sz="1600" dirty="0">
                <a:solidFill>
                  <a:schemeClr val="bg1"/>
                </a:solidFill>
                <a:latin typeface="Arial" panose="020B0604020202020204" pitchFamily="34" charset="0"/>
                <a:cs typeface="Arial" panose="020B0604020202020204" pitchFamily="34" charset="0"/>
              </a:rPr>
              <a:t>Creative, impactful research will be woven into the cultural fabric of TRIUMF Life Sciences; training a generation of innovative thought and technology leaders to work collaboratively across disciplines to ask tough questions and derive elegant answers.</a:t>
            </a:r>
            <a:endParaRPr lang="en-CA" sz="2400" dirty="0">
              <a:solidFill>
                <a:schemeClr val="bg1"/>
              </a:solidFill>
              <a:latin typeface="Arial" panose="020B0604020202020204" pitchFamily="34" charset="0"/>
              <a:cs typeface="Arial" panose="020B0604020202020204" pitchFamily="34" charset="0"/>
            </a:endParaRPr>
          </a:p>
          <a:p>
            <a:pPr marL="0" indent="0">
              <a:lnSpc>
                <a:spcPct val="110000"/>
              </a:lnSpc>
              <a:buFont typeface="Arial" panose="020B0604020202020204" pitchFamily="34" charset="0"/>
              <a:buNone/>
            </a:pPr>
            <a:endParaRPr lang="en-CA" sz="1600" dirty="0">
              <a:solidFill>
                <a:schemeClr val="bg1"/>
              </a:solidFill>
              <a:latin typeface="Arial" panose="020B0604020202020204" pitchFamily="34" charset="0"/>
              <a:cs typeface="Arial" panose="020B0604020202020204" pitchFamily="34" charset="0"/>
            </a:endParaRPr>
          </a:p>
          <a:p>
            <a:pPr marL="0" indent="0">
              <a:lnSpc>
                <a:spcPct val="110000"/>
              </a:lnSpc>
              <a:buFont typeface="Arial" panose="020B0604020202020204" pitchFamily="34" charset="0"/>
              <a:buNone/>
            </a:pPr>
            <a:endParaRPr lang="en-CA" sz="2400" dirty="0">
              <a:solidFill>
                <a:schemeClr val="bg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048B606-55FA-4BD9-826E-398FDAE343D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C721-737E-4751-85AF-93871F083DBC}" type="slidenum">
              <a:rPr lang="en-CA" smtClean="0"/>
              <a:pPr/>
              <a:t>33</a:t>
            </a:fld>
            <a:endParaRPr lang="en-CA" dirty="0"/>
          </a:p>
        </p:txBody>
      </p:sp>
    </p:spTree>
    <p:extLst>
      <p:ext uri="{BB962C8B-B14F-4D97-AF65-F5344CB8AC3E}">
        <p14:creationId xmlns:p14="http://schemas.microsoft.com/office/powerpoint/2010/main" val="2696482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61743" y="2032776"/>
            <a:ext cx="4697657" cy="1581961"/>
          </a:xfrm>
        </p:spPr>
        <p:txBody>
          <a:bodyPr>
            <a:normAutofit/>
          </a:bodyPr>
          <a:lstStyle/>
          <a:p>
            <a:r>
              <a:rPr lang="en-US"/>
              <a:t>Thank you</a:t>
            </a:r>
            <a:br>
              <a:rPr lang="en-US">
                <a:latin typeface="Myriad Pro" pitchFamily="34" charset="0"/>
                <a:cs typeface="Avenir Heavy"/>
              </a:rPr>
            </a:br>
            <a:endParaRPr lang="en-US"/>
          </a:p>
        </p:txBody>
      </p:sp>
      <p:sp>
        <p:nvSpPr>
          <p:cNvPr id="6" name="Text Placeholder 2"/>
          <p:cNvSpPr>
            <a:spLocks noGrp="1"/>
          </p:cNvSpPr>
          <p:nvPr>
            <p:ph type="body" sz="quarter" idx="10"/>
          </p:nvPr>
        </p:nvSpPr>
        <p:spPr>
          <a:xfrm>
            <a:off x="661988" y="4493174"/>
            <a:ext cx="3938587" cy="304113"/>
          </a:xfrm>
        </p:spPr>
        <p:txBody>
          <a:bodyPr/>
          <a:lstStyle/>
          <a:p>
            <a:r>
              <a:rPr lang="en-US"/>
              <a:t>Follow us </a:t>
            </a:r>
            <a:r>
              <a:rPr lang="en-US" b="1"/>
              <a:t>@TRIUMFLab</a:t>
            </a:r>
          </a:p>
        </p:txBody>
      </p:sp>
      <p:sp>
        <p:nvSpPr>
          <p:cNvPr id="7" name="Text Placeholder 3"/>
          <p:cNvSpPr>
            <a:spLocks noGrp="1"/>
          </p:cNvSpPr>
          <p:nvPr>
            <p:ph type="body" sz="quarter" idx="11"/>
          </p:nvPr>
        </p:nvSpPr>
        <p:spPr>
          <a:xfrm>
            <a:off x="661743" y="4118554"/>
            <a:ext cx="3938587" cy="374620"/>
          </a:xfrm>
        </p:spPr>
        <p:txBody>
          <a:bodyPr/>
          <a:lstStyle/>
          <a:p>
            <a:r>
              <a:rPr lang="en-US"/>
              <a:t>www.triumf.ca</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696" y="4932943"/>
            <a:ext cx="411480" cy="41148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549" y="4935991"/>
            <a:ext cx="408432" cy="4084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1354" y="4932943"/>
            <a:ext cx="411480" cy="41148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1159" y="4932943"/>
            <a:ext cx="411480" cy="411480"/>
          </a:xfrm>
          <a:prstGeom prst="rect">
            <a:avLst/>
          </a:prstGeom>
        </p:spPr>
      </p:pic>
      <p:pic>
        <p:nvPicPr>
          <p:cNvPr id="2" name="Picture 1" descr="Screen Shot 2017-11-06 at 12.06.2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4489" y="0"/>
            <a:ext cx="3951183" cy="6858000"/>
          </a:xfrm>
          <a:prstGeom prst="rect">
            <a:avLst/>
          </a:prstGeom>
        </p:spPr>
      </p:pic>
      <p:sp>
        <p:nvSpPr>
          <p:cNvPr id="3" name="Rectangle 2">
            <a:extLst>
              <a:ext uri="{FF2B5EF4-FFF2-40B4-BE49-F238E27FC236}">
                <a16:creationId xmlns:a16="http://schemas.microsoft.com/office/drawing/2014/main" id="{56B13F6A-C9CF-7343-9A53-BFB1D0F5D3EE}"/>
              </a:ext>
            </a:extLst>
          </p:cNvPr>
          <p:cNvSpPr/>
          <p:nvPr/>
        </p:nvSpPr>
        <p:spPr>
          <a:xfrm>
            <a:off x="11521440" y="849854"/>
            <a:ext cx="559398" cy="527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89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Triumf-058-1500px.jpeg">
            <a:extLst>
              <a:ext uri="{FF2B5EF4-FFF2-40B4-BE49-F238E27FC236}">
                <a16:creationId xmlns:a16="http://schemas.microsoft.com/office/drawing/2014/main" id="{861F5699-352A-4DD8-A3E9-A9D1742F4899}"/>
              </a:ext>
            </a:extLst>
          </p:cNvPr>
          <p:cNvPicPr>
            <a:picLocks noChangeAspect="1"/>
          </p:cNvPicPr>
          <p:nvPr/>
        </p:nvPicPr>
        <p:blipFill>
          <a:blip r:embed="rId2"/>
          <a:stretch>
            <a:fillRect/>
          </a:stretch>
        </p:blipFill>
        <p:spPr>
          <a:xfrm>
            <a:off x="3248619" y="3524113"/>
            <a:ext cx="2902277" cy="2099314"/>
          </a:xfrm>
          <a:prstGeom prst="rect">
            <a:avLst/>
          </a:prstGeom>
        </p:spPr>
      </p:pic>
      <p:sp>
        <p:nvSpPr>
          <p:cNvPr id="35" name="Rounded Rectangle 34">
            <a:extLst>
              <a:ext uri="{FF2B5EF4-FFF2-40B4-BE49-F238E27FC236}">
                <a16:creationId xmlns:a16="http://schemas.microsoft.com/office/drawing/2014/main" id="{64C5A9A7-42D6-4F7F-B3E3-1E8BCD78C14B}"/>
              </a:ext>
            </a:extLst>
          </p:cNvPr>
          <p:cNvSpPr/>
          <p:nvPr/>
        </p:nvSpPr>
        <p:spPr>
          <a:xfrm>
            <a:off x="6255983" y="3560210"/>
            <a:ext cx="2708513" cy="2063217"/>
          </a:xfrm>
          <a:prstGeom prst="roundRect">
            <a:avLst>
              <a:gd name="adj" fmla="val 10000"/>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aphicFrame>
        <p:nvGraphicFramePr>
          <p:cNvPr id="36" name="Object 2">
            <a:extLst>
              <a:ext uri="{FF2B5EF4-FFF2-40B4-BE49-F238E27FC236}">
                <a16:creationId xmlns:a16="http://schemas.microsoft.com/office/drawing/2014/main" id="{31E4D6CC-EF02-4DFA-A89C-EDF0DF3105BA}"/>
              </a:ext>
            </a:extLst>
          </p:cNvPr>
          <p:cNvGraphicFramePr>
            <a:graphicFrameLocks noChangeAspect="1"/>
          </p:cNvGraphicFramePr>
          <p:nvPr/>
        </p:nvGraphicFramePr>
        <p:xfrm>
          <a:off x="9146157" y="3718045"/>
          <a:ext cx="2404350" cy="1811974"/>
        </p:xfrm>
        <a:graphic>
          <a:graphicData uri="http://schemas.openxmlformats.org/presentationml/2006/ole">
            <mc:AlternateContent xmlns:mc="http://schemas.openxmlformats.org/markup-compatibility/2006">
              <mc:Choice xmlns:v="urn:schemas-microsoft-com:vml" Requires="v">
                <p:oleObj name="MDLDrawObject Class" r:id="rId4" imgW="1971746" imgH="1485686" progId="MDLDrawOLE.MDLDrawObject.1">
                  <p:embed/>
                </p:oleObj>
              </mc:Choice>
              <mc:Fallback>
                <p:oleObj name="MDLDrawObject Class" r:id="rId4" imgW="1971746" imgH="1485686" progId="MDLDrawOLE.MDLDrawObject.1">
                  <p:embed/>
                  <p:pic>
                    <p:nvPicPr>
                      <p:cNvPr id="36" name="Object 2">
                        <a:extLst>
                          <a:ext uri="{FF2B5EF4-FFF2-40B4-BE49-F238E27FC236}">
                            <a16:creationId xmlns:a16="http://schemas.microsoft.com/office/drawing/2014/main" id="{31E4D6CC-EF02-4DFA-A89C-EDF0DF3105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6157" y="3718045"/>
                        <a:ext cx="2404350" cy="1811974"/>
                      </a:xfrm>
                      <a:prstGeom prst="rect">
                        <a:avLst/>
                      </a:prstGeom>
                      <a:solidFill>
                        <a:schemeClr val="accent1"/>
                      </a:solidFill>
                      <a:ln>
                        <a:noFill/>
                      </a:ln>
                      <a:effectLst/>
                    </p:spPr>
                  </p:pic>
                </p:oleObj>
              </mc:Fallback>
            </mc:AlternateContent>
          </a:graphicData>
        </a:graphic>
      </p:graphicFrame>
      <p:sp>
        <p:nvSpPr>
          <p:cNvPr id="37" name="Title 1">
            <a:extLst>
              <a:ext uri="{FF2B5EF4-FFF2-40B4-BE49-F238E27FC236}">
                <a16:creationId xmlns:a16="http://schemas.microsoft.com/office/drawing/2014/main" id="{59881843-3058-42A7-BF74-1974027A575B}"/>
              </a:ext>
            </a:extLst>
          </p:cNvPr>
          <p:cNvSpPr>
            <a:spLocks noGrp="1"/>
          </p:cNvSpPr>
          <p:nvPr>
            <p:ph type="title"/>
          </p:nvPr>
        </p:nvSpPr>
        <p:spPr>
          <a:xfrm>
            <a:off x="780905" y="5623427"/>
            <a:ext cx="10566402" cy="1036925"/>
          </a:xfrm>
        </p:spPr>
        <p:txBody>
          <a:bodyPr anchor="ctr">
            <a:noAutofit/>
          </a:bodyPr>
          <a:lstStyle/>
          <a:p>
            <a:pPr algn="ctr"/>
            <a:r>
              <a:rPr lang="en-CA" sz="2600"/>
              <a:t>TRIUMF Life Sciences focuses on advancing accelerator-based technology for the development of isotopes that can improve life</a:t>
            </a:r>
            <a:endParaRPr lang="en-CA" sz="2600">
              <a:solidFill>
                <a:srgbClr val="00B0F0"/>
              </a:solidFill>
            </a:endParaRPr>
          </a:p>
        </p:txBody>
      </p:sp>
      <p:grpSp>
        <p:nvGrpSpPr>
          <p:cNvPr id="38" name="Group 6">
            <a:extLst>
              <a:ext uri="{FF2B5EF4-FFF2-40B4-BE49-F238E27FC236}">
                <a16:creationId xmlns:a16="http://schemas.microsoft.com/office/drawing/2014/main" id="{E76140C8-91C6-4372-9A00-91E2080FFE67}"/>
              </a:ext>
            </a:extLst>
          </p:cNvPr>
          <p:cNvGrpSpPr/>
          <p:nvPr/>
        </p:nvGrpSpPr>
        <p:grpSpPr>
          <a:xfrm>
            <a:off x="4071583" y="766220"/>
            <a:ext cx="3962400" cy="1422400"/>
            <a:chOff x="3200400" y="381000"/>
            <a:chExt cx="2971800" cy="1066800"/>
          </a:xfrm>
          <a:solidFill>
            <a:srgbClr val="00B0F0"/>
          </a:solidFill>
        </p:grpSpPr>
        <p:sp>
          <p:nvSpPr>
            <p:cNvPr id="39" name="Round Diagonal Corner Rectangle 4">
              <a:extLst>
                <a:ext uri="{FF2B5EF4-FFF2-40B4-BE49-F238E27FC236}">
                  <a16:creationId xmlns:a16="http://schemas.microsoft.com/office/drawing/2014/main" id="{510FD2C5-445D-4C85-9D4E-4CA5BC0AB2A3}"/>
                </a:ext>
              </a:extLst>
            </p:cNvPr>
            <p:cNvSpPr/>
            <p:nvPr/>
          </p:nvSpPr>
          <p:spPr bwMode="auto">
            <a:xfrm>
              <a:off x="3200400" y="381000"/>
              <a:ext cx="2971800" cy="1066800"/>
            </a:xfrm>
            <a:prstGeom prst="round2DiagRect">
              <a:avLst/>
            </a:prstGeom>
            <a:grpFill/>
            <a:ln w="19050" cap="flat" cmpd="sng" algn="ctr">
              <a:solidFill>
                <a:srgbClr val="00B0F0"/>
              </a:solidFill>
              <a:prstDash val="solid"/>
              <a:round/>
              <a:headEnd type="none" w="med" len="med"/>
              <a:tailEnd type="stealth" w="lg" len="lg"/>
            </a:ln>
            <a:effectLst/>
          </p:spPr>
          <p:txBody>
            <a:bodyPr/>
            <a:lstStyle/>
            <a:p>
              <a:pPr defTabSz="609585">
                <a:defRPr/>
              </a:pPr>
              <a:endParaRPr lang="en-US" sz="2800">
                <a:solidFill>
                  <a:prstClr val="black"/>
                </a:solidFill>
                <a:latin typeface="Myriad Pro"/>
              </a:endParaRPr>
            </a:p>
          </p:txBody>
        </p:sp>
        <p:sp>
          <p:nvSpPr>
            <p:cNvPr id="40" name="TextBox 37">
              <a:extLst>
                <a:ext uri="{FF2B5EF4-FFF2-40B4-BE49-F238E27FC236}">
                  <a16:creationId xmlns:a16="http://schemas.microsoft.com/office/drawing/2014/main" id="{FB3DB357-10F0-4F14-AA92-0029C913D1A6}"/>
                </a:ext>
              </a:extLst>
            </p:cNvPr>
            <p:cNvSpPr txBox="1">
              <a:spLocks noChangeArrowheads="1"/>
            </p:cNvSpPr>
            <p:nvPr/>
          </p:nvSpPr>
          <p:spPr bwMode="auto">
            <a:xfrm>
              <a:off x="3870671" y="598953"/>
              <a:ext cx="1631697" cy="715580"/>
            </a:xfrm>
            <a:prstGeom prst="rect">
              <a:avLst/>
            </a:prstGeom>
            <a:grpFill/>
            <a:ln w="9525">
              <a:solidFill>
                <a:srgbClr val="00B0F0"/>
              </a:solidFill>
              <a:miter lim="800000"/>
              <a:headEnd/>
              <a:tailEnd/>
            </a:ln>
          </p:spPr>
          <p:txBody>
            <a:bodyPr wrap="none">
              <a:spAutoFit/>
            </a:bodyPr>
            <a:lstStyle/>
            <a:p>
              <a:pPr algn="ctr" defTabSz="609585">
                <a:defRPr/>
              </a:pPr>
              <a:r>
                <a:rPr lang="en-US" sz="2800">
                  <a:solidFill>
                    <a:prstClr val="white"/>
                  </a:solidFill>
                  <a:latin typeface="Myriad Pro"/>
                </a:rPr>
                <a:t>Life Sciences</a:t>
              </a:r>
            </a:p>
            <a:p>
              <a:pPr algn="ctr" defTabSz="609585">
                <a:defRPr/>
              </a:pPr>
              <a:r>
                <a:rPr lang="en-US" sz="2800">
                  <a:solidFill>
                    <a:prstClr val="white"/>
                  </a:solidFill>
                  <a:latin typeface="Myriad Pro"/>
                </a:rPr>
                <a:t>at TRIUMF</a:t>
              </a:r>
            </a:p>
          </p:txBody>
        </p:sp>
      </p:grpSp>
      <p:grpSp>
        <p:nvGrpSpPr>
          <p:cNvPr id="41" name="Group 12">
            <a:extLst>
              <a:ext uri="{FF2B5EF4-FFF2-40B4-BE49-F238E27FC236}">
                <a16:creationId xmlns:a16="http://schemas.microsoft.com/office/drawing/2014/main" id="{58B267C7-33AA-448A-9DA8-97BC07A8288A}"/>
              </a:ext>
            </a:extLst>
          </p:cNvPr>
          <p:cNvGrpSpPr/>
          <p:nvPr/>
        </p:nvGrpSpPr>
        <p:grpSpPr>
          <a:xfrm>
            <a:off x="4284942" y="2708473"/>
            <a:ext cx="3556000" cy="635080"/>
            <a:chOff x="5715000" y="1905000"/>
            <a:chExt cx="2667000" cy="762000"/>
          </a:xfrm>
        </p:grpSpPr>
        <p:sp>
          <p:nvSpPr>
            <p:cNvPr id="42" name="Round Diagonal Corner Rectangle 7">
              <a:extLst>
                <a:ext uri="{FF2B5EF4-FFF2-40B4-BE49-F238E27FC236}">
                  <a16:creationId xmlns:a16="http://schemas.microsoft.com/office/drawing/2014/main" id="{0015CC1C-9E38-41B6-9425-471FA6A5407C}"/>
                </a:ext>
              </a:extLst>
            </p:cNvPr>
            <p:cNvSpPr/>
            <p:nvPr/>
          </p:nvSpPr>
          <p:spPr bwMode="auto">
            <a:xfrm>
              <a:off x="5715000" y="1905000"/>
              <a:ext cx="2667000" cy="762000"/>
            </a:xfrm>
            <a:prstGeom prst="round2DiagRect">
              <a:avLst/>
            </a:prstGeom>
            <a:solidFill>
              <a:schemeClr val="bg1"/>
            </a:solidFill>
            <a:ln w="19050" cap="flat" cmpd="sng" algn="ctr">
              <a:solidFill>
                <a:schemeClr val="tx2"/>
              </a:solidFill>
              <a:prstDash val="solid"/>
              <a:round/>
              <a:headEnd type="none" w="med" len="med"/>
              <a:tailEnd type="stealth" w="lg" len="lg"/>
            </a:ln>
            <a:effectLst/>
          </p:spPr>
          <p:txBody>
            <a:bodyPr/>
            <a:lstStyle/>
            <a:p>
              <a:pPr defTabSz="609585">
                <a:defRPr/>
              </a:pPr>
              <a:endParaRPr lang="en-US" sz="2400">
                <a:solidFill>
                  <a:prstClr val="black"/>
                </a:solidFill>
                <a:latin typeface="Myriad Pro"/>
              </a:endParaRPr>
            </a:p>
          </p:txBody>
        </p:sp>
        <p:sp>
          <p:nvSpPr>
            <p:cNvPr id="43" name="TextBox 43">
              <a:extLst>
                <a:ext uri="{FF2B5EF4-FFF2-40B4-BE49-F238E27FC236}">
                  <a16:creationId xmlns:a16="http://schemas.microsoft.com/office/drawing/2014/main" id="{9195DA01-A953-49D2-9CAE-B161AF7C012B}"/>
                </a:ext>
              </a:extLst>
            </p:cNvPr>
            <p:cNvSpPr txBox="1">
              <a:spLocks noChangeArrowheads="1"/>
            </p:cNvSpPr>
            <p:nvPr/>
          </p:nvSpPr>
          <p:spPr bwMode="auto">
            <a:xfrm>
              <a:off x="5948745" y="1981200"/>
              <a:ext cx="2223878" cy="603243"/>
            </a:xfrm>
            <a:prstGeom prst="rect">
              <a:avLst/>
            </a:prstGeom>
            <a:noFill/>
            <a:ln w="9525">
              <a:noFill/>
              <a:miter lim="800000"/>
              <a:headEnd/>
              <a:tailEnd/>
            </a:ln>
          </p:spPr>
          <p:txBody>
            <a:bodyPr wrap="none">
              <a:spAutoFit/>
            </a:bodyPr>
            <a:lstStyle/>
            <a:p>
              <a:pPr algn="ctr" defTabSz="609585">
                <a:defRPr/>
              </a:pPr>
              <a:r>
                <a:rPr lang="en-US" sz="2667">
                  <a:solidFill>
                    <a:prstClr val="black"/>
                  </a:solidFill>
                  <a:latin typeface="Myriad Pro"/>
                </a:rPr>
                <a:t>Nuclear Chemistry</a:t>
              </a:r>
            </a:p>
          </p:txBody>
        </p:sp>
      </p:grpSp>
      <p:cxnSp>
        <p:nvCxnSpPr>
          <p:cNvPr id="44" name="Straight Connector 43">
            <a:extLst>
              <a:ext uri="{FF2B5EF4-FFF2-40B4-BE49-F238E27FC236}">
                <a16:creationId xmlns:a16="http://schemas.microsoft.com/office/drawing/2014/main" id="{B47EF320-E943-4DFA-8F7C-B63C6F42615B}"/>
              </a:ext>
            </a:extLst>
          </p:cNvPr>
          <p:cNvCxnSpPr/>
          <p:nvPr/>
        </p:nvCxnSpPr>
        <p:spPr bwMode="auto">
          <a:xfrm>
            <a:off x="1998943" y="2386740"/>
            <a:ext cx="0" cy="304800"/>
          </a:xfrm>
          <a:prstGeom prst="line">
            <a:avLst/>
          </a:prstGeom>
          <a:solidFill>
            <a:schemeClr val="accent1"/>
          </a:solidFill>
          <a:ln w="19050" cap="flat" cmpd="sng" algn="ctr">
            <a:solidFill>
              <a:schemeClr val="tx2"/>
            </a:solidFill>
            <a:prstDash val="solid"/>
            <a:round/>
            <a:headEnd type="none" w="med" len="med"/>
            <a:tailEnd type="stealth" w="lg" len="lg"/>
          </a:ln>
          <a:effectLst/>
        </p:spPr>
      </p:cxnSp>
      <p:grpSp>
        <p:nvGrpSpPr>
          <p:cNvPr id="45" name="Group 9">
            <a:extLst>
              <a:ext uri="{FF2B5EF4-FFF2-40B4-BE49-F238E27FC236}">
                <a16:creationId xmlns:a16="http://schemas.microsoft.com/office/drawing/2014/main" id="{CA8A8C9C-E905-4623-9DB8-6B80667EF72B}"/>
              </a:ext>
            </a:extLst>
          </p:cNvPr>
          <p:cNvGrpSpPr/>
          <p:nvPr/>
        </p:nvGrpSpPr>
        <p:grpSpPr>
          <a:xfrm>
            <a:off x="373344" y="2708473"/>
            <a:ext cx="3556000" cy="635080"/>
            <a:chOff x="457200" y="1371600"/>
            <a:chExt cx="2667000" cy="762000"/>
          </a:xfrm>
        </p:grpSpPr>
        <p:sp>
          <p:nvSpPr>
            <p:cNvPr id="46" name="Round Diagonal Corner Rectangle 11">
              <a:extLst>
                <a:ext uri="{FF2B5EF4-FFF2-40B4-BE49-F238E27FC236}">
                  <a16:creationId xmlns:a16="http://schemas.microsoft.com/office/drawing/2014/main" id="{95DEF2DC-B261-43D8-9224-532777A202DF}"/>
                </a:ext>
              </a:extLst>
            </p:cNvPr>
            <p:cNvSpPr/>
            <p:nvPr/>
          </p:nvSpPr>
          <p:spPr bwMode="auto">
            <a:xfrm>
              <a:off x="457200" y="1371600"/>
              <a:ext cx="2667000" cy="762000"/>
            </a:xfrm>
            <a:prstGeom prst="round2DiagRect">
              <a:avLst/>
            </a:prstGeom>
            <a:solidFill>
              <a:schemeClr val="bg1"/>
            </a:solidFill>
            <a:ln w="19050" cap="flat" cmpd="sng" algn="ctr">
              <a:solidFill>
                <a:schemeClr val="tx2"/>
              </a:solidFill>
              <a:prstDash val="solid"/>
              <a:round/>
              <a:headEnd type="none" w="med" len="med"/>
              <a:tailEnd type="stealth" w="lg" len="lg"/>
            </a:ln>
            <a:effectLst/>
          </p:spPr>
          <p:txBody>
            <a:bodyPr/>
            <a:lstStyle/>
            <a:p>
              <a:pPr defTabSz="609585">
                <a:defRPr/>
              </a:pPr>
              <a:endParaRPr lang="en-US" sz="2400">
                <a:solidFill>
                  <a:prstClr val="black"/>
                </a:solidFill>
                <a:latin typeface="Myriad Pro"/>
              </a:endParaRPr>
            </a:p>
          </p:txBody>
        </p:sp>
        <p:sp>
          <p:nvSpPr>
            <p:cNvPr id="47" name="TextBox 41">
              <a:extLst>
                <a:ext uri="{FF2B5EF4-FFF2-40B4-BE49-F238E27FC236}">
                  <a16:creationId xmlns:a16="http://schemas.microsoft.com/office/drawing/2014/main" id="{7C7B6FF9-54C9-4BE7-931F-27E42B6480EC}"/>
                </a:ext>
              </a:extLst>
            </p:cNvPr>
            <p:cNvSpPr txBox="1">
              <a:spLocks noChangeArrowheads="1"/>
            </p:cNvSpPr>
            <p:nvPr/>
          </p:nvSpPr>
          <p:spPr bwMode="auto">
            <a:xfrm>
              <a:off x="650615" y="1447800"/>
              <a:ext cx="2262879" cy="603243"/>
            </a:xfrm>
            <a:prstGeom prst="rect">
              <a:avLst/>
            </a:prstGeom>
            <a:noFill/>
            <a:ln w="9525">
              <a:noFill/>
              <a:miter lim="800000"/>
              <a:headEnd/>
              <a:tailEnd/>
            </a:ln>
          </p:spPr>
          <p:txBody>
            <a:bodyPr wrap="none">
              <a:spAutoFit/>
            </a:bodyPr>
            <a:lstStyle/>
            <a:p>
              <a:pPr algn="ctr" defTabSz="609585">
                <a:defRPr/>
              </a:pPr>
              <a:r>
                <a:rPr lang="en-US" sz="2667">
                  <a:solidFill>
                    <a:prstClr val="black"/>
                  </a:solidFill>
                  <a:latin typeface="Myriad Pro"/>
                </a:rPr>
                <a:t>Applied Ion Beams</a:t>
              </a:r>
            </a:p>
          </p:txBody>
        </p:sp>
      </p:grpSp>
      <p:grpSp>
        <p:nvGrpSpPr>
          <p:cNvPr id="48" name="Group 9">
            <a:extLst>
              <a:ext uri="{FF2B5EF4-FFF2-40B4-BE49-F238E27FC236}">
                <a16:creationId xmlns:a16="http://schemas.microsoft.com/office/drawing/2014/main" id="{BC65C6A1-B48C-4121-A7FE-E353E85EE841}"/>
              </a:ext>
            </a:extLst>
          </p:cNvPr>
          <p:cNvGrpSpPr/>
          <p:nvPr/>
        </p:nvGrpSpPr>
        <p:grpSpPr>
          <a:xfrm>
            <a:off x="8196543" y="2708473"/>
            <a:ext cx="3556000" cy="635080"/>
            <a:chOff x="457200" y="1371600"/>
            <a:chExt cx="2667000" cy="762000"/>
          </a:xfrm>
        </p:grpSpPr>
        <p:sp>
          <p:nvSpPr>
            <p:cNvPr id="49" name="Round Diagonal Corner Rectangle 14">
              <a:extLst>
                <a:ext uri="{FF2B5EF4-FFF2-40B4-BE49-F238E27FC236}">
                  <a16:creationId xmlns:a16="http://schemas.microsoft.com/office/drawing/2014/main" id="{20E34CB1-92EA-43A4-81BE-66F797D05583}"/>
                </a:ext>
              </a:extLst>
            </p:cNvPr>
            <p:cNvSpPr/>
            <p:nvPr/>
          </p:nvSpPr>
          <p:spPr bwMode="auto">
            <a:xfrm>
              <a:off x="457200" y="1371600"/>
              <a:ext cx="2667000" cy="762000"/>
            </a:xfrm>
            <a:prstGeom prst="round2DiagRect">
              <a:avLst/>
            </a:prstGeom>
            <a:solidFill>
              <a:srgbClr val="FFFFFF"/>
            </a:solidFill>
            <a:ln w="19050" cap="flat" cmpd="sng" algn="ctr">
              <a:solidFill>
                <a:schemeClr val="tx2"/>
              </a:solidFill>
              <a:prstDash val="solid"/>
              <a:round/>
              <a:headEnd type="none" w="med" len="med"/>
              <a:tailEnd type="stealth" w="lg" len="lg"/>
            </a:ln>
            <a:effectLst/>
          </p:spPr>
          <p:txBody>
            <a:bodyPr/>
            <a:lstStyle/>
            <a:p>
              <a:pPr defTabSz="609585">
                <a:defRPr/>
              </a:pPr>
              <a:endParaRPr lang="en-US" sz="2400">
                <a:solidFill>
                  <a:prstClr val="black"/>
                </a:solidFill>
                <a:latin typeface="Myriad Pro"/>
              </a:endParaRPr>
            </a:p>
          </p:txBody>
        </p:sp>
        <p:sp>
          <p:nvSpPr>
            <p:cNvPr id="50" name="TextBox 41">
              <a:extLst>
                <a:ext uri="{FF2B5EF4-FFF2-40B4-BE49-F238E27FC236}">
                  <a16:creationId xmlns:a16="http://schemas.microsoft.com/office/drawing/2014/main" id="{410CCC4D-0B39-4F69-9329-33B9068D2219}"/>
                </a:ext>
              </a:extLst>
            </p:cNvPr>
            <p:cNvSpPr txBox="1">
              <a:spLocks noChangeArrowheads="1"/>
            </p:cNvSpPr>
            <p:nvPr/>
          </p:nvSpPr>
          <p:spPr bwMode="auto">
            <a:xfrm>
              <a:off x="760422" y="1447800"/>
              <a:ext cx="2043252" cy="603243"/>
            </a:xfrm>
            <a:prstGeom prst="rect">
              <a:avLst/>
            </a:prstGeom>
            <a:noFill/>
            <a:ln w="9525">
              <a:noFill/>
              <a:miter lim="800000"/>
              <a:headEnd/>
              <a:tailEnd/>
            </a:ln>
          </p:spPr>
          <p:txBody>
            <a:bodyPr wrap="none">
              <a:spAutoFit/>
            </a:bodyPr>
            <a:lstStyle/>
            <a:p>
              <a:pPr algn="ctr" defTabSz="609585">
                <a:defRPr/>
              </a:pPr>
              <a:r>
                <a:rPr lang="en-US" sz="2667">
                  <a:solidFill>
                    <a:prstClr val="black"/>
                  </a:solidFill>
                  <a:latin typeface="Myriad Pro"/>
                </a:rPr>
                <a:t>Applied Isotopes</a:t>
              </a:r>
            </a:p>
          </p:txBody>
        </p:sp>
      </p:grpSp>
      <p:cxnSp>
        <p:nvCxnSpPr>
          <p:cNvPr id="51" name="Straight Connector 50">
            <a:extLst>
              <a:ext uri="{FF2B5EF4-FFF2-40B4-BE49-F238E27FC236}">
                <a16:creationId xmlns:a16="http://schemas.microsoft.com/office/drawing/2014/main" id="{726F5F34-0B58-437C-864F-1FF1B08C8A74}"/>
              </a:ext>
            </a:extLst>
          </p:cNvPr>
          <p:cNvCxnSpPr>
            <a:cxnSpLocks/>
            <a:stCxn id="39" idx="1"/>
            <a:endCxn id="42" idx="3"/>
          </p:cNvCxnSpPr>
          <p:nvPr/>
        </p:nvCxnSpPr>
        <p:spPr bwMode="auto">
          <a:xfrm>
            <a:off x="6052783" y="2188620"/>
            <a:ext cx="10159" cy="519853"/>
          </a:xfrm>
          <a:prstGeom prst="line">
            <a:avLst/>
          </a:prstGeom>
          <a:solidFill>
            <a:schemeClr val="accent1"/>
          </a:solidFill>
          <a:ln w="19050" cap="flat" cmpd="sng" algn="ctr">
            <a:solidFill>
              <a:schemeClr val="tx2"/>
            </a:solidFill>
            <a:prstDash val="solid"/>
            <a:round/>
            <a:headEnd type="none" w="med" len="med"/>
            <a:tailEnd type="stealth" w="lg" len="lg"/>
          </a:ln>
          <a:effectLst/>
        </p:spPr>
      </p:cxnSp>
      <p:cxnSp>
        <p:nvCxnSpPr>
          <p:cNvPr id="52" name="Straight Connector 51">
            <a:extLst>
              <a:ext uri="{FF2B5EF4-FFF2-40B4-BE49-F238E27FC236}">
                <a16:creationId xmlns:a16="http://schemas.microsoft.com/office/drawing/2014/main" id="{9BDF49AF-5BA5-4C33-96A6-87215A79AB06}"/>
              </a:ext>
            </a:extLst>
          </p:cNvPr>
          <p:cNvCxnSpPr/>
          <p:nvPr/>
        </p:nvCxnSpPr>
        <p:spPr bwMode="auto">
          <a:xfrm>
            <a:off x="10034101" y="2393513"/>
            <a:ext cx="0" cy="304800"/>
          </a:xfrm>
          <a:prstGeom prst="line">
            <a:avLst/>
          </a:prstGeom>
          <a:solidFill>
            <a:schemeClr val="accent1"/>
          </a:solidFill>
          <a:ln w="19050" cap="flat" cmpd="sng" algn="ctr">
            <a:solidFill>
              <a:schemeClr val="tx2"/>
            </a:solidFill>
            <a:prstDash val="solid"/>
            <a:round/>
            <a:headEnd type="none" w="med" len="med"/>
            <a:tailEnd type="stealth" w="lg" len="lg"/>
          </a:ln>
          <a:effectLst/>
        </p:spPr>
      </p:cxnSp>
      <p:cxnSp>
        <p:nvCxnSpPr>
          <p:cNvPr id="53" name="Straight Connector 52">
            <a:extLst>
              <a:ext uri="{FF2B5EF4-FFF2-40B4-BE49-F238E27FC236}">
                <a16:creationId xmlns:a16="http://schemas.microsoft.com/office/drawing/2014/main" id="{D80F06E7-0B8F-45A3-9CD7-A39D606F8A25}"/>
              </a:ext>
            </a:extLst>
          </p:cNvPr>
          <p:cNvCxnSpPr/>
          <p:nvPr/>
        </p:nvCxnSpPr>
        <p:spPr>
          <a:xfrm>
            <a:off x="1998943" y="2386740"/>
            <a:ext cx="80264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5D224C8F-6DD1-4D0D-A3D6-C607C6546064}"/>
              </a:ext>
            </a:extLst>
          </p:cNvPr>
          <p:cNvPicPr>
            <a:picLocks noChangeAspect="1"/>
          </p:cNvPicPr>
          <p:nvPr/>
        </p:nvPicPr>
        <p:blipFill rotWithShape="1">
          <a:blip r:embed="rId6"/>
          <a:srcRect l="16238" b="19392"/>
          <a:stretch/>
        </p:blipFill>
        <p:spPr>
          <a:xfrm>
            <a:off x="461443" y="3379650"/>
            <a:ext cx="2787176" cy="2090804"/>
          </a:xfrm>
          <a:prstGeom prst="rect">
            <a:avLst/>
          </a:prstGeom>
        </p:spPr>
      </p:pic>
    </p:spTree>
    <p:extLst>
      <p:ext uri="{BB962C8B-B14F-4D97-AF65-F5344CB8AC3E}">
        <p14:creationId xmlns:p14="http://schemas.microsoft.com/office/powerpoint/2010/main" val="155622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2">
            <a:extLst>
              <a:ext uri="{FF2B5EF4-FFF2-40B4-BE49-F238E27FC236}">
                <a16:creationId xmlns:a16="http://schemas.microsoft.com/office/drawing/2014/main" id="{16C46D0A-9288-43EA-BD93-D5EECA565D75}"/>
              </a:ext>
            </a:extLst>
          </p:cNvPr>
          <p:cNvGrpSpPr/>
          <p:nvPr/>
        </p:nvGrpSpPr>
        <p:grpSpPr>
          <a:xfrm>
            <a:off x="4210797" y="1066871"/>
            <a:ext cx="3556000" cy="635080"/>
            <a:chOff x="5715000" y="1905000"/>
            <a:chExt cx="2667000" cy="762000"/>
          </a:xfrm>
        </p:grpSpPr>
        <p:sp>
          <p:nvSpPr>
            <p:cNvPr id="10" name="Round Diagonal Corner Rectangle 7">
              <a:extLst>
                <a:ext uri="{FF2B5EF4-FFF2-40B4-BE49-F238E27FC236}">
                  <a16:creationId xmlns:a16="http://schemas.microsoft.com/office/drawing/2014/main" id="{F1E45B8A-DF63-4C43-B67F-4790608BA2DB}"/>
                </a:ext>
              </a:extLst>
            </p:cNvPr>
            <p:cNvSpPr/>
            <p:nvPr/>
          </p:nvSpPr>
          <p:spPr bwMode="auto">
            <a:xfrm>
              <a:off x="5715000" y="1905000"/>
              <a:ext cx="2667000" cy="762000"/>
            </a:xfrm>
            <a:prstGeom prst="round2DiagRect">
              <a:avLst/>
            </a:prstGeom>
            <a:solidFill>
              <a:schemeClr val="bg1"/>
            </a:solidFill>
            <a:ln w="19050" cap="flat" cmpd="sng" algn="ctr">
              <a:solidFill>
                <a:schemeClr val="tx2"/>
              </a:solidFill>
              <a:prstDash val="solid"/>
              <a:round/>
              <a:headEnd type="none" w="med" len="med"/>
              <a:tailEnd type="stealth" w="lg" len="lg"/>
            </a:ln>
            <a:effectLst/>
          </p:spPr>
          <p:txBody>
            <a:bodyPr/>
            <a:lstStyle/>
            <a:p>
              <a:pPr defTabSz="609585">
                <a:defRPr/>
              </a:pPr>
              <a:endParaRPr lang="en-US" sz="2400">
                <a:solidFill>
                  <a:prstClr val="black"/>
                </a:solidFill>
                <a:latin typeface="Avenir Heavy"/>
              </a:endParaRPr>
            </a:p>
          </p:txBody>
        </p:sp>
        <p:sp>
          <p:nvSpPr>
            <p:cNvPr id="11" name="TextBox 43">
              <a:extLst>
                <a:ext uri="{FF2B5EF4-FFF2-40B4-BE49-F238E27FC236}">
                  <a16:creationId xmlns:a16="http://schemas.microsoft.com/office/drawing/2014/main" id="{0099228D-C487-4590-A5F6-60081984688A}"/>
                </a:ext>
              </a:extLst>
            </p:cNvPr>
            <p:cNvSpPr txBox="1">
              <a:spLocks noChangeArrowheads="1"/>
            </p:cNvSpPr>
            <p:nvPr/>
          </p:nvSpPr>
          <p:spPr bwMode="auto">
            <a:xfrm>
              <a:off x="6033456" y="1981200"/>
              <a:ext cx="2054456" cy="603243"/>
            </a:xfrm>
            <a:prstGeom prst="rect">
              <a:avLst/>
            </a:prstGeom>
            <a:noFill/>
            <a:ln w="9525">
              <a:noFill/>
              <a:miter lim="800000"/>
              <a:headEnd/>
              <a:tailEnd/>
            </a:ln>
          </p:spPr>
          <p:txBody>
            <a:bodyPr wrap="none">
              <a:spAutoFit/>
            </a:bodyPr>
            <a:lstStyle/>
            <a:p>
              <a:pPr algn="ctr" defTabSz="609585">
                <a:defRPr/>
              </a:pPr>
              <a:r>
                <a:rPr lang="en-US" sz="2667">
                  <a:solidFill>
                    <a:prstClr val="black"/>
                  </a:solidFill>
                  <a:latin typeface="Avenir Heavy"/>
                </a:rPr>
                <a:t>Nuclear Chemistry</a:t>
              </a:r>
            </a:p>
          </p:txBody>
        </p:sp>
      </p:grpSp>
      <p:grpSp>
        <p:nvGrpSpPr>
          <p:cNvPr id="13" name="Group 9">
            <a:extLst>
              <a:ext uri="{FF2B5EF4-FFF2-40B4-BE49-F238E27FC236}">
                <a16:creationId xmlns:a16="http://schemas.microsoft.com/office/drawing/2014/main" id="{7764843A-97E1-4310-9B4A-A258BEE22815}"/>
              </a:ext>
            </a:extLst>
          </p:cNvPr>
          <p:cNvGrpSpPr/>
          <p:nvPr/>
        </p:nvGrpSpPr>
        <p:grpSpPr>
          <a:xfrm>
            <a:off x="299197" y="1066871"/>
            <a:ext cx="3556000" cy="635080"/>
            <a:chOff x="457200" y="1371600"/>
            <a:chExt cx="2667000" cy="762000"/>
          </a:xfrm>
        </p:grpSpPr>
        <p:sp>
          <p:nvSpPr>
            <p:cNvPr id="14" name="Round Diagonal Corner Rectangle 11">
              <a:extLst>
                <a:ext uri="{FF2B5EF4-FFF2-40B4-BE49-F238E27FC236}">
                  <a16:creationId xmlns:a16="http://schemas.microsoft.com/office/drawing/2014/main" id="{1073E73B-4796-473E-9DB7-6D616D3D21D0}"/>
                </a:ext>
              </a:extLst>
            </p:cNvPr>
            <p:cNvSpPr/>
            <p:nvPr/>
          </p:nvSpPr>
          <p:spPr bwMode="auto">
            <a:xfrm>
              <a:off x="457200" y="1371600"/>
              <a:ext cx="2667000" cy="762000"/>
            </a:xfrm>
            <a:prstGeom prst="round2DiagRect">
              <a:avLst/>
            </a:prstGeom>
            <a:solidFill>
              <a:schemeClr val="bg1"/>
            </a:solidFill>
            <a:ln w="19050" cap="flat" cmpd="sng" algn="ctr">
              <a:solidFill>
                <a:schemeClr val="tx2"/>
              </a:solidFill>
              <a:prstDash val="solid"/>
              <a:round/>
              <a:headEnd type="none" w="med" len="med"/>
              <a:tailEnd type="stealth" w="lg" len="lg"/>
            </a:ln>
            <a:effectLst/>
          </p:spPr>
          <p:txBody>
            <a:bodyPr/>
            <a:lstStyle/>
            <a:p>
              <a:pPr defTabSz="609585">
                <a:defRPr/>
              </a:pPr>
              <a:endParaRPr lang="en-US" sz="2400">
                <a:solidFill>
                  <a:prstClr val="black"/>
                </a:solidFill>
                <a:latin typeface="Avenir Heavy"/>
              </a:endParaRPr>
            </a:p>
          </p:txBody>
        </p:sp>
        <p:sp>
          <p:nvSpPr>
            <p:cNvPr id="15" name="TextBox 41">
              <a:extLst>
                <a:ext uri="{FF2B5EF4-FFF2-40B4-BE49-F238E27FC236}">
                  <a16:creationId xmlns:a16="http://schemas.microsoft.com/office/drawing/2014/main" id="{FA5419B2-9815-405B-94D8-D8FE5F1AA77F}"/>
                </a:ext>
              </a:extLst>
            </p:cNvPr>
            <p:cNvSpPr txBox="1">
              <a:spLocks noChangeArrowheads="1"/>
            </p:cNvSpPr>
            <p:nvPr/>
          </p:nvSpPr>
          <p:spPr bwMode="auto">
            <a:xfrm>
              <a:off x="741986" y="1447800"/>
              <a:ext cx="2080136" cy="603243"/>
            </a:xfrm>
            <a:prstGeom prst="rect">
              <a:avLst/>
            </a:prstGeom>
            <a:noFill/>
            <a:ln w="9525">
              <a:noFill/>
              <a:miter lim="800000"/>
              <a:headEnd/>
              <a:tailEnd/>
            </a:ln>
          </p:spPr>
          <p:txBody>
            <a:bodyPr wrap="none">
              <a:spAutoFit/>
            </a:bodyPr>
            <a:lstStyle/>
            <a:p>
              <a:pPr algn="ctr" defTabSz="609585">
                <a:defRPr/>
              </a:pPr>
              <a:r>
                <a:rPr lang="en-US" sz="2667">
                  <a:solidFill>
                    <a:prstClr val="black"/>
                  </a:solidFill>
                  <a:latin typeface="Avenir Heavy"/>
                </a:rPr>
                <a:t>Applied Ion Beams</a:t>
              </a:r>
            </a:p>
          </p:txBody>
        </p:sp>
      </p:grpSp>
      <p:grpSp>
        <p:nvGrpSpPr>
          <p:cNvPr id="16" name="Group 9">
            <a:extLst>
              <a:ext uri="{FF2B5EF4-FFF2-40B4-BE49-F238E27FC236}">
                <a16:creationId xmlns:a16="http://schemas.microsoft.com/office/drawing/2014/main" id="{244095C0-CD9C-4D9E-8F6E-8304AB275D3C}"/>
              </a:ext>
            </a:extLst>
          </p:cNvPr>
          <p:cNvGrpSpPr/>
          <p:nvPr/>
        </p:nvGrpSpPr>
        <p:grpSpPr>
          <a:xfrm>
            <a:off x="8122396" y="1066871"/>
            <a:ext cx="3556000" cy="635080"/>
            <a:chOff x="457200" y="1371600"/>
            <a:chExt cx="2667000" cy="762000"/>
          </a:xfrm>
        </p:grpSpPr>
        <p:sp>
          <p:nvSpPr>
            <p:cNvPr id="17" name="Round Diagonal Corner Rectangle 14">
              <a:extLst>
                <a:ext uri="{FF2B5EF4-FFF2-40B4-BE49-F238E27FC236}">
                  <a16:creationId xmlns:a16="http://schemas.microsoft.com/office/drawing/2014/main" id="{FCAF9260-BE2B-447D-92D0-87C523A9AF74}"/>
                </a:ext>
              </a:extLst>
            </p:cNvPr>
            <p:cNvSpPr/>
            <p:nvPr/>
          </p:nvSpPr>
          <p:spPr bwMode="auto">
            <a:xfrm>
              <a:off x="457200" y="1371600"/>
              <a:ext cx="2667000" cy="762000"/>
            </a:xfrm>
            <a:prstGeom prst="round2DiagRect">
              <a:avLst/>
            </a:prstGeom>
            <a:solidFill>
              <a:srgbClr val="FFFFFF"/>
            </a:solidFill>
            <a:ln w="19050" cap="flat" cmpd="sng" algn="ctr">
              <a:solidFill>
                <a:schemeClr val="tx2"/>
              </a:solidFill>
              <a:prstDash val="solid"/>
              <a:round/>
              <a:headEnd type="none" w="med" len="med"/>
              <a:tailEnd type="stealth" w="lg" len="lg"/>
            </a:ln>
            <a:effectLst/>
          </p:spPr>
          <p:txBody>
            <a:bodyPr/>
            <a:lstStyle/>
            <a:p>
              <a:pPr defTabSz="609585">
                <a:defRPr/>
              </a:pPr>
              <a:endParaRPr lang="en-US" sz="2400">
                <a:solidFill>
                  <a:prstClr val="black"/>
                </a:solidFill>
                <a:latin typeface="Avenir Heavy"/>
              </a:endParaRPr>
            </a:p>
          </p:txBody>
        </p:sp>
        <p:sp>
          <p:nvSpPr>
            <p:cNvPr id="18" name="TextBox 41">
              <a:extLst>
                <a:ext uri="{FF2B5EF4-FFF2-40B4-BE49-F238E27FC236}">
                  <a16:creationId xmlns:a16="http://schemas.microsoft.com/office/drawing/2014/main" id="{ECC36B85-3B19-4997-BAAD-0EF4A17721E0}"/>
                </a:ext>
              </a:extLst>
            </p:cNvPr>
            <p:cNvSpPr txBox="1">
              <a:spLocks noChangeArrowheads="1"/>
            </p:cNvSpPr>
            <p:nvPr/>
          </p:nvSpPr>
          <p:spPr bwMode="auto">
            <a:xfrm>
              <a:off x="844820" y="1447800"/>
              <a:ext cx="1874456" cy="603243"/>
            </a:xfrm>
            <a:prstGeom prst="rect">
              <a:avLst/>
            </a:prstGeom>
            <a:noFill/>
            <a:ln w="9525">
              <a:noFill/>
              <a:miter lim="800000"/>
              <a:headEnd/>
              <a:tailEnd/>
            </a:ln>
          </p:spPr>
          <p:txBody>
            <a:bodyPr wrap="none">
              <a:spAutoFit/>
            </a:bodyPr>
            <a:lstStyle/>
            <a:p>
              <a:pPr algn="ctr" defTabSz="609585">
                <a:defRPr/>
              </a:pPr>
              <a:r>
                <a:rPr lang="en-US" sz="2667">
                  <a:solidFill>
                    <a:prstClr val="black"/>
                  </a:solidFill>
                  <a:latin typeface="Avenir Heavy"/>
                </a:rPr>
                <a:t>Applied Isotopes</a:t>
              </a:r>
            </a:p>
          </p:txBody>
        </p:sp>
      </p:grpSp>
      <p:pic>
        <p:nvPicPr>
          <p:cNvPr id="23" name="Picture 2" descr="http://www.triumf.ca/sites/default/files/user-553/Cornelia%20Hoehr_DxO.Horizrontal_1_0_0.jpg">
            <a:extLst>
              <a:ext uri="{FF2B5EF4-FFF2-40B4-BE49-F238E27FC236}">
                <a16:creationId xmlns:a16="http://schemas.microsoft.com/office/drawing/2014/main" id="{D47594AB-2565-43FA-81EF-4F5889601410}"/>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231767" y="1929432"/>
            <a:ext cx="1688111" cy="231803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29B679E-90C7-4DE9-8B64-1986FD0E68F5}"/>
              </a:ext>
            </a:extLst>
          </p:cNvPr>
          <p:cNvSpPr txBox="1"/>
          <p:nvPr/>
        </p:nvSpPr>
        <p:spPr>
          <a:xfrm>
            <a:off x="2469968" y="4359432"/>
            <a:ext cx="1236236" cy="769441"/>
          </a:xfrm>
          <a:prstGeom prst="rect">
            <a:avLst/>
          </a:prstGeom>
          <a:noFill/>
        </p:spPr>
        <p:txBody>
          <a:bodyPr wrap="none" rtlCol="0">
            <a:spAutoFit/>
          </a:bodyPr>
          <a:lstStyle/>
          <a:p>
            <a:pPr algn="ctr" defTabSz="609585">
              <a:defRPr/>
            </a:pPr>
            <a:r>
              <a:rPr lang="en-CA" sz="2200" dirty="0"/>
              <a:t>Cornelia</a:t>
            </a:r>
          </a:p>
          <a:p>
            <a:pPr algn="ctr" defTabSz="609585">
              <a:defRPr/>
            </a:pPr>
            <a:r>
              <a:rPr lang="en-CA" sz="2200" dirty="0"/>
              <a:t>Hoehr</a:t>
            </a:r>
          </a:p>
        </p:txBody>
      </p:sp>
      <p:sp>
        <p:nvSpPr>
          <p:cNvPr id="26" name="TextBox 25">
            <a:extLst>
              <a:ext uri="{FF2B5EF4-FFF2-40B4-BE49-F238E27FC236}">
                <a16:creationId xmlns:a16="http://schemas.microsoft.com/office/drawing/2014/main" id="{C7ECD704-4390-4F1A-AE4D-9FD3147B1D4B}"/>
              </a:ext>
            </a:extLst>
          </p:cNvPr>
          <p:cNvSpPr txBox="1"/>
          <p:nvPr/>
        </p:nvSpPr>
        <p:spPr>
          <a:xfrm>
            <a:off x="4333638" y="4361256"/>
            <a:ext cx="1612942" cy="769441"/>
          </a:xfrm>
          <a:prstGeom prst="rect">
            <a:avLst/>
          </a:prstGeom>
          <a:noFill/>
        </p:spPr>
        <p:txBody>
          <a:bodyPr wrap="none" rtlCol="0">
            <a:spAutoFit/>
          </a:bodyPr>
          <a:lstStyle/>
          <a:p>
            <a:pPr algn="ctr" defTabSz="609585">
              <a:defRPr/>
            </a:pPr>
            <a:r>
              <a:rPr lang="en-CA" sz="2200" dirty="0">
                <a:solidFill>
                  <a:prstClr val="black"/>
                </a:solidFill>
              </a:rPr>
              <a:t>Valery</a:t>
            </a:r>
          </a:p>
          <a:p>
            <a:pPr algn="ctr" defTabSz="609585">
              <a:defRPr/>
            </a:pPr>
            <a:r>
              <a:rPr lang="en-CA" sz="2200" dirty="0">
                <a:solidFill>
                  <a:prstClr val="black"/>
                </a:solidFill>
              </a:rPr>
              <a:t>Radchenko</a:t>
            </a:r>
          </a:p>
        </p:txBody>
      </p:sp>
      <p:sp>
        <p:nvSpPr>
          <p:cNvPr id="29" name="TextBox 28">
            <a:extLst>
              <a:ext uri="{FF2B5EF4-FFF2-40B4-BE49-F238E27FC236}">
                <a16:creationId xmlns:a16="http://schemas.microsoft.com/office/drawing/2014/main" id="{16F08C3B-EE00-4697-917D-797D3461CA31}"/>
              </a:ext>
            </a:extLst>
          </p:cNvPr>
          <p:cNvSpPr txBox="1"/>
          <p:nvPr/>
        </p:nvSpPr>
        <p:spPr>
          <a:xfrm>
            <a:off x="485860" y="4359432"/>
            <a:ext cx="1314784" cy="769441"/>
          </a:xfrm>
          <a:prstGeom prst="rect">
            <a:avLst/>
          </a:prstGeom>
          <a:noFill/>
        </p:spPr>
        <p:txBody>
          <a:bodyPr wrap="none" rtlCol="0">
            <a:spAutoFit/>
          </a:bodyPr>
          <a:lstStyle/>
          <a:p>
            <a:pPr algn="ctr" defTabSz="609585">
              <a:defRPr/>
            </a:pPr>
            <a:r>
              <a:rPr lang="en-CA" sz="2200" dirty="0">
                <a:solidFill>
                  <a:prstClr val="black"/>
                </a:solidFill>
              </a:rPr>
              <a:t>Monika</a:t>
            </a:r>
          </a:p>
          <a:p>
            <a:pPr algn="ctr" defTabSz="609585">
              <a:defRPr/>
            </a:pPr>
            <a:r>
              <a:rPr lang="en-CA" sz="2200" dirty="0">
                <a:solidFill>
                  <a:prstClr val="black"/>
                </a:solidFill>
              </a:rPr>
              <a:t>Stachura</a:t>
            </a:r>
            <a:endParaRPr lang="en-US" sz="2200" dirty="0">
              <a:solidFill>
                <a:prstClr val="black"/>
              </a:solidFill>
            </a:endParaRPr>
          </a:p>
        </p:txBody>
      </p:sp>
      <p:sp>
        <p:nvSpPr>
          <p:cNvPr id="30" name="TextBox 29">
            <a:extLst>
              <a:ext uri="{FF2B5EF4-FFF2-40B4-BE49-F238E27FC236}">
                <a16:creationId xmlns:a16="http://schemas.microsoft.com/office/drawing/2014/main" id="{4D1D09A4-2C23-4FF0-87AB-23CE89660781}"/>
              </a:ext>
            </a:extLst>
          </p:cNvPr>
          <p:cNvSpPr txBox="1"/>
          <p:nvPr/>
        </p:nvSpPr>
        <p:spPr>
          <a:xfrm>
            <a:off x="6522647" y="4361257"/>
            <a:ext cx="1231171" cy="769441"/>
          </a:xfrm>
          <a:prstGeom prst="rect">
            <a:avLst/>
          </a:prstGeom>
          <a:noFill/>
        </p:spPr>
        <p:txBody>
          <a:bodyPr wrap="none" rtlCol="0">
            <a:spAutoFit/>
          </a:bodyPr>
          <a:lstStyle/>
          <a:p>
            <a:pPr algn="ctr" defTabSz="609585">
              <a:defRPr/>
            </a:pPr>
            <a:r>
              <a:rPr lang="en-CA" sz="2200" dirty="0">
                <a:solidFill>
                  <a:prstClr val="black"/>
                </a:solidFill>
              </a:rPr>
              <a:t>Paul</a:t>
            </a:r>
          </a:p>
          <a:p>
            <a:pPr algn="ctr" defTabSz="609585">
              <a:defRPr/>
            </a:pPr>
            <a:r>
              <a:rPr lang="en-CA" sz="2200" dirty="0">
                <a:solidFill>
                  <a:prstClr val="black"/>
                </a:solidFill>
              </a:rPr>
              <a:t>Schaffer</a:t>
            </a:r>
          </a:p>
        </p:txBody>
      </p:sp>
      <p:pic>
        <p:nvPicPr>
          <p:cNvPr id="31" name="Picture 30">
            <a:extLst>
              <a:ext uri="{FF2B5EF4-FFF2-40B4-BE49-F238E27FC236}">
                <a16:creationId xmlns:a16="http://schemas.microsoft.com/office/drawing/2014/main" id="{6863F654-6F30-49B6-BDAD-8F62A5C0A1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97376" y="1940254"/>
            <a:ext cx="1698882" cy="2296391"/>
          </a:xfrm>
          <a:prstGeom prst="rect">
            <a:avLst/>
          </a:prstGeom>
        </p:spPr>
      </p:pic>
      <p:sp>
        <p:nvSpPr>
          <p:cNvPr id="36" name="TextBox 35">
            <a:extLst>
              <a:ext uri="{FF2B5EF4-FFF2-40B4-BE49-F238E27FC236}">
                <a16:creationId xmlns:a16="http://schemas.microsoft.com/office/drawing/2014/main" id="{D0B313CD-4FA3-417C-914C-91E3ED07B528}"/>
              </a:ext>
            </a:extLst>
          </p:cNvPr>
          <p:cNvSpPr txBox="1"/>
          <p:nvPr/>
        </p:nvSpPr>
        <p:spPr>
          <a:xfrm>
            <a:off x="10276181" y="4278648"/>
            <a:ext cx="1471878" cy="1015663"/>
          </a:xfrm>
          <a:prstGeom prst="rect">
            <a:avLst/>
          </a:prstGeom>
          <a:noFill/>
        </p:spPr>
        <p:txBody>
          <a:bodyPr wrap="none" rtlCol="0">
            <a:spAutoFit/>
          </a:bodyPr>
          <a:lstStyle/>
          <a:p>
            <a:pPr algn="ctr"/>
            <a:r>
              <a:rPr lang="en-CA" sz="2200" dirty="0"/>
              <a:t>Caterina</a:t>
            </a:r>
          </a:p>
          <a:p>
            <a:pPr algn="ctr"/>
            <a:r>
              <a:rPr lang="en-CA" sz="2200" dirty="0"/>
              <a:t>Ramogida</a:t>
            </a:r>
          </a:p>
          <a:p>
            <a:pPr algn="ctr"/>
            <a:r>
              <a:rPr lang="en-CA" sz="1400" dirty="0"/>
              <a:t>(joint SFU)</a:t>
            </a:r>
            <a:endParaRPr lang="en-US" sz="1400" dirty="0"/>
          </a:p>
        </p:txBody>
      </p:sp>
      <p:pic>
        <p:nvPicPr>
          <p:cNvPr id="37" name="Picture 36">
            <a:extLst>
              <a:ext uri="{FF2B5EF4-FFF2-40B4-BE49-F238E27FC236}">
                <a16:creationId xmlns:a16="http://schemas.microsoft.com/office/drawing/2014/main" id="{6C054E64-83D8-470C-B24C-A00B3D5761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173756" y="1924940"/>
            <a:ext cx="1698882" cy="2327019"/>
          </a:xfrm>
          <a:prstGeom prst="rect">
            <a:avLst/>
          </a:prstGeom>
        </p:spPr>
      </p:pic>
      <p:sp>
        <p:nvSpPr>
          <p:cNvPr id="32" name="TextBox 31">
            <a:extLst>
              <a:ext uri="{FF2B5EF4-FFF2-40B4-BE49-F238E27FC236}">
                <a16:creationId xmlns:a16="http://schemas.microsoft.com/office/drawing/2014/main" id="{D7DA5E4F-BD5C-4CFA-9725-8138DC1EAD44}"/>
              </a:ext>
            </a:extLst>
          </p:cNvPr>
          <p:cNvSpPr txBox="1"/>
          <p:nvPr/>
        </p:nvSpPr>
        <p:spPr>
          <a:xfrm>
            <a:off x="8772744" y="4361257"/>
            <a:ext cx="822534" cy="769441"/>
          </a:xfrm>
          <a:prstGeom prst="rect">
            <a:avLst/>
          </a:prstGeom>
          <a:noFill/>
        </p:spPr>
        <p:txBody>
          <a:bodyPr wrap="none" rtlCol="0">
            <a:spAutoFit/>
          </a:bodyPr>
          <a:lstStyle/>
          <a:p>
            <a:pPr algn="ctr" defTabSz="609585">
              <a:defRPr/>
            </a:pPr>
            <a:r>
              <a:rPr lang="en-CA" sz="2200" dirty="0">
                <a:solidFill>
                  <a:prstClr val="black"/>
                </a:solidFill>
              </a:rPr>
              <a:t>Hua</a:t>
            </a:r>
          </a:p>
          <a:p>
            <a:pPr algn="ctr" defTabSz="609585">
              <a:defRPr/>
            </a:pPr>
            <a:r>
              <a:rPr lang="en-CA" sz="2200" dirty="0">
                <a:solidFill>
                  <a:prstClr val="black"/>
                </a:solidFill>
              </a:rPr>
              <a:t>Yang</a:t>
            </a:r>
          </a:p>
        </p:txBody>
      </p:sp>
      <p:pic>
        <p:nvPicPr>
          <p:cNvPr id="33" name="Picture 32" descr="A person wearing glasses and smiling at the camera&#10;&#10;Description automatically generated">
            <a:extLst>
              <a:ext uri="{FF2B5EF4-FFF2-40B4-BE49-F238E27FC236}">
                <a16:creationId xmlns:a16="http://schemas.microsoft.com/office/drawing/2014/main" id="{4CF38824-F1F3-48C9-A986-0907DE11B23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24078" y="1944361"/>
            <a:ext cx="1698882" cy="2288176"/>
          </a:xfrm>
          <a:prstGeom prst="rect">
            <a:avLst/>
          </a:prstGeom>
        </p:spPr>
      </p:pic>
      <p:pic>
        <p:nvPicPr>
          <p:cNvPr id="34" name="Picture 33" descr="A person in a black suit&#10;&#10;Description automatically generated with low confidence">
            <a:extLst>
              <a:ext uri="{FF2B5EF4-FFF2-40B4-BE49-F238E27FC236}">
                <a16:creationId xmlns:a16="http://schemas.microsoft.com/office/drawing/2014/main" id="{C2631238-BE73-4521-ACA6-2AB41A5CBD9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99197" y="1913565"/>
            <a:ext cx="1688111" cy="2349769"/>
          </a:xfrm>
          <a:prstGeom prst="rect">
            <a:avLst/>
          </a:prstGeom>
        </p:spPr>
      </p:pic>
      <p:pic>
        <p:nvPicPr>
          <p:cNvPr id="35" name="Picture 34">
            <a:extLst>
              <a:ext uri="{FF2B5EF4-FFF2-40B4-BE49-F238E27FC236}">
                <a16:creationId xmlns:a16="http://schemas.microsoft.com/office/drawing/2014/main" id="{07C014EA-E46E-44C6-A1F0-B4131A26FE4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247698" y="1923942"/>
            <a:ext cx="1698882" cy="2329014"/>
          </a:xfrm>
          <a:prstGeom prst="rect">
            <a:avLst/>
          </a:prstGeom>
        </p:spPr>
      </p:pic>
      <p:sp>
        <p:nvSpPr>
          <p:cNvPr id="38" name="Title 2">
            <a:extLst>
              <a:ext uri="{FF2B5EF4-FFF2-40B4-BE49-F238E27FC236}">
                <a16:creationId xmlns:a16="http://schemas.microsoft.com/office/drawing/2014/main" id="{92E0FCB8-89D9-4767-A2EE-A6E3FACE6D82}"/>
              </a:ext>
            </a:extLst>
          </p:cNvPr>
          <p:cNvSpPr>
            <a:spLocks noGrp="1"/>
          </p:cNvSpPr>
          <p:nvPr>
            <p:ph type="title"/>
          </p:nvPr>
        </p:nvSpPr>
        <p:spPr>
          <a:xfrm>
            <a:off x="5138920" y="361032"/>
            <a:ext cx="6805936" cy="676102"/>
          </a:xfrm>
        </p:spPr>
        <p:txBody>
          <a:bodyPr anchor="ctr"/>
          <a:lstStyle/>
          <a:p>
            <a:pPr algn="r"/>
            <a:r>
              <a:rPr lang="en-US" sz="2800" b="1" dirty="0"/>
              <a:t>Life Sciences BAEs at TRIUMF</a:t>
            </a:r>
            <a:endParaRPr lang="en-CA" sz="2800" b="1" dirty="0"/>
          </a:p>
        </p:txBody>
      </p:sp>
      <p:sp>
        <p:nvSpPr>
          <p:cNvPr id="24" name="Title 1">
            <a:extLst>
              <a:ext uri="{FF2B5EF4-FFF2-40B4-BE49-F238E27FC236}">
                <a16:creationId xmlns:a16="http://schemas.microsoft.com/office/drawing/2014/main" id="{7B6417B3-1836-4E2C-BF0A-D640E6518F94}"/>
              </a:ext>
            </a:extLst>
          </p:cNvPr>
          <p:cNvSpPr txBox="1">
            <a:spLocks/>
          </p:cNvSpPr>
          <p:nvPr/>
        </p:nvSpPr>
        <p:spPr>
          <a:xfrm>
            <a:off x="812799" y="5028896"/>
            <a:ext cx="10566402" cy="1423905"/>
          </a:xfrm>
          <a:prstGeom prst="rect">
            <a:avLst/>
          </a:prstGeom>
        </p:spPr>
        <p:txBody>
          <a:bodyPr anchor="ctr">
            <a:noAutofit/>
          </a:bodyPr>
          <a:lstStyle>
            <a:lvl1pPr algn="l" defTabSz="914400" rtl="0" eaLnBrk="1" latinLnBrk="0" hangingPunct="1">
              <a:lnSpc>
                <a:spcPct val="90000"/>
              </a:lnSpc>
              <a:spcBef>
                <a:spcPct val="0"/>
              </a:spcBef>
              <a:buNone/>
              <a:defRPr sz="1800" b="1" i="0" kern="1200">
                <a:solidFill>
                  <a:srgbClr val="00A9FF"/>
                </a:solidFill>
                <a:latin typeface="Arial" charset="0"/>
                <a:ea typeface="Arial" charset="0"/>
                <a:cs typeface="Arial" charset="0"/>
              </a:defRPr>
            </a:lvl1pPr>
          </a:lstStyle>
          <a:p>
            <a:pPr algn="ctr"/>
            <a:r>
              <a:rPr lang="en-CA" sz="2400" b="0" dirty="0">
                <a:solidFill>
                  <a:srgbClr val="616B73"/>
                </a:solidFill>
              </a:rPr>
              <a:t>Research within TRIUMF Life Sciences focuses on advancing accelerator-based technology for the development of ion beams and isotopes that can improve life</a:t>
            </a:r>
          </a:p>
        </p:txBody>
      </p:sp>
      <p:pic>
        <p:nvPicPr>
          <p:cNvPr id="27" name="Picture 26">
            <a:extLst>
              <a:ext uri="{FF2B5EF4-FFF2-40B4-BE49-F238E27FC236}">
                <a16:creationId xmlns:a16="http://schemas.microsoft.com/office/drawing/2014/main" id="{99C54701-62C3-6610-5E1F-4D16641EF7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17541" y="1923942"/>
            <a:ext cx="1698882" cy="2296391"/>
          </a:xfrm>
          <a:prstGeom prst="rect">
            <a:avLst/>
          </a:prstGeom>
        </p:spPr>
      </p:pic>
      <p:pic>
        <p:nvPicPr>
          <p:cNvPr id="28" name="Picture 27">
            <a:extLst>
              <a:ext uri="{FF2B5EF4-FFF2-40B4-BE49-F238E27FC236}">
                <a16:creationId xmlns:a16="http://schemas.microsoft.com/office/drawing/2014/main" id="{C3D5662C-1247-7D18-8585-D2A608A4971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193921" y="1908628"/>
            <a:ext cx="1698882" cy="2327019"/>
          </a:xfrm>
          <a:prstGeom prst="rect">
            <a:avLst/>
          </a:prstGeom>
        </p:spPr>
      </p:pic>
      <p:pic>
        <p:nvPicPr>
          <p:cNvPr id="39" name="Picture 38" descr="A person wearing glasses and smiling at the camera&#10;&#10;Description automatically generated">
            <a:extLst>
              <a:ext uri="{FF2B5EF4-FFF2-40B4-BE49-F238E27FC236}">
                <a16:creationId xmlns:a16="http://schemas.microsoft.com/office/drawing/2014/main" id="{49F28410-B414-B87F-B00C-64AB3F0E3C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44243" y="1928049"/>
            <a:ext cx="1698882" cy="2288176"/>
          </a:xfrm>
          <a:prstGeom prst="rect">
            <a:avLst/>
          </a:prstGeom>
        </p:spPr>
      </p:pic>
    </p:spTree>
    <p:extLst>
      <p:ext uri="{BB962C8B-B14F-4D97-AF65-F5344CB8AC3E}">
        <p14:creationId xmlns:p14="http://schemas.microsoft.com/office/powerpoint/2010/main" val="103498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96E2-E1AF-45DB-B4D4-B0FC4796C6C5}"/>
              </a:ext>
            </a:extLst>
          </p:cNvPr>
          <p:cNvSpPr>
            <a:spLocks noGrp="1"/>
          </p:cNvSpPr>
          <p:nvPr>
            <p:ph type="title"/>
          </p:nvPr>
        </p:nvSpPr>
        <p:spPr>
          <a:xfrm>
            <a:off x="681471" y="471687"/>
            <a:ext cx="10291329" cy="650329"/>
          </a:xfrm>
        </p:spPr>
        <p:txBody>
          <a:bodyPr>
            <a:noAutofit/>
          </a:bodyPr>
          <a:lstStyle/>
          <a:p>
            <a:r>
              <a:rPr lang="en-CA" sz="2800" dirty="0">
                <a:solidFill>
                  <a:srgbClr val="00B0F0"/>
                </a:solidFill>
              </a:rPr>
              <a:t>Current Life Sciences Priorities</a:t>
            </a:r>
          </a:p>
        </p:txBody>
      </p:sp>
      <p:sp>
        <p:nvSpPr>
          <p:cNvPr id="3" name="Content Placeholder 2">
            <a:extLst>
              <a:ext uri="{FF2B5EF4-FFF2-40B4-BE49-F238E27FC236}">
                <a16:creationId xmlns:a16="http://schemas.microsoft.com/office/drawing/2014/main" id="{FD227CF7-C820-4288-B9AD-81B7F4BD5504}"/>
              </a:ext>
            </a:extLst>
          </p:cNvPr>
          <p:cNvSpPr>
            <a:spLocks noGrp="1"/>
          </p:cNvSpPr>
          <p:nvPr>
            <p:ph idx="1"/>
          </p:nvPr>
        </p:nvSpPr>
        <p:spPr>
          <a:xfrm>
            <a:off x="681471" y="1028700"/>
            <a:ext cx="11021431" cy="5378449"/>
          </a:xfrm>
        </p:spPr>
        <p:txBody>
          <a:bodyPr>
            <a:normAutofit fontScale="70000" lnSpcReduction="20000"/>
          </a:bodyPr>
          <a:lstStyle/>
          <a:p>
            <a:pPr marL="0" indent="0">
              <a:buNone/>
            </a:pPr>
            <a:r>
              <a:rPr lang="en-CA" sz="2800" dirty="0"/>
              <a:t>1) Build IAMI</a:t>
            </a:r>
          </a:p>
          <a:p>
            <a:pPr marL="0" indent="0">
              <a:buNone/>
            </a:pPr>
            <a:r>
              <a:rPr lang="en-CA" sz="2800" dirty="0"/>
              <a:t>2) Implement GMP capabilities – complete validation master plan</a:t>
            </a:r>
          </a:p>
          <a:p>
            <a:pPr marL="0" indent="0">
              <a:buNone/>
            </a:pPr>
            <a:r>
              <a:rPr lang="en-CA" sz="2800" dirty="0"/>
              <a:t>3) Grow/Enable Therapeutic Isotope Program</a:t>
            </a:r>
          </a:p>
          <a:p>
            <a:pPr marL="0" indent="0">
              <a:buNone/>
            </a:pPr>
            <a:r>
              <a:rPr lang="en-CA" sz="2800" dirty="0"/>
              <a:t>4) Deliver on our commitments (to our researchers and our partners)</a:t>
            </a:r>
          </a:p>
          <a:p>
            <a:pPr marL="0" indent="0">
              <a:buNone/>
            </a:pPr>
            <a:endParaRPr lang="en-CA" sz="2800" dirty="0"/>
          </a:p>
          <a:p>
            <a:pPr marL="0" indent="0">
              <a:buNone/>
            </a:pPr>
            <a:r>
              <a:rPr lang="en-CA" sz="2800" dirty="0"/>
              <a:t>These priorities are set via internal reviews, coupled with external peer evaluation (LSPEC)</a:t>
            </a:r>
          </a:p>
          <a:p>
            <a:pPr marL="0" indent="0">
              <a:buNone/>
            </a:pPr>
            <a:r>
              <a:rPr lang="en-CA" sz="2800" dirty="0"/>
              <a:t>Align with TRIUMF’s goals within:</a:t>
            </a:r>
          </a:p>
          <a:p>
            <a:r>
              <a:rPr lang="en-CA" sz="2900" dirty="0"/>
              <a:t>Science and Technology</a:t>
            </a:r>
          </a:p>
          <a:p>
            <a:pPr lvl="1"/>
            <a:r>
              <a:rPr lang="en-CA" sz="2900" dirty="0"/>
              <a:t>Make ground-breaking discoveries across our multidisciplinary research portfolio</a:t>
            </a:r>
          </a:p>
          <a:p>
            <a:pPr lvl="1"/>
            <a:r>
              <a:rPr lang="en-CA" sz="2900" dirty="0"/>
              <a:t>Strengthen our position as a world-leading particle accelerator centre</a:t>
            </a:r>
          </a:p>
          <a:p>
            <a:pPr>
              <a:buClr>
                <a:srgbClr val="00B0F0"/>
              </a:buClr>
            </a:pPr>
            <a:r>
              <a:rPr lang="en-CA" sz="2900" dirty="0"/>
              <a:t>People and Skills</a:t>
            </a:r>
          </a:p>
          <a:p>
            <a:pPr lvl="1">
              <a:buClr>
                <a:srgbClr val="00B0F0"/>
              </a:buClr>
            </a:pPr>
            <a:r>
              <a:rPr lang="en-CA" sz="2900" dirty="0"/>
              <a:t>Become a hub for interdisciplinary education and training</a:t>
            </a:r>
          </a:p>
          <a:p>
            <a:pPr lvl="1">
              <a:buClr>
                <a:srgbClr val="00B0F0"/>
              </a:buClr>
            </a:pPr>
            <a:r>
              <a:rPr lang="en-CA" sz="2900" dirty="0"/>
              <a:t>Inspire Canadians to discover and innovate</a:t>
            </a:r>
          </a:p>
          <a:p>
            <a:r>
              <a:rPr lang="en-CA" sz="2900" dirty="0"/>
              <a:t>Innovation and Collaboration</a:t>
            </a:r>
          </a:p>
          <a:p>
            <a:pPr lvl="1"/>
            <a:r>
              <a:rPr lang="en-CA" sz="2900" dirty="0"/>
              <a:t>Translate science and technology into innovation</a:t>
            </a:r>
          </a:p>
          <a:p>
            <a:pPr lvl="1"/>
            <a:r>
              <a:rPr lang="en-CA" sz="2900" dirty="0"/>
              <a:t>Drive national and international collaboration in research, technology and innovation</a:t>
            </a:r>
          </a:p>
        </p:txBody>
      </p:sp>
    </p:spTree>
    <p:extLst>
      <p:ext uri="{BB962C8B-B14F-4D97-AF65-F5344CB8AC3E}">
        <p14:creationId xmlns:p14="http://schemas.microsoft.com/office/powerpoint/2010/main" val="341660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835EE4D-C79C-414A-8185-7636BD463382}"/>
              </a:ext>
            </a:extLst>
          </p:cNvPr>
          <p:cNvSpPr>
            <a:spLocks noGrp="1"/>
          </p:cNvSpPr>
          <p:nvPr>
            <p:ph type="title"/>
          </p:nvPr>
        </p:nvSpPr>
        <p:spPr>
          <a:xfrm>
            <a:off x="1619087" y="3059498"/>
            <a:ext cx="8953827" cy="650329"/>
          </a:xfrm>
        </p:spPr>
        <p:txBody>
          <a:bodyPr>
            <a:normAutofit/>
          </a:bodyPr>
          <a:lstStyle/>
          <a:p>
            <a:pPr algn="ctr"/>
            <a:r>
              <a:rPr lang="en-US" sz="3800" dirty="0">
                <a:solidFill>
                  <a:schemeClr val="bg1"/>
                </a:solidFill>
              </a:rPr>
              <a:t>Research Summary</a:t>
            </a:r>
          </a:p>
        </p:txBody>
      </p:sp>
    </p:spTree>
    <p:extLst>
      <p:ext uri="{BB962C8B-B14F-4D97-AF65-F5344CB8AC3E}">
        <p14:creationId xmlns:p14="http://schemas.microsoft.com/office/powerpoint/2010/main" val="143753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C7D1BA88-4E78-E13E-2A7F-2CA4B7DD4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543" y="309481"/>
            <a:ext cx="6917972" cy="6283825"/>
          </a:xfrm>
          <a:prstGeom prst="rect">
            <a:avLst/>
          </a:prstGeom>
        </p:spPr>
      </p:pic>
      <p:pic>
        <p:nvPicPr>
          <p:cNvPr id="7" name="Picture 6" descr="A person in a black suit&#10;&#10;Description automatically generated with low confidence">
            <a:extLst>
              <a:ext uri="{FF2B5EF4-FFF2-40B4-BE49-F238E27FC236}">
                <a16:creationId xmlns:a16="http://schemas.microsoft.com/office/drawing/2014/main" id="{6E2FFF06-9189-5F86-4610-7471D514949D}"/>
              </a:ext>
            </a:extLst>
          </p:cNvPr>
          <p:cNvPicPr preferRelativeResize="0">
            <a:picLocks noChangeAspect="1"/>
          </p:cNvPicPr>
          <p:nvPr/>
        </p:nvPicPr>
        <p:blipFill rotWithShape="1">
          <a:blip r:embed="rId4"/>
          <a:srcRect l="18079" t="15168" r="20696" b="38592"/>
          <a:stretch/>
        </p:blipFill>
        <p:spPr>
          <a:xfrm>
            <a:off x="5133765" y="421312"/>
            <a:ext cx="1412950" cy="1600760"/>
          </a:xfrm>
          <a:prstGeom prst="rect">
            <a:avLst/>
          </a:prstGeom>
        </p:spPr>
      </p:pic>
      <p:sp>
        <p:nvSpPr>
          <p:cNvPr id="12" name="Title 1">
            <a:extLst>
              <a:ext uri="{FF2B5EF4-FFF2-40B4-BE49-F238E27FC236}">
                <a16:creationId xmlns:a16="http://schemas.microsoft.com/office/drawing/2014/main" id="{835DCA0F-149A-C225-E866-666696EA5AAC}"/>
              </a:ext>
            </a:extLst>
          </p:cNvPr>
          <p:cNvSpPr txBox="1">
            <a:spLocks/>
          </p:cNvSpPr>
          <p:nvPr/>
        </p:nvSpPr>
        <p:spPr>
          <a:xfrm>
            <a:off x="150465" y="202700"/>
            <a:ext cx="10972800" cy="606425"/>
          </a:xfrm>
          <a:prstGeom prst="rect">
            <a:avLst/>
          </a:prstGeom>
        </p:spPr>
        <p:txBody>
          <a:bodyPr vert="horz" lIns="121920" tIns="60960" rIns="121920" bIns="60960" rtlCol="0" anchor="ctr">
            <a:noAutofit/>
          </a:bodyPr>
          <a:lstStyle>
            <a:lvl1pPr algn="r" defTabSz="457200" rtl="0" eaLnBrk="1" latinLnBrk="0" hangingPunct="1">
              <a:spcBef>
                <a:spcPct val="0"/>
              </a:spcBef>
              <a:buNone/>
              <a:defRPr sz="2000" kern="1200">
                <a:solidFill>
                  <a:srgbClr val="FFFFFF"/>
                </a:solidFill>
                <a:latin typeface="Avenir Heavy"/>
                <a:ea typeface="+mj-ea"/>
                <a:cs typeface="Avenir Heavy"/>
              </a:defRPr>
            </a:lvl1pPr>
          </a:lstStyle>
          <a:p>
            <a:pPr algn="l"/>
            <a:r>
              <a:rPr lang="en-US" sz="2800" b="1" dirty="0">
                <a:solidFill>
                  <a:srgbClr val="00B0F0"/>
                </a:solidFill>
                <a:latin typeface="Arial   "/>
              </a:rPr>
              <a:t>Bio-</a:t>
            </a:r>
            <a:r>
              <a:rPr lang="en-US" sz="2800" b="1" dirty="0">
                <a:solidFill>
                  <a:srgbClr val="00B0F0"/>
                </a:solidFill>
                <a:latin typeface="Arial   "/>
                <a:cs typeface="Arial" panose="020B0604020202020204" pitchFamily="34" charset="0"/>
              </a:rPr>
              <a:t>β</a:t>
            </a:r>
            <a:r>
              <a:rPr lang="en-US" sz="2800" b="1" dirty="0">
                <a:solidFill>
                  <a:srgbClr val="00B0F0"/>
                </a:solidFill>
                <a:latin typeface="Arial   "/>
              </a:rPr>
              <a:t>NMR at TRIUMF</a:t>
            </a:r>
          </a:p>
        </p:txBody>
      </p:sp>
      <p:sp>
        <p:nvSpPr>
          <p:cNvPr id="13" name="TextBox 8">
            <a:extLst>
              <a:ext uri="{FF2B5EF4-FFF2-40B4-BE49-F238E27FC236}">
                <a16:creationId xmlns:a16="http://schemas.microsoft.com/office/drawing/2014/main" id="{E697FCBC-8B0C-992B-3F53-1741E7278A58}"/>
              </a:ext>
            </a:extLst>
          </p:cNvPr>
          <p:cNvSpPr txBox="1"/>
          <p:nvPr/>
        </p:nvSpPr>
        <p:spPr>
          <a:xfrm>
            <a:off x="333389" y="1962345"/>
            <a:ext cx="4246733" cy="1446550"/>
          </a:xfrm>
          <a:prstGeom prst="rect">
            <a:avLst/>
          </a:prstGeom>
          <a:noFill/>
        </p:spPr>
        <p:txBody>
          <a:bodyPr wrap="square" rtlCol="0">
            <a:spAutoFit/>
          </a:bodyPr>
          <a:lstStyle/>
          <a:p>
            <a:r>
              <a:rPr lang="en-US" sz="2200" dirty="0">
                <a:solidFill>
                  <a:srgbClr val="009CFF"/>
                </a:solidFill>
                <a:cs typeface="Arial" panose="020B0604020202020204" pitchFamily="34" charset="0"/>
              </a:rPr>
              <a:t>Current interests:</a:t>
            </a:r>
            <a:endParaRPr lang="hu-HU" sz="2200" dirty="0">
              <a:solidFill>
                <a:srgbClr val="009CFF"/>
              </a:solidFill>
              <a:cs typeface="Arial" panose="020B0604020202020204" pitchFamily="34" charset="0"/>
            </a:endParaRPr>
          </a:p>
          <a:p>
            <a:pPr marL="285750" indent="-285750">
              <a:buFont typeface="Arial" panose="020B0604020202020204" pitchFamily="34" charset="0"/>
              <a:buChar char="•"/>
            </a:pPr>
            <a:r>
              <a:rPr lang="hu-HU" sz="2200" baseline="30000" dirty="0">
                <a:cs typeface="Arial" panose="020B0604020202020204" pitchFamily="34" charset="0"/>
              </a:rPr>
              <a:t>31</a:t>
            </a:r>
            <a:r>
              <a:rPr lang="hu-HU" sz="2200" dirty="0">
                <a:cs typeface="Arial" panose="020B0604020202020204" pitchFamily="34" charset="0"/>
              </a:rPr>
              <a:t>Mg + </a:t>
            </a:r>
            <a:r>
              <a:rPr lang="hu-HU" sz="2200" baseline="30000" dirty="0">
                <a:cs typeface="Arial" panose="020B0604020202020204" pitchFamily="34" charset="0"/>
              </a:rPr>
              <a:t>8</a:t>
            </a:r>
            <a:r>
              <a:rPr lang="hu-HU" sz="2200" dirty="0">
                <a:cs typeface="Arial" panose="020B0604020202020204" pitchFamily="34" charset="0"/>
              </a:rPr>
              <a:t>Li (routine)</a:t>
            </a:r>
          </a:p>
          <a:p>
            <a:pPr marL="285750" indent="-285750">
              <a:buFont typeface="Arial" panose="020B0604020202020204" pitchFamily="34" charset="0"/>
              <a:buChar char="•"/>
            </a:pPr>
            <a:r>
              <a:rPr lang="hu-HU" sz="2200" baseline="30000" dirty="0">
                <a:cs typeface="Arial" panose="020B0604020202020204" pitchFamily="34" charset="0"/>
              </a:rPr>
              <a:t>58/74</a:t>
            </a:r>
            <a:r>
              <a:rPr lang="hu-HU" sz="2200" dirty="0">
                <a:cs typeface="Arial" panose="020B0604020202020204" pitchFamily="34" charset="0"/>
              </a:rPr>
              <a:t>Cu (under development)</a:t>
            </a:r>
          </a:p>
          <a:p>
            <a:pPr marL="285750" indent="-285750">
              <a:buFont typeface="Arial" panose="020B0604020202020204" pitchFamily="34" charset="0"/>
              <a:buChar char="•"/>
            </a:pPr>
            <a:r>
              <a:rPr lang="hu-HU" sz="2200" baseline="30000" dirty="0">
                <a:cs typeface="Arial" panose="020B0604020202020204" pitchFamily="34" charset="0"/>
              </a:rPr>
              <a:t>226,230</a:t>
            </a:r>
            <a:r>
              <a:rPr lang="hu-HU" sz="2200" dirty="0">
                <a:cs typeface="Arial" panose="020B0604020202020204" pitchFamily="34" charset="0"/>
              </a:rPr>
              <a:t>Ac (under development)</a:t>
            </a:r>
          </a:p>
        </p:txBody>
      </p:sp>
      <p:sp>
        <p:nvSpPr>
          <p:cNvPr id="20" name="TextBox 8">
            <a:extLst>
              <a:ext uri="{FF2B5EF4-FFF2-40B4-BE49-F238E27FC236}">
                <a16:creationId xmlns:a16="http://schemas.microsoft.com/office/drawing/2014/main" id="{F7782DD9-F532-B783-A453-E98574DAF213}"/>
              </a:ext>
            </a:extLst>
          </p:cNvPr>
          <p:cNvSpPr txBox="1"/>
          <p:nvPr/>
        </p:nvSpPr>
        <p:spPr>
          <a:xfrm>
            <a:off x="333389" y="3870020"/>
            <a:ext cx="4316186" cy="1785104"/>
          </a:xfrm>
          <a:prstGeom prst="rect">
            <a:avLst/>
          </a:prstGeom>
          <a:noFill/>
        </p:spPr>
        <p:txBody>
          <a:bodyPr wrap="square" rtlCol="0">
            <a:spAutoFit/>
          </a:bodyPr>
          <a:lstStyle/>
          <a:p>
            <a:r>
              <a:rPr lang="en-US" sz="2200" dirty="0">
                <a:solidFill>
                  <a:srgbClr val="00B0F0"/>
                </a:solidFill>
                <a:cs typeface="Arial" panose="020B0604020202020204" pitchFamily="34" charset="0"/>
              </a:rPr>
              <a:t>Attributes:</a:t>
            </a:r>
          </a:p>
          <a:p>
            <a:pPr marL="285750" indent="-285750">
              <a:buFont typeface="Arial" panose="020B0604020202020204" pitchFamily="34" charset="0"/>
              <a:buChar char="•"/>
            </a:pPr>
            <a:r>
              <a:rPr lang="en-US" sz="2200" dirty="0">
                <a:cs typeface="Arial" panose="020B0604020202020204" pitchFamily="34" charset="0"/>
              </a:rPr>
              <a:t>Unique, high-impact science;</a:t>
            </a:r>
          </a:p>
          <a:p>
            <a:pPr marL="285750" indent="-285750">
              <a:buFont typeface="Arial" panose="020B0604020202020204" pitchFamily="34" charset="0"/>
              <a:buChar char="•"/>
            </a:pPr>
            <a:r>
              <a:rPr lang="en-US" sz="2200" dirty="0">
                <a:cs typeface="Arial" panose="020B0604020202020204" pitchFamily="34" charset="0"/>
              </a:rPr>
              <a:t>International collaboration; </a:t>
            </a:r>
          </a:p>
          <a:p>
            <a:pPr marL="285750" indent="-285750">
              <a:buFont typeface="Arial" panose="020B0604020202020204" pitchFamily="34" charset="0"/>
              <a:buChar char="•"/>
            </a:pPr>
            <a:r>
              <a:rPr lang="en-US" sz="2200" dirty="0">
                <a:cs typeface="Arial" panose="020B0604020202020204" pitchFamily="34" charset="0"/>
              </a:rPr>
              <a:t>Private sector interest;</a:t>
            </a:r>
          </a:p>
          <a:p>
            <a:pPr marL="285750" indent="-285750">
              <a:buFont typeface="Arial" panose="020B0604020202020204" pitchFamily="34" charset="0"/>
              <a:buChar char="•"/>
            </a:pPr>
            <a:r>
              <a:rPr lang="en-US" sz="2200" dirty="0">
                <a:cs typeface="Arial" panose="020B0604020202020204" pitchFamily="34" charset="0"/>
              </a:rPr>
              <a:t>Threats: beam availability</a:t>
            </a:r>
            <a:endParaRPr lang="hu-HU" sz="2200" dirty="0">
              <a:cs typeface="Arial" panose="020B0604020202020204" pitchFamily="34" charset="0"/>
            </a:endParaRPr>
          </a:p>
        </p:txBody>
      </p:sp>
    </p:spTree>
    <p:extLst>
      <p:ext uri="{BB962C8B-B14F-4D97-AF65-F5344CB8AC3E}">
        <p14:creationId xmlns:p14="http://schemas.microsoft.com/office/powerpoint/2010/main" val="177410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40C395-162E-4B92-92D1-CB35D3AE7C92}"/>
              </a:ext>
            </a:extLst>
          </p:cNvPr>
          <p:cNvPicPr>
            <a:picLocks noGrp="1" noChangeAspect="1"/>
          </p:cNvPicPr>
          <p:nvPr>
            <p:ph idx="1"/>
          </p:nvPr>
        </p:nvPicPr>
        <p:blipFill>
          <a:blip r:embed="rId3"/>
          <a:stretch>
            <a:fillRect/>
          </a:stretch>
        </p:blipFill>
        <p:spPr>
          <a:xfrm>
            <a:off x="6346548" y="3481691"/>
            <a:ext cx="5066652" cy="2911390"/>
          </a:xfrm>
        </p:spPr>
      </p:pic>
      <p:pic>
        <p:nvPicPr>
          <p:cNvPr id="11" name="Picture 10">
            <a:extLst>
              <a:ext uri="{FF2B5EF4-FFF2-40B4-BE49-F238E27FC236}">
                <a16:creationId xmlns:a16="http://schemas.microsoft.com/office/drawing/2014/main" id="{5056C643-3C55-4376-A18E-4D7EA8475647}"/>
              </a:ext>
            </a:extLst>
          </p:cNvPr>
          <p:cNvPicPr>
            <a:picLocks noChangeAspect="1"/>
          </p:cNvPicPr>
          <p:nvPr/>
        </p:nvPicPr>
        <p:blipFill>
          <a:blip r:embed="rId4"/>
          <a:stretch>
            <a:fillRect/>
          </a:stretch>
        </p:blipFill>
        <p:spPr>
          <a:xfrm>
            <a:off x="2740213" y="3911463"/>
            <a:ext cx="2447812" cy="1396338"/>
          </a:xfrm>
          <a:prstGeom prst="rect">
            <a:avLst/>
          </a:prstGeom>
        </p:spPr>
      </p:pic>
      <p:sp>
        <p:nvSpPr>
          <p:cNvPr id="12" name="TextBox 11">
            <a:extLst>
              <a:ext uri="{FF2B5EF4-FFF2-40B4-BE49-F238E27FC236}">
                <a16:creationId xmlns:a16="http://schemas.microsoft.com/office/drawing/2014/main" id="{36D87F3B-BD9F-47BE-87AF-7744B9231DC2}"/>
              </a:ext>
            </a:extLst>
          </p:cNvPr>
          <p:cNvSpPr txBox="1"/>
          <p:nvPr/>
        </p:nvSpPr>
        <p:spPr>
          <a:xfrm>
            <a:off x="752534" y="4147966"/>
            <a:ext cx="1276824" cy="923330"/>
          </a:xfrm>
          <a:prstGeom prst="rect">
            <a:avLst/>
          </a:prstGeom>
          <a:noFill/>
        </p:spPr>
        <p:txBody>
          <a:bodyPr wrap="none" rtlCol="0">
            <a:spAutoFit/>
          </a:bodyPr>
          <a:lstStyle/>
          <a:p>
            <a:pPr algn="ctr"/>
            <a:r>
              <a:rPr lang="en-GB" b="1" dirty="0"/>
              <a:t>Desired</a:t>
            </a:r>
          </a:p>
          <a:p>
            <a:pPr algn="ctr"/>
            <a:r>
              <a:rPr lang="en-GB" b="1" dirty="0"/>
              <a:t>SOBP</a:t>
            </a:r>
          </a:p>
          <a:p>
            <a:pPr algn="ctr"/>
            <a:r>
              <a:rPr lang="en-GB" b="1" dirty="0"/>
              <a:t>parameters</a:t>
            </a:r>
          </a:p>
        </p:txBody>
      </p:sp>
      <p:sp>
        <p:nvSpPr>
          <p:cNvPr id="13" name="Arrow: Right 12">
            <a:extLst>
              <a:ext uri="{FF2B5EF4-FFF2-40B4-BE49-F238E27FC236}">
                <a16:creationId xmlns:a16="http://schemas.microsoft.com/office/drawing/2014/main" id="{102AC503-7CDC-410A-868D-C29E52AB0937}"/>
              </a:ext>
            </a:extLst>
          </p:cNvPr>
          <p:cNvSpPr/>
          <p:nvPr/>
        </p:nvSpPr>
        <p:spPr>
          <a:xfrm>
            <a:off x="2159694" y="4463085"/>
            <a:ext cx="463505" cy="2930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23E47AE-6612-4688-B590-782573F50F1E}"/>
              </a:ext>
            </a:extLst>
          </p:cNvPr>
          <p:cNvSpPr txBox="1"/>
          <p:nvPr/>
        </p:nvSpPr>
        <p:spPr>
          <a:xfrm>
            <a:off x="2287482" y="3539080"/>
            <a:ext cx="2878032" cy="369332"/>
          </a:xfrm>
          <a:prstGeom prst="rect">
            <a:avLst/>
          </a:prstGeom>
          <a:noFill/>
        </p:spPr>
        <p:txBody>
          <a:bodyPr wrap="none" rtlCol="0">
            <a:spAutoFit/>
          </a:bodyPr>
          <a:lstStyle/>
          <a:p>
            <a:r>
              <a:rPr lang="en-GB" b="1" dirty="0"/>
              <a:t>Generated Hedgehog design</a:t>
            </a:r>
          </a:p>
        </p:txBody>
      </p:sp>
      <p:sp>
        <p:nvSpPr>
          <p:cNvPr id="17" name="Arrow: Right 16">
            <a:extLst>
              <a:ext uri="{FF2B5EF4-FFF2-40B4-BE49-F238E27FC236}">
                <a16:creationId xmlns:a16="http://schemas.microsoft.com/office/drawing/2014/main" id="{9B1ECE0E-A26D-4FF8-88AD-20AB9253890F}"/>
              </a:ext>
            </a:extLst>
          </p:cNvPr>
          <p:cNvSpPr/>
          <p:nvPr/>
        </p:nvSpPr>
        <p:spPr>
          <a:xfrm rot="5400000">
            <a:off x="3757411" y="5458139"/>
            <a:ext cx="413415" cy="2930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Right 17">
            <a:extLst>
              <a:ext uri="{FF2B5EF4-FFF2-40B4-BE49-F238E27FC236}">
                <a16:creationId xmlns:a16="http://schemas.microsoft.com/office/drawing/2014/main" id="{328AAA78-7D94-4413-A498-A34884067FA7}"/>
              </a:ext>
            </a:extLst>
          </p:cNvPr>
          <p:cNvSpPr/>
          <p:nvPr/>
        </p:nvSpPr>
        <p:spPr>
          <a:xfrm>
            <a:off x="5239312" y="4477591"/>
            <a:ext cx="375873" cy="2785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03EBD517-F153-4622-9D8D-D59EBCB05480}"/>
              </a:ext>
            </a:extLst>
          </p:cNvPr>
          <p:cNvSpPr txBox="1"/>
          <p:nvPr/>
        </p:nvSpPr>
        <p:spPr>
          <a:xfrm>
            <a:off x="2723778" y="5901548"/>
            <a:ext cx="2480679" cy="646331"/>
          </a:xfrm>
          <a:prstGeom prst="rect">
            <a:avLst/>
          </a:prstGeom>
          <a:noFill/>
        </p:spPr>
        <p:txBody>
          <a:bodyPr wrap="none" rtlCol="0">
            <a:spAutoFit/>
          </a:bodyPr>
          <a:lstStyle/>
          <a:p>
            <a:pPr algn="ctr"/>
            <a:r>
              <a:rPr lang="en-GB" b="1" dirty="0"/>
              <a:t>3D printing and physical</a:t>
            </a:r>
          </a:p>
          <a:p>
            <a:pPr algn="ctr"/>
            <a:r>
              <a:rPr lang="en-GB" b="1" dirty="0"/>
              <a:t>testing</a:t>
            </a:r>
          </a:p>
        </p:txBody>
      </p:sp>
      <p:sp>
        <p:nvSpPr>
          <p:cNvPr id="23" name="TextBox 22">
            <a:extLst>
              <a:ext uri="{FF2B5EF4-FFF2-40B4-BE49-F238E27FC236}">
                <a16:creationId xmlns:a16="http://schemas.microsoft.com/office/drawing/2014/main" id="{104C5067-641F-4A15-BC5B-A0B11B95FE6E}"/>
              </a:ext>
            </a:extLst>
          </p:cNvPr>
          <p:cNvSpPr txBox="1"/>
          <p:nvPr/>
        </p:nvSpPr>
        <p:spPr>
          <a:xfrm>
            <a:off x="7907069" y="6308759"/>
            <a:ext cx="1608133" cy="369332"/>
          </a:xfrm>
          <a:prstGeom prst="rect">
            <a:avLst/>
          </a:prstGeom>
          <a:noFill/>
        </p:spPr>
        <p:txBody>
          <a:bodyPr wrap="none" rtlCol="0">
            <a:spAutoFit/>
          </a:bodyPr>
          <a:lstStyle/>
          <a:p>
            <a:r>
              <a:rPr lang="en-GB" dirty="0"/>
              <a:t>Distance (cm)</a:t>
            </a:r>
          </a:p>
        </p:txBody>
      </p:sp>
      <p:sp>
        <p:nvSpPr>
          <p:cNvPr id="24" name="TextBox 23">
            <a:extLst>
              <a:ext uri="{FF2B5EF4-FFF2-40B4-BE49-F238E27FC236}">
                <a16:creationId xmlns:a16="http://schemas.microsoft.com/office/drawing/2014/main" id="{A0338EDD-91F7-4A2B-8EEB-8B4321A65C99}"/>
              </a:ext>
            </a:extLst>
          </p:cNvPr>
          <p:cNvSpPr txBox="1"/>
          <p:nvPr/>
        </p:nvSpPr>
        <p:spPr>
          <a:xfrm rot="16200000">
            <a:off x="5138378" y="4655556"/>
            <a:ext cx="1845313" cy="369332"/>
          </a:xfrm>
          <a:prstGeom prst="rect">
            <a:avLst/>
          </a:prstGeom>
          <a:noFill/>
        </p:spPr>
        <p:txBody>
          <a:bodyPr wrap="none" rtlCol="0">
            <a:spAutoFit/>
          </a:bodyPr>
          <a:lstStyle/>
          <a:p>
            <a:r>
              <a:rPr lang="en-GB" dirty="0"/>
              <a:t>X coordinate (cm)</a:t>
            </a:r>
          </a:p>
        </p:txBody>
      </p:sp>
      <p:sp>
        <p:nvSpPr>
          <p:cNvPr id="22" name="TextBox 21">
            <a:extLst>
              <a:ext uri="{FF2B5EF4-FFF2-40B4-BE49-F238E27FC236}">
                <a16:creationId xmlns:a16="http://schemas.microsoft.com/office/drawing/2014/main" id="{B6545666-ABDC-42D0-BC61-363D3AF9C2BA}"/>
              </a:ext>
            </a:extLst>
          </p:cNvPr>
          <p:cNvSpPr txBox="1"/>
          <p:nvPr/>
        </p:nvSpPr>
        <p:spPr>
          <a:xfrm rot="5400000">
            <a:off x="10508657" y="4502899"/>
            <a:ext cx="2178417" cy="369332"/>
          </a:xfrm>
          <a:prstGeom prst="rect">
            <a:avLst/>
          </a:prstGeom>
          <a:noFill/>
        </p:spPr>
        <p:txBody>
          <a:bodyPr wrap="none" rtlCol="0">
            <a:spAutoFit/>
          </a:bodyPr>
          <a:lstStyle/>
          <a:p>
            <a:r>
              <a:rPr lang="en-GB" dirty="0"/>
              <a:t>Dose (arbitrary units)</a:t>
            </a:r>
          </a:p>
        </p:txBody>
      </p:sp>
      <p:sp>
        <p:nvSpPr>
          <p:cNvPr id="16" name="Title 1">
            <a:extLst>
              <a:ext uri="{FF2B5EF4-FFF2-40B4-BE49-F238E27FC236}">
                <a16:creationId xmlns:a16="http://schemas.microsoft.com/office/drawing/2014/main" id="{AB9BA572-FD44-4677-AB8E-128CAC44A2C1}"/>
              </a:ext>
            </a:extLst>
          </p:cNvPr>
          <p:cNvSpPr txBox="1">
            <a:spLocks/>
          </p:cNvSpPr>
          <p:nvPr/>
        </p:nvSpPr>
        <p:spPr>
          <a:xfrm>
            <a:off x="827669" y="23466"/>
            <a:ext cx="10972800" cy="606425"/>
          </a:xfrm>
          <a:prstGeom prst="rect">
            <a:avLst/>
          </a:prstGeom>
        </p:spPr>
        <p:txBody>
          <a:bodyPr vert="horz" lIns="121920" tIns="60960" rIns="121920" bIns="60960" rtlCol="0" anchor="ctr">
            <a:noAutofit/>
          </a:bodyPr>
          <a:lstStyle>
            <a:lvl1pPr algn="r" defTabSz="457200" rtl="0" eaLnBrk="1" latinLnBrk="0" hangingPunct="1">
              <a:spcBef>
                <a:spcPct val="0"/>
              </a:spcBef>
              <a:buNone/>
              <a:defRPr sz="2000" kern="1200">
                <a:solidFill>
                  <a:srgbClr val="FFFFFF"/>
                </a:solidFill>
                <a:latin typeface="Avenir Heavy"/>
                <a:ea typeface="+mj-ea"/>
                <a:cs typeface="Avenir Heavy"/>
              </a:defRPr>
            </a:lvl1pPr>
          </a:lstStyle>
          <a:p>
            <a:r>
              <a:rPr lang="en-US" sz="2800" b="1" dirty="0">
                <a:solidFill>
                  <a:srgbClr val="00B0F0"/>
                </a:solidFill>
                <a:latin typeface="Arial   "/>
              </a:rPr>
              <a:t>Proton (and photon) FLASH at TRIUMF</a:t>
            </a:r>
          </a:p>
        </p:txBody>
      </p:sp>
      <p:pic>
        <p:nvPicPr>
          <p:cNvPr id="20" name="Picture 2" descr="http://www.triumf.ca/sites/default/files/user-553/Cornelia%20Hoehr_DxO.Horizrontal_1_0_0.jpg">
            <a:extLst>
              <a:ext uri="{FF2B5EF4-FFF2-40B4-BE49-F238E27FC236}">
                <a16:creationId xmlns:a16="http://schemas.microsoft.com/office/drawing/2014/main" id="{583CC8E7-F891-4434-BBCB-4D6AF50E92C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18088" y="123686"/>
            <a:ext cx="1280185" cy="15105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0254EB2D-C785-5BF0-6B1E-F64FA088602E}"/>
              </a:ext>
            </a:extLst>
          </p:cNvPr>
          <p:cNvPicPr>
            <a:picLocks noChangeAspect="1"/>
          </p:cNvPicPr>
          <p:nvPr/>
        </p:nvPicPr>
        <p:blipFill>
          <a:blip r:embed="rId6"/>
          <a:stretch>
            <a:fillRect/>
          </a:stretch>
        </p:blipFill>
        <p:spPr>
          <a:xfrm>
            <a:off x="7398982" y="933341"/>
            <a:ext cx="3251672" cy="2495659"/>
          </a:xfrm>
          <a:prstGeom prst="rect">
            <a:avLst/>
          </a:prstGeom>
        </p:spPr>
      </p:pic>
      <p:sp>
        <p:nvSpPr>
          <p:cNvPr id="27" name="TextBox 8">
            <a:extLst>
              <a:ext uri="{FF2B5EF4-FFF2-40B4-BE49-F238E27FC236}">
                <a16:creationId xmlns:a16="http://schemas.microsoft.com/office/drawing/2014/main" id="{16B19C23-0F10-231F-0BF8-504030BAA52A}"/>
              </a:ext>
            </a:extLst>
          </p:cNvPr>
          <p:cNvSpPr txBox="1"/>
          <p:nvPr/>
        </p:nvSpPr>
        <p:spPr>
          <a:xfrm>
            <a:off x="1849266" y="1550199"/>
            <a:ext cx="4730941" cy="1785104"/>
          </a:xfrm>
          <a:prstGeom prst="rect">
            <a:avLst/>
          </a:prstGeom>
          <a:noFill/>
        </p:spPr>
        <p:txBody>
          <a:bodyPr wrap="square" rtlCol="0">
            <a:spAutoFit/>
          </a:bodyPr>
          <a:lstStyle/>
          <a:p>
            <a:r>
              <a:rPr lang="en-US" sz="2200" dirty="0">
                <a:solidFill>
                  <a:srgbClr val="00B0F0"/>
                </a:solidFill>
                <a:cs typeface="Arial" panose="020B0604020202020204" pitchFamily="34" charset="0"/>
              </a:rPr>
              <a:t>Attributes:</a:t>
            </a:r>
          </a:p>
          <a:p>
            <a:pPr marL="285750" indent="-285750">
              <a:buFont typeface="Arial" panose="020B0604020202020204" pitchFamily="34" charset="0"/>
              <a:buChar char="•"/>
            </a:pPr>
            <a:r>
              <a:rPr lang="en-US" sz="2200" dirty="0">
                <a:cs typeface="Arial" panose="020B0604020202020204" pitchFamily="34" charset="0"/>
              </a:rPr>
              <a:t>Builds on decades of PT experience at TRIUMF;</a:t>
            </a:r>
          </a:p>
          <a:p>
            <a:pPr marL="285750" indent="-285750">
              <a:buFont typeface="Arial" panose="020B0604020202020204" pitchFamily="34" charset="0"/>
              <a:buChar char="•"/>
            </a:pPr>
            <a:r>
              <a:rPr lang="en-US" sz="2200" dirty="0">
                <a:cs typeface="Arial" panose="020B0604020202020204" pitchFamily="34" charset="0"/>
              </a:rPr>
              <a:t>Threats: need for program/infrastructure investment</a:t>
            </a:r>
            <a:endParaRPr lang="hu-HU" sz="2200" dirty="0">
              <a:cs typeface="Arial" panose="020B0604020202020204" pitchFamily="34" charset="0"/>
            </a:endParaRPr>
          </a:p>
        </p:txBody>
      </p:sp>
      <p:sp>
        <p:nvSpPr>
          <p:cNvPr id="28" name="TextBox 8">
            <a:extLst>
              <a:ext uri="{FF2B5EF4-FFF2-40B4-BE49-F238E27FC236}">
                <a16:creationId xmlns:a16="http://schemas.microsoft.com/office/drawing/2014/main" id="{44AF0280-BEC6-D838-D322-51F76F3278B2}"/>
              </a:ext>
            </a:extLst>
          </p:cNvPr>
          <p:cNvSpPr txBox="1"/>
          <p:nvPr/>
        </p:nvSpPr>
        <p:spPr>
          <a:xfrm>
            <a:off x="1849267" y="179909"/>
            <a:ext cx="4246733" cy="1446550"/>
          </a:xfrm>
          <a:prstGeom prst="rect">
            <a:avLst/>
          </a:prstGeom>
          <a:noFill/>
        </p:spPr>
        <p:txBody>
          <a:bodyPr wrap="square" rtlCol="0">
            <a:spAutoFit/>
          </a:bodyPr>
          <a:lstStyle/>
          <a:p>
            <a:r>
              <a:rPr lang="en-US" sz="2200" dirty="0">
                <a:solidFill>
                  <a:srgbClr val="009CFF"/>
                </a:solidFill>
                <a:cs typeface="Arial" panose="020B0604020202020204" pitchFamily="34" charset="0"/>
              </a:rPr>
              <a:t>Current status:</a:t>
            </a:r>
            <a:endParaRPr lang="hu-HU" sz="2200" dirty="0">
              <a:solidFill>
                <a:srgbClr val="009CFF"/>
              </a:solidFill>
              <a:cs typeface="Arial" panose="020B0604020202020204" pitchFamily="34" charset="0"/>
            </a:endParaRPr>
          </a:p>
          <a:p>
            <a:pPr marL="285750" indent="-285750">
              <a:buFont typeface="Arial" panose="020B0604020202020204" pitchFamily="34" charset="0"/>
              <a:buChar char="•"/>
            </a:pPr>
            <a:r>
              <a:rPr lang="en-US" sz="2200" dirty="0">
                <a:cs typeface="Arial" panose="020B0604020202020204" pitchFamily="34" charset="0"/>
              </a:rPr>
              <a:t>Grant funding used to install prototype hardware; collect feasibility data</a:t>
            </a:r>
            <a:endParaRPr lang="hu-HU" sz="2200" dirty="0">
              <a:cs typeface="Arial" panose="020B0604020202020204" pitchFamily="34" charset="0"/>
            </a:endParaRPr>
          </a:p>
        </p:txBody>
      </p:sp>
    </p:spTree>
    <p:extLst>
      <p:ext uri="{BB962C8B-B14F-4D97-AF65-F5344CB8AC3E}">
        <p14:creationId xmlns:p14="http://schemas.microsoft.com/office/powerpoint/2010/main" val="153624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2.xml><?xml version="1.0" encoding="utf-8"?>
<a:theme xmlns:a="http://schemas.openxmlformats.org/drawingml/2006/main" name="1_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95DFFFD-7B87-4DD8-A2A1-E048C6657955}">
  <we:reference id="wa104381063" version="1.0.0.0" store="en-US" storeType="OMEX"/>
  <we:alternateReferences>
    <we:reference id="wa104381063" version="1.0.0.0"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CE611AAFD5C64683D0916501202EFD" ma:contentTypeVersion="6" ma:contentTypeDescription="Create a new document." ma:contentTypeScope="" ma:versionID="d8020f179d20ea236c32a0d3ced66310">
  <xsd:schema xmlns:xsd="http://www.w3.org/2001/XMLSchema" xmlns:xs="http://www.w3.org/2001/XMLSchema" xmlns:p="http://schemas.microsoft.com/office/2006/metadata/properties" xmlns:ns2="ddf70187-2574-4bdf-8d47-caead31c8424" xmlns:ns3="7f7e9349-7aa3-411b-b2a2-e10845bb70e7" targetNamespace="http://schemas.microsoft.com/office/2006/metadata/properties" ma:root="true" ma:fieldsID="84b74c2fab4f2595a8cbd8405dc1063b" ns2:_="" ns3:_="">
    <xsd:import namespace="ddf70187-2574-4bdf-8d47-caead31c8424"/>
    <xsd:import namespace="7f7e9349-7aa3-411b-b2a2-e10845bb70e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f70187-2574-4bdf-8d47-caead31c84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7e9349-7aa3-411b-b2a2-e10845bb70e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59D4BE-3CC6-4361-B86E-C4DAB5985F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f70187-2574-4bdf-8d47-caead31c8424"/>
    <ds:schemaRef ds:uri="7f7e9349-7aa3-411b-b2a2-e10845bb70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AEFBFA-2464-4A19-9AC2-49D62E17162B}">
  <ds:schemaRefs>
    <ds:schemaRef ds:uri="http://purl.org/dc/terms/"/>
    <ds:schemaRef ds:uri="7f7e9349-7aa3-411b-b2a2-e10845bb70e7"/>
    <ds:schemaRef ds:uri="http://schemas.microsoft.com/office/2006/documentManagement/types"/>
    <ds:schemaRef ds:uri="http://schemas.microsoft.com/office/infopath/2007/PartnerControls"/>
    <ds:schemaRef ds:uri="http://purl.org/dc/elements/1.1/"/>
    <ds:schemaRef ds:uri="http://schemas.microsoft.com/office/2006/metadata/properties"/>
    <ds:schemaRef ds:uri="ddf70187-2574-4bdf-8d47-caead31c8424"/>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DEDBE18B-3E07-4798-938C-9D22F0E055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1353</TotalTime>
  <Words>2512</Words>
  <Application>Microsoft Office PowerPoint</Application>
  <PresentationFormat>Widescreen</PresentationFormat>
  <Paragraphs>364</Paragraphs>
  <Slides>34</Slides>
  <Notes>12</Notes>
  <HiddenSlides>0</HiddenSlides>
  <MMClips>1</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2</vt:i4>
      </vt:variant>
      <vt:variant>
        <vt:lpstr>Slide Titles</vt:lpstr>
      </vt:variant>
      <vt:variant>
        <vt:i4>34</vt:i4>
      </vt:variant>
    </vt:vector>
  </HeadingPairs>
  <TitlesOfParts>
    <vt:vector size="49" baseType="lpstr">
      <vt:lpstr>-apple-system</vt:lpstr>
      <vt:lpstr>Arial</vt:lpstr>
      <vt:lpstr>Arial   </vt:lpstr>
      <vt:lpstr>Arial Black</vt:lpstr>
      <vt:lpstr>Avenir Heavy</vt:lpstr>
      <vt:lpstr>Calibri</vt:lpstr>
      <vt:lpstr>Helvetica Light</vt:lpstr>
      <vt:lpstr>Helvetica Neue</vt:lpstr>
      <vt:lpstr>Myriad Pro</vt:lpstr>
      <vt:lpstr>Myriad Pro SemiExt</vt:lpstr>
      <vt:lpstr>Wingdings</vt:lpstr>
      <vt:lpstr>Custom Design</vt:lpstr>
      <vt:lpstr>1_Custom Design</vt:lpstr>
      <vt:lpstr>MDLDrawObject Class</vt:lpstr>
      <vt:lpstr>Visio</vt:lpstr>
      <vt:lpstr>Five year plan within the 20-year vision – Town Hall Life Sciences Division    </vt:lpstr>
      <vt:lpstr>PowerPoint Presentation</vt:lpstr>
      <vt:lpstr>Life Sciences Vision and Mission Statements</vt:lpstr>
      <vt:lpstr>TRIUMF Life Sciences focuses on advancing accelerator-based technology for the development of isotopes that can improve life</vt:lpstr>
      <vt:lpstr>Life Sciences BAEs at TRIUMF</vt:lpstr>
      <vt:lpstr>Current Life Sciences Priorities</vt:lpstr>
      <vt:lpstr>Research Summary</vt:lpstr>
      <vt:lpstr>PowerPoint Presentation</vt:lpstr>
      <vt:lpstr>PowerPoint Presentation</vt:lpstr>
      <vt:lpstr>Medical Isotopes: Metals offer many options</vt:lpstr>
      <vt:lpstr>Medical Isotopes: Metals offer many options</vt:lpstr>
      <vt:lpstr>PowerPoint Presentation</vt:lpstr>
      <vt:lpstr>Radiopharmaceuticals Development</vt:lpstr>
      <vt:lpstr>PowerPoint Presentation</vt:lpstr>
      <vt:lpstr>ISAC/ISOL</vt:lpstr>
      <vt:lpstr>UBC; BC Cancer tracer supply (O22, O93)</vt:lpstr>
      <vt:lpstr>Life Sciences at TRIUMF</vt:lpstr>
      <vt:lpstr>Current Priorities</vt:lpstr>
      <vt:lpstr>IAMI (P442)</vt:lpstr>
      <vt:lpstr>IAMI (P442)</vt:lpstr>
      <vt:lpstr>IAMI: Operations Model</vt:lpstr>
      <vt:lpstr>PowerPoint Presentation</vt:lpstr>
      <vt:lpstr>PowerPoint Presentation</vt:lpstr>
      <vt:lpstr>PowerPoint Presentation</vt:lpstr>
      <vt:lpstr>PowerPoint Presentation</vt:lpstr>
      <vt:lpstr>PowerPoint Presentation</vt:lpstr>
      <vt:lpstr>Future Ambitions, Upcoming Priorities</vt:lpstr>
      <vt:lpstr>PowerPoint Presentation</vt:lpstr>
      <vt:lpstr>225Ac Production via 226Ra(p,2n) (P526)</vt:lpstr>
      <vt:lpstr>Expand bio-β-NMR (P382, P464)</vt:lpstr>
      <vt:lpstr>FLASH Proton and X-ray Therapy (P490)</vt:lpstr>
      <vt:lpstr>Summary</vt:lpstr>
      <vt:lpstr>Our 20 Year Vision for Life Sciences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TRIUMF</dc:title>
  <dc:creator>Paul Schaffer</dc:creator>
  <cp:lastModifiedBy>Paul Schaffer</cp:lastModifiedBy>
  <cp:revision>11</cp:revision>
  <cp:lastPrinted>2020-05-30T21:37:43Z</cp:lastPrinted>
  <dcterms:modified xsi:type="dcterms:W3CDTF">2022-07-22T15:06:55Z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0x0101006FCE611AAFD5C64683D0916501202EFD</vt:lpwstr>
  </property>
</Properties>
</file>