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520" r:id="rId2"/>
    <p:sldId id="5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50E4F-7A98-469A-8D34-9390B4111A00}" type="datetimeFigureOut">
              <a:rPr lang="en-CA" smtClean="0"/>
              <a:t>2022-07-18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A9EEA-06EE-46E9-B60B-206EA01B2E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8007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Suggested to reorganize the timing distribution for the presentation: maybe devoting more time to introduction and current project, less time on future proposals</a:t>
            </a:r>
          </a:p>
          <a:p>
            <a:endParaRPr lang="en-US" dirty="0"/>
          </a:p>
          <a:p>
            <a:r>
              <a:rPr lang="en-US" dirty="0"/>
              <a:t>Suggested to add transitions between slides to make the entire logic flow more “naturally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476310-DAD6-EE4F-ABB6-4124C82A74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8889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the cited paper and transition to next slide </a:t>
            </a:r>
            <a:r>
              <a:rPr lang="en-US" dirty="0">
                <a:sym typeface="Wingdings" panose="05000000000000000000" pitchFamily="2" charset="2"/>
              </a:rPr>
              <a:t> introduce motivation of my research</a:t>
            </a:r>
            <a:endParaRPr lang="en-US" dirty="0"/>
          </a:p>
          <a:p>
            <a:endParaRPr lang="en-US" dirty="0"/>
          </a:p>
          <a:p>
            <a:r>
              <a:rPr lang="en-US" dirty="0"/>
              <a:t>Optional: After saying </a:t>
            </a:r>
            <a:r>
              <a:rPr lang="en-US" baseline="0" dirty="0"/>
              <a:t>solution was only evaporated to near dryness, explain in words orally: mercury chloride is volatile, evaporation to dryness poses a real risk of contaminating the surroundings.</a:t>
            </a:r>
          </a:p>
          <a:p>
            <a:endParaRPr lang="en-US" baseline="0" dirty="0"/>
          </a:p>
          <a:p>
            <a:r>
              <a:rPr lang="en-US" baseline="0" dirty="0"/>
              <a:t>Optional: After introducing the volatility of mercury chloride, also orally mention that the final solution was transferred into a smaller container for subsequent radiolabeling experiments.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476310-DAD6-EE4F-ABB6-4124C82A74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347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70000" y="634696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900" b="0" i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6B958E4-B883-3A43-B886-6E34D2C9DE1B}" type="datetime1">
              <a:rPr lang="en-CA" smtClean="0"/>
              <a:t>2022-07-18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270000" y="4906619"/>
            <a:ext cx="100838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quarter" idx="15" hasCustomPrompt="1"/>
          </p:nvPr>
        </p:nvSpPr>
        <p:spPr>
          <a:xfrm>
            <a:off x="1270000" y="1641818"/>
            <a:ext cx="10083800" cy="301004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200" b="0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3000" b="1" i="0">
                <a:solidFill>
                  <a:srgbClr val="0096FF"/>
                </a:solidFill>
                <a:latin typeface="Arial Black" charset="0"/>
                <a:ea typeface="Arial Black" charset="0"/>
                <a:cs typeface="Arial Black" charset="0"/>
              </a:defRPr>
            </a:lvl2pPr>
            <a:lvl3pPr marL="914400" indent="0">
              <a:buNone/>
              <a:defRPr sz="3000" b="1" i="0">
                <a:solidFill>
                  <a:srgbClr val="0096FF"/>
                </a:solidFill>
                <a:latin typeface="Arial Black" charset="0"/>
                <a:ea typeface="Arial Black" charset="0"/>
                <a:cs typeface="Arial Black" charset="0"/>
              </a:defRPr>
            </a:lvl3pPr>
            <a:lvl4pPr marL="1371600" indent="0">
              <a:buNone/>
              <a:defRPr sz="3000" b="1" i="0">
                <a:solidFill>
                  <a:srgbClr val="0096FF"/>
                </a:solidFill>
                <a:latin typeface="Arial Black" charset="0"/>
                <a:ea typeface="Arial Black" charset="0"/>
                <a:cs typeface="Arial Black" charset="0"/>
              </a:defRPr>
            </a:lvl4pPr>
            <a:lvl5pPr marL="1828800" indent="0">
              <a:buNone/>
              <a:defRPr sz="3000" b="1" i="0">
                <a:solidFill>
                  <a:srgbClr val="0096FF"/>
                </a:solidFill>
                <a:latin typeface="Arial Black" charset="0"/>
                <a:ea typeface="Arial Black" charset="0"/>
                <a:cs typeface="Arial Black" charset="0"/>
              </a:defRPr>
            </a:lvl5pPr>
          </a:lstStyle>
          <a:p>
            <a:pPr lvl="0"/>
            <a:r>
              <a:rPr lang="en-US" dirty="0"/>
              <a:t>Presentation Title. Arial Regular 32pt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1189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72890513-E58D-2644-ACDB-E89B1349FC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7" hasCustomPrompt="1"/>
          </p:nvPr>
        </p:nvSpPr>
        <p:spPr>
          <a:xfrm>
            <a:off x="1270000" y="5110646"/>
            <a:ext cx="10083800" cy="742466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600" b="0" i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400" b="0" i="0">
                <a:solidFill>
                  <a:srgbClr val="0096FF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2400" b="0" i="0">
                <a:solidFill>
                  <a:srgbClr val="0096FF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2400" b="0" i="0">
                <a:solidFill>
                  <a:srgbClr val="0096FF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2400" b="0" i="0">
                <a:solidFill>
                  <a:srgbClr val="0096F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Presentation Subtitle-Arial Regular 16-Title Case</a:t>
            </a:r>
          </a:p>
          <a:p>
            <a:pPr lvl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333875" y="6346825"/>
            <a:ext cx="3987800" cy="3302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="0" i="1" baseline="0">
                <a:solidFill>
                  <a:srgbClr val="00B0F0"/>
                </a:solidFill>
              </a:defRPr>
            </a:lvl1pPr>
            <a:lvl2pPr>
              <a:defRPr sz="1200" b="1" i="1"/>
            </a:lvl2pPr>
            <a:lvl3pPr>
              <a:defRPr sz="1200" b="1" i="1"/>
            </a:lvl3pPr>
            <a:lvl4pPr>
              <a:defRPr sz="1200" b="1" i="1"/>
            </a:lvl4pPr>
            <a:lvl5pPr>
              <a:defRPr sz="1200" b="1" i="1"/>
            </a:lvl5pPr>
          </a:lstStyle>
          <a:p>
            <a:pPr lvl="0"/>
            <a:r>
              <a:rPr lang="en-US" dirty="0"/>
              <a:t>Author’s Full Name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-11408"/>
            <a:ext cx="12192000" cy="1034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78" y="313154"/>
            <a:ext cx="1783444" cy="32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9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810132" y="205595"/>
            <a:ext cx="10450005" cy="101451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4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Slide Title—Arial Bold 24-Cyan Blue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1189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72890513-E58D-2644-ACDB-E89B1349FC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333875" y="6346825"/>
            <a:ext cx="3987800" cy="3302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="0" i="1" baseline="0">
                <a:solidFill>
                  <a:srgbClr val="00B0F0"/>
                </a:solidFill>
              </a:defRPr>
            </a:lvl1pPr>
            <a:lvl2pPr>
              <a:defRPr sz="1200" b="1" i="1"/>
            </a:lvl2pPr>
            <a:lvl3pPr>
              <a:defRPr sz="1200" b="1" i="1"/>
            </a:lvl3pPr>
            <a:lvl4pPr>
              <a:defRPr sz="1200" b="1" i="1"/>
            </a:lvl4pPr>
            <a:lvl5pPr>
              <a:defRPr sz="1200" b="1" i="1"/>
            </a:lvl5pPr>
          </a:lstStyle>
          <a:p>
            <a:pPr lvl="0"/>
            <a:r>
              <a:rPr lang="en-US" dirty="0"/>
              <a:t>Author’s Full Name</a:t>
            </a:r>
          </a:p>
        </p:txBody>
      </p:sp>
    </p:spTree>
    <p:extLst>
      <p:ext uri="{BB962C8B-B14F-4D97-AF65-F5344CB8AC3E}">
        <p14:creationId xmlns:p14="http://schemas.microsoft.com/office/powerpoint/2010/main" val="171491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810132" y="205595"/>
            <a:ext cx="10450005" cy="101451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4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Slide Title—Arial Bold 24-Cyan Blue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822325" y="1495425"/>
            <a:ext cx="4686300" cy="69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Bulleted List-Arial Bold 20-Cyan Blue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6573838" y="1495425"/>
            <a:ext cx="4686300" cy="69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Bulleted List-Arial Bold 20-Cyan Blue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822325" y="2570162"/>
            <a:ext cx="4968875" cy="362343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Arial Regular 20 is the default type for paragraphs (in black)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6573838" y="2570161"/>
            <a:ext cx="4968875" cy="362343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Arial Regular 20 is the default type for paragraphs (in black).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1189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72890513-E58D-2644-ACDB-E89B1349FC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333875" y="6346825"/>
            <a:ext cx="3987800" cy="3302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="0" i="1" baseline="0">
                <a:solidFill>
                  <a:srgbClr val="00B0F0"/>
                </a:solidFill>
              </a:defRPr>
            </a:lvl1pPr>
            <a:lvl2pPr>
              <a:defRPr sz="1200" b="1" i="1"/>
            </a:lvl2pPr>
            <a:lvl3pPr>
              <a:defRPr sz="1200" b="1" i="1"/>
            </a:lvl3pPr>
            <a:lvl4pPr>
              <a:defRPr sz="1200" b="1" i="1"/>
            </a:lvl4pPr>
            <a:lvl5pPr>
              <a:defRPr sz="1200" b="1" i="1"/>
            </a:lvl5pPr>
          </a:lstStyle>
          <a:p>
            <a:pPr lvl="0"/>
            <a:r>
              <a:rPr lang="en-US" dirty="0"/>
              <a:t>Author’s Full Name</a:t>
            </a:r>
          </a:p>
        </p:txBody>
      </p:sp>
    </p:spTree>
    <p:extLst>
      <p:ext uri="{BB962C8B-B14F-4D97-AF65-F5344CB8AC3E}">
        <p14:creationId xmlns:p14="http://schemas.microsoft.com/office/powerpoint/2010/main" val="335132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4105" y="648096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72890513-E58D-2644-ACDB-E89B1349FC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822325" y="6469063"/>
            <a:ext cx="3302966" cy="3889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="0" i="1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Information Source-Arial Italic 9-Cyan Blue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6573838" y="1316183"/>
            <a:ext cx="4686300" cy="69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Bulleted List-Arial Bold 20-Cyan Blue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6"/>
          </p:nvPr>
        </p:nvSpPr>
        <p:spPr>
          <a:xfrm>
            <a:off x="822325" y="1316183"/>
            <a:ext cx="5075238" cy="5045027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6573838" y="2214976"/>
            <a:ext cx="4968875" cy="362343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Arial Regular 20 is the default type for paragraphs (in black).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810132" y="205595"/>
            <a:ext cx="10450005" cy="101451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4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Slide Title—Arial Bold 24-Cyan Blue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333875" y="6346825"/>
            <a:ext cx="3987800" cy="3302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="0" i="1" baseline="0">
                <a:solidFill>
                  <a:srgbClr val="00B0F0"/>
                </a:solidFill>
              </a:defRPr>
            </a:lvl1pPr>
            <a:lvl2pPr>
              <a:defRPr sz="1200" b="1" i="1"/>
            </a:lvl2pPr>
            <a:lvl3pPr>
              <a:defRPr sz="1200" b="1" i="1"/>
            </a:lvl3pPr>
            <a:lvl4pPr>
              <a:defRPr sz="1200" b="1" i="1"/>
            </a:lvl4pPr>
            <a:lvl5pPr>
              <a:defRPr sz="1200" b="1" i="1"/>
            </a:lvl5pPr>
          </a:lstStyle>
          <a:p>
            <a:pPr lvl="0"/>
            <a:r>
              <a:rPr lang="en-US" dirty="0"/>
              <a:t>Author’s Full Name</a:t>
            </a:r>
          </a:p>
        </p:txBody>
      </p:sp>
    </p:spTree>
    <p:extLst>
      <p:ext uri="{BB962C8B-B14F-4D97-AF65-F5344CB8AC3E}">
        <p14:creationId xmlns:p14="http://schemas.microsoft.com/office/powerpoint/2010/main" val="279363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4105" y="648096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72890513-E58D-2644-ACDB-E89B1349FC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822325" y="6469063"/>
            <a:ext cx="2795518" cy="3889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="0" i="1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Information Source-Arial Italic 9-Cyan Blue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26"/>
          </p:nvPr>
        </p:nvSpPr>
        <p:spPr>
          <a:xfrm>
            <a:off x="836214" y="1590784"/>
            <a:ext cx="2387539" cy="242189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32"/>
          </p:nvPr>
        </p:nvSpPr>
        <p:spPr>
          <a:xfrm>
            <a:off x="9123108" y="1590784"/>
            <a:ext cx="2387539" cy="4652855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20" name="Content Placeholder 16"/>
          <p:cNvSpPr>
            <a:spLocks noGrp="1"/>
          </p:cNvSpPr>
          <p:nvPr>
            <p:ph sz="quarter" idx="34"/>
          </p:nvPr>
        </p:nvSpPr>
        <p:spPr>
          <a:xfrm>
            <a:off x="6346062" y="3730001"/>
            <a:ext cx="2387539" cy="2513638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38" hasCustomPrompt="1"/>
          </p:nvPr>
        </p:nvSpPr>
        <p:spPr>
          <a:xfrm>
            <a:off x="3598511" y="1590783"/>
            <a:ext cx="2387539" cy="91631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FontTx/>
              <a:buNone/>
              <a:defRPr sz="20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Section Title—Arial Bold 20-Cyan Blue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3598511" y="2732526"/>
            <a:ext cx="2387539" cy="351111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Arial Regular 20 is the default type for paragraphs (in black).</a:t>
            </a:r>
          </a:p>
          <a:p>
            <a:pPr lvl="0"/>
            <a:r>
              <a:rPr lang="en-US" dirty="0"/>
              <a:t>Type can get bigger, but no smaller.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39" hasCustomPrompt="1"/>
          </p:nvPr>
        </p:nvSpPr>
        <p:spPr>
          <a:xfrm>
            <a:off x="836212" y="4234195"/>
            <a:ext cx="2387539" cy="200944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Arial Regular 20 is the default type for paragraphs (in black).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40" hasCustomPrompt="1"/>
          </p:nvPr>
        </p:nvSpPr>
        <p:spPr>
          <a:xfrm>
            <a:off x="6346060" y="1561078"/>
            <a:ext cx="2387539" cy="189345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Arial Regular 20 is the default type for paragraphs (in black).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810132" y="205595"/>
            <a:ext cx="10450005" cy="101451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4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Slide Title—Arial Bold 24-Cyan Blue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333875" y="6346825"/>
            <a:ext cx="3987800" cy="3302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="0" i="1" baseline="0">
                <a:solidFill>
                  <a:srgbClr val="00B0F0"/>
                </a:solidFill>
              </a:defRPr>
            </a:lvl1pPr>
            <a:lvl2pPr>
              <a:defRPr sz="1200" b="1" i="1"/>
            </a:lvl2pPr>
            <a:lvl3pPr>
              <a:defRPr sz="1200" b="1" i="1"/>
            </a:lvl3pPr>
            <a:lvl4pPr>
              <a:defRPr sz="1200" b="1" i="1"/>
            </a:lvl4pPr>
            <a:lvl5pPr>
              <a:defRPr sz="1200" b="1" i="1"/>
            </a:lvl5pPr>
          </a:lstStyle>
          <a:p>
            <a:pPr lvl="0"/>
            <a:r>
              <a:rPr lang="en-US" dirty="0"/>
              <a:t>Author’s Full Name</a:t>
            </a:r>
          </a:p>
        </p:txBody>
      </p:sp>
    </p:spTree>
    <p:extLst>
      <p:ext uri="{BB962C8B-B14F-4D97-AF65-F5344CB8AC3E}">
        <p14:creationId xmlns:p14="http://schemas.microsoft.com/office/powerpoint/2010/main" val="356918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4105" y="648096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72890513-E58D-2644-ACDB-E89B1349FC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822325" y="6469063"/>
            <a:ext cx="2782266" cy="3889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="0" i="1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Information Source-Arial Italic 9-Cyan Blue</a:t>
            </a:r>
          </a:p>
        </p:txBody>
      </p:sp>
      <p:sp>
        <p:nvSpPr>
          <p:cNvPr id="10" name="Content Placeholder 16"/>
          <p:cNvSpPr>
            <a:spLocks noGrp="1"/>
          </p:cNvSpPr>
          <p:nvPr>
            <p:ph sz="quarter" idx="26"/>
          </p:nvPr>
        </p:nvSpPr>
        <p:spPr>
          <a:xfrm>
            <a:off x="836214" y="1590784"/>
            <a:ext cx="2387539" cy="242189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5" name="Content Placeholder 16"/>
          <p:cNvSpPr>
            <a:spLocks noGrp="1"/>
          </p:cNvSpPr>
          <p:nvPr>
            <p:ph sz="quarter" idx="34"/>
          </p:nvPr>
        </p:nvSpPr>
        <p:spPr>
          <a:xfrm>
            <a:off x="6667342" y="1590785"/>
            <a:ext cx="4994433" cy="242189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38" hasCustomPrompt="1"/>
          </p:nvPr>
        </p:nvSpPr>
        <p:spPr>
          <a:xfrm>
            <a:off x="3642755" y="1590783"/>
            <a:ext cx="2387539" cy="916443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FontTx/>
              <a:buNone/>
              <a:defRPr sz="20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Section Title—Arial 20-Cyan Blue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3642755" y="2732526"/>
            <a:ext cx="2387539" cy="311168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Arial Regular 14 is the default type for paragraphs (in black).</a:t>
            </a:r>
          </a:p>
          <a:p>
            <a:pPr lvl="0"/>
            <a:r>
              <a:rPr lang="en-US" dirty="0"/>
              <a:t>Type can get bigger, but no smaller.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39" hasCustomPrompt="1"/>
          </p:nvPr>
        </p:nvSpPr>
        <p:spPr>
          <a:xfrm>
            <a:off x="6667341" y="4293829"/>
            <a:ext cx="4964959" cy="206252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Arial </a:t>
            </a:r>
            <a:r>
              <a:rPr lang="en-US"/>
              <a:t>Regular 14 </a:t>
            </a:r>
            <a:r>
              <a:rPr lang="en-US" dirty="0"/>
              <a:t>is the default type for paragraphs (in black).</a:t>
            </a:r>
          </a:p>
          <a:p>
            <a:pPr lvl="0"/>
            <a:r>
              <a:rPr lang="en-US" dirty="0"/>
              <a:t>Type can get bigger, but no smaller.</a:t>
            </a:r>
          </a:p>
          <a:p>
            <a:pPr lvl="0"/>
            <a:r>
              <a:rPr lang="en-US" dirty="0"/>
              <a:t>Use two columns of text when possible, as default.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40" hasCustomPrompt="1"/>
          </p:nvPr>
        </p:nvSpPr>
        <p:spPr>
          <a:xfrm>
            <a:off x="836212" y="4234195"/>
            <a:ext cx="2387539" cy="200944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Arial Regular 14 is the default type for paragraphs (in black).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810132" y="205595"/>
            <a:ext cx="10450005" cy="101451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400" b="1" i="0" baseline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2000" b="1" i="0">
                <a:solidFill>
                  <a:srgbClr val="00AAF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Slide Title—Arial Italic 24-Cyan Blue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333875" y="6346825"/>
            <a:ext cx="3987800" cy="3302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="0" i="1" baseline="0">
                <a:solidFill>
                  <a:srgbClr val="00B0F0"/>
                </a:solidFill>
              </a:defRPr>
            </a:lvl1pPr>
            <a:lvl2pPr>
              <a:defRPr sz="1200" b="1" i="1"/>
            </a:lvl2pPr>
            <a:lvl3pPr>
              <a:defRPr sz="1200" b="1" i="1"/>
            </a:lvl3pPr>
            <a:lvl4pPr>
              <a:defRPr sz="1200" b="1" i="1"/>
            </a:lvl4pPr>
            <a:lvl5pPr>
              <a:defRPr sz="1200" b="1" i="1"/>
            </a:lvl5pPr>
          </a:lstStyle>
          <a:p>
            <a:pPr lvl="0"/>
            <a:r>
              <a:rPr lang="en-US" dirty="0"/>
              <a:t>Author’s Full Name</a:t>
            </a:r>
          </a:p>
        </p:txBody>
      </p:sp>
    </p:spTree>
    <p:extLst>
      <p:ext uri="{BB962C8B-B14F-4D97-AF65-F5344CB8AC3E}">
        <p14:creationId xmlns:p14="http://schemas.microsoft.com/office/powerpoint/2010/main" val="288354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4105" y="648096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900" b="0" i="0">
                <a:solidFill>
                  <a:srgbClr val="00B0F0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72890513-E58D-2644-ACDB-E89B1349FC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333875" y="6346825"/>
            <a:ext cx="3987800" cy="3302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="0" i="1" baseline="0">
                <a:solidFill>
                  <a:srgbClr val="00B0F0"/>
                </a:solidFill>
              </a:defRPr>
            </a:lvl1pPr>
            <a:lvl2pPr>
              <a:defRPr sz="1200" b="1" i="1"/>
            </a:lvl2pPr>
            <a:lvl3pPr>
              <a:defRPr sz="1200" b="1" i="1"/>
            </a:lvl3pPr>
            <a:lvl4pPr>
              <a:defRPr sz="1200" b="1" i="1"/>
            </a:lvl4pPr>
            <a:lvl5pPr>
              <a:defRPr sz="1200" b="1" i="1"/>
            </a:lvl5pPr>
          </a:lstStyle>
          <a:p>
            <a:pPr lvl="0"/>
            <a:r>
              <a:rPr lang="en-US" dirty="0"/>
              <a:t>Author’s Full Name</a:t>
            </a:r>
          </a:p>
        </p:txBody>
      </p:sp>
    </p:spTree>
    <p:extLst>
      <p:ext uri="{BB962C8B-B14F-4D97-AF65-F5344CB8AC3E}">
        <p14:creationId xmlns:p14="http://schemas.microsoft.com/office/powerpoint/2010/main" val="314198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ure Slid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28284" y="-16387"/>
            <a:ext cx="5957888" cy="6899872"/>
          </a:xfrm>
          <a:prstGeom prst="rect">
            <a:avLst/>
          </a:prstGeom>
          <a:solidFill>
            <a:schemeClr val="bg1"/>
          </a:solidFill>
          <a:ln w="15875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"/>
              <a:cs typeface="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403106" y="0"/>
            <a:ext cx="788893" cy="6858000"/>
          </a:xfrm>
          <a:prstGeom prst="rect">
            <a:avLst/>
          </a:prstGeom>
          <a:solidFill>
            <a:schemeClr val="bg1"/>
          </a:solidFill>
          <a:ln w="15875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"/>
              <a:cs typeface="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1392788" y="979688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>
                <a:solidFill>
                  <a:schemeClr val="bg2">
                    <a:lumMod val="10000"/>
                  </a:schemeClr>
                </a:solidFill>
                <a:latin typeface="Arial" panose="020B0604020202020204"/>
              </a:rPr>
              <a:pPr/>
              <a:t>‹#›</a:t>
            </a:fld>
            <a:endParaRPr lang="en-US" dirty="0">
              <a:solidFill>
                <a:schemeClr val="bg2">
                  <a:lumMod val="10000"/>
                </a:schemeClr>
              </a:solidFill>
              <a:latin typeface="Arial" panose="020B060402020202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22" y="204095"/>
            <a:ext cx="1947186" cy="350306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 rot="16200000">
            <a:off x="10098877" y="4771510"/>
            <a:ext cx="3514724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60"/>
              </a:lnSpc>
            </a:pPr>
            <a:r>
              <a:rPr lang="en-US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Discovery,</a:t>
            </a:r>
          </a:p>
          <a:p>
            <a:pPr>
              <a:lnSpc>
                <a:spcPts val="1560"/>
              </a:lnSpc>
            </a:pPr>
            <a:r>
              <a:rPr lang="en-US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accelerated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61743" y="2032776"/>
            <a:ext cx="3938833" cy="158196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Thank you</a:t>
            </a:r>
            <a:br>
              <a:rPr lang="en-US" dirty="0"/>
            </a:br>
            <a:r>
              <a:rPr lang="en-US" dirty="0">
                <a:solidFill>
                  <a:srgbClr val="00B0F0"/>
                </a:solidFill>
              </a:rPr>
              <a:t>Merci</a:t>
            </a:r>
            <a:endParaRPr lang="en-US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61988" y="4493174"/>
            <a:ext cx="3938587" cy="7811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3pPr marL="914400" indent="0">
              <a:buFontTx/>
              <a:buNone/>
              <a:defRPr/>
            </a:lvl3pPr>
          </a:lstStyle>
          <a:p>
            <a:pPr lvl="0"/>
            <a:r>
              <a:rPr lang="en-US" dirty="0"/>
              <a:t>Social Handles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661743" y="4118554"/>
            <a:ext cx="3938587" cy="37462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B0F0"/>
                </a:solidFill>
              </a:defRPr>
            </a:lvl1pPr>
            <a:lvl3pPr marL="914400" indent="0">
              <a:buFontTx/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158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709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940EF5-184A-F64D-ADA2-CE38E62D6DEC}" type="datetime1">
              <a:rPr kumimoji="0" lang="en-CA" sz="900" b="0" i="1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2022-07-18</a:t>
            </a:fld>
            <a:endParaRPr kumimoji="0" lang="en-US" sz="900" b="0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b="1" dirty="0" err="1" smtClean="0"/>
              <a:t>Bifunctional</a:t>
            </a:r>
            <a:r>
              <a:rPr lang="en-US" b="1" dirty="0" smtClean="0"/>
              <a:t> </a:t>
            </a:r>
            <a:r>
              <a:rPr lang="en-US" b="1" dirty="0" err="1" smtClean="0"/>
              <a:t>Chelator</a:t>
            </a:r>
            <a:r>
              <a:rPr lang="en-US" b="1" dirty="0" smtClean="0"/>
              <a:t> Model as a Design of Radiopharmaceuticals and the Role of </a:t>
            </a:r>
            <a:r>
              <a:rPr lang="en-US" b="1" baseline="30000" dirty="0" smtClean="0"/>
              <a:t>197</a:t>
            </a:r>
            <a:r>
              <a:rPr lang="en-US" b="1" dirty="0" smtClean="0"/>
              <a:t>Hg in it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90513-E58D-2644-ACDB-E89B1349FCE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1270000" y="5110646"/>
            <a:ext cx="10083800" cy="1061554"/>
          </a:xfrm>
        </p:spPr>
        <p:txBody>
          <a:bodyPr/>
          <a:lstStyle/>
          <a:p>
            <a:r>
              <a:rPr lang="en-US" sz="2000" dirty="0"/>
              <a:t>Presenter: Shaohuang </a:t>
            </a:r>
            <a:r>
              <a:rPr lang="en-US" sz="2000" dirty="0" smtClean="0"/>
              <a:t>Chen (Life Sciences)</a:t>
            </a:r>
            <a:endParaRPr lang="en-US" sz="2000" dirty="0"/>
          </a:p>
          <a:p>
            <a:r>
              <a:rPr lang="en-US" sz="2000" dirty="0"/>
              <a:t>Supervised by Dr Valery Radchenko (TRIUMF/UBC) and Dr Caterina Ramogida (TRIUMF/SFU)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Shaohuang Chen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731EE6-AAA8-7544-850D-9F58376A1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400" y="247840"/>
            <a:ext cx="9144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88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A4F792-DFF0-0F44-9D37-DC449274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890513-E58D-2644-ACDB-E89B1349FCE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/>
              <a:cs typeface="Arial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6407794-92CF-F046-900C-F2BACCE83E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5254ADB3-B84E-4050-842D-E0C1D1332431}"/>
              </a:ext>
            </a:extLst>
          </p:cNvPr>
          <p:cNvSpPr txBox="1">
            <a:spLocks/>
          </p:cNvSpPr>
          <p:nvPr/>
        </p:nvSpPr>
        <p:spPr>
          <a:xfrm>
            <a:off x="333053" y="6346825"/>
            <a:ext cx="7120939" cy="30558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0" i="1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200" b="1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200" b="1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200" b="1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200" b="1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National Cancer Institute, National Institutes of Health, U.S. Department of Health and Human Services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81E4453-B44A-4283-A242-3DEA8267AF62}"/>
              </a:ext>
            </a:extLst>
          </p:cNvPr>
          <p:cNvSpPr txBox="1"/>
          <p:nvPr/>
        </p:nvSpPr>
        <p:spPr>
          <a:xfrm>
            <a:off x="3789964" y="5486789"/>
            <a:ext cx="543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F2</a:t>
            </a:r>
          </a:p>
        </p:txBody>
      </p:sp>
      <p:pic>
        <p:nvPicPr>
          <p:cNvPr id="1026" name="Picture 2" descr="Diagram showing a radiopharmaceutical and its structure which includes a radioactive compound, a linker, and targeting molecule.">
            <a:extLst>
              <a:ext uri="{FF2B5EF4-FFF2-40B4-BE49-F238E27FC236}">
                <a16:creationId xmlns:a16="http://schemas.microsoft.com/office/drawing/2014/main" id="{0502DA28-B516-44E4-9891-D57CC21FA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134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0C8FA-0D4E-427D-89B3-E3A3B41451D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err="1" smtClean="0"/>
              <a:t>Bifunctional</a:t>
            </a:r>
            <a:r>
              <a:rPr lang="en-US" dirty="0" smtClean="0"/>
              <a:t> </a:t>
            </a:r>
            <a:r>
              <a:rPr lang="en-US" dirty="0" err="1" smtClean="0"/>
              <a:t>Chelator</a:t>
            </a:r>
            <a:r>
              <a:rPr lang="en-US" dirty="0" smtClean="0"/>
              <a:t> Model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02034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FF5D1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AF59817C-5E89-F74C-BE88-562E79136B4B}" vid="{7DBB21AC-0158-974F-8828-1E86F2AF93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183</Words>
  <Application>Microsoft Office PowerPoint</Application>
  <PresentationFormat>Widescreen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黑体</vt:lpstr>
      <vt:lpstr>Arial</vt:lpstr>
      <vt:lpstr>Arial Black</vt:lpstr>
      <vt:lpstr>Calibri</vt:lpstr>
      <vt:lpstr>Wingdings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Shaohuang Chen</dc:creator>
  <cp:lastModifiedBy>Shaohuang Chen</cp:lastModifiedBy>
  <cp:revision>32</cp:revision>
  <dcterms:created xsi:type="dcterms:W3CDTF">2021-10-01T02:51:06Z</dcterms:created>
  <dcterms:modified xsi:type="dcterms:W3CDTF">2022-07-18T18:40:30Z</dcterms:modified>
</cp:coreProperties>
</file>