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802"/>
    <a:srgbClr val="0033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CA" dirty="0" err="1">
                <a:latin typeface="HelveticaNeue" panose="00000400000000000000" pitchFamily="2" charset="0"/>
              </a:rPr>
              <a:t>Absorbed</a:t>
            </a:r>
            <a:r>
              <a:rPr lang="fr-CA" baseline="0" dirty="0">
                <a:latin typeface="HelveticaNeue" panose="00000400000000000000" pitchFamily="2" charset="0"/>
              </a:rPr>
              <a:t> Dose as a </a:t>
            </a:r>
            <a:r>
              <a:rPr lang="fr-CA" baseline="0" dirty="0" err="1">
                <a:latin typeface="HelveticaNeue" panose="00000400000000000000" pitchFamily="2" charset="0"/>
              </a:rPr>
              <a:t>Function</a:t>
            </a:r>
            <a:r>
              <a:rPr lang="fr-CA" baseline="0" dirty="0">
                <a:latin typeface="HelveticaNeue" panose="00000400000000000000" pitchFamily="2" charset="0"/>
              </a:rPr>
              <a:t> of </a:t>
            </a:r>
            <a:r>
              <a:rPr lang="fr-CA" baseline="0" dirty="0" err="1">
                <a:latin typeface="HelveticaNeue" panose="00000400000000000000" pitchFamily="2" charset="0"/>
              </a:rPr>
              <a:t>Penetration</a:t>
            </a:r>
            <a:r>
              <a:rPr lang="fr-CA" baseline="0" dirty="0">
                <a:latin typeface="HelveticaNeue" panose="00000400000000000000" pitchFamily="2" charset="0"/>
              </a:rPr>
              <a:t> </a:t>
            </a:r>
            <a:r>
              <a:rPr lang="fr-CA" baseline="0" dirty="0" err="1">
                <a:latin typeface="HelveticaNeue" panose="00000400000000000000" pitchFamily="2" charset="0"/>
              </a:rPr>
              <a:t>Depth</a:t>
            </a:r>
            <a:r>
              <a:rPr lang="fr-CA" baseline="0" dirty="0">
                <a:latin typeface="HelveticaNeue" panose="00000400000000000000" pitchFamily="2" charset="0"/>
              </a:rPr>
              <a:t> for a 104 MeV Proton in Polyester</a:t>
            </a:r>
            <a:endParaRPr lang="fr-CA" dirty="0">
              <a:latin typeface="HelveticaNeue" panose="00000400000000000000" pitchFamily="2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Sheet1!$A$1:$A$22</c:f>
              <c:numCache>
                <c:formatCode>General</c:formatCode>
                <c:ptCount val="2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7.5</c:v>
                </c:pt>
                <c:pt idx="9">
                  <c:v>7.7</c:v>
                </c:pt>
                <c:pt idx="10">
                  <c:v>7.9</c:v>
                </c:pt>
                <c:pt idx="11">
                  <c:v>7.9249999999999998</c:v>
                </c:pt>
                <c:pt idx="12">
                  <c:v>7.95</c:v>
                </c:pt>
                <c:pt idx="13">
                  <c:v>7.9749999999999996</c:v>
                </c:pt>
                <c:pt idx="14">
                  <c:v>8</c:v>
                </c:pt>
                <c:pt idx="15">
                  <c:v>8.1</c:v>
                </c:pt>
                <c:pt idx="16">
                  <c:v>8.1999999999999993</c:v>
                </c:pt>
                <c:pt idx="17">
                  <c:v>8.3000000000000007</c:v>
                </c:pt>
                <c:pt idx="18">
                  <c:v>8.5</c:v>
                </c:pt>
                <c:pt idx="19">
                  <c:v>9</c:v>
                </c:pt>
                <c:pt idx="20">
                  <c:v>9.5</c:v>
                </c:pt>
                <c:pt idx="21">
                  <c:v>10</c:v>
                </c:pt>
              </c:numCache>
            </c:numRef>
          </c:xVal>
          <c:yVal>
            <c:numRef>
              <c:f>Sheet1!$D$1:$D$22</c:f>
              <c:numCache>
                <c:formatCode>General</c:formatCode>
                <c:ptCount val="22"/>
                <c:pt idx="0">
                  <c:v>0.22696323195642307</c:v>
                </c:pt>
                <c:pt idx="1">
                  <c:v>0.23763050385837495</c:v>
                </c:pt>
                <c:pt idx="2">
                  <c:v>0.24988651838402179</c:v>
                </c:pt>
                <c:pt idx="3">
                  <c:v>0.26577394462097143</c:v>
                </c:pt>
                <c:pt idx="4">
                  <c:v>0.2823422605537903</c:v>
                </c:pt>
                <c:pt idx="5">
                  <c:v>0.31184748070812535</c:v>
                </c:pt>
                <c:pt idx="6">
                  <c:v>0.36041761234679986</c:v>
                </c:pt>
                <c:pt idx="7">
                  <c:v>0.44711756695415344</c:v>
                </c:pt>
                <c:pt idx="8">
                  <c:v>0.57444394008170685</c:v>
                </c:pt>
                <c:pt idx="9">
                  <c:v>0.70313209260099863</c:v>
                </c:pt>
                <c:pt idx="10">
                  <c:v>0.96572855197458018</c:v>
                </c:pt>
                <c:pt idx="11">
                  <c:v>0.98887880163413544</c:v>
                </c:pt>
                <c:pt idx="12">
                  <c:v>1</c:v>
                </c:pt>
                <c:pt idx="13">
                  <c:v>0.98706309577848395</c:v>
                </c:pt>
                <c:pt idx="14">
                  <c:v>0.93576940535633235</c:v>
                </c:pt>
                <c:pt idx="15">
                  <c:v>0.62301407172038137</c:v>
                </c:pt>
                <c:pt idx="16">
                  <c:v>0.23967317294598278</c:v>
                </c:pt>
                <c:pt idx="17">
                  <c:v>5.01588742623695E-2</c:v>
                </c:pt>
                <c:pt idx="18">
                  <c:v>1.1348161597821154E-3</c:v>
                </c:pt>
                <c:pt idx="19">
                  <c:v>9.0785292782569237E-4</c:v>
                </c:pt>
                <c:pt idx="20">
                  <c:v>9.0785292782569237E-4</c:v>
                </c:pt>
                <c:pt idx="21">
                  <c:v>9.0785292782569237E-4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1D2-4EB2-9E72-9FF9530E40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58004191"/>
        <c:axId val="1458005023"/>
      </c:scatterChart>
      <c:valAx>
        <c:axId val="14580041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CA" dirty="0" err="1">
                    <a:latin typeface="HelveticaNeue" panose="00000400000000000000" pitchFamily="2" charset="0"/>
                  </a:rPr>
                  <a:t>Depth</a:t>
                </a:r>
                <a:r>
                  <a:rPr lang="fr-CA" dirty="0">
                    <a:latin typeface="HelveticaNeue" panose="00000400000000000000" pitchFamily="2" charset="0"/>
                  </a:rPr>
                  <a:t> (cm</a:t>
                </a:r>
                <a:r>
                  <a:rPr lang="fr-CA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58005023"/>
        <c:crosses val="autoZero"/>
        <c:crossBetween val="midCat"/>
      </c:valAx>
      <c:valAx>
        <c:axId val="14580050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CA" dirty="0">
                    <a:latin typeface="HelveticaNeue" panose="00000400000000000000" pitchFamily="2" charset="0"/>
                  </a:rPr>
                  <a:t>Dose (</a:t>
                </a:r>
                <a:r>
                  <a:rPr lang="fr-CA" dirty="0" err="1">
                    <a:latin typeface="HelveticaNeue" panose="00000400000000000000" pitchFamily="2" charset="0"/>
                  </a:rPr>
                  <a:t>a.u</a:t>
                </a:r>
                <a:r>
                  <a:rPr lang="fr-CA" dirty="0">
                    <a:latin typeface="HelveticaNeue" panose="00000400000000000000" pitchFamily="2" charset="0"/>
                  </a:rPr>
                  <a:t>.)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5800419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17453-7B84-D555-33FC-6DDE6A323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9CBF88-161D-FD7C-C7EA-6EF404CF10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6269A-864D-1B64-1B5E-2A06B1016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DC9AB-BFCF-49E4-99F0-3534FA138778}" type="datetimeFigureOut">
              <a:rPr lang="fr-CA" smtClean="0"/>
              <a:t>2022-07-15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45910-F8C9-6A89-0A1B-61F25B729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F5A3C-27B5-5817-0EBB-91EF867A6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7E76-7A4C-40EE-9482-DE53EA1B693F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844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1DF6F-0BE6-E4F3-8C19-18980522F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898655-FCE0-6958-A76E-B046FFF222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39ADA-63EB-EC02-4DA5-4F8BAD9C8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DC9AB-BFCF-49E4-99F0-3534FA138778}" type="datetimeFigureOut">
              <a:rPr lang="fr-CA" smtClean="0"/>
              <a:t>2022-07-15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3A7C4-F124-202D-7450-DF33775BA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E76A8-6D2A-422D-8F69-4F1ADECC5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7E76-7A4C-40EE-9482-DE53EA1B693F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0899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D6FE1C-8A94-9F3D-1EB4-4D1E214258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F7510E-F07F-4A68-8537-2A5EEC06F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29118-4476-4BE3-8202-D9F5A3766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DC9AB-BFCF-49E4-99F0-3534FA138778}" type="datetimeFigureOut">
              <a:rPr lang="fr-CA" smtClean="0"/>
              <a:t>2022-07-15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4D62F-E956-D468-2BD2-28600FAE6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CAA10-18B9-AB63-31EC-BA14F995C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7E76-7A4C-40EE-9482-DE53EA1B693F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665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67BA1-21F2-8CD3-28A9-59D8DB7A0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1FBC7-C186-59F9-DC70-8BEF33D10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B95C4-3F0B-4627-8882-F39562FC9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DC9AB-BFCF-49E4-99F0-3534FA138778}" type="datetimeFigureOut">
              <a:rPr lang="fr-CA" smtClean="0"/>
              <a:t>2022-07-15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77337-31CE-885D-9C30-9E2571211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DF9A2-86D7-57A2-DF71-EE5F4EE82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7E76-7A4C-40EE-9482-DE53EA1B693F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226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BBAD2-2D6E-180C-6C89-AED1A1E69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3C38E-1F75-DBFC-1F6C-1F894001B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196BE-5360-5218-6203-793090E56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DC9AB-BFCF-49E4-99F0-3534FA138778}" type="datetimeFigureOut">
              <a:rPr lang="fr-CA" smtClean="0"/>
              <a:t>2022-07-15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CBC25-B5ED-D46C-6938-BF2C765D0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422F1-2084-F83E-5D59-078CDAF4F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7E76-7A4C-40EE-9482-DE53EA1B693F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952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8F078-3F51-F865-9E73-04B6A42C6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E2BAC-9404-C7B5-C756-0A6775CE42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F41452-FC6A-EE4A-8D57-EAF873DE3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0FD30F-4F00-056F-74DC-37B2CFE1F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DC9AB-BFCF-49E4-99F0-3534FA138778}" type="datetimeFigureOut">
              <a:rPr lang="fr-CA" smtClean="0"/>
              <a:t>2022-07-15</a:t>
            </a:fld>
            <a:endParaRPr lang="fr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3FD3CA-3765-7D15-1AE0-55B753659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C65BA4-41FD-8E02-30DB-92A52D049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7E76-7A4C-40EE-9482-DE53EA1B693F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483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B103A-37A8-298F-B995-B7D5EDA7A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61756-18D4-DECE-1CDA-BBC75C27A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4DFE41-71C6-5C1E-28FE-6E4B0D3472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E3818D-8F21-ECE4-86DB-A3515A7CB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D3B203-4AA1-E765-59CB-30125B6BFD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E6DD66-2AE1-06C4-5E4F-B13E920EF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DC9AB-BFCF-49E4-99F0-3534FA138778}" type="datetimeFigureOut">
              <a:rPr lang="fr-CA" smtClean="0"/>
              <a:t>2022-07-15</a:t>
            </a:fld>
            <a:endParaRPr lang="fr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FC2CC1-0C3F-3BFA-2F9B-229AA17B8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54885A-EDB0-144A-E42E-CAE323DA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7E76-7A4C-40EE-9482-DE53EA1B693F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5737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F0266-4727-A180-8776-6F9F806DB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E4234E-ABC4-A4E3-E439-B85526F72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DC9AB-BFCF-49E4-99F0-3534FA138778}" type="datetimeFigureOut">
              <a:rPr lang="fr-CA" smtClean="0"/>
              <a:t>2022-07-15</a:t>
            </a:fld>
            <a:endParaRPr lang="fr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6E6665-D7E7-82D8-C53F-13E303FF0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30E18C-1DCF-589F-58A9-4EEA58736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7E76-7A4C-40EE-9482-DE53EA1B693F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812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E7912B-CC30-A2E2-3275-A7B77E1BD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DC9AB-BFCF-49E4-99F0-3534FA138778}" type="datetimeFigureOut">
              <a:rPr lang="fr-CA" smtClean="0"/>
              <a:t>2022-07-15</a:t>
            </a:fld>
            <a:endParaRPr lang="fr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D95DEB-82DA-2204-192A-EC0370DA1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A778B6-725A-E998-41A8-373CC8B2D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7E76-7A4C-40EE-9482-DE53EA1B693F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568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B6AE7-3932-B5A2-02E4-C52C61204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C6455-7CA1-E79D-5BCC-45F2967F6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B20315-D885-8FC7-F749-2A46846BC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A4E7E3-10E2-F30F-20BB-B37D64377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DC9AB-BFCF-49E4-99F0-3534FA138778}" type="datetimeFigureOut">
              <a:rPr lang="fr-CA" smtClean="0"/>
              <a:t>2022-07-15</a:t>
            </a:fld>
            <a:endParaRPr lang="fr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9F7E8-F167-4AEC-BB20-F75C9904E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83A3D-D285-8204-302B-8B823E15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7E76-7A4C-40EE-9482-DE53EA1B693F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77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0E0A8-1582-078A-5032-3F6A80FB2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CAFF46-F148-76FB-DBAC-853FEE6F4C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16045A-5A69-8391-C136-17779941F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43FB31-240F-1408-7D2A-76E2B7770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DC9AB-BFCF-49E4-99F0-3534FA138778}" type="datetimeFigureOut">
              <a:rPr lang="fr-CA" smtClean="0"/>
              <a:t>2022-07-15</a:t>
            </a:fld>
            <a:endParaRPr lang="fr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2FE2FC-637D-71B7-535F-0F60E16AF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738FC-41E4-5815-AE1E-19529400A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7E76-7A4C-40EE-9482-DE53EA1B693F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091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02AD60-2840-2810-DF81-D4B5F4022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859694-77FB-F023-F487-E9AADDEC5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3C3E2-4BF1-AD70-A0C2-C1298088F9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DC9AB-BFCF-49E4-99F0-3534FA138778}" type="datetimeFigureOut">
              <a:rPr lang="fr-CA" smtClean="0"/>
              <a:t>2022-07-15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0C2A4-376F-B6B0-A90A-EE41E776AC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ED2D1-005C-771F-0384-DA0FA661D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B7E76-7A4C-40EE-9482-DE53EA1B693F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667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Radiation" TargetMode="External"/><Relationship Id="rId3" Type="http://schemas.openxmlformats.org/officeDocument/2006/relationships/chart" Target="../charts/chart1.xml"/><Relationship Id="rId7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hyperlink" Target="https://www.bnl.gov/nsrl/userguide/bragg-curves-and-peaks.php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s://www.kindpng.com/imgv/hhxiJiw_tumor-drawing-cancer-cell-cancer-cell-division-png/" TargetMode="External"/><Relationship Id="rId9" Type="http://schemas.openxmlformats.org/officeDocument/2006/relationships/hyperlink" Target="https://www.triumf.ca/current-events/proton-therapy-celebrates-20th-anniversar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23E91-6702-23E6-72B0-629B99FA14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Proton </a:t>
            </a:r>
            <a:r>
              <a:rPr lang="fr-CA" dirty="0" err="1"/>
              <a:t>Therapy</a:t>
            </a:r>
            <a:endParaRPr lang="fr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EB7F79-EB23-E4B8-1A1D-952462B297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By Mathias Roman</a:t>
            </a:r>
          </a:p>
          <a:p>
            <a:r>
              <a:rPr lang="fr-CA" dirty="0"/>
              <a:t>2022-07-15</a:t>
            </a:r>
          </a:p>
        </p:txBody>
      </p:sp>
      <p:pic>
        <p:nvPicPr>
          <p:cNvPr id="4" name="Picture 4" descr="Résultats de recherche d'images pour « TRIUMF logo »">
            <a:extLst>
              <a:ext uri="{FF2B5EF4-FFF2-40B4-BE49-F238E27FC236}">
                <a16:creationId xmlns:a16="http://schemas.microsoft.com/office/drawing/2014/main" id="{A9D49CB5-0958-6BA4-BF26-0B9D95B75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760" y="6035339"/>
            <a:ext cx="3730390" cy="675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élécharger les logos | Image de marque | Université d'Ottawa">
            <a:extLst>
              <a:ext uri="{FF2B5EF4-FFF2-40B4-BE49-F238E27FC236}">
                <a16:creationId xmlns:a16="http://schemas.microsoft.com/office/drawing/2014/main" id="{2F1B9A92-72B6-703B-34FC-FE9C35845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320" y="5889689"/>
            <a:ext cx="2772728" cy="73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481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4706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Tumor Drawing Cancer Cell - Cancer Cell Division Png, Transparent Png -  kindpng">
            <a:extLst>
              <a:ext uri="{FF2B5EF4-FFF2-40B4-BE49-F238E27FC236}">
                <a16:creationId xmlns:a16="http://schemas.microsoft.com/office/drawing/2014/main" id="{E29AACF1-D6FB-A15C-07A7-84D2EF4721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33" y="1783708"/>
            <a:ext cx="3329948" cy="1945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CCDCCE3-426F-3DF8-35E6-848B5A9DC3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9974238"/>
              </p:ext>
            </p:extLst>
          </p:nvPr>
        </p:nvGraphicFramePr>
        <p:xfrm>
          <a:off x="8192361" y="1983436"/>
          <a:ext cx="3584772" cy="2822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246349A-BB4A-7854-E2CE-7FB201C97081}"/>
              </a:ext>
            </a:extLst>
          </p:cNvPr>
          <p:cNvSpPr txBox="1"/>
          <p:nvPr/>
        </p:nvSpPr>
        <p:spPr>
          <a:xfrm>
            <a:off x="743869" y="902506"/>
            <a:ext cx="2689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CA" dirty="0">
                <a:latin typeface="HelveticaNeue" panose="00000400000000000000" pitchFamily="2" charset="0"/>
              </a:rPr>
              <a:t>Mutant </a:t>
            </a:r>
            <a:r>
              <a:rPr lang="fr-CA" dirty="0" err="1">
                <a:latin typeface="HelveticaNeue" panose="00000400000000000000" pitchFamily="2" charset="0"/>
              </a:rPr>
              <a:t>Cells</a:t>
            </a:r>
            <a:endParaRPr lang="fr-CA" dirty="0">
              <a:latin typeface="HelveticaNeue" panose="000004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fr-CA" dirty="0" err="1">
                <a:latin typeface="HelveticaNeue" panose="00000400000000000000" pitchFamily="2" charset="0"/>
              </a:rPr>
              <a:t>Uncontrolable</a:t>
            </a:r>
            <a:r>
              <a:rPr lang="fr-CA" dirty="0">
                <a:latin typeface="HelveticaNeue" panose="00000400000000000000" pitchFamily="2" charset="0"/>
              </a:rPr>
              <a:t> </a:t>
            </a:r>
            <a:r>
              <a:rPr lang="fr-CA" dirty="0" err="1">
                <a:latin typeface="HelveticaNeue" panose="00000400000000000000" pitchFamily="2" charset="0"/>
              </a:rPr>
              <a:t>Growth</a:t>
            </a:r>
            <a:endParaRPr lang="fr-CA" dirty="0">
              <a:latin typeface="HelveticaNeue" panose="000004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B4DBAF-98A7-063A-2B2D-6EB66D301F07}"/>
              </a:ext>
            </a:extLst>
          </p:cNvPr>
          <p:cNvSpPr txBox="1"/>
          <p:nvPr/>
        </p:nvSpPr>
        <p:spPr>
          <a:xfrm>
            <a:off x="743869" y="3825503"/>
            <a:ext cx="3552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00" dirty="0">
                <a:latin typeface="HelveticaNeue" panose="00000400000000000000" pitchFamily="2" charset="0"/>
                <a:hlinkClick r:id="rId4"/>
              </a:rPr>
              <a:t>https://www.kindpng.com/imgv/hhxiJiw_tumor-drawing-cancer-cell-cancer-cell-division-png/</a:t>
            </a:r>
            <a:r>
              <a:rPr lang="fr-CA" sz="1000" dirty="0">
                <a:latin typeface="HelveticaNeue" panose="00000400000000000000" pitchFamily="2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9A02D6-462E-CF01-6EBB-050290E6DF33}"/>
              </a:ext>
            </a:extLst>
          </p:cNvPr>
          <p:cNvSpPr txBox="1"/>
          <p:nvPr/>
        </p:nvSpPr>
        <p:spPr>
          <a:xfrm>
            <a:off x="4724056" y="379286"/>
            <a:ext cx="2418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 err="1">
                <a:latin typeface="HelveticaNeue" panose="00000400000000000000" pitchFamily="2" charset="0"/>
              </a:rPr>
              <a:t>Radiotherapy</a:t>
            </a:r>
            <a:endParaRPr lang="fr-CA" sz="2800" dirty="0">
              <a:latin typeface="HelveticaNeue" panose="000004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FE762F-6093-9E0A-3E6E-269901ECAE19}"/>
              </a:ext>
            </a:extLst>
          </p:cNvPr>
          <p:cNvSpPr txBox="1"/>
          <p:nvPr/>
        </p:nvSpPr>
        <p:spPr>
          <a:xfrm>
            <a:off x="743870" y="365760"/>
            <a:ext cx="3552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>
                <a:latin typeface="HelveticaNeue" panose="00000400000000000000" pitchFamily="2" charset="0"/>
              </a:rPr>
              <a:t>Cancer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78E294-6C57-7DC6-0ED2-4D8462293903}"/>
              </a:ext>
            </a:extLst>
          </p:cNvPr>
          <p:cNvSpPr txBox="1"/>
          <p:nvPr/>
        </p:nvSpPr>
        <p:spPr>
          <a:xfrm>
            <a:off x="743416" y="4583873"/>
            <a:ext cx="34018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>
                <a:latin typeface="HelveticaNeue" panose="00000400000000000000" pitchFamily="2" charset="0"/>
              </a:rPr>
              <a:t>Treatments</a:t>
            </a:r>
            <a:r>
              <a:rPr lang="fr-CA" dirty="0">
                <a:latin typeface="HelveticaNeue" panose="00000400000000000000" pitchFamily="2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fr-CA" dirty="0" err="1">
                <a:latin typeface="HelveticaNeue" panose="00000400000000000000" pitchFamily="2" charset="0"/>
              </a:rPr>
              <a:t>Radiotherapy</a:t>
            </a:r>
            <a:endParaRPr lang="fr-CA" dirty="0">
              <a:latin typeface="HelveticaNeue" panose="000004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fr-CA" dirty="0" err="1">
                <a:latin typeface="HelveticaNeue" panose="00000400000000000000" pitchFamily="2" charset="0"/>
              </a:rPr>
              <a:t>Surgery</a:t>
            </a:r>
            <a:endParaRPr lang="fr-CA" dirty="0">
              <a:latin typeface="HelveticaNeue" panose="000004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fr-CA" dirty="0" err="1">
                <a:latin typeface="HelveticaNeue" panose="00000400000000000000" pitchFamily="2" charset="0"/>
              </a:rPr>
              <a:t>Chemotherapy</a:t>
            </a:r>
            <a:endParaRPr lang="fr-CA" dirty="0">
              <a:latin typeface="HelveticaNeue" panose="000004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fr-CA" dirty="0">
                <a:latin typeface="HelveticaNeue" panose="00000400000000000000" pitchFamily="2" charset="0"/>
              </a:rPr>
              <a:t>Hormone </a:t>
            </a:r>
            <a:r>
              <a:rPr lang="fr-CA" dirty="0" err="1">
                <a:latin typeface="HelveticaNeue" panose="00000400000000000000" pitchFamily="2" charset="0"/>
              </a:rPr>
              <a:t>Therapy</a:t>
            </a:r>
            <a:endParaRPr lang="fr-CA" dirty="0">
              <a:latin typeface="HelveticaNeue" panose="000004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C7A2D3-E044-113A-49D0-7F638394C19A}"/>
              </a:ext>
            </a:extLst>
          </p:cNvPr>
          <p:cNvSpPr txBox="1"/>
          <p:nvPr/>
        </p:nvSpPr>
        <p:spPr>
          <a:xfrm>
            <a:off x="4724055" y="1004024"/>
            <a:ext cx="26898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A" dirty="0">
                <a:latin typeface="HelveticaNeue" panose="00000400000000000000" pitchFamily="2" charset="0"/>
              </a:rPr>
              <a:t>The </a:t>
            </a:r>
            <a:r>
              <a:rPr lang="fr-CA" dirty="0" err="1">
                <a:latin typeface="HelveticaNeue" panose="00000400000000000000" pitchFamily="2" charset="0"/>
              </a:rPr>
              <a:t>ionization</a:t>
            </a:r>
            <a:r>
              <a:rPr lang="fr-CA" dirty="0">
                <a:latin typeface="HelveticaNeue" panose="00000400000000000000" pitchFamily="2" charset="0"/>
              </a:rPr>
              <a:t> of DNA to damage </a:t>
            </a:r>
            <a:r>
              <a:rPr lang="fr-CA" dirty="0" err="1">
                <a:latin typeface="HelveticaNeue" panose="00000400000000000000" pitchFamily="2" charset="0"/>
              </a:rPr>
              <a:t>cancerous</a:t>
            </a:r>
            <a:r>
              <a:rPr lang="fr-CA" dirty="0">
                <a:latin typeface="HelveticaNeue" panose="00000400000000000000" pitchFamily="2" charset="0"/>
              </a:rPr>
              <a:t> </a:t>
            </a:r>
            <a:r>
              <a:rPr lang="fr-CA" dirty="0" err="1">
                <a:latin typeface="HelveticaNeue" panose="00000400000000000000" pitchFamily="2" charset="0"/>
              </a:rPr>
              <a:t>cells</a:t>
            </a:r>
            <a:r>
              <a:rPr lang="fr-CA" dirty="0">
                <a:latin typeface="HelveticaNeue" panose="00000400000000000000" pitchFamily="2" charset="0"/>
              </a:rPr>
              <a:t> </a:t>
            </a:r>
            <a:r>
              <a:rPr lang="fr-CA" dirty="0" err="1">
                <a:latin typeface="HelveticaNeue" panose="00000400000000000000" pitchFamily="2" charset="0"/>
              </a:rPr>
              <a:t>while</a:t>
            </a:r>
            <a:r>
              <a:rPr lang="fr-CA" dirty="0">
                <a:latin typeface="HelveticaNeue" panose="00000400000000000000" pitchFamily="2" charset="0"/>
              </a:rPr>
              <a:t> </a:t>
            </a:r>
            <a:r>
              <a:rPr lang="fr-CA" dirty="0" err="1">
                <a:latin typeface="HelveticaNeue" panose="00000400000000000000" pitchFamily="2" charset="0"/>
              </a:rPr>
              <a:t>minimizing</a:t>
            </a:r>
            <a:r>
              <a:rPr lang="fr-CA" dirty="0">
                <a:latin typeface="HelveticaNeue" panose="00000400000000000000" pitchFamily="2" charset="0"/>
              </a:rPr>
              <a:t> damage to </a:t>
            </a:r>
            <a:r>
              <a:rPr lang="fr-CA" dirty="0" err="1">
                <a:latin typeface="HelveticaNeue" panose="00000400000000000000" pitchFamily="2" charset="0"/>
              </a:rPr>
              <a:t>healthy</a:t>
            </a:r>
            <a:r>
              <a:rPr lang="fr-CA" dirty="0">
                <a:latin typeface="HelveticaNeue" panose="00000400000000000000" pitchFamily="2" charset="0"/>
              </a:rPr>
              <a:t> tissue.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662D30-4B11-6121-84ED-12CA7B382145}"/>
              </a:ext>
            </a:extLst>
          </p:cNvPr>
          <p:cNvSpPr txBox="1"/>
          <p:nvPr/>
        </p:nvSpPr>
        <p:spPr>
          <a:xfrm>
            <a:off x="8211813" y="4763212"/>
            <a:ext cx="3980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00" dirty="0">
                <a:latin typeface="HelveticaNeue" panose="00000400000000000000" pitchFamily="2" charset="0"/>
              </a:rPr>
              <a:t>Data </a:t>
            </a:r>
            <a:r>
              <a:rPr lang="fr-CA" sz="1000" dirty="0" err="1">
                <a:latin typeface="HelveticaNeue" panose="00000400000000000000" pitchFamily="2" charset="0"/>
              </a:rPr>
              <a:t>from</a:t>
            </a:r>
            <a:r>
              <a:rPr lang="fr-CA" sz="1000" dirty="0">
                <a:latin typeface="HelveticaNeue" panose="00000400000000000000" pitchFamily="2" charset="0"/>
              </a:rPr>
              <a:t>: </a:t>
            </a:r>
            <a:r>
              <a:rPr lang="fr-CA" sz="1000" dirty="0">
                <a:latin typeface="HelveticaNeue" panose="00000400000000000000" pitchFamily="2" charset="0"/>
                <a:hlinkClick r:id="rId5"/>
              </a:rPr>
              <a:t>https://www.bnl.gov/nsrl/userguide/bragg-curves-and-peaks.php</a:t>
            </a:r>
            <a:r>
              <a:rPr lang="fr-CA" sz="1000" dirty="0">
                <a:latin typeface="HelveticaNeue" panose="00000400000000000000" pitchFamily="2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1177A2-0D8B-F93A-A4B8-1309AF466253}"/>
              </a:ext>
            </a:extLst>
          </p:cNvPr>
          <p:cNvSpPr txBox="1"/>
          <p:nvPr/>
        </p:nvSpPr>
        <p:spPr>
          <a:xfrm>
            <a:off x="8155947" y="36576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>
                <a:latin typeface="HelveticaNeue" panose="00000400000000000000" pitchFamily="2" charset="0"/>
              </a:rPr>
              <a:t>Proton </a:t>
            </a:r>
            <a:r>
              <a:rPr lang="fr-CA" sz="2800" dirty="0" err="1">
                <a:latin typeface="HelveticaNeue" panose="00000400000000000000" pitchFamily="2" charset="0"/>
              </a:rPr>
              <a:t>Therapy</a:t>
            </a:r>
            <a:endParaRPr lang="fr-CA" sz="2800" dirty="0">
              <a:latin typeface="HelveticaNeue" panose="00000400000000000000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E2A978-48E0-2B9F-ADDB-80B31EBC4AE5}"/>
              </a:ext>
            </a:extLst>
          </p:cNvPr>
          <p:cNvSpPr txBox="1"/>
          <p:nvPr/>
        </p:nvSpPr>
        <p:spPr>
          <a:xfrm>
            <a:off x="4738620" y="2615387"/>
            <a:ext cx="24692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>
                <a:latin typeface="HelveticaNeue" panose="00000400000000000000" pitchFamily="2" charset="0"/>
              </a:rPr>
              <a:t>Internal</a:t>
            </a:r>
            <a:r>
              <a:rPr lang="fr-CA" dirty="0">
                <a:latin typeface="HelveticaNeue" panose="00000400000000000000" pitchFamily="2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fr-CA" dirty="0">
                <a:latin typeface="HelveticaNeue" panose="00000400000000000000" pitchFamily="2" charset="0"/>
              </a:rPr>
              <a:t>Alpha </a:t>
            </a:r>
            <a:r>
              <a:rPr lang="fr-CA" dirty="0" err="1">
                <a:latin typeface="HelveticaNeue" panose="00000400000000000000" pitchFamily="2" charset="0"/>
              </a:rPr>
              <a:t>Particles</a:t>
            </a:r>
            <a:endParaRPr lang="fr-CA" dirty="0">
              <a:latin typeface="HelveticaNeue" panose="00000400000000000000" pitchFamily="2" charset="0"/>
            </a:endParaRPr>
          </a:p>
          <a:p>
            <a:endParaRPr lang="fr-CA" dirty="0">
              <a:latin typeface="HelveticaNeue" panose="00000400000000000000" pitchFamily="2" charset="0"/>
            </a:endParaRPr>
          </a:p>
          <a:p>
            <a:r>
              <a:rPr lang="fr-CA" dirty="0" err="1">
                <a:latin typeface="HelveticaNeue" panose="00000400000000000000" pitchFamily="2" charset="0"/>
              </a:rPr>
              <a:t>External</a:t>
            </a:r>
            <a:r>
              <a:rPr lang="fr-CA" dirty="0">
                <a:latin typeface="HelveticaNeue" panose="00000400000000000000" pitchFamily="2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fr-CA" dirty="0" err="1">
                <a:latin typeface="HelveticaNeue" panose="00000400000000000000" pitchFamily="2" charset="0"/>
              </a:rPr>
              <a:t>Electron</a:t>
            </a:r>
            <a:endParaRPr lang="fr-CA" dirty="0">
              <a:latin typeface="HelveticaNeue" panose="00000400000000000000" pitchFamily="2" charset="0"/>
            </a:endParaRPr>
          </a:p>
          <a:p>
            <a:pPr marL="285750" indent="-285750">
              <a:buFontTx/>
              <a:buChar char="-"/>
            </a:pPr>
            <a:r>
              <a:rPr lang="fr-CA" dirty="0">
                <a:latin typeface="HelveticaNeue" panose="00000400000000000000" pitchFamily="2" charset="0"/>
              </a:rPr>
              <a:t>Neutron</a:t>
            </a:r>
          </a:p>
          <a:p>
            <a:pPr marL="285750" indent="-285750">
              <a:buFontTx/>
              <a:buChar char="-"/>
            </a:pPr>
            <a:r>
              <a:rPr lang="fr-CA" dirty="0">
                <a:latin typeface="HelveticaNeue" panose="00000400000000000000" pitchFamily="2" charset="0"/>
              </a:rPr>
              <a:t>Photons</a:t>
            </a:r>
          </a:p>
          <a:p>
            <a:pPr marL="285750" indent="-285750">
              <a:buFontTx/>
              <a:buChar char="-"/>
            </a:pPr>
            <a:r>
              <a:rPr lang="fr-CA" dirty="0">
                <a:latin typeface="HelveticaNeue" panose="00000400000000000000" pitchFamily="2" charset="0"/>
              </a:rPr>
              <a:t>Protons</a:t>
            </a:r>
          </a:p>
          <a:p>
            <a:endParaRPr lang="fr-CA" dirty="0"/>
          </a:p>
        </p:txBody>
      </p:sp>
      <p:pic>
        <p:nvPicPr>
          <p:cNvPr id="16" name="Picture 15" descr="A picture containing blur, light&#10;&#10;Description automatically generated">
            <a:extLst>
              <a:ext uri="{FF2B5EF4-FFF2-40B4-BE49-F238E27FC236}">
                <a16:creationId xmlns:a16="http://schemas.microsoft.com/office/drawing/2014/main" id="{F5BA9F6A-8DCF-E6F2-F603-ED53C5932F5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85" t="20620" r="28082" b="62750"/>
          <a:stretch/>
        </p:blipFill>
        <p:spPr>
          <a:xfrm>
            <a:off x="4781301" y="2938139"/>
            <a:ext cx="289666" cy="333044"/>
          </a:xfrm>
          <a:prstGeom prst="rect">
            <a:avLst/>
          </a:prstGeom>
        </p:spPr>
      </p:pic>
      <p:pic>
        <p:nvPicPr>
          <p:cNvPr id="22" name="Picture 21" descr="A picture containing blur, light&#10;&#10;Description automatically generated">
            <a:extLst>
              <a:ext uri="{FF2B5EF4-FFF2-40B4-BE49-F238E27FC236}">
                <a16:creationId xmlns:a16="http://schemas.microsoft.com/office/drawing/2014/main" id="{16CD70B2-E151-5AF5-D8B8-D9EFA231484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85" t="20620" r="28082" b="62750"/>
          <a:stretch/>
        </p:blipFill>
        <p:spPr>
          <a:xfrm>
            <a:off x="4768654" y="4593081"/>
            <a:ext cx="289666" cy="333044"/>
          </a:xfrm>
          <a:prstGeom prst="rect">
            <a:avLst/>
          </a:prstGeom>
        </p:spPr>
      </p:pic>
      <p:pic>
        <p:nvPicPr>
          <p:cNvPr id="23" name="Picture 22" descr="A picture containing blur, light&#10;&#10;Description automatically generated">
            <a:extLst>
              <a:ext uri="{FF2B5EF4-FFF2-40B4-BE49-F238E27FC236}">
                <a16:creationId xmlns:a16="http://schemas.microsoft.com/office/drawing/2014/main" id="{F3BAD198-C4E5-48A9-61E6-2EE20C640ED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85" t="20620" r="28082" b="62750"/>
          <a:stretch/>
        </p:blipFill>
        <p:spPr>
          <a:xfrm>
            <a:off x="4781301" y="4292091"/>
            <a:ext cx="289666" cy="333044"/>
          </a:xfrm>
          <a:prstGeom prst="rect">
            <a:avLst/>
          </a:prstGeom>
        </p:spPr>
      </p:pic>
      <p:pic>
        <p:nvPicPr>
          <p:cNvPr id="24" name="Picture 23" descr="A picture containing blur, light&#10;&#10;Description automatically generated">
            <a:extLst>
              <a:ext uri="{FF2B5EF4-FFF2-40B4-BE49-F238E27FC236}">
                <a16:creationId xmlns:a16="http://schemas.microsoft.com/office/drawing/2014/main" id="{E278455F-392C-38A3-057A-9D93FF0C8C6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85" t="20620" r="28082" b="62750"/>
          <a:stretch/>
        </p:blipFill>
        <p:spPr>
          <a:xfrm>
            <a:off x="4768654" y="4027250"/>
            <a:ext cx="289666" cy="333044"/>
          </a:xfrm>
          <a:prstGeom prst="rect">
            <a:avLst/>
          </a:prstGeom>
        </p:spPr>
      </p:pic>
      <p:pic>
        <p:nvPicPr>
          <p:cNvPr id="25" name="Picture 24" descr="A picture containing blur, light&#10;&#10;Description automatically generated">
            <a:extLst>
              <a:ext uri="{FF2B5EF4-FFF2-40B4-BE49-F238E27FC236}">
                <a16:creationId xmlns:a16="http://schemas.microsoft.com/office/drawing/2014/main" id="{FDCB58EE-4178-4A59-C6A9-C3FA8D17ABC2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85" t="20620" r="28082" b="62750"/>
          <a:stretch/>
        </p:blipFill>
        <p:spPr>
          <a:xfrm>
            <a:off x="4781301" y="3749538"/>
            <a:ext cx="289666" cy="333044"/>
          </a:xfrm>
          <a:prstGeom prst="rect">
            <a:avLst/>
          </a:prstGeom>
        </p:spPr>
      </p:pic>
      <p:pic>
        <p:nvPicPr>
          <p:cNvPr id="26" name="Picture 25" descr="A picture containing blur, light&#10;&#10;Description automatically generated">
            <a:extLst>
              <a:ext uri="{FF2B5EF4-FFF2-40B4-BE49-F238E27FC236}">
                <a16:creationId xmlns:a16="http://schemas.microsoft.com/office/drawing/2014/main" id="{7CE5B8AF-8D07-FFE3-7B98-C8DD89EC3F92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85" t="20620" r="28082" b="62750"/>
          <a:stretch/>
        </p:blipFill>
        <p:spPr>
          <a:xfrm>
            <a:off x="743869" y="902506"/>
            <a:ext cx="289666" cy="333044"/>
          </a:xfrm>
          <a:prstGeom prst="rect">
            <a:avLst/>
          </a:prstGeom>
        </p:spPr>
      </p:pic>
      <p:pic>
        <p:nvPicPr>
          <p:cNvPr id="27" name="Picture 26" descr="A picture containing blur, light&#10;&#10;Description automatically generated">
            <a:extLst>
              <a:ext uri="{FF2B5EF4-FFF2-40B4-BE49-F238E27FC236}">
                <a16:creationId xmlns:a16="http://schemas.microsoft.com/office/drawing/2014/main" id="{0258DC0C-BE33-DAC8-F579-95A7112071B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85" t="20620" r="28082" b="62750"/>
          <a:stretch/>
        </p:blipFill>
        <p:spPr>
          <a:xfrm>
            <a:off x="745175" y="1253158"/>
            <a:ext cx="289666" cy="333044"/>
          </a:xfrm>
          <a:prstGeom prst="rect">
            <a:avLst/>
          </a:prstGeom>
        </p:spPr>
      </p:pic>
      <p:pic>
        <p:nvPicPr>
          <p:cNvPr id="28" name="Picture 27" descr="A picture containing blur, light&#10;&#10;Description automatically generated">
            <a:extLst>
              <a:ext uri="{FF2B5EF4-FFF2-40B4-BE49-F238E27FC236}">
                <a16:creationId xmlns:a16="http://schemas.microsoft.com/office/drawing/2014/main" id="{7133936D-07B2-4F24-3668-C60781949F7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85" t="20620" r="28082" b="62750"/>
          <a:stretch/>
        </p:blipFill>
        <p:spPr>
          <a:xfrm>
            <a:off x="770986" y="4865632"/>
            <a:ext cx="247577" cy="333044"/>
          </a:xfrm>
          <a:prstGeom prst="rect">
            <a:avLst/>
          </a:prstGeom>
        </p:spPr>
      </p:pic>
      <p:pic>
        <p:nvPicPr>
          <p:cNvPr id="29" name="Picture 28" descr="A picture containing blur, light&#10;&#10;Description automatically generated">
            <a:extLst>
              <a:ext uri="{FF2B5EF4-FFF2-40B4-BE49-F238E27FC236}">
                <a16:creationId xmlns:a16="http://schemas.microsoft.com/office/drawing/2014/main" id="{D6A68437-5EC0-7E62-3D86-A0DB4512BE9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85" t="20620" r="28082" b="62750"/>
          <a:stretch/>
        </p:blipFill>
        <p:spPr>
          <a:xfrm>
            <a:off x="756482" y="5178919"/>
            <a:ext cx="247577" cy="333044"/>
          </a:xfrm>
          <a:prstGeom prst="rect">
            <a:avLst/>
          </a:prstGeom>
        </p:spPr>
      </p:pic>
      <p:pic>
        <p:nvPicPr>
          <p:cNvPr id="30" name="Picture 29" descr="A picture containing blur, light&#10;&#10;Description automatically generated">
            <a:extLst>
              <a:ext uri="{FF2B5EF4-FFF2-40B4-BE49-F238E27FC236}">
                <a16:creationId xmlns:a16="http://schemas.microsoft.com/office/drawing/2014/main" id="{CAB86651-6828-CD66-5AB5-49E6D8F0355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85" t="20620" r="28082" b="62750"/>
          <a:stretch/>
        </p:blipFill>
        <p:spPr>
          <a:xfrm>
            <a:off x="770986" y="5437774"/>
            <a:ext cx="247577" cy="333044"/>
          </a:xfrm>
          <a:prstGeom prst="rect">
            <a:avLst/>
          </a:prstGeom>
        </p:spPr>
      </p:pic>
      <p:pic>
        <p:nvPicPr>
          <p:cNvPr id="31" name="Picture 30" descr="A picture containing blur, light&#10;&#10;Description automatically generated">
            <a:extLst>
              <a:ext uri="{FF2B5EF4-FFF2-40B4-BE49-F238E27FC236}">
                <a16:creationId xmlns:a16="http://schemas.microsoft.com/office/drawing/2014/main" id="{7E230D7F-8537-7D3B-4B44-3902B8EA5BF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85" t="20620" r="28082" b="62750"/>
          <a:stretch/>
        </p:blipFill>
        <p:spPr>
          <a:xfrm>
            <a:off x="770986" y="5728157"/>
            <a:ext cx="247577" cy="333044"/>
          </a:xfrm>
          <a:prstGeom prst="rect">
            <a:avLst/>
          </a:prstGeom>
        </p:spPr>
      </p:pic>
      <p:pic>
        <p:nvPicPr>
          <p:cNvPr id="2060" name="Picture 12" descr="Radiation - Wikipedia">
            <a:extLst>
              <a:ext uri="{FF2B5EF4-FFF2-40B4-BE49-F238E27FC236}">
                <a16:creationId xmlns:a16="http://schemas.microsoft.com/office/drawing/2014/main" id="{098DAFBF-6FB5-A6F8-BE63-BB40C7887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097" y="4926139"/>
            <a:ext cx="2626826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728F476-2923-BEE6-ACCD-537BDDDB5668}"/>
              </a:ext>
            </a:extLst>
          </p:cNvPr>
          <p:cNvSpPr txBox="1"/>
          <p:nvPr/>
        </p:nvSpPr>
        <p:spPr>
          <a:xfrm>
            <a:off x="4582505" y="6533497"/>
            <a:ext cx="26253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00" dirty="0">
                <a:latin typeface="HelveticaNeue" panose="00000400000000000000" pitchFamily="2" charset="0"/>
                <a:hlinkClick r:id="rId8"/>
              </a:rPr>
              <a:t>https://en.wikipedia.org/wiki/Radiation</a:t>
            </a:r>
            <a:r>
              <a:rPr lang="fr-CA" sz="1000" dirty="0">
                <a:latin typeface="HelveticaNeue" panose="00000400000000000000" pitchFamily="2" charset="0"/>
              </a:rPr>
              <a:t>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D09223B-C486-9F0E-BCBB-D7EDBDCD0A08}"/>
              </a:ext>
            </a:extLst>
          </p:cNvPr>
          <p:cNvSpPr txBox="1"/>
          <p:nvPr/>
        </p:nvSpPr>
        <p:spPr>
          <a:xfrm>
            <a:off x="8142114" y="958015"/>
            <a:ext cx="33047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A" dirty="0">
                <a:latin typeface="HelveticaNeue" panose="00000400000000000000" pitchFamily="2" charset="0"/>
              </a:rPr>
              <a:t>The proton </a:t>
            </a:r>
            <a:r>
              <a:rPr lang="fr-CA" dirty="0" err="1">
                <a:latin typeface="HelveticaNeue" panose="00000400000000000000" pitchFamily="2" charset="0"/>
              </a:rPr>
              <a:t>deposits</a:t>
            </a:r>
            <a:r>
              <a:rPr lang="fr-CA" dirty="0">
                <a:latin typeface="HelveticaNeue" panose="00000400000000000000" pitchFamily="2" charset="0"/>
              </a:rPr>
              <a:t> </a:t>
            </a:r>
            <a:r>
              <a:rPr lang="fr-CA" dirty="0" err="1">
                <a:latin typeface="HelveticaNeue" panose="00000400000000000000" pitchFamily="2" charset="0"/>
              </a:rPr>
              <a:t>most</a:t>
            </a:r>
            <a:r>
              <a:rPr lang="fr-CA" dirty="0">
                <a:latin typeface="HelveticaNeue" panose="00000400000000000000" pitchFamily="2" charset="0"/>
              </a:rPr>
              <a:t> of </a:t>
            </a:r>
            <a:r>
              <a:rPr lang="fr-CA" dirty="0" err="1">
                <a:latin typeface="HelveticaNeue" panose="00000400000000000000" pitchFamily="2" charset="0"/>
              </a:rPr>
              <a:t>its</a:t>
            </a:r>
            <a:r>
              <a:rPr lang="fr-CA" dirty="0">
                <a:latin typeface="HelveticaNeue" panose="00000400000000000000" pitchFamily="2" charset="0"/>
              </a:rPr>
              <a:t> </a:t>
            </a:r>
            <a:r>
              <a:rPr lang="fr-CA" dirty="0" err="1">
                <a:latin typeface="HelveticaNeue" panose="00000400000000000000" pitchFamily="2" charset="0"/>
              </a:rPr>
              <a:t>energy</a:t>
            </a:r>
            <a:r>
              <a:rPr lang="fr-CA" dirty="0">
                <a:latin typeface="HelveticaNeue" panose="00000400000000000000" pitchFamily="2" charset="0"/>
              </a:rPr>
              <a:t> at a </a:t>
            </a:r>
            <a:r>
              <a:rPr lang="fr-CA" dirty="0" err="1">
                <a:latin typeface="HelveticaNeue" panose="00000400000000000000" pitchFamily="2" charset="0"/>
              </a:rPr>
              <a:t>fixed</a:t>
            </a:r>
            <a:r>
              <a:rPr lang="fr-CA" dirty="0">
                <a:latin typeface="HelveticaNeue" panose="00000400000000000000" pitchFamily="2" charset="0"/>
              </a:rPr>
              <a:t> </a:t>
            </a:r>
            <a:r>
              <a:rPr lang="fr-CA" dirty="0" err="1">
                <a:latin typeface="HelveticaNeue" panose="00000400000000000000" pitchFamily="2" charset="0"/>
              </a:rPr>
              <a:t>penetration</a:t>
            </a:r>
            <a:r>
              <a:rPr lang="fr-CA" dirty="0">
                <a:latin typeface="HelveticaNeue" panose="00000400000000000000" pitchFamily="2" charset="0"/>
              </a:rPr>
              <a:t> </a:t>
            </a:r>
            <a:r>
              <a:rPr lang="fr-CA" dirty="0" err="1">
                <a:latin typeface="HelveticaNeue" panose="00000400000000000000" pitchFamily="2" charset="0"/>
              </a:rPr>
              <a:t>depth</a:t>
            </a:r>
            <a:r>
              <a:rPr lang="fr-CA" dirty="0">
                <a:latin typeface="HelveticaNeue" panose="00000400000000000000" pitchFamily="2" charset="0"/>
              </a:rPr>
              <a:t> </a:t>
            </a:r>
            <a:r>
              <a:rPr lang="fr-CA" dirty="0" err="1">
                <a:latin typeface="HelveticaNeue" panose="00000400000000000000" pitchFamily="2" charset="0"/>
              </a:rPr>
              <a:t>which</a:t>
            </a:r>
            <a:r>
              <a:rPr lang="fr-CA" dirty="0">
                <a:latin typeface="HelveticaNeue" panose="00000400000000000000" pitchFamily="2" charset="0"/>
              </a:rPr>
              <a:t> </a:t>
            </a:r>
            <a:r>
              <a:rPr lang="fr-CA" dirty="0" err="1">
                <a:latin typeface="HelveticaNeue" panose="00000400000000000000" pitchFamily="2" charset="0"/>
              </a:rPr>
              <a:t>is</a:t>
            </a:r>
            <a:r>
              <a:rPr lang="fr-CA" dirty="0">
                <a:latin typeface="HelveticaNeue" panose="00000400000000000000" pitchFamily="2" charset="0"/>
              </a:rPr>
              <a:t> </a:t>
            </a:r>
            <a:r>
              <a:rPr lang="fr-CA" dirty="0" err="1">
                <a:latin typeface="HelveticaNeue" panose="00000400000000000000" pitchFamily="2" charset="0"/>
              </a:rPr>
              <a:t>adjustable</a:t>
            </a:r>
            <a:r>
              <a:rPr lang="fr-CA" dirty="0">
                <a:latin typeface="HelveticaNeue" panose="00000400000000000000" pitchFamily="2" charset="0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D193D6B-86EC-D503-7232-88A88ED4EB07}"/>
              </a:ext>
            </a:extLst>
          </p:cNvPr>
          <p:cNvSpPr txBox="1"/>
          <p:nvPr/>
        </p:nvSpPr>
        <p:spPr>
          <a:xfrm>
            <a:off x="8192360" y="5322537"/>
            <a:ext cx="39801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 err="1">
                <a:latin typeface="HelveticaNeue" panose="00000400000000000000" pitchFamily="2" charset="0"/>
              </a:rPr>
              <a:t>Further</a:t>
            </a:r>
            <a:r>
              <a:rPr lang="fr-CA" sz="1200" dirty="0">
                <a:latin typeface="HelveticaNeue" panose="00000400000000000000" pitchFamily="2" charset="0"/>
              </a:rPr>
              <a:t> </a:t>
            </a:r>
            <a:r>
              <a:rPr lang="fr-CA" sz="1200" dirty="0" err="1">
                <a:latin typeface="HelveticaNeue" panose="00000400000000000000" pitchFamily="2" charset="0"/>
              </a:rPr>
              <a:t>Readings</a:t>
            </a:r>
            <a:r>
              <a:rPr lang="fr-CA" sz="1200" dirty="0">
                <a:latin typeface="HelveticaNeue" panose="00000400000000000000" pitchFamily="2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1200" b="0" i="0" dirty="0">
                <a:solidFill>
                  <a:srgbClr val="333333"/>
                </a:solidFill>
                <a:effectLst/>
                <a:latin typeface="HelveticaNeue" panose="00000400000000000000" pitchFamily="2" charset="0"/>
              </a:rPr>
              <a:t>Wilson RR. Radiological use of fast protons. Radiology. 1946;47:487–91.</a:t>
            </a:r>
          </a:p>
          <a:p>
            <a:pPr marL="285750" indent="-285750">
              <a:buFontTx/>
              <a:buChar char="-"/>
            </a:pPr>
            <a:r>
              <a:rPr lang="fr-CA" sz="1200" dirty="0">
                <a:latin typeface="HelveticaNeue" panose="00000400000000000000" pitchFamily="2" charset="0"/>
                <a:hlinkClick r:id="rId9"/>
              </a:rPr>
              <a:t>https://www.triumf.ca/current-events/proton-therapy-celebrates-20th-anniversary</a:t>
            </a:r>
            <a:r>
              <a:rPr lang="fr-CA" sz="1200" dirty="0">
                <a:latin typeface="HelveticaNeue" panose="00000400000000000000" pitchFamily="2" charset="0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fr-CA" sz="1200" dirty="0">
                <a:latin typeface="HelveticaNeue" panose="00000400000000000000" pitchFamily="2" charset="0"/>
              </a:rPr>
              <a:t>BLAKELY, Eleanor. Heavy-Ion </a:t>
            </a:r>
            <a:r>
              <a:rPr lang="fr-CA" sz="1200" dirty="0" err="1">
                <a:latin typeface="HelveticaNeue" panose="00000400000000000000" pitchFamily="2" charset="0"/>
              </a:rPr>
              <a:t>Radiobiology</a:t>
            </a:r>
            <a:r>
              <a:rPr lang="fr-CA" sz="1200" dirty="0">
                <a:latin typeface="HelveticaNeue" panose="00000400000000000000" pitchFamily="2" charset="0"/>
              </a:rPr>
              <a:t>: Cellular </a:t>
            </a:r>
            <a:r>
              <a:rPr lang="fr-CA" sz="1200" dirty="0" err="1">
                <a:latin typeface="HelveticaNeue" panose="00000400000000000000" pitchFamily="2" charset="0"/>
              </a:rPr>
              <a:t>Studies</a:t>
            </a:r>
            <a:r>
              <a:rPr lang="fr-CA" sz="1200" dirty="0">
                <a:latin typeface="HelveticaNeue" panose="00000400000000000000" pitchFamily="2" charset="0"/>
              </a:rPr>
              <a:t>, </a:t>
            </a:r>
            <a:r>
              <a:rPr lang="fr-CA" sz="1200" dirty="0" err="1">
                <a:latin typeface="HelveticaNeue" panose="00000400000000000000" pitchFamily="2" charset="0"/>
              </a:rPr>
              <a:t>Advances</a:t>
            </a:r>
            <a:r>
              <a:rPr lang="fr-CA" sz="1200" dirty="0">
                <a:latin typeface="HelveticaNeue" panose="00000400000000000000" pitchFamily="2" charset="0"/>
              </a:rPr>
              <a:t> in Radiation </a:t>
            </a:r>
            <a:r>
              <a:rPr lang="fr-CA" sz="1200" dirty="0" err="1">
                <a:latin typeface="HelveticaNeue" panose="00000400000000000000" pitchFamily="2" charset="0"/>
              </a:rPr>
              <a:t>Biology</a:t>
            </a:r>
            <a:r>
              <a:rPr lang="fr-CA" sz="1200" dirty="0">
                <a:latin typeface="HelveticaNeue" panose="00000400000000000000" pitchFamily="2" charset="0"/>
              </a:rPr>
              <a:t>, 1984;11:295-389.</a:t>
            </a:r>
            <a:endParaRPr lang="fr-CA" dirty="0"/>
          </a:p>
        </p:txBody>
      </p:sp>
      <p:pic>
        <p:nvPicPr>
          <p:cNvPr id="35" name="Picture 34" descr="Shape&#10;&#10;Description automatically generated with low confidence">
            <a:extLst>
              <a:ext uri="{FF2B5EF4-FFF2-40B4-BE49-F238E27FC236}">
                <a16:creationId xmlns:a16="http://schemas.microsoft.com/office/drawing/2014/main" id="{07C02F14-9B04-1E6E-08A9-E88AA9DD5B46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0" t="16569" r="862" b="17641"/>
          <a:stretch/>
        </p:blipFill>
        <p:spPr>
          <a:xfrm>
            <a:off x="4027075" y="-2"/>
            <a:ext cx="627281" cy="6858002"/>
          </a:xfrm>
          <a:prstGeom prst="rect">
            <a:avLst/>
          </a:prstGeom>
        </p:spPr>
      </p:pic>
      <p:pic>
        <p:nvPicPr>
          <p:cNvPr id="42" name="Picture 41" descr="Shape&#10;&#10;Description automatically generated with low confidence">
            <a:extLst>
              <a:ext uri="{FF2B5EF4-FFF2-40B4-BE49-F238E27FC236}">
                <a16:creationId xmlns:a16="http://schemas.microsoft.com/office/drawing/2014/main" id="{996C52F6-866B-D26B-2A65-39A6D3157A98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8558" r="-3872" b="15524"/>
          <a:stretch/>
        </p:blipFill>
        <p:spPr>
          <a:xfrm>
            <a:off x="7447313" y="-1"/>
            <a:ext cx="694801" cy="6858001"/>
          </a:xfrm>
          <a:prstGeom prst="rect">
            <a:avLst/>
          </a:prstGeom>
        </p:spPr>
      </p:pic>
      <p:pic>
        <p:nvPicPr>
          <p:cNvPr id="43" name="Picture 42" descr="A picture containing blur, light&#10;&#10;Description automatically generated">
            <a:extLst>
              <a:ext uri="{FF2B5EF4-FFF2-40B4-BE49-F238E27FC236}">
                <a16:creationId xmlns:a16="http://schemas.microsoft.com/office/drawing/2014/main" id="{49FE7589-18DF-7837-A090-9DD74B66548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85" t="20620" r="28082" b="62750"/>
          <a:stretch/>
        </p:blipFill>
        <p:spPr>
          <a:xfrm>
            <a:off x="8236783" y="5544315"/>
            <a:ext cx="188649" cy="2169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232074AD-5730-BF9B-95CC-12375A199D5F}"/>
              </a:ext>
            </a:extLst>
          </p:cNvPr>
          <p:cNvSpPr txBox="1"/>
          <p:nvPr/>
        </p:nvSpPr>
        <p:spPr>
          <a:xfrm>
            <a:off x="274981" y="6420654"/>
            <a:ext cx="3552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Mathias Roman (mroma065@uottawa.ca)</a:t>
            </a:r>
          </a:p>
        </p:txBody>
      </p:sp>
      <p:pic>
        <p:nvPicPr>
          <p:cNvPr id="45" name="Picture 44" descr="A picture containing blur, light&#10;&#10;Description automatically generated">
            <a:extLst>
              <a:ext uri="{FF2B5EF4-FFF2-40B4-BE49-F238E27FC236}">
                <a16:creationId xmlns:a16="http://schemas.microsoft.com/office/drawing/2014/main" id="{77C4A4C8-C74C-DE2A-EFEF-E186E75BE64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85" t="20620" r="28082" b="62750"/>
          <a:stretch/>
        </p:blipFill>
        <p:spPr>
          <a:xfrm>
            <a:off x="8236783" y="5952751"/>
            <a:ext cx="188649" cy="216900"/>
          </a:xfrm>
          <a:prstGeom prst="rect">
            <a:avLst/>
          </a:prstGeom>
        </p:spPr>
      </p:pic>
      <p:pic>
        <p:nvPicPr>
          <p:cNvPr id="46" name="Picture 45" descr="A picture containing blur, light&#10;&#10;Description automatically generated">
            <a:extLst>
              <a:ext uri="{FF2B5EF4-FFF2-40B4-BE49-F238E27FC236}">
                <a16:creationId xmlns:a16="http://schemas.microsoft.com/office/drawing/2014/main" id="{CA2CF178-0F74-6972-C41B-903C39B8699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85" t="20620" r="28082" b="62750"/>
          <a:stretch/>
        </p:blipFill>
        <p:spPr>
          <a:xfrm>
            <a:off x="8236783" y="6287633"/>
            <a:ext cx="188649" cy="21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246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183</Words>
  <Application>Microsoft Office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</vt:lpstr>
      <vt:lpstr>Office Theme</vt:lpstr>
      <vt:lpstr>Proton Therapy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Mathias Roman</dc:creator>
  <cp:lastModifiedBy>Mathias Roman</cp:lastModifiedBy>
  <cp:revision>13</cp:revision>
  <dcterms:created xsi:type="dcterms:W3CDTF">2022-07-15T16:12:17Z</dcterms:created>
  <dcterms:modified xsi:type="dcterms:W3CDTF">2022-07-15T17:50:28Z</dcterms:modified>
</cp:coreProperties>
</file>