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ilin Wang" userId="fe6dfe3d-325a-4a6e-b7e3-377afb0ee05c" providerId="ADAL" clId="{0719B3AD-6692-4497-8F20-14892D76F204}"/>
    <pc:docChg chg="modSld">
      <pc:chgData name="Yilin Wang" userId="fe6dfe3d-325a-4a6e-b7e3-377afb0ee05c" providerId="ADAL" clId="{0719B3AD-6692-4497-8F20-14892D76F204}" dt="2022-07-15T23:45:22.047" v="22" actId="20577"/>
      <pc:docMkLst>
        <pc:docMk/>
      </pc:docMkLst>
      <pc:sldChg chg="modSp mod">
        <pc:chgData name="Yilin Wang" userId="fe6dfe3d-325a-4a6e-b7e3-377afb0ee05c" providerId="ADAL" clId="{0719B3AD-6692-4497-8F20-14892D76F204}" dt="2022-07-15T23:45:22.047" v="22" actId="20577"/>
        <pc:sldMkLst>
          <pc:docMk/>
          <pc:sldMk cId="2853136887" sldId="257"/>
        </pc:sldMkLst>
        <pc:spChg chg="mod">
          <ac:chgData name="Yilin Wang" userId="fe6dfe3d-325a-4a6e-b7e3-377afb0ee05c" providerId="ADAL" clId="{0719B3AD-6692-4497-8F20-14892D76F204}" dt="2022-07-15T23:45:14.666" v="10" actId="20577"/>
          <ac:spMkLst>
            <pc:docMk/>
            <pc:sldMk cId="2853136887" sldId="257"/>
            <ac:spMk id="19" creationId="{9DA8D841-CB6B-0D42-6A05-A46BD04DE72A}"/>
          </ac:spMkLst>
        </pc:spChg>
        <pc:spChg chg="mod">
          <ac:chgData name="Yilin Wang" userId="fe6dfe3d-325a-4a6e-b7e3-377afb0ee05c" providerId="ADAL" clId="{0719B3AD-6692-4497-8F20-14892D76F204}" dt="2022-07-15T23:45:22.047" v="22" actId="20577"/>
          <ac:spMkLst>
            <pc:docMk/>
            <pc:sldMk cId="2853136887" sldId="257"/>
            <ac:spMk id="20" creationId="{666CE9AB-5120-D49A-AA32-FD879CCC940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372EE-BC11-0012-5585-4A109400D8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362BA0-2D0D-0C86-C09C-6C3190C754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2192A-095A-7D35-5BDD-35CF7DBF1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A6C8-134B-4518-B390-52EDEDB1409C}" type="datetimeFigureOut">
              <a:rPr lang="en-CA" smtClean="0"/>
              <a:t>2022-07-15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D8CF54-9757-5B21-995D-6F6FBAF82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FA9057-BA4F-D701-BA19-9FD06D0A2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AFBE7-67CD-4FAD-BFC7-2D0A74336B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9219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514A7-0A2D-A7BE-B813-C48BC51D9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C3B11A-E807-5440-FD21-BF63251B50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3FF54-0547-7978-B4A3-B9B6F8D99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A6C8-134B-4518-B390-52EDEDB1409C}" type="datetimeFigureOut">
              <a:rPr lang="en-CA" smtClean="0"/>
              <a:t>2022-07-15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3D010-B5BB-144C-30CD-294E427D3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33AA00-60DD-DDB3-984C-49F4D1EA8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AFBE7-67CD-4FAD-BFC7-2D0A74336B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5108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7F2F9D-D7AA-739F-DA94-FB0FB43B8E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0C125D-DFD1-6945-AFF6-0F57601BE9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D0383-CC66-8AA0-AB25-919B82039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A6C8-134B-4518-B390-52EDEDB1409C}" type="datetimeFigureOut">
              <a:rPr lang="en-CA" smtClean="0"/>
              <a:t>2022-07-15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B0ECA4-93EB-3119-CAA7-01D6EA9B8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B934C-7F2D-E4A6-B743-B356981B6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AFBE7-67CD-4FAD-BFC7-2D0A74336B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5437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F7CB0-861E-692D-4491-FFF0C73D0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076D7-10B1-37E4-856E-F84B3B765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9C2C1D-EC81-3993-F895-55DA53760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A6C8-134B-4518-B390-52EDEDB1409C}" type="datetimeFigureOut">
              <a:rPr lang="en-CA" smtClean="0"/>
              <a:t>2022-07-15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23D5A-7156-6016-2DE9-887BC6ADD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EAF4E-11E5-80AB-8812-39F849FFE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AFBE7-67CD-4FAD-BFC7-2D0A74336B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3529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20F30-B936-0DE0-4EF9-C06B6FBA5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CAF9B6-CF26-95CE-864A-B969120D4A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689CBF-57EC-0625-7757-2F5E71546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A6C8-134B-4518-B390-52EDEDB1409C}" type="datetimeFigureOut">
              <a:rPr lang="en-CA" smtClean="0"/>
              <a:t>2022-07-15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B7322-F72A-41EF-FC16-887B72A49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50862-5AA4-2FB0-C849-FEBF7A446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AFBE7-67CD-4FAD-BFC7-2D0A74336B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4849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C0EA4-9C9C-67BC-11DF-E7100D1DC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FEEBB-24B9-C523-455E-31192304E8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F65D41-847D-D204-36E3-9064AD4C6F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FFC34-E91E-07AE-1576-2730D53BE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A6C8-134B-4518-B390-52EDEDB1409C}" type="datetimeFigureOut">
              <a:rPr lang="en-CA" smtClean="0"/>
              <a:t>2022-07-15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0C4622-D1ED-4DDF-817B-9D4E97BE7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B210DC-1863-4D86-66CA-1A012B415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AFBE7-67CD-4FAD-BFC7-2D0A74336B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62076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AE160-CE1E-2977-5A48-CE9EA4C27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63DA8-A37A-F49A-DB0B-BCE8DFAE5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873212-7826-1196-8593-6BEC6E829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050EB4-9273-F9D1-0D40-FD89D66514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C127A1-90A1-39FC-CB87-ED447DF052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9F16AA-10D0-6FE6-DDAE-FBCB7D0A7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A6C8-134B-4518-B390-52EDEDB1409C}" type="datetimeFigureOut">
              <a:rPr lang="en-CA" smtClean="0"/>
              <a:t>2022-07-15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2F5E8D-57FC-C55C-52D8-53A361069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7F4974-7CDB-70C9-8565-7C52FD98B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AFBE7-67CD-4FAD-BFC7-2D0A74336B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842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A6E53-B201-72B8-A906-6B58DC965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49C9D6-31D5-74BE-68B4-43BF90211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A6C8-134B-4518-B390-52EDEDB1409C}" type="datetimeFigureOut">
              <a:rPr lang="en-CA" smtClean="0"/>
              <a:t>2022-07-15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D74289-7800-10AE-2360-018D141E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768D83-A84B-42BC-2E8F-093AEB15D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AFBE7-67CD-4FAD-BFC7-2D0A74336B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3816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E30540-832E-A77C-96FE-897319943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A6C8-134B-4518-B390-52EDEDB1409C}" type="datetimeFigureOut">
              <a:rPr lang="en-CA" smtClean="0"/>
              <a:t>2022-07-15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FBC95D-68B0-F03B-5205-878608466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FDEA59-98E8-467D-8A8D-16A535F5C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AFBE7-67CD-4FAD-BFC7-2D0A74336B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9883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66A26-8357-FE8B-48FF-1E3614A09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B0B05-F9CE-076C-74A8-22A1B3EB5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8C4264-B427-B123-22FD-58B112FE83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F48161-C434-B11E-4B78-DED3A3009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A6C8-134B-4518-B390-52EDEDB1409C}" type="datetimeFigureOut">
              <a:rPr lang="en-CA" smtClean="0"/>
              <a:t>2022-07-15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EA91C1-92A3-2328-EAAB-2A67207D7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FA6E3-A1D3-03FC-4728-0C4E6A4FD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AFBE7-67CD-4FAD-BFC7-2D0A74336B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441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DC34E-E360-6348-0359-E002A008E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49CBD5-B47F-DA33-DFB8-79E28D7165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F8FD63-CBC4-F498-4CAF-49FBC52CDA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B3CE35-EE34-0EFA-A478-B0291D90C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DA6C8-134B-4518-B390-52EDEDB1409C}" type="datetimeFigureOut">
              <a:rPr lang="en-CA" smtClean="0"/>
              <a:t>2022-07-15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F51429-F83E-C92E-C1B2-A6E624F02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CFC83A-A415-0D99-29AF-001035C1E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AFBE7-67CD-4FAD-BFC7-2D0A74336B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3704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B63A61-28ED-55B0-BD71-4AFA77C33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0CF980-BF4A-158E-E067-E94BE2032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56DCE2-4BCE-9C9B-09AD-9D8ADA9A4B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DA6C8-134B-4518-B390-52EDEDB1409C}" type="datetimeFigureOut">
              <a:rPr lang="en-CA" smtClean="0"/>
              <a:t>2022-07-15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D0A48-0C4A-4525-3BC9-2B72ED6CAF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A1413-90A1-A0B7-9A85-A4D9BE813F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AFBE7-67CD-4FAD-BFC7-2D0A74336B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326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6E05BE3-909A-2187-24D7-759DA278956D}"/>
              </a:ext>
            </a:extLst>
          </p:cNvPr>
          <p:cNvSpPr/>
          <p:nvPr/>
        </p:nvSpPr>
        <p:spPr>
          <a:xfrm>
            <a:off x="0" y="6241409"/>
            <a:ext cx="12192000" cy="61659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0A6676-34C2-A98C-DE9F-F03207F828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372470"/>
            <a:ext cx="12192000" cy="1661021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Yilin Wang                    |                    TRIUMF Science Week 2022                    |                    UBC / TRIUMF </a:t>
            </a:r>
            <a:endParaRPr lang="en-CA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A person holding an object&#10;&#10;Description automatically generated with medium confidence">
            <a:extLst>
              <a:ext uri="{FF2B5EF4-FFF2-40B4-BE49-F238E27FC236}">
                <a16:creationId xmlns:a16="http://schemas.microsoft.com/office/drawing/2014/main" id="{D94EE73A-2A87-50CE-1864-2B6EE213C2F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1" r="2892" b="4642"/>
          <a:stretch/>
        </p:blipFill>
        <p:spPr>
          <a:xfrm>
            <a:off x="3391591" y="359177"/>
            <a:ext cx="5408816" cy="4217215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8B0035AD-60AC-1A19-40E1-D36975F55FA1}"/>
              </a:ext>
            </a:extLst>
          </p:cNvPr>
          <p:cNvSpPr txBox="1">
            <a:spLocks/>
          </p:cNvSpPr>
          <p:nvPr/>
        </p:nvSpPr>
        <p:spPr>
          <a:xfrm>
            <a:off x="3295917" y="4744688"/>
            <a:ext cx="5600165" cy="12911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(without nuclear charge radius measurements!)</a:t>
            </a:r>
          </a:p>
        </p:txBody>
      </p:sp>
    </p:spTree>
    <p:extLst>
      <p:ext uri="{BB962C8B-B14F-4D97-AF65-F5344CB8AC3E}">
        <p14:creationId xmlns:p14="http://schemas.microsoft.com/office/powerpoint/2010/main" val="271237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52" descr="Diagram, engineering drawing&#10;&#10;Description automatically generated">
            <a:extLst>
              <a:ext uri="{FF2B5EF4-FFF2-40B4-BE49-F238E27FC236}">
                <a16:creationId xmlns:a16="http://schemas.microsoft.com/office/drawing/2014/main" id="{E114D867-6347-FAB9-F4D8-94D964D805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699" y="5303232"/>
            <a:ext cx="4350262" cy="1515830"/>
          </a:xfrm>
          <a:prstGeom prst="rect">
            <a:avLst/>
          </a:prstGeom>
        </p:spPr>
      </p:pic>
      <p:pic>
        <p:nvPicPr>
          <p:cNvPr id="50" name="Picture 49" descr="Diagram&#10;&#10;Description automatically generated">
            <a:extLst>
              <a:ext uri="{FF2B5EF4-FFF2-40B4-BE49-F238E27FC236}">
                <a16:creationId xmlns:a16="http://schemas.microsoft.com/office/drawing/2014/main" id="{F8D6425F-7F4D-841C-FFF1-1EFC63B921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6724" y="3120649"/>
            <a:ext cx="2651990" cy="1531046"/>
          </a:xfrm>
          <a:prstGeom prst="rect">
            <a:avLst/>
          </a:prstGeom>
        </p:spPr>
      </p:pic>
      <p:pic>
        <p:nvPicPr>
          <p:cNvPr id="7" name="Picture 6" descr="A picture containing text, dog, mammal, wild dog&#10;&#10;Description automatically generated">
            <a:extLst>
              <a:ext uri="{FF2B5EF4-FFF2-40B4-BE49-F238E27FC236}">
                <a16:creationId xmlns:a16="http://schemas.microsoft.com/office/drawing/2014/main" id="{A3E8D7A7-99C8-0893-C788-9DEDDB18C6D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60" b="25228"/>
          <a:stretch/>
        </p:blipFill>
        <p:spPr>
          <a:xfrm>
            <a:off x="622925" y="2372835"/>
            <a:ext cx="3868293" cy="1871994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E32253F-5D70-A0C0-69FB-D0A96A5D303F}"/>
              </a:ext>
            </a:extLst>
          </p:cNvPr>
          <p:cNvSpPr/>
          <p:nvPr/>
        </p:nvSpPr>
        <p:spPr>
          <a:xfrm>
            <a:off x="803773" y="906011"/>
            <a:ext cx="3288484" cy="89762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Searches for permanent Electric Dipole Moment (EDM)</a:t>
            </a:r>
            <a:endParaRPr lang="en-CA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D073856-CCE9-8FFB-B3FE-7CE862B40275}"/>
              </a:ext>
            </a:extLst>
          </p:cNvPr>
          <p:cNvGrpSpPr/>
          <p:nvPr/>
        </p:nvGrpSpPr>
        <p:grpSpPr>
          <a:xfrm rot="20562373">
            <a:off x="-95718" y="162201"/>
            <a:ext cx="2150379" cy="1028350"/>
            <a:chOff x="5072543" y="2551650"/>
            <a:chExt cx="2046912" cy="956346"/>
          </a:xfrm>
        </p:grpSpPr>
        <p:sp>
          <p:nvSpPr>
            <p:cNvPr id="11" name="Explosion: 14 Points 10">
              <a:extLst>
                <a:ext uri="{FF2B5EF4-FFF2-40B4-BE49-F238E27FC236}">
                  <a16:creationId xmlns:a16="http://schemas.microsoft.com/office/drawing/2014/main" id="{83A0064B-8785-3EAA-D517-518F972A8B10}"/>
                </a:ext>
              </a:extLst>
            </p:cNvPr>
            <p:cNvSpPr/>
            <p:nvPr/>
          </p:nvSpPr>
          <p:spPr>
            <a:xfrm rot="476692">
              <a:off x="5072543" y="2551650"/>
              <a:ext cx="2046912" cy="956346"/>
            </a:xfrm>
            <a:prstGeom prst="irregularSeal2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800" dirty="0">
                <a:solidFill>
                  <a:schemeClr val="tx1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D63E2A6-27C0-14E4-C924-9902D6D3B552}"/>
                </a:ext>
              </a:extLst>
            </p:cNvPr>
            <p:cNvSpPr txBox="1"/>
            <p:nvPr/>
          </p:nvSpPr>
          <p:spPr>
            <a:xfrm>
              <a:off x="5322465" y="2814379"/>
              <a:ext cx="136251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/>
                <a:t>Violation of time- and parity-violation</a:t>
              </a:r>
              <a:endParaRPr lang="en-CA" sz="1100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E9E6353-68B2-12F7-8D7D-B05C820734E2}"/>
              </a:ext>
            </a:extLst>
          </p:cNvPr>
          <p:cNvGrpSpPr/>
          <p:nvPr/>
        </p:nvGrpSpPr>
        <p:grpSpPr>
          <a:xfrm rot="1027752">
            <a:off x="3358706" y="280225"/>
            <a:ext cx="2046912" cy="956346"/>
            <a:chOff x="7422859" y="3031221"/>
            <a:chExt cx="2046912" cy="956346"/>
          </a:xfrm>
        </p:grpSpPr>
        <p:sp>
          <p:nvSpPr>
            <p:cNvPr id="13" name="Explosion: 14 Points 12">
              <a:extLst>
                <a:ext uri="{FF2B5EF4-FFF2-40B4-BE49-F238E27FC236}">
                  <a16:creationId xmlns:a16="http://schemas.microsoft.com/office/drawing/2014/main" id="{BA4DED54-C059-8292-3BAA-B3EA43A472E4}"/>
                </a:ext>
              </a:extLst>
            </p:cNvPr>
            <p:cNvSpPr/>
            <p:nvPr/>
          </p:nvSpPr>
          <p:spPr>
            <a:xfrm rot="476692">
              <a:off x="7422859" y="3031221"/>
              <a:ext cx="2046912" cy="956346"/>
            </a:xfrm>
            <a:prstGeom prst="irregularSeal2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800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E62F9D2-A35E-D1BB-AF87-237D22D151AE}"/>
                </a:ext>
              </a:extLst>
            </p:cNvPr>
            <p:cNvSpPr txBox="1"/>
            <p:nvPr/>
          </p:nvSpPr>
          <p:spPr>
            <a:xfrm>
              <a:off x="7656003" y="3296996"/>
              <a:ext cx="1362511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/>
                <a:t>Beyond Standard Model Physics</a:t>
              </a:r>
              <a:endParaRPr lang="en-CA" sz="1100" dirty="0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131C2046-37DB-9AF5-B1A2-CC5B5E16965E}"/>
              </a:ext>
            </a:extLst>
          </p:cNvPr>
          <p:cNvSpPr txBox="1"/>
          <p:nvPr/>
        </p:nvSpPr>
        <p:spPr>
          <a:xfrm>
            <a:off x="845436" y="1986725"/>
            <a:ext cx="3522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EXPECTATIONS                     REALITY</a:t>
            </a:r>
            <a:endParaRPr lang="en-CA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DA8D841-CB6B-0D42-6A05-A46BD04DE72A}"/>
              </a:ext>
            </a:extLst>
          </p:cNvPr>
          <p:cNvSpPr txBox="1"/>
          <p:nvPr/>
        </p:nvSpPr>
        <p:spPr>
          <a:xfrm>
            <a:off x="535326" y="4651695"/>
            <a:ext cx="19126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Need absolute nuclear charge radius information</a:t>
            </a:r>
            <a:endParaRPr lang="en-CA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66CE9AB-5120-D49A-AA32-FD879CCC9407}"/>
              </a:ext>
            </a:extLst>
          </p:cNvPr>
          <p:cNvSpPr txBox="1"/>
          <p:nvPr/>
        </p:nvSpPr>
        <p:spPr>
          <a:xfrm>
            <a:off x="2682220" y="4651695"/>
            <a:ext cx="27601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 experimental data for </a:t>
            </a:r>
            <a:r>
              <a:rPr lang="en-US"/>
              <a:t>absolute charge </a:t>
            </a:r>
            <a:r>
              <a:rPr lang="en-US" dirty="0"/>
              <a:t>radius beyond Bismuth (Z &gt; 83) </a:t>
            </a:r>
            <a:r>
              <a:rPr lang="en-US" sz="2000" dirty="0"/>
              <a:t>*</a:t>
            </a:r>
            <a:endParaRPr lang="en-CA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FAEC61-8F7E-0DE5-6FFC-762F0D17AC57}"/>
              </a:ext>
            </a:extLst>
          </p:cNvPr>
          <p:cNvSpPr txBox="1"/>
          <p:nvPr/>
        </p:nvSpPr>
        <p:spPr>
          <a:xfrm>
            <a:off x="3441146" y="5605802"/>
            <a:ext cx="9268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* Except U, Th</a:t>
            </a:r>
            <a:endParaRPr lang="en-CA" sz="1000" dirty="0"/>
          </a:p>
        </p:txBody>
      </p:sp>
      <p:grpSp>
        <p:nvGrpSpPr>
          <p:cNvPr id="33" name="Group 32" descr="circles connected by lines with text boxes">
            <a:extLst>
              <a:ext uri="{FF2B5EF4-FFF2-40B4-BE49-F238E27FC236}">
                <a16:creationId xmlns:a16="http://schemas.microsoft.com/office/drawing/2014/main" id="{B3151722-AC5A-1C40-CCE0-283E80B091C1}"/>
              </a:ext>
            </a:extLst>
          </p:cNvPr>
          <p:cNvGrpSpPr/>
          <p:nvPr/>
        </p:nvGrpSpPr>
        <p:grpSpPr>
          <a:xfrm>
            <a:off x="5730921" y="1197950"/>
            <a:ext cx="6210255" cy="4808090"/>
            <a:chOff x="5971133" y="1718529"/>
            <a:chExt cx="6210255" cy="4808090"/>
          </a:xfrm>
        </p:grpSpPr>
        <p:cxnSp>
          <p:nvCxnSpPr>
            <p:cNvPr id="34" name="Straight Connector 33" descr="straight line">
              <a:extLst>
                <a:ext uri="{FF2B5EF4-FFF2-40B4-BE49-F238E27FC236}">
                  <a16:creationId xmlns:a16="http://schemas.microsoft.com/office/drawing/2014/main" id="{98D70879-7E1B-9A2A-311A-DB035D39107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188401" y="2785215"/>
              <a:ext cx="768986" cy="88013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 descr="straight line">
              <a:extLst>
                <a:ext uri="{FF2B5EF4-FFF2-40B4-BE49-F238E27FC236}">
                  <a16:creationId xmlns:a16="http://schemas.microsoft.com/office/drawing/2014/main" id="{841F15FF-03A2-5C54-C5B5-6F029C8F76A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42360" y="3349872"/>
              <a:ext cx="552624" cy="945903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 descr="straight line">
              <a:extLst>
                <a:ext uri="{FF2B5EF4-FFF2-40B4-BE49-F238E27FC236}">
                  <a16:creationId xmlns:a16="http://schemas.microsoft.com/office/drawing/2014/main" id="{1482C2BC-6B6D-929F-FB4A-147B4989C2A4}"/>
                </a:ext>
              </a:extLst>
            </p:cNvPr>
            <p:cNvCxnSpPr>
              <a:cxnSpLocks/>
              <a:stCxn id="43" idx="4"/>
            </p:cNvCxnSpPr>
            <p:nvPr/>
          </p:nvCxnSpPr>
          <p:spPr>
            <a:xfrm>
              <a:off x="8886657" y="3570367"/>
              <a:ext cx="1281770" cy="1927939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 descr="straight line">
              <a:extLst>
                <a:ext uri="{FF2B5EF4-FFF2-40B4-BE49-F238E27FC236}">
                  <a16:creationId xmlns:a16="http://schemas.microsoft.com/office/drawing/2014/main" id="{69794F28-364F-2F8E-4CB0-321CDE807CDE}"/>
                </a:ext>
              </a:extLst>
            </p:cNvPr>
            <p:cNvCxnSpPr>
              <a:cxnSpLocks/>
              <a:stCxn id="44" idx="3"/>
              <a:endCxn id="42" idx="2"/>
            </p:cNvCxnSpPr>
            <p:nvPr/>
          </p:nvCxnSpPr>
          <p:spPr>
            <a:xfrm>
              <a:off x="9687304" y="2662144"/>
              <a:ext cx="1084888" cy="135211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11033EE-12A4-1EB8-62D8-0A11E4DFC014}"/>
                </a:ext>
              </a:extLst>
            </p:cNvPr>
            <p:cNvSpPr txBox="1"/>
            <p:nvPr/>
          </p:nvSpPr>
          <p:spPr>
            <a:xfrm>
              <a:off x="5982425" y="2584255"/>
              <a:ext cx="12195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Radioactive ion beam (RIB)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B4BFEC4B-697E-38EF-28D9-3DCAFFAB8C29}"/>
                </a:ext>
              </a:extLst>
            </p:cNvPr>
            <p:cNvSpPr txBox="1"/>
            <p:nvPr/>
          </p:nvSpPr>
          <p:spPr>
            <a:xfrm>
              <a:off x="6841547" y="4383684"/>
              <a:ext cx="125478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/>
                <a:t>Extreme ultraviolet (EUV) spectrometer</a:t>
              </a:r>
            </a:p>
          </p:txBody>
        </p:sp>
        <p:sp>
          <p:nvSpPr>
            <p:cNvPr id="40" name="Oval 39" descr="oval shape">
              <a:extLst>
                <a:ext uri="{FF2B5EF4-FFF2-40B4-BE49-F238E27FC236}">
                  <a16:creationId xmlns:a16="http://schemas.microsoft.com/office/drawing/2014/main" id="{2C363E76-527D-7220-2660-237735CBC988}"/>
                </a:ext>
              </a:extLst>
            </p:cNvPr>
            <p:cNvSpPr/>
            <p:nvPr/>
          </p:nvSpPr>
          <p:spPr>
            <a:xfrm>
              <a:off x="9969773" y="5300992"/>
              <a:ext cx="1225627" cy="122562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/>
              <a:endParaRPr lang="en-US" sz="1000" dirty="0"/>
            </a:p>
          </p:txBody>
        </p:sp>
        <p:sp>
          <p:nvSpPr>
            <p:cNvPr id="41" name="Oval 40" descr="oval shape">
              <a:extLst>
                <a:ext uri="{FF2B5EF4-FFF2-40B4-BE49-F238E27FC236}">
                  <a16:creationId xmlns:a16="http://schemas.microsoft.com/office/drawing/2014/main" id="{AD889174-3547-274F-E98F-CDA5D1AB613B}"/>
                </a:ext>
              </a:extLst>
            </p:cNvPr>
            <p:cNvSpPr/>
            <p:nvPr/>
          </p:nvSpPr>
          <p:spPr>
            <a:xfrm>
              <a:off x="5971133" y="2349747"/>
              <a:ext cx="1220620" cy="122062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/>
              <a:endParaRPr lang="en-US" sz="1000" dirty="0"/>
            </a:p>
          </p:txBody>
        </p:sp>
        <p:sp>
          <p:nvSpPr>
            <p:cNvPr id="42" name="Oval 41" descr="oval shape">
              <a:extLst>
                <a:ext uri="{FF2B5EF4-FFF2-40B4-BE49-F238E27FC236}">
                  <a16:creationId xmlns:a16="http://schemas.microsoft.com/office/drawing/2014/main" id="{1DF7E8B5-AAA0-50C2-8037-4F6EA58F160A}"/>
                </a:ext>
              </a:extLst>
            </p:cNvPr>
            <p:cNvSpPr/>
            <p:nvPr/>
          </p:nvSpPr>
          <p:spPr>
            <a:xfrm>
              <a:off x="10772192" y="2092757"/>
              <a:ext cx="1409196" cy="14091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/>
              <a:endParaRPr lang="en-US" sz="1000" dirty="0"/>
            </a:p>
          </p:txBody>
        </p:sp>
        <p:sp>
          <p:nvSpPr>
            <p:cNvPr id="43" name="Oval 42" descr="oval shape">
              <a:extLst>
                <a:ext uri="{FF2B5EF4-FFF2-40B4-BE49-F238E27FC236}">
                  <a16:creationId xmlns:a16="http://schemas.microsoft.com/office/drawing/2014/main" id="{31BE9D07-C6B0-3766-58D7-FD483F2B54D5}"/>
                </a:ext>
              </a:extLst>
            </p:cNvPr>
            <p:cNvSpPr/>
            <p:nvPr/>
          </p:nvSpPr>
          <p:spPr>
            <a:xfrm>
              <a:off x="7960738" y="1718529"/>
              <a:ext cx="1851838" cy="1851838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6A49552D-E4B3-605A-5F01-E53E194808E1}"/>
                </a:ext>
              </a:extLst>
            </p:cNvPr>
            <p:cNvSpPr txBox="1"/>
            <p:nvPr/>
          </p:nvSpPr>
          <p:spPr>
            <a:xfrm>
              <a:off x="8096330" y="2092757"/>
              <a:ext cx="1590974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>
                  <a:solidFill>
                    <a:schemeClr val="bg1"/>
                  </a:solidFill>
                </a:rPr>
                <a:t>TRIUMF’s Ion Trap for Atomic and Nuclear science (TITAN)</a:t>
              </a:r>
            </a:p>
          </p:txBody>
        </p:sp>
        <p:sp>
          <p:nvSpPr>
            <p:cNvPr id="45" name="Oval 44" descr="oval shape">
              <a:extLst>
                <a:ext uri="{FF2B5EF4-FFF2-40B4-BE49-F238E27FC236}">
                  <a16:creationId xmlns:a16="http://schemas.microsoft.com/office/drawing/2014/main" id="{F4438587-A109-B96D-92FD-D3409C368529}"/>
                </a:ext>
              </a:extLst>
            </p:cNvPr>
            <p:cNvSpPr/>
            <p:nvPr/>
          </p:nvSpPr>
          <p:spPr>
            <a:xfrm>
              <a:off x="6856126" y="4258095"/>
              <a:ext cx="1225627" cy="1225627"/>
            </a:xfrm>
            <a:prstGeom prst="ellipse">
              <a:avLst/>
            </a:prstGeom>
            <a:noFill/>
            <a:ln w="25400">
              <a:solidFill>
                <a:schemeClr val="accent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/>
            <a:lstStyle/>
            <a:p>
              <a:pPr algn="ctr"/>
              <a:endParaRPr lang="en-US" sz="1000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5A8BBB33-1DC9-6D0C-083D-6846DB08E401}"/>
                </a:ext>
              </a:extLst>
            </p:cNvPr>
            <p:cNvSpPr txBox="1"/>
            <p:nvPr/>
          </p:nvSpPr>
          <p:spPr>
            <a:xfrm>
              <a:off x="10007868" y="5498306"/>
              <a:ext cx="114943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Optical access to stored ions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F49CCC8-FF12-ACEB-AE64-3C53FB4801FD}"/>
                </a:ext>
              </a:extLst>
            </p:cNvPr>
            <p:cNvSpPr txBox="1"/>
            <p:nvPr/>
          </p:nvSpPr>
          <p:spPr>
            <a:xfrm>
              <a:off x="10845574" y="2381856"/>
              <a:ext cx="126243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Charge breeding capabilities</a:t>
              </a:r>
            </a:p>
          </p:txBody>
        </p:sp>
      </p:grpSp>
      <p:pic>
        <p:nvPicPr>
          <p:cNvPr id="48" name="Picture 47" descr="A picture containing automaton&#10;&#10;Description automatically generated">
            <a:extLst>
              <a:ext uri="{FF2B5EF4-FFF2-40B4-BE49-F238E27FC236}">
                <a16:creationId xmlns:a16="http://schemas.microsoft.com/office/drawing/2014/main" id="{FB9603AD-EA18-2113-F57C-DAE4DA54B03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29" t="5450" r="20640" b="3367"/>
          <a:stretch/>
        </p:blipFill>
        <p:spPr>
          <a:xfrm>
            <a:off x="8314465" y="22524"/>
            <a:ext cx="626541" cy="114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136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290</TotalTime>
  <Words>95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yilinw99@student.ubc.ca</dc:creator>
  <cp:lastModifiedBy>Yilin Wang</cp:lastModifiedBy>
  <cp:revision>6</cp:revision>
  <dcterms:created xsi:type="dcterms:W3CDTF">2022-07-15T18:46:15Z</dcterms:created>
  <dcterms:modified xsi:type="dcterms:W3CDTF">2022-07-15T23:45:22Z</dcterms:modified>
</cp:coreProperties>
</file>