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5"/>
  </p:notesMasterIdLst>
  <p:sldIdLst>
    <p:sldId id="256" r:id="rId4"/>
    <p:sldId id="258" r:id="rId5"/>
    <p:sldId id="265" r:id="rId6"/>
    <p:sldId id="266" r:id="rId7"/>
    <p:sldId id="264" r:id="rId8"/>
    <p:sldId id="259" r:id="rId9"/>
    <p:sldId id="261" r:id="rId10"/>
    <p:sldId id="260" r:id="rId11"/>
    <p:sldId id="262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7ECF8-6DE8-423E-ACF4-06EA9CE42EA2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3BC03-D6E7-40F8-B3F6-BDC784492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11175"/>
            <a:ext cx="4527550" cy="254793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389" y="3225801"/>
            <a:ext cx="7281862" cy="2605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58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737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3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/>
          </p:cNvSpPr>
          <p:nvPr userDrawn="1"/>
        </p:nvSpPr>
        <p:spPr bwMode="auto">
          <a:xfrm>
            <a:off x="498064" y="1988841"/>
            <a:ext cx="11195872" cy="182420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8F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839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>
            <a:spLocks/>
          </p:cNvSpPr>
          <p:nvPr userDrawn="1"/>
        </p:nvSpPr>
        <p:spPr bwMode="auto">
          <a:xfrm>
            <a:off x="508000" y="989681"/>
            <a:ext cx="11195872" cy="539164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141545"/>
            <a:ext cx="10972800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138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12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025900" y="989682"/>
            <a:ext cx="7677972" cy="5391647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 userDrawn="1"/>
        </p:nvSpPr>
        <p:spPr bwMode="auto">
          <a:xfrm>
            <a:off x="508000" y="989683"/>
            <a:ext cx="3314700" cy="5391646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3393" y="1124744"/>
            <a:ext cx="3072341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75788" y="1141545"/>
            <a:ext cx="7296811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330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508002" y="1028735"/>
            <a:ext cx="7610239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8" name="Rounded Rectangle 7"/>
          <p:cNvSpPr>
            <a:spLocks/>
          </p:cNvSpPr>
          <p:nvPr userDrawn="1"/>
        </p:nvSpPr>
        <p:spPr bwMode="auto">
          <a:xfrm>
            <a:off x="8331157" y="1046402"/>
            <a:ext cx="3314700" cy="5283355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452335" y="1124744"/>
            <a:ext cx="3072341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64713" y="1141545"/>
            <a:ext cx="7296811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125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6131311" y="1028735"/>
            <a:ext cx="5491988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6288022" y="1141545"/>
            <a:ext cx="5143254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508001" y="1028735"/>
            <a:ext cx="5491988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64713" y="1141545"/>
            <a:ext cx="5143254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111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6131311" y="1213399"/>
            <a:ext cx="5491988" cy="511635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508001" y="1213399"/>
            <a:ext cx="5491988" cy="511635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64713" y="1604797"/>
            <a:ext cx="5143254" cy="4706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20161" y="1604797"/>
            <a:ext cx="5143254" cy="4706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43686" y="1021377"/>
            <a:ext cx="5164284" cy="487411"/>
          </a:xfrm>
          <a:prstGeom prst="rect">
            <a:avLst/>
          </a:prstGeom>
          <a:solidFill>
            <a:srgbClr val="3E8F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ctr">
              <a:defRPr sz="1200" b="1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endParaRPr lang="en-US" sz="1900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6308315" y="1021377"/>
            <a:ext cx="5164284" cy="487411"/>
          </a:xfrm>
          <a:prstGeom prst="rect">
            <a:avLst/>
          </a:prstGeom>
          <a:solidFill>
            <a:srgbClr val="3E8F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ctr">
              <a:defRPr sz="1200" b="1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8109" y="2420888"/>
            <a:ext cx="177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800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778486" y="1073457"/>
            <a:ext cx="4874388" cy="38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600" b="1">
                <a:solidFill>
                  <a:schemeClr val="bg1"/>
                </a:solidFill>
                <a:latin typeface="+mj-lt"/>
              </a:defRPr>
            </a:lvl2pPr>
            <a:lvl3pPr>
              <a:defRPr sz="1400" b="1">
                <a:solidFill>
                  <a:schemeClr val="bg1"/>
                </a:solidFill>
                <a:latin typeface="+mj-lt"/>
              </a:defRPr>
            </a:lvl3pPr>
            <a:lvl4pPr>
              <a:defRPr sz="1400" b="1">
                <a:solidFill>
                  <a:schemeClr val="bg1"/>
                </a:solidFill>
                <a:latin typeface="+mj-lt"/>
              </a:defRPr>
            </a:lvl4pPr>
            <a:lvl5pPr>
              <a:defRPr sz="1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6440111" y="1073457"/>
            <a:ext cx="4874388" cy="38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600" b="1">
                <a:solidFill>
                  <a:schemeClr val="bg1"/>
                </a:solidFill>
                <a:latin typeface="+mj-lt"/>
              </a:defRPr>
            </a:lvl2pPr>
            <a:lvl3pPr>
              <a:defRPr sz="1400" b="1">
                <a:solidFill>
                  <a:schemeClr val="bg1"/>
                </a:solidFill>
                <a:latin typeface="+mj-lt"/>
              </a:defRPr>
            </a:lvl3pPr>
            <a:lvl4pPr>
              <a:defRPr sz="1400" b="1">
                <a:solidFill>
                  <a:schemeClr val="bg1"/>
                </a:solidFill>
                <a:latin typeface="+mj-lt"/>
              </a:defRPr>
            </a:lvl4pPr>
            <a:lvl5pPr>
              <a:defRPr sz="1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248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/>
          </p:cNvSpPr>
          <p:nvPr userDrawn="1"/>
        </p:nvSpPr>
        <p:spPr bwMode="auto">
          <a:xfrm>
            <a:off x="508002" y="1028733"/>
            <a:ext cx="11115297" cy="259228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508002" y="3717034"/>
            <a:ext cx="11115297" cy="259228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64712" y="3856617"/>
            <a:ext cx="10807886" cy="23131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64712" y="1192300"/>
            <a:ext cx="10807886" cy="2265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4" y="6392521"/>
            <a:ext cx="10369152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573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5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8"/>
            <a:ext cx="10972800" cy="960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68609" y="6405332"/>
            <a:ext cx="480053" cy="365125"/>
          </a:xfrm>
          <a:prstGeom prst="rect">
            <a:avLst/>
          </a:prstGeom>
        </p:spPr>
        <p:txBody>
          <a:bodyPr/>
          <a:lstStyle/>
          <a:p>
            <a:fld id="{B9CD9413-B2A0-4D48-9D45-C313C489C51C}" type="slidenum">
              <a:rPr lang="nl-BE" smtClean="0"/>
              <a:t>‹#›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2" y="6355125"/>
            <a:ext cx="1104122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lvl1pPr algn="l">
              <a:defRPr sz="8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46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12191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0622"/>
            <a:ext cx="109728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5973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12191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508000" y="989681"/>
            <a:ext cx="11195872" cy="539164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3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>
            <a:spLocks/>
          </p:cNvSpPr>
          <p:nvPr userDrawn="1"/>
        </p:nvSpPr>
        <p:spPr bwMode="auto">
          <a:xfrm>
            <a:off x="246735" y="989680"/>
            <a:ext cx="11606879" cy="5607672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sz="180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7" y="116633"/>
            <a:ext cx="11439761" cy="714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0" y="1196752"/>
            <a:ext cx="11431182" cy="525658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10346197" y="35625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2022-07-20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306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4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1667" y="1978025"/>
            <a:ext cx="435186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6734" y="1978025"/>
            <a:ext cx="4353984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76" y="2130426"/>
            <a:ext cx="11416857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3" y="3886200"/>
            <a:ext cx="11446389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en-GB" noProof="0" smtClean="0"/>
              <a:pPr>
                <a:defRPr/>
              </a:pPr>
              <a:t>20/07/2022</a:t>
            </a:fld>
            <a:endParaRPr lang="en-GB" noProof="0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5071531" y="6456308"/>
            <a:ext cx="2058389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z="1400" noProof="0" smtClean="0"/>
              <a:pPr>
                <a:defRPr/>
              </a:pPr>
              <a:t>‹#›</a:t>
            </a:fld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35339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7" y="467834"/>
            <a:ext cx="11439761" cy="500801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0" y="1148317"/>
            <a:ext cx="11431181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en-GB" noProof="0" smtClean="0"/>
              <a:pPr>
                <a:defRPr/>
              </a:pPr>
              <a:t>20/07/2022</a:t>
            </a:fld>
            <a:endParaRPr lang="en-GB" noProof="0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522515" y="1054833"/>
            <a:ext cx="111944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69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en-GB" noProof="0" smtClean="0"/>
              <a:pPr>
                <a:defRPr/>
              </a:pPr>
              <a:t>20/07/2022</a:t>
            </a:fld>
            <a:endParaRPr lang="en-GB" noProof="0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2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 flipH="1">
            <a:off x="522516" y="1341912"/>
            <a:ext cx="1119447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FD7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ontent Placeholder 39"/>
          <p:cNvSpPr>
            <a:spLocks noGrp="1"/>
          </p:cNvSpPr>
          <p:nvPr>
            <p:ph sz="quarter" idx="10"/>
          </p:nvPr>
        </p:nvSpPr>
        <p:spPr>
          <a:xfrm>
            <a:off x="393700" y="1600200"/>
            <a:ext cx="11417301" cy="4943476"/>
          </a:xfrm>
          <a:prstGeom prst="rect">
            <a:avLst/>
          </a:prstGeom>
        </p:spPr>
        <p:txBody>
          <a:bodyPr/>
          <a:lstStyle>
            <a:lvl1pPr marL="309563" indent="-309563">
              <a:buClr>
                <a:srgbClr val="BFD730"/>
              </a:buClr>
              <a:buFont typeface="Wingdings" pitchFamily="2" charset="2"/>
              <a:buChar char="n"/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>
              <a:buClr>
                <a:srgbClr val="418FCD"/>
              </a:buClr>
              <a:buFont typeface="Wingdings" pitchFamily="2" charset="2"/>
              <a:buChar char="n"/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>
              <a:buClr>
                <a:srgbClr val="418FCD"/>
              </a:buClr>
              <a:buFont typeface="Wingdings" pitchFamily="2" charset="2"/>
              <a:buChar char="§"/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5" y="337458"/>
            <a:ext cx="983197" cy="7373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381" y="511728"/>
            <a:ext cx="11273132" cy="74662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F8636E-AFBA-4C2F-AA9E-34AEC97BD13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8722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39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1" y="541339"/>
            <a:ext cx="8803217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020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8022" y="6556215"/>
            <a:ext cx="4350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4th International Workshop on ADSR systems and Thorium,  August 2016</a:t>
            </a:r>
            <a:endParaRPr lang="en-GB" sz="10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8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8022" y="6556215"/>
            <a:ext cx="4350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4th International Workshop on ADSR systems and Thorium,  August 2016</a:t>
            </a:r>
            <a:endParaRPr lang="en-GB" sz="10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5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8022" y="6556215"/>
            <a:ext cx="4350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4th International Workshop on ADSR systems and Thorium,  August 2016</a:t>
            </a:r>
            <a:endParaRPr lang="en-GB" sz="10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9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8022" y="6556215"/>
            <a:ext cx="4350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4th International Workshop on ADSR systems and Thorium,  August 2016</a:t>
            </a:r>
            <a:endParaRPr lang="en-GB" sz="1000" b="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6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8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48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6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9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6462-3572-4986-9DE6-DF0337942C6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8B97-F374-4849-96E4-B042788C9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50000" r="17797" b="-3153"/>
          <a:stretch/>
        </p:blipFill>
        <p:spPr bwMode="auto">
          <a:xfrm rot="10800000">
            <a:off x="0" y="5716456"/>
            <a:ext cx="12191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19" imgW="216" imgH="216" progId="TCLayout.ActiveDocument.1">
                  <p:embed/>
                </p:oleObj>
              </mc:Choice>
              <mc:Fallback>
                <p:oleObj name="think-cell Slide" r:id="rId19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12191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10438637" y="6705654"/>
            <a:ext cx="166473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700" b="0" dirty="0" smtClean="0">
                <a:solidFill>
                  <a:srgbClr val="898989"/>
                </a:solidFill>
                <a:latin typeface="+mj-lt"/>
              </a:rPr>
              <a:t>Copyright</a:t>
            </a:r>
            <a:r>
              <a:rPr lang="en-GB" sz="700" b="0" baseline="0" dirty="0" smtClean="0">
                <a:solidFill>
                  <a:srgbClr val="898989"/>
                </a:solidFill>
                <a:latin typeface="+mj-lt"/>
              </a:rPr>
              <a:t> </a:t>
            </a:r>
            <a:r>
              <a:rPr lang="en-GB" sz="700" b="0" dirty="0" smtClean="0">
                <a:solidFill>
                  <a:srgbClr val="898989"/>
                </a:solidFill>
                <a:latin typeface="+mj-lt"/>
              </a:rPr>
              <a:t>© 2019</a:t>
            </a:r>
            <a:r>
              <a:rPr lang="en-GB" sz="700" b="0" baseline="0" dirty="0" smtClean="0">
                <a:solidFill>
                  <a:srgbClr val="898989"/>
                </a:solidFill>
                <a:latin typeface="+mj-lt"/>
              </a:rPr>
              <a:t> </a:t>
            </a:r>
            <a:r>
              <a:rPr lang="en-GB" sz="700" b="0" dirty="0" smtClean="0">
                <a:solidFill>
                  <a:srgbClr val="898989"/>
                </a:solidFill>
                <a:latin typeface="+mj-lt"/>
              </a:rPr>
              <a:t>SCK•CEN</a:t>
            </a:r>
            <a:endParaRPr lang="en-GB" sz="700" b="0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10438637" y="6574430"/>
            <a:ext cx="166473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9CD9413-B2A0-4D48-9D45-C313C489C51C}" type="slidenum">
              <a:rPr lang="nl-BE" sz="800" smtClean="0">
                <a:solidFill>
                  <a:srgbClr val="898989"/>
                </a:solidFill>
              </a:rPr>
              <a:pPr algn="r"/>
              <a:t>‹#›</a:t>
            </a:fld>
            <a:endParaRPr lang="nl-BE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72866" rtl="0" eaLnBrk="1" latinLnBrk="0" hangingPunct="1">
        <a:spcBef>
          <a:spcPct val="0"/>
        </a:spcBef>
        <a:buNone/>
        <a:defRPr lang="nl-BE" sz="2400" b="1" kern="0" dirty="0">
          <a:solidFill>
            <a:srgbClr val="3E8FCD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542" y="541339"/>
            <a:ext cx="1144127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595" y="1443842"/>
            <a:ext cx="1141700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0"/>
            <a:endParaRPr lang="en-GB" noProof="0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en-GB" noProof="0" smtClean="0"/>
              <a:pPr>
                <a:defRPr/>
              </a:pPr>
              <a:t>20/07/2022</a:t>
            </a:fld>
            <a:endParaRPr lang="en-GB" noProof="0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12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9423400" y="6437189"/>
            <a:ext cx="2271563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481733" y="6453077"/>
            <a:ext cx="14732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7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Copyright © 2015 SCK•CEN</a:t>
            </a:r>
            <a:endParaRPr lang="en-GB" sz="700" noProof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4457" y="6493393"/>
            <a:ext cx="1046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Journée d’Etude sur la Production d’électricité de la </a:t>
            </a:r>
            <a:r>
              <a:rPr lang="fr-FR" sz="1800" dirty="0" err="1" smtClean="0"/>
              <a:t>SRBE</a:t>
            </a:r>
            <a:r>
              <a:rPr lang="fr-FR" sz="1800" dirty="0" smtClean="0"/>
              <a:t>, </a:t>
            </a:r>
            <a:r>
              <a:rPr lang="nl-BE" sz="1800" dirty="0" smtClean="0"/>
              <a:t>SIEMENS, Beersel-Huizingen (BE)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8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1122363"/>
            <a:ext cx="10607040" cy="2387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Panel </a:t>
            </a:r>
            <a:r>
              <a:rPr lang="en-US" sz="3200" dirty="0" smtClean="0"/>
              <a:t>Discussion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“Basic </a:t>
            </a:r>
            <a:r>
              <a:rPr lang="en-US" sz="4400" dirty="0"/>
              <a:t>Sciences and Sustainable </a:t>
            </a:r>
            <a:r>
              <a:rPr lang="en-US" sz="4400" dirty="0" smtClean="0"/>
              <a:t>Development”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TRIUMF Science Week 2022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8916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Contribution of </a:t>
            </a:r>
          </a:p>
          <a:p>
            <a:r>
              <a:rPr lang="en-US" sz="2900" b="1" dirty="0" smtClean="0"/>
              <a:t>Hamid AÏT ABDERRAHIM</a:t>
            </a:r>
          </a:p>
          <a:p>
            <a:r>
              <a:rPr lang="nl-BE" dirty="0"/>
              <a:t>DDG SCK CEN, Director of MYRRHA</a:t>
            </a:r>
          </a:p>
          <a:p>
            <a:r>
              <a:rPr lang="nl-BE" dirty="0"/>
              <a:t>SCK CEN, Boeretang 200, B-2400 Mol, Belgium</a:t>
            </a:r>
          </a:p>
          <a:p>
            <a:endParaRPr lang="nl-BE" dirty="0"/>
          </a:p>
          <a:p>
            <a:r>
              <a:rPr lang="nl-BE" dirty="0"/>
              <a:t>haitabde@sckcen.be or myrrha@sckcen.be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/>
              <a:t>Sustainability : Thorium vs Uranium in terms of resources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1789815" y="1148317"/>
            <a:ext cx="8681415" cy="5092126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As shown in previous slide Thorium is very well distributed around the world limiting “Cartel” possibility</a:t>
            </a:r>
          </a:p>
          <a:p>
            <a:endParaRPr lang="en-GB" dirty="0" smtClean="0"/>
          </a:p>
          <a:p>
            <a:r>
              <a:rPr lang="en-GB" dirty="0" smtClean="0"/>
              <a:t>5 times more abundant than Uranium</a:t>
            </a:r>
          </a:p>
          <a:p>
            <a:pPr marL="879475" lvl="1" indent="-457200">
              <a:buFont typeface="+mj-lt"/>
              <a:buAutoNum type="arabicPeriod"/>
            </a:pPr>
            <a:r>
              <a:rPr lang="en-GB" dirty="0" smtClean="0"/>
              <a:t>U + </a:t>
            </a:r>
            <a:r>
              <a:rPr lang="en-GB" dirty="0" err="1" smtClean="0"/>
              <a:t>LWR</a:t>
            </a:r>
            <a:r>
              <a:rPr lang="en-GB" dirty="0" smtClean="0"/>
              <a:t> technology </a:t>
            </a:r>
            <a:r>
              <a:rPr lang="en-GB" dirty="0" smtClean="0">
                <a:sym typeface="Wingdings"/>
              </a:rPr>
              <a:t> Potential energy source for 100 to 200 y</a:t>
            </a:r>
          </a:p>
          <a:p>
            <a:pPr marL="879475" lvl="1" indent="-457200">
              <a:buFont typeface="+mj-lt"/>
              <a:buAutoNum type="arabicPeriod"/>
            </a:pPr>
            <a:r>
              <a:rPr lang="en-GB" dirty="0" smtClean="0">
                <a:sym typeface="Wingdings"/>
              </a:rPr>
              <a:t>U + </a:t>
            </a:r>
            <a:r>
              <a:rPr lang="en-GB" dirty="0" err="1" smtClean="0">
                <a:sym typeface="Wingdings"/>
              </a:rPr>
              <a:t>FBR</a:t>
            </a:r>
            <a:r>
              <a:rPr lang="en-GB" dirty="0" smtClean="0">
                <a:sym typeface="Wingdings"/>
              </a:rPr>
              <a:t> technology  (1)* (</a:t>
            </a:r>
            <a:r>
              <a:rPr lang="en-GB" b="1" dirty="0" smtClean="0">
                <a:sym typeface="Wingdings"/>
              </a:rPr>
              <a:t>50</a:t>
            </a:r>
            <a:r>
              <a:rPr lang="en-GB" dirty="0" smtClean="0">
                <a:sym typeface="Wingdings"/>
              </a:rPr>
              <a:t> to 100) = 5.000 to 10.000 y</a:t>
            </a:r>
          </a:p>
          <a:p>
            <a:pPr marL="879475" lvl="1" indent="-457200">
              <a:buFont typeface="+mj-lt"/>
              <a:buAutoNum type="arabicPeriod"/>
            </a:pPr>
            <a:r>
              <a:rPr lang="en-GB" dirty="0" err="1" smtClean="0">
                <a:sym typeface="Wingdings"/>
              </a:rPr>
              <a:t>Th</a:t>
            </a:r>
            <a:r>
              <a:rPr lang="en-GB" dirty="0" smtClean="0">
                <a:sym typeface="Wingdings"/>
              </a:rPr>
              <a:t> + BR technology (Thermal or Fast)  (2)* </a:t>
            </a:r>
            <a:r>
              <a:rPr lang="en-GB" b="1" dirty="0" smtClean="0">
                <a:sym typeface="Wingdings"/>
              </a:rPr>
              <a:t>5</a:t>
            </a:r>
            <a:r>
              <a:rPr lang="en-GB" dirty="0" smtClean="0">
                <a:sym typeface="Wingdings"/>
              </a:rPr>
              <a:t> = 25.000 to 50.000 y</a:t>
            </a:r>
          </a:p>
          <a:p>
            <a:pPr marL="879475" lvl="1" indent="-457200">
              <a:buFont typeface="+mj-lt"/>
              <a:buAutoNum type="arabicPeriod"/>
            </a:pPr>
            <a:endParaRPr lang="en-GB" dirty="0" smtClean="0">
              <a:sym typeface="Wingdings"/>
            </a:endParaRPr>
          </a:p>
          <a:p>
            <a:pPr marL="522288" indent="-457200"/>
            <a:r>
              <a:rPr lang="en-GB" dirty="0" smtClean="0">
                <a:sym typeface="Wingdings"/>
              </a:rPr>
              <a:t>Breeding with fast reactors for U-cycle will lead to a sustainable nuclear energy </a:t>
            </a:r>
          </a:p>
          <a:p>
            <a:pPr marL="522288" indent="-457200"/>
            <a:r>
              <a:rPr lang="en-GB" dirty="0" smtClean="0">
                <a:sym typeface="Wingdings"/>
              </a:rPr>
              <a:t>Breeding both with thermal and fast reactors for </a:t>
            </a:r>
            <a:r>
              <a:rPr lang="en-GB" b="1" dirty="0" err="1" smtClean="0">
                <a:sym typeface="Wingdings"/>
              </a:rPr>
              <a:t>Th</a:t>
            </a:r>
            <a:r>
              <a:rPr lang="en-GB" b="1" dirty="0" smtClean="0">
                <a:sym typeface="Wingdings"/>
              </a:rPr>
              <a:t>-cycle will lead to nearly infinite source of energy</a:t>
            </a:r>
          </a:p>
          <a:p>
            <a:pPr marL="879475" lvl="1" indent="-457200">
              <a:buFont typeface="+mj-lt"/>
              <a:buAutoNum type="arabicPeriod"/>
            </a:pPr>
            <a:endParaRPr lang="en-GB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24104" y="6455849"/>
            <a:ext cx="1543792" cy="325148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BF8636E-AFBA-4C2F-AA9E-34AEC97BD133}" type="slidenum">
              <a:rPr lang="en-GB" sz="140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4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2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Sustainability : Thorium vs Uranium in terms of 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Thorium 5 </a:t>
            </a:r>
            <a:r>
              <a:rPr lang="en-GB" dirty="0"/>
              <a:t>times more abundant than Uranium</a:t>
            </a:r>
          </a:p>
          <a:p>
            <a:pPr marL="879475" lvl="1" indent="-457200">
              <a:buFont typeface="+mj-lt"/>
              <a:buAutoNum type="arabicPeriod"/>
            </a:pPr>
            <a:r>
              <a:rPr lang="en-GB" dirty="0"/>
              <a:t>U + LWR technology </a:t>
            </a:r>
            <a:r>
              <a:rPr lang="en-GB" dirty="0">
                <a:sym typeface="Wingdings"/>
              </a:rPr>
              <a:t> Potential energy source for 100 to 200 y</a:t>
            </a:r>
          </a:p>
          <a:p>
            <a:pPr marL="879475" lvl="1" indent="-457200">
              <a:buFont typeface="+mj-lt"/>
              <a:buAutoNum type="arabicPeriod"/>
            </a:pPr>
            <a:r>
              <a:rPr lang="en-GB" dirty="0">
                <a:sym typeface="Wingdings"/>
              </a:rPr>
              <a:t>U + FBR technology  (1)* (</a:t>
            </a:r>
            <a:r>
              <a:rPr lang="en-GB" b="1" dirty="0">
                <a:sym typeface="Wingdings"/>
              </a:rPr>
              <a:t>50</a:t>
            </a:r>
            <a:r>
              <a:rPr lang="en-GB" dirty="0">
                <a:sym typeface="Wingdings"/>
              </a:rPr>
              <a:t> to 100) = 5.000 to 10.000 y</a:t>
            </a:r>
          </a:p>
          <a:p>
            <a:pPr marL="879475" lvl="1" indent="-457200">
              <a:buFont typeface="+mj-lt"/>
              <a:buAutoNum type="arabicPeriod"/>
            </a:pPr>
            <a:r>
              <a:rPr lang="en-GB" dirty="0" err="1">
                <a:sym typeface="Wingdings"/>
              </a:rPr>
              <a:t>Th</a:t>
            </a:r>
            <a:r>
              <a:rPr lang="en-GB" dirty="0">
                <a:sym typeface="Wingdings"/>
              </a:rPr>
              <a:t> + BR technology (Thermal </a:t>
            </a:r>
            <a:r>
              <a:rPr lang="en-GB">
                <a:sym typeface="Wingdings"/>
              </a:rPr>
              <a:t>or </a:t>
            </a:r>
            <a:r>
              <a:rPr lang="en-GB" smtClean="0">
                <a:sym typeface="Wingdings"/>
              </a:rPr>
              <a:t>Fast or ADTR) </a:t>
            </a:r>
            <a:r>
              <a:rPr lang="en-GB" dirty="0">
                <a:sym typeface="Wingdings"/>
              </a:rPr>
              <a:t> (2)* </a:t>
            </a:r>
            <a:r>
              <a:rPr lang="en-GB" b="1" dirty="0">
                <a:sym typeface="Wingdings"/>
              </a:rPr>
              <a:t>5</a:t>
            </a:r>
            <a:r>
              <a:rPr lang="en-GB" dirty="0">
                <a:sym typeface="Wingdings"/>
              </a:rPr>
              <a:t> = 25.000 to 50.000 y</a:t>
            </a:r>
          </a:p>
          <a:p>
            <a:pPr marL="879475" lvl="1" indent="-457200">
              <a:buFont typeface="+mj-lt"/>
              <a:buAutoNum type="arabicPeriod"/>
            </a:pPr>
            <a:endParaRPr lang="en-GB" dirty="0">
              <a:sym typeface="Wingdings"/>
            </a:endParaRPr>
          </a:p>
          <a:p>
            <a:pPr marL="522288" indent="-457200"/>
            <a:r>
              <a:rPr lang="en-GB" dirty="0">
                <a:sym typeface="Wingdings"/>
              </a:rPr>
              <a:t>Breeding with fast reactors for U-cycle will lead to a sustainable nuclear energy </a:t>
            </a:r>
          </a:p>
          <a:p>
            <a:pPr marL="522288" indent="-457200"/>
            <a:r>
              <a:rPr lang="en-GB" dirty="0">
                <a:sym typeface="Wingdings"/>
              </a:rPr>
              <a:t>Breeding both with thermal and fast reactors for </a:t>
            </a:r>
            <a:r>
              <a:rPr lang="en-GB" b="1" dirty="0" err="1">
                <a:sym typeface="Wingdings"/>
              </a:rPr>
              <a:t>Th</a:t>
            </a:r>
            <a:r>
              <a:rPr lang="en-GB" b="1" dirty="0">
                <a:sym typeface="Wingdings"/>
              </a:rPr>
              <a:t>-cycle will lead to nearly infinite source of </a:t>
            </a:r>
            <a:r>
              <a:rPr lang="en-GB" b="1" dirty="0" smtClean="0">
                <a:sym typeface="Wingdings"/>
              </a:rPr>
              <a:t>energy</a:t>
            </a:r>
            <a:endParaRPr lang="en-GB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919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Demand of the organizers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</a:t>
            </a:r>
            <a:r>
              <a:rPr lang="en-US" sz="3200" dirty="0"/>
              <a:t>are the potential roles for basic science and in particular in the area of accelerator technology in supporting Agenda 2030 and sustainable development?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are the major challenges? </a:t>
            </a:r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the SCK </a:t>
            </a:r>
            <a:r>
              <a:rPr lang="en-US" sz="2800" dirty="0" smtClean="0"/>
              <a:t>CEN mission </a:t>
            </a:r>
            <a:r>
              <a:rPr lang="en-US" sz="2800" dirty="0"/>
              <a:t>with respect to climate change and sustainable development?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2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SDGs 2030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622"/>
            <a:ext cx="10515600" cy="5286103"/>
          </a:xfrm>
        </p:spPr>
        <p:txBody>
          <a:bodyPr>
            <a:normAutofit fontScale="85000"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2015, the United Nations defined 17 Sustainable Development Goals (SDGs) and 169 associated targets until 2030.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For many of the SDGs, the main challenge is linked to availability of massive quantities of sustainable &amp; non-harmful energy for man &amp; environment </a:t>
            </a:r>
            <a:r>
              <a:rPr lang="en-US" altLang="en-US" sz="3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also nuclear</a:t>
            </a:r>
            <a:endParaRPr lang="en-US" altLang="en-US" sz="3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Among these goals, nuclear power can contribute in the areas of </a:t>
            </a:r>
            <a:endParaRPr lang="en-US" altLang="en-US" sz="320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affordable and clean energy (SDG7),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resilient infrastructure, inclusive and sustainable industrialization and innovation (SDG9),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ensuring sustainable consumption and production patterns (SDG12)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combating climate change (SDG13). </a:t>
            </a:r>
            <a:endParaRPr lang="en-US" altLang="en-US" sz="18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03" y="3934737"/>
            <a:ext cx="6119495" cy="13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7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for 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high level waste by advanced options (P&amp;T)</a:t>
            </a:r>
          </a:p>
          <a:p>
            <a:pPr lvl="1"/>
            <a:r>
              <a:rPr lang="en-US" b="1" dirty="0" smtClean="0"/>
              <a:t>Accelerator</a:t>
            </a:r>
            <a:r>
              <a:rPr lang="en-US" dirty="0" smtClean="0"/>
              <a:t> Driven System (appealing solution)</a:t>
            </a:r>
          </a:p>
          <a:p>
            <a:r>
              <a:rPr lang="en-US" dirty="0" smtClean="0"/>
              <a:t>Improve use of natural resources for sustainability</a:t>
            </a:r>
          </a:p>
          <a:p>
            <a:pPr lvl="1"/>
            <a:r>
              <a:rPr lang="en-US" dirty="0" smtClean="0"/>
              <a:t>Uranium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Closed fuel cycle + Fast Reactor technology</a:t>
            </a:r>
          </a:p>
          <a:p>
            <a:pPr lvl="1"/>
            <a:r>
              <a:rPr lang="en-US" dirty="0" smtClean="0"/>
              <a:t>Enlarge towards Thorium fuel cycle (Fast or Thermal or </a:t>
            </a:r>
            <a:r>
              <a:rPr lang="en-US" b="1" dirty="0" err="1" smtClean="0"/>
              <a:t>Accelerator</a:t>
            </a:r>
            <a:r>
              <a:rPr lang="en-US" dirty="0" err="1" smtClean="0"/>
              <a:t>DTR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Some figures to illustrate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all clean energies ,,, but not forgetting SDG 12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5" y="989437"/>
            <a:ext cx="9164469" cy="5393945"/>
          </a:xfrm>
        </p:spPr>
      </p:pic>
    </p:spTree>
    <p:extLst>
      <p:ext uri="{BB962C8B-B14F-4D97-AF65-F5344CB8AC3E}">
        <p14:creationId xmlns:p14="http://schemas.microsoft.com/office/powerpoint/2010/main" val="338644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45000"/>
              </a:spcBef>
              <a:spcAft>
                <a:spcPct val="5000"/>
              </a:spcAft>
              <a:buClr>
                <a:schemeClr val="tx2"/>
              </a:buClr>
              <a:buSzPct val="14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5000"/>
              </a:spcBef>
              <a:spcAft>
                <a:spcPct val="500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072866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2DDD1135-D513-4F74-9A97-593729B40D35}" type="slidenum">
              <a:rPr lang="en-GB" altLang="nl-BE" sz="1400">
                <a:solidFill>
                  <a:srgbClr val="000000"/>
                </a:solidFill>
              </a:rPr>
              <a:pPr defTabSz="1072866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</a:t>
            </a:fld>
            <a:endParaRPr lang="en-GB" altLang="nl-BE" sz="1400">
              <a:solidFill>
                <a:srgbClr val="000000"/>
              </a:solidFill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BE" dirty="0" smtClean="0"/>
              <a:t>Quantities at different stages for </a:t>
            </a:r>
            <a:r>
              <a:rPr lang="en-US" altLang="nl-BE" dirty="0" err="1" smtClean="0"/>
              <a:t>1GWe</a:t>
            </a:r>
            <a:r>
              <a:rPr lang="en-US" altLang="nl-BE" dirty="0" smtClean="0"/>
              <a:t> </a:t>
            </a:r>
            <a:r>
              <a:rPr lang="en-US" altLang="nl-BE" dirty="0" err="1" smtClean="0"/>
              <a:t>PWR</a:t>
            </a:r>
            <a:endParaRPr lang="en-US" altLang="nl-BE" dirty="0" smtClean="0"/>
          </a:p>
        </p:txBody>
      </p:sp>
      <p:pic>
        <p:nvPicPr>
          <p:cNvPr id="30724" name="Picture 5" descr="nfc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007642"/>
            <a:ext cx="81724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5701" y="3861049"/>
            <a:ext cx="1677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b="1" dirty="0">
                <a:solidFill>
                  <a:srgbClr val="FF0000"/>
                </a:solidFill>
                <a:latin typeface="Segoe UI"/>
              </a:rPr>
              <a:t>45 to 50,000 t 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9790" y="4193498"/>
            <a:ext cx="27823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b="1" dirty="0">
                <a:solidFill>
                  <a:srgbClr val="00B050"/>
                </a:solidFill>
                <a:latin typeface="Segoe UI"/>
              </a:rPr>
              <a:t>24 t recover. </a:t>
            </a:r>
            <a:r>
              <a:rPr lang="en-US" sz="1400" b="1" dirty="0" err="1">
                <a:solidFill>
                  <a:srgbClr val="00B050"/>
                </a:solidFill>
                <a:latin typeface="Segoe UI"/>
              </a:rPr>
              <a:t>UO</a:t>
            </a:r>
            <a:r>
              <a:rPr lang="en-US" sz="1400" b="1" baseline="-25000" dirty="0" err="1">
                <a:solidFill>
                  <a:srgbClr val="00B050"/>
                </a:solidFill>
                <a:latin typeface="Segoe UI"/>
              </a:rPr>
              <a:t>2</a:t>
            </a:r>
            <a:r>
              <a:rPr lang="en-US" sz="1400" b="1" dirty="0">
                <a:solidFill>
                  <a:srgbClr val="00B050"/>
                </a:solidFill>
                <a:latin typeface="Segoe UI"/>
              </a:rPr>
              <a:t> (1% </a:t>
            </a:r>
            <a:r>
              <a:rPr lang="en-US" sz="1400" b="1" baseline="30000" dirty="0" err="1">
                <a:solidFill>
                  <a:srgbClr val="00B050"/>
                </a:solidFill>
                <a:latin typeface="Segoe UI"/>
              </a:rPr>
              <a:t>235</a:t>
            </a:r>
            <a:r>
              <a:rPr lang="en-US" sz="1400" b="1" dirty="0" err="1">
                <a:solidFill>
                  <a:srgbClr val="00B050"/>
                </a:solidFill>
                <a:latin typeface="Segoe UI"/>
              </a:rPr>
              <a:t>U</a:t>
            </a:r>
            <a:r>
              <a:rPr lang="en-US" sz="1400" b="1" dirty="0">
                <a:solidFill>
                  <a:srgbClr val="00B050"/>
                </a:solidFill>
                <a:latin typeface="Segoe UI"/>
              </a:rPr>
              <a:t>)</a:t>
            </a:r>
          </a:p>
          <a:p>
            <a:pPr defTabSz="1072866"/>
            <a:r>
              <a:rPr lang="en-US" sz="1400" b="1" dirty="0">
                <a:solidFill>
                  <a:srgbClr val="00B050"/>
                </a:solidFill>
                <a:latin typeface="Segoe UI"/>
              </a:rPr>
              <a:t>230 kg Pu for recycling</a:t>
            </a:r>
          </a:p>
          <a:p>
            <a:pPr defTabSz="1072866"/>
            <a:r>
              <a:rPr lang="en-US" sz="1400" b="1" dirty="0">
                <a:solidFill>
                  <a:srgbClr val="FFC000"/>
                </a:solidFill>
                <a:latin typeface="Segoe UI"/>
              </a:rPr>
              <a:t>750 Vitrified </a:t>
            </a:r>
            <a:r>
              <a:rPr lang="en-US" sz="1400" b="1" dirty="0" err="1">
                <a:solidFill>
                  <a:srgbClr val="FFC000"/>
                </a:solidFill>
                <a:latin typeface="Segoe UI"/>
              </a:rPr>
              <a:t>HLW</a:t>
            </a:r>
            <a:r>
              <a:rPr lang="en-US" sz="1400" b="1" dirty="0">
                <a:solidFill>
                  <a:srgbClr val="FFC000"/>
                </a:solidFill>
                <a:latin typeface="Segoe UI"/>
              </a:rPr>
              <a:t> (FPs &amp; MAs)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0216" y="1617322"/>
            <a:ext cx="25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dirty="0">
                <a:solidFill>
                  <a:srgbClr val="000000"/>
                </a:solidFill>
                <a:latin typeface="Segoe UI"/>
              </a:rPr>
              <a:t>25 t Fresh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UO</a:t>
            </a:r>
            <a:r>
              <a:rPr lang="en-US" sz="1400" baseline="-25000" dirty="0" err="1">
                <a:solidFill>
                  <a:srgbClr val="000000"/>
                </a:solidFill>
                <a:latin typeface="Segoe UI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Segoe UI"/>
              </a:rPr>
              <a:t> (3 tot 4% </a:t>
            </a:r>
            <a:r>
              <a:rPr lang="en-US" sz="1400" baseline="30000" dirty="0" err="1">
                <a:solidFill>
                  <a:srgbClr val="000000"/>
                </a:solidFill>
                <a:latin typeface="Segoe UI"/>
              </a:rPr>
              <a:t>235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U</a:t>
            </a:r>
            <a:r>
              <a:rPr lang="en-US" sz="1400" dirty="0">
                <a:solidFill>
                  <a:srgbClr val="000000"/>
                </a:solidFill>
                <a:latin typeface="Segoe UI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7569" y="1309545"/>
            <a:ext cx="283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dirty="0">
                <a:solidFill>
                  <a:srgbClr val="000000"/>
                </a:solidFill>
                <a:latin typeface="Segoe UI"/>
              </a:rPr>
              <a:t>220 t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depl</a:t>
            </a:r>
            <a:r>
              <a:rPr lang="en-US" sz="1400" dirty="0">
                <a:solidFill>
                  <a:srgbClr val="000000"/>
                </a:solidFill>
                <a:latin typeface="Segoe UI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UF</a:t>
            </a:r>
            <a:r>
              <a:rPr lang="en-US" sz="1400" baseline="-25000" dirty="0" err="1">
                <a:solidFill>
                  <a:srgbClr val="000000"/>
                </a:solidFill>
                <a:latin typeface="Segoe UI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Segoe UI"/>
              </a:rPr>
              <a:t> + 32 t enrich.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UF</a:t>
            </a:r>
            <a:r>
              <a:rPr lang="en-US" sz="1400" baseline="-25000" dirty="0" err="1">
                <a:solidFill>
                  <a:srgbClr val="000000"/>
                </a:solidFill>
                <a:latin typeface="Segoe UI"/>
              </a:rPr>
              <a:t>6</a:t>
            </a:r>
            <a:endParaRPr lang="en-US" sz="1400" baseline="-25000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655" y="2349116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dirty="0">
                <a:solidFill>
                  <a:srgbClr val="000000"/>
                </a:solidFill>
                <a:latin typeface="Segoe UI"/>
              </a:rPr>
              <a:t>250 t nat.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UF</a:t>
            </a:r>
            <a:r>
              <a:rPr lang="en-US" sz="1400" baseline="-25000" dirty="0" err="1">
                <a:solidFill>
                  <a:srgbClr val="000000"/>
                </a:solidFill>
                <a:latin typeface="Segoe UI"/>
              </a:rPr>
              <a:t>6</a:t>
            </a:r>
            <a:endParaRPr lang="en-US" sz="1400" baseline="-25000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9351" y="3553272"/>
            <a:ext cx="206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b="1" dirty="0">
                <a:solidFill>
                  <a:srgbClr val="FF0000"/>
                </a:solidFill>
                <a:latin typeface="Segoe UI"/>
              </a:rPr>
              <a:t>25 t </a:t>
            </a:r>
            <a:r>
              <a:rPr lang="en-US" sz="1400" b="1" dirty="0" err="1">
                <a:solidFill>
                  <a:srgbClr val="FF0000"/>
                </a:solidFill>
                <a:latin typeface="Segoe UI"/>
              </a:rPr>
              <a:t>UO</a:t>
            </a:r>
            <a:r>
              <a:rPr lang="en-US" sz="1400" b="1" baseline="-25000" dirty="0" err="1">
                <a:solidFill>
                  <a:srgbClr val="FF0000"/>
                </a:solidFill>
                <a:latin typeface="Segoe UI"/>
              </a:rPr>
              <a:t>2</a:t>
            </a:r>
            <a:r>
              <a:rPr lang="en-US" sz="1400" b="1" baseline="-25000" dirty="0">
                <a:solidFill>
                  <a:srgbClr val="FF0000"/>
                </a:solidFill>
                <a:latin typeface="Segoe UI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Segoe UI"/>
              </a:rPr>
              <a:t>in the reactor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8168" y="4417368"/>
            <a:ext cx="2622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dirty="0">
                <a:solidFill>
                  <a:srgbClr val="000000"/>
                </a:solidFill>
                <a:latin typeface="Segoe UI"/>
              </a:rPr>
              <a:t>25 t Spent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UO</a:t>
            </a:r>
            <a:r>
              <a:rPr lang="en-US" sz="1400" baseline="-25000" dirty="0" err="1">
                <a:solidFill>
                  <a:srgbClr val="000000"/>
                </a:solidFill>
                <a:latin typeface="Segoe UI"/>
              </a:rPr>
              <a:t>2</a:t>
            </a:r>
            <a:r>
              <a:rPr lang="en-US" sz="1400" baseline="-25000" dirty="0">
                <a:solidFill>
                  <a:srgbClr val="000000"/>
                </a:solidFill>
                <a:latin typeface="Segoe UI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Segoe UI"/>
              </a:rPr>
              <a:t>Interim Storage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190" y="5210617"/>
            <a:ext cx="2594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dirty="0">
                <a:solidFill>
                  <a:srgbClr val="000000"/>
                </a:solidFill>
                <a:latin typeface="Segoe UI"/>
              </a:rPr>
              <a:t>750 Vitrified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HLW</a:t>
            </a:r>
            <a:r>
              <a:rPr lang="en-US" sz="1400" dirty="0">
                <a:solidFill>
                  <a:srgbClr val="000000"/>
                </a:solidFill>
                <a:latin typeface="Segoe UI"/>
              </a:rPr>
              <a:t> (FPs &amp; MAs)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8168" y="5425480"/>
            <a:ext cx="2953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/>
            <a:r>
              <a:rPr lang="en-US" sz="1400" dirty="0">
                <a:solidFill>
                  <a:srgbClr val="000000"/>
                </a:solidFill>
                <a:latin typeface="Segoe UI"/>
              </a:rPr>
              <a:t>25 t Spent </a:t>
            </a:r>
            <a:r>
              <a:rPr lang="en-US" sz="1400" dirty="0" err="1">
                <a:solidFill>
                  <a:srgbClr val="000000"/>
                </a:solidFill>
                <a:latin typeface="Segoe UI"/>
              </a:rPr>
              <a:t>UO</a:t>
            </a:r>
            <a:r>
              <a:rPr lang="en-US" sz="1400" baseline="-25000" dirty="0" err="1">
                <a:solidFill>
                  <a:srgbClr val="000000"/>
                </a:solidFill>
                <a:latin typeface="Segoe UI"/>
              </a:rPr>
              <a:t>2</a:t>
            </a:r>
            <a:r>
              <a:rPr lang="en-US" sz="1400" baseline="-25000" dirty="0">
                <a:solidFill>
                  <a:srgbClr val="000000"/>
                </a:solidFill>
                <a:latin typeface="Segoe UI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Segoe UI"/>
              </a:rPr>
              <a:t>Direct Disposed GD</a:t>
            </a:r>
          </a:p>
        </p:txBody>
      </p:sp>
    </p:spTree>
    <p:extLst>
      <p:ext uri="{BB962C8B-B14F-4D97-AF65-F5344CB8AC3E}">
        <p14:creationId xmlns:p14="http://schemas.microsoft.com/office/powerpoint/2010/main" val="19593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072866">
              <a:defRPr/>
            </a:pPr>
            <a:endParaRPr lang="en-US" sz="2100" dirty="0">
              <a:solidFill>
                <a:srgbClr val="000000"/>
              </a:solidFill>
              <a:latin typeface="Segoe U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406047"/>
            <a:ext cx="11068594" cy="59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environmental footprint of NE</a:t>
            </a:r>
            <a:br>
              <a:rPr lang="en-US" dirty="0" smtClean="0"/>
            </a:br>
            <a:r>
              <a:rPr lang="en-US" dirty="0" smtClean="0"/>
              <a:t>Reduce the Front End activities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Partitioning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072866">
              <a:defRPr/>
            </a:pPr>
            <a:r>
              <a:rPr lang="en-US" sz="2100">
                <a:solidFill>
                  <a:srgbClr val="000000"/>
                </a:solidFill>
                <a:latin typeface="Segoe UI"/>
              </a:rPr>
              <a:t>Source:</a:t>
            </a:r>
            <a:endParaRPr lang="en-US" sz="2100" dirty="0">
              <a:solidFill>
                <a:srgbClr val="000000"/>
              </a:solidFill>
              <a:latin typeface="Segoe U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980729"/>
            <a:ext cx="8568951" cy="52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r="3362" b="8096"/>
          <a:stretch>
            <a:fillRect/>
          </a:stretch>
        </p:blipFill>
        <p:spPr>
          <a:xfrm>
            <a:off x="1658939" y="1404939"/>
            <a:ext cx="6683375" cy="4973637"/>
          </a:xfrm>
          <a:noFill/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116139" y="43132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8456614" y="1519238"/>
            <a:ext cx="1895475" cy="13942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defRPr/>
            </a:pPr>
            <a:r>
              <a:rPr lang="en-GB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Hypothesis: world nuclear energy demand growth: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defRPr/>
            </a:pPr>
            <a:r>
              <a:rPr lang="en-GB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1.8% per year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H="1">
            <a:off x="7153275" y="2438400"/>
            <a:ext cx="1257300" cy="666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403940" y="5318125"/>
            <a:ext cx="3264060" cy="4247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defRPr/>
            </a:pPr>
            <a:r>
              <a:rPr lang="en-GB" sz="2400" b="1" dirty="0" err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FR</a:t>
            </a:r>
            <a:r>
              <a:rPr lang="en-GB" sz="2400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= Fast Reactors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115" y="356139"/>
            <a:ext cx="8464249" cy="714375"/>
          </a:xfrm>
        </p:spPr>
        <p:txBody>
          <a:bodyPr/>
          <a:lstStyle/>
          <a:p>
            <a:r>
              <a:rPr lang="en-GB" dirty="0" smtClean="0"/>
              <a:t>Better use of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YRRHA">
      <a:dk1>
        <a:srgbClr val="000000"/>
      </a:dk1>
      <a:lt1>
        <a:srgbClr val="FFFFFF"/>
      </a:lt1>
      <a:dk2>
        <a:srgbClr val="98C3E4"/>
      </a:dk2>
      <a:lt2>
        <a:srgbClr val="FFFFFF"/>
      </a:lt2>
      <a:accent1>
        <a:srgbClr val="3E8FCD"/>
      </a:accent1>
      <a:accent2>
        <a:srgbClr val="73AEDB"/>
      </a:accent2>
      <a:accent3>
        <a:srgbClr val="98C3E4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73AEDB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593</Words>
  <Application>Microsoft Office PowerPoint</Application>
  <PresentationFormat>Widescreen</PresentationFormat>
  <Paragraphs>75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1_Office Theme</vt:lpstr>
      <vt:lpstr>_SCK</vt:lpstr>
      <vt:lpstr>think-cell Slide</vt:lpstr>
      <vt:lpstr>Panel Discussion   “Basic Sciences and Sustainable Development”  TRIUMF Science Week 2022</vt:lpstr>
      <vt:lpstr>Demand of the organizers</vt:lpstr>
      <vt:lpstr>SDGs 2030</vt:lpstr>
      <vt:lpstr>Challenges for nuclear energy</vt:lpstr>
      <vt:lpstr>We need all clean energies ,,, but not forgetting SDG 12</vt:lpstr>
      <vt:lpstr>Quantities at different stages for 1GWe PWR</vt:lpstr>
      <vt:lpstr>PowerPoint Presentation</vt:lpstr>
      <vt:lpstr>Reducing the environmental footprint of NE Reduce the Front End activities  Partitioning</vt:lpstr>
      <vt:lpstr>Better use of resources</vt:lpstr>
      <vt:lpstr>Sustainability : Thorium vs Uranium in terms of resources</vt:lpstr>
      <vt:lpstr>Sustainability : Thorium vs Uranium in terms of resources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 Wednesday</dc:title>
  <dc:creator>Aït Abderrahim Hamid</dc:creator>
  <cp:lastModifiedBy>Aït Abderrahim Hamid</cp:lastModifiedBy>
  <cp:revision>15</cp:revision>
  <dcterms:created xsi:type="dcterms:W3CDTF">2022-07-19T19:08:44Z</dcterms:created>
  <dcterms:modified xsi:type="dcterms:W3CDTF">2022-07-20T14:11:58Z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