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handoutMasterIdLst>
    <p:handoutMasterId r:id="rId37"/>
  </p:handoutMasterIdLst>
  <p:sldIdLst>
    <p:sldId id="260" r:id="rId2"/>
    <p:sldId id="257" r:id="rId3"/>
    <p:sldId id="293" r:id="rId4"/>
    <p:sldId id="457" r:id="rId5"/>
    <p:sldId id="477" r:id="rId6"/>
    <p:sldId id="459" r:id="rId7"/>
    <p:sldId id="480" r:id="rId8"/>
    <p:sldId id="481" r:id="rId9"/>
    <p:sldId id="486" r:id="rId10"/>
    <p:sldId id="465" r:id="rId11"/>
    <p:sldId id="460" r:id="rId12"/>
    <p:sldId id="467" r:id="rId13"/>
    <p:sldId id="474" r:id="rId14"/>
    <p:sldId id="468" r:id="rId15"/>
    <p:sldId id="475" r:id="rId16"/>
    <p:sldId id="476" r:id="rId17"/>
    <p:sldId id="471" r:id="rId18"/>
    <p:sldId id="470" r:id="rId19"/>
    <p:sldId id="428" r:id="rId20"/>
    <p:sldId id="420" r:id="rId21"/>
    <p:sldId id="426" r:id="rId22"/>
    <p:sldId id="472" r:id="rId23"/>
    <p:sldId id="482" r:id="rId24"/>
    <p:sldId id="483" r:id="rId25"/>
    <p:sldId id="484" r:id="rId26"/>
    <p:sldId id="485" r:id="rId27"/>
    <p:sldId id="466" r:id="rId28"/>
    <p:sldId id="473" r:id="rId29"/>
    <p:sldId id="487" r:id="rId30"/>
    <p:sldId id="488" r:id="rId31"/>
    <p:sldId id="489" r:id="rId32"/>
    <p:sldId id="490" r:id="rId33"/>
    <p:sldId id="491" r:id="rId34"/>
    <p:sldId id="407" r:id="rId35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97"/>
    <p:restoredTop sz="83519"/>
  </p:normalViewPr>
  <p:slideViewPr>
    <p:cSldViewPr snapToGrid="0" snapToObjects="1">
      <p:cViewPr varScale="1">
        <p:scale>
          <a:sx n="175" d="100"/>
          <a:sy n="175" d="100"/>
        </p:scale>
        <p:origin x="896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handoutMaster" Target="handoutMasters/handout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D2EF712-663E-A74A-9A4F-B6A493B77E0A}" type="datetimeFigureOut">
              <a:rPr lang="en-US" altLang="x-none"/>
              <a:pPr/>
              <a:t>7/18/18</a:t>
            </a:fld>
            <a:endParaRPr lang="en-US" alt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F6D7FA6-E726-D747-BAE7-018A76A79463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7360367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0BF0058-BF02-3848-969D-54A5D94D9991}" type="datetimeFigureOut">
              <a:rPr lang="en-US" altLang="x-none"/>
              <a:pPr/>
              <a:t>7/18/18</a:t>
            </a:fld>
            <a:endParaRPr lang="en-US" alt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8EDB5EF-11CA-4740-988F-7DA87FDF18F8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933812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DB5EF-11CA-4740-988F-7DA87FDF18F8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25137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CA" dirty="0"/>
              <a:t>The goal of this experiment is to better constrain the reaction rate for the 18O(a.g)22Ne reaction rate. This reaction occurs in the </a:t>
            </a:r>
            <a:r>
              <a:rPr lang="en-CA" dirty="0" err="1"/>
              <a:t>helikum</a:t>
            </a:r>
            <a:r>
              <a:rPr lang="en-CA" dirty="0"/>
              <a:t> burning AGB and WR stars, and others, at </a:t>
            </a:r>
            <a:r>
              <a:rPr lang="en-CA" dirty="0" err="1"/>
              <a:t>temparatures</a:t>
            </a:r>
            <a:r>
              <a:rPr lang="en-CA" dirty="0"/>
              <a:t> beyond about 0.1 GK. The reaction chain presented here starts with the 14N nucleus, which is a small but significant remnant of the CNO cycle. The capture from 18O into 22Ne is  interesting because of multiple reasons: first, 18O has a branch into either 22Ne or 15N, which determines the reaction flow and element production after 18O has been produced. This branching ratio </a:t>
            </a:r>
            <a:r>
              <a:rPr lang="en-CA" dirty="0" err="1"/>
              <a:t>direcntly</a:t>
            </a:r>
            <a:r>
              <a:rPr lang="en-CA" dirty="0"/>
              <a:t>  depends on the 18O(</a:t>
            </a:r>
            <a:r>
              <a:rPr lang="en-CA" dirty="0" err="1"/>
              <a:t>a,g</a:t>
            </a:r>
            <a:r>
              <a:rPr lang="en-CA" dirty="0"/>
              <a:t>) rate, as well as on the well measured (</a:t>
            </a:r>
            <a:r>
              <a:rPr lang="en-CA" dirty="0" err="1"/>
              <a:t>p,alpha</a:t>
            </a:r>
            <a:r>
              <a:rPr lang="en-CA" dirty="0"/>
              <a:t>) rate into 15N. </a:t>
            </a:r>
          </a:p>
          <a:p>
            <a:endParaRPr lang="en-CA" dirty="0"/>
          </a:p>
          <a:p>
            <a:r>
              <a:rPr lang="en-CA" dirty="0"/>
              <a:t>The reaction of interest is furthermore a </a:t>
            </a:r>
            <a:r>
              <a:rPr lang="en-CA" dirty="0" err="1"/>
              <a:t>posiinig</a:t>
            </a:r>
            <a:r>
              <a:rPr lang="en-CA" dirty="0"/>
              <a:t> reaction for </a:t>
            </a:r>
            <a:r>
              <a:rPr lang="en-CA" dirty="0" err="1"/>
              <a:t>flurine</a:t>
            </a:r>
            <a:r>
              <a:rPr lang="en-CA" dirty="0"/>
              <a:t> production. The 18O(</a:t>
            </a:r>
            <a:r>
              <a:rPr lang="en-CA" dirty="0" err="1"/>
              <a:t>p,a</a:t>
            </a:r>
            <a:r>
              <a:rPr lang="en-CA" dirty="0"/>
              <a:t>) branch is considered a dominant contribution for </a:t>
            </a:r>
            <a:r>
              <a:rPr lang="en-CA" dirty="0" err="1"/>
              <a:t>florine</a:t>
            </a:r>
            <a:r>
              <a:rPr lang="en-CA" dirty="0"/>
              <a:t> production in the universe, but there is large </a:t>
            </a:r>
            <a:r>
              <a:rPr lang="en-CA" dirty="0" err="1"/>
              <a:t>inconsitencies</a:t>
            </a:r>
            <a:r>
              <a:rPr lang="en-CA" dirty="0"/>
              <a:t> between observation and calculation, e..g in Wolf-Rayet Stars. </a:t>
            </a:r>
          </a:p>
          <a:p>
            <a:endParaRPr lang="en-CA" dirty="0"/>
          </a:p>
          <a:p>
            <a:r>
              <a:rPr lang="en-CA" dirty="0"/>
              <a:t>Maybe most importantly, the subsequent 22Ne(</a:t>
            </a:r>
            <a:r>
              <a:rPr lang="en-CA" dirty="0" err="1"/>
              <a:t>alpha,n</a:t>
            </a:r>
            <a:r>
              <a:rPr lang="en-CA" dirty="0"/>
              <a:t>) reaction is considered a main </a:t>
            </a:r>
            <a:r>
              <a:rPr lang="en-CA" dirty="0" err="1"/>
              <a:t>souirce</a:t>
            </a:r>
            <a:r>
              <a:rPr lang="en-CA" dirty="0"/>
              <a:t> for neutrons for the s-process at high temperatures around 0.3GK. The amount of those s-process neutrons scales directly with the amount of 22Ne produced.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CF801-D499-4E4A-AB98-9BE7425F1F8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5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CF801-D499-4E4A-AB98-9BE7425F1F8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20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CF801-D499-4E4A-AB98-9BE7425F1F8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747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DB5EF-11CA-4740-988F-7DA87FDF18F8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0140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DB5EF-11CA-4740-988F-7DA87FDF18F8}" type="slidenum">
              <a:rPr lang="en-US" altLang="x-none" smtClean="0"/>
              <a:pPr/>
              <a:t>34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29227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1288" y="95250"/>
            <a:ext cx="8574087" cy="251301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rIns="182880" bIns="36576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sz="4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141288" y="2611438"/>
            <a:ext cx="8575675" cy="103187"/>
            <a:chOff x="284163" y="1759424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759424"/>
              <a:ext cx="2743423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3025998" y="1759424"/>
              <a:ext cx="160033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328" y="1759424"/>
              <a:ext cx="4234208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sp>
        <p:nvSpPr>
          <p:cNvPr id="9" name="Rectangle 8"/>
          <p:cNvSpPr/>
          <p:nvPr/>
        </p:nvSpPr>
        <p:spPr>
          <a:xfrm>
            <a:off x="141288" y="4670425"/>
            <a:ext cx="8574087" cy="130175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pic>
        <p:nvPicPr>
          <p:cNvPr id="10" name="Picture 25" descr="tig_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8950" y="2813050"/>
            <a:ext cx="1114425" cy="175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29413" y="2813050"/>
            <a:ext cx="1985962" cy="175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288" y="2813050"/>
            <a:ext cx="2684462" cy="175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3" name="Picture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84488" y="2813050"/>
            <a:ext cx="2630487" cy="175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3257" y="98661"/>
            <a:ext cx="7808976" cy="1049786"/>
          </a:xfrm>
          <a:prstGeom prst="rect">
            <a:avLst/>
          </a:prstGeo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marL="0"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8121" y="1596568"/>
            <a:ext cx="7754112" cy="363474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6794500" y="4827588"/>
            <a:ext cx="1814513" cy="274637"/>
          </a:xfrm>
        </p:spPr>
        <p:txBody>
          <a:bodyPr/>
          <a:lstStyle>
            <a:lvl1pPr>
              <a:defRPr/>
            </a:lvl1pPr>
          </a:lstStyle>
          <a:p>
            <a:r>
              <a:rPr lang="en-CA" altLang="x-none"/>
              <a:t>2016-12-06</a:t>
            </a:r>
            <a:endParaRPr lang="en-US" altLang="x-none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Nuclear Shell Evolution</a:t>
            </a:r>
          </a:p>
        </p:txBody>
      </p:sp>
    </p:spTree>
    <p:extLst>
      <p:ext uri="{BB962C8B-B14F-4D97-AF65-F5344CB8AC3E}">
        <p14:creationId xmlns:p14="http://schemas.microsoft.com/office/powerpoint/2010/main" val="119911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2713" y="84138"/>
            <a:ext cx="8574087" cy="8509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112713" y="920750"/>
            <a:ext cx="8575675" cy="103188"/>
            <a:chOff x="284163" y="1577847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577847"/>
              <a:ext cx="160033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84493" y="1577847"/>
              <a:ext cx="2743423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328" y="1577847"/>
              <a:ext cx="4234208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733" y="98039"/>
            <a:ext cx="8310603" cy="72588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3048" y="1134441"/>
            <a:ext cx="8055203" cy="346018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35479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2491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923925"/>
            <a:ext cx="8054975" cy="3670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875" y="14288"/>
            <a:ext cx="630238" cy="2698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262626"/>
                </a:solidFill>
              </a:defRPr>
            </a:lvl1pPr>
          </a:lstStyle>
          <a:p>
            <a:fld id="{33046761-78A3-9241-A308-7537FDAB450C}" type="slidenum">
              <a:rPr lang="en-US" altLang="x-none"/>
              <a:pPr/>
              <a:t>‹#›</a:t>
            </a:fld>
            <a:endParaRPr lang="en-US" altLang="x-none"/>
          </a:p>
        </p:txBody>
      </p:sp>
      <p:sp>
        <p:nvSpPr>
          <p:cNvPr id="12" name="Rectangle 11"/>
          <p:cNvSpPr/>
          <p:nvPr/>
        </p:nvSpPr>
        <p:spPr>
          <a:xfrm>
            <a:off x="200025" y="84138"/>
            <a:ext cx="8486775" cy="85090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grpSp>
        <p:nvGrpSpPr>
          <p:cNvPr id="1029" name="Group 12"/>
          <p:cNvGrpSpPr>
            <a:grpSpLocks/>
          </p:cNvGrpSpPr>
          <p:nvPr/>
        </p:nvGrpSpPr>
        <p:grpSpPr bwMode="auto">
          <a:xfrm>
            <a:off x="200025" y="920750"/>
            <a:ext cx="8488363" cy="103188"/>
            <a:chOff x="284163" y="1577847"/>
            <a:chExt cx="8576373" cy="137411"/>
          </a:xfrm>
        </p:grpSpPr>
        <p:sp>
          <p:nvSpPr>
            <p:cNvPr id="14" name="Rectangle 13"/>
            <p:cNvSpPr/>
            <p:nvPr/>
          </p:nvSpPr>
          <p:spPr>
            <a:xfrm>
              <a:off x="284163" y="1577847"/>
              <a:ext cx="1600752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884915" y="1577847"/>
              <a:ext cx="2742771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626082" y="1577847"/>
              <a:ext cx="4234454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sp>
        <p:nvSpPr>
          <p:cNvPr id="18" name="Date Placeholder 3"/>
          <p:cNvSpPr>
            <a:spLocks noGrp="1"/>
          </p:cNvSpPr>
          <p:nvPr>
            <p:ph type="dt" sz="half" idx="2"/>
          </p:nvPr>
        </p:nvSpPr>
        <p:spPr>
          <a:xfrm>
            <a:off x="6391275" y="4827588"/>
            <a:ext cx="1982788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373A49"/>
                </a:solidFill>
              </a:defRPr>
            </a:lvl1pPr>
          </a:lstStyle>
          <a:p>
            <a:r>
              <a:rPr lang="en-CA" altLang="x-none"/>
              <a:t>2016-12-06</a:t>
            </a:r>
            <a:endParaRPr lang="en-US" altLang="x-none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0025" y="4827588"/>
            <a:ext cx="6124575" cy="274637"/>
          </a:xfrm>
          <a:prstGeom prst="rect">
            <a:avLst/>
          </a:prstGeom>
        </p:spPr>
        <p:txBody>
          <a:bodyPr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400" smtClean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/>
              <a:t>Nuclear Shell Evolution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8" r:id="rId3"/>
  </p:sldLayoutIdLst>
  <p:hf sldNum="0" hdr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bg1"/>
          </a:solidFill>
          <a:latin typeface="+mj-lt"/>
          <a:ea typeface="ＭＳ Ｐゴシック" charset="-128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Corbel" charset="0"/>
          <a:ea typeface="ＭＳ Ｐゴシック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Corbel" charset="0"/>
          <a:ea typeface="ＭＳ Ｐゴシック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Corbel" charset="0"/>
          <a:ea typeface="ＭＳ Ｐゴシック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Corbel" charset="0"/>
          <a:ea typeface="ＭＳ Ｐゴシック" charset="-128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Corbel" charset="0"/>
          <a:ea typeface="ＭＳ Ｐゴシック" charset="-128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Corbel" charset="0"/>
          <a:ea typeface="ＭＳ Ｐゴシック" charset="-128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Corbel" charset="0"/>
          <a:ea typeface="ＭＳ Ｐゴシック" charset="-128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Corbel" charset="0"/>
          <a:ea typeface="ＭＳ Ｐゴシック" charset="-128"/>
        </a:defRPr>
      </a:lvl9pPr>
    </p:titleStyle>
    <p:bodyStyle>
      <a:lvl1pPr marL="454025" indent="-454025" algn="l" rtl="0" eaLnBrk="1" fontAlgn="base" hangingPunct="1">
        <a:spcBef>
          <a:spcPts val="2000"/>
        </a:spcBef>
        <a:spcAft>
          <a:spcPct val="0"/>
        </a:spcAft>
        <a:buClr>
          <a:srgbClr val="A6A6A6"/>
        </a:buClr>
        <a:buSzPct val="90000"/>
        <a:buFont typeface="Wingdings" charset="2"/>
        <a:buChar char="u"/>
        <a:defRPr sz="2400" kern="1200">
          <a:solidFill>
            <a:srgbClr val="262626"/>
          </a:solidFill>
          <a:latin typeface="+mn-lt"/>
          <a:ea typeface="ＭＳ Ｐゴシック" charset="-128"/>
          <a:cs typeface="+mn-cs"/>
        </a:defRPr>
      </a:lvl1pPr>
      <a:lvl2pPr marL="914400" indent="-457200" algn="l" rtl="0" eaLnBrk="1" fontAlgn="base" hangingPunct="1">
        <a:spcBef>
          <a:spcPts val="600"/>
        </a:spcBef>
        <a:spcAft>
          <a:spcPct val="0"/>
        </a:spcAft>
        <a:buClr>
          <a:srgbClr val="404040"/>
        </a:buClr>
        <a:buSzPct val="90000"/>
        <a:buFont typeface="Wingdings" charset="2"/>
        <a:buChar char="u"/>
        <a:defRPr sz="2200" kern="1200">
          <a:solidFill>
            <a:srgbClr val="262626"/>
          </a:solidFill>
          <a:latin typeface="+mn-lt"/>
          <a:ea typeface="ＭＳ Ｐゴシック" charset="-128"/>
          <a:cs typeface="+mn-cs"/>
        </a:defRPr>
      </a:lvl2pPr>
      <a:lvl3pPr marL="1260475" indent="-346075" algn="l" rtl="0" eaLnBrk="1" fontAlgn="base" hangingPunct="1">
        <a:spcBef>
          <a:spcPts val="600"/>
        </a:spcBef>
        <a:spcAft>
          <a:spcPct val="0"/>
        </a:spcAft>
        <a:buClr>
          <a:srgbClr val="A6A6A6"/>
        </a:buClr>
        <a:buSzPct val="90000"/>
        <a:buFont typeface="Wingdings" charset="2"/>
        <a:buChar char="u"/>
        <a:defRPr sz="2000" kern="1200">
          <a:solidFill>
            <a:srgbClr val="262626"/>
          </a:solidFill>
          <a:latin typeface="+mn-lt"/>
          <a:ea typeface="ＭＳ Ｐゴシック" charset="-128"/>
          <a:cs typeface="+mn-cs"/>
        </a:defRPr>
      </a:lvl3pPr>
      <a:lvl4pPr marL="1600200" indent="-339725" algn="l" rtl="0" eaLnBrk="1" fontAlgn="base" hangingPunct="1">
        <a:spcBef>
          <a:spcPts val="600"/>
        </a:spcBef>
        <a:spcAft>
          <a:spcPct val="0"/>
        </a:spcAft>
        <a:buClr>
          <a:srgbClr val="404040"/>
        </a:buClr>
        <a:buSzPct val="90000"/>
        <a:buFont typeface="Wingdings" charset="2"/>
        <a:buChar char="u"/>
        <a:defRPr kern="1200">
          <a:solidFill>
            <a:srgbClr val="262626"/>
          </a:solidFill>
          <a:latin typeface="+mn-lt"/>
          <a:ea typeface="ＭＳ Ｐゴシック" charset="-128"/>
          <a:cs typeface="+mn-cs"/>
        </a:defRPr>
      </a:lvl4pPr>
      <a:lvl5pPr marL="1939925" indent="-331788" algn="l" rtl="0" eaLnBrk="1" fontAlgn="base" hangingPunct="1">
        <a:spcBef>
          <a:spcPts val="600"/>
        </a:spcBef>
        <a:spcAft>
          <a:spcPct val="0"/>
        </a:spcAft>
        <a:buClr>
          <a:srgbClr val="A6A6A6"/>
        </a:buClr>
        <a:buSzPct val="90000"/>
        <a:buFont typeface="Wingdings" charset="2"/>
        <a:buChar char="u"/>
        <a:defRPr kern="1200">
          <a:solidFill>
            <a:srgbClr val="262626"/>
          </a:solidFill>
          <a:latin typeface="+mn-lt"/>
          <a:ea typeface="ＭＳ Ｐゴシック" charset="-128"/>
          <a:cs typeface="+mn-cs"/>
        </a:defRPr>
      </a:lvl5pPr>
      <a:lvl6pPr marL="229076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charset="2"/>
        <a:buChar char="u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charset="2"/>
        <a:buChar char="u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charset="2"/>
        <a:buChar char="u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charset="2"/>
        <a:buChar char="u"/>
        <a:defRPr 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0.tiff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3.png"/><Relationship Id="rId1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18.png"/><Relationship Id="rId6" Type="http://schemas.openxmlformats.org/officeDocument/2006/relationships/image" Target="../media/image17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Relationship Id="rId9" Type="http://schemas.openxmlformats.org/officeDocument/2006/relationships/image" Target="../media/image19.png"/><Relationship Id="rId10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tiff"/><Relationship Id="rId3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Relationship Id="rId3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eg"/><Relationship Id="rId3" Type="http://schemas.openxmlformats.org/officeDocument/2006/relationships/image" Target="../media/image5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eg"/><Relationship Id="rId3" Type="http://schemas.openxmlformats.org/officeDocument/2006/relationships/image" Target="../media/image59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jpeg"/><Relationship Id="rId3" Type="http://schemas.openxmlformats.org/officeDocument/2006/relationships/image" Target="../media/image6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e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4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6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3"/>
          <p:cNvSpPr>
            <a:spLocks noGrp="1"/>
          </p:cNvSpPr>
          <p:nvPr>
            <p:ph type="ctrTitle"/>
          </p:nvPr>
        </p:nvSpPr>
        <p:spPr bwMode="auto">
          <a:xfrm>
            <a:off x="184482" y="223284"/>
            <a:ext cx="8438523" cy="182879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en-CA" dirty="0"/>
              <a:t>Opportunities for Nucleosynthesis Studies with TI-STAR and TIGRESS at ARIEL</a:t>
            </a:r>
            <a:endParaRPr lang="en-US" altLang="x-none" sz="3200" dirty="0">
              <a:ea typeface="ＭＳ Ｐゴシック" charset="-12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84482" y="2052082"/>
            <a:ext cx="7754938" cy="691117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>
                <a:srgbClr val="A6A6A6"/>
              </a:buClr>
            </a:pPr>
            <a:r>
              <a:rPr lang="en-US" altLang="x-none" sz="1600" dirty="0">
                <a:ea typeface="ＭＳ Ｐゴシック" charset="-128"/>
              </a:rPr>
              <a:t>Dennis </a:t>
            </a:r>
            <a:r>
              <a:rPr lang="en-US" altLang="x-none" sz="1600" dirty="0" err="1">
                <a:ea typeface="ＭＳ Ｐゴシック" charset="-128"/>
              </a:rPr>
              <a:t>Mücher</a:t>
            </a:r>
            <a:r>
              <a:rPr lang="en-US" altLang="x-none" sz="1600" dirty="0">
                <a:ea typeface="ＭＳ Ｐゴシック" charset="-128"/>
              </a:rPr>
              <a:t>, Leyla </a:t>
            </a:r>
            <a:r>
              <a:rPr lang="en-US" altLang="x-none" sz="1600" dirty="0" err="1">
                <a:ea typeface="ＭＳ Ｐゴシック" charset="-128"/>
              </a:rPr>
              <a:t>Atar</a:t>
            </a:r>
            <a:r>
              <a:rPr lang="en-US" altLang="x-none" sz="1600" dirty="0">
                <a:ea typeface="ＭＳ Ｐゴシック" charset="-128"/>
              </a:rPr>
              <a:t>, Tomer Rockman</a:t>
            </a:r>
          </a:p>
          <a:p>
            <a:pPr>
              <a:lnSpc>
                <a:spcPct val="90000"/>
              </a:lnSpc>
              <a:spcBef>
                <a:spcPct val="0"/>
              </a:spcBef>
              <a:buClr>
                <a:srgbClr val="A6A6A6"/>
              </a:buClr>
            </a:pPr>
            <a:r>
              <a:rPr lang="en-US" altLang="x-none" sz="1600" dirty="0">
                <a:ea typeface="ＭＳ Ｐゴシック" charset="-128"/>
              </a:rPr>
              <a:t>University of Guelph + TRIUMF for the TIGRESS and TI-STAR collaborations</a:t>
            </a:r>
          </a:p>
          <a:p>
            <a:pPr>
              <a:lnSpc>
                <a:spcPct val="90000"/>
              </a:lnSpc>
              <a:spcBef>
                <a:spcPct val="0"/>
              </a:spcBef>
              <a:buClr>
                <a:srgbClr val="A6A6A6"/>
              </a:buClr>
              <a:buFont typeface="Wingdings" charset="2"/>
              <a:buNone/>
            </a:pPr>
            <a:endParaRPr lang="en-US" altLang="x-none" sz="1600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4684" y="1070425"/>
            <a:ext cx="2879528" cy="409182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="" xmlns:a16="http://schemas.microsoft.com/office/drawing/2014/main" id="{0DA36E86-CCC7-E847-A3BA-CF36225E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733" y="180335"/>
            <a:ext cx="8310603" cy="725880"/>
          </a:xfrm>
        </p:spPr>
        <p:txBody>
          <a:bodyPr/>
          <a:lstStyle/>
          <a:p>
            <a:r>
              <a:rPr lang="en-US" sz="2800" dirty="0"/>
              <a:t>Intro: indirect approaches to nucleosynthesis studies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B0384393-2DD1-9A4F-A819-38B44AAEFCF1}"/>
              </a:ext>
            </a:extLst>
          </p:cNvPr>
          <p:cNvGrpSpPr/>
          <p:nvPr/>
        </p:nvGrpSpPr>
        <p:grpSpPr>
          <a:xfrm>
            <a:off x="280666" y="1101573"/>
            <a:ext cx="5249944" cy="3992033"/>
            <a:chOff x="577846" y="1101573"/>
            <a:chExt cx="5249944" cy="3992033"/>
          </a:xfrm>
        </p:grpSpPr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7A5CF5B1-EFF6-BA41-8D8D-21CA54C64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AFFFF"/>
                </a:clrFrom>
                <a:clrTo>
                  <a:srgbClr val="FA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7846" y="1101573"/>
              <a:ext cx="3968824" cy="3992033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D12B5B1D-C9C6-234F-A593-D7CD69AA7015}"/>
                </a:ext>
              </a:extLst>
            </p:cNvPr>
            <p:cNvSpPr txBox="1"/>
            <p:nvPr/>
          </p:nvSpPr>
          <p:spPr>
            <a:xfrm>
              <a:off x="3357950" y="1897260"/>
              <a:ext cx="6425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dirty="0"/>
                <a:t>}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F1638B74-CE1B-D740-B7DD-F426FFEF5271}"/>
                </a:ext>
              </a:extLst>
            </p:cNvPr>
            <p:cNvSpPr txBox="1"/>
            <p:nvPr/>
          </p:nvSpPr>
          <p:spPr>
            <a:xfrm>
              <a:off x="3747530" y="2347048"/>
              <a:ext cx="20802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direct: DRAGON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CC2F91AD-BE12-3046-8A10-6F38680E33E4}"/>
                </a:ext>
              </a:extLst>
            </p:cNvPr>
            <p:cNvSpPr txBox="1"/>
            <p:nvPr/>
          </p:nvSpPr>
          <p:spPr>
            <a:xfrm>
              <a:off x="3036675" y="2895268"/>
              <a:ext cx="6425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dirty="0"/>
                <a:t>}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9F1B5455-7074-FC4A-8429-ECB9C8C919E6}"/>
                </a:ext>
              </a:extLst>
            </p:cNvPr>
            <p:cNvSpPr txBox="1"/>
            <p:nvPr/>
          </p:nvSpPr>
          <p:spPr>
            <a:xfrm>
              <a:off x="3407580" y="3209606"/>
              <a:ext cx="223932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indirect: TUDA, TACTIC, TIGRESS, IRIS, EMMA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12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73832" y="1094859"/>
            <a:ext cx="3068313" cy="36222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98688" y="3837576"/>
            <a:ext cx="17359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Käppeler</a:t>
            </a:r>
            <a:r>
              <a:rPr lang="en-US" sz="1400" dirty="0"/>
              <a:t> et al. 1994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477" y="1094859"/>
            <a:ext cx="4045081" cy="21853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="" xmlns:a16="http://schemas.microsoft.com/office/drawing/2014/main" id="{6E991C74-C820-894F-A882-3E50305BC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733" y="198623"/>
            <a:ext cx="8310603" cy="725880"/>
          </a:xfrm>
        </p:spPr>
        <p:txBody>
          <a:bodyPr/>
          <a:lstStyle/>
          <a:p>
            <a:r>
              <a:rPr lang="en-US" sz="2800" dirty="0"/>
              <a:t>Example: spectroscopy of </a:t>
            </a:r>
            <a:r>
              <a:rPr lang="en-US" sz="2800" baseline="30000" dirty="0"/>
              <a:t>22</a:t>
            </a:r>
            <a:r>
              <a:rPr lang="en-US" sz="2800" dirty="0"/>
              <a:t>Ne resonances at ISAC-II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E4B43A0A-6301-7F4A-B52F-6A70F878691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782" y="3280160"/>
            <a:ext cx="3099037" cy="17177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F36A33A4-2CC8-854B-94E4-019E6EC8005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77757">
            <a:off x="3273160" y="4342231"/>
            <a:ext cx="656167" cy="22363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="" xmlns:a16="http://schemas.microsoft.com/office/drawing/2014/main" id="{51200D45-C430-3F4C-A98B-827166A32B8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931958">
            <a:off x="3299487" y="3725760"/>
            <a:ext cx="656167" cy="22363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="" xmlns:a16="http://schemas.microsoft.com/office/drawing/2014/main" id="{7FAC6C1E-4402-EE49-98AB-191E1190C74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234145">
            <a:off x="2424771" y="4219309"/>
            <a:ext cx="656167" cy="22363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918F8AD0-66F9-1748-A7EE-B1B11D49645B}"/>
              </a:ext>
            </a:extLst>
          </p:cNvPr>
          <p:cNvSpPr/>
          <p:nvPr/>
        </p:nvSpPr>
        <p:spPr>
          <a:xfrm>
            <a:off x="669156" y="4640867"/>
            <a:ext cx="1058333" cy="281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82FB40C5-46A6-2D4A-84BC-770B97E7666F}"/>
              </a:ext>
            </a:extLst>
          </p:cNvPr>
          <p:cNvSpPr/>
          <p:nvPr/>
        </p:nvSpPr>
        <p:spPr>
          <a:xfrm>
            <a:off x="2709336" y="4717070"/>
            <a:ext cx="1058333" cy="281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B8A8D1D1-8C53-4D43-BD63-8AF378F390EF}"/>
              </a:ext>
            </a:extLst>
          </p:cNvPr>
          <p:cNvSpPr txBox="1"/>
          <p:nvPr/>
        </p:nvSpPr>
        <p:spPr>
          <a:xfrm>
            <a:off x="952555" y="4597164"/>
            <a:ext cx="872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/>
              <a:t>21</a:t>
            </a:r>
            <a:r>
              <a:rPr lang="en-US" dirty="0"/>
              <a:t>Ne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8BB2C225-2BAE-BD45-819C-70E61B60AC63}"/>
              </a:ext>
            </a:extLst>
          </p:cNvPr>
          <p:cNvSpPr txBox="1"/>
          <p:nvPr/>
        </p:nvSpPr>
        <p:spPr>
          <a:xfrm>
            <a:off x="3011371" y="4639866"/>
            <a:ext cx="872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/>
              <a:t>22</a:t>
            </a:r>
            <a:r>
              <a:rPr lang="en-US" dirty="0"/>
              <a:t>Ne</a:t>
            </a:r>
          </a:p>
        </p:txBody>
      </p:sp>
    </p:spTree>
    <p:extLst>
      <p:ext uri="{BB962C8B-B14F-4D97-AF65-F5344CB8AC3E}">
        <p14:creationId xmlns:p14="http://schemas.microsoft.com/office/powerpoint/2010/main" val="179724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A7FB2075-EDA5-1142-9174-72B124B44FE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0339" y="1117330"/>
            <a:ext cx="6188596" cy="4043102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="" xmlns:a16="http://schemas.microsoft.com/office/drawing/2014/main" id="{6E991C74-C820-894F-A882-3E50305BC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940" y="225601"/>
            <a:ext cx="8310603" cy="725880"/>
          </a:xfrm>
        </p:spPr>
        <p:txBody>
          <a:bodyPr/>
          <a:lstStyle/>
          <a:p>
            <a:r>
              <a:rPr lang="en-US" sz="3200" dirty="0"/>
              <a:t>Particle-gamma spectroscopy with TIGRESS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A2993B23-419A-D846-84DF-B77F93CE5D1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9400" y="2765304"/>
            <a:ext cx="790575" cy="58130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="" xmlns:a16="http://schemas.microsoft.com/office/drawing/2014/main" id="{34B9C8DD-09DD-0D4C-883B-BD600A5E718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383206">
            <a:off x="3184570" y="3351452"/>
            <a:ext cx="656167" cy="22363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="" xmlns:a16="http://schemas.microsoft.com/office/drawing/2014/main" id="{1518DDF3-DEDE-4B44-AAA3-36C1EC2417F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931958">
            <a:off x="3166138" y="2653488"/>
            <a:ext cx="656167" cy="22363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C75AE94-147D-724A-82F4-9E2626C8296A}"/>
              </a:ext>
            </a:extLst>
          </p:cNvPr>
          <p:cNvSpPr txBox="1"/>
          <p:nvPr/>
        </p:nvSpPr>
        <p:spPr>
          <a:xfrm>
            <a:off x="6131379" y="1394117"/>
            <a:ext cx="2588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/>
              <a:t>21</a:t>
            </a:r>
            <a:r>
              <a:rPr lang="en-US" dirty="0"/>
              <a:t>Ne(</a:t>
            </a:r>
            <a:r>
              <a:rPr lang="en-US" dirty="0" err="1"/>
              <a:t>d,p</a:t>
            </a:r>
            <a:r>
              <a:rPr lang="en-US" dirty="0"/>
              <a:t>), 7.9 MeV/u</a:t>
            </a:r>
          </a:p>
          <a:p>
            <a:r>
              <a:rPr lang="en-US" dirty="0"/>
              <a:t>August 2017</a:t>
            </a:r>
          </a:p>
        </p:txBody>
      </p:sp>
      <p:pic>
        <p:nvPicPr>
          <p:cNvPr id="18" name="Content Placeholder 17">
            <a:extLst>
              <a:ext uri="{FF2B5EF4-FFF2-40B4-BE49-F238E27FC236}">
                <a16:creationId xmlns="" xmlns:a16="http://schemas.microsoft.com/office/drawing/2014/main" id="{474DD306-B36A-E04F-BC82-E0394FBDB9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7625" y="2010694"/>
            <a:ext cx="3286375" cy="2180774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id="{994A1A1D-CA27-DF49-BFE4-DEE0344FD67F}"/>
                  </a:ext>
                </a:extLst>
              </p:cNvPr>
              <p:cNvSpPr txBox="1"/>
              <p:nvPr/>
            </p:nvSpPr>
            <p:spPr>
              <a:xfrm>
                <a:off x="7297530" y="4131802"/>
                <a:ext cx="110036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000" b="1" i="1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</m:ctrlPr>
                      </m:sSubPr>
                      <m:e>
                        <m:r>
                          <a:rPr lang="en-US" sz="1000" b="1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𝐄</m:t>
                        </m:r>
                      </m:e>
                      <m:sub>
                        <m:r>
                          <a:rPr lang="en-US" sz="1000" b="1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𝐞𝐱𝐜</m:t>
                        </m:r>
                      </m:sub>
                    </m:sSub>
                  </m:oMath>
                </a14:m>
                <a:r>
                  <a:rPr lang="en-US" sz="800" b="1" dirty="0">
                    <a:latin typeface="Andale Mono" charset="0"/>
                    <a:ea typeface="Andale Mono" charset="0"/>
                    <a:cs typeface="Andale Mono" charset="0"/>
                  </a:rPr>
                  <a:t>(MeV)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94A1A1D-CA27-DF49-BFE4-DEE0344FD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7530" y="4131802"/>
                <a:ext cx="1100361" cy="246221"/>
              </a:xfrm>
              <a:prstGeom prst="rect">
                <a:avLst/>
              </a:prstGeom>
              <a:blipFill>
                <a:blip r:embed="rId7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222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445C28B4-28C1-8F4C-9B77-312F463E3285}"/>
              </a:ext>
            </a:extLst>
          </p:cNvPr>
          <p:cNvGrpSpPr/>
          <p:nvPr/>
        </p:nvGrpSpPr>
        <p:grpSpPr>
          <a:xfrm>
            <a:off x="5682524" y="2922731"/>
            <a:ext cx="3637973" cy="2159609"/>
            <a:chOff x="5058412" y="2389593"/>
            <a:chExt cx="4353637" cy="2449112"/>
          </a:xfrm>
        </p:grpSpPr>
        <p:pic>
          <p:nvPicPr>
            <p:cNvPr id="6" name="Picture 5">
              <a:extLst>
                <a:ext uri="{FF2B5EF4-FFF2-40B4-BE49-F238E27FC236}">
                  <a16:creationId xmlns="" xmlns:a16="http://schemas.microsoft.com/office/drawing/2014/main" id="{8CB87FD8-B46D-4D4C-BEF3-8534BB41EE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58412" y="2389593"/>
              <a:ext cx="3301527" cy="2449112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="" xmlns:a16="http://schemas.microsoft.com/office/drawing/2014/main" id="{8EAD0251-BD41-2B41-B100-AF6095307818}"/>
                </a:ext>
              </a:extLst>
            </p:cNvPr>
            <p:cNvCxnSpPr>
              <a:cxnSpLocks/>
            </p:cNvCxnSpPr>
            <p:nvPr/>
          </p:nvCxnSpPr>
          <p:spPr>
            <a:xfrm>
              <a:off x="7070622" y="3836956"/>
              <a:ext cx="452557" cy="11619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E473399A-0DB7-1846-8AB7-AB83CC4BDE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64426" y="3024958"/>
              <a:ext cx="770502" cy="22246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59DC27A5-1F5D-5140-BAFD-6FEFFB605DE6}"/>
                </a:ext>
              </a:extLst>
            </p:cNvPr>
            <p:cNvCxnSpPr>
              <a:cxnSpLocks/>
            </p:cNvCxnSpPr>
            <p:nvPr/>
          </p:nvCxnSpPr>
          <p:spPr>
            <a:xfrm>
              <a:off x="6834290" y="2622533"/>
              <a:ext cx="1017618" cy="512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E6C92352-E9D3-7B4E-9DC3-957AFC874B3F}"/>
                </a:ext>
              </a:extLst>
            </p:cNvPr>
            <p:cNvSpPr txBox="1"/>
            <p:nvPr/>
          </p:nvSpPr>
          <p:spPr>
            <a:xfrm>
              <a:off x="6077202" y="3673975"/>
              <a:ext cx="1557727" cy="523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8.56 MeV</a:t>
              </a:r>
            </a:p>
            <a:p>
              <a:r>
                <a:rPr lang="en-US" sz="1200" dirty="0">
                  <a:solidFill>
                    <a:srgbClr val="FF0000"/>
                  </a:solidFill>
                </a:rPr>
                <a:t>  (1,2)</a:t>
              </a:r>
              <a:r>
                <a:rPr lang="en-US" sz="1200" baseline="30000" dirty="0">
                  <a:solidFill>
                    <a:srgbClr val="FF0000"/>
                  </a:solidFill>
                </a:rPr>
                <a:t>+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3E47DFE9-A714-814A-9D2A-F9E0518C524A}"/>
                </a:ext>
              </a:extLst>
            </p:cNvPr>
            <p:cNvSpPr/>
            <p:nvPr/>
          </p:nvSpPr>
          <p:spPr>
            <a:xfrm>
              <a:off x="5888613" y="3014904"/>
              <a:ext cx="1424551" cy="523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9.18 MeV</a:t>
              </a:r>
            </a:p>
            <a:p>
              <a:r>
                <a:rPr lang="en-US" sz="1200" dirty="0">
                  <a:solidFill>
                    <a:srgbClr val="FF0000"/>
                  </a:solidFill>
                </a:rPr>
                <a:t>    (4</a:t>
              </a:r>
              <a:r>
                <a:rPr lang="en-US" sz="1200" baseline="30000" dirty="0">
                  <a:solidFill>
                    <a:srgbClr val="FF0000"/>
                  </a:solidFill>
                </a:rPr>
                <a:t>+</a:t>
              </a:r>
              <a:r>
                <a:rPr lang="en-US" sz="1200" dirty="0">
                  <a:solidFill>
                    <a:srgbClr val="FF0000"/>
                  </a:solidFill>
                </a:rPr>
                <a:t>)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="" xmlns:a16="http://schemas.microsoft.com/office/drawing/2014/main" id="{9FE44929-52CD-4A48-A22A-A33CC77B4AC7}"/>
                </a:ext>
              </a:extLst>
            </p:cNvPr>
            <p:cNvSpPr/>
            <p:nvPr/>
          </p:nvSpPr>
          <p:spPr>
            <a:xfrm>
              <a:off x="5940569" y="2477088"/>
              <a:ext cx="964010" cy="523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9.85 MeV</a:t>
              </a:r>
            </a:p>
            <a:p>
              <a:r>
                <a:rPr lang="en-US" sz="1200" b="1" dirty="0">
                  <a:solidFill>
                    <a:srgbClr val="FF0000"/>
                  </a:solidFill>
                </a:rPr>
                <a:t>    (1</a:t>
              </a:r>
              <a:r>
                <a:rPr lang="en-US" sz="1200" b="1" baseline="30000" dirty="0">
                  <a:solidFill>
                    <a:srgbClr val="FF0000"/>
                  </a:solidFill>
                </a:rPr>
                <a:t>-</a:t>
              </a:r>
              <a:r>
                <a:rPr lang="en-US" sz="1200" b="1" dirty="0">
                  <a:solidFill>
                    <a:srgbClr val="FF0000"/>
                  </a:solidFill>
                </a:rPr>
                <a:t>,2</a:t>
              </a:r>
              <a:r>
                <a:rPr lang="en-US" sz="1200" b="1" baseline="30000" dirty="0">
                  <a:solidFill>
                    <a:srgbClr val="FF0000"/>
                  </a:solidFill>
                </a:rPr>
                <a:t>+</a:t>
              </a:r>
              <a:r>
                <a:rPr lang="en-US" sz="1200" b="1" dirty="0">
                  <a:solidFill>
                    <a:srgbClr val="FF0000"/>
                  </a:solidFill>
                </a:rPr>
                <a:t>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="" xmlns:a16="http://schemas.microsoft.com/office/drawing/2014/main" id="{063E4A8A-1C17-6E44-86F0-B7FF02FCBB51}"/>
                    </a:ext>
                  </a:extLst>
                </p:cNvPr>
                <p:cNvSpPr txBox="1"/>
                <p:nvPr/>
              </p:nvSpPr>
              <p:spPr>
                <a:xfrm>
                  <a:off x="8280251" y="4491477"/>
                  <a:ext cx="1131798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1050" b="1" i="1" smtClean="0">
                              <a:latin typeface="Cambria Math" charset="0"/>
                              <a:ea typeface="Andale Mono" charset="0"/>
                              <a:cs typeface="Andale Mono" charset="0"/>
                            </a:rPr>
                          </m:ctrlPr>
                        </m:sSubPr>
                        <m:e>
                          <m:r>
                            <a:rPr lang="en-US" sz="1050" b="1" i="0" smtClean="0">
                              <a:latin typeface="Cambria Math" charset="0"/>
                              <a:ea typeface="Andale Mono" charset="0"/>
                              <a:cs typeface="Andale Mono" charset="0"/>
                            </a:rPr>
                            <m:t>𝐄</m:t>
                          </m:r>
                        </m:e>
                        <m:sub>
                          <m:r>
                            <a:rPr lang="en-US" sz="1050" b="1" i="0" smtClean="0">
                              <a:latin typeface="Cambria Math" charset="0"/>
                              <a:ea typeface="Andale Mono" charset="0"/>
                              <a:cs typeface="Andale Mono" charset="0"/>
                            </a:rPr>
                            <m:t>𝐞𝐱𝐜</m:t>
                          </m:r>
                        </m:sub>
                      </m:sSub>
                      <m:r>
                        <a:rPr lang="en-US" sz="1050" b="1" i="0" smtClean="0">
                          <a:latin typeface="Cambria Math" charset="0"/>
                          <a:ea typeface="Andale Mono" charset="0"/>
                          <a:cs typeface="Andale Mono" charset="0"/>
                        </a:rPr>
                        <m:t> </m:t>
                      </m:r>
                    </m:oMath>
                  </a14:m>
                  <a:r>
                    <a:rPr lang="en-US" sz="1050" b="1" dirty="0">
                      <a:latin typeface="Andale Mono" charset="0"/>
                      <a:ea typeface="Andale Mono" charset="0"/>
                      <a:cs typeface="Andale Mono" charset="0"/>
                    </a:rPr>
                    <a:t>(MeV)</a:t>
                  </a: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063E4A8A-1C17-6E44-86F0-B7FF02FCBB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0251" y="4491477"/>
                  <a:ext cx="1131798" cy="253916"/>
                </a:xfrm>
                <a:prstGeom prst="rect">
                  <a:avLst/>
                </a:prstGeom>
                <a:blipFill>
                  <a:blip r:embed="rId3"/>
                  <a:stretch>
                    <a:fillRect b="-2105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B3CD3BFF-D13C-174D-815A-7159CAF7C88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606" y="2907524"/>
            <a:ext cx="3342533" cy="2140707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4F6B300C-B21C-0545-A808-409F3190D815}"/>
              </a:ext>
            </a:extLst>
          </p:cNvPr>
          <p:cNvCxnSpPr>
            <a:cxnSpLocks/>
          </p:cNvCxnSpPr>
          <p:nvPr/>
        </p:nvCxnSpPr>
        <p:spPr>
          <a:xfrm flipV="1">
            <a:off x="1398730" y="3639679"/>
            <a:ext cx="95525" cy="77950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4C235A2E-AFCC-B84A-8C00-6B45029E9A54}"/>
              </a:ext>
            </a:extLst>
          </p:cNvPr>
          <p:cNvSpPr txBox="1"/>
          <p:nvPr/>
        </p:nvSpPr>
        <p:spPr>
          <a:xfrm>
            <a:off x="499173" y="4419184"/>
            <a:ext cx="1395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Single-escape peak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36CA2A05-97E0-194F-B7A4-07EE66D02417}"/>
                  </a:ext>
                </a:extLst>
              </p:cNvPr>
              <p:cNvSpPr txBox="1"/>
              <p:nvPr/>
            </p:nvSpPr>
            <p:spPr>
              <a:xfrm>
                <a:off x="3355484" y="4725500"/>
                <a:ext cx="1528563" cy="325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b="1" i="1">
                            <a:latin typeface="Cambria Math" charset="0"/>
                            <a:ea typeface="Andale Mono" charset="0"/>
                            <a:cs typeface="Andale Mono" charset="0"/>
                          </a:rPr>
                        </m:ctrlPr>
                      </m:sSubPr>
                      <m:e>
                        <m:r>
                          <a:rPr lang="en-US" sz="1400" b="1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𝐄</m:t>
                        </m:r>
                      </m:e>
                      <m:sub>
                        <m:r>
                          <a:rPr lang="en-US" sz="1400" b="1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𝛄</m:t>
                        </m:r>
                      </m:sub>
                    </m:sSub>
                  </m:oMath>
                </a14:m>
                <a:r>
                  <a:rPr lang="en-US" sz="1400" b="1" dirty="0">
                    <a:latin typeface="Andale Mono" charset="0"/>
                    <a:ea typeface="Andale Mono" charset="0"/>
                    <a:cs typeface="Andale Mono" charset="0"/>
                  </a:rPr>
                  <a:t>(keV)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CA2A05-97E0-194F-B7A4-07EE66D024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5484" y="4725500"/>
                <a:ext cx="1528563" cy="325217"/>
              </a:xfrm>
              <a:prstGeom prst="rect">
                <a:avLst/>
              </a:prstGeom>
              <a:blipFill>
                <a:blip r:embed="rId5"/>
                <a:stretch>
                  <a:fillRect t="-7692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Content Placeholder 9">
            <a:extLst>
              <a:ext uri="{FF2B5EF4-FFF2-40B4-BE49-F238E27FC236}">
                <a16:creationId xmlns="" xmlns:a16="http://schemas.microsoft.com/office/drawing/2014/main" id="{D8AA321A-D140-BC45-B215-BCA6F25A3B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81118" y="1017872"/>
            <a:ext cx="2641314" cy="1889136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="" xmlns:a16="http://schemas.microsoft.com/office/drawing/2014/main" id="{A0C7F1D6-5454-5F40-9EB9-F8CA766A8CF5}"/>
                  </a:ext>
                </a:extLst>
              </p:cNvPr>
              <p:cNvSpPr txBox="1"/>
              <p:nvPr/>
            </p:nvSpPr>
            <p:spPr>
              <a:xfrm>
                <a:off x="3337169" y="1111943"/>
                <a:ext cx="110036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000" b="1" i="1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</m:ctrlPr>
                      </m:sSubPr>
                      <m:e>
                        <m:r>
                          <a:rPr lang="en-US" sz="1000" b="1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𝐄</m:t>
                        </m:r>
                      </m:e>
                      <m:sub>
                        <m:r>
                          <a:rPr lang="en-US" sz="1000" b="1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𝐞𝐱𝐜</m:t>
                        </m:r>
                      </m:sub>
                    </m:sSub>
                  </m:oMath>
                </a14:m>
                <a:r>
                  <a:rPr lang="en-US" sz="800" b="1" dirty="0">
                    <a:latin typeface="Andale Mono" charset="0"/>
                    <a:ea typeface="Andale Mono" charset="0"/>
                    <a:cs typeface="Andale Mono" charset="0"/>
                  </a:rPr>
                  <a:t>(MeV)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0C7F1D6-5454-5F40-9EB9-F8CA766A8C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7169" y="1111943"/>
                <a:ext cx="1100361" cy="246221"/>
              </a:xfrm>
              <a:prstGeom prst="rect">
                <a:avLst/>
              </a:prstGeom>
              <a:blipFill>
                <a:blip r:embed="rId7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="" xmlns:a16="http://schemas.microsoft.com/office/drawing/2014/main" id="{B6D40555-E7A0-1C44-AFE6-8046B4EAB149}"/>
                  </a:ext>
                </a:extLst>
              </p:cNvPr>
              <p:cNvSpPr txBox="1"/>
              <p:nvPr/>
            </p:nvSpPr>
            <p:spPr>
              <a:xfrm>
                <a:off x="4919907" y="2507060"/>
                <a:ext cx="781428" cy="266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050" b="1" i="1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</m:ctrlPr>
                      </m:sSubPr>
                      <m:e>
                        <m:r>
                          <a:rPr lang="en-US" sz="1050" b="1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𝐄</m:t>
                        </m:r>
                      </m:e>
                      <m:sub>
                        <m:r>
                          <a:rPr lang="en-US" sz="1050" b="1" i="0" smtClean="0">
                            <a:latin typeface="Cambria Math" charset="0"/>
                            <a:ea typeface="Andale Mono" charset="0"/>
                            <a:cs typeface="Andale Mono" charset="0"/>
                          </a:rPr>
                          <m:t>𝛄</m:t>
                        </m:r>
                      </m:sub>
                    </m:sSub>
                  </m:oMath>
                </a14:m>
                <a:r>
                  <a:rPr lang="en-US" sz="800" b="1" dirty="0">
                    <a:latin typeface="Andale Mono" charset="0"/>
                    <a:ea typeface="Andale Mono" charset="0"/>
                    <a:cs typeface="Andale Mono" charset="0"/>
                  </a:rPr>
                  <a:t>(keV)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6D40555-E7A0-1C44-AFE6-8046B4EAB1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9907" y="2507060"/>
                <a:ext cx="781428" cy="26699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Frame 26">
            <a:extLst>
              <a:ext uri="{FF2B5EF4-FFF2-40B4-BE49-F238E27FC236}">
                <a16:creationId xmlns="" xmlns:a16="http://schemas.microsoft.com/office/drawing/2014/main" id="{252D56D8-D86F-4048-88BF-7D7F3FC166F0}"/>
              </a:ext>
            </a:extLst>
          </p:cNvPr>
          <p:cNvSpPr/>
          <p:nvPr/>
        </p:nvSpPr>
        <p:spPr>
          <a:xfrm>
            <a:off x="4833058" y="1113838"/>
            <a:ext cx="66118" cy="1613127"/>
          </a:xfrm>
          <a:prstGeom prst="frame">
            <a:avLst/>
          </a:prstGeom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Frame 27">
            <a:extLst>
              <a:ext uri="{FF2B5EF4-FFF2-40B4-BE49-F238E27FC236}">
                <a16:creationId xmlns="" xmlns:a16="http://schemas.microsoft.com/office/drawing/2014/main" id="{40C784BC-3BC4-1F4C-9AFF-5F63821F540A}"/>
              </a:ext>
            </a:extLst>
          </p:cNvPr>
          <p:cNvSpPr/>
          <p:nvPr/>
        </p:nvSpPr>
        <p:spPr>
          <a:xfrm rot="5400000" flipH="1">
            <a:off x="4408466" y="293666"/>
            <a:ext cx="87700" cy="2229529"/>
          </a:xfrm>
          <a:prstGeom prst="frame">
            <a:avLst/>
          </a:prstGeom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="" xmlns:a16="http://schemas.microsoft.com/office/drawing/2014/main" id="{7885041E-2BD1-004D-95D7-1EEF31A01F8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131" y="1081916"/>
            <a:ext cx="1376017" cy="1761047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FE50A7DD-71FD-F94D-AE81-A9131CE8896B}"/>
              </a:ext>
            </a:extLst>
          </p:cNvPr>
          <p:cNvGrpSpPr/>
          <p:nvPr/>
        </p:nvGrpSpPr>
        <p:grpSpPr>
          <a:xfrm>
            <a:off x="6618302" y="1060921"/>
            <a:ext cx="1491317" cy="1874835"/>
            <a:chOff x="6854199" y="1086647"/>
            <a:chExt cx="1686485" cy="1974595"/>
          </a:xfrm>
        </p:grpSpPr>
        <p:pic>
          <p:nvPicPr>
            <p:cNvPr id="32" name="Picture 31">
              <a:extLst>
                <a:ext uri="{FF2B5EF4-FFF2-40B4-BE49-F238E27FC236}">
                  <a16:creationId xmlns="" xmlns:a16="http://schemas.microsoft.com/office/drawing/2014/main" id="{6B832DA6-EA89-464C-8CD3-0707878F2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54199" y="1086647"/>
              <a:ext cx="1617793" cy="1753802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="" xmlns:a16="http://schemas.microsoft.com/office/drawing/2014/main" id="{B98358BF-BBA1-7341-8055-5877B0BE0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85777" y="2710202"/>
              <a:ext cx="1654907" cy="35104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="" xmlns:a16="http://schemas.microsoft.com/office/drawing/2014/main" id="{2E9BDC66-979F-F843-BFB6-38D7020AE396}"/>
                  </a:ext>
                </a:extLst>
              </p:cNvPr>
              <p:cNvSpPr txBox="1"/>
              <p:nvPr/>
            </p:nvSpPr>
            <p:spPr>
              <a:xfrm>
                <a:off x="2338403" y="2632619"/>
                <a:ext cx="1273828" cy="2920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b="1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dale Mono" charset="0"/>
                          </a:rPr>
                          <m:t>𝜽</m:t>
                        </m:r>
                      </m:e>
                      <m:sub>
                        <m:r>
                          <a:rPr lang="en-US" sz="1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𝜸</m:t>
                        </m:r>
                      </m:sub>
                    </m:sSub>
                    <m:r>
                      <a:rPr lang="en-US" sz="1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dale Mono" charset="0"/>
                      </a:rPr>
                      <m:t> </m:t>
                    </m:r>
                  </m:oMath>
                </a14:m>
                <a:r>
                  <a:rPr lang="en-US" sz="1200" b="1" dirty="0">
                    <a:latin typeface="Andale Mono" charset="0"/>
                    <a:ea typeface="Andale Mono" charset="0"/>
                    <a:cs typeface="Andale Mono" charset="0"/>
                  </a:rPr>
                  <a:t>(keV)</a:t>
                </a: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E9BDC66-979F-F843-BFB6-38D7020AE3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8403" y="2632619"/>
                <a:ext cx="1273828" cy="292003"/>
              </a:xfrm>
              <a:prstGeom prst="rect">
                <a:avLst/>
              </a:prstGeom>
              <a:blipFill>
                <a:blip r:embed="rId12"/>
                <a:stretch>
                  <a:fillRect t="-4167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1320326-73C4-E749-9192-6303458B4F70}"/>
              </a:ext>
            </a:extLst>
          </p:cNvPr>
          <p:cNvSpPr txBox="1"/>
          <p:nvPr/>
        </p:nvSpPr>
        <p:spPr>
          <a:xfrm>
            <a:off x="3294536" y="3070012"/>
            <a:ext cx="24758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Analysis: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B. Greaves (UofG)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S. Gillespie (TRIUMF)</a:t>
            </a:r>
          </a:p>
        </p:txBody>
      </p:sp>
      <p:sp>
        <p:nvSpPr>
          <p:cNvPr id="29" name="Title 7">
            <a:extLst>
              <a:ext uri="{FF2B5EF4-FFF2-40B4-BE49-F238E27FC236}">
                <a16:creationId xmlns="" xmlns:a16="http://schemas.microsoft.com/office/drawing/2014/main" id="{33E884E9-E47B-F940-969F-C3A7ABF4D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733" y="244343"/>
            <a:ext cx="8310603" cy="725880"/>
          </a:xfrm>
        </p:spPr>
        <p:txBody>
          <a:bodyPr/>
          <a:lstStyle/>
          <a:p>
            <a:r>
              <a:rPr lang="en-US" sz="2800" dirty="0"/>
              <a:t>Example: spectroscopy of </a:t>
            </a:r>
            <a:r>
              <a:rPr lang="en-US" sz="2800" baseline="30000" dirty="0"/>
              <a:t>22</a:t>
            </a:r>
            <a:r>
              <a:rPr lang="en-US" sz="2800" dirty="0"/>
              <a:t>Ne resonances at ISAC-II</a:t>
            </a:r>
          </a:p>
        </p:txBody>
      </p:sp>
    </p:spTree>
    <p:extLst>
      <p:ext uri="{BB962C8B-B14F-4D97-AF65-F5344CB8AC3E}">
        <p14:creationId xmlns:p14="http://schemas.microsoft.com/office/powerpoint/2010/main" val="326724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C2F13BF1-B86B-1741-9392-782409F28A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34292" y="1640265"/>
            <a:ext cx="4246370" cy="32145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6C65EE-6619-254F-A14B-1791936FB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rp</a:t>
            </a:r>
            <a:r>
              <a:rPr lang="en-US" dirty="0"/>
              <a:t>-process</a:t>
            </a:r>
          </a:p>
        </p:txBody>
      </p:sp>
      <p:pic>
        <p:nvPicPr>
          <p:cNvPr id="6" name="Content Placeholder 5" descr="nuc_chart.png">
            <a:extLst>
              <a:ext uri="{FF2B5EF4-FFF2-40B4-BE49-F238E27FC236}">
                <a16:creationId xmlns="" xmlns:a16="http://schemas.microsoft.com/office/drawing/2014/main" id="{6F517687-B42E-2247-8977-DAB89089E9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733" y="624875"/>
            <a:ext cx="5799206" cy="4518625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="" xmlns:a16="http://schemas.microsoft.com/office/drawing/2014/main" id="{423BECA1-344E-5943-9F46-256C89255C3F}"/>
              </a:ext>
            </a:extLst>
          </p:cNvPr>
          <p:cNvCxnSpPr>
            <a:cxnSpLocks/>
          </p:cNvCxnSpPr>
          <p:nvPr/>
        </p:nvCxnSpPr>
        <p:spPr>
          <a:xfrm flipV="1">
            <a:off x="1602557" y="1904215"/>
            <a:ext cx="5976594" cy="12537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="" xmlns:a16="http://schemas.microsoft.com/office/drawing/2014/main" id="{1E68AE82-EA5B-2046-ADE4-16D910841748}"/>
              </a:ext>
            </a:extLst>
          </p:cNvPr>
          <p:cNvCxnSpPr>
            <a:cxnSpLocks/>
          </p:cNvCxnSpPr>
          <p:nvPr/>
        </p:nvCxnSpPr>
        <p:spPr>
          <a:xfrm>
            <a:off x="777951" y="4048811"/>
            <a:ext cx="3756341" cy="68344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834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BECFD59-4DC0-694E-8E51-EF9DA9DDB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Indirect measurements for the </a:t>
            </a:r>
            <a:r>
              <a:rPr lang="en-US" sz="3600" dirty="0" err="1"/>
              <a:t>rp</a:t>
            </a:r>
            <a:r>
              <a:rPr lang="en-US" sz="3600" dirty="0"/>
              <a:t>-process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91B6727-445B-2F45-8AC9-BE832064DEF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8297" y="2325165"/>
            <a:ext cx="3503039" cy="25202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7204501-CD5F-8140-8D21-7938B21D05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304" y="2401590"/>
            <a:ext cx="4308508" cy="26219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AAD1BC5E-97EB-6A4A-BA00-9119FE38DD8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8100" y="1201261"/>
            <a:ext cx="5257363" cy="9256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9493C62-8ED3-7A43-94A2-68D0F24B5726}"/>
              </a:ext>
            </a:extLst>
          </p:cNvPr>
          <p:cNvSpPr txBox="1"/>
          <p:nvPr/>
        </p:nvSpPr>
        <p:spPr>
          <a:xfrm>
            <a:off x="125341" y="1201261"/>
            <a:ext cx="2834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aseline="30000" dirty="0"/>
              <a:t>57</a:t>
            </a:r>
            <a:r>
              <a:rPr lang="en-US" dirty="0"/>
              <a:t>Cu(</a:t>
            </a:r>
            <a:r>
              <a:rPr lang="en-US" dirty="0" err="1"/>
              <a:t>d,n</a:t>
            </a:r>
            <a:r>
              <a:rPr lang="en-US" dirty="0"/>
              <a:t>)</a:t>
            </a:r>
            <a:r>
              <a:rPr lang="en-US" baseline="30000" dirty="0"/>
              <a:t>58</a:t>
            </a:r>
            <a:r>
              <a:rPr lang="en-US" dirty="0"/>
              <a:t>Zn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using GRETINA @ NSCL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</a:rPr>
              <a:t>resolution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and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statistics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at the limit</a:t>
            </a:r>
          </a:p>
        </p:txBody>
      </p:sp>
    </p:spTree>
    <p:extLst>
      <p:ext uri="{BB962C8B-B14F-4D97-AF65-F5344CB8AC3E}">
        <p14:creationId xmlns:p14="http://schemas.microsoft.com/office/powerpoint/2010/main" val="36405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6C65EE-6619-254F-A14B-1791936FB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Constraining neutron capture rates </a:t>
            </a:r>
          </a:p>
        </p:txBody>
      </p:sp>
      <p:pic>
        <p:nvPicPr>
          <p:cNvPr id="6" name="Content Placeholder 5" descr="nuc_chart.png">
            <a:extLst>
              <a:ext uri="{FF2B5EF4-FFF2-40B4-BE49-F238E27FC236}">
                <a16:creationId xmlns="" xmlns:a16="http://schemas.microsoft.com/office/drawing/2014/main" id="{6F517687-B42E-2247-8977-DAB89089E9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733" y="624875"/>
            <a:ext cx="5799206" cy="4518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E57A30F-A3E4-AB46-ADC0-117EFB6C87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33"/>
          <a:stretch/>
        </p:blipFill>
        <p:spPr>
          <a:xfrm>
            <a:off x="4425319" y="2464032"/>
            <a:ext cx="4718681" cy="23022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7E7AC51A-04EA-9B4B-BFA0-C0D49BBD25C4}"/>
                  </a:ext>
                </a:extLst>
              </p:cNvPr>
              <p:cNvSpPr txBox="1"/>
              <p:nvPr/>
            </p:nvSpPr>
            <p:spPr>
              <a:xfrm>
                <a:off x="5093208" y="1621161"/>
                <a:ext cx="396887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GRIFFIN: T</a:t>
                </a:r>
                <a:r>
                  <a:rPr lang="en-US" baseline="-25000" dirty="0"/>
                  <a:t>1/2</a:t>
                </a:r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/>
                  <a:t>-delayed neutrons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TIGRESS: neutron capture rates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E7AC51A-04EA-9B4B-BFA0-C0D49BBD25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3208" y="1621161"/>
                <a:ext cx="3968873" cy="646331"/>
              </a:xfrm>
              <a:prstGeom prst="rect">
                <a:avLst/>
              </a:prstGeom>
              <a:blipFill>
                <a:blip r:embed="rId4"/>
                <a:stretch>
                  <a:fillRect l="-955" t="-3846" r="-318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9FD9DBF6-353F-B642-94DD-E49D956E9CB0}"/>
              </a:ext>
            </a:extLst>
          </p:cNvPr>
          <p:cNvSpPr/>
          <p:nvPr/>
        </p:nvSpPr>
        <p:spPr>
          <a:xfrm>
            <a:off x="4088155" y="4766288"/>
            <a:ext cx="49739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200" dirty="0" err="1">
                <a:solidFill>
                  <a:srgbClr val="007FAA"/>
                </a:solidFill>
                <a:latin typeface="t1-gul-regular"/>
              </a:rPr>
              <a:t>Mumpower</a:t>
            </a:r>
            <a:r>
              <a:rPr lang="en-CA" sz="1200" dirty="0">
                <a:solidFill>
                  <a:srgbClr val="007FAA"/>
                </a:solidFill>
                <a:latin typeface="t1-gul-regular"/>
              </a:rPr>
              <a:t> et al., Progress in Particle and Nuclear Physics 86 (2016) 86–126 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418546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6C65EE-6619-254F-A14B-1791936FB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Constraining neutron capture rates </a:t>
            </a:r>
          </a:p>
        </p:txBody>
      </p:sp>
      <p:pic>
        <p:nvPicPr>
          <p:cNvPr id="6" name="Content Placeholder 5" descr="nuc_chart.png">
            <a:extLst>
              <a:ext uri="{FF2B5EF4-FFF2-40B4-BE49-F238E27FC236}">
                <a16:creationId xmlns="" xmlns:a16="http://schemas.microsoft.com/office/drawing/2014/main" id="{6F517687-B42E-2247-8977-DAB89089E9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733" y="624875"/>
            <a:ext cx="5799206" cy="45186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id="{C26FD590-F24D-9842-AB2F-BC068ABE2B36}"/>
                  </a:ext>
                </a:extLst>
              </p:cNvPr>
              <p:cNvSpPr txBox="1"/>
              <p:nvPr/>
            </p:nvSpPr>
            <p:spPr>
              <a:xfrm>
                <a:off x="5093208" y="1621161"/>
                <a:ext cx="396887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GRIFFIN: T</a:t>
                </a:r>
                <a:r>
                  <a:rPr lang="en-US" baseline="-25000" dirty="0"/>
                  <a:t>1/2</a:t>
                </a:r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/>
                  <a:t>-delayed neutrons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TIGRESS: neutron capture rates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26FD590-F24D-9842-AB2F-BC068ABE2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3208" y="1621161"/>
                <a:ext cx="3968873" cy="646331"/>
              </a:xfrm>
              <a:prstGeom prst="rect">
                <a:avLst/>
              </a:prstGeom>
              <a:blipFill>
                <a:blip r:embed="rId3"/>
                <a:stretch>
                  <a:fillRect l="-955" t="-3846" r="-318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6">
            <a:extLst>
              <a:ext uri="{FF2B5EF4-FFF2-40B4-BE49-F238E27FC236}">
                <a16:creationId xmlns="" xmlns:a16="http://schemas.microsoft.com/office/drawing/2014/main" id="{C7D8BEA8-8655-A34C-A0A5-75839EFC1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43215" y="2267492"/>
            <a:ext cx="2619368" cy="2744928"/>
          </a:xfrm>
          <a:prstGeom prst="rect">
            <a:avLst/>
          </a:prstGeom>
          <a:noFill/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355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D94ED4-E8A8-4243-A6E6-1D2AA343A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 of the “Oslo” method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AFB9ECB5-9A3C-F04F-8FB7-739D4E8B39D0}"/>
              </a:ext>
            </a:extLst>
          </p:cNvPr>
          <p:cNvGrpSpPr/>
          <p:nvPr/>
        </p:nvGrpSpPr>
        <p:grpSpPr>
          <a:xfrm>
            <a:off x="5153242" y="1243159"/>
            <a:ext cx="3469550" cy="2846441"/>
            <a:chOff x="8397615" y="548698"/>
            <a:chExt cx="3469550" cy="2846441"/>
          </a:xfrm>
        </p:grpSpPr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4EB27434-DC63-104F-AC85-D748BE7367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97615" y="1015066"/>
              <a:ext cx="3220688" cy="238007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9A27CE99-BD02-AF4E-981F-F5CC49B0CCE7}"/>
                </a:ext>
              </a:extLst>
            </p:cNvPr>
            <p:cNvSpPr txBox="1"/>
            <p:nvPr/>
          </p:nvSpPr>
          <p:spPr>
            <a:xfrm>
              <a:off x="8637045" y="548698"/>
              <a:ext cx="32301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 M. </a:t>
              </a:r>
              <a:r>
                <a:rPr lang="en-US" sz="1200" dirty="0" err="1"/>
                <a:t>Guttormsen</a:t>
              </a:r>
              <a:r>
                <a:rPr lang="en-US" sz="1200" dirty="0"/>
                <a:t> et al., PRC</a:t>
              </a:r>
              <a:r>
                <a:rPr lang="is-IS" sz="1200" b="1" dirty="0"/>
                <a:t> 96</a:t>
              </a:r>
              <a:r>
                <a:rPr lang="is-IS" sz="1200" dirty="0"/>
                <a:t>, 024313 (2017)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8E8BF4B-4BAF-764F-82F0-DA9FCA36BE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25695"/>
            <a:ext cx="4601972" cy="4632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00035C1-C002-854F-84DC-551336C58D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26207"/>
            <a:ext cx="4719389" cy="326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88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8B23464-91DD-824F-B079-152800B78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Oslo-method: doable for exotic beams at ARIEL?</a:t>
            </a:r>
            <a:br>
              <a:rPr lang="en-US" sz="3200" dirty="0"/>
            </a:br>
            <a:endParaRPr lang="en-US" sz="3200" dirty="0"/>
          </a:p>
        </p:txBody>
      </p:sp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50D14229-35EE-5249-9E20-146AB21157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4807" y="1055819"/>
            <a:ext cx="2818800" cy="397385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30CE171A-FC5B-544B-93BA-0BBC892E4D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74924" y="1055819"/>
            <a:ext cx="2818800" cy="396525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D19B9B07-EF8D-9246-9A73-AC017E0B43D7}"/>
              </a:ext>
            </a:extLst>
          </p:cNvPr>
          <p:cNvSpPr txBox="1"/>
          <p:nvPr/>
        </p:nvSpPr>
        <p:spPr>
          <a:xfrm>
            <a:off x="1757702" y="1104608"/>
            <a:ext cx="2158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0.16 mg/cm</a:t>
            </a:r>
            <a:r>
              <a:rPr lang="en-US" baseline="-25000" dirty="0"/>
              <a:t>2 </a:t>
            </a:r>
            <a:r>
              <a:rPr lang="en-US" dirty="0"/>
              <a:t>CD</a:t>
            </a:r>
            <a:r>
              <a:rPr lang="en-US" baseline="-25000" dirty="0"/>
              <a:t>2 </a:t>
            </a:r>
            <a:r>
              <a:rPr lang="en-US" dirty="0"/>
              <a:t>foil</a:t>
            </a:r>
            <a:endParaRPr lang="en-US" baseline="-25000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A7ECF855-7E67-2E45-95EB-4732F7E662B4}"/>
              </a:ext>
            </a:extLst>
          </p:cNvPr>
          <p:cNvSpPr txBox="1"/>
          <p:nvPr/>
        </p:nvSpPr>
        <p:spPr>
          <a:xfrm>
            <a:off x="4757819" y="1104608"/>
            <a:ext cx="2158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 mg/cm</a:t>
            </a:r>
            <a:r>
              <a:rPr lang="en-US" baseline="-25000" dirty="0"/>
              <a:t>2 </a:t>
            </a:r>
            <a:r>
              <a:rPr lang="en-US" dirty="0"/>
              <a:t>CD</a:t>
            </a:r>
            <a:r>
              <a:rPr lang="en-US" baseline="-25000" dirty="0"/>
              <a:t>2 </a:t>
            </a:r>
            <a:r>
              <a:rPr lang="en-US" dirty="0"/>
              <a:t>foil</a:t>
            </a:r>
            <a:endParaRPr lang="en-US" baseline="-25000" dirty="0"/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59EB68FD-3142-1E47-9038-86D5BB9AB820}"/>
              </a:ext>
            </a:extLst>
          </p:cNvPr>
          <p:cNvSpPr txBox="1"/>
          <p:nvPr/>
        </p:nvSpPr>
        <p:spPr>
          <a:xfrm>
            <a:off x="3696114" y="4731305"/>
            <a:ext cx="29223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gamma energy (</a:t>
            </a:r>
            <a:r>
              <a:rPr lang="en-US" sz="1600" dirty="0" err="1"/>
              <a:t>keV</a:t>
            </a:r>
            <a:r>
              <a:rPr lang="en-US" sz="1600" dirty="0"/>
              <a:t>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15078D03-6E9E-CE4A-8F5C-F8EA1ADA713E}"/>
              </a:ext>
            </a:extLst>
          </p:cNvPr>
          <p:cNvSpPr txBox="1"/>
          <p:nvPr/>
        </p:nvSpPr>
        <p:spPr>
          <a:xfrm rot="16200000">
            <a:off x="-194235" y="1752858"/>
            <a:ext cx="29223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excitation energy (</a:t>
            </a:r>
            <a:r>
              <a:rPr lang="en-US" sz="1600" dirty="0" err="1"/>
              <a:t>keV</a:t>
            </a:r>
            <a:r>
              <a:rPr lang="en-US" sz="1600" dirty="0"/>
              <a:t>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D8A72333-99AC-DB4F-9211-091A70B78F29}"/>
              </a:ext>
            </a:extLst>
          </p:cNvPr>
          <p:cNvSpPr txBox="1"/>
          <p:nvPr/>
        </p:nvSpPr>
        <p:spPr>
          <a:xfrm>
            <a:off x="1851184" y="3604052"/>
            <a:ext cx="20660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/>
              <a:t>90</a:t>
            </a:r>
            <a:r>
              <a:rPr lang="en-US" dirty="0"/>
              <a:t>Zr(</a:t>
            </a:r>
            <a:r>
              <a:rPr lang="en-US" dirty="0" err="1"/>
              <a:t>d,p</a:t>
            </a:r>
            <a:r>
              <a:rPr lang="en-US" dirty="0"/>
              <a:t>)</a:t>
            </a:r>
            <a:r>
              <a:rPr lang="en-US" baseline="30000" dirty="0"/>
              <a:t>91</a:t>
            </a:r>
            <a:r>
              <a:rPr lang="en-US" dirty="0"/>
              <a:t>Zr</a:t>
            </a:r>
          </a:p>
          <a:p>
            <a:r>
              <a:rPr lang="en-US" dirty="0"/>
              <a:t>1000 </a:t>
            </a:r>
            <a:r>
              <a:rPr lang="en-US" dirty="0" err="1"/>
              <a:t>pps</a:t>
            </a:r>
            <a:endParaRPr lang="en-US" dirty="0"/>
          </a:p>
          <a:p>
            <a:r>
              <a:rPr lang="en-US" dirty="0"/>
              <a:t>5 days beamtime</a:t>
            </a:r>
          </a:p>
        </p:txBody>
      </p:sp>
    </p:spTree>
    <p:extLst>
      <p:ext uri="{BB962C8B-B14F-4D97-AF65-F5344CB8AC3E}">
        <p14:creationId xmlns:p14="http://schemas.microsoft.com/office/powerpoint/2010/main" val="406752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="" xmlns:a16="http://schemas.microsoft.com/office/drawing/2014/main" id="{EC95CEAF-20B9-0548-B00B-DEF868BC8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21" y="1163650"/>
            <a:ext cx="2108200" cy="1790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F4EF52-3C6D-EC4B-ABCD-52BA8D330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 vs. target thickness</a:t>
            </a:r>
          </a:p>
        </p:txBody>
      </p:sp>
      <p:sp>
        <p:nvSpPr>
          <p:cNvPr id="8" name="CustomShape 1">
            <a:extLst>
              <a:ext uri="{FF2B5EF4-FFF2-40B4-BE49-F238E27FC236}">
                <a16:creationId xmlns="" xmlns:a16="http://schemas.microsoft.com/office/drawing/2014/main" id="{5DC9033C-9609-354E-9B51-5950C1B1DF14}"/>
              </a:ext>
            </a:extLst>
          </p:cNvPr>
          <p:cNvSpPr/>
          <p:nvPr/>
        </p:nvSpPr>
        <p:spPr>
          <a:xfrm>
            <a:off x="4443325" y="3467082"/>
            <a:ext cx="699480" cy="1178280"/>
          </a:xfrm>
          <a:prstGeom prst="rect">
            <a:avLst/>
          </a:prstGeom>
          <a:solidFill>
            <a:srgbClr val="729FCF"/>
          </a:solidFill>
          <a:ln w="648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CustomShape 2">
            <a:extLst>
              <a:ext uri="{FF2B5EF4-FFF2-40B4-BE49-F238E27FC236}">
                <a16:creationId xmlns="" xmlns:a16="http://schemas.microsoft.com/office/drawing/2014/main" id="{E7D762DD-C88D-1E4F-90C9-77C6BCF538D4}"/>
              </a:ext>
            </a:extLst>
          </p:cNvPr>
          <p:cNvSpPr/>
          <p:nvPr/>
        </p:nvSpPr>
        <p:spPr>
          <a:xfrm>
            <a:off x="3235525" y="2895762"/>
            <a:ext cx="3078720" cy="104400"/>
          </a:xfrm>
          <a:prstGeom prst="rect">
            <a:avLst/>
          </a:prstGeom>
          <a:solidFill>
            <a:srgbClr val="FFD320"/>
          </a:solidFill>
          <a:ln w="6480">
            <a:solidFill>
              <a:srgbClr val="4472C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CustomShape 3">
            <a:extLst>
              <a:ext uri="{FF2B5EF4-FFF2-40B4-BE49-F238E27FC236}">
                <a16:creationId xmlns="" xmlns:a16="http://schemas.microsoft.com/office/drawing/2014/main" id="{0E93D7AE-7D49-5740-86F0-531838DAE82A}"/>
              </a:ext>
            </a:extLst>
          </p:cNvPr>
          <p:cNvSpPr/>
          <p:nvPr/>
        </p:nvSpPr>
        <p:spPr>
          <a:xfrm>
            <a:off x="3764725" y="3882162"/>
            <a:ext cx="85860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CustomShape 4">
            <a:extLst>
              <a:ext uri="{FF2B5EF4-FFF2-40B4-BE49-F238E27FC236}">
                <a16:creationId xmlns="" xmlns:a16="http://schemas.microsoft.com/office/drawing/2014/main" id="{C7C778D1-5384-094B-BBDB-5DBCE6AE9DCE}"/>
              </a:ext>
            </a:extLst>
          </p:cNvPr>
          <p:cNvSpPr/>
          <p:nvPr/>
        </p:nvSpPr>
        <p:spPr>
          <a:xfrm flipH="1" flipV="1">
            <a:off x="4471045" y="3527922"/>
            <a:ext cx="95400" cy="296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2929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" name="CustomShape 5">
            <a:extLst>
              <a:ext uri="{FF2B5EF4-FFF2-40B4-BE49-F238E27FC236}">
                <a16:creationId xmlns="" xmlns:a16="http://schemas.microsoft.com/office/drawing/2014/main" id="{CECC4DCA-5C11-EE43-A450-64D883AC58AA}"/>
              </a:ext>
            </a:extLst>
          </p:cNvPr>
          <p:cNvSpPr/>
          <p:nvPr/>
        </p:nvSpPr>
        <p:spPr>
          <a:xfrm>
            <a:off x="3719545" y="4512169"/>
            <a:ext cx="762120" cy="50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CD</a:t>
            </a:r>
            <a:r>
              <a:rPr lang="en-US" sz="2400" b="0" strike="noStrike" spc="-1" baseline="-25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2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CustomShape 6">
            <a:extLst>
              <a:ext uri="{FF2B5EF4-FFF2-40B4-BE49-F238E27FC236}">
                <a16:creationId xmlns="" xmlns:a16="http://schemas.microsoft.com/office/drawing/2014/main" id="{8B13557C-8510-6149-80B7-80AEBC01AD46}"/>
              </a:ext>
            </a:extLst>
          </p:cNvPr>
          <p:cNvSpPr/>
          <p:nvPr/>
        </p:nvSpPr>
        <p:spPr>
          <a:xfrm>
            <a:off x="2350392" y="3743022"/>
            <a:ext cx="1968889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h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eavy ion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CustomShape 7">
            <a:extLst>
              <a:ext uri="{FF2B5EF4-FFF2-40B4-BE49-F238E27FC236}">
                <a16:creationId xmlns="" xmlns:a16="http://schemas.microsoft.com/office/drawing/2014/main" id="{9E2152B4-425B-6D40-91B2-4230AC77995C}"/>
              </a:ext>
            </a:extLst>
          </p:cNvPr>
          <p:cNvSpPr/>
          <p:nvPr/>
        </p:nvSpPr>
        <p:spPr>
          <a:xfrm>
            <a:off x="5172325" y="3030402"/>
            <a:ext cx="3596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FF2929"/>
                </a:solidFill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p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CustomShape 8">
            <a:extLst>
              <a:ext uri="{FF2B5EF4-FFF2-40B4-BE49-F238E27FC236}">
                <a16:creationId xmlns="" xmlns:a16="http://schemas.microsoft.com/office/drawing/2014/main" id="{746B33B4-BC74-324F-8A28-B64EA837F8DA}"/>
              </a:ext>
            </a:extLst>
          </p:cNvPr>
          <p:cNvSpPr/>
          <p:nvPr/>
        </p:nvSpPr>
        <p:spPr>
          <a:xfrm flipV="1">
            <a:off x="3770485" y="4120122"/>
            <a:ext cx="119448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" name="CustomShape 9">
            <a:extLst>
              <a:ext uri="{FF2B5EF4-FFF2-40B4-BE49-F238E27FC236}">
                <a16:creationId xmlns="" xmlns:a16="http://schemas.microsoft.com/office/drawing/2014/main" id="{1ABEE8A5-F4BE-284D-86DE-0D3C3ED0503B}"/>
              </a:ext>
            </a:extLst>
          </p:cNvPr>
          <p:cNvSpPr/>
          <p:nvPr/>
        </p:nvSpPr>
        <p:spPr>
          <a:xfrm flipH="1" flipV="1">
            <a:off x="4841485" y="3815922"/>
            <a:ext cx="129960" cy="3103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2929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" name="CustomShape 11">
            <a:extLst>
              <a:ext uri="{FF2B5EF4-FFF2-40B4-BE49-F238E27FC236}">
                <a16:creationId xmlns="" xmlns:a16="http://schemas.microsoft.com/office/drawing/2014/main" id="{0435A126-633C-F447-A629-0867AC20281C}"/>
              </a:ext>
            </a:extLst>
          </p:cNvPr>
          <p:cNvSpPr/>
          <p:nvPr/>
        </p:nvSpPr>
        <p:spPr>
          <a:xfrm flipV="1">
            <a:off x="4855885" y="3634122"/>
            <a:ext cx="136440" cy="192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2929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" name="CustomShape 13">
            <a:extLst>
              <a:ext uri="{FF2B5EF4-FFF2-40B4-BE49-F238E27FC236}">
                <a16:creationId xmlns="" xmlns:a16="http://schemas.microsoft.com/office/drawing/2014/main" id="{B7F9CF22-772D-224D-8607-CF61AA63B5D1}"/>
              </a:ext>
            </a:extLst>
          </p:cNvPr>
          <p:cNvSpPr/>
          <p:nvPr/>
        </p:nvSpPr>
        <p:spPr>
          <a:xfrm>
            <a:off x="3245965" y="2439508"/>
            <a:ext cx="3077640" cy="412200"/>
          </a:xfrm>
          <a:prstGeom prst="rect">
            <a:avLst/>
          </a:prstGeom>
          <a:solidFill>
            <a:srgbClr val="FFFFFF"/>
          </a:solidFill>
          <a:ln w="3672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360" tIns="63360" rIns="108360" bIns="63360"/>
          <a:lstStyle/>
          <a:p>
            <a:pPr algn="ctr">
              <a:lnSpc>
                <a:spcPct val="100000"/>
              </a:lnSpc>
            </a:pPr>
            <a:r>
              <a:rPr lang="en-US" sz="187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silicon strip detector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CustomShape 15">
            <a:extLst>
              <a:ext uri="{FF2B5EF4-FFF2-40B4-BE49-F238E27FC236}">
                <a16:creationId xmlns="" xmlns:a16="http://schemas.microsoft.com/office/drawing/2014/main" id="{C33FDFCE-DD1E-1A4E-8A1B-BC51DBD441D0}"/>
              </a:ext>
            </a:extLst>
          </p:cNvPr>
          <p:cNvSpPr/>
          <p:nvPr/>
        </p:nvSpPr>
        <p:spPr>
          <a:xfrm flipH="1" flipV="1">
            <a:off x="4971085" y="3477522"/>
            <a:ext cx="28800" cy="1814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2929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" name="CustomShape 16">
            <a:extLst>
              <a:ext uri="{FF2B5EF4-FFF2-40B4-BE49-F238E27FC236}">
                <a16:creationId xmlns="" xmlns:a16="http://schemas.microsoft.com/office/drawing/2014/main" id="{8CB8D774-A7E6-474F-B728-269059216985}"/>
              </a:ext>
            </a:extLst>
          </p:cNvPr>
          <p:cNvSpPr/>
          <p:nvPr/>
        </p:nvSpPr>
        <p:spPr>
          <a:xfrm flipV="1">
            <a:off x="4962805" y="2977482"/>
            <a:ext cx="209520" cy="487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2929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" name="CustomShape 17">
            <a:extLst>
              <a:ext uri="{FF2B5EF4-FFF2-40B4-BE49-F238E27FC236}">
                <a16:creationId xmlns="" xmlns:a16="http://schemas.microsoft.com/office/drawing/2014/main" id="{C5AD9E26-8169-7544-A15F-7542B5BDF1F2}"/>
              </a:ext>
            </a:extLst>
          </p:cNvPr>
          <p:cNvSpPr/>
          <p:nvPr/>
        </p:nvSpPr>
        <p:spPr>
          <a:xfrm flipH="1" flipV="1">
            <a:off x="4100605" y="2988282"/>
            <a:ext cx="370440" cy="539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2929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" name="CustomShape 18">
            <a:extLst>
              <a:ext uri="{FF2B5EF4-FFF2-40B4-BE49-F238E27FC236}">
                <a16:creationId xmlns="" xmlns:a16="http://schemas.microsoft.com/office/drawing/2014/main" id="{8983C669-E64C-844B-BE3E-12A26BB36428}"/>
              </a:ext>
            </a:extLst>
          </p:cNvPr>
          <p:cNvSpPr/>
          <p:nvPr/>
        </p:nvSpPr>
        <p:spPr>
          <a:xfrm flipV="1">
            <a:off x="4621885" y="2980002"/>
            <a:ext cx="550800" cy="11534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2929"/>
            </a:solidFill>
            <a:custDash>
              <a:ds d="0" sp="100000"/>
              <a:ds d="0" sp="100000"/>
            </a:custDash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" name="CustomShape 19">
            <a:extLst>
              <a:ext uri="{FF2B5EF4-FFF2-40B4-BE49-F238E27FC236}">
                <a16:creationId xmlns="" xmlns:a16="http://schemas.microsoft.com/office/drawing/2014/main" id="{67586A3D-65CA-7848-B4C9-151D87EB1756}"/>
              </a:ext>
            </a:extLst>
          </p:cNvPr>
          <p:cNvSpPr/>
          <p:nvPr/>
        </p:nvSpPr>
        <p:spPr>
          <a:xfrm>
            <a:off x="4272325" y="2958402"/>
            <a:ext cx="3596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FF2929"/>
                </a:solidFill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p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6" name="Google Shape;143;p28">
            <a:extLst>
              <a:ext uri="{FF2B5EF4-FFF2-40B4-BE49-F238E27FC236}">
                <a16:creationId xmlns="" xmlns:a16="http://schemas.microsoft.com/office/drawing/2014/main" id="{CA9D4971-A91D-2346-9B69-9DB1D473FE25}"/>
              </a:ext>
            </a:extLst>
          </p:cNvPr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7472" y="1130999"/>
            <a:ext cx="2741142" cy="104815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CustomShape 3">
            <a:extLst>
              <a:ext uri="{FF2B5EF4-FFF2-40B4-BE49-F238E27FC236}">
                <a16:creationId xmlns="" xmlns:a16="http://schemas.microsoft.com/office/drawing/2014/main" id="{49066366-4BC0-F54F-86E1-7EC90DC9BA2C}"/>
              </a:ext>
            </a:extLst>
          </p:cNvPr>
          <p:cNvSpPr/>
          <p:nvPr/>
        </p:nvSpPr>
        <p:spPr>
          <a:xfrm flipV="1">
            <a:off x="4638264" y="3702162"/>
            <a:ext cx="2539779" cy="1904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" name="CustomShape 8">
            <a:extLst>
              <a:ext uri="{FF2B5EF4-FFF2-40B4-BE49-F238E27FC236}">
                <a16:creationId xmlns="" xmlns:a16="http://schemas.microsoft.com/office/drawing/2014/main" id="{61C82772-EFC8-1A46-ACE4-ED4515C018CE}"/>
              </a:ext>
            </a:extLst>
          </p:cNvPr>
          <p:cNvSpPr/>
          <p:nvPr/>
        </p:nvSpPr>
        <p:spPr>
          <a:xfrm>
            <a:off x="4971085" y="4125728"/>
            <a:ext cx="2206958" cy="9226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0" name="Picture 29">
            <a:extLst>
              <a:ext uri="{FF2B5EF4-FFF2-40B4-BE49-F238E27FC236}">
                <a16:creationId xmlns="" xmlns:a16="http://schemas.microsoft.com/office/drawing/2014/main" id="{F6F26564-3B29-0347-AE82-AD7AED55C38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58787">
            <a:off x="2821528" y="3069791"/>
            <a:ext cx="2015669" cy="260085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="" xmlns:a16="http://schemas.microsoft.com/office/drawing/2014/main" id="{4275AE68-FDFC-5048-86D6-2DEE0583C98B}"/>
              </a:ext>
            </a:extLst>
          </p:cNvPr>
          <p:cNvCxnSpPr/>
          <p:nvPr/>
        </p:nvCxnSpPr>
        <p:spPr>
          <a:xfrm flipH="1">
            <a:off x="4194025" y="4360962"/>
            <a:ext cx="388486" cy="3131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97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2067EB3-7A01-8848-BD83-38AF2D2A2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30000" dirty="0"/>
              <a:t>136</a:t>
            </a:r>
            <a:r>
              <a:rPr lang="en-US" dirty="0"/>
              <a:t>Sn(</a:t>
            </a:r>
            <a:r>
              <a:rPr lang="en-US" dirty="0" err="1"/>
              <a:t>d,p</a:t>
            </a:r>
            <a:r>
              <a:rPr lang="en-US" dirty="0"/>
              <a:t>) at ARIEL and CD</a:t>
            </a:r>
            <a:r>
              <a:rPr lang="en-US" baseline="-25000" dirty="0"/>
              <a:t>2</a:t>
            </a:r>
            <a:r>
              <a:rPr lang="en-US" dirty="0"/>
              <a:t> targets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="" xmlns:a16="http://schemas.microsoft.com/office/drawing/2014/main" id="{63C23BF8-37C4-3A43-95E9-5822CC2310BF}"/>
              </a:ext>
            </a:extLst>
          </p:cNvPr>
          <p:cNvPicPr/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5827" y="1112362"/>
            <a:ext cx="3070310" cy="3914009"/>
          </a:xfrm>
          <a:prstGeom prst="rect">
            <a:avLst/>
          </a:prstGeom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ADC9AEB-0252-844D-90C8-5DFA880C45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33"/>
          <a:stretch/>
        </p:blipFill>
        <p:spPr>
          <a:xfrm>
            <a:off x="263951" y="2582943"/>
            <a:ext cx="4647414" cy="22674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FD53942E-BEB1-E244-B403-7E42914FF9CB}"/>
                  </a:ext>
                </a:extLst>
              </p:cNvPr>
              <p:cNvSpPr txBox="1"/>
              <p:nvPr/>
            </p:nvSpPr>
            <p:spPr>
              <a:xfrm>
                <a:off x="461913" y="1348033"/>
                <a:ext cx="4213782" cy="652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Target thickness becomes a critical issue with increasing Z of the beam: </a:t>
                </a:r>
                <a14:m>
                  <m:oMath xmlns:m="http://schemas.openxmlformats.org/officeDocument/2006/math">
                    <m:r>
                      <a:rPr lang="en-US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𝐄</m:t>
                    </m:r>
                    <m:r>
                      <a:rPr lang="en-US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𝐙</m:t>
                        </m:r>
                      </m:e>
                      <m:sup>
                        <m:r>
                          <a:rPr lang="en-US" b="1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D53942E-BEB1-E244-B403-7E42914FF9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913" y="1348033"/>
                <a:ext cx="4213782" cy="652551"/>
              </a:xfrm>
              <a:prstGeom prst="rect">
                <a:avLst/>
              </a:prstGeom>
              <a:blipFill>
                <a:blip r:embed="rId4"/>
                <a:stretch>
                  <a:fillRect l="-1205" t="-1887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Shape 1">
            <a:extLst>
              <a:ext uri="{FF2B5EF4-FFF2-40B4-BE49-F238E27FC236}">
                <a16:creationId xmlns="" xmlns:a16="http://schemas.microsoft.com/office/drawing/2014/main" id="{2D6F0F78-A62C-2D42-89E4-0F3A6A570894}"/>
              </a:ext>
            </a:extLst>
          </p:cNvPr>
          <p:cNvSpPr txBox="1"/>
          <p:nvPr/>
        </p:nvSpPr>
        <p:spPr>
          <a:xfrm>
            <a:off x="5637227" y="976513"/>
            <a:ext cx="1763640" cy="371520"/>
          </a:xfrm>
          <a:prstGeom prst="rect">
            <a:avLst/>
          </a:prstGeom>
          <a:noFill/>
          <a:ln w="18360">
            <a:noFill/>
          </a:ln>
        </p:spPr>
        <p:txBody>
          <a:bodyPr lIns="99000" tIns="54000" rIns="99000" bIns="54000"/>
          <a:lstStyle/>
          <a:p>
            <a:r>
              <a:rPr lang="en-US" sz="1500" b="0" strike="noStrike" spc="-1" dirty="0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foil: 0.1 mg/cm</a:t>
            </a:r>
            <a:r>
              <a:rPr lang="en-US" sz="1500" b="0" strike="noStrike" spc="-1" baseline="101000" dirty="0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2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TextShape 2">
            <a:extLst>
              <a:ext uri="{FF2B5EF4-FFF2-40B4-BE49-F238E27FC236}">
                <a16:creationId xmlns="" xmlns:a16="http://schemas.microsoft.com/office/drawing/2014/main" id="{6808C091-D586-A14F-89FF-466A076558D1}"/>
              </a:ext>
            </a:extLst>
          </p:cNvPr>
          <p:cNvSpPr txBox="1"/>
          <p:nvPr/>
        </p:nvSpPr>
        <p:spPr>
          <a:xfrm>
            <a:off x="7178828" y="976513"/>
            <a:ext cx="1763640" cy="371520"/>
          </a:xfrm>
          <a:prstGeom prst="rect">
            <a:avLst/>
          </a:prstGeom>
          <a:noFill/>
          <a:ln w="18360">
            <a:noFill/>
          </a:ln>
        </p:spPr>
        <p:txBody>
          <a:bodyPr lIns="99000" tIns="54000" rIns="99000" bIns="54000"/>
          <a:lstStyle/>
          <a:p>
            <a:r>
              <a:rPr lang="en-US" sz="1500" b="0" strike="noStrike" spc="-1" dirty="0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foil: 0.5 mg/cm</a:t>
            </a:r>
            <a:r>
              <a:rPr lang="en-US" sz="1500" b="0" strike="noStrike" spc="-1" baseline="101000" dirty="0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2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000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stomShape 1">
            <a:extLst>
              <a:ext uri="{FF2B5EF4-FFF2-40B4-BE49-F238E27FC236}">
                <a16:creationId xmlns="" xmlns:a16="http://schemas.microsoft.com/office/drawing/2014/main" id="{806446AB-5EF9-D943-ABCF-DD166EC95376}"/>
              </a:ext>
            </a:extLst>
          </p:cNvPr>
          <p:cNvSpPr/>
          <p:nvPr/>
        </p:nvSpPr>
        <p:spPr>
          <a:xfrm>
            <a:off x="2805296" y="2979853"/>
            <a:ext cx="3977640" cy="597651"/>
          </a:xfrm>
          <a:prstGeom prst="rect">
            <a:avLst/>
          </a:prstGeom>
          <a:solidFill>
            <a:srgbClr val="729FCF"/>
          </a:solidFill>
          <a:ln w="648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F4EF52-3C6D-EC4B-ABCD-52BA8D330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469" y="214684"/>
            <a:ext cx="8310603" cy="725880"/>
          </a:xfrm>
        </p:spPr>
        <p:txBody>
          <a:bodyPr/>
          <a:lstStyle/>
          <a:p>
            <a:r>
              <a:rPr lang="en-US" sz="2800" dirty="0" err="1"/>
              <a:t>Idea:vertex</a:t>
            </a:r>
            <a:r>
              <a:rPr lang="en-US" sz="2800" dirty="0"/>
              <a:t> tracking at ISOL energies using Si detectors</a:t>
            </a:r>
          </a:p>
        </p:txBody>
      </p:sp>
      <p:sp>
        <p:nvSpPr>
          <p:cNvPr id="19" name="CustomShape 1">
            <a:extLst>
              <a:ext uri="{FF2B5EF4-FFF2-40B4-BE49-F238E27FC236}">
                <a16:creationId xmlns="" xmlns:a16="http://schemas.microsoft.com/office/drawing/2014/main" id="{C6EE0809-9F73-7649-9FF4-76DD8CC4CA2D}"/>
              </a:ext>
            </a:extLst>
          </p:cNvPr>
          <p:cNvSpPr/>
          <p:nvPr/>
        </p:nvSpPr>
        <p:spPr>
          <a:xfrm>
            <a:off x="2793611" y="2381704"/>
            <a:ext cx="3977640" cy="109800"/>
          </a:xfrm>
          <a:prstGeom prst="rect">
            <a:avLst/>
          </a:prstGeom>
          <a:solidFill>
            <a:srgbClr val="FFD320"/>
          </a:solidFill>
          <a:ln w="6480">
            <a:solidFill>
              <a:srgbClr val="4472C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" name="CustomShape 2">
            <a:extLst>
              <a:ext uri="{FF2B5EF4-FFF2-40B4-BE49-F238E27FC236}">
                <a16:creationId xmlns="" xmlns:a16="http://schemas.microsoft.com/office/drawing/2014/main" id="{D6913FA2-02EF-404B-9AD4-A8C27F0891CD}"/>
              </a:ext>
            </a:extLst>
          </p:cNvPr>
          <p:cNvSpPr/>
          <p:nvPr/>
        </p:nvSpPr>
        <p:spPr>
          <a:xfrm>
            <a:off x="1275491" y="3007744"/>
            <a:ext cx="11001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b="0" strike="noStrike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132</a:t>
            </a: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Sn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CustomShape 3">
            <a:extLst>
              <a:ext uri="{FF2B5EF4-FFF2-40B4-BE49-F238E27FC236}">
                <a16:creationId xmlns="" xmlns:a16="http://schemas.microsoft.com/office/drawing/2014/main" id="{B635B1F1-9096-614A-B4C1-4FD4AEABC5FF}"/>
              </a:ext>
            </a:extLst>
          </p:cNvPr>
          <p:cNvSpPr/>
          <p:nvPr/>
        </p:nvSpPr>
        <p:spPr>
          <a:xfrm>
            <a:off x="5762891" y="1943584"/>
            <a:ext cx="3571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FF2929"/>
                </a:solidFill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p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CustomShape 5">
            <a:extLst>
              <a:ext uri="{FF2B5EF4-FFF2-40B4-BE49-F238E27FC236}">
                <a16:creationId xmlns="" xmlns:a16="http://schemas.microsoft.com/office/drawing/2014/main" id="{F51A538B-F3A7-D04A-9AC9-376CFA2374F1}"/>
              </a:ext>
            </a:extLst>
          </p:cNvPr>
          <p:cNvSpPr/>
          <p:nvPr/>
        </p:nvSpPr>
        <p:spPr>
          <a:xfrm>
            <a:off x="2791451" y="1772584"/>
            <a:ext cx="3977640" cy="109800"/>
          </a:xfrm>
          <a:prstGeom prst="rect">
            <a:avLst/>
          </a:prstGeom>
          <a:solidFill>
            <a:srgbClr val="FFD320"/>
          </a:solidFill>
          <a:ln w="6480">
            <a:solidFill>
              <a:srgbClr val="4472C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" name="CustomShape 6">
            <a:extLst>
              <a:ext uri="{FF2B5EF4-FFF2-40B4-BE49-F238E27FC236}">
                <a16:creationId xmlns="" xmlns:a16="http://schemas.microsoft.com/office/drawing/2014/main" id="{FDD80A6C-FF7F-5343-AE81-6F6274DE3ABD}"/>
              </a:ext>
            </a:extLst>
          </p:cNvPr>
          <p:cNvSpPr/>
          <p:nvPr/>
        </p:nvSpPr>
        <p:spPr>
          <a:xfrm flipH="1" flipV="1">
            <a:off x="3362771" y="1831264"/>
            <a:ext cx="232560" cy="656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2929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" name="CustomShape 7">
            <a:extLst>
              <a:ext uri="{FF2B5EF4-FFF2-40B4-BE49-F238E27FC236}">
                <a16:creationId xmlns="" xmlns:a16="http://schemas.microsoft.com/office/drawing/2014/main" id="{BCACB595-2D77-E544-84B4-DCCAC01F6841}"/>
              </a:ext>
            </a:extLst>
          </p:cNvPr>
          <p:cNvSpPr/>
          <p:nvPr/>
        </p:nvSpPr>
        <p:spPr>
          <a:xfrm>
            <a:off x="3204011" y="1335184"/>
            <a:ext cx="3077640" cy="412200"/>
          </a:xfrm>
          <a:prstGeom prst="rect">
            <a:avLst/>
          </a:prstGeom>
          <a:solidFill>
            <a:srgbClr val="FFFFFF"/>
          </a:solidFill>
          <a:ln w="3672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360" tIns="63360" rIns="108360" bIns="63360"/>
          <a:lstStyle/>
          <a:p>
            <a:pPr algn="ctr">
              <a:lnSpc>
                <a:spcPct val="100000"/>
              </a:lnSpc>
            </a:pPr>
            <a:r>
              <a:rPr lang="en-US" sz="187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silicon strip detectors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TextShape 9">
            <a:extLst>
              <a:ext uri="{FF2B5EF4-FFF2-40B4-BE49-F238E27FC236}">
                <a16:creationId xmlns="" xmlns:a16="http://schemas.microsoft.com/office/drawing/2014/main" id="{FBA6B51F-D0D8-9D4D-A83E-45E048D14917}"/>
              </a:ext>
            </a:extLst>
          </p:cNvPr>
          <p:cNvSpPr txBox="1"/>
          <p:nvPr/>
        </p:nvSpPr>
        <p:spPr>
          <a:xfrm>
            <a:off x="3234307" y="3855733"/>
            <a:ext cx="3297097" cy="4276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10cm long D</a:t>
            </a:r>
            <a:r>
              <a:rPr lang="en-US" sz="1800" b="0" strike="noStrike" spc="-1" baseline="-25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gas target, 1bar</a:t>
            </a:r>
          </a:p>
        </p:txBody>
      </p:sp>
      <p:sp>
        <p:nvSpPr>
          <p:cNvPr id="33" name="CustomShape 10">
            <a:extLst>
              <a:ext uri="{FF2B5EF4-FFF2-40B4-BE49-F238E27FC236}">
                <a16:creationId xmlns="" xmlns:a16="http://schemas.microsoft.com/office/drawing/2014/main" id="{B4FFE0A2-A045-0148-8D41-D02B15220166}"/>
              </a:ext>
            </a:extLst>
          </p:cNvPr>
          <p:cNvSpPr/>
          <p:nvPr/>
        </p:nvSpPr>
        <p:spPr>
          <a:xfrm>
            <a:off x="2165771" y="3368464"/>
            <a:ext cx="318060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" name="CustomShape 11">
            <a:extLst>
              <a:ext uri="{FF2B5EF4-FFF2-40B4-BE49-F238E27FC236}">
                <a16:creationId xmlns="" xmlns:a16="http://schemas.microsoft.com/office/drawing/2014/main" id="{1178E942-980A-D248-8BE4-A041A68A5062}"/>
              </a:ext>
            </a:extLst>
          </p:cNvPr>
          <p:cNvSpPr/>
          <p:nvPr/>
        </p:nvSpPr>
        <p:spPr>
          <a:xfrm>
            <a:off x="2143451" y="3126544"/>
            <a:ext cx="1621440" cy="9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" name="CustomShape 12">
            <a:extLst>
              <a:ext uri="{FF2B5EF4-FFF2-40B4-BE49-F238E27FC236}">
                <a16:creationId xmlns="" xmlns:a16="http://schemas.microsoft.com/office/drawing/2014/main" id="{549E1B8F-A6E7-CA42-95A6-FE7E40E6D6CF}"/>
              </a:ext>
            </a:extLst>
          </p:cNvPr>
          <p:cNvSpPr/>
          <p:nvPr/>
        </p:nvSpPr>
        <p:spPr>
          <a:xfrm flipH="1" flipV="1">
            <a:off x="3592811" y="2490064"/>
            <a:ext cx="168840" cy="636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2929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" name="CustomShape 13">
            <a:extLst>
              <a:ext uri="{FF2B5EF4-FFF2-40B4-BE49-F238E27FC236}">
                <a16:creationId xmlns="" xmlns:a16="http://schemas.microsoft.com/office/drawing/2014/main" id="{6B732889-6E8F-F949-9107-ADBC170BBE89}"/>
              </a:ext>
            </a:extLst>
          </p:cNvPr>
          <p:cNvSpPr/>
          <p:nvPr/>
        </p:nvSpPr>
        <p:spPr>
          <a:xfrm flipV="1">
            <a:off x="5330891" y="2445064"/>
            <a:ext cx="540360" cy="9313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2929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" name="CustomShape 14">
            <a:extLst>
              <a:ext uri="{FF2B5EF4-FFF2-40B4-BE49-F238E27FC236}">
                <a16:creationId xmlns="" xmlns:a16="http://schemas.microsoft.com/office/drawing/2014/main" id="{42EF9180-8265-694A-BBFF-8B890B10C7E9}"/>
              </a:ext>
            </a:extLst>
          </p:cNvPr>
          <p:cNvSpPr/>
          <p:nvPr/>
        </p:nvSpPr>
        <p:spPr>
          <a:xfrm flipV="1">
            <a:off x="5907251" y="1797424"/>
            <a:ext cx="367920" cy="6501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2929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" name="CustomShape 15">
            <a:extLst>
              <a:ext uri="{FF2B5EF4-FFF2-40B4-BE49-F238E27FC236}">
                <a16:creationId xmlns="" xmlns:a16="http://schemas.microsoft.com/office/drawing/2014/main" id="{773E086A-DE89-F74A-864D-80AF9B6308D3}"/>
              </a:ext>
            </a:extLst>
          </p:cNvPr>
          <p:cNvSpPr/>
          <p:nvPr/>
        </p:nvSpPr>
        <p:spPr>
          <a:xfrm>
            <a:off x="5816891" y="2363344"/>
            <a:ext cx="182880" cy="1371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1464" y="4340"/>
                </a:moveTo>
                <a:lnTo>
                  <a:pt x="9722" y="1887"/>
                </a:lnTo>
                <a:lnTo>
                  <a:pt x="8548" y="6383"/>
                </a:lnTo>
                <a:lnTo>
                  <a:pt x="4503" y="3626"/>
                </a:lnTo>
                <a:lnTo>
                  <a:pt x="5373" y="7816"/>
                </a:lnTo>
                <a:lnTo>
                  <a:pt x="1174" y="8270"/>
                </a:lnTo>
                <a:lnTo>
                  <a:pt x="3934" y="11592"/>
                </a:lnTo>
                <a:lnTo>
                  <a:pt x="0" y="12875"/>
                </a:lnTo>
                <a:lnTo>
                  <a:pt x="3329" y="15372"/>
                </a:lnTo>
                <a:lnTo>
                  <a:pt x="1283" y="17824"/>
                </a:lnTo>
                <a:lnTo>
                  <a:pt x="4804" y="18239"/>
                </a:lnTo>
                <a:lnTo>
                  <a:pt x="4918" y="21600"/>
                </a:lnTo>
                <a:lnTo>
                  <a:pt x="7525" y="18125"/>
                </a:lnTo>
                <a:lnTo>
                  <a:pt x="8698" y="19712"/>
                </a:lnTo>
                <a:lnTo>
                  <a:pt x="9871" y="17371"/>
                </a:lnTo>
                <a:lnTo>
                  <a:pt x="11614" y="18844"/>
                </a:lnTo>
                <a:lnTo>
                  <a:pt x="12178" y="15937"/>
                </a:lnTo>
                <a:lnTo>
                  <a:pt x="14943" y="17371"/>
                </a:lnTo>
                <a:lnTo>
                  <a:pt x="14640" y="14348"/>
                </a:lnTo>
                <a:lnTo>
                  <a:pt x="18878" y="15632"/>
                </a:lnTo>
                <a:lnTo>
                  <a:pt x="16382" y="12311"/>
                </a:lnTo>
                <a:lnTo>
                  <a:pt x="18270" y="11292"/>
                </a:lnTo>
                <a:lnTo>
                  <a:pt x="16986" y="9404"/>
                </a:lnTo>
                <a:lnTo>
                  <a:pt x="21600" y="6646"/>
                </a:lnTo>
                <a:lnTo>
                  <a:pt x="16382" y="6533"/>
                </a:lnTo>
                <a:lnTo>
                  <a:pt x="18005" y="3172"/>
                </a:lnTo>
                <a:lnTo>
                  <a:pt x="14524" y="5778"/>
                </a:lnTo>
                <a:lnTo>
                  <a:pt x="14789" y="0"/>
                </a:lnTo>
                <a:lnTo>
                  <a:pt x="11464" y="4340"/>
                </a:lnTo>
                <a:close/>
              </a:path>
            </a:pathLst>
          </a:custGeom>
          <a:solidFill>
            <a:srgbClr val="9900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" name="CustomShape 18">
            <a:extLst>
              <a:ext uri="{FF2B5EF4-FFF2-40B4-BE49-F238E27FC236}">
                <a16:creationId xmlns="" xmlns:a16="http://schemas.microsoft.com/office/drawing/2014/main" id="{2751D3E0-931C-ED4C-B30C-80386301C4D2}"/>
              </a:ext>
            </a:extLst>
          </p:cNvPr>
          <p:cNvSpPr/>
          <p:nvPr/>
        </p:nvSpPr>
        <p:spPr>
          <a:xfrm>
            <a:off x="6177251" y="1751704"/>
            <a:ext cx="182880" cy="1371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1464" y="4340"/>
                </a:moveTo>
                <a:lnTo>
                  <a:pt x="9722" y="1887"/>
                </a:lnTo>
                <a:lnTo>
                  <a:pt x="8548" y="6383"/>
                </a:lnTo>
                <a:lnTo>
                  <a:pt x="4503" y="3626"/>
                </a:lnTo>
                <a:lnTo>
                  <a:pt x="5373" y="7816"/>
                </a:lnTo>
                <a:lnTo>
                  <a:pt x="1174" y="8270"/>
                </a:lnTo>
                <a:lnTo>
                  <a:pt x="3934" y="11592"/>
                </a:lnTo>
                <a:lnTo>
                  <a:pt x="0" y="12875"/>
                </a:lnTo>
                <a:lnTo>
                  <a:pt x="3329" y="15372"/>
                </a:lnTo>
                <a:lnTo>
                  <a:pt x="1283" y="17824"/>
                </a:lnTo>
                <a:lnTo>
                  <a:pt x="4804" y="18239"/>
                </a:lnTo>
                <a:lnTo>
                  <a:pt x="4918" y="21600"/>
                </a:lnTo>
                <a:lnTo>
                  <a:pt x="7525" y="18125"/>
                </a:lnTo>
                <a:lnTo>
                  <a:pt x="8698" y="19712"/>
                </a:lnTo>
                <a:lnTo>
                  <a:pt x="9871" y="17371"/>
                </a:lnTo>
                <a:lnTo>
                  <a:pt x="11614" y="18844"/>
                </a:lnTo>
                <a:lnTo>
                  <a:pt x="12178" y="15937"/>
                </a:lnTo>
                <a:lnTo>
                  <a:pt x="14943" y="17371"/>
                </a:lnTo>
                <a:lnTo>
                  <a:pt x="14640" y="14348"/>
                </a:lnTo>
                <a:lnTo>
                  <a:pt x="18878" y="15632"/>
                </a:lnTo>
                <a:lnTo>
                  <a:pt x="16382" y="12311"/>
                </a:lnTo>
                <a:lnTo>
                  <a:pt x="18270" y="11292"/>
                </a:lnTo>
                <a:lnTo>
                  <a:pt x="16986" y="9404"/>
                </a:lnTo>
                <a:lnTo>
                  <a:pt x="21600" y="6646"/>
                </a:lnTo>
                <a:lnTo>
                  <a:pt x="16382" y="6533"/>
                </a:lnTo>
                <a:lnTo>
                  <a:pt x="18005" y="3172"/>
                </a:lnTo>
                <a:lnTo>
                  <a:pt x="14524" y="5778"/>
                </a:lnTo>
                <a:lnTo>
                  <a:pt x="14789" y="0"/>
                </a:lnTo>
                <a:lnTo>
                  <a:pt x="11464" y="4340"/>
                </a:lnTo>
                <a:close/>
              </a:path>
            </a:pathLst>
          </a:custGeom>
          <a:solidFill>
            <a:srgbClr val="9900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" name="CustomShape 19">
            <a:extLst>
              <a:ext uri="{FF2B5EF4-FFF2-40B4-BE49-F238E27FC236}">
                <a16:creationId xmlns="" xmlns:a16="http://schemas.microsoft.com/office/drawing/2014/main" id="{7E09D1B3-D5E6-7A46-A5C5-7F48A677425A}"/>
              </a:ext>
            </a:extLst>
          </p:cNvPr>
          <p:cNvSpPr/>
          <p:nvPr/>
        </p:nvSpPr>
        <p:spPr>
          <a:xfrm>
            <a:off x="3638891" y="2447584"/>
            <a:ext cx="3571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FF2929"/>
                </a:solidFill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p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E095F81-351E-4341-8492-8E3BD78981BE}"/>
              </a:ext>
            </a:extLst>
          </p:cNvPr>
          <p:cNvSpPr txBox="1"/>
          <p:nvPr/>
        </p:nvSpPr>
        <p:spPr>
          <a:xfrm>
            <a:off x="5999771" y="2472424"/>
            <a:ext cx="993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(x</a:t>
            </a:r>
            <a:r>
              <a:rPr lang="en-US" baseline="-25000" dirty="0"/>
              <a:t>1,</a:t>
            </a:r>
            <a:r>
              <a:rPr lang="en-US" dirty="0"/>
              <a:t>y</a:t>
            </a:r>
            <a:r>
              <a:rPr lang="en-US" baseline="-25000" dirty="0"/>
              <a:t>1</a:t>
            </a:r>
            <a:r>
              <a:rPr lang="en-US" dirty="0"/>
              <a:t>)</a:t>
            </a:r>
            <a:endParaRPr lang="en-US" baseline="-25000" dirty="0"/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99DA419B-5B15-914A-AF91-92524A0A96AE}"/>
              </a:ext>
            </a:extLst>
          </p:cNvPr>
          <p:cNvSpPr txBox="1"/>
          <p:nvPr/>
        </p:nvSpPr>
        <p:spPr>
          <a:xfrm>
            <a:off x="6281651" y="1838104"/>
            <a:ext cx="993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(x</a:t>
            </a:r>
            <a:r>
              <a:rPr lang="en-US" baseline="-25000" dirty="0"/>
              <a:t>2,</a:t>
            </a:r>
            <a:r>
              <a:rPr lang="en-US" dirty="0"/>
              <a:t>y</a:t>
            </a:r>
            <a:r>
              <a:rPr lang="en-US" baseline="-25000" dirty="0"/>
              <a:t>2</a:t>
            </a:r>
            <a:r>
              <a:rPr lang="en-US" dirty="0"/>
              <a:t>)</a:t>
            </a:r>
            <a:endParaRPr lang="en-US" baseline="-25000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="" xmlns:a16="http://schemas.microsoft.com/office/drawing/2014/main" id="{7C81DE5C-EAF0-8D4B-B169-11617EE0BA91}"/>
              </a:ext>
            </a:extLst>
          </p:cNvPr>
          <p:cNvCxnSpPr/>
          <p:nvPr/>
        </p:nvCxnSpPr>
        <p:spPr>
          <a:xfrm>
            <a:off x="2805296" y="3770722"/>
            <a:ext cx="3963795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12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9D0A757-97D1-EB4A-AD3F-417E12B7A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Layout of TI-STAR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9B56E8D-9AB2-2748-96C1-7E9F9E5978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1314" y="1705821"/>
            <a:ext cx="4783616" cy="328019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70D89D19-1CB2-FE46-BF71-A5C5ED0D8B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249" y="1146273"/>
            <a:ext cx="3357448" cy="1839585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="" xmlns:a16="http://schemas.microsoft.com/office/drawing/2014/main" id="{4D32BFA7-6C77-DF43-BD45-DFD49F44032A}"/>
              </a:ext>
            </a:extLst>
          </p:cNvPr>
          <p:cNvCxnSpPr/>
          <p:nvPr/>
        </p:nvCxnSpPr>
        <p:spPr>
          <a:xfrm flipV="1">
            <a:off x="2535058" y="4242061"/>
            <a:ext cx="1405347" cy="669303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="" xmlns:a16="http://schemas.microsoft.com/office/drawing/2014/main" id="{0FE4C257-336B-3749-AE06-9B48F0BCF9BC}"/>
              </a:ext>
            </a:extLst>
          </p:cNvPr>
          <p:cNvCxnSpPr>
            <a:cxnSpLocks/>
          </p:cNvCxnSpPr>
          <p:nvPr/>
        </p:nvCxnSpPr>
        <p:spPr>
          <a:xfrm flipV="1">
            <a:off x="7965650" y="1919949"/>
            <a:ext cx="623741" cy="292231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0F247A4-BBE3-E344-BF1B-1FBC33414185}"/>
              </a:ext>
            </a:extLst>
          </p:cNvPr>
          <p:cNvSpPr txBox="1"/>
          <p:nvPr/>
        </p:nvSpPr>
        <p:spPr>
          <a:xfrm>
            <a:off x="427335" y="3154779"/>
            <a:ext cx="3091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TI-STAR = </a:t>
            </a:r>
          </a:p>
          <a:p>
            <a:r>
              <a:rPr lang="en-US" b="1" dirty="0"/>
              <a:t>TI</a:t>
            </a:r>
            <a:r>
              <a:rPr lang="en-US" dirty="0"/>
              <a:t>GRESS </a:t>
            </a:r>
            <a:r>
              <a:rPr lang="en-US" b="1" dirty="0"/>
              <a:t>S</a:t>
            </a:r>
            <a:r>
              <a:rPr lang="en-US" dirty="0"/>
              <a:t>ilicon </a:t>
            </a:r>
            <a:r>
              <a:rPr lang="en-US" b="1" dirty="0"/>
              <a:t>T</a:t>
            </a:r>
            <a:r>
              <a:rPr lang="en-US" dirty="0"/>
              <a:t>racker </a:t>
            </a:r>
            <a:r>
              <a:rPr lang="en-US" b="1" dirty="0" err="1"/>
              <a:t>AR</a:t>
            </a:r>
            <a:r>
              <a:rPr lang="en-US" dirty="0" err="1"/>
              <a:t>ray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D9CA3EA-ACC9-8B40-BFBD-3538D855AB01}"/>
              </a:ext>
            </a:extLst>
          </p:cNvPr>
          <p:cNvSpPr txBox="1"/>
          <p:nvPr/>
        </p:nvSpPr>
        <p:spPr>
          <a:xfrm>
            <a:off x="4168290" y="1066019"/>
            <a:ext cx="4882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Mechanical Design: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Fred </a:t>
            </a:r>
            <a:r>
              <a:rPr lang="en-US" dirty="0" err="1"/>
              <a:t>Sarazin</a:t>
            </a:r>
            <a:r>
              <a:rPr lang="en-US" dirty="0"/>
              <a:t> (Colorado School of Mines)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Robert </a:t>
            </a:r>
            <a:r>
              <a:rPr lang="en-US" dirty="0" err="1"/>
              <a:t>Hendersson</a:t>
            </a:r>
            <a:r>
              <a:rPr lang="en-US" dirty="0"/>
              <a:t> (TRIUMF)</a:t>
            </a:r>
          </a:p>
        </p:txBody>
      </p:sp>
    </p:spTree>
    <p:extLst>
      <p:ext uri="{BB962C8B-B14F-4D97-AF65-F5344CB8AC3E}">
        <p14:creationId xmlns:p14="http://schemas.microsoft.com/office/powerpoint/2010/main" val="3622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9D0A757-97D1-EB4A-AD3F-417E12B7A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Layout of TI-STAR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895DC89-F452-AC47-B081-81059BE54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941" y="1385166"/>
            <a:ext cx="2986596" cy="30563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CAFDEE5-E0D1-BB47-A232-ECD138D926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9938" y="1253764"/>
            <a:ext cx="3245966" cy="331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34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A51C97-E4AC-8E43-B7AF-66B94E614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SKIROC-2 ASICs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72E88EF-BC55-9142-8F51-F50142A1FF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98" y="1116244"/>
            <a:ext cx="6276966" cy="40210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78410ED-0614-7941-A2C0-629A3D65B2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0867" y="2438710"/>
            <a:ext cx="2188888" cy="25756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0C002E06-7DF4-974C-B32D-7FBFB5D5A55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8550" y="1072359"/>
            <a:ext cx="2948487" cy="111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0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C316789-2984-3C4C-BC6C-FF7EA1250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TI-STAR </a:t>
            </a:r>
            <a:r>
              <a:rPr lang="en-US" smtClean="0"/>
              <a:t>simulation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122C0B4-3132-2A43-ACCD-6DF8288DC5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832" y="1102936"/>
            <a:ext cx="7108400" cy="404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56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Silicon Tracker: </a:t>
            </a:r>
            <a:r>
              <a:rPr lang="en-US" err="1"/>
              <a:t>Geant4</a:t>
            </a:r>
            <a:r>
              <a:rPr lang="en-US"/>
              <a:t> simulations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0668" y="1250110"/>
            <a:ext cx="4763977" cy="34793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F1A9569-5576-9241-A8CC-E4D4AB7ADFC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733" y="1903533"/>
            <a:ext cx="3715403" cy="233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40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Silicon Tracker: </a:t>
            </a:r>
            <a:r>
              <a:rPr lang="en-US" err="1"/>
              <a:t>Geant4</a:t>
            </a:r>
            <a:r>
              <a:rPr lang="en-US"/>
              <a:t> simulations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733" y="1275907"/>
            <a:ext cx="4654107" cy="35509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7391" y="1552038"/>
            <a:ext cx="4085176" cy="306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68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303" y="1233377"/>
            <a:ext cx="4840502" cy="37532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8805" y="1382232"/>
            <a:ext cx="3840633" cy="345558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507665" y="1796902"/>
            <a:ext cx="2339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150 </a:t>
            </a:r>
            <a:r>
              <a:rPr lang="en-US" dirty="0" err="1"/>
              <a:t>keV</a:t>
            </a:r>
            <a:r>
              <a:rPr lang="en-US" dirty="0"/>
              <a:t> FWHM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Silicon Tracker: </a:t>
            </a:r>
            <a:r>
              <a:rPr lang="en-US" err="1"/>
              <a:t>Geant4</a:t>
            </a:r>
            <a:r>
              <a:rPr lang="en-US"/>
              <a:t> simulations</a:t>
            </a:r>
          </a:p>
        </p:txBody>
      </p:sp>
    </p:spTree>
    <p:extLst>
      <p:ext uri="{BB962C8B-B14F-4D97-AF65-F5344CB8AC3E}">
        <p14:creationId xmlns:p14="http://schemas.microsoft.com/office/powerpoint/2010/main" val="45897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A51C97-E4AC-8E43-B7AF-66B94E614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TI-STAR performance: </a:t>
            </a:r>
            <a:r>
              <a:rPr lang="en-US" baseline="30000" dirty="0"/>
              <a:t>136</a:t>
            </a:r>
            <a:r>
              <a:rPr lang="en-US" dirty="0"/>
              <a:t>Sn(</a:t>
            </a:r>
            <a:r>
              <a:rPr lang="en-US" dirty="0" err="1"/>
              <a:t>d,p</a:t>
            </a:r>
            <a:r>
              <a:rPr lang="en-US" dirty="0"/>
              <a:t>)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5B537C48-FD0E-A643-9F2F-C66C99ED0C1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8562320" y="22474800"/>
            <a:ext cx="10607040" cy="6854760"/>
          </a:xfrm>
          <a:prstGeom prst="rect">
            <a:avLst/>
          </a:prstGeom>
          <a:ln>
            <a:noFill/>
          </a:ln>
        </p:spPr>
      </p:pic>
      <p:pic>
        <p:nvPicPr>
          <p:cNvPr id="23" name="Picture 22">
            <a:extLst>
              <a:ext uri="{FF2B5EF4-FFF2-40B4-BE49-F238E27FC236}">
                <a16:creationId xmlns="" xmlns:a16="http://schemas.microsoft.com/office/drawing/2014/main" id="{87089EA6-0F6B-3B48-B8A8-7BEC26422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7813" y="1079027"/>
            <a:ext cx="6286571" cy="40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32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2274C88-26D9-CD48-969F-A855D58B9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733" y="164028"/>
            <a:ext cx="8310603" cy="725880"/>
          </a:xfrm>
        </p:spPr>
        <p:txBody>
          <a:bodyPr/>
          <a:lstStyle/>
          <a:p>
            <a:r>
              <a:rPr lang="en-GB" sz="3200" dirty="0"/>
              <a:t>Implementing Realistic Beam Physics</a:t>
            </a:r>
            <a:endParaRPr lang="en-US" sz="3200" dirty="0"/>
          </a:p>
        </p:txBody>
      </p:sp>
      <p:pic>
        <p:nvPicPr>
          <p:cNvPr id="8" name="Google Shape;257;p36">
            <a:extLst>
              <a:ext uri="{FF2B5EF4-FFF2-40B4-BE49-F238E27FC236}">
                <a16:creationId xmlns="" xmlns:a16="http://schemas.microsoft.com/office/drawing/2014/main" id="{40E0935C-5E31-2E4F-B833-6E9C8F19B448}"/>
              </a:ext>
            </a:extLst>
          </p:cNvPr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726" y="1894788"/>
            <a:ext cx="4002008" cy="248443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60;p36">
            <a:extLst>
              <a:ext uri="{FF2B5EF4-FFF2-40B4-BE49-F238E27FC236}">
                <a16:creationId xmlns="" xmlns:a16="http://schemas.microsoft.com/office/drawing/2014/main" id="{EEFF1D74-BD7E-FD44-B5CB-600CCABED7AC}"/>
              </a:ext>
            </a:extLst>
          </p:cNvPr>
          <p:cNvSpPr txBox="1"/>
          <p:nvPr/>
        </p:nvSpPr>
        <p:spPr>
          <a:xfrm rot="-5400000">
            <a:off x="-242362" y="2462490"/>
            <a:ext cx="1177200" cy="543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Counts</a:t>
            </a:r>
            <a:endParaRPr dirty="0"/>
          </a:p>
        </p:txBody>
      </p:sp>
      <p:sp>
        <p:nvSpPr>
          <p:cNvPr id="12" name="Google Shape;261;p36">
            <a:extLst>
              <a:ext uri="{FF2B5EF4-FFF2-40B4-BE49-F238E27FC236}">
                <a16:creationId xmlns="" xmlns:a16="http://schemas.microsoft.com/office/drawing/2014/main" id="{E084086E-341F-FC4F-B64A-F7DBC14580D2}"/>
              </a:ext>
            </a:extLst>
          </p:cNvPr>
          <p:cNvSpPr txBox="1"/>
          <p:nvPr/>
        </p:nvSpPr>
        <p:spPr>
          <a:xfrm>
            <a:off x="1249753" y="4093175"/>
            <a:ext cx="2586956" cy="535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Gamma energy (</a:t>
            </a:r>
            <a:r>
              <a:rPr lang="en-GB" dirty="0" err="1"/>
              <a:t>keV</a:t>
            </a:r>
            <a:r>
              <a:rPr lang="en-GB" dirty="0"/>
              <a:t>)</a:t>
            </a:r>
            <a:endParaRPr dirty="0"/>
          </a:p>
        </p:txBody>
      </p:sp>
      <p:cxnSp>
        <p:nvCxnSpPr>
          <p:cNvPr id="19" name="Google Shape;268;p36">
            <a:extLst>
              <a:ext uri="{FF2B5EF4-FFF2-40B4-BE49-F238E27FC236}">
                <a16:creationId xmlns="" xmlns:a16="http://schemas.microsoft.com/office/drawing/2014/main" id="{859FBE7C-5CA5-BA41-9DB5-A023841C24DB}"/>
              </a:ext>
            </a:extLst>
          </p:cNvPr>
          <p:cNvCxnSpPr/>
          <p:nvPr/>
        </p:nvCxnSpPr>
        <p:spPr>
          <a:xfrm>
            <a:off x="1756633" y="2798601"/>
            <a:ext cx="0" cy="9447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" name="Google Shape;269;p36">
            <a:extLst>
              <a:ext uri="{FF2B5EF4-FFF2-40B4-BE49-F238E27FC236}">
                <a16:creationId xmlns="" xmlns:a16="http://schemas.microsoft.com/office/drawing/2014/main" id="{468ACCD0-2228-6B45-86B5-59DC1D6655FE}"/>
              </a:ext>
            </a:extLst>
          </p:cNvPr>
          <p:cNvCxnSpPr/>
          <p:nvPr/>
        </p:nvCxnSpPr>
        <p:spPr>
          <a:xfrm>
            <a:off x="2263583" y="2795001"/>
            <a:ext cx="0" cy="9519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" name="Google Shape;270;p36">
            <a:extLst>
              <a:ext uri="{FF2B5EF4-FFF2-40B4-BE49-F238E27FC236}">
                <a16:creationId xmlns="" xmlns:a16="http://schemas.microsoft.com/office/drawing/2014/main" id="{6AA406FD-5792-B143-82D7-3B8077B3351F}"/>
              </a:ext>
            </a:extLst>
          </p:cNvPr>
          <p:cNvCxnSpPr/>
          <p:nvPr/>
        </p:nvCxnSpPr>
        <p:spPr>
          <a:xfrm>
            <a:off x="3177983" y="2809001"/>
            <a:ext cx="0" cy="9378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2" name="Google Shape;271;p36">
            <a:extLst>
              <a:ext uri="{FF2B5EF4-FFF2-40B4-BE49-F238E27FC236}">
                <a16:creationId xmlns="" xmlns:a16="http://schemas.microsoft.com/office/drawing/2014/main" id="{A04AC721-62F1-1C41-A867-38BBA77B4F58}"/>
              </a:ext>
            </a:extLst>
          </p:cNvPr>
          <p:cNvSpPr txBox="1"/>
          <p:nvPr/>
        </p:nvSpPr>
        <p:spPr>
          <a:xfrm>
            <a:off x="1216308" y="2504526"/>
            <a:ext cx="109170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853 </a:t>
            </a:r>
            <a:r>
              <a:rPr lang="en-GB" dirty="0" err="1"/>
              <a:t>keV</a:t>
            </a:r>
            <a:endParaRPr dirty="0"/>
          </a:p>
        </p:txBody>
      </p:sp>
      <p:sp>
        <p:nvSpPr>
          <p:cNvPr id="23" name="Google Shape;272;p36">
            <a:extLst>
              <a:ext uri="{FF2B5EF4-FFF2-40B4-BE49-F238E27FC236}">
                <a16:creationId xmlns="" xmlns:a16="http://schemas.microsoft.com/office/drawing/2014/main" id="{9C445F7B-585C-AE4A-A0C0-F9FAC082F195}"/>
              </a:ext>
            </a:extLst>
          </p:cNvPr>
          <p:cNvSpPr txBox="1"/>
          <p:nvPr/>
        </p:nvSpPr>
        <p:spPr>
          <a:xfrm>
            <a:off x="2054508" y="2504526"/>
            <a:ext cx="109170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1360 keV</a:t>
            </a:r>
            <a:endParaRPr/>
          </a:p>
        </p:txBody>
      </p:sp>
      <p:sp>
        <p:nvSpPr>
          <p:cNvPr id="24" name="Google Shape;273;p36">
            <a:extLst>
              <a:ext uri="{FF2B5EF4-FFF2-40B4-BE49-F238E27FC236}">
                <a16:creationId xmlns="" xmlns:a16="http://schemas.microsoft.com/office/drawing/2014/main" id="{D42C3D5F-DF4A-8849-8044-8C8F28BF95B1}"/>
              </a:ext>
            </a:extLst>
          </p:cNvPr>
          <p:cNvSpPr txBox="1"/>
          <p:nvPr/>
        </p:nvSpPr>
        <p:spPr>
          <a:xfrm>
            <a:off x="2968908" y="2504526"/>
            <a:ext cx="109170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2004 keV</a:t>
            </a:r>
            <a:endParaRPr/>
          </a:p>
        </p:txBody>
      </p:sp>
      <p:pic>
        <p:nvPicPr>
          <p:cNvPr id="25" name="Google Shape;281;p37">
            <a:extLst>
              <a:ext uri="{FF2B5EF4-FFF2-40B4-BE49-F238E27FC236}">
                <a16:creationId xmlns="" xmlns:a16="http://schemas.microsoft.com/office/drawing/2014/main" id="{74FF71AC-F6F1-354C-B766-F8958AAB476E}"/>
              </a:ext>
            </a:extLst>
          </p:cNvPr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17814" y="1862418"/>
            <a:ext cx="4290517" cy="2516808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FC369958-5CC9-4D4A-945B-AA29083C9BB0}"/>
              </a:ext>
            </a:extLst>
          </p:cNvPr>
          <p:cNvSpPr txBox="1"/>
          <p:nvPr/>
        </p:nvSpPr>
        <p:spPr>
          <a:xfrm>
            <a:off x="359248" y="1194644"/>
            <a:ext cx="5219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aseline="30000" dirty="0"/>
              <a:t>132</a:t>
            </a:r>
            <a:r>
              <a:rPr lang="en-US" dirty="0"/>
              <a:t>Sn(</a:t>
            </a:r>
            <a:r>
              <a:rPr lang="en-US" dirty="0" err="1"/>
              <a:t>d,p</a:t>
            </a:r>
            <a:r>
              <a:rPr lang="en-US" dirty="0"/>
              <a:t>) @ 6 MeV/u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TI-STAR gas target (2.84 mg/cm</a:t>
            </a:r>
            <a:r>
              <a:rPr lang="en-US" baseline="30000" dirty="0"/>
              <a:t>2</a:t>
            </a:r>
            <a:r>
              <a:rPr lang="en-US" dirty="0"/>
              <a:t> D2) with foils </a:t>
            </a:r>
          </a:p>
        </p:txBody>
      </p:sp>
      <p:sp>
        <p:nvSpPr>
          <p:cNvPr id="28" name="Google Shape;261;p36">
            <a:extLst>
              <a:ext uri="{FF2B5EF4-FFF2-40B4-BE49-F238E27FC236}">
                <a16:creationId xmlns="" xmlns:a16="http://schemas.microsoft.com/office/drawing/2014/main" id="{E934F69A-929C-ED41-A205-DCFD051DA0E9}"/>
              </a:ext>
            </a:extLst>
          </p:cNvPr>
          <p:cNvSpPr txBox="1"/>
          <p:nvPr/>
        </p:nvSpPr>
        <p:spPr>
          <a:xfrm>
            <a:off x="5738483" y="4056017"/>
            <a:ext cx="2586956" cy="535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Gamma energy (</a:t>
            </a:r>
            <a:r>
              <a:rPr lang="en-GB" dirty="0" err="1"/>
              <a:t>keV</a:t>
            </a:r>
            <a:r>
              <a:rPr lang="en-GB" dirty="0"/>
              <a:t>)</a:t>
            </a:r>
            <a:endParaRPr dirty="0"/>
          </a:p>
        </p:txBody>
      </p:sp>
      <p:sp>
        <p:nvSpPr>
          <p:cNvPr id="29" name="Google Shape;260;p36">
            <a:extLst>
              <a:ext uri="{FF2B5EF4-FFF2-40B4-BE49-F238E27FC236}">
                <a16:creationId xmlns="" xmlns:a16="http://schemas.microsoft.com/office/drawing/2014/main" id="{37D78B38-A5F1-5249-AD50-F3A28D00CE9A}"/>
              </a:ext>
            </a:extLst>
          </p:cNvPr>
          <p:cNvSpPr txBox="1"/>
          <p:nvPr/>
        </p:nvSpPr>
        <p:spPr>
          <a:xfrm rot="-5400000">
            <a:off x="4197528" y="2462488"/>
            <a:ext cx="1177200" cy="543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Counts</a:t>
            </a:r>
            <a:endParaRPr dirty="0"/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61AAF73F-45F2-3543-B062-780AC2E2B659}"/>
              </a:ext>
            </a:extLst>
          </p:cNvPr>
          <p:cNvSpPr/>
          <p:nvPr/>
        </p:nvSpPr>
        <p:spPr>
          <a:xfrm>
            <a:off x="5975927" y="1717964"/>
            <a:ext cx="1856509" cy="1768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8A342AD4-B8FE-9F40-B0EC-80109063A481}"/>
              </a:ext>
            </a:extLst>
          </p:cNvPr>
          <p:cNvSpPr txBox="1"/>
          <p:nvPr/>
        </p:nvSpPr>
        <p:spPr>
          <a:xfrm>
            <a:off x="6385803" y="2145713"/>
            <a:ext cx="1939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Gate on TI-STAR</a:t>
            </a:r>
          </a:p>
        </p:txBody>
      </p:sp>
    </p:spTree>
    <p:extLst>
      <p:ext uri="{BB962C8B-B14F-4D97-AF65-F5344CB8AC3E}">
        <p14:creationId xmlns:p14="http://schemas.microsoft.com/office/powerpoint/2010/main" val="244300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2274C88-26D9-CD48-969F-A855D58B9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733" y="164028"/>
            <a:ext cx="8310603" cy="725880"/>
          </a:xfrm>
        </p:spPr>
        <p:txBody>
          <a:bodyPr/>
          <a:lstStyle/>
          <a:p>
            <a:r>
              <a:rPr lang="en-GB" sz="3200" dirty="0"/>
              <a:t>Implementing Realistic Beam Physics</a:t>
            </a:r>
            <a:endParaRPr lang="en-US" sz="3200" dirty="0"/>
          </a:p>
        </p:txBody>
      </p:sp>
      <p:pic>
        <p:nvPicPr>
          <p:cNvPr id="8" name="Google Shape;257;p36">
            <a:extLst>
              <a:ext uri="{FF2B5EF4-FFF2-40B4-BE49-F238E27FC236}">
                <a16:creationId xmlns="" xmlns:a16="http://schemas.microsoft.com/office/drawing/2014/main" id="{40E0935C-5E31-2E4F-B833-6E9C8F19B448}"/>
              </a:ext>
            </a:extLst>
          </p:cNvPr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726" y="1894788"/>
            <a:ext cx="4002008" cy="248443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60;p36">
            <a:extLst>
              <a:ext uri="{FF2B5EF4-FFF2-40B4-BE49-F238E27FC236}">
                <a16:creationId xmlns="" xmlns:a16="http://schemas.microsoft.com/office/drawing/2014/main" id="{EEFF1D74-BD7E-FD44-B5CB-600CCABED7AC}"/>
              </a:ext>
            </a:extLst>
          </p:cNvPr>
          <p:cNvSpPr txBox="1"/>
          <p:nvPr/>
        </p:nvSpPr>
        <p:spPr>
          <a:xfrm rot="-5400000">
            <a:off x="-242362" y="2462490"/>
            <a:ext cx="1177200" cy="543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Counts</a:t>
            </a:r>
            <a:endParaRPr dirty="0"/>
          </a:p>
        </p:txBody>
      </p:sp>
      <p:sp>
        <p:nvSpPr>
          <p:cNvPr id="12" name="Google Shape;261;p36">
            <a:extLst>
              <a:ext uri="{FF2B5EF4-FFF2-40B4-BE49-F238E27FC236}">
                <a16:creationId xmlns="" xmlns:a16="http://schemas.microsoft.com/office/drawing/2014/main" id="{E084086E-341F-FC4F-B64A-F7DBC14580D2}"/>
              </a:ext>
            </a:extLst>
          </p:cNvPr>
          <p:cNvSpPr txBox="1"/>
          <p:nvPr/>
        </p:nvSpPr>
        <p:spPr>
          <a:xfrm>
            <a:off x="1249753" y="4093175"/>
            <a:ext cx="2586956" cy="535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Gamma energy (</a:t>
            </a:r>
            <a:r>
              <a:rPr lang="en-GB" dirty="0" err="1"/>
              <a:t>keV</a:t>
            </a:r>
            <a:r>
              <a:rPr lang="en-GB" dirty="0"/>
              <a:t>)</a:t>
            </a:r>
            <a:endParaRPr dirty="0"/>
          </a:p>
        </p:txBody>
      </p:sp>
      <p:cxnSp>
        <p:nvCxnSpPr>
          <p:cNvPr id="19" name="Google Shape;268;p36">
            <a:extLst>
              <a:ext uri="{FF2B5EF4-FFF2-40B4-BE49-F238E27FC236}">
                <a16:creationId xmlns="" xmlns:a16="http://schemas.microsoft.com/office/drawing/2014/main" id="{859FBE7C-5CA5-BA41-9DB5-A023841C24DB}"/>
              </a:ext>
            </a:extLst>
          </p:cNvPr>
          <p:cNvCxnSpPr/>
          <p:nvPr/>
        </p:nvCxnSpPr>
        <p:spPr>
          <a:xfrm>
            <a:off x="1756633" y="2798601"/>
            <a:ext cx="0" cy="9447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" name="Google Shape;269;p36">
            <a:extLst>
              <a:ext uri="{FF2B5EF4-FFF2-40B4-BE49-F238E27FC236}">
                <a16:creationId xmlns="" xmlns:a16="http://schemas.microsoft.com/office/drawing/2014/main" id="{468ACCD0-2228-6B45-86B5-59DC1D6655FE}"/>
              </a:ext>
            </a:extLst>
          </p:cNvPr>
          <p:cNvCxnSpPr/>
          <p:nvPr/>
        </p:nvCxnSpPr>
        <p:spPr>
          <a:xfrm>
            <a:off x="2263583" y="2795001"/>
            <a:ext cx="0" cy="9519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" name="Google Shape;270;p36">
            <a:extLst>
              <a:ext uri="{FF2B5EF4-FFF2-40B4-BE49-F238E27FC236}">
                <a16:creationId xmlns="" xmlns:a16="http://schemas.microsoft.com/office/drawing/2014/main" id="{6AA406FD-5792-B143-82D7-3B8077B3351F}"/>
              </a:ext>
            </a:extLst>
          </p:cNvPr>
          <p:cNvCxnSpPr/>
          <p:nvPr/>
        </p:nvCxnSpPr>
        <p:spPr>
          <a:xfrm>
            <a:off x="3177983" y="2809001"/>
            <a:ext cx="0" cy="9378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2" name="Google Shape;271;p36">
            <a:extLst>
              <a:ext uri="{FF2B5EF4-FFF2-40B4-BE49-F238E27FC236}">
                <a16:creationId xmlns="" xmlns:a16="http://schemas.microsoft.com/office/drawing/2014/main" id="{A04AC721-62F1-1C41-A867-38BBA77B4F58}"/>
              </a:ext>
            </a:extLst>
          </p:cNvPr>
          <p:cNvSpPr txBox="1"/>
          <p:nvPr/>
        </p:nvSpPr>
        <p:spPr>
          <a:xfrm>
            <a:off x="1216308" y="2504526"/>
            <a:ext cx="109170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853 keV</a:t>
            </a:r>
            <a:endParaRPr/>
          </a:p>
        </p:txBody>
      </p:sp>
      <p:sp>
        <p:nvSpPr>
          <p:cNvPr id="23" name="Google Shape;272;p36">
            <a:extLst>
              <a:ext uri="{FF2B5EF4-FFF2-40B4-BE49-F238E27FC236}">
                <a16:creationId xmlns="" xmlns:a16="http://schemas.microsoft.com/office/drawing/2014/main" id="{9C445F7B-585C-AE4A-A0C0-F9FAC082F195}"/>
              </a:ext>
            </a:extLst>
          </p:cNvPr>
          <p:cNvSpPr txBox="1"/>
          <p:nvPr/>
        </p:nvSpPr>
        <p:spPr>
          <a:xfrm>
            <a:off x="2054508" y="2504526"/>
            <a:ext cx="109170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1360 keV</a:t>
            </a:r>
            <a:endParaRPr/>
          </a:p>
        </p:txBody>
      </p:sp>
      <p:sp>
        <p:nvSpPr>
          <p:cNvPr id="24" name="Google Shape;273;p36">
            <a:extLst>
              <a:ext uri="{FF2B5EF4-FFF2-40B4-BE49-F238E27FC236}">
                <a16:creationId xmlns="" xmlns:a16="http://schemas.microsoft.com/office/drawing/2014/main" id="{D42C3D5F-DF4A-8849-8044-8C8F28BF95B1}"/>
              </a:ext>
            </a:extLst>
          </p:cNvPr>
          <p:cNvSpPr txBox="1"/>
          <p:nvPr/>
        </p:nvSpPr>
        <p:spPr>
          <a:xfrm>
            <a:off x="2968908" y="2504526"/>
            <a:ext cx="109170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2004 keV</a:t>
            </a:r>
            <a:endParaRPr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FC369958-5CC9-4D4A-945B-AA29083C9BB0}"/>
              </a:ext>
            </a:extLst>
          </p:cNvPr>
          <p:cNvSpPr txBox="1"/>
          <p:nvPr/>
        </p:nvSpPr>
        <p:spPr>
          <a:xfrm>
            <a:off x="359248" y="1194644"/>
            <a:ext cx="5219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aseline="30000" dirty="0"/>
              <a:t>132</a:t>
            </a:r>
            <a:r>
              <a:rPr lang="en-US" dirty="0"/>
              <a:t>Sn(</a:t>
            </a:r>
            <a:r>
              <a:rPr lang="en-US" dirty="0" err="1"/>
              <a:t>d,p</a:t>
            </a:r>
            <a:r>
              <a:rPr lang="en-US" dirty="0"/>
              <a:t>) @ 6 MeV/u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TI-STAR gas target (2.84 mg/cm</a:t>
            </a:r>
            <a:r>
              <a:rPr lang="en-US" baseline="30000" dirty="0"/>
              <a:t>2</a:t>
            </a:r>
            <a:r>
              <a:rPr lang="en-US" dirty="0"/>
              <a:t> D2) with foils </a:t>
            </a:r>
          </a:p>
        </p:txBody>
      </p:sp>
      <p:sp>
        <p:nvSpPr>
          <p:cNvPr id="29" name="Google Shape;260;p36">
            <a:extLst>
              <a:ext uri="{FF2B5EF4-FFF2-40B4-BE49-F238E27FC236}">
                <a16:creationId xmlns="" xmlns:a16="http://schemas.microsoft.com/office/drawing/2014/main" id="{37D78B38-A5F1-5249-AD50-F3A28D00CE9A}"/>
              </a:ext>
            </a:extLst>
          </p:cNvPr>
          <p:cNvSpPr txBox="1"/>
          <p:nvPr/>
        </p:nvSpPr>
        <p:spPr>
          <a:xfrm rot="-5400000">
            <a:off x="4197528" y="2462488"/>
            <a:ext cx="1177200" cy="543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Counts</a:t>
            </a:r>
            <a:endParaRPr dirty="0"/>
          </a:p>
        </p:txBody>
      </p:sp>
      <p:sp>
        <p:nvSpPr>
          <p:cNvPr id="28" name="Google Shape;261;p36">
            <a:extLst>
              <a:ext uri="{FF2B5EF4-FFF2-40B4-BE49-F238E27FC236}">
                <a16:creationId xmlns="" xmlns:a16="http://schemas.microsoft.com/office/drawing/2014/main" id="{E934F69A-929C-ED41-A205-DCFD051DA0E9}"/>
              </a:ext>
            </a:extLst>
          </p:cNvPr>
          <p:cNvSpPr txBox="1"/>
          <p:nvPr/>
        </p:nvSpPr>
        <p:spPr>
          <a:xfrm>
            <a:off x="5738483" y="4056017"/>
            <a:ext cx="2586956" cy="535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Gamma energy (</a:t>
            </a:r>
            <a:r>
              <a:rPr lang="en-GB" dirty="0" err="1"/>
              <a:t>keV</a:t>
            </a:r>
            <a:r>
              <a:rPr lang="en-GB" dirty="0"/>
              <a:t>)</a:t>
            </a:r>
            <a:endParaRPr dirty="0"/>
          </a:p>
        </p:txBody>
      </p:sp>
      <p:pic>
        <p:nvPicPr>
          <p:cNvPr id="18" name="Google Shape;280;p37">
            <a:extLst>
              <a:ext uri="{FF2B5EF4-FFF2-40B4-BE49-F238E27FC236}">
                <a16:creationId xmlns="" xmlns:a16="http://schemas.microsoft.com/office/drawing/2014/main" id="{AA8C38ED-A2C9-8E41-A2FA-951AAF7003C7}"/>
              </a:ext>
            </a:extLst>
          </p:cNvPr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3681" y="1894787"/>
            <a:ext cx="4014650" cy="230484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61AAF73F-45F2-3543-B062-780AC2E2B659}"/>
              </a:ext>
            </a:extLst>
          </p:cNvPr>
          <p:cNvSpPr/>
          <p:nvPr/>
        </p:nvSpPr>
        <p:spPr>
          <a:xfrm>
            <a:off x="5809672" y="1752563"/>
            <a:ext cx="1856509" cy="1768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Google Shape;271;p36">
            <a:extLst>
              <a:ext uri="{FF2B5EF4-FFF2-40B4-BE49-F238E27FC236}">
                <a16:creationId xmlns="" xmlns:a16="http://schemas.microsoft.com/office/drawing/2014/main" id="{9371E729-6222-C042-82B7-E609E10A91A5}"/>
              </a:ext>
            </a:extLst>
          </p:cNvPr>
          <p:cNvSpPr txBox="1"/>
          <p:nvPr/>
        </p:nvSpPr>
        <p:spPr>
          <a:xfrm>
            <a:off x="5340522" y="2059311"/>
            <a:ext cx="109170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853 </a:t>
            </a:r>
            <a:r>
              <a:rPr lang="en-GB" dirty="0" err="1"/>
              <a:t>keV</a:t>
            </a:r>
            <a:endParaRPr dirty="0"/>
          </a:p>
        </p:txBody>
      </p:sp>
      <p:sp>
        <p:nvSpPr>
          <p:cNvPr id="34" name="Google Shape;272;p36">
            <a:extLst>
              <a:ext uri="{FF2B5EF4-FFF2-40B4-BE49-F238E27FC236}">
                <a16:creationId xmlns="" xmlns:a16="http://schemas.microsoft.com/office/drawing/2014/main" id="{B2EA25CA-B892-494B-8A0E-A9FD3DBCC617}"/>
              </a:ext>
            </a:extLst>
          </p:cNvPr>
          <p:cNvSpPr txBox="1"/>
          <p:nvPr/>
        </p:nvSpPr>
        <p:spPr>
          <a:xfrm>
            <a:off x="6432222" y="2593592"/>
            <a:ext cx="109170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1360 </a:t>
            </a:r>
            <a:r>
              <a:rPr lang="en-GB" dirty="0" err="1"/>
              <a:t>keV</a:t>
            </a:r>
            <a:endParaRPr dirty="0"/>
          </a:p>
        </p:txBody>
      </p:sp>
      <p:sp>
        <p:nvSpPr>
          <p:cNvPr id="35" name="Google Shape;273;p36">
            <a:extLst>
              <a:ext uri="{FF2B5EF4-FFF2-40B4-BE49-F238E27FC236}">
                <a16:creationId xmlns="" xmlns:a16="http://schemas.microsoft.com/office/drawing/2014/main" id="{7D664602-D86D-E640-8762-259A13F49DC5}"/>
              </a:ext>
            </a:extLst>
          </p:cNvPr>
          <p:cNvSpPr txBox="1"/>
          <p:nvPr/>
        </p:nvSpPr>
        <p:spPr>
          <a:xfrm>
            <a:off x="7523922" y="2789477"/>
            <a:ext cx="109170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2004 </a:t>
            </a:r>
            <a:r>
              <a:rPr lang="en-GB" dirty="0" err="1"/>
              <a:t>keV</a:t>
            </a:r>
            <a:endParaRPr dirty="0"/>
          </a:p>
        </p:txBody>
      </p:sp>
      <p:sp>
        <p:nvSpPr>
          <p:cNvPr id="36" name="Google Shape;226;p33">
            <a:extLst>
              <a:ext uri="{FF2B5EF4-FFF2-40B4-BE49-F238E27FC236}">
                <a16:creationId xmlns="" xmlns:a16="http://schemas.microsoft.com/office/drawing/2014/main" id="{B951C96C-6977-E949-8E1C-86431C0D6DF6}"/>
              </a:ext>
            </a:extLst>
          </p:cNvPr>
          <p:cNvSpPr txBox="1"/>
          <p:nvPr/>
        </p:nvSpPr>
        <p:spPr>
          <a:xfrm>
            <a:off x="7280472" y="2997726"/>
            <a:ext cx="1578600" cy="1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>
                <a:solidFill>
                  <a:srgbClr val="FF0000"/>
                </a:solidFill>
              </a:rPr>
              <a:t>σ</a:t>
            </a:r>
            <a:r>
              <a:rPr lang="en-GB" dirty="0">
                <a:solidFill>
                  <a:srgbClr val="FF0000"/>
                </a:solidFill>
              </a:rPr>
              <a:t> = 1.3 </a:t>
            </a:r>
            <a:r>
              <a:rPr lang="en-GB" dirty="0" err="1">
                <a:solidFill>
                  <a:srgbClr val="FF0000"/>
                </a:solidFill>
              </a:rPr>
              <a:t>keV</a:t>
            </a:r>
            <a:endParaRPr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09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280;p37">
            <a:extLst>
              <a:ext uri="{FF2B5EF4-FFF2-40B4-BE49-F238E27FC236}">
                <a16:creationId xmlns="" xmlns:a16="http://schemas.microsoft.com/office/drawing/2014/main" id="{49CA5A07-38DE-9947-BDD2-6C30FD7A6345}"/>
              </a:ext>
            </a:extLst>
          </p:cNvPr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3681" y="1894787"/>
            <a:ext cx="4014650" cy="2304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98;p32">
            <a:extLst>
              <a:ext uri="{FF2B5EF4-FFF2-40B4-BE49-F238E27FC236}">
                <a16:creationId xmlns="" xmlns:a16="http://schemas.microsoft.com/office/drawing/2014/main" id="{B539C2C9-788D-504A-AACA-2D1025ACAF31}"/>
              </a:ext>
            </a:extLst>
          </p:cNvPr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3569" y="1932248"/>
            <a:ext cx="3899449" cy="226594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B2274C88-26D9-CD48-969F-A855D58B9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733" y="164028"/>
            <a:ext cx="8310603" cy="725880"/>
          </a:xfrm>
        </p:spPr>
        <p:txBody>
          <a:bodyPr/>
          <a:lstStyle/>
          <a:p>
            <a:r>
              <a:rPr lang="en-GB" sz="3200" dirty="0"/>
              <a:t>Implementing Realistic Beam Physics</a:t>
            </a:r>
            <a:endParaRPr lang="en-US" sz="3200" dirty="0"/>
          </a:p>
        </p:txBody>
      </p:sp>
      <p:sp>
        <p:nvSpPr>
          <p:cNvPr id="11" name="Google Shape;260;p36">
            <a:extLst>
              <a:ext uri="{FF2B5EF4-FFF2-40B4-BE49-F238E27FC236}">
                <a16:creationId xmlns="" xmlns:a16="http://schemas.microsoft.com/office/drawing/2014/main" id="{EEFF1D74-BD7E-FD44-B5CB-600CCABED7AC}"/>
              </a:ext>
            </a:extLst>
          </p:cNvPr>
          <p:cNvSpPr txBox="1"/>
          <p:nvPr/>
        </p:nvSpPr>
        <p:spPr>
          <a:xfrm rot="-5400000">
            <a:off x="-242362" y="2462490"/>
            <a:ext cx="1177200" cy="543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Counts</a:t>
            </a:r>
            <a:endParaRPr dirty="0"/>
          </a:p>
        </p:txBody>
      </p:sp>
      <p:sp>
        <p:nvSpPr>
          <p:cNvPr id="12" name="Google Shape;261;p36">
            <a:extLst>
              <a:ext uri="{FF2B5EF4-FFF2-40B4-BE49-F238E27FC236}">
                <a16:creationId xmlns="" xmlns:a16="http://schemas.microsoft.com/office/drawing/2014/main" id="{E084086E-341F-FC4F-B64A-F7DBC14580D2}"/>
              </a:ext>
            </a:extLst>
          </p:cNvPr>
          <p:cNvSpPr txBox="1"/>
          <p:nvPr/>
        </p:nvSpPr>
        <p:spPr>
          <a:xfrm>
            <a:off x="1249753" y="4093175"/>
            <a:ext cx="2586956" cy="535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Gamma energy (</a:t>
            </a:r>
            <a:r>
              <a:rPr lang="en-GB" dirty="0" err="1"/>
              <a:t>keV</a:t>
            </a:r>
            <a:r>
              <a:rPr lang="en-GB" dirty="0"/>
              <a:t>)</a:t>
            </a:r>
            <a:endParaRPr dirty="0"/>
          </a:p>
        </p:txBody>
      </p:sp>
      <p:sp>
        <p:nvSpPr>
          <p:cNvPr id="22" name="Google Shape;271;p36">
            <a:extLst>
              <a:ext uri="{FF2B5EF4-FFF2-40B4-BE49-F238E27FC236}">
                <a16:creationId xmlns="" xmlns:a16="http://schemas.microsoft.com/office/drawing/2014/main" id="{A04AC721-62F1-1C41-A867-38BBA77B4F58}"/>
              </a:ext>
            </a:extLst>
          </p:cNvPr>
          <p:cNvSpPr txBox="1"/>
          <p:nvPr/>
        </p:nvSpPr>
        <p:spPr>
          <a:xfrm>
            <a:off x="759348" y="2059311"/>
            <a:ext cx="109170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853 </a:t>
            </a:r>
            <a:r>
              <a:rPr lang="en-GB" dirty="0" err="1"/>
              <a:t>keV</a:t>
            </a:r>
            <a:endParaRPr dirty="0"/>
          </a:p>
        </p:txBody>
      </p:sp>
      <p:sp>
        <p:nvSpPr>
          <p:cNvPr id="23" name="Google Shape;272;p36">
            <a:extLst>
              <a:ext uri="{FF2B5EF4-FFF2-40B4-BE49-F238E27FC236}">
                <a16:creationId xmlns="" xmlns:a16="http://schemas.microsoft.com/office/drawing/2014/main" id="{9C445F7B-585C-AE4A-A0C0-F9FAC082F195}"/>
              </a:ext>
            </a:extLst>
          </p:cNvPr>
          <p:cNvSpPr txBox="1"/>
          <p:nvPr/>
        </p:nvSpPr>
        <p:spPr>
          <a:xfrm>
            <a:off x="1714410" y="2297022"/>
            <a:ext cx="109170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1360 </a:t>
            </a:r>
            <a:r>
              <a:rPr lang="en-GB" dirty="0" err="1"/>
              <a:t>keV</a:t>
            </a:r>
            <a:endParaRPr dirty="0"/>
          </a:p>
        </p:txBody>
      </p:sp>
      <p:sp>
        <p:nvSpPr>
          <p:cNvPr id="24" name="Google Shape;273;p36">
            <a:extLst>
              <a:ext uri="{FF2B5EF4-FFF2-40B4-BE49-F238E27FC236}">
                <a16:creationId xmlns="" xmlns:a16="http://schemas.microsoft.com/office/drawing/2014/main" id="{D42C3D5F-DF4A-8849-8044-8C8F28BF95B1}"/>
              </a:ext>
            </a:extLst>
          </p:cNvPr>
          <p:cNvSpPr txBox="1"/>
          <p:nvPr/>
        </p:nvSpPr>
        <p:spPr>
          <a:xfrm>
            <a:off x="2806110" y="2933877"/>
            <a:ext cx="109170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2004 </a:t>
            </a:r>
            <a:r>
              <a:rPr lang="en-GB" dirty="0" err="1"/>
              <a:t>keV</a:t>
            </a:r>
            <a:endParaRPr dirty="0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FC369958-5CC9-4D4A-945B-AA29083C9BB0}"/>
              </a:ext>
            </a:extLst>
          </p:cNvPr>
          <p:cNvSpPr txBox="1"/>
          <p:nvPr/>
        </p:nvSpPr>
        <p:spPr>
          <a:xfrm>
            <a:off x="359248" y="1194644"/>
            <a:ext cx="5219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aseline="30000" dirty="0"/>
              <a:t>132</a:t>
            </a:r>
            <a:r>
              <a:rPr lang="en-US" dirty="0"/>
              <a:t>Sn(</a:t>
            </a:r>
            <a:r>
              <a:rPr lang="en-US" dirty="0" err="1"/>
              <a:t>d,p</a:t>
            </a:r>
            <a:r>
              <a:rPr lang="en-US" dirty="0"/>
              <a:t>) @ 6 MeV/u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comparison: CD</a:t>
            </a:r>
            <a:r>
              <a:rPr lang="en-US" baseline="-25000" dirty="0"/>
              <a:t>2 </a:t>
            </a:r>
            <a:r>
              <a:rPr lang="en-US" dirty="0"/>
              <a:t>foil; 10mg/cm</a:t>
            </a:r>
            <a:r>
              <a:rPr lang="en-US" baseline="30000" dirty="0"/>
              <a:t>2</a:t>
            </a:r>
            <a:r>
              <a:rPr lang="en-US" dirty="0"/>
              <a:t>  </a:t>
            </a:r>
          </a:p>
        </p:txBody>
      </p:sp>
      <p:sp>
        <p:nvSpPr>
          <p:cNvPr id="29" name="Google Shape;260;p36">
            <a:extLst>
              <a:ext uri="{FF2B5EF4-FFF2-40B4-BE49-F238E27FC236}">
                <a16:creationId xmlns="" xmlns:a16="http://schemas.microsoft.com/office/drawing/2014/main" id="{37D78B38-A5F1-5249-AD50-F3A28D00CE9A}"/>
              </a:ext>
            </a:extLst>
          </p:cNvPr>
          <p:cNvSpPr txBox="1"/>
          <p:nvPr/>
        </p:nvSpPr>
        <p:spPr>
          <a:xfrm rot="-5400000">
            <a:off x="4197528" y="2462488"/>
            <a:ext cx="1177200" cy="543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Counts</a:t>
            </a:r>
            <a:endParaRPr dirty="0"/>
          </a:p>
        </p:txBody>
      </p:sp>
      <p:sp>
        <p:nvSpPr>
          <p:cNvPr id="28" name="Google Shape;261;p36">
            <a:extLst>
              <a:ext uri="{FF2B5EF4-FFF2-40B4-BE49-F238E27FC236}">
                <a16:creationId xmlns="" xmlns:a16="http://schemas.microsoft.com/office/drawing/2014/main" id="{E934F69A-929C-ED41-A205-DCFD051DA0E9}"/>
              </a:ext>
            </a:extLst>
          </p:cNvPr>
          <p:cNvSpPr txBox="1"/>
          <p:nvPr/>
        </p:nvSpPr>
        <p:spPr>
          <a:xfrm>
            <a:off x="5738483" y="4056017"/>
            <a:ext cx="2586956" cy="535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Gamma energy (</a:t>
            </a:r>
            <a:r>
              <a:rPr lang="en-GB" dirty="0" err="1"/>
              <a:t>keV</a:t>
            </a:r>
            <a:r>
              <a:rPr lang="en-GB" dirty="0"/>
              <a:t>)</a:t>
            </a:r>
            <a:endParaRPr dirty="0"/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61AAF73F-45F2-3543-B062-780AC2E2B659}"/>
              </a:ext>
            </a:extLst>
          </p:cNvPr>
          <p:cNvSpPr/>
          <p:nvPr/>
        </p:nvSpPr>
        <p:spPr>
          <a:xfrm>
            <a:off x="5809672" y="1752563"/>
            <a:ext cx="1856509" cy="1768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Google Shape;271;p36">
            <a:extLst>
              <a:ext uri="{FF2B5EF4-FFF2-40B4-BE49-F238E27FC236}">
                <a16:creationId xmlns="" xmlns:a16="http://schemas.microsoft.com/office/drawing/2014/main" id="{9371E729-6222-C042-82B7-E609E10A91A5}"/>
              </a:ext>
            </a:extLst>
          </p:cNvPr>
          <p:cNvSpPr txBox="1"/>
          <p:nvPr/>
        </p:nvSpPr>
        <p:spPr>
          <a:xfrm>
            <a:off x="5340522" y="2059311"/>
            <a:ext cx="109170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853 </a:t>
            </a:r>
            <a:r>
              <a:rPr lang="en-GB" dirty="0" err="1"/>
              <a:t>keV</a:t>
            </a:r>
            <a:endParaRPr dirty="0"/>
          </a:p>
        </p:txBody>
      </p:sp>
      <p:sp>
        <p:nvSpPr>
          <p:cNvPr id="34" name="Google Shape;272;p36">
            <a:extLst>
              <a:ext uri="{FF2B5EF4-FFF2-40B4-BE49-F238E27FC236}">
                <a16:creationId xmlns="" xmlns:a16="http://schemas.microsoft.com/office/drawing/2014/main" id="{B2EA25CA-B892-494B-8A0E-A9FD3DBCC617}"/>
              </a:ext>
            </a:extLst>
          </p:cNvPr>
          <p:cNvSpPr txBox="1"/>
          <p:nvPr/>
        </p:nvSpPr>
        <p:spPr>
          <a:xfrm>
            <a:off x="6432222" y="2593592"/>
            <a:ext cx="109170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1360 </a:t>
            </a:r>
            <a:r>
              <a:rPr lang="en-GB" dirty="0" err="1"/>
              <a:t>keV</a:t>
            </a:r>
            <a:endParaRPr dirty="0"/>
          </a:p>
        </p:txBody>
      </p:sp>
      <p:sp>
        <p:nvSpPr>
          <p:cNvPr id="35" name="Google Shape;273;p36">
            <a:extLst>
              <a:ext uri="{FF2B5EF4-FFF2-40B4-BE49-F238E27FC236}">
                <a16:creationId xmlns="" xmlns:a16="http://schemas.microsoft.com/office/drawing/2014/main" id="{7D664602-D86D-E640-8762-259A13F49DC5}"/>
              </a:ext>
            </a:extLst>
          </p:cNvPr>
          <p:cNvSpPr txBox="1"/>
          <p:nvPr/>
        </p:nvSpPr>
        <p:spPr>
          <a:xfrm>
            <a:off x="7523922" y="2789477"/>
            <a:ext cx="109170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2004 </a:t>
            </a:r>
            <a:r>
              <a:rPr lang="en-GB" dirty="0" err="1"/>
              <a:t>keV</a:t>
            </a:r>
            <a:endParaRPr dirty="0"/>
          </a:p>
        </p:txBody>
      </p:sp>
      <p:sp>
        <p:nvSpPr>
          <p:cNvPr id="36" name="Google Shape;226;p33">
            <a:extLst>
              <a:ext uri="{FF2B5EF4-FFF2-40B4-BE49-F238E27FC236}">
                <a16:creationId xmlns="" xmlns:a16="http://schemas.microsoft.com/office/drawing/2014/main" id="{B951C96C-6977-E949-8E1C-86431C0D6DF6}"/>
              </a:ext>
            </a:extLst>
          </p:cNvPr>
          <p:cNvSpPr txBox="1"/>
          <p:nvPr/>
        </p:nvSpPr>
        <p:spPr>
          <a:xfrm>
            <a:off x="2551767" y="3235614"/>
            <a:ext cx="1578600" cy="1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>
                <a:solidFill>
                  <a:srgbClr val="FF0000"/>
                </a:solidFill>
              </a:rPr>
              <a:t>σ</a:t>
            </a:r>
            <a:r>
              <a:rPr lang="en-GB" dirty="0">
                <a:solidFill>
                  <a:srgbClr val="FF0000"/>
                </a:solidFill>
              </a:rPr>
              <a:t> = 50.4 </a:t>
            </a:r>
            <a:r>
              <a:rPr lang="en-GB" dirty="0" err="1">
                <a:solidFill>
                  <a:srgbClr val="FF0000"/>
                </a:solidFill>
              </a:rPr>
              <a:t>keV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37" name="Google Shape;226;p33">
            <a:extLst>
              <a:ext uri="{FF2B5EF4-FFF2-40B4-BE49-F238E27FC236}">
                <a16:creationId xmlns="" xmlns:a16="http://schemas.microsoft.com/office/drawing/2014/main" id="{B74EC462-DF2C-6F4F-9130-30241E0C6AA7}"/>
              </a:ext>
            </a:extLst>
          </p:cNvPr>
          <p:cNvSpPr txBox="1"/>
          <p:nvPr/>
        </p:nvSpPr>
        <p:spPr>
          <a:xfrm>
            <a:off x="7280472" y="2997726"/>
            <a:ext cx="1578600" cy="1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>
                <a:solidFill>
                  <a:srgbClr val="FF0000"/>
                </a:solidFill>
              </a:rPr>
              <a:t>σ</a:t>
            </a:r>
            <a:r>
              <a:rPr lang="en-GB" dirty="0">
                <a:solidFill>
                  <a:srgbClr val="FF0000"/>
                </a:solidFill>
              </a:rPr>
              <a:t> = 1.3 </a:t>
            </a:r>
            <a:r>
              <a:rPr lang="en-GB" dirty="0" err="1">
                <a:solidFill>
                  <a:srgbClr val="FF0000"/>
                </a:solidFill>
              </a:rPr>
              <a:t>keV</a:t>
            </a:r>
            <a:endParaRPr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81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3F83EE-7B3E-E741-B6ED-5B2A9B72A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TIGRESS energy resolution using TI-STAR</a:t>
            </a:r>
          </a:p>
        </p:txBody>
      </p:sp>
      <p:pic>
        <p:nvPicPr>
          <p:cNvPr id="4" name="Google Shape;241;p35">
            <a:extLst>
              <a:ext uri="{FF2B5EF4-FFF2-40B4-BE49-F238E27FC236}">
                <a16:creationId xmlns="" xmlns:a16="http://schemas.microsoft.com/office/drawing/2014/main" id="{6DB30137-EACC-EF47-99A7-E67283DDAE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93" y="1305839"/>
            <a:ext cx="5530386" cy="3405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42DBDE3F-163E-A247-A7EE-C136CD71AA3F}"/>
              </a:ext>
            </a:extLst>
          </p:cNvPr>
          <p:cNvCxnSpPr/>
          <p:nvPr/>
        </p:nvCxnSpPr>
        <p:spPr>
          <a:xfrm>
            <a:off x="773454" y="3408772"/>
            <a:ext cx="39439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2D6AD5B-1D04-C04C-B3F9-4A0B4EABFDE7}"/>
              </a:ext>
            </a:extLst>
          </p:cNvPr>
          <p:cNvSpPr txBox="1"/>
          <p:nvPr/>
        </p:nvSpPr>
        <p:spPr>
          <a:xfrm>
            <a:off x="3540841" y="3112592"/>
            <a:ext cx="2353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limit for 2 mg/cm</a:t>
            </a:r>
            <a:r>
              <a:rPr lang="en-US" baseline="30000" dirty="0">
                <a:solidFill>
                  <a:schemeClr val="accent1"/>
                </a:solidFill>
              </a:rPr>
              <a:t>2</a:t>
            </a:r>
            <a:r>
              <a:rPr lang="en-US" dirty="0">
                <a:solidFill>
                  <a:schemeClr val="accent1"/>
                </a:solidFill>
              </a:rPr>
              <a:t> CD</a:t>
            </a:r>
            <a:r>
              <a:rPr lang="en-US" baseline="-25000" dirty="0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2D71C2D-DEBE-3F4F-AF5B-554C7B019ABA}"/>
              </a:ext>
            </a:extLst>
          </p:cNvPr>
          <p:cNvSpPr txBox="1"/>
          <p:nvPr/>
        </p:nvSpPr>
        <p:spPr>
          <a:xfrm>
            <a:off x="5559553" y="1135066"/>
            <a:ext cx="3803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Gamma ray resolution not limited by target thickness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PSA and gamma ray tracking limiting factors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BE449419-8DB9-BC48-AF4E-02B1259B5FB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6540" y="2335395"/>
            <a:ext cx="2690027" cy="23006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A96E6D48-B9AD-1F4A-BECB-228CC31060A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1743" y="4573089"/>
            <a:ext cx="971553" cy="23907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3881012-1845-0045-8788-1DD84369B5E3}"/>
              </a:ext>
            </a:extLst>
          </p:cNvPr>
          <p:cNvSpPr txBox="1"/>
          <p:nvPr/>
        </p:nvSpPr>
        <p:spPr>
          <a:xfrm>
            <a:off x="5460954" y="4812162"/>
            <a:ext cx="4651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C.E. Svensson et al. / NIM A 540 (2005) 348–360 </a:t>
            </a:r>
          </a:p>
        </p:txBody>
      </p:sp>
    </p:spTree>
    <p:extLst>
      <p:ext uri="{BB962C8B-B14F-4D97-AF65-F5344CB8AC3E}">
        <p14:creationId xmlns:p14="http://schemas.microsoft.com/office/powerpoint/2010/main" val="67360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8B23464-91DD-824F-B079-152800B78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Oslo-method using TI-STAR and TIGRESS</a:t>
            </a:r>
            <a:br>
              <a:rPr lang="en-US" sz="3200" dirty="0"/>
            </a:br>
            <a:endParaRPr lang="en-US" sz="3200" dirty="0"/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AD3F72C4-BF68-A14D-8462-3DEDB4C99C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2987" y="1074672"/>
            <a:ext cx="2818800" cy="39738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50D14229-35EE-5249-9E20-146AB211573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753" y="1074672"/>
            <a:ext cx="2818800" cy="397385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30CE171A-FC5B-544B-93BA-0BBC892E4DF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2870" y="1074672"/>
            <a:ext cx="2818800" cy="396525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D19B9B07-EF8D-9246-9A73-AC017E0B43D7}"/>
              </a:ext>
            </a:extLst>
          </p:cNvPr>
          <p:cNvSpPr txBox="1"/>
          <p:nvPr/>
        </p:nvSpPr>
        <p:spPr>
          <a:xfrm>
            <a:off x="555648" y="1123461"/>
            <a:ext cx="2158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0.16 mg/cm</a:t>
            </a:r>
            <a:r>
              <a:rPr lang="en-US" baseline="-25000" dirty="0"/>
              <a:t>2 </a:t>
            </a:r>
            <a:r>
              <a:rPr lang="en-US" dirty="0"/>
              <a:t>CD</a:t>
            </a:r>
            <a:r>
              <a:rPr lang="en-US" baseline="-25000" dirty="0"/>
              <a:t>2 </a:t>
            </a:r>
            <a:r>
              <a:rPr lang="en-US" dirty="0"/>
              <a:t>foil</a:t>
            </a:r>
            <a:endParaRPr lang="en-US" baseline="-25000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A7ECF855-7E67-2E45-95EB-4732F7E662B4}"/>
              </a:ext>
            </a:extLst>
          </p:cNvPr>
          <p:cNvSpPr txBox="1"/>
          <p:nvPr/>
        </p:nvSpPr>
        <p:spPr>
          <a:xfrm>
            <a:off x="3555765" y="1123461"/>
            <a:ext cx="2158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 mg/cm</a:t>
            </a:r>
            <a:r>
              <a:rPr lang="en-US" baseline="-25000" dirty="0"/>
              <a:t>2 </a:t>
            </a:r>
            <a:r>
              <a:rPr lang="en-US" dirty="0"/>
              <a:t>CD</a:t>
            </a:r>
            <a:r>
              <a:rPr lang="en-US" baseline="-25000" dirty="0"/>
              <a:t>2 </a:t>
            </a:r>
            <a:r>
              <a:rPr lang="en-US" dirty="0"/>
              <a:t>foil</a:t>
            </a:r>
            <a:endParaRPr lang="en-US" baseline="-25000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7F88EC28-6683-C548-9F43-E7FBB468FEF0}"/>
              </a:ext>
            </a:extLst>
          </p:cNvPr>
          <p:cNvSpPr txBox="1"/>
          <p:nvPr/>
        </p:nvSpPr>
        <p:spPr>
          <a:xfrm>
            <a:off x="6526780" y="1123461"/>
            <a:ext cx="2158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1.9 mg/cm</a:t>
            </a:r>
            <a:r>
              <a:rPr lang="en-US" baseline="-25000" dirty="0"/>
              <a:t>2 </a:t>
            </a:r>
            <a:r>
              <a:rPr lang="en-US" dirty="0"/>
              <a:t>D</a:t>
            </a:r>
            <a:r>
              <a:rPr lang="en-US" baseline="-25000" dirty="0"/>
              <a:t>2 </a:t>
            </a:r>
            <a:r>
              <a:rPr lang="en-US" dirty="0"/>
              <a:t>gas</a:t>
            </a:r>
            <a:endParaRPr lang="en-US" baseline="-25000" dirty="0"/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59EB68FD-3142-1E47-9038-86D5BB9AB820}"/>
              </a:ext>
            </a:extLst>
          </p:cNvPr>
          <p:cNvSpPr txBox="1"/>
          <p:nvPr/>
        </p:nvSpPr>
        <p:spPr>
          <a:xfrm>
            <a:off x="3644131" y="4758757"/>
            <a:ext cx="29223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gamma energy (</a:t>
            </a:r>
            <a:r>
              <a:rPr lang="en-US" sz="1600" dirty="0" err="1"/>
              <a:t>keV</a:t>
            </a:r>
            <a:r>
              <a:rPr lang="en-US" sz="1600" dirty="0"/>
              <a:t>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15078D03-6E9E-CE4A-8F5C-F8EA1ADA713E}"/>
              </a:ext>
            </a:extLst>
          </p:cNvPr>
          <p:cNvSpPr txBox="1"/>
          <p:nvPr/>
        </p:nvSpPr>
        <p:spPr>
          <a:xfrm rot="16200000">
            <a:off x="-1303236" y="1917834"/>
            <a:ext cx="29223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excitation energy (</a:t>
            </a:r>
            <a:r>
              <a:rPr lang="en-US" sz="1600" dirty="0" err="1"/>
              <a:t>keV</a:t>
            </a:r>
            <a:r>
              <a:rPr lang="en-US" sz="1600" dirty="0"/>
              <a:t>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D8A72333-99AC-DB4F-9211-091A70B78F29}"/>
              </a:ext>
            </a:extLst>
          </p:cNvPr>
          <p:cNvSpPr txBox="1"/>
          <p:nvPr/>
        </p:nvSpPr>
        <p:spPr>
          <a:xfrm>
            <a:off x="649130" y="3622905"/>
            <a:ext cx="20660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/>
              <a:t>90</a:t>
            </a:r>
            <a:r>
              <a:rPr lang="en-US" dirty="0"/>
              <a:t>Zr(</a:t>
            </a:r>
            <a:r>
              <a:rPr lang="en-US" dirty="0" err="1"/>
              <a:t>d,p</a:t>
            </a:r>
            <a:r>
              <a:rPr lang="en-US" dirty="0"/>
              <a:t>)</a:t>
            </a:r>
            <a:r>
              <a:rPr lang="en-US" baseline="30000" dirty="0"/>
              <a:t>91</a:t>
            </a:r>
            <a:r>
              <a:rPr lang="en-US" dirty="0"/>
              <a:t>Zr</a:t>
            </a:r>
          </a:p>
          <a:p>
            <a:r>
              <a:rPr lang="en-US" dirty="0"/>
              <a:t>1000 </a:t>
            </a:r>
            <a:r>
              <a:rPr lang="en-US" dirty="0" err="1"/>
              <a:t>pps</a:t>
            </a:r>
            <a:endParaRPr lang="en-US" dirty="0"/>
          </a:p>
          <a:p>
            <a:r>
              <a:rPr lang="en-US" dirty="0"/>
              <a:t>5 days beamtime</a:t>
            </a:r>
          </a:p>
        </p:txBody>
      </p:sp>
    </p:spTree>
    <p:extLst>
      <p:ext uri="{BB962C8B-B14F-4D97-AF65-F5344CB8AC3E}">
        <p14:creationId xmlns:p14="http://schemas.microsoft.com/office/powerpoint/2010/main" val="196377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A51C97-E4AC-8E43-B7AF-66B94E614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430" y="173455"/>
            <a:ext cx="8310603" cy="725880"/>
          </a:xfrm>
        </p:spPr>
        <p:txBody>
          <a:bodyPr/>
          <a:lstStyle/>
          <a:p>
            <a:r>
              <a:rPr lang="en-US" sz="2800" dirty="0"/>
              <a:t>Neutron capture rates accessible using ARIEL beams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F08DE2E7-4FF0-2B41-93CA-0D3A45EB2773}"/>
              </a:ext>
            </a:extLst>
          </p:cNvPr>
          <p:cNvGrpSpPr/>
          <p:nvPr/>
        </p:nvGrpSpPr>
        <p:grpSpPr>
          <a:xfrm>
            <a:off x="1155662" y="1305872"/>
            <a:ext cx="6260743" cy="3244588"/>
            <a:chOff x="-6825" y="3517154"/>
            <a:chExt cx="6260743" cy="3244588"/>
          </a:xfrm>
        </p:grpSpPr>
        <p:grpSp>
          <p:nvGrpSpPr>
            <p:cNvPr id="4" name="Group 3">
              <a:extLst>
                <a:ext uri="{FF2B5EF4-FFF2-40B4-BE49-F238E27FC236}">
                  <a16:creationId xmlns="" xmlns:a16="http://schemas.microsoft.com/office/drawing/2014/main" id="{328AC827-9415-8548-8139-678D160981D9}"/>
                </a:ext>
              </a:extLst>
            </p:cNvPr>
            <p:cNvGrpSpPr/>
            <p:nvPr/>
          </p:nvGrpSpPr>
          <p:grpSpPr>
            <a:xfrm>
              <a:off x="142014" y="3517154"/>
              <a:ext cx="6111904" cy="3168950"/>
              <a:chOff x="167874" y="3647930"/>
              <a:chExt cx="6111904" cy="3168950"/>
            </a:xfrm>
          </p:grpSpPr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37959685-B767-9543-A652-A233F6EB8808}"/>
                  </a:ext>
                </a:extLst>
              </p:cNvPr>
              <p:cNvSpPr txBox="1"/>
              <p:nvPr/>
            </p:nvSpPr>
            <p:spPr>
              <a:xfrm>
                <a:off x="386454" y="3647930"/>
                <a:ext cx="58933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err="1"/>
                  <a:t>adabted</a:t>
                </a:r>
                <a:r>
                  <a:rPr lang="en-US" sz="1400" dirty="0"/>
                  <a:t> from M. </a:t>
                </a:r>
                <a:r>
                  <a:rPr lang="en-US" sz="1400" dirty="0" err="1"/>
                  <a:t>Mumpower</a:t>
                </a:r>
                <a:r>
                  <a:rPr lang="en-US" sz="1400" dirty="0"/>
                  <a:t> et al., </a:t>
                </a:r>
                <a:r>
                  <a:rPr lang="en-US" sz="1400" dirty="0" err="1"/>
                  <a:t>Prog</a:t>
                </a:r>
                <a:r>
                  <a:rPr lang="en-US" sz="1400" dirty="0"/>
                  <a:t>. Part. </a:t>
                </a:r>
                <a:r>
                  <a:rPr lang="en-US" sz="1400" dirty="0" err="1"/>
                  <a:t>Nucl</a:t>
                </a:r>
                <a:r>
                  <a:rPr lang="en-US" sz="1400" dirty="0"/>
                  <a:t>. Phys. 86 (2016) 86-126</a:t>
                </a:r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="" xmlns:a16="http://schemas.microsoft.com/office/drawing/2014/main" id="{D816AFF3-5366-1340-B7BD-203C37B2C3CF}"/>
                  </a:ext>
                </a:extLst>
              </p:cNvPr>
              <p:cNvGrpSpPr/>
              <p:nvPr/>
            </p:nvGrpSpPr>
            <p:grpSpPr>
              <a:xfrm>
                <a:off x="167874" y="3724499"/>
                <a:ext cx="5956567" cy="2999450"/>
                <a:chOff x="759543" y="2672255"/>
                <a:chExt cx="5956567" cy="2999450"/>
              </a:xfrm>
            </p:grpSpPr>
            <p:pic>
              <p:nvPicPr>
                <p:cNvPr id="10" name="Picture 9">
                  <a:extLst>
                    <a:ext uri="{FF2B5EF4-FFF2-40B4-BE49-F238E27FC236}">
                      <a16:creationId xmlns="" xmlns:a16="http://schemas.microsoft.com/office/drawing/2014/main" id="{7F952AD4-2F86-FF4E-B772-99D5021C3E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 cstate="hqprint">
                  <a:alphaModFix/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rightnessContrast contrast="28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59543" y="2672255"/>
                  <a:ext cx="5956567" cy="2999450"/>
                </a:xfrm>
                <a:prstGeom prst="rect">
                  <a:avLst/>
                </a:prstGeom>
                <a:solidFill>
                  <a:srgbClr val="FFFFFF">
                    <a:shade val="85000"/>
                  </a:srgbClr>
                </a:solidFill>
                <a:ln w="190500" cap="rnd">
                  <a:solidFill>
                    <a:srgbClr val="FFFFFF"/>
                  </a:solidFill>
                </a:ln>
                <a:effectLst>
                  <a:outerShdw blurRad="50000" algn="tl" rotWithShape="0">
                    <a:srgbClr val="000000">
                      <a:alpha val="41000"/>
                    </a:srgbClr>
                  </a:outerShdw>
                </a:effectLst>
                <a:scene3d>
                  <a:camera prst="orthographicFront"/>
                  <a:lightRig rig="twoPt" dir="t">
                    <a:rot lat="0" lon="0" rev="7800000"/>
                  </a:lightRig>
                </a:scene3d>
                <a:sp3d contourW="6350">
                  <a:bevelT w="50800" h="16510"/>
                  <a:contourClr>
                    <a:srgbClr val="C0C0C0"/>
                  </a:contourClr>
                </a:sp3d>
              </p:spPr>
            </p:pic>
            <p:sp>
              <p:nvSpPr>
                <p:cNvPr id="11" name="Freeform 10">
                  <a:extLst>
                    <a:ext uri="{FF2B5EF4-FFF2-40B4-BE49-F238E27FC236}">
                      <a16:creationId xmlns="" xmlns:a16="http://schemas.microsoft.com/office/drawing/2014/main" id="{B2739507-601E-FF41-809B-43280FE6E658}"/>
                    </a:ext>
                  </a:extLst>
                </p:cNvPr>
                <p:cNvSpPr/>
                <p:nvPr/>
              </p:nvSpPr>
              <p:spPr>
                <a:xfrm>
                  <a:off x="2096814" y="4122683"/>
                  <a:ext cx="906517" cy="559676"/>
                </a:xfrm>
                <a:custGeom>
                  <a:avLst/>
                  <a:gdLst>
                    <a:gd name="connsiteX0" fmla="*/ 0 w 906517"/>
                    <a:gd name="connsiteY0" fmla="*/ 559676 h 559676"/>
                    <a:gd name="connsiteX1" fmla="*/ 283779 w 906517"/>
                    <a:gd name="connsiteY1" fmla="*/ 378372 h 559676"/>
                    <a:gd name="connsiteX2" fmla="*/ 606972 w 906517"/>
                    <a:gd name="connsiteY2" fmla="*/ 181303 h 559676"/>
                    <a:gd name="connsiteX3" fmla="*/ 906517 w 906517"/>
                    <a:gd name="connsiteY3" fmla="*/ 0 h 5596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06517" h="559676">
                      <a:moveTo>
                        <a:pt x="0" y="559676"/>
                      </a:moveTo>
                      <a:lnTo>
                        <a:pt x="283779" y="378372"/>
                      </a:lnTo>
                      <a:lnTo>
                        <a:pt x="606972" y="181303"/>
                      </a:lnTo>
                      <a:lnTo>
                        <a:pt x="906517" y="0"/>
                      </a:lnTo>
                    </a:path>
                  </a:pathLst>
                </a:custGeom>
                <a:noFill/>
                <a:ln w="76200">
                  <a:solidFill>
                    <a:srgbClr val="FF0000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Freeform 11">
                  <a:extLst>
                    <a:ext uri="{FF2B5EF4-FFF2-40B4-BE49-F238E27FC236}">
                      <a16:creationId xmlns="" xmlns:a16="http://schemas.microsoft.com/office/drawing/2014/main" id="{081CCB3C-BBE9-A747-8096-851428463D3F}"/>
                    </a:ext>
                  </a:extLst>
                </p:cNvPr>
                <p:cNvSpPr/>
                <p:nvPr/>
              </p:nvSpPr>
              <p:spPr>
                <a:xfrm>
                  <a:off x="4658710" y="2900855"/>
                  <a:ext cx="1836683" cy="748862"/>
                </a:xfrm>
                <a:custGeom>
                  <a:avLst/>
                  <a:gdLst>
                    <a:gd name="connsiteX0" fmla="*/ 0 w 1836683"/>
                    <a:gd name="connsiteY0" fmla="*/ 748862 h 748862"/>
                    <a:gd name="connsiteX1" fmla="*/ 173421 w 1836683"/>
                    <a:gd name="connsiteY1" fmla="*/ 662152 h 748862"/>
                    <a:gd name="connsiteX2" fmla="*/ 480849 w 1836683"/>
                    <a:gd name="connsiteY2" fmla="*/ 559676 h 748862"/>
                    <a:gd name="connsiteX3" fmla="*/ 780393 w 1836683"/>
                    <a:gd name="connsiteY3" fmla="*/ 472966 h 748862"/>
                    <a:gd name="connsiteX4" fmla="*/ 1529256 w 1836683"/>
                    <a:gd name="connsiteY4" fmla="*/ 197069 h 748862"/>
                    <a:gd name="connsiteX5" fmla="*/ 1836683 w 1836683"/>
                    <a:gd name="connsiteY5" fmla="*/ 0 h 748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36683" h="748862">
                      <a:moveTo>
                        <a:pt x="0" y="748862"/>
                      </a:moveTo>
                      <a:lnTo>
                        <a:pt x="173421" y="662152"/>
                      </a:lnTo>
                      <a:lnTo>
                        <a:pt x="480849" y="559676"/>
                      </a:lnTo>
                      <a:lnTo>
                        <a:pt x="780393" y="472966"/>
                      </a:lnTo>
                      <a:lnTo>
                        <a:pt x="1529256" y="197069"/>
                      </a:lnTo>
                      <a:lnTo>
                        <a:pt x="1836683" y="0"/>
                      </a:lnTo>
                    </a:path>
                  </a:pathLst>
                </a:custGeom>
                <a:noFill/>
                <a:ln w="76200">
                  <a:solidFill>
                    <a:srgbClr val="FF0000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="" xmlns:a16="http://schemas.microsoft.com/office/drawing/2014/main" id="{711ED4D1-6E68-5946-B0FE-A572F4E7BF86}"/>
                    </a:ext>
                  </a:extLst>
                </p:cNvPr>
                <p:cNvSpPr/>
                <p:nvPr/>
              </p:nvSpPr>
              <p:spPr>
                <a:xfrm>
                  <a:off x="2341398" y="4466119"/>
                  <a:ext cx="72000" cy="720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Oval 13">
                  <a:extLst>
                    <a:ext uri="{FF2B5EF4-FFF2-40B4-BE49-F238E27FC236}">
                      <a16:creationId xmlns="" xmlns:a16="http://schemas.microsoft.com/office/drawing/2014/main" id="{C1D992B7-BE5C-B343-B0D8-FBB86D04B63E}"/>
                    </a:ext>
                  </a:extLst>
                </p:cNvPr>
                <p:cNvSpPr/>
                <p:nvPr/>
              </p:nvSpPr>
              <p:spPr>
                <a:xfrm>
                  <a:off x="2961211" y="4090883"/>
                  <a:ext cx="72000" cy="720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="" xmlns:a16="http://schemas.microsoft.com/office/drawing/2014/main" id="{C08820FC-3121-1241-961D-AB77B390E41B}"/>
                    </a:ext>
                  </a:extLst>
                </p:cNvPr>
                <p:cNvSpPr/>
                <p:nvPr/>
              </p:nvSpPr>
              <p:spPr>
                <a:xfrm>
                  <a:off x="4627107" y="3615891"/>
                  <a:ext cx="72000" cy="720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="" xmlns:a16="http://schemas.microsoft.com/office/drawing/2014/main" id="{69BD8807-43E3-C54D-8E73-D62ADF773560}"/>
                    </a:ext>
                  </a:extLst>
                </p:cNvPr>
                <p:cNvSpPr/>
                <p:nvPr/>
              </p:nvSpPr>
              <p:spPr>
                <a:xfrm>
                  <a:off x="5393364" y="3335153"/>
                  <a:ext cx="72000" cy="720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="" xmlns:a16="http://schemas.microsoft.com/office/drawing/2014/main" id="{91D0B1B4-9B7D-FC48-876C-0F7665E85484}"/>
                    </a:ext>
                  </a:extLst>
                </p:cNvPr>
                <p:cNvSpPr/>
                <p:nvPr/>
              </p:nvSpPr>
              <p:spPr>
                <a:xfrm>
                  <a:off x="6146587" y="3057902"/>
                  <a:ext cx="72000" cy="720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="" xmlns:a16="http://schemas.microsoft.com/office/drawing/2014/main" id="{D7B22816-DA87-2047-9D79-D5A918F8EEA3}"/>
                    </a:ext>
                  </a:extLst>
                </p:cNvPr>
                <p:cNvSpPr/>
                <p:nvPr/>
              </p:nvSpPr>
              <p:spPr>
                <a:xfrm>
                  <a:off x="6452994" y="2871684"/>
                  <a:ext cx="72000" cy="720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Oval 18">
                  <a:extLst>
                    <a:ext uri="{FF2B5EF4-FFF2-40B4-BE49-F238E27FC236}">
                      <a16:creationId xmlns="" xmlns:a16="http://schemas.microsoft.com/office/drawing/2014/main" id="{DD8C9F8A-8E93-644E-A929-1101FD3876ED}"/>
                    </a:ext>
                  </a:extLst>
                </p:cNvPr>
                <p:cNvSpPr/>
                <p:nvPr/>
              </p:nvSpPr>
              <p:spPr>
                <a:xfrm>
                  <a:off x="2060247" y="4650051"/>
                  <a:ext cx="72000" cy="720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="" xmlns:a16="http://schemas.microsoft.com/office/drawing/2014/main" id="{FA25FF4D-6F76-204B-8F21-19E14BBB3AF5}"/>
                    </a:ext>
                  </a:extLst>
                </p:cNvPr>
                <p:cNvSpPr/>
                <p:nvPr/>
              </p:nvSpPr>
              <p:spPr>
                <a:xfrm>
                  <a:off x="2659338" y="4271675"/>
                  <a:ext cx="72000" cy="720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="" xmlns:a16="http://schemas.microsoft.com/office/drawing/2014/main" id="{20E74332-CCA1-874A-8271-FAC4A72B5E11}"/>
                    </a:ext>
                  </a:extLst>
                </p:cNvPr>
                <p:cNvSpPr/>
                <p:nvPr/>
              </p:nvSpPr>
              <p:spPr>
                <a:xfrm>
                  <a:off x="4787390" y="3531807"/>
                  <a:ext cx="72000" cy="720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="" xmlns:a16="http://schemas.microsoft.com/office/drawing/2014/main" id="{3D8E0688-C37A-D74F-BA11-FC5502935A06}"/>
                    </a:ext>
                  </a:extLst>
                </p:cNvPr>
                <p:cNvSpPr/>
                <p:nvPr/>
              </p:nvSpPr>
              <p:spPr>
                <a:xfrm>
                  <a:off x="5089566" y="3431954"/>
                  <a:ext cx="72000" cy="720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="" xmlns:a16="http://schemas.microsoft.com/office/drawing/2014/main" id="{80AAF13B-0CAB-8C45-B35E-C104D6738064}"/>
                    </a:ext>
                  </a:extLst>
                </p:cNvPr>
                <p:cNvSpPr/>
                <p:nvPr/>
              </p:nvSpPr>
              <p:spPr>
                <a:xfrm>
                  <a:off x="4093776" y="2879831"/>
                  <a:ext cx="1836683" cy="748862"/>
                </a:xfrm>
                <a:custGeom>
                  <a:avLst/>
                  <a:gdLst>
                    <a:gd name="connsiteX0" fmla="*/ 0 w 1836683"/>
                    <a:gd name="connsiteY0" fmla="*/ 748862 h 748862"/>
                    <a:gd name="connsiteX1" fmla="*/ 173421 w 1836683"/>
                    <a:gd name="connsiteY1" fmla="*/ 662152 h 748862"/>
                    <a:gd name="connsiteX2" fmla="*/ 480849 w 1836683"/>
                    <a:gd name="connsiteY2" fmla="*/ 559676 h 748862"/>
                    <a:gd name="connsiteX3" fmla="*/ 780393 w 1836683"/>
                    <a:gd name="connsiteY3" fmla="*/ 472966 h 748862"/>
                    <a:gd name="connsiteX4" fmla="*/ 1529256 w 1836683"/>
                    <a:gd name="connsiteY4" fmla="*/ 197069 h 748862"/>
                    <a:gd name="connsiteX5" fmla="*/ 1836683 w 1836683"/>
                    <a:gd name="connsiteY5" fmla="*/ 0 h 748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36683" h="748862">
                      <a:moveTo>
                        <a:pt x="0" y="748862"/>
                      </a:moveTo>
                      <a:lnTo>
                        <a:pt x="173421" y="662152"/>
                      </a:lnTo>
                      <a:lnTo>
                        <a:pt x="480849" y="559676"/>
                      </a:lnTo>
                      <a:lnTo>
                        <a:pt x="780393" y="472966"/>
                      </a:lnTo>
                      <a:lnTo>
                        <a:pt x="1529256" y="197069"/>
                      </a:lnTo>
                      <a:lnTo>
                        <a:pt x="1836683" y="0"/>
                      </a:lnTo>
                    </a:path>
                  </a:pathLst>
                </a:custGeom>
                <a:noFill/>
                <a:ln w="76200">
                  <a:solidFill>
                    <a:srgbClr val="FFC000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="" xmlns:a16="http://schemas.microsoft.com/office/drawing/2014/main" id="{2DCF9A73-7205-A244-A65D-966F2B1B1D7E}"/>
                    </a:ext>
                  </a:extLst>
                </p:cNvPr>
                <p:cNvSpPr/>
                <p:nvPr/>
              </p:nvSpPr>
              <p:spPr>
                <a:xfrm>
                  <a:off x="1491115" y="4115345"/>
                  <a:ext cx="906517" cy="559676"/>
                </a:xfrm>
                <a:custGeom>
                  <a:avLst/>
                  <a:gdLst>
                    <a:gd name="connsiteX0" fmla="*/ 0 w 906517"/>
                    <a:gd name="connsiteY0" fmla="*/ 559676 h 559676"/>
                    <a:gd name="connsiteX1" fmla="*/ 283779 w 906517"/>
                    <a:gd name="connsiteY1" fmla="*/ 378372 h 559676"/>
                    <a:gd name="connsiteX2" fmla="*/ 606972 w 906517"/>
                    <a:gd name="connsiteY2" fmla="*/ 181303 h 559676"/>
                    <a:gd name="connsiteX3" fmla="*/ 906517 w 906517"/>
                    <a:gd name="connsiteY3" fmla="*/ 0 h 5596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06517" h="559676">
                      <a:moveTo>
                        <a:pt x="0" y="559676"/>
                      </a:moveTo>
                      <a:lnTo>
                        <a:pt x="283779" y="378372"/>
                      </a:lnTo>
                      <a:lnTo>
                        <a:pt x="606972" y="181303"/>
                      </a:lnTo>
                      <a:lnTo>
                        <a:pt x="906517" y="0"/>
                      </a:lnTo>
                    </a:path>
                  </a:pathLst>
                </a:custGeom>
                <a:noFill/>
                <a:ln w="76200">
                  <a:solidFill>
                    <a:srgbClr val="FFC000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5" name="Picture 24">
                  <a:extLst>
                    <a:ext uri="{FF2B5EF4-FFF2-40B4-BE49-F238E27FC236}">
                      <a16:creationId xmlns="" xmlns:a16="http://schemas.microsoft.com/office/drawing/2014/main" id="{CDC02058-E454-C446-96C5-C025574C004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8767" y="3731445"/>
                  <a:ext cx="513782" cy="1541347"/>
                </a:xfrm>
                <a:prstGeom prst="rect">
                  <a:avLst/>
                </a:prstGeom>
              </p:spPr>
            </p:pic>
            <p:sp>
              <p:nvSpPr>
                <p:cNvPr id="26" name="TextBox 25">
                  <a:extLst>
                    <a:ext uri="{FF2B5EF4-FFF2-40B4-BE49-F238E27FC236}">
                      <a16:creationId xmlns="" xmlns:a16="http://schemas.microsoft.com/office/drawing/2014/main" id="{EE05ACA5-06C1-6B46-825D-8F3B25302F0B}"/>
                    </a:ext>
                  </a:extLst>
                </p:cNvPr>
                <p:cNvSpPr txBox="1"/>
                <p:nvPr/>
              </p:nvSpPr>
              <p:spPr>
                <a:xfrm>
                  <a:off x="4306322" y="4593329"/>
                  <a:ext cx="199828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/>
                    <a:t>foil experiment</a:t>
                  </a:r>
                </a:p>
                <a:p>
                  <a:r>
                    <a:rPr lang="en-US" sz="2000" dirty="0"/>
                    <a:t>TI-STAR</a:t>
                  </a: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="" xmlns:a16="http://schemas.microsoft.com/office/drawing/2014/main" id="{7A41152A-C3AD-AA4D-AA12-BAE9E6C07D3E}"/>
                    </a:ext>
                  </a:extLst>
                </p:cNvPr>
                <p:cNvSpPr/>
                <p:nvPr/>
              </p:nvSpPr>
              <p:spPr>
                <a:xfrm>
                  <a:off x="4245095" y="4793642"/>
                  <a:ext cx="72000" cy="72000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="" xmlns:a16="http://schemas.microsoft.com/office/drawing/2014/main" id="{5E9BD659-72E5-914A-8503-698B761752DD}"/>
                    </a:ext>
                  </a:extLst>
                </p:cNvPr>
                <p:cNvSpPr/>
                <p:nvPr/>
              </p:nvSpPr>
              <p:spPr>
                <a:xfrm>
                  <a:off x="4245095" y="5058256"/>
                  <a:ext cx="72000" cy="720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C0A95F47-28CB-0A49-AF93-764121B5D3A5}"/>
                  </a:ext>
                </a:extLst>
              </p:cNvPr>
              <p:cNvSpPr txBox="1"/>
              <p:nvPr/>
            </p:nvSpPr>
            <p:spPr>
              <a:xfrm>
                <a:off x="5647452" y="6232105"/>
                <a:ext cx="52443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N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id="{45A96E86-CD8E-6A42-B2E8-E8A4C854EAE5}"/>
                  </a:ext>
                </a:extLst>
              </p:cNvPr>
              <p:cNvSpPr txBox="1"/>
              <p:nvPr/>
            </p:nvSpPr>
            <p:spPr>
              <a:xfrm>
                <a:off x="167874" y="3744058"/>
                <a:ext cx="52443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Z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C4FB01FF-9E08-BB4E-9BD2-585DC954C2D0}"/>
                </a:ext>
              </a:extLst>
            </p:cNvPr>
            <p:cNvSpPr txBox="1"/>
            <p:nvPr/>
          </p:nvSpPr>
          <p:spPr>
            <a:xfrm>
              <a:off x="-6825" y="6453965"/>
              <a:ext cx="53523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adapted from Prog. Part </a:t>
              </a:r>
              <a:r>
                <a:rPr lang="en-US" sz="1400" dirty="0" err="1"/>
                <a:t>Nucl</a:t>
              </a:r>
              <a:r>
                <a:rPr lang="en-US" sz="1400" dirty="0"/>
                <a:t> Phys 86 (2016) 86-126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754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A51C97-E4AC-8E43-B7AF-66B94E614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430" y="173455"/>
            <a:ext cx="8310603" cy="725880"/>
          </a:xfrm>
        </p:spPr>
        <p:txBody>
          <a:bodyPr/>
          <a:lstStyle/>
          <a:p>
            <a:r>
              <a:rPr lang="en-US" sz="2800" dirty="0"/>
              <a:t>A systematic physics program at ARIEL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0F33A847-3AA5-8E41-A9CB-72E196DA5E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33"/>
          <a:stretch/>
        </p:blipFill>
        <p:spPr>
          <a:xfrm>
            <a:off x="0" y="2951858"/>
            <a:ext cx="5250052" cy="220881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="" xmlns:a16="http://schemas.microsoft.com/office/drawing/2014/main" id="{390F9AB3-42B4-D04D-9F0E-AB49494AB4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1859" y="1261430"/>
            <a:ext cx="3203229" cy="1226531"/>
          </a:xfrm>
          <a:prstGeom prst="rect">
            <a:avLst/>
          </a:prstGeom>
          <a:solidFill>
            <a:srgbClr val="EFF3EF"/>
          </a:solidFill>
        </p:spPr>
      </p:pic>
      <p:cxnSp>
        <p:nvCxnSpPr>
          <p:cNvPr id="33" name="Straight Arrow Connector 32">
            <a:extLst>
              <a:ext uri="{FF2B5EF4-FFF2-40B4-BE49-F238E27FC236}">
                <a16:creationId xmlns="" xmlns:a16="http://schemas.microsoft.com/office/drawing/2014/main" id="{FD887FE7-204D-6747-A0D9-A8BFDC972AF1}"/>
              </a:ext>
            </a:extLst>
          </p:cNvPr>
          <p:cNvCxnSpPr>
            <a:cxnSpLocks/>
          </p:cNvCxnSpPr>
          <p:nvPr/>
        </p:nvCxnSpPr>
        <p:spPr>
          <a:xfrm>
            <a:off x="6497608" y="1460713"/>
            <a:ext cx="361468" cy="0"/>
          </a:xfrm>
          <a:prstGeom prst="straightConnector1">
            <a:avLst/>
          </a:prstGeom>
          <a:ln w="698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="" xmlns:a16="http://schemas.microsoft.com/office/drawing/2014/main" id="{9593E7B8-313E-1D4C-917D-FE7F5D63AAA8}"/>
                  </a:ext>
                </a:extLst>
              </p:cNvPr>
              <p:cNvSpPr txBox="1"/>
              <p:nvPr/>
            </p:nvSpPr>
            <p:spPr>
              <a:xfrm>
                <a:off x="6074978" y="3091465"/>
                <a:ext cx="241802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tx1"/>
                    </a:solidFill>
                  </a:rPr>
                  <a:t>Step 1: establish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-Oslo at TIGRESS</a:t>
                </a: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593E7B8-313E-1D4C-917D-FE7F5D63AA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4978" y="3091465"/>
                <a:ext cx="2418029" cy="1200329"/>
              </a:xfrm>
              <a:prstGeom prst="rect">
                <a:avLst/>
              </a:prstGeom>
              <a:blipFill>
                <a:blip r:embed="rId4"/>
                <a:stretch>
                  <a:fillRect l="-3646" t="-3125" b="-10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BBDB82BC-9396-E14C-BF82-1B8E3D37A477}"/>
              </a:ext>
            </a:extLst>
          </p:cNvPr>
          <p:cNvSpPr txBox="1"/>
          <p:nvPr/>
        </p:nvSpPr>
        <p:spPr>
          <a:xfrm>
            <a:off x="334536" y="1261429"/>
            <a:ext cx="4859256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reproduce known n-capture cross sections using stable beams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 targeted towards future RIB experiments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possible first experiments: </a:t>
            </a:r>
            <a:r>
              <a:rPr lang="en-US" sz="1200" dirty="0" err="1">
                <a:solidFill>
                  <a:schemeClr val="tx1"/>
                </a:solidFill>
              </a:rPr>
              <a:t>Sn,In</a:t>
            </a:r>
            <a:r>
              <a:rPr lang="en-US" sz="1200" dirty="0">
                <a:solidFill>
                  <a:schemeClr val="tx1"/>
                </a:solidFill>
              </a:rPr>
              <a:t>, Lu, </a:t>
            </a:r>
            <a:r>
              <a:rPr lang="en-US" sz="1200" dirty="0" err="1">
                <a:solidFill>
                  <a:schemeClr val="tx1"/>
                </a:solidFill>
              </a:rPr>
              <a:t>Yb</a:t>
            </a:r>
            <a:r>
              <a:rPr lang="en-US" sz="1200" dirty="0">
                <a:solidFill>
                  <a:schemeClr val="tx1"/>
                </a:solidFill>
              </a:rPr>
              <a:t> stable beam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(</a:t>
            </a:r>
            <a:r>
              <a:rPr lang="en-US" sz="1200" dirty="0" err="1">
                <a:solidFill>
                  <a:schemeClr val="tx1"/>
                </a:solidFill>
              </a:rPr>
              <a:t>d,p</a:t>
            </a:r>
            <a:r>
              <a:rPr lang="en-US" sz="1200" dirty="0">
                <a:solidFill>
                  <a:schemeClr val="tx1"/>
                </a:solidFill>
              </a:rPr>
              <a:t>), (p, alpha) and other reactions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different beam energies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(</a:t>
            </a:r>
            <a:r>
              <a:rPr lang="en-US" sz="1200" dirty="0" err="1">
                <a:solidFill>
                  <a:schemeClr val="tx1"/>
                </a:solidFill>
              </a:rPr>
              <a:t>d,p</a:t>
            </a:r>
            <a:r>
              <a:rPr lang="en-US" sz="1200" dirty="0">
                <a:solidFill>
                  <a:schemeClr val="tx1"/>
                </a:solidFill>
              </a:rPr>
              <a:t>) for thin (0.5 mg/cm</a:t>
            </a:r>
            <a:r>
              <a:rPr lang="en-US" sz="1200" baseline="30000" dirty="0">
                <a:solidFill>
                  <a:schemeClr val="tx1"/>
                </a:solidFill>
              </a:rPr>
              <a:t>2</a:t>
            </a:r>
            <a:r>
              <a:rPr lang="en-US" sz="1200" dirty="0">
                <a:solidFill>
                  <a:schemeClr val="tx1"/>
                </a:solidFill>
              </a:rPr>
              <a:t>) and thick target (5 mg/cm</a:t>
            </a:r>
            <a:r>
              <a:rPr lang="en-US" sz="1200" baseline="30000" dirty="0">
                <a:solidFill>
                  <a:schemeClr val="tx1"/>
                </a:solidFill>
              </a:rPr>
              <a:t>2 </a:t>
            </a:r>
            <a:r>
              <a:rPr lang="en-US" sz="1200" dirty="0">
                <a:solidFill>
                  <a:schemeClr val="tx1"/>
                </a:solidFill>
              </a:rPr>
              <a:t>?)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understand role of EMMA</a:t>
            </a:r>
          </a:p>
        </p:txBody>
      </p:sp>
    </p:spTree>
    <p:extLst>
      <p:ext uri="{BB962C8B-B14F-4D97-AF65-F5344CB8AC3E}">
        <p14:creationId xmlns:p14="http://schemas.microsoft.com/office/powerpoint/2010/main" val="157772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A51C97-E4AC-8E43-B7AF-66B94E614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430" y="173455"/>
            <a:ext cx="8310603" cy="725880"/>
          </a:xfrm>
        </p:spPr>
        <p:txBody>
          <a:bodyPr/>
          <a:lstStyle/>
          <a:p>
            <a:r>
              <a:rPr lang="en-US" sz="2800" dirty="0"/>
              <a:t>A systematic physics program at ARIEL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0F33A847-3AA5-8E41-A9CB-72E196DA5E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33"/>
          <a:stretch/>
        </p:blipFill>
        <p:spPr>
          <a:xfrm>
            <a:off x="0" y="2951858"/>
            <a:ext cx="5250052" cy="220881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="" xmlns:a16="http://schemas.microsoft.com/office/drawing/2014/main" id="{390F9AB3-42B4-D04D-9F0E-AB49494AB4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1859" y="1261430"/>
            <a:ext cx="3203229" cy="1226531"/>
          </a:xfrm>
          <a:prstGeom prst="rect">
            <a:avLst/>
          </a:prstGeom>
          <a:solidFill>
            <a:srgbClr val="EFF3EF"/>
          </a:solidFill>
        </p:spPr>
      </p:pic>
      <p:cxnSp>
        <p:nvCxnSpPr>
          <p:cNvPr id="33" name="Straight Arrow Connector 32">
            <a:extLst>
              <a:ext uri="{FF2B5EF4-FFF2-40B4-BE49-F238E27FC236}">
                <a16:creationId xmlns="" xmlns:a16="http://schemas.microsoft.com/office/drawing/2014/main" id="{FD887FE7-204D-6747-A0D9-A8BFDC972AF1}"/>
              </a:ext>
            </a:extLst>
          </p:cNvPr>
          <p:cNvCxnSpPr>
            <a:cxnSpLocks/>
          </p:cNvCxnSpPr>
          <p:nvPr/>
        </p:nvCxnSpPr>
        <p:spPr>
          <a:xfrm>
            <a:off x="7302280" y="1460713"/>
            <a:ext cx="361468" cy="0"/>
          </a:xfrm>
          <a:prstGeom prst="straightConnector1">
            <a:avLst/>
          </a:prstGeom>
          <a:ln w="698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593E7B8-313E-1D4C-917D-FE7F5D63AAA8}"/>
              </a:ext>
            </a:extLst>
          </p:cNvPr>
          <p:cNvSpPr txBox="1"/>
          <p:nvPr/>
        </p:nvSpPr>
        <p:spPr>
          <a:xfrm>
            <a:off x="6074978" y="3091465"/>
            <a:ext cx="27124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Step 2: pre-CANREB beams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BBDB82BC-9396-E14C-BF82-1B8E3D37A477}"/>
              </a:ext>
            </a:extLst>
          </p:cNvPr>
          <p:cNvSpPr txBox="1"/>
          <p:nvPr/>
        </p:nvSpPr>
        <p:spPr>
          <a:xfrm>
            <a:off x="334536" y="1261429"/>
            <a:ext cx="4859256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first new data a few steps away from stability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a few selected cases of largest interest, likely </a:t>
            </a:r>
            <a:r>
              <a:rPr lang="en-US" sz="1200" dirty="0" err="1">
                <a:solidFill>
                  <a:schemeClr val="tx1"/>
                </a:solidFill>
              </a:rPr>
              <a:t>Yb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mr-IN" sz="1200" dirty="0">
                <a:solidFill>
                  <a:schemeClr val="tx1"/>
                </a:solidFill>
              </a:rPr>
              <a:t>–</a:t>
            </a:r>
            <a:r>
              <a:rPr lang="en-US" sz="1200" dirty="0">
                <a:solidFill>
                  <a:schemeClr val="tx1"/>
                </a:solidFill>
              </a:rPr>
              <a:t> Lu region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gain experience for post-acceleration of such heavy, RIB at ISAC-II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probably using thick CD</a:t>
            </a:r>
            <a:r>
              <a:rPr lang="en-US" sz="1200" baseline="-25000" dirty="0">
                <a:solidFill>
                  <a:schemeClr val="tx1"/>
                </a:solidFill>
              </a:rPr>
              <a:t>2</a:t>
            </a:r>
            <a:r>
              <a:rPr lang="en-US" sz="1200" dirty="0">
                <a:solidFill>
                  <a:schemeClr val="tx1"/>
                </a:solidFill>
              </a:rPr>
              <a:t> target in SHARC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understand delta electrons in SHARC when using thick targets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beam impurities will be a challenge, maybe EMMA can help </a:t>
            </a:r>
          </a:p>
          <a:p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63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A51C97-E4AC-8E43-B7AF-66B94E614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430" y="173455"/>
            <a:ext cx="8310603" cy="725880"/>
          </a:xfrm>
        </p:spPr>
        <p:txBody>
          <a:bodyPr/>
          <a:lstStyle/>
          <a:p>
            <a:r>
              <a:rPr lang="en-US" sz="2800" dirty="0"/>
              <a:t>A systematic physics program at ARIEL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0F33A847-3AA5-8E41-A9CB-72E196DA5E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33"/>
          <a:stretch/>
        </p:blipFill>
        <p:spPr>
          <a:xfrm>
            <a:off x="0" y="2951858"/>
            <a:ext cx="5250052" cy="220881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="" xmlns:a16="http://schemas.microsoft.com/office/drawing/2014/main" id="{390F9AB3-42B4-D04D-9F0E-AB49494AB4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1859" y="1261430"/>
            <a:ext cx="3203229" cy="1226531"/>
          </a:xfrm>
          <a:prstGeom prst="rect">
            <a:avLst/>
          </a:prstGeom>
          <a:solidFill>
            <a:srgbClr val="EFF3EF"/>
          </a:solidFill>
        </p:spPr>
      </p:pic>
      <p:cxnSp>
        <p:nvCxnSpPr>
          <p:cNvPr id="33" name="Straight Arrow Connector 32">
            <a:extLst>
              <a:ext uri="{FF2B5EF4-FFF2-40B4-BE49-F238E27FC236}">
                <a16:creationId xmlns="" xmlns:a16="http://schemas.microsoft.com/office/drawing/2014/main" id="{FD887FE7-204D-6747-A0D9-A8BFDC972AF1}"/>
              </a:ext>
            </a:extLst>
          </p:cNvPr>
          <p:cNvCxnSpPr>
            <a:cxnSpLocks/>
          </p:cNvCxnSpPr>
          <p:nvPr/>
        </p:nvCxnSpPr>
        <p:spPr>
          <a:xfrm>
            <a:off x="8183565" y="1460713"/>
            <a:ext cx="361468" cy="0"/>
          </a:xfrm>
          <a:prstGeom prst="straightConnector1">
            <a:avLst/>
          </a:prstGeom>
          <a:ln w="698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593E7B8-313E-1D4C-917D-FE7F5D63AAA8}"/>
              </a:ext>
            </a:extLst>
          </p:cNvPr>
          <p:cNvSpPr txBox="1"/>
          <p:nvPr/>
        </p:nvSpPr>
        <p:spPr>
          <a:xfrm>
            <a:off x="6074978" y="3091465"/>
            <a:ext cx="27124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3: experiments with CANREB and SHARC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BBDB82BC-9396-E14C-BF82-1B8E3D37A477}"/>
              </a:ext>
            </a:extLst>
          </p:cNvPr>
          <p:cNvSpPr txBox="1"/>
          <p:nvPr/>
        </p:nvSpPr>
        <p:spPr>
          <a:xfrm>
            <a:off x="334536" y="1261429"/>
            <a:ext cx="4859256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CANREB will allow to continue the systematic program: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Significant boost in intensity and purity of heavy beams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first r-process relevant data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comparison to beta-Oslo (e.g. SUN)</a:t>
            </a:r>
          </a:p>
        </p:txBody>
      </p:sp>
    </p:spTree>
    <p:extLst>
      <p:ext uri="{BB962C8B-B14F-4D97-AF65-F5344CB8AC3E}">
        <p14:creationId xmlns:p14="http://schemas.microsoft.com/office/powerpoint/2010/main" val="179849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A51C97-E4AC-8E43-B7AF-66B94E614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430" y="173455"/>
            <a:ext cx="8310603" cy="725880"/>
          </a:xfrm>
        </p:spPr>
        <p:txBody>
          <a:bodyPr/>
          <a:lstStyle/>
          <a:p>
            <a:r>
              <a:rPr lang="en-US" sz="2800" dirty="0"/>
              <a:t>A systematic physics program at ARIEL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0F33A847-3AA5-8E41-A9CB-72E196DA5E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33"/>
          <a:stretch/>
        </p:blipFill>
        <p:spPr>
          <a:xfrm>
            <a:off x="0" y="2951858"/>
            <a:ext cx="5250052" cy="220881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="" xmlns:a16="http://schemas.microsoft.com/office/drawing/2014/main" id="{390F9AB3-42B4-D04D-9F0E-AB49494AB4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1859" y="1261430"/>
            <a:ext cx="3203229" cy="1226531"/>
          </a:xfrm>
          <a:prstGeom prst="rect">
            <a:avLst/>
          </a:prstGeom>
          <a:solidFill>
            <a:srgbClr val="EFF3EF"/>
          </a:solidFill>
        </p:spPr>
      </p:pic>
      <p:cxnSp>
        <p:nvCxnSpPr>
          <p:cNvPr id="33" name="Straight Arrow Connector 32">
            <a:extLst>
              <a:ext uri="{FF2B5EF4-FFF2-40B4-BE49-F238E27FC236}">
                <a16:creationId xmlns="" xmlns:a16="http://schemas.microsoft.com/office/drawing/2014/main" id="{FD887FE7-204D-6747-A0D9-A8BFDC972AF1}"/>
              </a:ext>
            </a:extLst>
          </p:cNvPr>
          <p:cNvCxnSpPr>
            <a:cxnSpLocks/>
          </p:cNvCxnSpPr>
          <p:nvPr/>
        </p:nvCxnSpPr>
        <p:spPr>
          <a:xfrm>
            <a:off x="8183565" y="1460713"/>
            <a:ext cx="361468" cy="0"/>
          </a:xfrm>
          <a:prstGeom prst="straightConnector1">
            <a:avLst/>
          </a:prstGeom>
          <a:ln w="698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593E7B8-313E-1D4C-917D-FE7F5D63AAA8}"/>
              </a:ext>
            </a:extLst>
          </p:cNvPr>
          <p:cNvSpPr txBox="1"/>
          <p:nvPr/>
        </p:nvSpPr>
        <p:spPr>
          <a:xfrm>
            <a:off x="6074978" y="3091465"/>
            <a:ext cx="27124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3: experiments with CANREB and SHARC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BBDB82BC-9396-E14C-BF82-1B8E3D37A477}"/>
              </a:ext>
            </a:extLst>
          </p:cNvPr>
          <p:cNvSpPr txBox="1"/>
          <p:nvPr/>
        </p:nvSpPr>
        <p:spPr>
          <a:xfrm>
            <a:off x="334536" y="1261429"/>
            <a:ext cx="4859256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CANREB will allow to continue the systematic program: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Significant boost in intensity and purity of heavy beams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first r-process relevant data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comparison to beta-Oslo (e.g. SUN)</a:t>
            </a:r>
          </a:p>
        </p:txBody>
      </p:sp>
    </p:spTree>
    <p:extLst>
      <p:ext uri="{BB962C8B-B14F-4D97-AF65-F5344CB8AC3E}">
        <p14:creationId xmlns:p14="http://schemas.microsoft.com/office/powerpoint/2010/main" val="348400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A51C97-E4AC-8E43-B7AF-66B94E614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430" y="173455"/>
            <a:ext cx="8310603" cy="725880"/>
          </a:xfrm>
        </p:spPr>
        <p:txBody>
          <a:bodyPr/>
          <a:lstStyle/>
          <a:p>
            <a:r>
              <a:rPr lang="en-US" sz="2800" dirty="0"/>
              <a:t>A systematic physics program at ARIEL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0F33A847-3AA5-8E41-A9CB-72E196DA5E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33"/>
          <a:stretch/>
        </p:blipFill>
        <p:spPr>
          <a:xfrm>
            <a:off x="0" y="2951858"/>
            <a:ext cx="5250052" cy="2208812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593E7B8-313E-1D4C-917D-FE7F5D63AAA8}"/>
              </a:ext>
            </a:extLst>
          </p:cNvPr>
          <p:cNvSpPr txBox="1"/>
          <p:nvPr/>
        </p:nvSpPr>
        <p:spPr>
          <a:xfrm>
            <a:off x="5567450" y="3813841"/>
            <a:ext cx="35216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Step 4: experiments with ARIEL and TI-STAR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BBDB82BC-9396-E14C-BF82-1B8E3D37A477}"/>
              </a:ext>
            </a:extLst>
          </p:cNvPr>
          <p:cNvSpPr txBox="1"/>
          <p:nvPr/>
        </p:nvSpPr>
        <p:spPr>
          <a:xfrm>
            <a:off x="334536" y="1261429"/>
            <a:ext cx="4859256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pushing towards the limits using TI-STAR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measure all accessible dominant n-capture cross sections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at the same time: studies on nuclear structure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also allows a systematic program on halo features of heavy nuclei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D134763-2821-0D4D-AEB9-0C747FED8A0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2013" y="1129995"/>
            <a:ext cx="3797123" cy="2517194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="" xmlns:a16="http://schemas.microsoft.com/office/drawing/2014/main" id="{0ABDBFE5-0832-7347-924F-6BB1FC5CA89E}"/>
              </a:ext>
            </a:extLst>
          </p:cNvPr>
          <p:cNvSpPr/>
          <p:nvPr/>
        </p:nvSpPr>
        <p:spPr>
          <a:xfrm rot="20126247">
            <a:off x="832139" y="3692841"/>
            <a:ext cx="2985796" cy="464896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330EA211-9D30-1548-B2F8-83354E90BAB2}"/>
              </a:ext>
            </a:extLst>
          </p:cNvPr>
          <p:cNvSpPr/>
          <p:nvPr/>
        </p:nvSpPr>
        <p:spPr>
          <a:xfrm rot="19451120">
            <a:off x="3693858" y="2960003"/>
            <a:ext cx="680669" cy="3133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41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Silicon Tracker: Team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733" y="1144642"/>
            <a:ext cx="748621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600" b="1" dirty="0"/>
              <a:t>L. </a:t>
            </a:r>
            <a:r>
              <a:rPr lang="en-US" sz="1600" b="1" dirty="0" err="1"/>
              <a:t>Atar</a:t>
            </a:r>
            <a:r>
              <a:rPr lang="en-US" sz="1600" b="1" dirty="0"/>
              <a:t>, T. Rockman</a:t>
            </a:r>
            <a:r>
              <a:rPr lang="en-US" sz="1600" dirty="0"/>
              <a:t> (both UofG): Geant4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b="1" dirty="0" err="1"/>
              <a:t>Hadi</a:t>
            </a:r>
            <a:r>
              <a:rPr lang="en-US" sz="1600" b="1" dirty="0"/>
              <a:t> </a:t>
            </a:r>
            <a:r>
              <a:rPr lang="en-US" sz="1600" b="1" dirty="0" err="1"/>
              <a:t>Behnamian</a:t>
            </a:r>
            <a:r>
              <a:rPr lang="en-US" sz="1600" b="1" dirty="0"/>
              <a:t> </a:t>
            </a:r>
            <a:r>
              <a:rPr lang="en-US" sz="1600" dirty="0"/>
              <a:t>(Iranian </a:t>
            </a:r>
            <a:r>
              <a:rPr lang="en-US" sz="1600" dirty="0" err="1"/>
              <a:t>lightsource</a:t>
            </a:r>
            <a:r>
              <a:rPr lang="en-US" sz="1600" dirty="0"/>
              <a:t> facility)</a:t>
            </a:r>
            <a:r>
              <a:rPr lang="en-US" sz="1600" b="1" dirty="0"/>
              <a:t>:</a:t>
            </a:r>
            <a:r>
              <a:rPr lang="en-US" sz="1600" dirty="0"/>
              <a:t> new postdoc to start in the fall: detector development, cooling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b="1" dirty="0" err="1"/>
              <a:t>Vinzenz</a:t>
            </a:r>
            <a:r>
              <a:rPr lang="en-US" sz="1600" b="1" dirty="0"/>
              <a:t> </a:t>
            </a:r>
            <a:r>
              <a:rPr lang="en-US" sz="1600" b="1" dirty="0" err="1"/>
              <a:t>Bildstein</a:t>
            </a:r>
            <a:r>
              <a:rPr lang="en-US" sz="1600" dirty="0"/>
              <a:t>, </a:t>
            </a:r>
            <a:r>
              <a:rPr lang="en-US" sz="1600" dirty="0" err="1"/>
              <a:t>UofG</a:t>
            </a:r>
            <a:r>
              <a:rPr lang="en-US" sz="1600" dirty="0"/>
              <a:t>: essential for this project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b="1" dirty="0"/>
              <a:t>R. </a:t>
            </a:r>
            <a:r>
              <a:rPr lang="en-US" sz="1600" b="1" dirty="0" err="1"/>
              <a:t>Gernhäuser</a:t>
            </a:r>
            <a:r>
              <a:rPr lang="en-US" sz="1600" b="1" dirty="0"/>
              <a:t>, M. </a:t>
            </a:r>
            <a:r>
              <a:rPr lang="en-US" sz="1600" b="1" dirty="0" err="1"/>
              <a:t>Böhmer</a:t>
            </a:r>
            <a:r>
              <a:rPr lang="en-US" sz="1600" b="1" dirty="0"/>
              <a:t> </a:t>
            </a:r>
            <a:r>
              <a:rPr lang="en-US" sz="1600" dirty="0"/>
              <a:t>(both TU Munich): ASICs, PCBs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b="1" dirty="0"/>
              <a:t>F. </a:t>
            </a:r>
            <a:r>
              <a:rPr lang="en-US" sz="1600" b="1" dirty="0" err="1"/>
              <a:t>Sarazin</a:t>
            </a:r>
            <a:r>
              <a:rPr lang="en-US" sz="1600" b="1" dirty="0"/>
              <a:t> </a:t>
            </a:r>
            <a:r>
              <a:rPr lang="en-US" sz="1600" dirty="0"/>
              <a:t>(Mines), </a:t>
            </a:r>
            <a:r>
              <a:rPr lang="en-US" sz="1600" b="1" dirty="0"/>
              <a:t>R. </a:t>
            </a:r>
            <a:r>
              <a:rPr lang="en-US" sz="1600" b="1" dirty="0" err="1"/>
              <a:t>Hendersson</a:t>
            </a:r>
            <a:r>
              <a:rPr lang="en-US" sz="1600" dirty="0"/>
              <a:t> (TRIUMF): mechanical design, mechanics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b="1" dirty="0"/>
              <a:t>F. </a:t>
            </a:r>
            <a:r>
              <a:rPr lang="en-US" sz="1600" b="1" dirty="0" err="1"/>
              <a:t>Retiere</a:t>
            </a:r>
            <a:r>
              <a:rPr lang="en-US" sz="1600" dirty="0"/>
              <a:t> (TRIUMF) + team: FPGA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b="1" dirty="0"/>
              <a:t>R. </a:t>
            </a:r>
            <a:r>
              <a:rPr lang="en-US" sz="1600" b="1" dirty="0" err="1"/>
              <a:t>Openshow</a:t>
            </a:r>
            <a:r>
              <a:rPr lang="en-US" sz="1600" b="1" dirty="0"/>
              <a:t>, P. Lu</a:t>
            </a:r>
            <a:r>
              <a:rPr lang="en-US" sz="1600" dirty="0"/>
              <a:t> (TRIUMF): gas system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16724" y="3281247"/>
            <a:ext cx="6324612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600" dirty="0"/>
              <a:t>gate-0 at TRIUMF: </a:t>
            </a:r>
            <a:r>
              <a:rPr lang="en-US" sz="1600" dirty="0" smtClean="0"/>
              <a:t>✔</a:t>
            </a:r>
            <a:endParaRPr lang="en-US" sz="1600" dirty="0"/>
          </a:p>
          <a:p>
            <a:pPr marL="285750" indent="-285750">
              <a:buFont typeface="Arial" charset="0"/>
              <a:buChar char="•"/>
            </a:pPr>
            <a:r>
              <a:rPr lang="en-US" sz="1600" dirty="0"/>
              <a:t>October 2016: meeting w. TRIUMF detector + electronics experts ✔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/>
              <a:t>May 2017: CFI JELF envelope at U. of Guelph ($400k) ✔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/>
              <a:t>January 2018: submission to CFI-JELF (total budget $750k) ✔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/>
              <a:t>gate 1+2: in preparation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/>
              <a:t>CFI results expected soon </a:t>
            </a:r>
          </a:p>
        </p:txBody>
      </p:sp>
    </p:spTree>
    <p:extLst>
      <p:ext uri="{BB962C8B-B14F-4D97-AF65-F5344CB8AC3E}">
        <p14:creationId xmlns:p14="http://schemas.microsoft.com/office/powerpoint/2010/main" val="43587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ectrum">
  <a:themeElements>
    <a:clrScheme name="Spectrum">
      <a:dk1>
        <a:sysClr val="windowText" lastClr="000000"/>
      </a:dk1>
      <a:lt1>
        <a:sysClr val="window" lastClr="FFFFFF"/>
      </a:lt1>
      <a:dk2>
        <a:srgbClr val="252731"/>
      </a:dk2>
      <a:lt2>
        <a:srgbClr val="EAE7E4"/>
      </a:lt2>
      <a:accent1>
        <a:srgbClr val="990000"/>
      </a:accent1>
      <a:accent2>
        <a:srgbClr val="FF6600"/>
      </a:accent2>
      <a:accent3>
        <a:srgbClr val="FFBA00"/>
      </a:accent3>
      <a:accent4>
        <a:srgbClr val="99CC00"/>
      </a:accent4>
      <a:accent5>
        <a:srgbClr val="528A02"/>
      </a:accent5>
      <a:accent6>
        <a:srgbClr val="333333"/>
      </a:accent6>
      <a:hlink>
        <a:srgbClr val="660000"/>
      </a:hlink>
      <a:folHlink>
        <a:srgbClr val="CC3300"/>
      </a:folHlink>
    </a:clrScheme>
    <a:fontScheme name="Spectrum">
      <a:majorFont>
        <a:latin typeface="Corbe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Spectrum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GRSI_NSERC_Review_2016_Template</Template>
  <TotalTime>5451</TotalTime>
  <Words>1270</Words>
  <Application>Microsoft Macintosh PowerPoint</Application>
  <PresentationFormat>On-screen Show (16:9)</PresentationFormat>
  <Paragraphs>208</Paragraphs>
  <Slides>34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Andale Mono</vt:lpstr>
      <vt:lpstr>Arial</vt:lpstr>
      <vt:lpstr>Calibri</vt:lpstr>
      <vt:lpstr>Cambria Math</vt:lpstr>
      <vt:lpstr>Corbel</vt:lpstr>
      <vt:lpstr>ＭＳ Ｐゴシック</vt:lpstr>
      <vt:lpstr>t1-gul-regular</vt:lpstr>
      <vt:lpstr>Tw Cen MT</vt:lpstr>
      <vt:lpstr>Wingdings</vt:lpstr>
      <vt:lpstr>Spectrum</vt:lpstr>
      <vt:lpstr>Opportunities for Nucleosynthesis Studies with TI-STAR and TIGRESS at ARIEL</vt:lpstr>
      <vt:lpstr>Intro: indirect approaches to nucleosynthesis studies</vt:lpstr>
      <vt:lpstr>Example: spectroscopy of 22Ne resonances at ISAC-II</vt:lpstr>
      <vt:lpstr>Particle-gamma spectroscopy with TIGRESS</vt:lpstr>
      <vt:lpstr>Example: spectroscopy of 22Ne resonances at ISAC-II</vt:lpstr>
      <vt:lpstr>rp-process</vt:lpstr>
      <vt:lpstr>Indirect measurements for the rp-process</vt:lpstr>
      <vt:lpstr>Constraining neutron capture rates </vt:lpstr>
      <vt:lpstr>Constraining neutron capture rates </vt:lpstr>
      <vt:lpstr>Validation of the “Oslo” method</vt:lpstr>
      <vt:lpstr>Oslo-method: doable for exotic beams at ARIEL? </vt:lpstr>
      <vt:lpstr>resolution vs. target thickness</vt:lpstr>
      <vt:lpstr>136Sn(d,p) at ARIEL and CD2 targets</vt:lpstr>
      <vt:lpstr>Idea:vertex tracking at ISOL energies using Si detectors</vt:lpstr>
      <vt:lpstr>Layout of TI-STAR</vt:lpstr>
      <vt:lpstr>Layout of TI-STAR</vt:lpstr>
      <vt:lpstr>SKIROC-2 ASICs</vt:lpstr>
      <vt:lpstr>TI-STAR simulation</vt:lpstr>
      <vt:lpstr>Silicon Tracker: Geant4 simulations</vt:lpstr>
      <vt:lpstr>Silicon Tracker: Geant4 simulations</vt:lpstr>
      <vt:lpstr>Silicon Tracker: Geant4 simulations</vt:lpstr>
      <vt:lpstr>TI-STAR performance: 136Sn(d,p)</vt:lpstr>
      <vt:lpstr>Implementing Realistic Beam Physics</vt:lpstr>
      <vt:lpstr>Implementing Realistic Beam Physics</vt:lpstr>
      <vt:lpstr>Implementing Realistic Beam Physics</vt:lpstr>
      <vt:lpstr>TIGRESS energy resolution using TI-STAR</vt:lpstr>
      <vt:lpstr>Oslo-method using TI-STAR and TIGRESS </vt:lpstr>
      <vt:lpstr>Neutron capture rates accessible using ARIEL beams</vt:lpstr>
      <vt:lpstr>A systematic physics program at ARIEL</vt:lpstr>
      <vt:lpstr>A systematic physics program at ARIEL</vt:lpstr>
      <vt:lpstr>A systematic physics program at ARIEL</vt:lpstr>
      <vt:lpstr>A systematic physics program at ARIEL</vt:lpstr>
      <vt:lpstr>A systematic physics program at ARIEL</vt:lpstr>
      <vt:lpstr>Silicon Tracker: Team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Recent Progress: GRIFFIN</dc:title>
  <dc:creator>Dennis Muecher</dc:creator>
  <cp:lastModifiedBy>Microsoft Office User</cp:lastModifiedBy>
  <cp:revision>537</cp:revision>
  <cp:lastPrinted>2018-07-18T10:11:33Z</cp:lastPrinted>
  <dcterms:created xsi:type="dcterms:W3CDTF">2016-11-27T11:46:43Z</dcterms:created>
  <dcterms:modified xsi:type="dcterms:W3CDTF">2018-07-18T20:13:48Z</dcterms:modified>
</cp:coreProperties>
</file>