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38"/>
  </p:notesMasterIdLst>
  <p:handoutMasterIdLst>
    <p:handoutMasterId r:id="rId39"/>
  </p:handoutMasterIdLst>
  <p:sldIdLst>
    <p:sldId id="430" r:id="rId2"/>
    <p:sldId id="351" r:id="rId3"/>
    <p:sldId id="552" r:id="rId4"/>
    <p:sldId id="603" r:id="rId5"/>
    <p:sldId id="604" r:id="rId6"/>
    <p:sldId id="560" r:id="rId7"/>
    <p:sldId id="559" r:id="rId8"/>
    <p:sldId id="561" r:id="rId9"/>
    <p:sldId id="565" r:id="rId10"/>
    <p:sldId id="566" r:id="rId11"/>
    <p:sldId id="607" r:id="rId12"/>
    <p:sldId id="518" r:id="rId13"/>
    <p:sldId id="570" r:id="rId14"/>
    <p:sldId id="571" r:id="rId15"/>
    <p:sldId id="532" r:id="rId16"/>
    <p:sldId id="533" r:id="rId17"/>
    <p:sldId id="606" r:id="rId18"/>
    <p:sldId id="574" r:id="rId19"/>
    <p:sldId id="576" r:id="rId20"/>
    <p:sldId id="578" r:id="rId21"/>
    <p:sldId id="577" r:id="rId22"/>
    <p:sldId id="575" r:id="rId23"/>
    <p:sldId id="539" r:id="rId24"/>
    <p:sldId id="608" r:id="rId25"/>
    <p:sldId id="609" r:id="rId26"/>
    <p:sldId id="601" r:id="rId27"/>
    <p:sldId id="550" r:id="rId28"/>
    <p:sldId id="593" r:id="rId29"/>
    <p:sldId id="594" r:id="rId30"/>
    <p:sldId id="563" r:id="rId31"/>
    <p:sldId id="508" r:id="rId32"/>
    <p:sldId id="602" r:id="rId33"/>
    <p:sldId id="470" r:id="rId34"/>
    <p:sldId id="483" r:id="rId35"/>
    <p:sldId id="463" r:id="rId36"/>
    <p:sldId id="592" r:id="rId37"/>
  </p:sldIdLst>
  <p:sldSz cx="9144000" cy="6858000" type="screen4x3"/>
  <p:notesSz cx="6985000" cy="92837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42">
          <p15:clr>
            <a:srgbClr val="A4A3A4"/>
          </p15:clr>
        </p15:guide>
        <p15:guide id="2" orient="horz" pos="4027">
          <p15:clr>
            <a:srgbClr val="A4A3A4"/>
          </p15:clr>
        </p15:guide>
        <p15:guide id="3" orient="horz" pos="1698">
          <p15:clr>
            <a:srgbClr val="A4A3A4"/>
          </p15:clr>
        </p15:guide>
        <p15:guide id="4" orient="horz" pos="152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604">
          <p15:clr>
            <a:srgbClr val="A4A3A4"/>
          </p15:clr>
        </p15:guide>
        <p15:guide id="7" pos="5616">
          <p15:clr>
            <a:srgbClr val="A4A3A4"/>
          </p15:clr>
        </p15:guide>
        <p15:guide id="8" pos="136">
          <p15:clr>
            <a:srgbClr val="A4A3A4"/>
          </p15:clr>
        </p15:guide>
        <p15:guide id="9" pos="589">
          <p15:clr>
            <a:srgbClr val="A4A3A4"/>
          </p15:clr>
        </p15:guide>
        <p15:guide id="10" pos="4453">
          <p15:clr>
            <a:srgbClr val="A4A3A4"/>
          </p15:clr>
        </p15:guide>
        <p15:guide id="11" pos="5163">
          <p15:clr>
            <a:srgbClr val="A4A3A4"/>
          </p15:clr>
        </p15:guide>
        <p15:guide id="12" pos="4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a Merminga" initials="LM" lastIdx="5" clrIdx="0">
    <p:extLst>
      <p:ext uri="{19B8F6BF-5375-455C-9EA6-DF929625EA0E}">
        <p15:presenceInfo xmlns:p15="http://schemas.microsoft.com/office/powerpoint/2012/main" userId="Lia Mermin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004C97"/>
    <a:srgbClr val="000000"/>
    <a:srgbClr val="505050"/>
    <a:srgbClr val="FFFFFF"/>
    <a:srgbClr val="006600"/>
    <a:srgbClr val="50504E"/>
    <a:srgbClr val="4E4E4E"/>
    <a:srgbClr val="63666A"/>
    <a:srgbClr val="99D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4" autoAdjust="0"/>
    <p:restoredTop sz="74540" autoAdjust="0"/>
  </p:normalViewPr>
  <p:slideViewPr>
    <p:cSldViewPr snapToGrid="0" snapToObjects="1" showGuides="1">
      <p:cViewPr varScale="1">
        <p:scale>
          <a:sx n="50" d="100"/>
          <a:sy n="50" d="100"/>
        </p:scale>
        <p:origin x="1292" y="4"/>
      </p:cViewPr>
      <p:guideLst>
        <p:guide orient="horz" pos="4142"/>
        <p:guide orient="horz" pos="4027"/>
        <p:guide orient="horz" pos="1698"/>
        <p:guide orient="horz" pos="152"/>
        <p:guide orient="horz" pos="2790"/>
        <p:guide orient="horz" pos="604"/>
        <p:guide pos="5616"/>
        <p:guide pos="136"/>
        <p:guide pos="589"/>
        <p:guide pos="4453"/>
        <p:guide pos="5163"/>
        <p:guide pos="46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BB872F3-6144-3148-BC13-C063BA20AE80}" type="datetimeFigureOut">
              <a:rPr lang="en-US"/>
              <a:pPr>
                <a:defRPr/>
              </a:pPr>
              <a:t>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0ACDB0ED-0BEE-9846-B9EA-5C7BFF062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64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31CFD29-8380-B24A-89EC-384D8B8A981B}" type="datetimeFigureOut">
              <a:rPr lang="en-US"/>
              <a:pPr>
                <a:defRPr/>
              </a:pPr>
              <a:t>7/17/2018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CAD08E57-B576-F641-BEA6-C3D752DF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40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Helvetica"/>
                <a:ea typeface="Geneva" charset="0"/>
                <a:cs typeface="ＭＳ Ｐゴシック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00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20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809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A133B9-F577-48D9-B3D0-4B32AD122A3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06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54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60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37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86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79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F4E8DB-E977-4A61-A694-428682DB2E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14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27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52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78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1B954-7C5A-425A-B34C-9E356150AD8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57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71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15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2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61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6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8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4" y="4963772"/>
            <a:ext cx="8499231" cy="1529241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951841"/>
            <a:ext cx="8499232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6" b="25769"/>
          <a:stretch/>
        </p:blipFill>
        <p:spPr>
          <a:xfrm>
            <a:off x="-17762" y="817011"/>
            <a:ext cx="9189720" cy="2966102"/>
          </a:xfrm>
          <a:prstGeom prst="rect">
            <a:avLst/>
          </a:prstGeom>
        </p:spPr>
      </p:pic>
      <p:pic>
        <p:nvPicPr>
          <p:cNvPr id="14" name="Picture 13" descr="FermiLogoBar_DOE_KO_horiz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1" y="249843"/>
            <a:ext cx="9010786" cy="3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4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927925" y="6505786"/>
            <a:ext cx="784587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976625E3-081A-4277-A7BF-C3729FDB3DF4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266960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98" y="6441831"/>
            <a:ext cx="763802" cy="4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2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Conten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3664"/>
            <a:ext cx="8672512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spcBef>
                <a:spcPts val="1200"/>
              </a:spcBef>
              <a:defRPr sz="2400">
                <a:solidFill>
                  <a:srgbClr val="404040"/>
                </a:solidFill>
              </a:defRPr>
            </a:lvl1pPr>
            <a:lvl2pPr>
              <a:spcBef>
                <a:spcPts val="200"/>
              </a:spcBef>
              <a:defRPr sz="2200">
                <a:solidFill>
                  <a:srgbClr val="404040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rgbClr val="404040"/>
                </a:solidFill>
              </a:defRPr>
            </a:lvl3pPr>
            <a:lvl4pPr>
              <a:spcBef>
                <a:spcPts val="0"/>
              </a:spcBef>
              <a:defRPr sz="1800">
                <a:solidFill>
                  <a:srgbClr val="404040"/>
                </a:solidFill>
              </a:defRPr>
            </a:lvl4pPr>
            <a:lvl5pPr marL="2057400" indent="-228600">
              <a:spcBef>
                <a:spcPts val="0"/>
              </a:spcBef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0013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fld id="{5B9783A4-A384-4231-997C-2C2ACE850187}" type="datetime4">
              <a:rPr lang="en-US" altLang="en-US" smtClean="0"/>
              <a:t>July 17, 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7007" y="6515100"/>
            <a:ext cx="4433370" cy="241300"/>
          </a:xfrm>
        </p:spPr>
        <p:txBody>
          <a:bodyPr/>
          <a:lstStyle>
            <a:lvl1pPr>
              <a:defRPr sz="1200">
                <a:solidFill>
                  <a:srgbClr val="004C97"/>
                </a:solidFill>
              </a:defRPr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78CA2-75EA-4F42-B0AF-FB0975373545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50" y="6441831"/>
            <a:ext cx="763802" cy="4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96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971550"/>
            <a:ext cx="4206240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692452" y="971550"/>
            <a:ext cx="4215383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9245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E2B45D97-3198-4151-8151-2646B6925572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8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8849"/>
            <a:ext cx="3027894" cy="5022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542712" y="958850"/>
            <a:ext cx="5347605" cy="50226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736827" y="6504213"/>
            <a:ext cx="675368" cy="241300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E6FD0A12-1292-4C40-989C-8EDAB238406D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530601" y="6504213"/>
            <a:ext cx="6262119" cy="250031"/>
          </a:xfrm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979A04A2-726F-2143-A443-7788AF271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4026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971550"/>
            <a:ext cx="8686800" cy="372671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686800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62C39C2B-D9D1-4F00-9162-A0DFF6F1ED44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5195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1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6827" y="6504213"/>
            <a:ext cx="675368" cy="241300"/>
          </a:xfrm>
        </p:spPr>
        <p:txBody>
          <a:bodyPr/>
          <a:lstStyle/>
          <a:p>
            <a:pPr>
              <a:defRPr/>
            </a:pPr>
            <a:fld id="{35625694-5E33-45AA-9F5B-111DA0ED0E3C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2" y="6504213"/>
            <a:ext cx="6260399" cy="242873"/>
          </a:xfrm>
        </p:spPr>
        <p:txBody>
          <a:bodyPr/>
          <a:lstStyle/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22250" y="254000"/>
            <a:ext cx="8675688" cy="580292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8222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Extra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DF2332-BDB1-42DC-B9B8-8DE05B379697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3" y="6504213"/>
            <a:ext cx="6272278" cy="242873"/>
          </a:xfrm>
        </p:spPr>
        <p:txBody>
          <a:bodyPr/>
          <a:lstStyle/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205694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/>
          <p:cNvSpPr>
            <a:spLocks noGrp="1"/>
          </p:cNvSpPr>
          <p:nvPr>
            <p:ph type="pic" sz="quarter" idx="20"/>
          </p:nvPr>
        </p:nvSpPr>
        <p:spPr>
          <a:xfrm>
            <a:off x="197942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375320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4"/>
          <p:cNvSpPr>
            <a:spLocks noGrp="1"/>
          </p:cNvSpPr>
          <p:nvPr>
            <p:ph type="pic" sz="quarter" idx="22"/>
          </p:nvPr>
        </p:nvSpPr>
        <p:spPr>
          <a:xfrm>
            <a:off x="5534456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3"/>
          </p:nvPr>
        </p:nvSpPr>
        <p:spPr>
          <a:xfrm>
            <a:off x="730076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05694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197942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375320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5534456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730076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4"/>
          <p:cNvSpPr>
            <a:spLocks noGrp="1"/>
          </p:cNvSpPr>
          <p:nvPr>
            <p:ph type="pic" sz="quarter" idx="24"/>
          </p:nvPr>
        </p:nvSpPr>
        <p:spPr>
          <a:xfrm>
            <a:off x="205694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4"/>
          <p:cNvSpPr>
            <a:spLocks noGrp="1"/>
          </p:cNvSpPr>
          <p:nvPr>
            <p:ph type="pic" sz="quarter" idx="25"/>
          </p:nvPr>
        </p:nvSpPr>
        <p:spPr>
          <a:xfrm>
            <a:off x="197942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375320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7"/>
          </p:nvPr>
        </p:nvSpPr>
        <p:spPr>
          <a:xfrm>
            <a:off x="5534456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14"/>
          <p:cNvSpPr>
            <a:spLocks noGrp="1"/>
          </p:cNvSpPr>
          <p:nvPr>
            <p:ph type="pic" sz="quarter" idx="28"/>
          </p:nvPr>
        </p:nvSpPr>
        <p:spPr>
          <a:xfrm>
            <a:off x="730076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6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043693"/>
            <a:ext cx="3027894" cy="49942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03666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C4CD952E-0E09-45AE-90C5-E6C15D20B007}" type="datetime4">
              <a:rPr lang="en-US" altLang="en-US" smtClean="0"/>
              <a:t>July 17, 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8141587" y="6515100"/>
            <a:ext cx="447675" cy="241300"/>
          </a:xfrm>
        </p:spPr>
        <p:txBody>
          <a:bodyPr/>
          <a:lstStyle>
            <a:lvl1pPr algn="r">
              <a:defRPr/>
            </a:lvl1pPr>
          </a:lstStyle>
          <a:p>
            <a:fld id="{90FB1247-EF23-4B88-8BDA-71F359827C1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22"/>
          </p:nvPr>
        </p:nvSpPr>
        <p:spPr>
          <a:xfrm>
            <a:off x="3355146" y="1037743"/>
            <a:ext cx="5607636" cy="500022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>
                <a:solidFill>
                  <a:srgbClr val="404040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2200" b="1">
                <a:solidFill>
                  <a:schemeClr val="accent5">
                    <a:lumMod val="75000"/>
                  </a:schemeClr>
                </a:solidFill>
              </a:defRPr>
            </a:lvl2pPr>
            <a:lvl3pPr>
              <a:defRPr sz="2000" b="1">
                <a:solidFill>
                  <a:srgbClr val="C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 b="1">
                <a:solidFill>
                  <a:schemeClr val="accent2">
                    <a:lumMod val="75000"/>
                  </a:schemeClr>
                </a:solidFill>
              </a:defRPr>
            </a:lvl4pPr>
            <a:lvl5pPr marL="2057400" indent="-228600">
              <a:buFont typeface="Arial"/>
              <a:buChar char="•"/>
              <a:defRPr sz="1600" b="1">
                <a:solidFill>
                  <a:schemeClr val="accent5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019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1AE2A-F66C-4B6E-BE19-FB58CA3C4759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McGill - 2014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A5EE4-9F72-43F4-A1A8-D556987A7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1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5852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5852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3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FD567A6-D8C8-4A4E-ADD2-E07B9BBC3F58}" type="datetime4">
              <a:rPr lang="en-US" smtClean="0"/>
              <a:t>July 17, 2018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0399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McGill - 2014</a:t>
            </a:r>
            <a:endParaRPr lang="en-US" b="1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6450013" y="4477484"/>
            <a:ext cx="1076325" cy="241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15900" y="6258863"/>
            <a:ext cx="8699500" cy="197990"/>
            <a:chOff x="600217" y="6258863"/>
            <a:chExt cx="8297721" cy="188846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600217" y="6357936"/>
              <a:ext cx="7190785" cy="0"/>
            </a:xfrm>
            <a:prstGeom prst="line">
              <a:avLst/>
            </a:prstGeom>
            <a:ln w="76200" cmpd="sng">
              <a:solidFill>
                <a:srgbClr val="99D6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6" descr="FermiLogo_RGB_NALBlue.png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781" y="6258863"/>
              <a:ext cx="1044157" cy="18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04" r:id="rId2"/>
    <p:sldLayoutId id="2147484125" r:id="rId3"/>
    <p:sldLayoutId id="2147484105" r:id="rId4"/>
    <p:sldLayoutId id="2147484120" r:id="rId5"/>
    <p:sldLayoutId id="2147484103" r:id="rId6"/>
    <p:sldLayoutId id="2147484122" r:id="rId7"/>
    <p:sldLayoutId id="2147484116" r:id="rId8"/>
    <p:sldLayoutId id="2147484124" r:id="rId9"/>
    <p:sldLayoutId id="2147484130" r:id="rId10"/>
    <p:sldLayoutId id="2147484132" r:id="rId11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jpeg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emf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iopscience.iop.org/journal/0953-2048" TargetMode="External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2.png"/><Relationship Id="rId10" Type="http://schemas.openxmlformats.org/officeDocument/2006/relationships/hyperlink" Target="http://iopscience.iop.org/issue/0953-2048/30/12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://iopscience.iop.org/volume/0953-2048/3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69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65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57.png"/><Relationship Id="rId11" Type="http://schemas.openxmlformats.org/officeDocument/2006/relationships/image" Target="../media/image60.png"/><Relationship Id="rId5" Type="http://schemas.openxmlformats.org/officeDocument/2006/relationships/image" Target="../media/image56.emf"/><Relationship Id="rId15" Type="http://schemas.openxmlformats.org/officeDocument/2006/relationships/image" Target="../media/image63.png"/><Relationship Id="rId10" Type="http://schemas.microsoft.com/office/2007/relationships/hdphoto" Target="../media/hdphoto3.wdp"/><Relationship Id="rId19" Type="http://schemas.openxmlformats.org/officeDocument/2006/relationships/image" Target="../media/image67.svg"/><Relationship Id="rId4" Type="http://schemas.openxmlformats.org/officeDocument/2006/relationships/oleObject" Target="../embeddings/oleObject4.bin"/><Relationship Id="rId9" Type="http://schemas.openxmlformats.org/officeDocument/2006/relationships/image" Target="../media/image59.png"/><Relationship Id="rId1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30228" y="4046632"/>
            <a:ext cx="8499232" cy="1003049"/>
          </a:xfrm>
        </p:spPr>
        <p:txBody>
          <a:bodyPr>
            <a:noAutofit/>
          </a:bodyPr>
          <a:lstStyle/>
          <a:p>
            <a:r>
              <a:rPr lang="en-US" dirty="0"/>
              <a:t>SRF at TRIUMF: </a:t>
            </a:r>
          </a:p>
          <a:p>
            <a:r>
              <a:rPr lang="en-US" dirty="0"/>
              <a:t>Accelerator Science and Achievements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7B7F2A-2A9F-45E6-ADAE-2E99E8F5C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228" y="5344121"/>
            <a:ext cx="5497909" cy="1529241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Lia Merminga	</a:t>
            </a:r>
          </a:p>
          <a:p>
            <a:r>
              <a:rPr lang="en-US" dirty="0">
                <a:solidFill>
                  <a:schemeClr val="tx2"/>
                </a:solidFill>
              </a:rPr>
              <a:t>TRIUMF Science Week 2018</a:t>
            </a:r>
          </a:p>
          <a:p>
            <a:r>
              <a:rPr lang="en-US" dirty="0">
                <a:solidFill>
                  <a:schemeClr val="tx2"/>
                </a:solidFill>
              </a:rPr>
              <a:t>July 16-19, 2018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D5C2B35-3E54-456C-9C05-AA858DF1A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2608" y="0"/>
            <a:ext cx="9535183" cy="375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9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Outline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beginning of SRF at TRIUMF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Masters SRF Technology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ISAC-II Heavy Ion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ARIEL e-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SRF: a core competency of TRIUMF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&amp; HQP Training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Partnerships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Developments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thoughts  </a:t>
            </a:r>
          </a:p>
        </p:txBody>
      </p:sp>
    </p:spTree>
    <p:extLst>
      <p:ext uri="{BB962C8B-B14F-4D97-AF65-F5344CB8AC3E}">
        <p14:creationId xmlns:p14="http://schemas.microsoft.com/office/powerpoint/2010/main" val="1417765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5A82-EEE2-4259-A8B7-DCD8F041D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43891"/>
            <a:ext cx="8672513" cy="308445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The beginning of SRF at TRIUMF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52C38-F474-4DA6-88B6-FE343FE00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03" y="230095"/>
            <a:ext cx="6473578" cy="2427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38E919-B7B9-431A-8787-5AD96A1B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34" y="3790857"/>
            <a:ext cx="6515347" cy="24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46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045" y="655086"/>
            <a:ext cx="8239125" cy="653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9042"/>
            <a:ext cx="9144000" cy="7445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TRIUMF 1974-1994 – Cyclotron  Laboratory</a:t>
            </a:r>
            <a:endParaRPr lang="en-CA" sz="3200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5619" y="6334125"/>
            <a:ext cx="39458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rgbClr val="004C97"/>
                </a:solidFill>
                <a:cs typeface="Arial" pitchFamily="34" charset="0"/>
              </a:rPr>
              <a:t>1972 TRIUMF, Vancouver, BC</a:t>
            </a:r>
          </a:p>
        </p:txBody>
      </p:sp>
    </p:spTree>
    <p:extLst>
      <p:ext uri="{BB962C8B-B14F-4D97-AF65-F5344CB8AC3E}">
        <p14:creationId xmlns:p14="http://schemas.microsoft.com/office/powerpoint/2010/main" val="17706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4638" y="0"/>
            <a:ext cx="9799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483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C5A5-3E0F-444B-B744-191D23026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63907"/>
            <a:ext cx="8672512" cy="641739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TRIUMF 1994-1998 – ISAC Era Begins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D8336-D936-4123-9977-39F58EB34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39" y="1013791"/>
            <a:ext cx="4248457" cy="5197324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solidFill>
                  <a:srgbClr val="004C97"/>
                </a:solidFill>
              </a:rPr>
              <a:t>In 1994 TRIUMF was in need of a new direction </a:t>
            </a:r>
          </a:p>
          <a:p>
            <a:r>
              <a:rPr lang="en-US" sz="2200" dirty="0">
                <a:solidFill>
                  <a:srgbClr val="004C97"/>
                </a:solidFill>
              </a:rPr>
              <a:t>ISAC era begins </a:t>
            </a:r>
          </a:p>
          <a:p>
            <a:pPr lvl="1"/>
            <a:r>
              <a:rPr lang="en-US" dirty="0">
                <a:solidFill>
                  <a:srgbClr val="004C97"/>
                </a:solidFill>
              </a:rPr>
              <a:t>Radioactive beams based on ISOL production using proton beams from 500MeV cyclotron </a:t>
            </a:r>
          </a:p>
          <a:p>
            <a:r>
              <a:rPr lang="en-US" sz="2200" dirty="0">
                <a:solidFill>
                  <a:srgbClr val="004C97"/>
                </a:solidFill>
              </a:rPr>
              <a:t>ISAC funding announced in 1995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4C97"/>
                </a:solidFill>
              </a:rPr>
              <a:t>1998 – first low energy beam </a:t>
            </a:r>
          </a:p>
          <a:p>
            <a:r>
              <a:rPr lang="en-US" sz="2200" dirty="0">
                <a:solidFill>
                  <a:srgbClr val="004C97"/>
                </a:solidFill>
              </a:rPr>
              <a:t>ISAC-I accelerators, RFQ, DTL designed and built at TRIUMF, have been delivering high quality radioactive and stable beams to experimenters since 2001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E33E7-93D2-4292-AE01-E5FB4B001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216" y="1013791"/>
            <a:ext cx="4476543" cy="331977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75CF681-562C-4958-A939-E4E11B0CC646}"/>
              </a:ext>
            </a:extLst>
          </p:cNvPr>
          <p:cNvGrpSpPr/>
          <p:nvPr/>
        </p:nvGrpSpPr>
        <p:grpSpPr>
          <a:xfrm>
            <a:off x="4685942" y="4420952"/>
            <a:ext cx="4215171" cy="1561564"/>
            <a:chOff x="4770923" y="4679369"/>
            <a:chExt cx="4215171" cy="15615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0E46AE-4BFB-4C28-BB1B-894B130F5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0923" y="4696466"/>
              <a:ext cx="2119604" cy="154446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A4343B4-9A1A-4DAD-86E0-2608772CC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10279" y="4679369"/>
              <a:ext cx="2075815" cy="156156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20F6130-9139-48A9-AD15-58899301F2E2}"/>
              </a:ext>
            </a:extLst>
          </p:cNvPr>
          <p:cNvSpPr txBox="1"/>
          <p:nvPr/>
        </p:nvSpPr>
        <p:spPr>
          <a:xfrm>
            <a:off x="4521216" y="1192696"/>
            <a:ext cx="5974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8D52FE-7C64-45BA-8961-62FE82D298EA}"/>
              </a:ext>
            </a:extLst>
          </p:cNvPr>
          <p:cNvSpPr txBox="1"/>
          <p:nvPr/>
        </p:nvSpPr>
        <p:spPr>
          <a:xfrm>
            <a:off x="4482548" y="2309244"/>
            <a:ext cx="1023730" cy="354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C5A5-3E0F-444B-B744-191D2302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TRIUMF 2000 – SRF Era Begins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D8336-D936-4123-9977-39F58EB34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3295168"/>
            <a:ext cx="4417541" cy="260500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4C97"/>
                </a:solidFill>
                <a:ea typeface="Geneva" charset="0"/>
              </a:rPr>
              <a:t>SRF was a natural extension to the ISAC </a:t>
            </a:r>
            <a:r>
              <a:rPr lang="en-US" dirty="0" err="1">
                <a:solidFill>
                  <a:srgbClr val="004C97"/>
                </a:solidFill>
                <a:ea typeface="Geneva" charset="0"/>
              </a:rPr>
              <a:t>linac</a:t>
            </a:r>
            <a:r>
              <a:rPr lang="en-US" dirty="0">
                <a:solidFill>
                  <a:srgbClr val="004C97"/>
                </a:solidFill>
              </a:rPr>
              <a:t>!</a:t>
            </a:r>
          </a:p>
          <a:p>
            <a:r>
              <a:rPr lang="en-US" dirty="0">
                <a:solidFill>
                  <a:srgbClr val="004C97"/>
                </a:solidFill>
              </a:rPr>
              <a:t>1999 - Initiated a collaboration with INFN-LNL </a:t>
            </a:r>
          </a:p>
          <a:p>
            <a:r>
              <a:rPr lang="en-US" dirty="0">
                <a:solidFill>
                  <a:srgbClr val="004C97"/>
                </a:solidFill>
              </a:rPr>
              <a:t>2000 - Cavity prototype tested at </a:t>
            </a:r>
            <a:r>
              <a:rPr lang="en-US" dirty="0" err="1">
                <a:solidFill>
                  <a:srgbClr val="004C97"/>
                </a:solidFill>
              </a:rPr>
              <a:t>Legnaro</a:t>
            </a:r>
            <a:r>
              <a:rPr lang="en-US" dirty="0">
                <a:solidFill>
                  <a:srgbClr val="004C97"/>
                </a:solidFill>
              </a:rPr>
              <a:t> 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D4404EA9-26A1-44D8-85C3-B24476F43996}"/>
              </a:ext>
            </a:extLst>
          </p:cNvPr>
          <p:cNvGrpSpPr>
            <a:grpSpLocks/>
          </p:cNvGrpSpPr>
          <p:nvPr/>
        </p:nvGrpSpPr>
        <p:grpSpPr bwMode="auto">
          <a:xfrm>
            <a:off x="4840180" y="2775311"/>
            <a:ext cx="4081978" cy="3397580"/>
            <a:chOff x="4651104" y="815339"/>
            <a:chExt cx="4492896" cy="386310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76F2466-A60E-45E2-9DDB-55B414619B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1104" y="815339"/>
              <a:ext cx="4492896" cy="3863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E1E6395-F238-4BC9-9982-7DF34F3E90C2}"/>
                </a:ext>
              </a:extLst>
            </p:cNvPr>
            <p:cNvSpPr/>
            <p:nvPr/>
          </p:nvSpPr>
          <p:spPr>
            <a:xfrm>
              <a:off x="4651104" y="1218231"/>
              <a:ext cx="1530967" cy="654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/>
            </a:p>
          </p:txBody>
        </p:sp>
      </p:grp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45C6676-D89A-41E0-B07A-B13924419E3C}"/>
              </a:ext>
            </a:extLst>
          </p:cNvPr>
          <p:cNvSpPr txBox="1">
            <a:spLocks/>
          </p:cNvSpPr>
          <p:nvPr/>
        </p:nvSpPr>
        <p:spPr>
          <a:xfrm>
            <a:off x="206784" y="993529"/>
            <a:ext cx="8650695" cy="27117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404040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ts val="2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/>
              <a:buChar char="•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4C97"/>
                </a:solidFill>
              </a:rPr>
              <a:t>ISAC-II concept ~ 1998 t</a:t>
            </a:r>
            <a:r>
              <a:rPr lang="en-US" sz="2400" dirty="0">
                <a:solidFill>
                  <a:srgbClr val="004C97"/>
                </a:solidFill>
              </a:rPr>
              <a:t>o support higher energies at ISAC for Nuclear Physics studies at and above the Coulomb barrier </a:t>
            </a:r>
          </a:p>
          <a:p>
            <a:pPr lvl="2">
              <a:lnSpc>
                <a:spcPct val="150000"/>
              </a:lnSpc>
            </a:pPr>
            <a:r>
              <a:rPr lang="en-US" sz="2400" dirty="0">
                <a:solidFill>
                  <a:srgbClr val="004C97"/>
                </a:solidFill>
              </a:rPr>
              <a:t>Goal E ≥ 6.5MeV/u for A/q=6 with full energy variability </a:t>
            </a:r>
          </a:p>
          <a:p>
            <a:pPr lvl="2"/>
            <a:r>
              <a:rPr lang="en-US" sz="2400" dirty="0">
                <a:solidFill>
                  <a:srgbClr val="004C97"/>
                </a:solidFill>
              </a:rPr>
              <a:t>Decision: develop a </a:t>
            </a:r>
            <a:r>
              <a:rPr lang="en-US" sz="2400" b="1" i="1" dirty="0">
                <a:solidFill>
                  <a:srgbClr val="004C97"/>
                </a:solidFill>
              </a:rPr>
              <a:t>superconducting heavy ion </a:t>
            </a:r>
            <a:r>
              <a:rPr lang="en-US" sz="2400" b="1" i="1" dirty="0" err="1">
                <a:solidFill>
                  <a:srgbClr val="004C97"/>
                </a:solidFill>
              </a:rPr>
              <a:t>linac</a:t>
            </a:r>
            <a:r>
              <a:rPr lang="en-US" sz="2400" dirty="0">
                <a:solidFill>
                  <a:srgbClr val="004C97"/>
                </a:solidFill>
              </a:rPr>
              <a:t> of 40MV</a:t>
            </a:r>
            <a:endParaRPr lang="en-US" sz="2400" dirty="0">
              <a:solidFill>
                <a:srgbClr val="004C97"/>
              </a:solidFill>
              <a:ea typeface="Geneva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CA6657-A4C0-4F3C-AC36-D194785D410C}"/>
              </a:ext>
            </a:extLst>
          </p:cNvPr>
          <p:cNvSpPr/>
          <p:nvPr/>
        </p:nvSpPr>
        <p:spPr>
          <a:xfrm>
            <a:off x="6243483" y="2800025"/>
            <a:ext cx="2257966" cy="9299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4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D279-3C60-4FE7-9409-9FF6E1CE8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56" y="0"/>
            <a:ext cx="8915399" cy="641739"/>
          </a:xfrm>
        </p:spPr>
        <p:txBody>
          <a:bodyPr/>
          <a:lstStyle/>
          <a:p>
            <a:br>
              <a:rPr lang="en-US" sz="3000" b="0" dirty="0"/>
            </a:br>
            <a:r>
              <a:rPr lang="en-US" sz="3000" dirty="0"/>
              <a:t>Why Superconducting for RIB post accelerator?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67A2D-86F2-465E-B08B-2BACCD0F8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50640"/>
            <a:ext cx="8672513" cy="49878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High gradient for </a:t>
            </a:r>
            <a:r>
              <a:rPr lang="en-US" dirty="0" err="1">
                <a:solidFill>
                  <a:srgbClr val="C00000"/>
                </a:solidFill>
              </a:rPr>
              <a:t>cw</a:t>
            </a:r>
            <a:r>
              <a:rPr lang="en-US" dirty="0">
                <a:solidFill>
                  <a:srgbClr val="C00000"/>
                </a:solidFill>
              </a:rPr>
              <a:t> operation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CW room temperature accelerators limited by power and not field breakdown </a:t>
            </a:r>
          </a:p>
          <a:p>
            <a:r>
              <a:rPr lang="en-US" dirty="0">
                <a:solidFill>
                  <a:srgbClr val="C00000"/>
                </a:solidFill>
              </a:rPr>
              <a:t>Large apertures and longitudinal phase space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High transmission, easy to tune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Multi-charge acceleration possible </a:t>
            </a:r>
          </a:p>
          <a:p>
            <a:r>
              <a:rPr lang="en-US" dirty="0">
                <a:solidFill>
                  <a:srgbClr val="C00000"/>
                </a:solidFill>
              </a:rPr>
              <a:t>Flexible machine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Suitable for a broad experimental program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Energy fully variable from no acceleration to full acceleration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Easy to manipulate longitudinal phase space </a:t>
            </a:r>
          </a:p>
          <a:p>
            <a:r>
              <a:rPr lang="en-US" dirty="0">
                <a:solidFill>
                  <a:schemeClr val="tx1"/>
                </a:solidFill>
              </a:rPr>
              <a:t>Superconducting cavities are ~100 times more </a:t>
            </a:r>
            <a:r>
              <a:rPr lang="en-US" dirty="0">
                <a:solidFill>
                  <a:srgbClr val="C00000"/>
                </a:solidFill>
              </a:rPr>
              <a:t>efficient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than room temperature in AC wall power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64FF4E-4C68-42B8-B9D4-EBAC29A04CA2}"/>
              </a:ext>
            </a:extLst>
          </p:cNvPr>
          <p:cNvSpPr txBox="1"/>
          <p:nvPr/>
        </p:nvSpPr>
        <p:spPr>
          <a:xfrm>
            <a:off x="228600" y="5948646"/>
            <a:ext cx="8672513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</a:t>
            </a:r>
            <a:r>
              <a:rPr lang="en-US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independently driven cavities supports  flexible yet efficient acceleration </a:t>
            </a:r>
          </a:p>
        </p:txBody>
      </p:sp>
    </p:spTree>
    <p:extLst>
      <p:ext uri="{BB962C8B-B14F-4D97-AF65-F5344CB8AC3E}">
        <p14:creationId xmlns:p14="http://schemas.microsoft.com/office/powerpoint/2010/main" val="309044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66CD1-BB78-4CAD-9E25-F5DD6561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ISAC-II SRF Infrastructure - 2003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D4E4D4-92E8-4A39-8A70-A72789AC6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2732315"/>
          </a:xfrm>
        </p:spPr>
        <p:txBody>
          <a:bodyPr>
            <a:normAutofit fontScale="92500"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fr-FR" altLang="en-US" sz="2200" dirty="0">
                <a:solidFill>
                  <a:srgbClr val="C00000"/>
                </a:solidFill>
                <a:cs typeface="Times New Roman" pitchFamily="18" charset="0"/>
              </a:rPr>
              <a:t>The ISAC-II building (2003) </a:t>
            </a:r>
            <a:r>
              <a:rPr lang="fr-FR" altLang="en-US" sz="2200" dirty="0" err="1">
                <a:solidFill>
                  <a:srgbClr val="C00000"/>
                </a:solidFill>
                <a:cs typeface="Times New Roman" pitchFamily="18" charset="0"/>
              </a:rPr>
              <a:t>houses</a:t>
            </a:r>
            <a:r>
              <a:rPr lang="fr-FR" altLang="en-US" sz="2200" dirty="0">
                <a:solidFill>
                  <a:srgbClr val="C00000"/>
                </a:solidFill>
                <a:cs typeface="Times New Roman" pitchFamily="18" charset="0"/>
              </a:rPr>
              <a:t> the SRF test and </a:t>
            </a:r>
            <a:r>
              <a:rPr lang="fr-FR" altLang="en-US" sz="2200" dirty="0" err="1">
                <a:solidFill>
                  <a:srgbClr val="C00000"/>
                </a:solidFill>
                <a:cs typeface="Times New Roman" pitchFamily="18" charset="0"/>
              </a:rPr>
              <a:t>assembly</a:t>
            </a:r>
            <a:r>
              <a:rPr lang="fr-FR" altLang="en-US" sz="2200" dirty="0">
                <a:solidFill>
                  <a:srgbClr val="C00000"/>
                </a:solidFill>
                <a:cs typeface="Times New Roman" pitchFamily="18" charset="0"/>
              </a:rPr>
              <a:t> areas </a:t>
            </a:r>
          </a:p>
          <a:p>
            <a:pPr marL="288000" lvl="1">
              <a:spcBef>
                <a:spcPct val="50000"/>
              </a:spcBef>
              <a:buFontTx/>
              <a:buChar char="•"/>
              <a:defRPr/>
            </a:pP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500m</a:t>
            </a:r>
            <a:r>
              <a:rPr lang="fr-FR" altLang="en-US" baseline="30000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of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floor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space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overhead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crane</a:t>
            </a:r>
          </a:p>
          <a:p>
            <a:pPr marL="288000" lvl="1">
              <a:spcBef>
                <a:spcPct val="50000"/>
              </a:spcBef>
              <a:buFontTx/>
              <a:buChar char="•"/>
              <a:defRPr/>
            </a:pP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US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cleaning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tanks, HPWR area,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rf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test area,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cryogenics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on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tap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cryomodule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assembly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area (clean room and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larger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dirty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assembly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space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),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chemical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etching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lab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(BCP)</a:t>
            </a:r>
          </a:p>
          <a:p>
            <a:pPr marL="288000" lvl="1">
              <a:spcBef>
                <a:spcPct val="50000"/>
              </a:spcBef>
              <a:buFontTx/>
              <a:buChar char="•"/>
              <a:defRPr/>
            </a:pP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Enabled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the production and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testing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of 20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cavities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and five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cryomodules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for the ISAC-II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heavy</a:t>
            </a:r>
            <a:r>
              <a:rPr lang="fr-FR" altLang="en-US" dirty="0">
                <a:solidFill>
                  <a:schemeClr val="tx1"/>
                </a:solidFill>
                <a:cs typeface="Times New Roman" pitchFamily="18" charset="0"/>
              </a:rPr>
              <a:t> ion </a:t>
            </a:r>
            <a:r>
              <a:rPr lang="fr-FR" altLang="en-US" dirty="0" err="1">
                <a:solidFill>
                  <a:schemeClr val="tx1"/>
                </a:solidFill>
                <a:cs typeface="Times New Roman" pitchFamily="18" charset="0"/>
              </a:rPr>
              <a:t>linac</a:t>
            </a:r>
            <a:endParaRPr lang="fr-FR" altLang="en-US" dirty="0">
              <a:solidFill>
                <a:schemeClr val="tx1"/>
              </a:solidFill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8" name="Group 55">
            <a:extLst>
              <a:ext uri="{FF2B5EF4-FFF2-40B4-BE49-F238E27FC236}">
                <a16:creationId xmlns:a16="http://schemas.microsoft.com/office/drawing/2014/main" id="{F79FCCBA-D20B-484A-814B-213F554EE14D}"/>
              </a:ext>
            </a:extLst>
          </p:cNvPr>
          <p:cNvGrpSpPr>
            <a:grpSpLocks/>
          </p:cNvGrpSpPr>
          <p:nvPr/>
        </p:nvGrpSpPr>
        <p:grpSpPr bwMode="auto">
          <a:xfrm>
            <a:off x="1808962" y="3724063"/>
            <a:ext cx="5203869" cy="2396313"/>
            <a:chOff x="-36513" y="512837"/>
            <a:chExt cx="9180513" cy="2819723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DBBB1330-016F-40BC-B492-8BF52F688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602" y="820633"/>
              <a:ext cx="8871869" cy="25119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12F4D3F4-48E2-4427-882A-DC6BE7B4B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3588" y="778898"/>
              <a:ext cx="3880065" cy="858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algn="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rgbClr val="FFFFFF"/>
                  </a:solidFill>
                  <a:latin typeface="Myriad Pro SemiExt" pitchFamily="34" charset="0"/>
                  <a:ea typeface="Myriad Pro SemiExt"/>
                  <a:cs typeface="Myriad Pro SemiExt" pitchFamily="34" charset="0"/>
                </a:defRPr>
              </a:lvl1pPr>
              <a:lvl2pPr algn="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2pPr>
              <a:lvl3pPr algn="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3pPr>
              <a:lvl4pPr algn="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4pPr>
              <a:lvl5pPr algn="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5pPr>
              <a:lvl6pPr marL="457200" algn="r" defTabSz="457200" rtl="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6pPr>
              <a:lvl7pPr marL="914400" algn="r" defTabSz="457200" rtl="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7pPr>
              <a:lvl8pPr marL="1371600" algn="r" defTabSz="457200" rtl="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8pPr>
              <a:lvl9pPr marL="1828800" algn="r" defTabSz="457200" rtl="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Myriad Pro SemiExt"/>
                  <a:ea typeface="Myriad Pro SemiExt"/>
                  <a:cs typeface="Myriad Pro SemiExt"/>
                </a:defRPr>
              </a:lvl9pPr>
            </a:lstStyle>
            <a:p>
              <a:pPr>
                <a:defRPr/>
              </a:pPr>
              <a:r>
                <a:rPr lang="fr-FR" altLang="en-US" sz="1600" b="1" dirty="0">
                  <a:solidFill>
                    <a:schemeClr val="accent2"/>
                  </a:solidFill>
                  <a:latin typeface="+mn-lt"/>
                  <a:cs typeface="Myriad Pro" charset="0"/>
                </a:rPr>
                <a:t>ISAC-II SCRF Area</a:t>
              </a:r>
            </a:p>
          </p:txBody>
        </p:sp>
        <p:sp>
          <p:nvSpPr>
            <p:cNvPr id="11" name="Line 4">
              <a:extLst>
                <a:ext uri="{FF2B5EF4-FFF2-40B4-BE49-F238E27FC236}">
                  <a16:creationId xmlns:a16="http://schemas.microsoft.com/office/drawing/2014/main" id="{A6DED3F7-F716-4616-87B4-2197E5006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727" y="2242232"/>
              <a:ext cx="2724233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2" name="Line 5">
              <a:extLst>
                <a:ext uri="{FF2B5EF4-FFF2-40B4-BE49-F238E27FC236}">
                  <a16:creationId xmlns:a16="http://schemas.microsoft.com/office/drawing/2014/main" id="{EB8C639F-21F4-4F75-947A-6DC753915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121" y="838891"/>
              <a:ext cx="0" cy="8007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16D93138-BFE8-4C5E-B04C-25DF1DAC9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0287" y="838891"/>
              <a:ext cx="0" cy="245715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24471E46-13DF-4347-9FBF-C1FFFE4D78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2926" y="1665768"/>
              <a:ext cx="5105185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5" name="Line 8">
              <a:extLst>
                <a:ext uri="{FF2B5EF4-FFF2-40B4-BE49-F238E27FC236}">
                  <a16:creationId xmlns:a16="http://schemas.microsoft.com/office/drawing/2014/main" id="{5CC43AAA-8335-4562-AAA2-90CA33CBA0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6966" y="1665768"/>
              <a:ext cx="0" cy="118162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6" name="Line 9">
              <a:extLst>
                <a:ext uri="{FF2B5EF4-FFF2-40B4-BE49-F238E27FC236}">
                  <a16:creationId xmlns:a16="http://schemas.microsoft.com/office/drawing/2014/main" id="{00142322-5057-47DB-A874-B5D571B0CE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6966" y="2818698"/>
              <a:ext cx="0" cy="45908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A4F257F5-9BEC-4241-B52A-684477096B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5643" y="3277784"/>
              <a:ext cx="814121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BF71BFAA-BEDD-4F18-9A7C-0DEDAC5A6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8110" y="1637074"/>
              <a:ext cx="0" cy="164071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440A15FF-E05F-42AE-95B3-FA2DF78667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8520" y="1694460"/>
              <a:ext cx="0" cy="5477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0" name="Line 13">
              <a:extLst>
                <a:ext uri="{FF2B5EF4-FFF2-40B4-BE49-F238E27FC236}">
                  <a16:creationId xmlns:a16="http://schemas.microsoft.com/office/drawing/2014/main" id="{9F14E62D-CD10-41AB-B2D9-DAD7A3E7E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6966" y="2242232"/>
              <a:ext cx="1533761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1" name="Line 14">
              <a:extLst>
                <a:ext uri="{FF2B5EF4-FFF2-40B4-BE49-F238E27FC236}">
                  <a16:creationId xmlns:a16="http://schemas.microsoft.com/office/drawing/2014/main" id="{CF16FD63-48EF-4CE2-811E-6A3FE0EC9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2272" y="1694460"/>
              <a:ext cx="0" cy="5477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F31B80D5-6D63-42C1-BE09-AF0681593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2338" y="831067"/>
              <a:ext cx="0" cy="244671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D5EBB91E-D0AA-4D09-ABD1-74E4C1B4D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6852" y="2414389"/>
              <a:ext cx="0" cy="86339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D3F9936A-20F4-4029-8B20-A7BF33B684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2338" y="2414389"/>
              <a:ext cx="207230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5" name="Line 18">
              <a:extLst>
                <a:ext uri="{FF2B5EF4-FFF2-40B4-BE49-F238E27FC236}">
                  <a16:creationId xmlns:a16="http://schemas.microsoft.com/office/drawing/2014/main" id="{0882E24F-753E-47FB-89F5-9270C591D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12582" y="831067"/>
              <a:ext cx="0" cy="15833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6" name="Line 19">
              <a:extLst>
                <a:ext uri="{FF2B5EF4-FFF2-40B4-BE49-F238E27FC236}">
                  <a16:creationId xmlns:a16="http://schemas.microsoft.com/office/drawing/2014/main" id="{0955A601-8623-4664-AAB0-130C7472D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2338" y="1031916"/>
              <a:ext cx="107394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BD6DD6B5-6058-4010-B7B2-B93D6B856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436" y="1060609"/>
              <a:ext cx="614135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28" name="Text Box 21">
              <a:extLst>
                <a:ext uri="{FF2B5EF4-FFF2-40B4-BE49-F238E27FC236}">
                  <a16:creationId xmlns:a16="http://schemas.microsoft.com/office/drawing/2014/main" id="{B95212BF-7BC6-4234-85B1-0B5BE7FE1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2272" y="1665768"/>
              <a:ext cx="768455" cy="1395515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>
                  <a:latin typeface="+mn-lt"/>
                  <a:cs typeface="Times New Roman" pitchFamily="18" charset="0"/>
                </a:rPr>
                <a:t>RF Measurments</a:t>
              </a:r>
            </a:p>
          </p:txBody>
        </p:sp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D50636E4-D224-4145-94DA-3EC83F8449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0116" y="1749238"/>
              <a:ext cx="768455" cy="667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Boot-up</a:t>
              </a:r>
            </a:p>
          </p:txBody>
        </p: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29044338-5B29-4452-B821-202294573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499" y="2876084"/>
              <a:ext cx="1228267" cy="2582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31" name="Line 24">
              <a:extLst>
                <a:ext uri="{FF2B5EF4-FFF2-40B4-BE49-F238E27FC236}">
                  <a16:creationId xmlns:a16="http://schemas.microsoft.com/office/drawing/2014/main" id="{6120C5E7-5D5D-4EA1-A7E4-E9C4452324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5521" y="2242232"/>
              <a:ext cx="0" cy="103555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F4DF62D8-6357-4784-A10C-37951EE0E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5507" y="857151"/>
              <a:ext cx="0" cy="892087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33" name="Text Box 29">
              <a:extLst>
                <a:ext uri="{FF2B5EF4-FFF2-40B4-BE49-F238E27FC236}">
                  <a16:creationId xmlns:a16="http://schemas.microsoft.com/office/drawing/2014/main" id="{52762117-0ACB-4ADA-BCCD-773E578AF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13" y="1762279"/>
              <a:ext cx="922776" cy="425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>
                  <a:solidFill>
                    <a:srgbClr val="800000"/>
                  </a:solidFill>
                  <a:latin typeface="+mn-lt"/>
                  <a:cs typeface="Times New Roman" pitchFamily="18" charset="0"/>
                </a:rPr>
                <a:t>17m</a:t>
              </a:r>
            </a:p>
          </p:txBody>
        </p:sp>
        <p:sp>
          <p:nvSpPr>
            <p:cNvPr id="34" name="Rectangle 30">
              <a:extLst>
                <a:ext uri="{FF2B5EF4-FFF2-40B4-BE49-F238E27FC236}">
                  <a16:creationId xmlns:a16="http://schemas.microsoft.com/office/drawing/2014/main" id="{32236A3C-C4BF-4239-A438-BE0DFB791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909" y="1691852"/>
              <a:ext cx="692869" cy="519079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35" name="Line 31">
              <a:extLst>
                <a:ext uri="{FF2B5EF4-FFF2-40B4-BE49-F238E27FC236}">
                  <a16:creationId xmlns:a16="http://schemas.microsoft.com/office/drawing/2014/main" id="{D62A2A04-CCAE-4298-ABFF-9D033F5C1D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507" y="2093552"/>
              <a:ext cx="0" cy="1181623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36" name="Rectangle 32">
              <a:extLst>
                <a:ext uri="{FF2B5EF4-FFF2-40B4-BE49-F238E27FC236}">
                  <a16:creationId xmlns:a16="http://schemas.microsoft.com/office/drawing/2014/main" id="{0EFCD6F1-D99B-45E4-A9E8-D818C02D6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734" y="1691852"/>
              <a:ext cx="1382589" cy="1583322"/>
            </a:xfrm>
            <a:prstGeom prst="rect">
              <a:avLst/>
            </a:prstGeom>
            <a:solidFill>
              <a:srgbClr val="E8FF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15F83C9F-3872-4BE1-9530-499F6325A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734" y="885843"/>
              <a:ext cx="576342" cy="834701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rgbClr val="E8FFE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38" name="Rectangle 34">
              <a:extLst>
                <a:ext uri="{FF2B5EF4-FFF2-40B4-BE49-F238E27FC236}">
                  <a16:creationId xmlns:a16="http://schemas.microsoft.com/office/drawing/2014/main" id="{2FA73416-1E66-4CF8-8D75-C3C8E9B01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364" y="1691852"/>
              <a:ext cx="730662" cy="519079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39" name="Text Box 35">
              <a:extLst>
                <a:ext uri="{FF2B5EF4-FFF2-40B4-BE49-F238E27FC236}">
                  <a16:creationId xmlns:a16="http://schemas.microsoft.com/office/drawing/2014/main" id="{2290B3A8-70EF-4A7F-BDCF-038839321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7690" y="1978780"/>
              <a:ext cx="1455025" cy="55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Preparation</a:t>
              </a: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 Area</a:t>
              </a:r>
            </a:p>
          </p:txBody>
        </p:sp>
        <p:sp>
          <p:nvSpPr>
            <p:cNvPr id="40" name="Text Box 36">
              <a:extLst>
                <a:ext uri="{FF2B5EF4-FFF2-40B4-BE49-F238E27FC236}">
                  <a16:creationId xmlns:a16="http://schemas.microsoft.com/office/drawing/2014/main" id="{0F6C70DF-DB27-41A2-BC30-8C8D050A8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4921" y="1723153"/>
              <a:ext cx="809396" cy="55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Boot Area</a:t>
              </a:r>
            </a:p>
          </p:txBody>
        </p:sp>
        <p:sp>
          <p:nvSpPr>
            <p:cNvPr id="41" name="Text Box 37">
              <a:extLst>
                <a:ext uri="{FF2B5EF4-FFF2-40B4-BE49-F238E27FC236}">
                  <a16:creationId xmlns:a16="http://schemas.microsoft.com/office/drawing/2014/main" id="{B08F5886-08C7-4C25-A857-5E442F7A0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631" y="1772713"/>
              <a:ext cx="1445575" cy="35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RF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Meas</a:t>
              </a:r>
              <a:endParaRPr lang="fr-FR" altLang="en-US" sz="800" b="1" dirty="0">
                <a:solidFill>
                  <a:schemeClr val="accent2"/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42" name="Rectangle 38">
              <a:extLst>
                <a:ext uri="{FF2B5EF4-FFF2-40B4-BE49-F238E27FC236}">
                  <a16:creationId xmlns:a16="http://schemas.microsoft.com/office/drawing/2014/main" id="{A36BEAE1-DFAD-4F2F-9B88-3410080D7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909" y="2265709"/>
              <a:ext cx="2802969" cy="980774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43" name="Rectangle 39">
              <a:extLst>
                <a:ext uri="{FF2B5EF4-FFF2-40B4-BE49-F238E27FC236}">
                  <a16:creationId xmlns:a16="http://schemas.microsoft.com/office/drawing/2014/main" id="{7377AF80-D49A-4E65-9BA8-784BBEB9A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2611" y="1691852"/>
              <a:ext cx="2614005" cy="519079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44" name="Text Box 40">
              <a:extLst>
                <a:ext uri="{FF2B5EF4-FFF2-40B4-BE49-F238E27FC236}">
                  <a16:creationId xmlns:a16="http://schemas.microsoft.com/office/drawing/2014/main" id="{F3051A2F-62CB-4311-A12F-133E9312C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7026" y="1704893"/>
              <a:ext cx="2535269" cy="35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 Water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Rinse</a:t>
              </a: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/Clean Area</a:t>
              </a:r>
            </a:p>
          </p:txBody>
        </p:sp>
        <p:sp>
          <p:nvSpPr>
            <p:cNvPr id="45" name="Text Box 41">
              <a:extLst>
                <a:ext uri="{FF2B5EF4-FFF2-40B4-BE49-F238E27FC236}">
                  <a16:creationId xmlns:a16="http://schemas.microsoft.com/office/drawing/2014/main" id="{DB739ADC-A4D8-4DA5-8A82-FEF7FCED9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2042" y="2325702"/>
              <a:ext cx="1461323" cy="667761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rgbClr val="E8FFE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SCRF Test Clean Area</a:t>
              </a:r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AD5F3CD2-4E7A-46AF-8C99-6B0E7C1F9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798" y="2870867"/>
              <a:ext cx="1190475" cy="28953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47" name="Text Box 43">
              <a:extLst>
                <a:ext uri="{FF2B5EF4-FFF2-40B4-BE49-F238E27FC236}">
                  <a16:creationId xmlns:a16="http://schemas.microsoft.com/office/drawing/2014/main" id="{FE902C95-7F30-4541-9BE2-1BAA1C137F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6269" y="2826523"/>
              <a:ext cx="1461323" cy="425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dirty="0">
                  <a:solidFill>
                    <a:schemeClr val="bg1"/>
                  </a:solidFill>
                  <a:latin typeface="+mn-lt"/>
                  <a:cs typeface="Times New Roman" pitchFamily="18" charset="0"/>
                </a:rPr>
                <a:t>Test </a:t>
              </a:r>
              <a:r>
                <a:rPr lang="fr-FR" altLang="en-US" sz="800" dirty="0" err="1">
                  <a:solidFill>
                    <a:schemeClr val="bg1"/>
                  </a:solidFill>
                  <a:latin typeface="+mn-lt"/>
                  <a:cs typeface="Times New Roman" pitchFamily="18" charset="0"/>
                </a:rPr>
                <a:t>Pit</a:t>
              </a:r>
              <a:endParaRPr lang="fr-FR" altLang="en-US" sz="800" dirty="0">
                <a:solidFill>
                  <a:schemeClr val="bg1"/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48" name="Rectangle 44">
              <a:extLst>
                <a:ext uri="{FF2B5EF4-FFF2-40B4-BE49-F238E27FC236}">
                  <a16:creationId xmlns:a16="http://schemas.microsoft.com/office/drawing/2014/main" id="{E0ABF525-C9AA-4854-93BE-8E112C4C0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9613" y="2265709"/>
              <a:ext cx="1307004" cy="980774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49" name="Text Box 45">
              <a:extLst>
                <a:ext uri="{FF2B5EF4-FFF2-40B4-BE49-F238E27FC236}">
                  <a16:creationId xmlns:a16="http://schemas.microsoft.com/office/drawing/2014/main" id="{FFC8F660-1ECA-4593-9225-11ABAA1BA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0879" y="2325702"/>
              <a:ext cx="1385738" cy="759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Clean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Assembly</a:t>
              </a: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 Area</a:t>
              </a:r>
            </a:p>
          </p:txBody>
        </p:sp>
        <p:sp>
          <p:nvSpPr>
            <p:cNvPr id="50" name="Rectangle 46">
              <a:extLst>
                <a:ext uri="{FF2B5EF4-FFF2-40B4-BE49-F238E27FC236}">
                  <a16:creationId xmlns:a16="http://schemas.microsoft.com/office/drawing/2014/main" id="{D3E8E239-6102-4696-92C3-69EC56E31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6429" y="2440473"/>
              <a:ext cx="1958929" cy="806009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51" name="Text Box 47">
              <a:extLst>
                <a:ext uri="{FF2B5EF4-FFF2-40B4-BE49-F238E27FC236}">
                  <a16:creationId xmlns:a16="http://schemas.microsoft.com/office/drawing/2014/main" id="{0D430D81-E875-4DD2-A1A7-1932B4F928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6242" y="2497859"/>
              <a:ext cx="1196773" cy="555599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rgbClr val="E8FFE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Chemical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Lab</a:t>
              </a:r>
              <a:endParaRPr lang="fr-FR" altLang="en-US" sz="800" b="1" dirty="0">
                <a:solidFill>
                  <a:schemeClr val="accent2"/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52" name="Rectangle 48">
              <a:extLst>
                <a:ext uri="{FF2B5EF4-FFF2-40B4-BE49-F238E27FC236}">
                  <a16:creationId xmlns:a16="http://schemas.microsoft.com/office/drawing/2014/main" id="{150A000B-B017-4CCA-9000-DA96086EC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6429" y="857151"/>
              <a:ext cx="998360" cy="1525937"/>
            </a:xfrm>
            <a:prstGeom prst="rect">
              <a:avLst/>
            </a:prstGeom>
            <a:solidFill>
              <a:srgbClr val="E8FFE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defRPr/>
              </a:pPr>
              <a:endParaRPr lang="en-CA" altLang="en-US" sz="800">
                <a:latin typeface="+mn-lt"/>
              </a:endParaRPr>
            </a:p>
          </p:txBody>
        </p:sp>
        <p:sp>
          <p:nvSpPr>
            <p:cNvPr id="53" name="Text Box 49">
              <a:extLst>
                <a:ext uri="{FF2B5EF4-FFF2-40B4-BE49-F238E27FC236}">
                  <a16:creationId xmlns:a16="http://schemas.microsoft.com/office/drawing/2014/main" id="{203847D4-4789-4FFA-81A6-C440366726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4545" y="1311020"/>
              <a:ext cx="1162129" cy="759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RF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Controls</a:t>
              </a:r>
              <a:r>
                <a:rPr lang="fr-FR" altLang="en-US" sz="800" b="1" dirty="0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fr-FR" altLang="en-US" sz="800" b="1" dirty="0" err="1">
                  <a:solidFill>
                    <a:schemeClr val="accent2"/>
                  </a:solidFill>
                  <a:latin typeface="+mn-lt"/>
                  <a:cs typeface="Times New Roman" pitchFamily="18" charset="0"/>
                </a:rPr>
                <a:t>Lab</a:t>
              </a:r>
              <a:endParaRPr lang="fr-FR" altLang="en-US" sz="800" b="1" dirty="0">
                <a:solidFill>
                  <a:schemeClr val="accent2"/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54" name="Line 50">
              <a:extLst>
                <a:ext uri="{FF2B5EF4-FFF2-40B4-BE49-F238E27FC236}">
                  <a16:creationId xmlns:a16="http://schemas.microsoft.com/office/drawing/2014/main" id="{618A5F45-83F1-4B61-B6CD-F241EEBA9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0624" y="653693"/>
              <a:ext cx="3823376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  <p:sp>
          <p:nvSpPr>
            <p:cNvPr id="55" name="Text Box 51">
              <a:extLst>
                <a:ext uri="{FF2B5EF4-FFF2-40B4-BE49-F238E27FC236}">
                  <a16:creationId xmlns:a16="http://schemas.microsoft.com/office/drawing/2014/main" id="{52052FE0-9E51-4E06-A18D-376063F8E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7297" y="512837"/>
              <a:ext cx="1020407" cy="35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fr-FR" altLang="en-US" sz="800" b="1" dirty="0">
                  <a:solidFill>
                    <a:srgbClr val="800000"/>
                  </a:solidFill>
                  <a:latin typeface="+mn-lt"/>
                  <a:cs typeface="Times New Roman" pitchFamily="18" charset="0"/>
                </a:rPr>
                <a:t>42m</a:t>
              </a:r>
            </a:p>
          </p:txBody>
        </p:sp>
        <p:sp>
          <p:nvSpPr>
            <p:cNvPr id="56" name="Line 52">
              <a:extLst>
                <a:ext uri="{FF2B5EF4-FFF2-40B4-BE49-F238E27FC236}">
                  <a16:creationId xmlns:a16="http://schemas.microsoft.com/office/drawing/2014/main" id="{FD36D28E-8410-4E3B-A21E-3036DEA37C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0838" y="653693"/>
              <a:ext cx="3725746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CA" sz="800">
                <a:latin typeface="+mn-lt"/>
              </a:endParaRPr>
            </a:p>
          </p:txBody>
        </p:sp>
      </p:grpSp>
      <p:pic>
        <p:nvPicPr>
          <p:cNvPr id="57" name="Picture 6" descr="test-cavity-bhalwinder-2">
            <a:extLst>
              <a:ext uri="{FF2B5EF4-FFF2-40B4-BE49-F238E27FC236}">
                <a16:creationId xmlns:a16="http://schemas.microsoft.com/office/drawing/2014/main" id="{66B0E3D0-17A7-4455-9127-4FC34AE70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00" y="3826177"/>
            <a:ext cx="1706375" cy="232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2" descr="SRF09-mindy-etching">
            <a:extLst>
              <a:ext uri="{FF2B5EF4-FFF2-40B4-BE49-F238E27FC236}">
                <a16:creationId xmlns:a16="http://schemas.microsoft.com/office/drawing/2014/main" id="{DBC658A2-5407-4F44-9D13-065214AA3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89" y="3481348"/>
            <a:ext cx="1972343" cy="12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" descr="SRF09-mindy-SCC1">
            <a:extLst>
              <a:ext uri="{FF2B5EF4-FFF2-40B4-BE49-F238E27FC236}">
                <a16:creationId xmlns:a16="http://schemas.microsoft.com/office/drawing/2014/main" id="{E9AD29AC-B5EA-48E3-852E-AFEF82DCF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831" y="4781309"/>
            <a:ext cx="1969168" cy="144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744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F0E37-B697-4862-8C88-ACF8663F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ISAC-II SC </a:t>
            </a:r>
            <a:r>
              <a:rPr lang="en-US" sz="3200" dirty="0" err="1"/>
              <a:t>Linac</a:t>
            </a:r>
            <a:r>
              <a:rPr lang="en-US" sz="3200" dirty="0"/>
              <a:t> Phase I – 2003-2006</a:t>
            </a:r>
          </a:p>
        </p:txBody>
      </p:sp>
      <p:pic>
        <p:nvPicPr>
          <p:cNvPr id="8" name="Picture 4" descr="med_nom_cavity_photo_inner">
            <a:extLst>
              <a:ext uri="{FF2B5EF4-FFF2-40B4-BE49-F238E27FC236}">
                <a16:creationId xmlns:a16="http://schemas.microsoft.com/office/drawing/2014/main" id="{A7B11F47-58DC-47B3-A120-9318E7A6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126" y="3763901"/>
            <a:ext cx="3429000" cy="2266950"/>
          </a:xfrm>
          <a:prstGeom prst="rect">
            <a:avLst/>
          </a:prstGeom>
          <a:solidFill>
            <a:srgbClr val="CC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49830FB-88B0-41AB-A315-C95777FC1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95" y="1124519"/>
            <a:ext cx="4406462" cy="2402257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Bulk niobium quarter wave cavities operating at 4.3K and 106MHz</a:t>
            </a:r>
          </a:p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Each cavity produces ~500kV on the ‘hot’ inner electrode with ~4 Watts of </a:t>
            </a:r>
            <a:r>
              <a:rPr lang="en-US" altLang="en-US" sz="2000" dirty="0" err="1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rf</a:t>
            </a: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 power</a:t>
            </a:r>
          </a:p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Two gaps give a total of 1 MV/cavity</a:t>
            </a:r>
          </a:p>
        </p:txBody>
      </p:sp>
      <p:grpSp>
        <p:nvGrpSpPr>
          <p:cNvPr id="12" name="Group 8">
            <a:extLst>
              <a:ext uri="{FF2B5EF4-FFF2-40B4-BE49-F238E27FC236}">
                <a16:creationId xmlns:a16="http://schemas.microsoft.com/office/drawing/2014/main" id="{C068D2AF-DC08-4C78-BF7F-C6746CD261F5}"/>
              </a:ext>
            </a:extLst>
          </p:cNvPr>
          <p:cNvGrpSpPr>
            <a:grpSpLocks/>
          </p:cNvGrpSpPr>
          <p:nvPr/>
        </p:nvGrpSpPr>
        <p:grpSpPr bwMode="auto">
          <a:xfrm>
            <a:off x="5316671" y="3526776"/>
            <a:ext cx="3007107" cy="2741201"/>
            <a:chOff x="2976" y="1440"/>
            <a:chExt cx="2304" cy="2640"/>
          </a:xfrm>
        </p:grpSpPr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703437C8-4856-4675-B26D-623C8A4D9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304" cy="26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accent1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6E615D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2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endParaRPr>
            </a:p>
          </p:txBody>
        </p:sp>
        <p:pic>
          <p:nvPicPr>
            <p:cNvPr id="14" name="Picture 10" descr="cryomodule">
              <a:extLst>
                <a:ext uri="{FF2B5EF4-FFF2-40B4-BE49-F238E27FC236}">
                  <a16:creationId xmlns:a16="http://schemas.microsoft.com/office/drawing/2014/main" id="{3615E4BE-C77E-4073-978A-E6ED6835E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1488"/>
              <a:ext cx="2204" cy="25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B814FB2-4325-4521-99AD-35D10F07A1AA}"/>
              </a:ext>
            </a:extLst>
          </p:cNvPr>
          <p:cNvSpPr/>
          <p:nvPr/>
        </p:nvSpPr>
        <p:spPr>
          <a:xfrm>
            <a:off x="4882055" y="1048374"/>
            <a:ext cx="42619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 eaLnBrk="1" hangingPunct="1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Twenty bulk niobium quarter wave cavities (sourced from Italy) are housed in five cryomodules</a:t>
            </a:r>
          </a:p>
          <a:p>
            <a:pPr marL="342900" indent="-342900" defTabSz="914400" eaLnBrk="1" hangingPunct="1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chemeClr val="tx2"/>
              </a:solidFill>
              <a:latin typeface="Arial" pitchFamily="34" charset="0"/>
              <a:ea typeface="ヒラギノ角ゴ Pro W3" charset="-128"/>
              <a:cs typeface="Times New Roman" pitchFamily="18" charset="0"/>
            </a:endParaRPr>
          </a:p>
          <a:p>
            <a:pPr marL="342900" indent="-342900" defTabSz="914400" eaLnBrk="1" hangingPunct="1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Boosts ion energy by 20MV with low mass RIBs above the Coulomb barrier</a:t>
            </a:r>
          </a:p>
        </p:txBody>
      </p:sp>
    </p:spTree>
    <p:extLst>
      <p:ext uri="{BB962C8B-B14F-4D97-AF65-F5344CB8AC3E}">
        <p14:creationId xmlns:p14="http://schemas.microsoft.com/office/powerpoint/2010/main" val="4209866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320040" y="240909"/>
            <a:ext cx="8229600" cy="472440"/>
          </a:xfrm>
        </p:spPr>
        <p:txBody>
          <a:bodyPr/>
          <a:lstStyle/>
          <a:p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exceeds expectation - 2006</a:t>
            </a:r>
          </a:p>
        </p:txBody>
      </p:sp>
      <p:grpSp>
        <p:nvGrpSpPr>
          <p:cNvPr id="300063" name="Group 31"/>
          <p:cNvGrpSpPr>
            <a:grpSpLocks/>
          </p:cNvGrpSpPr>
          <p:nvPr/>
        </p:nvGrpSpPr>
        <p:grpSpPr bwMode="auto">
          <a:xfrm>
            <a:off x="60966" y="3615708"/>
            <a:ext cx="4573973" cy="2283866"/>
            <a:chOff x="109" y="730"/>
            <a:chExt cx="3001" cy="1549"/>
          </a:xfrm>
          <a:solidFill>
            <a:schemeClr val="bg1"/>
          </a:solidFill>
        </p:grpSpPr>
        <p:sp>
          <p:nvSpPr>
            <p:cNvPr id="300044" name="Rectangle 12"/>
            <p:cNvSpPr>
              <a:spLocks noChangeArrowheads="1"/>
            </p:cNvSpPr>
            <p:nvPr/>
          </p:nvSpPr>
          <p:spPr bwMode="auto">
            <a:xfrm>
              <a:off x="109" y="730"/>
              <a:ext cx="3001" cy="154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Arial" charset="0"/>
              </a:endParaRPr>
            </a:p>
          </p:txBody>
        </p:sp>
        <p:grpSp>
          <p:nvGrpSpPr>
            <p:cNvPr id="300040" name="Group 8"/>
            <p:cNvGrpSpPr>
              <a:grpSpLocks/>
            </p:cNvGrpSpPr>
            <p:nvPr/>
          </p:nvGrpSpPr>
          <p:grpSpPr bwMode="auto">
            <a:xfrm>
              <a:off x="149" y="780"/>
              <a:ext cx="2928" cy="1470"/>
              <a:chOff x="123" y="1382"/>
              <a:chExt cx="5522" cy="2831"/>
            </a:xfrm>
            <a:grpFill/>
          </p:grpSpPr>
          <p:sp>
            <p:nvSpPr>
              <p:cNvPr id="300034" name="Rectangle 2"/>
              <p:cNvSpPr>
                <a:spLocks noChangeArrowheads="1"/>
              </p:cNvSpPr>
              <p:nvPr/>
            </p:nvSpPr>
            <p:spPr bwMode="auto">
              <a:xfrm>
                <a:off x="123" y="1382"/>
                <a:ext cx="5522" cy="2831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CA">
                  <a:latin typeface="Arial" charset="0"/>
                </a:endParaRPr>
              </a:p>
            </p:txBody>
          </p:sp>
          <p:pic>
            <p:nvPicPr>
              <p:cNvPr id="300037" name="Picture 5" descr="TUP030_f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" y="1605"/>
                <a:ext cx="5327" cy="258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00038" name="Line 6"/>
              <p:cNvSpPr>
                <a:spLocks noChangeShapeType="1"/>
              </p:cNvSpPr>
              <p:nvPr/>
            </p:nvSpPr>
            <p:spPr bwMode="auto">
              <a:xfrm>
                <a:off x="614" y="2253"/>
                <a:ext cx="4525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Arial" charset="0"/>
                </a:endParaRPr>
              </a:p>
            </p:txBody>
          </p:sp>
          <p:sp>
            <p:nvSpPr>
              <p:cNvPr id="300039" name="Line 7"/>
              <p:cNvSpPr>
                <a:spLocks noChangeShapeType="1"/>
              </p:cNvSpPr>
              <p:nvPr/>
            </p:nvSpPr>
            <p:spPr bwMode="auto">
              <a:xfrm>
                <a:off x="621" y="2182"/>
                <a:ext cx="4525" cy="0"/>
              </a:xfrm>
              <a:prstGeom prst="line">
                <a:avLst/>
              </a:prstGeom>
              <a:grpFill/>
              <a:ln w="19050">
                <a:solidFill>
                  <a:srgbClr val="FF33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Arial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5FBB025-5348-4595-A813-30300B7CF4E3}"/>
              </a:ext>
            </a:extLst>
          </p:cNvPr>
          <p:cNvGrpSpPr/>
          <p:nvPr/>
        </p:nvGrpSpPr>
        <p:grpSpPr>
          <a:xfrm>
            <a:off x="4823860" y="3567232"/>
            <a:ext cx="4059306" cy="2380817"/>
            <a:chOff x="5103813" y="3584972"/>
            <a:chExt cx="3752850" cy="2137172"/>
          </a:xfrm>
        </p:grpSpPr>
        <p:sp>
          <p:nvSpPr>
            <p:cNvPr id="3" name="Rectangle 2"/>
            <p:cNvSpPr/>
            <p:nvPr/>
          </p:nvSpPr>
          <p:spPr>
            <a:xfrm>
              <a:off x="5103813" y="3584972"/>
              <a:ext cx="3752850" cy="2137172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graphicFrame>
          <p:nvGraphicFramePr>
            <p:cNvPr id="59398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8919051"/>
                </p:ext>
              </p:extLst>
            </p:nvPr>
          </p:nvGraphicFramePr>
          <p:xfrm>
            <a:off x="5103813" y="3642273"/>
            <a:ext cx="3560762" cy="1962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8" name="Chart" r:id="rId5" imgW="5288156" imgH="5036875" progId="Excel.Chart.8">
                    <p:embed/>
                  </p:oleObj>
                </mc:Choice>
                <mc:Fallback>
                  <p:oleObj name="Chart" r:id="rId5" imgW="5288156" imgH="5036875" progId="Excel.Chart.8">
                    <p:embed/>
                    <p:pic>
                      <p:nvPicPr>
                        <p:cNvPr id="59398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3813" y="3642273"/>
                          <a:ext cx="3560762" cy="1962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69A15E8-131A-4F7F-A79F-AD7A237FEAA1}"/>
              </a:ext>
            </a:extLst>
          </p:cNvPr>
          <p:cNvSpPr/>
          <p:nvPr/>
        </p:nvSpPr>
        <p:spPr>
          <a:xfrm>
            <a:off x="410031" y="1112219"/>
            <a:ext cx="834922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The average gradient for the on-line cavities is 7.25MV/m corresponding to a peak surface field of 36MV/m</a:t>
            </a:r>
          </a:p>
          <a:p>
            <a:pPr marL="342900" indent="-34290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altLang="en-US" sz="2000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Off-line results give an average gradient at 7W/cavity of 7.6MV/m corresponding to Ep=38MV/m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=&gt; CM clean assembly worked very well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15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3A0F-83A1-4D3A-AA1C-159A1AE9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EA4B16-2726-462D-A3CD-4A0375322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666" y="-29781"/>
            <a:ext cx="8956381" cy="67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00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6454-E28D-4E26-BABF-7D363932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5A82-EEE2-4259-A8B7-DCD8F041D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43891"/>
            <a:ext cx="8672513" cy="308445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TRIUMF Masters SRF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52C38-F474-4DA6-88B6-FE343FE00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03" y="230095"/>
            <a:ext cx="6473578" cy="2427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38E919-B7B9-431A-8787-5AD96A1B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34" y="3790857"/>
            <a:ext cx="6515347" cy="24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17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9354-CBED-474E-A1C8-48FBABFE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ISAC-II SC </a:t>
            </a:r>
            <a:r>
              <a:rPr lang="en-US" sz="3200" dirty="0" err="1"/>
              <a:t>Linac</a:t>
            </a:r>
            <a:r>
              <a:rPr lang="en-US" sz="3200" dirty="0"/>
              <a:t> Phase II – 2006-2010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5E9A3D-A17C-473B-9540-DEE577EDA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123" y="1278481"/>
            <a:ext cx="3816036" cy="168002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Adds 20MV of additional voltage gain for a total of 40MV in ISAC-II</a:t>
            </a:r>
          </a:p>
          <a:p>
            <a:pPr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Required 20 QWR’s at </a:t>
            </a:r>
            <a:r>
              <a:rPr lang="en-US" altLang="en-US" sz="20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Times New Roman" pitchFamily="18" charset="0"/>
                <a:sym typeface="Symbol" pitchFamily="18" charset="2"/>
              </a:rPr>
              <a:t>=0.11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264D74FA-C5BC-44FB-AC5A-885BB4980873}"/>
              </a:ext>
            </a:extLst>
          </p:cNvPr>
          <p:cNvGrpSpPr>
            <a:grpSpLocks/>
          </p:cNvGrpSpPr>
          <p:nvPr/>
        </p:nvGrpSpPr>
        <p:grpSpPr bwMode="auto">
          <a:xfrm>
            <a:off x="228601" y="3705181"/>
            <a:ext cx="2230820" cy="2305604"/>
            <a:chOff x="152" y="848"/>
            <a:chExt cx="1056" cy="1104"/>
          </a:xfrm>
        </p:grpSpPr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4B9C942A-9C48-47B2-95FA-E6EBA39F0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" y="848"/>
              <a:ext cx="1056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accent1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6E615D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2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endParaRPr>
            </a:p>
          </p:txBody>
        </p:sp>
        <p:graphicFrame>
          <p:nvGraphicFramePr>
            <p:cNvPr id="10" name="Object 10">
              <a:extLst>
                <a:ext uri="{FF2B5EF4-FFF2-40B4-BE49-F238E27FC236}">
                  <a16:creationId xmlns:a16="http://schemas.microsoft.com/office/drawing/2014/main" id="{5F23F45E-E265-400E-B5D9-DB1FB3D21D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7" y="886"/>
            <a:ext cx="1002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83" name="Bitmap Image" r:id="rId3" imgW="1590897" imgH="1657581" progId="Paint.Picture">
                    <p:embed/>
                  </p:oleObj>
                </mc:Choice>
                <mc:Fallback>
                  <p:oleObj name="Bitmap Image" r:id="rId3" imgW="1590897" imgH="1657581" progId="Paint.Picture">
                    <p:embed/>
                    <p:pic>
                      <p:nvPicPr>
                        <p:cNvPr id="6350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" y="886"/>
                          <a:ext cx="1002" cy="10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1" name="Picture 11">
            <a:extLst>
              <a:ext uri="{FF2B5EF4-FFF2-40B4-BE49-F238E27FC236}">
                <a16:creationId xmlns:a16="http://schemas.microsoft.com/office/drawing/2014/main" id="{326AB6D1-1947-4077-9CA3-F8C3FFFB9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6484" y="3747496"/>
            <a:ext cx="1862965" cy="22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3E8ACC2-BD5D-4591-813E-6F90BE9F70CB}"/>
              </a:ext>
            </a:extLst>
          </p:cNvPr>
          <p:cNvSpPr/>
          <p:nvPr/>
        </p:nvSpPr>
        <p:spPr>
          <a:xfrm>
            <a:off x="4431582" y="1134596"/>
            <a:ext cx="4572000" cy="25391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1800" dirty="0">
                <a:latin typeface="Arial" pitchFamily="34" charset="0"/>
                <a:ea typeface="ヒラギノ角ゴ Pro W3" charset="-128"/>
                <a:cs typeface="Times New Roman" pitchFamily="18" charset="0"/>
              </a:rPr>
              <a:t>Technical goal - Develop PAVAC Industries of Richmond BC for SRF cavity fabrication</a:t>
            </a:r>
          </a:p>
          <a:p>
            <a:pPr marL="742950" lvl="1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1800" dirty="0">
                <a:latin typeface="Arial" pitchFamily="34" charset="0"/>
                <a:ea typeface="ヒラギノ角ゴ Pro W3" charset="-128"/>
                <a:cs typeface="Times New Roman" pitchFamily="18" charset="0"/>
              </a:rPr>
              <a:t>Prototypes in copper and </a:t>
            </a:r>
            <a:r>
              <a:rPr lang="en-US" altLang="en-US" sz="1800" dirty="0" err="1">
                <a:latin typeface="Arial" pitchFamily="34" charset="0"/>
                <a:ea typeface="ヒラギノ角ゴ Pro W3" charset="-128"/>
                <a:cs typeface="Times New Roman" pitchFamily="18" charset="0"/>
              </a:rPr>
              <a:t>Nb</a:t>
            </a:r>
            <a:endParaRPr lang="en-US" altLang="en-US" sz="1800" dirty="0">
              <a:latin typeface="Arial" pitchFamily="34" charset="0"/>
              <a:ea typeface="ヒラギノ角ゴ Pro W3" charset="-128"/>
              <a:cs typeface="Times New Roman" pitchFamily="18" charset="0"/>
            </a:endParaRPr>
          </a:p>
          <a:p>
            <a:pPr marL="742950" lvl="1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1800" dirty="0">
                <a:latin typeface="Arial" pitchFamily="34" charset="0"/>
                <a:ea typeface="ヒラギノ角ゴ Pro W3" charset="-128"/>
                <a:cs typeface="Times New Roman" pitchFamily="18" charset="0"/>
              </a:rPr>
              <a:t>Twenty production cavities ordered – March 2008</a:t>
            </a:r>
          </a:p>
          <a:p>
            <a:pPr marL="742950" lvl="1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C00000"/>
                </a:solidFill>
                <a:latin typeface="Arial" pitchFamily="34" charset="0"/>
                <a:ea typeface="ヒラギノ角ゴ Pro W3" charset="-128"/>
                <a:cs typeface="Times New Roman" pitchFamily="18" charset="0"/>
              </a:rPr>
              <a:t>First niobium superconducting cavity fabrication in Canada</a:t>
            </a:r>
          </a:p>
        </p:txBody>
      </p:sp>
      <p:pic>
        <p:nvPicPr>
          <p:cNvPr id="13" name="Picture 9" descr="moto_0049">
            <a:extLst>
              <a:ext uri="{FF2B5EF4-FFF2-40B4-BE49-F238E27FC236}">
                <a16:creationId xmlns:a16="http://schemas.microsoft.com/office/drawing/2014/main" id="{A1C9B851-D59A-4239-80AC-EA91DD77F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3644" y="3794234"/>
            <a:ext cx="3653254" cy="2216551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282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FBB81-0097-4EDA-8D76-56DC7581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ISAC-II SC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2010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97E89C-179E-4BFB-A1CD-0ADF6ACA4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3" y="1148282"/>
            <a:ext cx="9144000" cy="427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29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224B7-32F1-47B7-982D-25864C60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Success – April 2010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B44E6A-D84F-4866-A0AF-3C5447596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5242"/>
            <a:ext cx="9144000" cy="43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3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55B8-D2C5-4113-A600-29EB774A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80" y="38621"/>
            <a:ext cx="8672512" cy="641739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TRIUMF 2010 – The ARIEL Era Begins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EA746E-EFDB-4E86-B04C-F942B70337D8}"/>
              </a:ext>
            </a:extLst>
          </p:cNvPr>
          <p:cNvGrpSpPr/>
          <p:nvPr/>
        </p:nvGrpSpPr>
        <p:grpSpPr>
          <a:xfrm>
            <a:off x="3179561" y="763616"/>
            <a:ext cx="5811924" cy="5128870"/>
            <a:chOff x="3089189" y="902043"/>
            <a:chExt cx="5811924" cy="5128870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C9104B90-0EF4-4894-849C-F607136B19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9189" y="902043"/>
              <a:ext cx="5811924" cy="5128870"/>
              <a:chOff x="4651104" y="815339"/>
              <a:chExt cx="4492896" cy="386310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33C56A3-928A-48B7-B05C-A9C4F48BBB1F}"/>
                  </a:ext>
                </a:extLst>
              </p:cNvPr>
              <p:cNvSpPr/>
              <p:nvPr/>
            </p:nvSpPr>
            <p:spPr>
              <a:xfrm>
                <a:off x="4651104" y="1218231"/>
                <a:ext cx="1530967" cy="6545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/>
              </a:p>
            </p:txBody>
          </p:sp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5BDB2FEC-60AF-4ADD-80AD-276CF0AEC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1104" y="815339"/>
                <a:ext cx="4492896" cy="3863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F5E6F2F6-0B43-4A29-9FA9-FB9090E6E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734" y="4635500"/>
              <a:ext cx="7475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C00000"/>
                  </a:solidFill>
                  <a:latin typeface="Calibri" pitchFamily="34" charset="0"/>
                  <a:cs typeface="Arial" pitchFamily="34" charset="0"/>
                </a:rPr>
                <a:t>e-</a:t>
              </a:r>
              <a:r>
                <a:rPr lang="en-CA" altLang="en-US" sz="1600" b="1" dirty="0" err="1">
                  <a:solidFill>
                    <a:srgbClr val="C00000"/>
                  </a:solidFill>
                  <a:latin typeface="Calibri" pitchFamily="34" charset="0"/>
                  <a:cs typeface="Arial" pitchFamily="34" charset="0"/>
                </a:rPr>
                <a:t>linac</a:t>
              </a:r>
              <a:endParaRPr lang="en-CA" altLang="en-US" sz="16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F4475E-B133-4FE5-ADCF-E9C62C1C01F5}"/>
                </a:ext>
              </a:extLst>
            </p:cNvPr>
            <p:cNvSpPr/>
            <p:nvPr/>
          </p:nvSpPr>
          <p:spPr>
            <a:xfrm rot="5400000">
              <a:off x="3377051" y="3280180"/>
              <a:ext cx="2991478" cy="104296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15" name="Text Box 11">
            <a:extLst>
              <a:ext uri="{FF2B5EF4-FFF2-40B4-BE49-F238E27FC236}">
                <a16:creationId xmlns:a16="http://schemas.microsoft.com/office/drawing/2014/main" id="{919EF94C-2EB1-4919-BDD0-6D0B860B9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80" y="916327"/>
            <a:ext cx="335409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Two new drivers: electron &amp; proton </a:t>
            </a:r>
          </a:p>
          <a:p>
            <a:pPr>
              <a:buClr>
                <a:srgbClr val="C00000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Two new target stations and front end</a:t>
            </a:r>
            <a:endParaRPr lang="en-GB" sz="1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SzPct val="150000"/>
              <a:defRPr/>
            </a:pPr>
            <a:endParaRPr lang="en-GB" sz="1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SzPct val="150000"/>
              <a:defRPr/>
            </a:pPr>
            <a:r>
              <a:rPr lang="en-GB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Substantially expand existing  capabilities</a:t>
            </a:r>
          </a:p>
          <a:p>
            <a:pPr marL="285750" lvl="1" indent="-28575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Three simultaneous beams</a:t>
            </a:r>
          </a:p>
          <a:p>
            <a:pPr marL="285750" lvl="1" indent="-28575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RIBs via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photofission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2" indent="-285750"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high production of many neutron rich species </a:t>
            </a:r>
          </a:p>
          <a:p>
            <a:pPr marL="742950" lvl="2" indent="-285750"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relatively low isobaric contamination with respect to proton induced spallation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009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B14C-2370-4B7A-BC15-38DDAB28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ARIEL 50MeV e-</a:t>
            </a:r>
            <a:r>
              <a:rPr lang="en-US" sz="3200" dirty="0" err="1"/>
              <a:t>Linac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A7EF33-5601-4EB6-9FE3-7AFCCB223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330721"/>
            <a:ext cx="8672513" cy="441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43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9B85-31D7-47C2-86B8-AB723779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ARIEL SRF Systems – Made in Canada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91284C-AB57-4AA9-870A-A93D23DD2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626" y="1147025"/>
            <a:ext cx="6191250" cy="1771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BA49B8-8A0E-48FB-8003-B32DF1268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88" y="2963362"/>
            <a:ext cx="3943350" cy="2178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8C15FB-DF6D-45F7-86B1-1FD0F25A8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38" y="2963362"/>
            <a:ext cx="4696975" cy="3310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FCEF83-DFF2-4F7A-A012-7AAFFE18F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876" y="1099626"/>
            <a:ext cx="2609850" cy="1752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BE4C1E-F049-4F43-A2E2-1605A9CA7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1" y="5186154"/>
            <a:ext cx="39433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55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ED10-2BF5-4AF5-BB84-D57FCF33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First Beam – September 30, 2014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F77A67-02ED-44AD-A54F-9A0F01FCA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1109218"/>
            <a:ext cx="8672513" cy="447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4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1E57-F3FF-4A9A-99E5-936910CE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TRIUMF SRF Accelerators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4D75C7-7B1A-4A40-A481-A8CA329F3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816" y="1198179"/>
            <a:ext cx="9189698" cy="431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59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5A82-EEE2-4259-A8B7-DCD8F041D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43891"/>
            <a:ext cx="8672513" cy="308445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SRF: a core competence of TRIUMF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52C38-F474-4DA6-88B6-FE343FE00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03" y="230095"/>
            <a:ext cx="6473578" cy="2427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38E919-B7B9-431A-8787-5AD96A1B3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734" y="3790857"/>
            <a:ext cx="6515347" cy="24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63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F9F7-194E-428B-94A5-35AFD4A1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3" y="48759"/>
            <a:ext cx="8672512" cy="641739"/>
          </a:xfrm>
        </p:spPr>
        <p:txBody>
          <a:bodyPr/>
          <a:lstStyle/>
          <a:p>
            <a:r>
              <a:rPr lang="en-US" sz="3200" dirty="0"/>
              <a:t>SRF HQP Training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A32757-2F9B-4FD4-84ED-0274AD325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277" y="3458128"/>
            <a:ext cx="4133192" cy="29022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85F30E-5DB8-4E96-B80D-0AF5E480883C}"/>
              </a:ext>
            </a:extLst>
          </p:cNvPr>
          <p:cNvSpPr txBox="1"/>
          <p:nvPr/>
        </p:nvSpPr>
        <p:spPr>
          <a:xfrm>
            <a:off x="0" y="843600"/>
            <a:ext cx="89011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TRIUMF offers a graduate students program in Accelerator Physics and Engineering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 course per year taught at UBC by TRIUMF research scientists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Five PhD students in SRF studies to date – highly successful: 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Anna Grassellino, Philipp Kolb, Ramona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Leewe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Doug Storey, Sophia Yan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12BAF8-4578-4897-8182-640861EB4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255" y="3458128"/>
            <a:ext cx="4227858" cy="271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650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F9912-9CE0-4C9C-B1BC-60E9F3D53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50809"/>
            <a:ext cx="8672512" cy="641739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SRF HQP Training Example: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SRF Dipole Cavity – Doug Storey (</a:t>
            </a:r>
            <a:r>
              <a:rPr lang="en-CA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UVic</a:t>
            </a:r>
            <a:r>
              <a:rPr lang="en-CA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D7768-9162-41C6-AE85-32085E5D5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43" y="1190696"/>
            <a:ext cx="5636172" cy="2320264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chemeClr val="tx1"/>
                </a:solidFill>
              </a:rPr>
              <a:t>650MHz </a:t>
            </a:r>
            <a:r>
              <a:rPr lang="en-CA" dirty="0" err="1">
                <a:solidFill>
                  <a:schemeClr val="tx1"/>
                </a:solidFill>
              </a:rPr>
              <a:t>rf</a:t>
            </a:r>
            <a:r>
              <a:rPr lang="en-CA" dirty="0">
                <a:solidFill>
                  <a:schemeClr val="tx1"/>
                </a:solidFill>
              </a:rPr>
              <a:t> deflecting mode cavity has been designed and fabricated in </a:t>
            </a:r>
            <a:r>
              <a:rPr lang="en-CA" dirty="0" err="1">
                <a:solidFill>
                  <a:schemeClr val="tx1"/>
                </a:solidFill>
              </a:rPr>
              <a:t>Nb</a:t>
            </a:r>
            <a:endParaRPr lang="en-CA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chemeClr val="tx1"/>
                </a:solidFill>
              </a:rPr>
              <a:t>SRF Cavity was fabricated in the TRIUMF machine shop from reactor grade Niobium with TIG welding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446F9-4BD4-46DA-ABD0-C2B1ED561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042" y="1786408"/>
            <a:ext cx="1939373" cy="435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dstorey\Desktop\New folder\phases.gif">
            <a:extLst>
              <a:ext uri="{FF2B5EF4-FFF2-40B4-BE49-F238E27FC236}">
                <a16:creationId xmlns:a16="http://schemas.microsoft.com/office/drawing/2014/main" id="{A50C6363-F292-4803-918F-CF3459F51A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393" y="250809"/>
            <a:ext cx="2222344" cy="139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6" descr="A person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FD253723-7697-4655-A674-ED37330AD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19" y="3566919"/>
            <a:ext cx="3051408" cy="2288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CA7900-725F-4DCF-90C3-0D1273E8A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3596" y="3787316"/>
            <a:ext cx="3715797" cy="2093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307EB0-E151-4D0F-B4FB-1FEE58E06DC2}"/>
              </a:ext>
            </a:extLst>
          </p:cNvPr>
          <p:cNvSpPr txBox="1"/>
          <p:nvPr/>
        </p:nvSpPr>
        <p:spPr>
          <a:xfrm>
            <a:off x="112987" y="5881116"/>
            <a:ext cx="6693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First cavity fabricated in the TRIUMF Machine Shop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1AA8D1A-A34B-43A6-AB2A-96B09474C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2821806"/>
            <a:ext cx="960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RF Dipole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590FEB-FBFF-42DB-852D-DF9B185CDED3}"/>
              </a:ext>
            </a:extLst>
          </p:cNvPr>
          <p:cNvCxnSpPr/>
          <p:nvPr/>
        </p:nvCxnSpPr>
        <p:spPr>
          <a:xfrm flipH="1">
            <a:off x="7960385" y="3100141"/>
            <a:ext cx="185737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890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69678-BA64-4B80-867C-BCC7535D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83" y="608"/>
            <a:ext cx="9209690" cy="641739"/>
          </a:xfrm>
        </p:spPr>
        <p:txBody>
          <a:bodyPr/>
          <a:lstStyle/>
          <a:p>
            <a:r>
              <a:rPr lang="en-US" sz="2800" dirty="0"/>
              <a:t>Material Science Probes at TRIUMF - </a:t>
            </a:r>
            <a:r>
              <a:rPr lang="en-US" sz="2800" dirty="0">
                <a:sym typeface="Symbol" panose="05050102010706020507" pitchFamily="18" charset="2"/>
              </a:rPr>
              <a:t>SR and -NMR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BB0DF-C152-4DA9-B8D1-A175B1A7E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76751"/>
            <a:ext cx="8915400" cy="230975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has two world class material science probes in </a:t>
            </a:r>
            <a:r>
              <a:rPr 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SR</a:t>
            </a: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-NMR</a:t>
            </a: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utilize the beta decay of a beam of polarized muons or 8Li ions respectively as probes of local magnetism</a:t>
            </a:r>
          </a:p>
          <a:p>
            <a:pPr>
              <a:spcBef>
                <a:spcPct val="0"/>
              </a:spcBef>
            </a:pPr>
            <a:endParaRPr lang="en-CA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</a:t>
            </a:r>
            <a:r>
              <a:rPr 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SR</a:t>
            </a: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samples near surface fields (100µm) and </a:t>
            </a:r>
            <a:r>
              <a:rPr 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-NMR </a:t>
            </a:r>
            <a:r>
              <a:rPr lang="en-CA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 surface fields (0-&gt;200nm) 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D138BA-3C63-464D-8D6E-7C7DC30B1E88}"/>
              </a:ext>
            </a:extLst>
          </p:cNvPr>
          <p:cNvSpPr/>
          <p:nvPr/>
        </p:nvSpPr>
        <p:spPr>
          <a:xfrm>
            <a:off x="143204" y="335280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  <a:p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Imbedded probes decay with emitted positrons or electrons correlated with direction of  spin. Spin precession dependent on the magnetic field of the imbedded probe</a:t>
            </a:r>
            <a:endParaRPr lang="en-US" altLang="en-US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E8B3B59-E8DB-4D59-BCA1-16232B4F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861" y="3515614"/>
            <a:ext cx="23114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D2A76A2-0A16-4A93-A7A3-63198BE6B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052" y="3545227"/>
            <a:ext cx="1459932" cy="153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1">
            <a:extLst>
              <a:ext uri="{FF2B5EF4-FFF2-40B4-BE49-F238E27FC236}">
                <a16:creationId xmlns:a16="http://schemas.microsoft.com/office/drawing/2014/main" id="{8993EA30-5399-4584-B4D8-D6D746D332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802400"/>
              </p:ext>
            </p:extLst>
          </p:nvPr>
        </p:nvGraphicFramePr>
        <p:xfrm>
          <a:off x="4571826" y="5249212"/>
          <a:ext cx="1679006" cy="722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6" imgW="1181100" imgH="508000" progId="Equation.3">
                  <p:embed/>
                </p:oleObj>
              </mc:Choice>
              <mc:Fallback>
                <p:oleObj name="Equation" r:id="rId6" imgW="1181100" imgH="508000" progId="Equation.3">
                  <p:embed/>
                  <p:pic>
                    <p:nvPicPr>
                      <p:cNvPr id="32776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826" y="5249212"/>
                        <a:ext cx="1679006" cy="722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C6FC94C1-4B65-49B0-AB23-F0B1FAD1856A}"/>
              </a:ext>
            </a:extLst>
          </p:cNvPr>
          <p:cNvSpPr/>
          <p:nvPr/>
        </p:nvSpPr>
        <p:spPr>
          <a:xfrm>
            <a:off x="304800" y="5937048"/>
            <a:ext cx="8539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200" u="sng" dirty="0">
                <a:solidFill>
                  <a:srgbClr val="0070C0"/>
                </a:solidFill>
              </a:rPr>
              <a:t>Superheating in coated niobium, </a:t>
            </a:r>
            <a:r>
              <a:rPr lang="en-CA" sz="1200" dirty="0"/>
              <a:t>T </a:t>
            </a:r>
            <a:r>
              <a:rPr lang="en-CA" sz="1200" dirty="0" err="1"/>
              <a:t>Junginger</a:t>
            </a:r>
            <a:r>
              <a:rPr lang="en-CA" sz="1200" dirty="0"/>
              <a:t>, W Wasserman and R E </a:t>
            </a:r>
            <a:r>
              <a:rPr lang="en-CA" sz="1200" dirty="0" err="1"/>
              <a:t>Laxdal</a:t>
            </a:r>
            <a:r>
              <a:rPr lang="en-CA" sz="1200" dirty="0"/>
              <a:t>, </a:t>
            </a:r>
            <a:r>
              <a:rPr lang="en-CA" sz="1200" dirty="0">
                <a:hlinkClick r:id="rId8"/>
              </a:rPr>
              <a:t>Superconductor Science and Technology</a:t>
            </a:r>
            <a:r>
              <a:rPr lang="en-CA" sz="1200" dirty="0"/>
              <a:t>, </a:t>
            </a:r>
            <a:r>
              <a:rPr lang="en-CA" sz="1200" dirty="0">
                <a:hlinkClick r:id="rId9"/>
              </a:rPr>
              <a:t>Volume 30</a:t>
            </a:r>
            <a:r>
              <a:rPr lang="en-CA" sz="1200" dirty="0"/>
              <a:t>, </a:t>
            </a:r>
            <a:r>
              <a:rPr lang="en-CA" sz="1200" dirty="0">
                <a:hlinkClick r:id="rId10"/>
              </a:rPr>
              <a:t>Number 12</a:t>
            </a:r>
            <a:r>
              <a:rPr lang="en-CA" sz="1200" u="sng" dirty="0"/>
              <a:t>, </a:t>
            </a:r>
            <a:r>
              <a:rPr lang="en-CA" sz="1200" dirty="0"/>
              <a:t>Published 7 November 2017 </a:t>
            </a:r>
          </a:p>
        </p:txBody>
      </p:sp>
    </p:spTree>
    <p:extLst>
      <p:ext uri="{BB962C8B-B14F-4D97-AF65-F5344CB8AC3E}">
        <p14:creationId xmlns:p14="http://schemas.microsoft.com/office/powerpoint/2010/main" val="749034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832514" y="-95126"/>
            <a:ext cx="9976514" cy="695312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2" name="Picture 11" descr="BNQR_design_17apr1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400" y="-13648"/>
            <a:ext cx="8154633" cy="6858000"/>
          </a:xfrm>
          <a:prstGeom prst="rect">
            <a:avLst/>
          </a:prstGeom>
        </p:spPr>
      </p:pic>
      <p:pic>
        <p:nvPicPr>
          <p:cNvPr id="3" name="Picture 2" descr="initial_prfGauss_xy_10000p_28keV_4mar1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07250" y="1172249"/>
            <a:ext cx="1665022" cy="1196098"/>
          </a:xfrm>
          <a:prstGeom prst="rect">
            <a:avLst/>
          </a:prstGeom>
        </p:spPr>
      </p:pic>
      <p:pic>
        <p:nvPicPr>
          <p:cNvPr id="4" name="Picture 3" descr="prfGauss_xy_10000p_B0G_E4keV_sample2_4mar1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8459" y="762808"/>
            <a:ext cx="1798941" cy="1292989"/>
          </a:xfrm>
          <a:prstGeom prst="rect">
            <a:avLst/>
          </a:prstGeom>
        </p:spPr>
      </p:pic>
      <p:pic>
        <p:nvPicPr>
          <p:cNvPr id="5" name="Picture 4" descr="prfGauss_xy_10000p_B2kG_E4keV_sample2_4mar1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52" y="3758430"/>
            <a:ext cx="1653456" cy="1221801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3100152" y="-258017"/>
            <a:ext cx="5593256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r" defTabSz="914400" eaLnBrk="0" hangingPunct="0">
              <a:lnSpc>
                <a:spcPts val="3038"/>
              </a:lnSpc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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-NQR High Field Upgrade</a:t>
            </a:r>
            <a:endParaRPr kumimoji="0" lang="en-CA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52" y="5268036"/>
            <a:ext cx="3886201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1800" dirty="0">
                <a:solidFill>
                  <a:srgbClr val="C00000"/>
                </a:solidFill>
              </a:rPr>
              <a:t>Motivation:</a:t>
            </a:r>
            <a:r>
              <a:rPr lang="en-CA" sz="1800" dirty="0"/>
              <a:t> Material studies in high transverse magnetic field (SRF material studies)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286602" y="3125337"/>
            <a:ext cx="1169095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 </a:t>
            </a:r>
            <a:r>
              <a:rPr lang="en-US" sz="1600" dirty="0" err="1"/>
              <a:t>keV</a:t>
            </a:r>
            <a:r>
              <a:rPr lang="en-US" sz="1600" dirty="0"/>
              <a:t> 8Li+ B = 2 </a:t>
            </a:r>
            <a:r>
              <a:rPr lang="en-US" sz="1600" dirty="0" err="1"/>
              <a:t>kG</a:t>
            </a:r>
            <a:r>
              <a:rPr lang="en-US" sz="1600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330" y="178033"/>
            <a:ext cx="1184978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 </a:t>
            </a:r>
            <a:r>
              <a:rPr lang="en-US" sz="1600" dirty="0" err="1"/>
              <a:t>keV</a:t>
            </a:r>
            <a:r>
              <a:rPr lang="en-US" sz="1600" dirty="0"/>
              <a:t> 8Li+ </a:t>
            </a:r>
          </a:p>
          <a:p>
            <a:r>
              <a:rPr lang="en-US" sz="1600" dirty="0"/>
              <a:t>B = 0 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1185" y="642066"/>
            <a:ext cx="2122328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Initial distribution </a:t>
            </a:r>
          </a:p>
          <a:p>
            <a:r>
              <a:rPr lang="en-US" sz="1600" dirty="0"/>
              <a:t>of 28 </a:t>
            </a:r>
            <a:r>
              <a:rPr lang="en-US" sz="1600" dirty="0" err="1"/>
              <a:t>keV</a:t>
            </a:r>
            <a:r>
              <a:rPr lang="en-US" sz="1600" dirty="0"/>
              <a:t> 8Li+ beam.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726308" y="1760561"/>
            <a:ext cx="580164" cy="118735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241946" y="2947916"/>
            <a:ext cx="1064526" cy="81051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102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6454-E28D-4E26-BABF-7D363932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5A82-EEE2-4259-A8B7-DCD8F041D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43891"/>
            <a:ext cx="8672513" cy="308445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Global Partnerships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52C38-F474-4DA6-88B6-FE343FE00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03" y="230095"/>
            <a:ext cx="6473578" cy="2427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38E919-B7B9-431A-8787-5AD96A1B3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734" y="3790857"/>
            <a:ext cx="6515347" cy="24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97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8DDA-1DAB-42C5-A3E8-0A053FE2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97" y="-1437"/>
            <a:ext cx="8672512" cy="641739"/>
          </a:xfrm>
        </p:spPr>
        <p:txBody>
          <a:bodyPr/>
          <a:lstStyle/>
          <a:p>
            <a:r>
              <a:rPr lang="en-US" sz="3200" dirty="0"/>
              <a:t>Single Spoke Resonator for RISP – Korea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F0668-44A6-4A52-A200-B8A81A1B6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20" y="1173045"/>
            <a:ext cx="4968401" cy="435039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designs/fabricates two SSRs – 325MHz β=0.3 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Balloon variant is a new development designed to mitigate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multipacting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SSR cavities 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Machine Shop and SRF team successfully formed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parts for SSR1 – developing other local fabricators for brazing and spinning 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SSR variant prototype successfully completed by TRIUMF - RISP adopts balloon for SSR1 and SSR2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CCE18A-90EA-4FA9-9E73-000388DA4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847" y="1106752"/>
            <a:ext cx="3362162" cy="466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83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50627-D17A-441F-BC76-28A99CB32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42482"/>
            <a:ext cx="8672513" cy="2726764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</a:rPr>
              <a:t>Active and mutually beneficial collaboration since ~ 2010</a:t>
            </a:r>
          </a:p>
          <a:p>
            <a:r>
              <a:rPr lang="en-US" sz="2200" dirty="0">
                <a:solidFill>
                  <a:schemeClr val="tx1"/>
                </a:solidFill>
              </a:rPr>
              <a:t>Main deliverable: joint design and production of two e-</a:t>
            </a:r>
            <a:r>
              <a:rPr lang="en-US" sz="2200" dirty="0" err="1">
                <a:solidFill>
                  <a:schemeClr val="tx1"/>
                </a:solidFill>
              </a:rPr>
              <a:t>Linac</a:t>
            </a:r>
            <a:r>
              <a:rPr lang="en-US" sz="2200" dirty="0">
                <a:solidFill>
                  <a:schemeClr val="tx1"/>
                </a:solidFill>
              </a:rPr>
              <a:t>  injector modules one for TRIUMF one for VECC (commissioned in 2016) </a:t>
            </a:r>
          </a:p>
          <a:p>
            <a:r>
              <a:rPr lang="en-US" sz="2200" dirty="0">
                <a:solidFill>
                  <a:schemeClr val="tx1"/>
                </a:solidFill>
              </a:rPr>
              <a:t>Latest deliverable: heavy ion cryomodule containing 4 QWR for VECC – started in 2017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D8C6F5-1EF9-453E-888C-0409655C1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42453"/>
            <a:ext cx="8672512" cy="641739"/>
          </a:xfrm>
        </p:spPr>
        <p:txBody>
          <a:bodyPr/>
          <a:lstStyle/>
          <a:p>
            <a:r>
              <a:rPr lang="en-US" sz="3200" dirty="0"/>
              <a:t>VECC Collaboration - India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1BF030-181A-43DA-9D36-A51CFCB7D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2442"/>
            <a:ext cx="2827283" cy="2181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4D931C-2A7B-4B5E-8F92-38DFA576C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169" y="3717438"/>
            <a:ext cx="2191520" cy="23712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01848-B420-4893-8E1C-04745EA31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75" y="3722847"/>
            <a:ext cx="3223176" cy="23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20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6454-E28D-4E26-BABF-7D363932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5A82-EEE2-4259-A8B7-DCD8F041D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43891"/>
            <a:ext cx="8672513" cy="308445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New Developments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52C38-F474-4DA6-88B6-FE343FE00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03" y="230095"/>
            <a:ext cx="6473578" cy="2427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38E919-B7B9-431A-8787-5AD96A1B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34" y="3790857"/>
            <a:ext cx="6515347" cy="24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8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C901-18ED-4E9C-B4E5-23225D79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1667"/>
            <a:ext cx="8672512" cy="641739"/>
          </a:xfrm>
        </p:spPr>
        <p:txBody>
          <a:bodyPr/>
          <a:lstStyle/>
          <a:p>
            <a:r>
              <a:rPr lang="en-US" sz="2800" dirty="0"/>
              <a:t>Canada to lead ‘</a:t>
            </a:r>
            <a:r>
              <a:rPr lang="en-US" sz="2800" dirty="0" err="1"/>
              <a:t>coldbox</a:t>
            </a:r>
            <a:r>
              <a:rPr lang="en-US" sz="2800" dirty="0"/>
              <a:t>’ technology for High-Luminosity LHC upgrade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A9D57E6-EA25-4B23-966E-C5FBA6BD1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1518" y="1040524"/>
            <a:ext cx="6807043" cy="45380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5AEC5D-E7FE-421D-BAB3-92382BBF5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87" y="4866830"/>
            <a:ext cx="2137504" cy="14234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887B35-C8A3-4EDE-A034-79CBFD264A7A}"/>
              </a:ext>
            </a:extLst>
          </p:cNvPr>
          <p:cNvSpPr txBox="1"/>
          <p:nvPr/>
        </p:nvSpPr>
        <p:spPr>
          <a:xfrm>
            <a:off x="3045373" y="5661737"/>
            <a:ext cx="6666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Assembly of crab cavity housing</a:t>
            </a:r>
          </a:p>
        </p:txBody>
      </p:sp>
    </p:spTree>
    <p:extLst>
      <p:ext uri="{BB962C8B-B14F-4D97-AF65-F5344CB8AC3E}">
        <p14:creationId xmlns:p14="http://schemas.microsoft.com/office/powerpoint/2010/main" val="3131051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8686" y="3869009"/>
            <a:ext cx="8921750" cy="24598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Long Baseline Neutrino Facility (LBNF) is the facility for the Deep Underground Neutrino Experiment (DUNE), a dual-site experiment for neutrino science and proton decay studies.</a:t>
            </a:r>
          </a:p>
          <a:p>
            <a:pPr lvl="1"/>
            <a:r>
              <a:rPr lang="en-US" dirty="0"/>
              <a:t>Hosted at </a:t>
            </a:r>
            <a:r>
              <a:rPr lang="en-US" dirty="0" err="1"/>
              <a:t>Fermilab</a:t>
            </a:r>
            <a:r>
              <a:rPr lang="en-US" dirty="0"/>
              <a:t> (Batavia, IL) and SURF (Lead, SD)</a:t>
            </a:r>
          </a:p>
          <a:p>
            <a:pPr marL="0" indent="0">
              <a:buNone/>
            </a:pPr>
            <a:r>
              <a:rPr lang="en-US" dirty="0"/>
              <a:t>The facility is an internationally designed, coordinated and funded program, a first of its kind for the US DOE.</a:t>
            </a:r>
          </a:p>
          <a:p>
            <a:pPr marL="0" indent="0">
              <a:buNone/>
            </a:pPr>
            <a:endParaRPr lang="en-US" dirty="0"/>
          </a:p>
          <a:p>
            <a:pPr marL="1828800" lvl="4" indent="0"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LBNF / DUNE / PIP-II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910913-9127-4251-A544-7E7B3BF7C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6198"/>
            <a:ext cx="9144000" cy="30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89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5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D160B9-9C23-48D5-9C1E-428323397D73}"/>
              </a:ext>
            </a:extLst>
          </p:cNvPr>
          <p:cNvSpPr/>
          <p:nvPr/>
        </p:nvSpPr>
        <p:spPr>
          <a:xfrm>
            <a:off x="139435" y="6350169"/>
            <a:ext cx="889314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latin typeface="Helvetica" pitchFamily="34" charset="0"/>
              </a:rPr>
              <a:t>Building the world’s most powerful neutrino beam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39435" y="280070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Helvetica"/>
              </a:rPr>
              <a:t>The PIP-II Project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9679" y="3285171"/>
            <a:ext cx="9144000" cy="31411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42900" indent="-3429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404040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ts val="2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/>
              <a:buChar char="•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Helvetica"/>
              </a:rPr>
              <a:t>Goals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Helvetica"/>
                <a:ea typeface="ＭＳ Ｐゴシック" charset="0"/>
              </a:rPr>
              <a:t>Deliver 1.2 MW of proton beam power from the Main Injector over the energy range 60 – 120 GeV, at the start of LBNF ops</a:t>
            </a:r>
          </a:p>
          <a:p>
            <a:pPr lvl="2">
              <a:spcBef>
                <a:spcPts val="300"/>
              </a:spcBef>
              <a:buFont typeface="Helvetica" panose="020B0604020202020204" pitchFamily="34" charset="0"/>
              <a:buChar char="─"/>
              <a:defRPr/>
            </a:pPr>
            <a:r>
              <a:rPr lang="en-US" sz="1800" dirty="0">
                <a:solidFill>
                  <a:srgbClr val="505050"/>
                </a:solidFill>
              </a:rPr>
              <a:t>Establish a platform for future upgrades to multi-MW capability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Helvetica"/>
                <a:ea typeface="ＭＳ Ｐゴシック" charset="0"/>
              </a:rPr>
              <a:t>Provide a platform for extension of capability to high duty factor/higher beam power, </a:t>
            </a:r>
            <a:r>
              <a:rPr lang="en-US" dirty="0">
                <a:solidFill>
                  <a:srgbClr val="505050"/>
                </a:solidFill>
              </a:rPr>
              <a:t>multiple users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Helvetica"/>
                <a:ea typeface="ＭＳ Ｐゴシック" charset="0"/>
              </a:rPr>
              <a:t> and reliable </a:t>
            </a:r>
            <a:r>
              <a:rPr lang="en-US" dirty="0">
                <a:solidFill>
                  <a:srgbClr val="505050"/>
                </a:solidFill>
              </a:rPr>
              <a:t>operations</a:t>
            </a:r>
          </a:p>
          <a:p>
            <a:pPr lvl="2">
              <a:spcBef>
                <a:spcPts val="300"/>
              </a:spcBef>
              <a:buFont typeface="Helvetica" panose="020B0604020202020204" pitchFamily="34" charset="0"/>
              <a:buChar char="─"/>
              <a:defRPr/>
            </a:pPr>
            <a:r>
              <a:rPr lang="en-US" sz="1800" dirty="0">
                <a:solidFill>
                  <a:srgbClr val="505050"/>
                </a:solidFill>
              </a:rPr>
              <a:t>Support the ongoing 8 GeV program, including an upgrade path for Mu2e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Helvetica"/>
              <a:ea typeface="ＭＳ Ｐゴシック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32BACF7-205B-4E20-8D32-C0AF7AEE16D1}"/>
              </a:ext>
            </a:extLst>
          </p:cNvPr>
          <p:cNvSpPr txBox="1">
            <a:spLocks/>
          </p:cNvSpPr>
          <p:nvPr/>
        </p:nvSpPr>
        <p:spPr>
          <a:xfrm>
            <a:off x="139436" y="839785"/>
            <a:ext cx="5175514" cy="2313548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404040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1800" kern="1200">
                <a:solidFill>
                  <a:srgbClr val="404040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marR="0" lvl="0" indent="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Helvetica"/>
              </a:rPr>
              <a:t>Mission</a:t>
            </a:r>
          </a:p>
          <a:p>
            <a:pPr marL="57150" marR="0" lvl="0" indent="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Helvetica"/>
              </a:rPr>
              <a:t>PIP-II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Helvetica"/>
              </a:rPr>
              <a:t>will deliver the world’s most intense beam of neutrinos to the international LBNF/DUNE project, and enable a broad physics research program, powering new discoveries for decades to come.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2A3F1C-9CE2-41E3-998B-D3759E948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736680"/>
            <a:ext cx="3850978" cy="203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11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07FDD825-A81E-4E49-A5AC-23404D92A8C3}"/>
              </a:ext>
            </a:extLst>
          </p:cNvPr>
          <p:cNvGrpSpPr/>
          <p:nvPr/>
        </p:nvGrpSpPr>
        <p:grpSpPr>
          <a:xfrm>
            <a:off x="0" y="549473"/>
            <a:ext cx="9215662" cy="5726889"/>
            <a:chOff x="0" y="423715"/>
            <a:chExt cx="9215662" cy="5726889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85771D3-5642-4EF1-94B6-052853E32CE5}"/>
                </a:ext>
              </a:extLst>
            </p:cNvPr>
            <p:cNvGrpSpPr/>
            <p:nvPr/>
          </p:nvGrpSpPr>
          <p:grpSpPr>
            <a:xfrm>
              <a:off x="1279924" y="683172"/>
              <a:ext cx="1837685" cy="2005928"/>
              <a:chOff x="1279924" y="683172"/>
              <a:chExt cx="1837685" cy="2005928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A5014F79-000D-457C-9A84-874345FD9515}"/>
                  </a:ext>
                </a:extLst>
              </p:cNvPr>
              <p:cNvGrpSpPr/>
              <p:nvPr/>
            </p:nvGrpSpPr>
            <p:grpSpPr>
              <a:xfrm>
                <a:off x="1279924" y="683172"/>
                <a:ext cx="1837685" cy="739013"/>
                <a:chOff x="1279924" y="683172"/>
                <a:chExt cx="1837685" cy="739013"/>
              </a:xfrm>
            </p:grpSpPr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15E8669F-A8DB-4135-A8E7-106055BDC7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9924" y="704192"/>
                  <a:ext cx="183768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C9FAF50E-4381-41A7-B95E-F1083CB698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7609" y="683172"/>
                  <a:ext cx="0" cy="73506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558746AA-D36E-4689-8495-8F0D149AF8C0}"/>
                    </a:ext>
                  </a:extLst>
                </p:cNvPr>
                <p:cNvCxnSpPr/>
                <p:nvPr/>
              </p:nvCxnSpPr>
              <p:spPr>
                <a:xfrm>
                  <a:off x="1279924" y="687121"/>
                  <a:ext cx="0" cy="73506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C937FF9-7F5B-4098-9A43-D28A648FAC57}"/>
                  </a:ext>
                </a:extLst>
              </p:cNvPr>
              <p:cNvGrpSpPr/>
              <p:nvPr/>
            </p:nvGrpSpPr>
            <p:grpSpPr>
              <a:xfrm>
                <a:off x="1279924" y="1402862"/>
                <a:ext cx="1837685" cy="1286238"/>
                <a:chOff x="1279924" y="1402862"/>
                <a:chExt cx="1837685" cy="1286238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C03702D8-C521-485A-A9D8-6A64708446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32020" y="1422185"/>
                  <a:ext cx="0" cy="12669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ED294DE0-1AB3-48D4-8747-5942464B3076}"/>
                    </a:ext>
                  </a:extLst>
                </p:cNvPr>
                <p:cNvCxnSpPr/>
                <p:nvPr/>
              </p:nvCxnSpPr>
              <p:spPr>
                <a:xfrm>
                  <a:off x="1279924" y="1422185"/>
                  <a:ext cx="3520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9BA6BAA-4ADE-4FE8-9E18-7F43B80DDF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32020" y="2678166"/>
                  <a:ext cx="109774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2B28A550-35EA-4232-BAC8-DC168DF152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29760" y="1402862"/>
                  <a:ext cx="0" cy="12862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C03BC405-03DF-4360-802D-8851D70CD8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29760" y="1402862"/>
                  <a:ext cx="38784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4B0CCDE-E392-4290-A64A-36FAB3CBB3BB}"/>
                </a:ext>
              </a:extLst>
            </p:cNvPr>
            <p:cNvGrpSpPr/>
            <p:nvPr/>
          </p:nvGrpSpPr>
          <p:grpSpPr>
            <a:xfrm>
              <a:off x="0" y="423715"/>
              <a:ext cx="9215662" cy="5726889"/>
              <a:chOff x="0" y="555795"/>
              <a:chExt cx="9215662" cy="5726889"/>
            </a:xfrm>
          </p:grpSpPr>
          <p:graphicFrame>
            <p:nvGraphicFramePr>
              <p:cNvPr id="7" name="Object 6">
                <a:extLst/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0" y="1018898"/>
              <a:ext cx="6143091" cy="52637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651" name="Visio" r:id="rId4" imgW="6611282" imgH="5663140" progId="Visio.Drawing.11">
                      <p:embed/>
                    </p:oleObj>
                  </mc:Choice>
                  <mc:Fallback>
                    <p:oleObj name="Visio" r:id="rId4" imgW="6611282" imgH="5663140" progId="Visio.Drawing.11">
                      <p:embed/>
                      <p:pic>
                        <p:nvPicPr>
                          <p:cNvPr id="7" name="Object 6">
                            <a:extLst/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1018898"/>
                            <a:ext cx="6143091" cy="5263786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2C2DC21-C7F7-4051-A695-092591017F60}"/>
                  </a:ext>
                </a:extLst>
              </p:cNvPr>
              <p:cNvGrpSpPr/>
              <p:nvPr/>
            </p:nvGrpSpPr>
            <p:grpSpPr>
              <a:xfrm>
                <a:off x="2423604" y="555795"/>
                <a:ext cx="6792058" cy="4919575"/>
                <a:chOff x="2423604" y="555795"/>
                <a:chExt cx="6792058" cy="4919575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50" b="98867" l="1496" r="98291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2291" y="2640137"/>
                  <a:ext cx="1705122" cy="1286129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8">
                  <a:clrChange>
                    <a:clrFrom>
                      <a:srgbClr val="232528"/>
                    </a:clrFrom>
                    <a:clrTo>
                      <a:srgbClr val="232528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21387830">
                  <a:off x="6375550" y="4152211"/>
                  <a:ext cx="2716051" cy="1195073"/>
                </a:xfrm>
                <a:prstGeom prst="rect">
                  <a:avLst/>
                </a:prstGeom>
              </p:spPr>
            </p:pic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0" b="99317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3895" y="1103236"/>
                  <a:ext cx="1948938" cy="7389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2" name="Straight Arrow Connector 21"/>
                <p:cNvCxnSpPr>
                  <a:cxnSpLocks/>
                </p:cNvCxnSpPr>
                <p:nvPr/>
              </p:nvCxnSpPr>
              <p:spPr>
                <a:xfrm flipV="1">
                  <a:off x="2423604" y="1960947"/>
                  <a:ext cx="1598195" cy="2058234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>
                  <a:cxnSpLocks/>
                </p:cNvCxnSpPr>
                <p:nvPr/>
              </p:nvCxnSpPr>
              <p:spPr>
                <a:xfrm flipV="1">
                  <a:off x="2623062" y="2236741"/>
                  <a:ext cx="2588708" cy="1771080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>
                  <a:cxnSpLocks/>
                </p:cNvCxnSpPr>
                <p:nvPr/>
              </p:nvCxnSpPr>
              <p:spPr>
                <a:xfrm flipV="1">
                  <a:off x="3313404" y="2730916"/>
                  <a:ext cx="2960632" cy="1239586"/>
                </a:xfrm>
                <a:prstGeom prst="straightConnector1">
                  <a:avLst/>
                </a:prstGeom>
                <a:ln>
                  <a:solidFill>
                    <a:srgbClr val="FFFF00"/>
                  </a:solidFill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>
                  <a:cxnSpLocks/>
                </p:cNvCxnSpPr>
                <p:nvPr/>
              </p:nvCxnSpPr>
              <p:spPr>
                <a:xfrm flipV="1">
                  <a:off x="4922378" y="3431771"/>
                  <a:ext cx="2384246" cy="538732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75000"/>
                    </a:schemeClr>
                  </a:solidFill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>
                  <a:cxnSpLocks/>
                </p:cNvCxnSpPr>
                <p:nvPr/>
              </p:nvCxnSpPr>
              <p:spPr>
                <a:xfrm>
                  <a:off x="5834953" y="4276883"/>
                  <a:ext cx="1898622" cy="110273"/>
                </a:xfrm>
                <a:prstGeom prst="straightConnector1">
                  <a:avLst/>
                </a:prstGeom>
                <a:ln>
                  <a:solidFill>
                    <a:schemeClr val="accent3">
                      <a:lumMod val="75000"/>
                    </a:schemeClr>
                  </a:solidFill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pic>
              <p:nvPicPr>
                <p:cNvPr id="39" name="Content Placeholder 11" descr="15-0309-01.jpg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1578" b="99211" l="1125" r="96000">
                              <a14:foregroundMark x1="92625" y1="34911" x2="92625" y2="34911"/>
                              <a14:foregroundMark x1="89750" y1="29980" x2="89750" y2="29980"/>
                              <a14:foregroundMark x1="90375" y1="30769" x2="90375" y2="30769"/>
                              <a14:foregroundMark x1="66000" y1="70217" x2="66000" y2="70217"/>
                              <a14:foregroundMark x1="67125" y1="75542" x2="67125" y2="75542"/>
                              <a14:foregroundMark x1="77875" y1="71203" x2="77875" y2="71203"/>
                              <a14:foregroundMark x1="81875" y1="64300" x2="81875" y2="64300"/>
                              <a14:backgroundMark x1="79125" y1="69625" x2="79125" y2="69625"/>
                              <a14:backgroundMark x1="78000" y1="68047" x2="78000" y2="6804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16500" y="965044"/>
                  <a:ext cx="2073641" cy="1314170"/>
                </a:xfrm>
                <a:prstGeom prst="rect">
                  <a:avLst/>
                </a:prstGeom>
                <a:ln w="19050">
                  <a:noFill/>
                </a:ln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3626672" y="641571"/>
                  <a:ext cx="12939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HWR X 1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5653783" y="555795"/>
                  <a:ext cx="126829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SSR1 X 2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7445997" y="1432349"/>
                  <a:ext cx="126829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SSR2 X 7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7642796" y="2330235"/>
                  <a:ext cx="157286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LB650 X 11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525963" y="5013705"/>
                  <a:ext cx="148149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HB650 X 4</a:t>
                  </a:r>
                </a:p>
              </p:txBody>
            </p:sp>
          </p:grpSp>
        </p:grpSp>
        <p:pic>
          <p:nvPicPr>
            <p:cNvPr id="28" name="x_Picture 3" descr="image001">
              <a:extLst>
                <a:ext uri="{FF2B5EF4-FFF2-40B4-BE49-F238E27FC236}">
                  <a16:creationId xmlns:a16="http://schemas.microsoft.com/office/drawing/2014/main" id="{77A9C53B-8ADD-457B-895D-CF47C751D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511" y="4657446"/>
              <a:ext cx="5298475" cy="13716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pic>
        <p:pic>
          <p:nvPicPr>
            <p:cNvPr id="31" name="Picture 4" descr="Image result">
              <a:extLst>
                <a:ext uri="{FF2B5EF4-FFF2-40B4-BE49-F238E27FC236}">
                  <a16:creationId xmlns:a16="http://schemas.microsoft.com/office/drawing/2014/main" id="{927863B2-C6EE-445C-85E8-501A42179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885" y="2267151"/>
              <a:ext cx="480189" cy="320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Image result">
              <a:extLst>
                <a:ext uri="{FF2B5EF4-FFF2-40B4-BE49-F238E27FC236}">
                  <a16:creationId xmlns:a16="http://schemas.microsoft.com/office/drawing/2014/main" id="{EAEA3B26-46DC-4CD2-83CC-3647358284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7682" y="2104661"/>
              <a:ext cx="498737" cy="262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Image result">
              <a:extLst>
                <a:ext uri="{FF2B5EF4-FFF2-40B4-BE49-F238E27FC236}">
                  <a16:creationId xmlns:a16="http://schemas.microsoft.com/office/drawing/2014/main" id="{C3322B3E-0607-4582-952F-33BDAA854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9270" y="3997367"/>
              <a:ext cx="491940" cy="330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Content Placeholder 7">
              <a:extLst>
                <a:ext uri="{FF2B5EF4-FFF2-40B4-BE49-F238E27FC236}">
                  <a16:creationId xmlns:a16="http://schemas.microsoft.com/office/drawing/2014/main" id="{D8DCE749-3463-430A-B851-B8D05700E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21453" y="4046107"/>
              <a:ext cx="576076" cy="288038"/>
            </a:xfrm>
            <a:prstGeom prst="rect">
              <a:avLst/>
            </a:prstGeom>
          </p:spPr>
        </p:pic>
        <p:pic>
          <p:nvPicPr>
            <p:cNvPr id="36" name="Picture 4" descr="Image result">
              <a:extLst>
                <a:ext uri="{FF2B5EF4-FFF2-40B4-BE49-F238E27FC236}">
                  <a16:creationId xmlns:a16="http://schemas.microsoft.com/office/drawing/2014/main" id="{D8F76705-CFC2-43FB-85D5-620E0E61BB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9062" y="425255"/>
              <a:ext cx="663655" cy="442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1313CBB-834D-4D4E-AC7E-3D3AE23EC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914641" y="2845644"/>
              <a:ext cx="492481" cy="32842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157AFAC-B44E-4B57-94EF-C1AA1F13E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720529" y="3257580"/>
              <a:ext cx="429389" cy="286348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D6744118-1C3F-48C3-9C9C-26B9870E0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596506" y="3415240"/>
              <a:ext cx="478534" cy="319023"/>
            </a:xfrm>
            <a:prstGeom prst="rect">
              <a:avLst/>
            </a:prstGeom>
          </p:spPr>
        </p:pic>
        <p:pic>
          <p:nvPicPr>
            <p:cNvPr id="41" name="Picture 4" descr="Image result">
              <a:extLst>
                <a:ext uri="{FF2B5EF4-FFF2-40B4-BE49-F238E27FC236}">
                  <a16:creationId xmlns:a16="http://schemas.microsoft.com/office/drawing/2014/main" id="{C709A331-68FD-41FD-901A-547282AE08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1902" y="2636743"/>
              <a:ext cx="480189" cy="320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" descr="Image result">
              <a:extLst>
                <a:ext uri="{FF2B5EF4-FFF2-40B4-BE49-F238E27FC236}">
                  <a16:creationId xmlns:a16="http://schemas.microsoft.com/office/drawing/2014/main" id="{828987C1-FF3B-4176-BD16-8B8FC639E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091" y="3299691"/>
              <a:ext cx="480189" cy="320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 descr="Image result">
              <a:extLst>
                <a:ext uri="{FF2B5EF4-FFF2-40B4-BE49-F238E27FC236}">
                  <a16:creationId xmlns:a16="http://schemas.microsoft.com/office/drawing/2014/main" id="{B931E1B5-56F5-422B-B5C0-C6C0BEB07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5996" y="4034251"/>
              <a:ext cx="467623" cy="311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Image result">
              <a:extLst>
                <a:ext uri="{FF2B5EF4-FFF2-40B4-BE49-F238E27FC236}">
                  <a16:creationId xmlns:a16="http://schemas.microsoft.com/office/drawing/2014/main" id="{F9943545-4D2F-4A32-9D40-76528FE66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6381" y="3131732"/>
              <a:ext cx="487834" cy="281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Image result">
              <a:extLst>
                <a:ext uri="{FF2B5EF4-FFF2-40B4-BE49-F238E27FC236}">
                  <a16:creationId xmlns:a16="http://schemas.microsoft.com/office/drawing/2014/main" id="{0D7BFE1B-BB31-4268-B815-7C094196B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98" y="3523482"/>
              <a:ext cx="498737" cy="262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34934B-32F2-41DB-8DA0-89FC68C2E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42087" y="1690770"/>
              <a:ext cx="1756762" cy="1030503"/>
            </a:xfrm>
            <a:prstGeom prst="rect">
              <a:avLst/>
            </a:prstGeom>
          </p:spPr>
        </p:pic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606569D1-ED00-48BB-B567-CF9ADAC403CF}"/>
                </a:ext>
              </a:extLst>
            </p:cNvPr>
            <p:cNvSpPr/>
            <p:nvPr/>
          </p:nvSpPr>
          <p:spPr>
            <a:xfrm rot="5400000">
              <a:off x="3988651" y="3037323"/>
              <a:ext cx="212505" cy="2984663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2" descr="Image result">
              <a:extLst>
                <a:ext uri="{FF2B5EF4-FFF2-40B4-BE49-F238E27FC236}">
                  <a16:creationId xmlns:a16="http://schemas.microsoft.com/office/drawing/2014/main" id="{BF165F4C-CC5A-4DEC-AC50-A25EA1275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7272" y="2689751"/>
              <a:ext cx="513639" cy="311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2B5DEDF-1784-4AD6-908A-CD85F4C50C23}"/>
              </a:ext>
            </a:extLst>
          </p:cNvPr>
          <p:cNvSpPr/>
          <p:nvPr/>
        </p:nvSpPr>
        <p:spPr>
          <a:xfrm>
            <a:off x="222051" y="6161796"/>
            <a:ext cx="8695582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latin typeface="Helvetica" pitchFamily="34" charset="0"/>
              </a:rPr>
              <a:t>PIP-II is the first Accelerator Project in the U.S. with substantial International Contributions 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EC317A12-451B-4F88-845D-C3CCE2C193A4}"/>
              </a:ext>
            </a:extLst>
          </p:cNvPr>
          <p:cNvSpPr txBox="1">
            <a:spLocks/>
          </p:cNvSpPr>
          <p:nvPr/>
        </p:nvSpPr>
        <p:spPr>
          <a:xfrm>
            <a:off x="219649" y="53978"/>
            <a:ext cx="8835123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800" dirty="0"/>
              <a:t>PIP-II SRF </a:t>
            </a:r>
            <a:r>
              <a:rPr lang="en-US" sz="2800" dirty="0" err="1"/>
              <a:t>Linac</a:t>
            </a:r>
            <a:r>
              <a:rPr lang="en-US" sz="2800" dirty="0"/>
              <a:t> &amp; Areas of International Interest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6396BE-4B42-4761-8903-83ADD435086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3503" y="479632"/>
            <a:ext cx="1916358" cy="95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0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29" y="103664"/>
            <a:ext cx="8672512" cy="641739"/>
          </a:xfrm>
        </p:spPr>
        <p:txBody>
          <a:bodyPr/>
          <a:lstStyle/>
          <a:p>
            <a:r>
              <a:rPr lang="en-US" sz="3200" dirty="0"/>
              <a:t>Final thoughts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029" y="1139957"/>
            <a:ext cx="5762296" cy="515574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is Canada’s undisputed center for SRF physics and technology and a significant player in the international arena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SRF expertise are internationally recognized and sought out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 SRF expertise, facilities and infrastructure enable to: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two world-class SRF accelerators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 world-leading materials science facilities for fundamental studies of RF superconductivity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a highly successful HQP training program with Canadian and international universities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 in global collaborations with a diverse portfolio of topics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story of Canadian innovation, flexibility and resilience!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C9A898-ED16-4DDE-BD7E-1FDC4A7AF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25" y="1688804"/>
            <a:ext cx="3967737" cy="38427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0A559E-EC3A-41C1-A673-D8E56B0C319B}"/>
              </a:ext>
            </a:extLst>
          </p:cNvPr>
          <p:cNvSpPr/>
          <p:nvPr/>
        </p:nvSpPr>
        <p:spPr>
          <a:xfrm>
            <a:off x="261192" y="6161796"/>
            <a:ext cx="8695582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latin typeface="Helvetica" pitchFamily="34" charset="0"/>
              </a:rPr>
              <a:t>Congratulations TRIUMF! 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  <a:latin typeface="Helvetica" pitchFamily="34" charset="0"/>
              </a:rPr>
              <a:t>Wishing you brilliant success for the next 50 years! </a:t>
            </a:r>
          </a:p>
        </p:txBody>
      </p:sp>
    </p:spTree>
    <p:extLst>
      <p:ext uri="{BB962C8B-B14F-4D97-AF65-F5344CB8AC3E}">
        <p14:creationId xmlns:p14="http://schemas.microsoft.com/office/powerpoint/2010/main" val="437608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61BD46-619B-435E-A01F-E13DA7C1D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304" y="745403"/>
            <a:ext cx="7667104" cy="49879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768E05-7098-4C95-B725-D3F724C952CF}"/>
              </a:ext>
            </a:extLst>
          </p:cNvPr>
          <p:cNvSpPr/>
          <p:nvPr/>
        </p:nvSpPr>
        <p:spPr>
          <a:xfrm>
            <a:off x="962340" y="4776798"/>
            <a:ext cx="7362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to Bob Laxdal for providing material for this presentation!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248334"/>
      </p:ext>
    </p:extLst>
  </p:cSld>
  <p:clrMapOvr>
    <a:masterClrMapping/>
  </p:clrMapOvr>
</p:sld>
</file>

<file path=ppt/theme/theme1.xml><?xml version="1.0" encoding="utf-8"?>
<a:theme xmlns:a="http://schemas.openxmlformats.org/drawingml/2006/main" name="Fermilab_PPT_090815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Fermilab_PowerPoint_Template_090915</Template>
  <TotalTime>36410</TotalTime>
  <Words>1388</Words>
  <Application>Microsoft Office PowerPoint</Application>
  <PresentationFormat>On-screen Show (4:3)</PresentationFormat>
  <Paragraphs>207</Paragraphs>
  <Slides>36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53" baseType="lpstr">
      <vt:lpstr>ＭＳ Ｐゴシック</vt:lpstr>
      <vt:lpstr>ＭＳ Ｐゴシック</vt:lpstr>
      <vt:lpstr>Arial</vt:lpstr>
      <vt:lpstr>Calibri</vt:lpstr>
      <vt:lpstr>Geneva</vt:lpstr>
      <vt:lpstr>Helvetica</vt:lpstr>
      <vt:lpstr>Myriad Pro</vt:lpstr>
      <vt:lpstr>Myriad Pro SemiExt</vt:lpstr>
      <vt:lpstr>Symbol</vt:lpstr>
      <vt:lpstr>Times New Roman</vt:lpstr>
      <vt:lpstr>Wingdings</vt:lpstr>
      <vt:lpstr>ヒラギノ角ゴ Pro W3</vt:lpstr>
      <vt:lpstr>Fermilab_PPT_090815</vt:lpstr>
      <vt:lpstr>Chart</vt:lpstr>
      <vt:lpstr>Bitmap Image</vt:lpstr>
      <vt:lpstr>Equation</vt:lpstr>
      <vt:lpstr>Visio</vt:lpstr>
      <vt:lpstr>PowerPoint Presentation</vt:lpstr>
      <vt:lpstr>Outline</vt:lpstr>
      <vt:lpstr>PowerPoint Presentation</vt:lpstr>
      <vt:lpstr>PowerPoint Presentation</vt:lpstr>
      <vt:lpstr>PowerPoint Presentation</vt:lpstr>
      <vt:lpstr>TRIUMF 1994-1998 – ISAC Era Begins </vt:lpstr>
      <vt:lpstr>TRIUMF 2000 – SRF Era Begins</vt:lpstr>
      <vt:lpstr> Why Superconducting for RIB post accelerator? </vt:lpstr>
      <vt:lpstr>ISAC-II SRF Infrastructure - 2003</vt:lpstr>
      <vt:lpstr>ISAC-II SC Linac Phase I – 2003-2006</vt:lpstr>
      <vt:lpstr>Performance exceeds expectation - 2006</vt:lpstr>
      <vt:lpstr>PowerPoint Presentation</vt:lpstr>
      <vt:lpstr>PowerPoint Presentation</vt:lpstr>
      <vt:lpstr>ISAC-II SC Linac Phase II – 2006-2010</vt:lpstr>
      <vt:lpstr>ISAC-II SC Linac – 2010 </vt:lpstr>
      <vt:lpstr>Success – April 2010</vt:lpstr>
      <vt:lpstr>TRIUMF 2010 – The ARIEL Era Begins</vt:lpstr>
      <vt:lpstr>ARIEL 50MeV e-Linac</vt:lpstr>
      <vt:lpstr>ARIEL SRF Systems – Made in Canada</vt:lpstr>
      <vt:lpstr>First Beam – September 30, 2014</vt:lpstr>
      <vt:lpstr>TRIUMF SRF Accelerators</vt:lpstr>
      <vt:lpstr>PowerPoint Presentation</vt:lpstr>
      <vt:lpstr>SRF HQP Training </vt:lpstr>
      <vt:lpstr>SRF HQP Training Example: SRF Dipole Cavity – Doug Storey (UVic)</vt:lpstr>
      <vt:lpstr>Material Science Probes at TRIUMF - SR and -NMR</vt:lpstr>
      <vt:lpstr>PowerPoint Presentation</vt:lpstr>
      <vt:lpstr>PowerPoint Presentation</vt:lpstr>
      <vt:lpstr>Single Spoke Resonator for RISP – Korea </vt:lpstr>
      <vt:lpstr>VECC Collaboration - India </vt:lpstr>
      <vt:lpstr>PowerPoint Presentation</vt:lpstr>
      <vt:lpstr>Canada to lead ‘coldbox’ technology for High-Luminosity LHC upgrade</vt:lpstr>
      <vt:lpstr>LBNF / DUNE / PIP-II</vt:lpstr>
      <vt:lpstr>PowerPoint Presentation</vt:lpstr>
      <vt:lpstr>PowerPoint Presentation</vt:lpstr>
      <vt:lpstr>Final thoughts</vt:lpstr>
      <vt:lpstr>PowerPoint Presentation</vt:lpstr>
    </vt:vector>
  </TitlesOfParts>
  <Company>Sandbox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D. Holmes x3988,3211 05964N</dc:creator>
  <cp:lastModifiedBy>Lia Merminga</cp:lastModifiedBy>
  <cp:revision>975</cp:revision>
  <cp:lastPrinted>2016-10-27T20:26:53Z</cp:lastPrinted>
  <dcterms:created xsi:type="dcterms:W3CDTF">2016-07-25T19:56:26Z</dcterms:created>
  <dcterms:modified xsi:type="dcterms:W3CDTF">2018-07-17T17:36:15Z</dcterms:modified>
</cp:coreProperties>
</file>