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97" r:id="rId9"/>
    <p:sldId id="271" r:id="rId10"/>
    <p:sldId id="275" r:id="rId11"/>
    <p:sldId id="276" r:id="rId12"/>
    <p:sldId id="264" r:id="rId13"/>
    <p:sldId id="274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8" r:id="rId23"/>
    <p:sldId id="289" r:id="rId24"/>
    <p:sldId id="292" r:id="rId25"/>
    <p:sldId id="293" r:id="rId26"/>
    <p:sldId id="294" r:id="rId27"/>
    <p:sldId id="267" r:id="rId28"/>
    <p:sldId id="296" r:id="rId29"/>
    <p:sldId id="295" r:id="rId30"/>
    <p:sldId id="26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E94"/>
    <a:srgbClr val="F7FF72"/>
    <a:srgbClr val="F5F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4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5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3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3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2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5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6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2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2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ABE3C-AC5A-9145-851C-746B2BF52CBD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32E90-E913-1D40-9755-4F9CC76C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9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emf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9" descr="gravitational-wave-8671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37" y="1822403"/>
            <a:ext cx="3493123" cy="2193507"/>
          </a:xfrm>
          <a:prstGeom prst="rect">
            <a:avLst/>
          </a:prstGeom>
        </p:spPr>
      </p:pic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06998" y="16222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44077" y="179388"/>
            <a:ext cx="5150259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imes New Roman"/>
                <a:ea typeface="+mn-ea"/>
                <a:cs typeface="Times New Roman"/>
              </a:rPr>
              <a:t>From Red Giants to Neutron Star Mergers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Times New Roman"/>
              <a:ea typeface="+mn-ea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r-IN" sz="2000" b="1" dirty="0" smtClean="0">
                <a:solidFill>
                  <a:schemeClr val="bg1"/>
                </a:solidFill>
                <a:latin typeface="Times New Roman"/>
                <a:ea typeface="+mn-ea"/>
                <a:cs typeface="Times New Roman"/>
              </a:rPr>
              <a:t>–</a:t>
            </a:r>
            <a:r>
              <a:rPr lang="en-US" sz="2000" b="1" dirty="0" smtClean="0">
                <a:solidFill>
                  <a:schemeClr val="bg1"/>
                </a:solidFill>
                <a:latin typeface="Times New Roman"/>
                <a:ea typeface="+mn-ea"/>
                <a:cs typeface="Times New Roman"/>
              </a:rPr>
              <a:t> Gavin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/>
                <a:ea typeface="+mn-ea"/>
                <a:cs typeface="Times New Roman"/>
              </a:rPr>
              <a:t>Lotay</a:t>
            </a:r>
            <a:endParaRPr lang="en-US" sz="2000" b="1" dirty="0">
              <a:solidFill>
                <a:schemeClr val="bg1"/>
              </a:solidFill>
              <a:latin typeface="Times New Roman"/>
              <a:ea typeface="+mn-ea"/>
              <a:cs typeface="Times New Roman"/>
            </a:endParaRPr>
          </a:p>
        </p:txBody>
      </p:sp>
      <p:pic>
        <p:nvPicPr>
          <p:cNvPr id="5" name="Picture 4" descr="1200px-Aerial_View_of_the_VLTI_with_Tunnels_Superimpos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48" y="4112630"/>
            <a:ext cx="2033687" cy="152210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78" y="5221744"/>
            <a:ext cx="1947529" cy="135739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5" name="Picture 24" descr="34355239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8" y="2365535"/>
            <a:ext cx="2393657" cy="1650376"/>
          </a:xfrm>
          <a:prstGeom prst="rect">
            <a:avLst/>
          </a:prstGeom>
        </p:spPr>
      </p:pic>
      <p:pic>
        <p:nvPicPr>
          <p:cNvPr id="8" name="Picture 7" descr="300px-Accretion_disk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71" y="1268780"/>
            <a:ext cx="3687876" cy="2465416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 rot="808781">
            <a:off x="1937732" y="2133805"/>
            <a:ext cx="924677" cy="814509"/>
          </a:xfrm>
          <a:custGeom>
            <a:avLst/>
            <a:gdLst>
              <a:gd name="connsiteX0" fmla="*/ 0 w 1905072"/>
              <a:gd name="connsiteY0" fmla="*/ 1159682 h 1159682"/>
              <a:gd name="connsiteX1" fmla="*/ 496975 w 1905072"/>
              <a:gd name="connsiteY1" fmla="*/ 593647 h 1159682"/>
              <a:gd name="connsiteX2" fmla="*/ 1214828 w 1905072"/>
              <a:gd name="connsiteY2" fmla="*/ 193281 h 1159682"/>
              <a:gd name="connsiteX3" fmla="*/ 1905072 w 1905072"/>
              <a:gd name="connsiteY3" fmla="*/ 0 h 115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72" h="1159682">
                <a:moveTo>
                  <a:pt x="0" y="1159682"/>
                </a:moveTo>
                <a:cubicBezTo>
                  <a:pt x="147252" y="957198"/>
                  <a:pt x="294504" y="754714"/>
                  <a:pt x="496975" y="593647"/>
                </a:cubicBezTo>
                <a:cubicBezTo>
                  <a:pt x="699446" y="432580"/>
                  <a:pt x="980145" y="292222"/>
                  <a:pt x="1214828" y="193281"/>
                </a:cubicBezTo>
                <a:cubicBezTo>
                  <a:pt x="1449511" y="94340"/>
                  <a:pt x="1905072" y="0"/>
                  <a:pt x="1905072" y="0"/>
                </a:cubicBezTo>
              </a:path>
            </a:pathLst>
          </a:custGeom>
          <a:noFill/>
          <a:ln w="123825">
            <a:solidFill>
              <a:srgbClr val="FFFF00">
                <a:alpha val="50000"/>
              </a:srgbClr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4090494">
            <a:off x="5518000" y="1889457"/>
            <a:ext cx="942734" cy="1028272"/>
          </a:xfrm>
          <a:custGeom>
            <a:avLst/>
            <a:gdLst>
              <a:gd name="connsiteX0" fmla="*/ 0 w 1905072"/>
              <a:gd name="connsiteY0" fmla="*/ 1159682 h 1159682"/>
              <a:gd name="connsiteX1" fmla="*/ 496975 w 1905072"/>
              <a:gd name="connsiteY1" fmla="*/ 593647 h 1159682"/>
              <a:gd name="connsiteX2" fmla="*/ 1214828 w 1905072"/>
              <a:gd name="connsiteY2" fmla="*/ 193281 h 1159682"/>
              <a:gd name="connsiteX3" fmla="*/ 1905072 w 1905072"/>
              <a:gd name="connsiteY3" fmla="*/ 0 h 115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72" h="1159682">
                <a:moveTo>
                  <a:pt x="0" y="1159682"/>
                </a:moveTo>
                <a:cubicBezTo>
                  <a:pt x="147252" y="957198"/>
                  <a:pt x="294504" y="754714"/>
                  <a:pt x="496975" y="593647"/>
                </a:cubicBezTo>
                <a:cubicBezTo>
                  <a:pt x="699446" y="432580"/>
                  <a:pt x="980145" y="292222"/>
                  <a:pt x="1214828" y="193281"/>
                </a:cubicBezTo>
                <a:cubicBezTo>
                  <a:pt x="1449511" y="94340"/>
                  <a:pt x="1905072" y="0"/>
                  <a:pt x="1905072" y="0"/>
                </a:cubicBezTo>
              </a:path>
            </a:pathLst>
          </a:custGeom>
          <a:noFill/>
          <a:ln w="123825">
            <a:solidFill>
              <a:srgbClr val="FFFF00">
                <a:alpha val="50000"/>
              </a:srgbClr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0" descr="xmm-newt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516" y="3734196"/>
            <a:ext cx="2321324" cy="151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0273" y="4975204"/>
            <a:ext cx="2105986" cy="135009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0" name="Picture 29" descr="preview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521" y="260351"/>
            <a:ext cx="3154688" cy="1278018"/>
          </a:xfrm>
          <a:prstGeom prst="rect">
            <a:avLst/>
          </a:prstGeom>
        </p:spPr>
      </p:pic>
      <p:pic>
        <p:nvPicPr>
          <p:cNvPr id="40" name="Picture 39" descr="LIGO-Hanford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265" y="5108251"/>
            <a:ext cx="2377944" cy="1470888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4" name="Picture 33" descr="171016102822_1_540x360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316" y="4203700"/>
            <a:ext cx="1892184" cy="126720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2554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Microscopic to Macroscopic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9" y="836613"/>
            <a:ext cx="8299584" cy="5723443"/>
          </a:xfrm>
          <a:prstGeom prst="rect">
            <a:avLst/>
          </a:prstGeom>
        </p:spPr>
      </p:pic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395288" y="836613"/>
            <a:ext cx="1439862" cy="519112"/>
            <a:chOff x="385" y="663"/>
            <a:chExt cx="907" cy="327"/>
          </a:xfrm>
        </p:grpSpPr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605" y="663"/>
              <a:ext cx="50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800" b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San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85" y="718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30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462" y="739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975" y="746"/>
              <a:ext cx="3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93725" y="1122363"/>
            <a:ext cx="7832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97686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20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rot="5400000" flipH="1" flipV="1">
            <a:off x="386992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 bwMode="auto">
          <a:xfrm>
            <a:off x="3697686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469211" y="117316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69211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4469211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469211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22" name="Straight Arrow Connector 21"/>
          <p:cNvCxnSpPr>
            <a:stCxn id="17" idx="0"/>
            <a:endCxn id="23" idx="2"/>
          </p:cNvCxnSpPr>
          <p:nvPr/>
        </p:nvCxnSpPr>
        <p:spPr bwMode="auto">
          <a:xfrm rot="5400000" flipH="1" flipV="1">
            <a:off x="3879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 bwMode="auto">
          <a:xfrm>
            <a:off x="3697686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rot="5400000" flipH="1" flipV="1">
            <a:off x="464939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rot="5400000" flipH="1" flipV="1">
            <a:off x="4641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rot="5400000" flipH="1" flipV="1">
            <a:off x="4641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rot="16200000" flipH="1">
            <a:off x="4264423" y="3149600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rot="16200000" flipH="1">
            <a:off x="503515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rot="16200000" flipH="1">
            <a:off x="503515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rot="5400000">
            <a:off x="4641454" y="320436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 rot="5400000" flipH="1" flipV="1">
            <a:off x="4641454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auto">
          <a:xfrm>
            <a:off x="5239148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239148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10673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010673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010673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782198" y="1900238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8" name="Straight Arrow Connector 37"/>
          <p:cNvCxnSpPr>
            <a:stCxn id="32" idx="0"/>
            <a:endCxn id="39" idx="2"/>
          </p:cNvCxnSpPr>
          <p:nvPr/>
        </p:nvCxnSpPr>
        <p:spPr bwMode="auto">
          <a:xfrm rot="5400000" flipH="1" flipV="1">
            <a:off x="5420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5239148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5420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 bwMode="auto">
          <a:xfrm rot="5400000" flipH="1" flipV="1">
            <a:off x="6182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 rot="5400000" flipH="1" flipV="1">
            <a:off x="6182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 rot="16200000" flipH="1">
            <a:off x="5806679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5806679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 bwMode="auto">
          <a:xfrm rot="16200000" flipH="1">
            <a:off x="657820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 bwMode="auto">
          <a:xfrm>
            <a:off x="6782198" y="117316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 rot="5400000" flipH="1" flipV="1">
            <a:off x="695444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5420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 bwMode="auto">
          <a:xfrm rot="5400000" flipH="1" flipV="1">
            <a:off x="6182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6954442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 bwMode="auto">
          <a:xfrm>
            <a:off x="3697686" y="4993220"/>
            <a:ext cx="1820862" cy="1587"/>
          </a:xfrm>
          <a:prstGeom prst="straightConnector1">
            <a:avLst/>
          </a:prstGeom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 bwMode="auto">
          <a:xfrm rot="5400000" flipH="1" flipV="1">
            <a:off x="2124187" y="3368137"/>
            <a:ext cx="2460114" cy="1588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5561894" y="4700832"/>
            <a:ext cx="50385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charset="0"/>
              </a:rPr>
              <a:t>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126474" y="1489075"/>
            <a:ext cx="44207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charset="0"/>
              </a:rPr>
              <a:t>Z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 rot="5400000">
            <a:off x="6192442" y="175021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 bwMode="auto">
          <a:xfrm>
            <a:off x="6782198" y="262731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rot="5400000" flipH="1" flipV="1">
            <a:off x="6954442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 bwMode="auto">
          <a:xfrm>
            <a:off x="5239148" y="335756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rot="5400000" flipH="1" flipV="1">
            <a:off x="5412979" y="32519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 bwMode="auto">
          <a:xfrm>
            <a:off x="4469211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 rot="5400000" flipH="1" flipV="1">
            <a:off x="4641454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 bwMode="auto">
          <a:xfrm>
            <a:off x="5239148" y="4081463"/>
            <a:ext cx="5746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rot="5400000" flipH="1" flipV="1">
            <a:off x="541297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 rot="16200000" flipH="1">
            <a:off x="5035154" y="31535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 bwMode="auto">
          <a:xfrm rot="16200000" flipH="1">
            <a:off x="5035154" y="38774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 bwMode="auto">
          <a:xfrm rot="16200000" flipH="1">
            <a:off x="4264423" y="387667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 rot="16200000" flipH="1">
            <a:off x="657820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9" idx="0"/>
            <a:endCxn id="72" idx="2"/>
          </p:cNvCxnSpPr>
          <p:nvPr/>
        </p:nvCxnSpPr>
        <p:spPr bwMode="auto">
          <a:xfrm rot="16200000" flipV="1">
            <a:off x="7710549" y="3807244"/>
            <a:ext cx="203168" cy="1"/>
          </a:xfrm>
          <a:prstGeom prst="straightConnector1">
            <a:avLst/>
          </a:prstGeom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 bwMode="auto">
          <a:xfrm>
            <a:off x="7588648" y="3908829"/>
            <a:ext cx="446969" cy="3861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aseline="300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lang="en-US" sz="1600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endParaRPr lang="en-US" sz="1600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8035617" y="4272751"/>
            <a:ext cx="232569" cy="202441"/>
          </a:xfrm>
          <a:prstGeom prst="straightConnector1">
            <a:avLst/>
          </a:prstGeom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 bwMode="auto">
          <a:xfrm rot="10800000" flipV="1">
            <a:off x="7029848" y="4272750"/>
            <a:ext cx="560388" cy="202441"/>
          </a:xfrm>
          <a:prstGeom prst="straightConnector1">
            <a:avLst/>
          </a:prstGeom>
          <a:ln w="31750" cap="flat" cmpd="sng" algn="ctr">
            <a:solidFill>
              <a:srgbClr val="66006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7508832" y="3336329"/>
            <a:ext cx="60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(</a:t>
            </a:r>
            <a:r>
              <a:rPr lang="en-US" i="1" dirty="0" err="1">
                <a:solidFill>
                  <a:schemeClr val="bg1"/>
                </a:solidFill>
                <a:latin typeface="Times New Roman"/>
                <a:cs typeface="Times New Roman"/>
              </a:rPr>
              <a:t>p,γ</a:t>
            </a:r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8006198" y="3967035"/>
            <a:ext cx="6928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(</a:t>
            </a:r>
            <a:r>
              <a:rPr lang="en-US" i="1" dirty="0" err="1">
                <a:solidFill>
                  <a:schemeClr val="bg1"/>
                </a:solidFill>
                <a:latin typeface="Times New Roman"/>
                <a:cs typeface="Times New Roman"/>
              </a:rPr>
              <a:t>β</a:t>
            </a:r>
            <a:r>
              <a:rPr lang="en-US" baseline="30000" dirty="0">
                <a:solidFill>
                  <a:schemeClr val="bg1"/>
                </a:solidFill>
                <a:latin typeface="Times New Roman"/>
                <a:cs typeface="Times New Roman"/>
              </a:rPr>
              <a:t>+</a:t>
            </a:r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923931" y="3967035"/>
            <a:ext cx="634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(</a:t>
            </a:r>
            <a:r>
              <a:rPr lang="en-US" i="1" dirty="0" err="1">
                <a:solidFill>
                  <a:schemeClr val="bg1"/>
                </a:solidFill>
                <a:latin typeface="Times New Roman"/>
                <a:cs typeface="Times New Roman"/>
              </a:rPr>
              <a:t>p,α</a:t>
            </a:r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</a:p>
        </p:txBody>
      </p:sp>
      <p:cxnSp>
        <p:nvCxnSpPr>
          <p:cNvPr id="75" name="Straight Arrow Connector 74"/>
          <p:cNvCxnSpPr>
            <a:endCxn id="76" idx="2"/>
          </p:cNvCxnSpPr>
          <p:nvPr/>
        </p:nvCxnSpPr>
        <p:spPr bwMode="auto">
          <a:xfrm rot="5400000" flipH="1" flipV="1">
            <a:off x="3879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 bwMode="auto">
          <a:xfrm>
            <a:off x="3697686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77" name="Straight Arrow Connector 76"/>
          <p:cNvCxnSpPr/>
          <p:nvPr/>
        </p:nvCxnSpPr>
        <p:spPr bwMode="auto">
          <a:xfrm rot="16200000" flipH="1">
            <a:off x="4264423" y="242252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250825" y="1934508"/>
            <a:ext cx="2612420" cy="1631216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/>
                <a:cs typeface="Times New Roman"/>
              </a:rPr>
              <a:t>Reactions on RADIOACTIVE nuclei drive explosive astrophysical environments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47813" y="5549864"/>
            <a:ext cx="6040835" cy="830997"/>
          </a:xfrm>
          <a:prstGeom prst="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NUCLEAR ASTROPHYSICS LINKS MICROSCOPIC TO MACROSCOPIC</a:t>
            </a:r>
            <a:endParaRPr lang="en-US" sz="2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725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6" grpId="0" animBg="1"/>
      <p:bldP spid="53" grpId="0"/>
      <p:bldP spid="54" grpId="0"/>
      <p:bldP spid="56" grpId="0" animBg="1"/>
      <p:bldP spid="58" grpId="0" animBg="1"/>
      <p:bldP spid="60" grpId="0" animBg="1"/>
      <p:bldP spid="62" grpId="0" animBg="1"/>
      <p:bldP spid="69" grpId="0" animBg="1"/>
      <p:bldP spid="72" grpId="0"/>
      <p:bldP spid="73" grpId="0"/>
      <p:bldP spid="74" grpId="0"/>
      <p:bldP spid="76" grpId="0" animBg="1"/>
      <p:bldP spid="78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Red Giants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2" name="Picture 81" descr="sun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6" y="1935750"/>
            <a:ext cx="6175412" cy="46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Red Giants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2" name="Picture 81" descr="sun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6" y="1935750"/>
            <a:ext cx="6175412" cy="4631559"/>
          </a:xfrm>
          <a:prstGeom prst="rect">
            <a:avLst/>
          </a:prstGeom>
        </p:spPr>
      </p:pic>
      <p:pic>
        <p:nvPicPr>
          <p:cNvPr id="8" name="tes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24048" y="855464"/>
            <a:ext cx="4781037" cy="268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1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Red Giants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2" name="Picture 81" descr="sun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6" y="1935750"/>
            <a:ext cx="6175412" cy="463155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409976" y="788428"/>
            <a:ext cx="3809724" cy="2079037"/>
            <a:chOff x="3136617" y="802279"/>
            <a:chExt cx="4131152" cy="2272920"/>
          </a:xfrm>
        </p:grpSpPr>
        <p:pic>
          <p:nvPicPr>
            <p:cNvPr id="2" name="Picture 1" descr="FateCarbonLif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6617" y="802279"/>
              <a:ext cx="4131152" cy="227292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059024" y="855464"/>
              <a:ext cx="1208745" cy="10802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9771327">
              <a:off x="5685491" y="1062499"/>
              <a:ext cx="412661" cy="10802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2400300" y="998209"/>
            <a:ext cx="1320800" cy="16560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1" idx="6"/>
          </p:cNvCxnSpPr>
          <p:nvPr/>
        </p:nvCxnSpPr>
        <p:spPr>
          <a:xfrm flipV="1">
            <a:off x="3721100" y="1282700"/>
            <a:ext cx="1181100" cy="543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Rutherford Sml.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167" y="3009900"/>
            <a:ext cx="2128541" cy="2934176"/>
          </a:xfrm>
          <a:prstGeom prst="rect">
            <a:avLst/>
          </a:prstGeom>
        </p:spPr>
      </p:pic>
      <p:sp>
        <p:nvSpPr>
          <p:cNvPr id="18" name="Oval Callout 17"/>
          <p:cNvSpPr/>
          <p:nvPr/>
        </p:nvSpPr>
        <p:spPr>
          <a:xfrm>
            <a:off x="4902200" y="2805462"/>
            <a:ext cx="1968462" cy="1107635"/>
          </a:xfrm>
          <a:prstGeom prst="wedgeEllipseCallout">
            <a:avLst>
              <a:gd name="adj1" fmla="val 54007"/>
              <a:gd name="adj2" fmla="val 11524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Even I could make a beam of α particles</a:t>
            </a:r>
            <a:endParaRPr lang="en-US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3800" y="998209"/>
            <a:ext cx="380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C(α,</a:t>
            </a:r>
            <a:r>
              <a:rPr lang="en-US" sz="20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 reaction</a:t>
            </a:r>
            <a:endParaRPr lang="en-US" sz="20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39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Red Giants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2" name="Picture 81" descr="su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6" y="1935750"/>
            <a:ext cx="6175412" cy="463155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409976" y="788428"/>
            <a:ext cx="3809724" cy="2079037"/>
            <a:chOff x="3136617" y="802279"/>
            <a:chExt cx="4131152" cy="2272920"/>
          </a:xfrm>
        </p:grpSpPr>
        <p:pic>
          <p:nvPicPr>
            <p:cNvPr id="2" name="Picture 1" descr="FateCarbonLif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6617" y="802279"/>
              <a:ext cx="4131152" cy="227292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059024" y="855464"/>
              <a:ext cx="1208745" cy="10802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9771327">
              <a:off x="5685491" y="1062499"/>
              <a:ext cx="412661" cy="10802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2400300" y="998209"/>
            <a:ext cx="1320800" cy="16560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1" idx="6"/>
          </p:cNvCxnSpPr>
          <p:nvPr/>
        </p:nvCxnSpPr>
        <p:spPr>
          <a:xfrm flipV="1">
            <a:off x="3721100" y="1282700"/>
            <a:ext cx="1181100" cy="543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03800" y="998209"/>
            <a:ext cx="380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C(α,</a:t>
            </a:r>
            <a:r>
              <a:rPr lang="en-US" sz="20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 reaction</a:t>
            </a:r>
            <a:endParaRPr lang="en-US" sz="20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73821" y="2654300"/>
            <a:ext cx="2962179" cy="1986707"/>
            <a:chOff x="1249593" y="1121073"/>
            <a:chExt cx="6842107" cy="459670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-1033059" y="3414191"/>
              <a:ext cx="4596699" cy="10465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1249593" y="5452774"/>
              <a:ext cx="1203486" cy="254806"/>
            </a:xfrm>
            <a:custGeom>
              <a:avLst/>
              <a:gdLst>
                <a:gd name="connsiteX0" fmla="*/ 0 w 1248328"/>
                <a:gd name="connsiteY0" fmla="*/ 271389 h 271389"/>
                <a:gd name="connsiteX1" fmla="*/ 987807 w 1248328"/>
                <a:gd name="connsiteY1" fmla="*/ 195400 h 271389"/>
                <a:gd name="connsiteX2" fmla="*/ 1248328 w 1248328"/>
                <a:gd name="connsiteY2" fmla="*/ 0 h 27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8328" h="271389">
                  <a:moveTo>
                    <a:pt x="0" y="271389"/>
                  </a:moveTo>
                  <a:cubicBezTo>
                    <a:pt x="389876" y="256010"/>
                    <a:pt x="779752" y="240631"/>
                    <a:pt x="987807" y="195400"/>
                  </a:cubicBezTo>
                  <a:cubicBezTo>
                    <a:pt x="1195862" y="150169"/>
                    <a:pt x="1248328" y="0"/>
                    <a:pt x="1248328" y="0"/>
                  </a:cubicBezTo>
                </a:path>
              </a:pathLst>
            </a:cu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442614" y="1121073"/>
              <a:ext cx="5337196" cy="1990885"/>
            </a:xfrm>
            <a:custGeom>
              <a:avLst/>
              <a:gdLst>
                <a:gd name="connsiteX0" fmla="*/ 0 w 5004166"/>
                <a:gd name="connsiteY0" fmla="*/ 0 h 2120454"/>
                <a:gd name="connsiteX1" fmla="*/ 1259183 w 5004166"/>
                <a:gd name="connsiteY1" fmla="*/ 1020423 h 2120454"/>
                <a:gd name="connsiteX2" fmla="*/ 2594351 w 5004166"/>
                <a:gd name="connsiteY2" fmla="*/ 1639190 h 2120454"/>
                <a:gd name="connsiteX3" fmla="*/ 4515690 w 5004166"/>
                <a:gd name="connsiteY3" fmla="*/ 2040846 h 2120454"/>
                <a:gd name="connsiteX4" fmla="*/ 5004166 w 5004166"/>
                <a:gd name="connsiteY4" fmla="*/ 2116835 h 2120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166" h="2120454">
                  <a:moveTo>
                    <a:pt x="0" y="0"/>
                  </a:moveTo>
                  <a:cubicBezTo>
                    <a:pt x="413395" y="373612"/>
                    <a:pt x="826791" y="747225"/>
                    <a:pt x="1259183" y="1020423"/>
                  </a:cubicBezTo>
                  <a:cubicBezTo>
                    <a:pt x="1691575" y="1293621"/>
                    <a:pt x="2051600" y="1469120"/>
                    <a:pt x="2594351" y="1639190"/>
                  </a:cubicBezTo>
                  <a:cubicBezTo>
                    <a:pt x="3137102" y="1809261"/>
                    <a:pt x="4114054" y="1961239"/>
                    <a:pt x="4515690" y="2040846"/>
                  </a:cubicBezTo>
                  <a:cubicBezTo>
                    <a:pt x="4917326" y="2120454"/>
                    <a:pt x="5004166" y="2116835"/>
                    <a:pt x="5004166" y="2116835"/>
                  </a:cubicBezTo>
                </a:path>
              </a:pathLst>
            </a:cu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6202538" y="2793281"/>
              <a:ext cx="1889162" cy="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2454611" y="2793281"/>
              <a:ext cx="3103292" cy="1490"/>
            </a:xfrm>
            <a:prstGeom prst="line">
              <a:avLst/>
            </a:prstGeom>
            <a:ln w="38100" cap="flat" cmpd="sng" algn="ctr">
              <a:solidFill>
                <a:srgbClr val="FF0000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9" idx="2"/>
            </p:cNvCxnSpPr>
            <p:nvPr/>
          </p:nvCxnSpPr>
          <p:spPr>
            <a:xfrm flipV="1">
              <a:off x="2453079" y="1121073"/>
              <a:ext cx="1531" cy="4331701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7672518" y="2860599"/>
            <a:ext cx="1111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lang="en-US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C + </a:t>
            </a:r>
            <a:r>
              <a:rPr lang="en-US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lang="en-US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He</a:t>
            </a:r>
            <a:endParaRPr lang="en-US" b="1" baseline="300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678352" y="4657838"/>
            <a:ext cx="518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lang="en-US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794994"/>
              </p:ext>
            </p:extLst>
          </p:nvPr>
        </p:nvGraphicFramePr>
        <p:xfrm>
          <a:off x="5869935" y="1601474"/>
          <a:ext cx="2693598" cy="621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Equation" r:id="rId5" imgW="1574800" imgH="419100" progId="Equation.3">
                  <p:embed/>
                </p:oleObj>
              </mc:Choice>
              <mc:Fallback>
                <p:oleObj name="Equation" r:id="rId5" imgW="1574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9935" y="1601474"/>
                        <a:ext cx="2693598" cy="62102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Arrow Connector 26"/>
          <p:cNvCxnSpPr/>
          <p:nvPr/>
        </p:nvCxnSpPr>
        <p:spPr>
          <a:xfrm flipH="1">
            <a:off x="6299823" y="2222500"/>
            <a:ext cx="251248" cy="505080"/>
          </a:xfrm>
          <a:prstGeom prst="straightConnector1">
            <a:avLst/>
          </a:prstGeom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682883" y="3603666"/>
            <a:ext cx="3100787" cy="0"/>
          </a:xfrm>
          <a:prstGeom prst="straightConnector1">
            <a:avLst/>
          </a:prstGeom>
          <a:ln>
            <a:solidFill>
              <a:srgbClr val="FFFF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1950971" y="3603666"/>
            <a:ext cx="3170517" cy="2386359"/>
            <a:chOff x="502820" y="152943"/>
            <a:chExt cx="4103198" cy="2830125"/>
          </a:xfrm>
        </p:grpSpPr>
        <p:sp>
          <p:nvSpPr>
            <p:cNvPr id="40" name="Rectangle 39"/>
            <p:cNvSpPr/>
            <p:nvPr/>
          </p:nvSpPr>
          <p:spPr>
            <a:xfrm>
              <a:off x="502820" y="152943"/>
              <a:ext cx="4103198" cy="2830125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41371" y="1487959"/>
              <a:ext cx="2094377" cy="1437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1088559" y="2535866"/>
              <a:ext cx="3389731" cy="1337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reeform 42"/>
            <p:cNvSpPr/>
            <p:nvPr/>
          </p:nvSpPr>
          <p:spPr>
            <a:xfrm>
              <a:off x="1589650" y="716294"/>
              <a:ext cx="2701959" cy="1809764"/>
            </a:xfrm>
            <a:custGeom>
              <a:avLst/>
              <a:gdLst>
                <a:gd name="connsiteX0" fmla="*/ 0 w 2985131"/>
                <a:gd name="connsiteY0" fmla="*/ 2149401 h 2149401"/>
                <a:gd name="connsiteX1" fmla="*/ 238810 w 2985131"/>
                <a:gd name="connsiteY1" fmla="*/ 1161545 h 2149401"/>
                <a:gd name="connsiteX2" fmla="*/ 705576 w 2985131"/>
                <a:gd name="connsiteY2" fmla="*/ 694756 h 2149401"/>
                <a:gd name="connsiteX3" fmla="*/ 1563123 w 2985131"/>
                <a:gd name="connsiteY3" fmla="*/ 314812 h 2149401"/>
                <a:gd name="connsiteX4" fmla="*/ 2985131 w 2985131"/>
                <a:gd name="connsiteY4" fmla="*/ 0 h 214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5131" h="2149401">
                  <a:moveTo>
                    <a:pt x="0" y="2149401"/>
                  </a:moveTo>
                  <a:cubicBezTo>
                    <a:pt x="60607" y="1776693"/>
                    <a:pt x="121214" y="1403986"/>
                    <a:pt x="238810" y="1161545"/>
                  </a:cubicBezTo>
                  <a:cubicBezTo>
                    <a:pt x="356406" y="919104"/>
                    <a:pt x="484857" y="835878"/>
                    <a:pt x="705576" y="694756"/>
                  </a:cubicBezTo>
                  <a:cubicBezTo>
                    <a:pt x="926295" y="553634"/>
                    <a:pt x="1183197" y="430605"/>
                    <a:pt x="1563123" y="314812"/>
                  </a:cubicBezTo>
                  <a:cubicBezTo>
                    <a:pt x="1943049" y="199019"/>
                    <a:pt x="2464090" y="99509"/>
                    <a:pt x="2985131" y="0"/>
                  </a:cubicBezTo>
                </a:path>
              </a:pathLst>
            </a:custGeom>
            <a:ln w="127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 rot="16200000">
              <a:off x="-224814" y="1292357"/>
              <a:ext cx="204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atin typeface="Times New Roman"/>
                  <a:cs typeface="Times New Roman"/>
                </a:rPr>
                <a:t>Probability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76628" y="2537204"/>
              <a:ext cx="3190147" cy="376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/>
                  <a:cs typeface="Times New Roman"/>
                </a:rPr>
                <a:t>Interaction Energy, E</a:t>
              </a:r>
              <a:endParaRPr lang="en-US" sz="1600" b="1" dirty="0">
                <a:latin typeface="Times New Roman"/>
                <a:cs typeface="Times New Roman"/>
              </a:endParaRPr>
            </a:p>
          </p:txBody>
        </p:sp>
      </p:grpSp>
      <p:cxnSp>
        <p:nvCxnSpPr>
          <p:cNvPr id="48" name="Straight Connector 47"/>
          <p:cNvCxnSpPr/>
          <p:nvPr/>
        </p:nvCxnSpPr>
        <p:spPr>
          <a:xfrm>
            <a:off x="8636000" y="3377033"/>
            <a:ext cx="0" cy="20077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2790758" y="5384800"/>
            <a:ext cx="584524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1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TISOL and 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innovative study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12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C(α,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16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O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38" name="Picture 37" descr="tank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016000"/>
            <a:ext cx="3597275" cy="215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8100" y="889000"/>
            <a:ext cx="504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 the early 1990s, 2 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μA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protons from the TRIUMF cyclotron were used to bombard a zeolite target to produce ~10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pps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of 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33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TISOL and 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innovative study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12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C(α,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16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O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299" y="3175000"/>
            <a:ext cx="2920387" cy="330907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366000" y="5490854"/>
            <a:ext cx="1504950" cy="73866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L. </a:t>
            </a:r>
            <a:r>
              <a:rPr lang="en-US" sz="14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Buchmann</a:t>
            </a:r>
            <a:r>
              <a:rPr lang="en-US" sz="14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1400" b="1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et al</a:t>
            </a:r>
            <a:r>
              <a:rPr lang="en-US" sz="14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., PRL 70, 6  (1993).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8100" y="889000"/>
            <a:ext cx="504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 the early 1990s, 2 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μA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protons from the TRIUMF cyclotron were used to bombard a zeolite target to produce ~10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pps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of 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48100" y="2095163"/>
            <a:ext cx="504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That study provided the lowest energy data on the 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C(α,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 reaction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0355" y="3373143"/>
            <a:ext cx="5003800" cy="2852192"/>
            <a:chOff x="-3060700" y="3256507"/>
            <a:chExt cx="4152900" cy="2477786"/>
          </a:xfrm>
        </p:grpSpPr>
        <p:sp>
          <p:nvSpPr>
            <p:cNvPr id="33" name="Oval 32"/>
            <p:cNvSpPr/>
            <p:nvPr/>
          </p:nvSpPr>
          <p:spPr>
            <a:xfrm>
              <a:off x="-3060700" y="3949700"/>
              <a:ext cx="952500" cy="914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aseline="30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16</a:t>
              </a:r>
              <a:r>
                <a:rPr lang="en-US" sz="28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N</a:t>
              </a:r>
              <a:endParaRPr lang="en-US" sz="2800" baseline="30000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-1905000" y="4178300"/>
              <a:ext cx="520700" cy="41842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-1200150" y="3949700"/>
              <a:ext cx="952500" cy="914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aseline="30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16</a:t>
              </a:r>
              <a:r>
                <a:rPr lang="en-US" sz="28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O</a:t>
              </a:r>
              <a:r>
                <a:rPr lang="en-US" sz="2800" baseline="30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*</a:t>
              </a:r>
            </a:p>
          </p:txBody>
        </p:sp>
        <p:sp>
          <p:nvSpPr>
            <p:cNvPr id="49" name="Right Arrow 48"/>
            <p:cNvSpPr/>
            <p:nvPr/>
          </p:nvSpPr>
          <p:spPr>
            <a:xfrm rot="19633686">
              <a:off x="-184957" y="3595433"/>
              <a:ext cx="520700" cy="41842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ight Arrow 50"/>
            <p:cNvSpPr/>
            <p:nvPr/>
          </p:nvSpPr>
          <p:spPr>
            <a:xfrm rot="2323382">
              <a:off x="-186794" y="4713601"/>
              <a:ext cx="520700" cy="41842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2462" y="3256507"/>
              <a:ext cx="495300" cy="4699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aseline="30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4</a:t>
              </a:r>
              <a:r>
                <a:rPr lang="en-US" sz="12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He</a:t>
              </a:r>
              <a:endParaRPr lang="en-US" sz="1200" baseline="30000" dirty="0" smtClean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342462" y="4992873"/>
              <a:ext cx="749738" cy="74142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aseline="30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12</a:t>
              </a:r>
              <a:r>
                <a:rPr lang="en-US" sz="24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C</a:t>
              </a:r>
              <a:endParaRPr lang="en-US" sz="2400" baseline="30000" dirty="0" smtClean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712850" y="3919528"/>
            <a:ext cx="626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β </a:t>
            </a:r>
            <a:r>
              <a:rPr lang="en-US" sz="28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−</a:t>
            </a:r>
            <a:endParaRPr lang="en-US" sz="2800" baseline="30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21" name="Picture 20" descr="tank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016000"/>
            <a:ext cx="3597275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TISOL and 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innovative study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12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C(α,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16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O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C365064-CB9E-4145-BA0D-7BB8B1C9F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875781"/>
            <a:ext cx="4490381" cy="321979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06313" y="1619320"/>
            <a:ext cx="1703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TRIUMF measurements</a:t>
            </a:r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 rot="21412266">
            <a:off x="611837" y="2548751"/>
            <a:ext cx="7955871" cy="120032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Birth of Nuclear Astrophysics at TRIUMF and paved the way for future studies of exploding stars at the then soon to be completed ISAC facility (1998)</a:t>
            </a:r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8" name="Picture 27" descr="IMG_7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895" y="4356100"/>
            <a:ext cx="3812641" cy="2137602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372781" y="2208033"/>
            <a:ext cx="304800" cy="190500"/>
          </a:xfrm>
          <a:prstGeom prst="ellipse">
            <a:avLst/>
          </a:prstGeom>
          <a:noFill/>
          <a:ln w="50800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maxresdefault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6" y="4356100"/>
            <a:ext cx="3789097" cy="2131367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1943100" y="1892300"/>
            <a:ext cx="1429681" cy="31573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74840" y="45067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LOTHAR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BUCHMANN</a:t>
            </a:r>
            <a:endParaRPr lang="en-US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2936" y="436703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JOHN D’AURIA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578100" y="1892300"/>
            <a:ext cx="24003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facility would be capable of producing some of the most intense radioactive beams available anywhere in the world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649140" y="850381"/>
            <a:ext cx="4832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ISAC commissioned from 1998 to 1999</a:t>
            </a:r>
          </a:p>
          <a:p>
            <a:pPr marL="285750" indent="-285750" algn="just"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Now, up to 100μA protons are available to produce some of the most intense radioactive ion beams (RIBs) in the world</a:t>
            </a:r>
          </a:p>
          <a:p>
            <a:pPr algn="just"/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Proposal to study astrophysical reactions </a:t>
            </a:r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directly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and </a:t>
            </a:r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indirectly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using RIBs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43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 animBg="1"/>
      <p:bldP spid="30" grpId="0" animBg="1"/>
      <p:bldP spid="4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Studying Classical Novae at ISAC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69249" y="3068790"/>
            <a:ext cx="3879451" cy="92333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/>
                <a:cs typeface="Times New Roman"/>
              </a:rPr>
              <a:t>Among the most frequent and violent stellar explosions to occur in the Galaxy.</a:t>
            </a:r>
          </a:p>
        </p:txBody>
      </p:sp>
      <p:pic>
        <p:nvPicPr>
          <p:cNvPr id="60" name="Picture 7" descr="newt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1041" y="4193946"/>
            <a:ext cx="2351559" cy="2333034"/>
          </a:xfrm>
          <a:prstGeom prst="rect">
            <a:avLst/>
          </a:prstGeom>
          <a:noFill/>
        </p:spPr>
      </p:pic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5689600" y="4419945"/>
            <a:ext cx="3098800" cy="1938992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2000" b="1" baseline="0" dirty="0" smtClean="0">
                <a:latin typeface="Times New Roman"/>
                <a:cs typeface="Times New Roman"/>
              </a:rPr>
              <a:t>Principia </a:t>
            </a:r>
            <a:r>
              <a:rPr lang="en-GB" sz="2000" b="1" baseline="0" dirty="0" err="1">
                <a:latin typeface="Times New Roman"/>
                <a:cs typeface="Times New Roman"/>
              </a:rPr>
              <a:t>Mathematica</a:t>
            </a:r>
            <a:r>
              <a:rPr lang="en-GB" sz="2000" b="1" baseline="0" dirty="0">
                <a:latin typeface="Times New Roman"/>
                <a:cs typeface="Times New Roman"/>
              </a:rPr>
              <a:t> </a:t>
            </a:r>
            <a:r>
              <a:rPr lang="en-GB" sz="2000" baseline="0" dirty="0">
                <a:latin typeface="Times New Roman"/>
                <a:cs typeface="Times New Roman"/>
              </a:rPr>
              <a:t>(</a:t>
            </a:r>
            <a:r>
              <a:rPr lang="en-GB" sz="2000" baseline="0" dirty="0" smtClean="0">
                <a:latin typeface="Times New Roman"/>
                <a:cs typeface="Times New Roman"/>
              </a:rPr>
              <a:t>1687)</a:t>
            </a:r>
            <a:r>
              <a:rPr lang="en-GB" sz="2000" baseline="0" dirty="0">
                <a:latin typeface="Times New Roman"/>
                <a:cs typeface="Times New Roman"/>
              </a:rPr>
              <a:t>: ‘</a:t>
            </a:r>
            <a:r>
              <a:rPr lang="en-GB" sz="2000" i="1" baseline="0" dirty="0">
                <a:latin typeface="Times New Roman"/>
                <a:cs typeface="Times New Roman"/>
              </a:rPr>
              <a:t>from this fresh supply of new fuel those old stars, acquiring new splendour, may pass for new stars</a:t>
            </a:r>
            <a:r>
              <a:rPr lang="en-GB" sz="2000" baseline="0" dirty="0">
                <a:latin typeface="Times New Roman"/>
                <a:cs typeface="Times New Roman"/>
              </a:rPr>
              <a:t>’                                                                   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23948" y="944145"/>
            <a:ext cx="874971" cy="1163847"/>
            <a:chOff x="7831997" y="3778135"/>
            <a:chExt cx="874971" cy="1163847"/>
          </a:xfrm>
        </p:grpSpPr>
        <p:cxnSp>
          <p:nvCxnSpPr>
            <p:cNvPr id="63" name="Straight Arrow Connector 62"/>
            <p:cNvCxnSpPr>
              <a:stCxn id="64" idx="0"/>
            </p:cNvCxnSpPr>
            <p:nvPr/>
          </p:nvCxnSpPr>
          <p:spPr bwMode="auto">
            <a:xfrm rot="5400000" flipH="1" flipV="1">
              <a:off x="7756716" y="4036347"/>
              <a:ext cx="51642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 bwMode="auto">
            <a:xfrm>
              <a:off x="7831997" y="4294559"/>
              <a:ext cx="365862" cy="38745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aseline="30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A</a:t>
              </a:r>
              <a:r>
                <a:rPr lang="en-US" sz="12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X</a:t>
              </a:r>
              <a:endParaRPr lang="en-US" sz="1200" baseline="30000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 rot="16200000" flipH="1">
              <a:off x="8158453" y="4721417"/>
              <a:ext cx="259971" cy="181159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8068106" y="3778135"/>
              <a:ext cx="58938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(</a:t>
              </a:r>
              <a:r>
                <a:rPr lang="en-US" sz="1600" dirty="0" err="1">
                  <a:solidFill>
                    <a:srgbClr val="FFFFFF"/>
                  </a:solidFill>
                  <a:latin typeface="Times New Roman"/>
                  <a:cs typeface="Times New Roman"/>
                </a:rPr>
                <a:t>p,γ</a:t>
              </a:r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68" name="TextBox 67"/>
            <p:cNvSpPr txBox="1">
              <a:spLocks noChangeArrowheads="1"/>
            </p:cNvSpPr>
            <p:nvPr/>
          </p:nvSpPr>
          <p:spPr bwMode="auto">
            <a:xfrm>
              <a:off x="8197859" y="4459130"/>
              <a:ext cx="50910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(</a:t>
              </a:r>
              <a:r>
                <a:rPr lang="en-US" sz="1600" dirty="0" err="1">
                  <a:solidFill>
                    <a:srgbClr val="FFFFFF"/>
                  </a:solidFill>
                  <a:latin typeface="Times New Roman"/>
                  <a:cs typeface="Times New Roman"/>
                </a:rPr>
                <a:t>β</a:t>
              </a:r>
              <a:r>
                <a:rPr lang="en-US" sz="1600" baseline="300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+</a:t>
              </a:r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)</a:t>
              </a:r>
            </a:p>
          </p:txBody>
        </p:sp>
      </p:grpSp>
      <p:pic>
        <p:nvPicPr>
          <p:cNvPr id="2" name="Picture 1" descr="57b59eca3ba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49" y="867700"/>
            <a:ext cx="3879451" cy="203281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23948" y="1090356"/>
            <a:ext cx="4016375" cy="4442233"/>
            <a:chOff x="5062218" y="859536"/>
            <a:chExt cx="3654014" cy="4294179"/>
          </a:xfrm>
        </p:grpSpPr>
        <p:sp>
          <p:nvSpPr>
            <p:cNvPr id="71" name="Oval 70"/>
            <p:cNvSpPr/>
            <p:nvPr/>
          </p:nvSpPr>
          <p:spPr>
            <a:xfrm>
              <a:off x="6574212" y="4547892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6572916" y="3686881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23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7326268" y="2831835"/>
              <a:ext cx="627792" cy="605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25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078324" y="2825871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7326268" y="197082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078324" y="1964860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27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574212" y="2825871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30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3" name="Straight Arrow Connector 82"/>
            <p:cNvCxnSpPr>
              <a:stCxn id="73" idx="0"/>
              <a:endCxn id="82" idx="4"/>
            </p:cNvCxnSpPr>
            <p:nvPr/>
          </p:nvCxnSpPr>
          <p:spPr>
            <a:xfrm rot="5400000" flipH="1" flipV="1">
              <a:off x="6759866" y="35586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5400000" flipH="1" flipV="1">
              <a:off x="7510329" y="2703594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rot="5400000" flipH="1" flipV="1">
              <a:off x="6758571" y="441633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rot="5400000" flipH="1" flipV="1">
              <a:off x="8263957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79" idx="5"/>
              <a:endCxn id="77" idx="1"/>
            </p:cNvCxnSpPr>
            <p:nvPr/>
          </p:nvCxnSpPr>
          <p:spPr>
            <a:xfrm rot="16200000" flipH="1">
              <a:off x="7802861" y="2547189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5062218" y="4547892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20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5072364" y="3692847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5823125" y="4544579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5824421" y="3686881"/>
              <a:ext cx="627792" cy="605823"/>
            </a:xfrm>
            <a:prstGeom prst="ellips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rot="5400000" flipH="1" flipV="1">
              <a:off x="5255129" y="441633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rot="5400000" flipH="1" flipV="1">
              <a:off x="6006166" y="4413630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stCxn id="96" idx="5"/>
              <a:endCxn id="97" idx="1"/>
            </p:cNvCxnSpPr>
            <p:nvPr/>
          </p:nvCxnSpPr>
          <p:spPr>
            <a:xfrm rot="16200000" flipH="1">
              <a:off x="5549965" y="4268202"/>
              <a:ext cx="423350" cy="30684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98" idx="5"/>
            </p:cNvCxnSpPr>
            <p:nvPr/>
          </p:nvCxnSpPr>
          <p:spPr>
            <a:xfrm rot="16200000" flipH="1">
              <a:off x="6294614" y="4269644"/>
              <a:ext cx="429315" cy="297994"/>
            </a:xfrm>
            <a:prstGeom prst="straightConnector1">
              <a:avLst/>
            </a:prstGeom>
            <a:ln w="254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6574211" y="1973476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rot="5400000" flipH="1" flipV="1">
              <a:off x="6761161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5823451" y="283183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23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6575507" y="2825871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24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823451" y="197082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24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6575507" y="1964860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25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5071395" y="2825871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0" name="Straight Arrow Connector 119"/>
            <p:cNvCxnSpPr>
              <a:endCxn id="119" idx="4"/>
            </p:cNvCxnSpPr>
            <p:nvPr/>
          </p:nvCxnSpPr>
          <p:spPr>
            <a:xfrm rot="5400000" flipH="1" flipV="1">
              <a:off x="5257049" y="35586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 rot="5400000" flipH="1" flipV="1">
              <a:off x="6006216" y="355532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rot="5400000" flipH="1" flipV="1">
              <a:off x="6007512" y="2703594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rot="5400000" flipH="1" flipV="1">
              <a:off x="6761140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5400000" flipH="1" flipV="1">
              <a:off x="6757253" y="3552620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 flipH="1" flipV="1">
              <a:off x="7513473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>
              <a:stCxn id="119" idx="5"/>
            </p:cNvCxnSpPr>
            <p:nvPr/>
          </p:nvCxnSpPr>
          <p:spPr>
            <a:xfrm rot="16200000" flipH="1">
              <a:off x="5539931" y="3410291"/>
              <a:ext cx="432628" cy="297994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>
              <a:stCxn id="117" idx="5"/>
              <a:endCxn id="116" idx="1"/>
            </p:cNvCxnSpPr>
            <p:nvPr/>
          </p:nvCxnSpPr>
          <p:spPr>
            <a:xfrm rot="16200000" flipH="1">
              <a:off x="6300044" y="2547189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>
              <a:stCxn id="115" idx="5"/>
            </p:cNvCxnSpPr>
            <p:nvPr/>
          </p:nvCxnSpPr>
          <p:spPr>
            <a:xfrm rot="16200000" flipH="1">
              <a:off x="6301053" y="3407190"/>
              <a:ext cx="423350" cy="30684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>
              <a:stCxn id="118" idx="5"/>
            </p:cNvCxnSpPr>
            <p:nvPr/>
          </p:nvCxnSpPr>
          <p:spPr>
            <a:xfrm rot="16200000" flipH="1">
              <a:off x="7047792" y="2545533"/>
              <a:ext cx="435280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7336384" y="1118037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27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8088440" y="1112072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28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 rot="5400000" flipH="1" flipV="1">
              <a:off x="7520445" y="1850806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5400000" flipH="1" flipV="1">
              <a:off x="8274073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>
              <a:stCxn id="136" idx="5"/>
            </p:cNvCxnSpPr>
            <p:nvPr/>
          </p:nvCxnSpPr>
          <p:spPr>
            <a:xfrm rot="16200000" flipH="1">
              <a:off x="7812977" y="1694401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6584327" y="1120688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 flipH="1" flipV="1">
              <a:off x="6771277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rot="5400000" flipH="1" flipV="1">
              <a:off x="8272775" y="99244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5400000" flipH="1" flipV="1">
              <a:off x="7523609" y="986482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/>
            <p:cNvSpPr/>
            <p:nvPr/>
          </p:nvSpPr>
          <p:spPr>
            <a:xfrm>
              <a:off x="6585623" y="1112072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9" name="Straight Arrow Connector 148"/>
            <p:cNvCxnSpPr/>
            <p:nvPr/>
          </p:nvCxnSpPr>
          <p:spPr>
            <a:xfrm rot="5400000" flipH="1" flipV="1">
              <a:off x="6771256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/>
            <p:nvPr/>
          </p:nvCxnSpPr>
          <p:spPr>
            <a:xfrm rot="5400000" flipH="1" flipV="1">
              <a:off x="7523589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stCxn id="147" idx="5"/>
            </p:cNvCxnSpPr>
            <p:nvPr/>
          </p:nvCxnSpPr>
          <p:spPr>
            <a:xfrm rot="16200000" flipH="1">
              <a:off x="7057908" y="1692745"/>
              <a:ext cx="435280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/>
            <p:nvPr/>
          </p:nvCxnSpPr>
          <p:spPr>
            <a:xfrm rot="5400000" flipH="1" flipV="1">
              <a:off x="6769958" y="99244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 rot="5400000" flipH="1" flipV="1">
              <a:off x="7523586" y="986482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15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Studying Classical Novae at ISAC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23948" y="944145"/>
            <a:ext cx="874971" cy="1163847"/>
            <a:chOff x="7831997" y="3778135"/>
            <a:chExt cx="874971" cy="1163847"/>
          </a:xfrm>
        </p:grpSpPr>
        <p:cxnSp>
          <p:nvCxnSpPr>
            <p:cNvPr id="63" name="Straight Arrow Connector 62"/>
            <p:cNvCxnSpPr>
              <a:stCxn id="64" idx="0"/>
            </p:cNvCxnSpPr>
            <p:nvPr/>
          </p:nvCxnSpPr>
          <p:spPr bwMode="auto">
            <a:xfrm rot="5400000" flipH="1" flipV="1">
              <a:off x="7756716" y="4036347"/>
              <a:ext cx="51642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 bwMode="auto">
            <a:xfrm>
              <a:off x="7831997" y="4294559"/>
              <a:ext cx="365862" cy="38745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aseline="30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A</a:t>
              </a:r>
              <a:r>
                <a:rPr lang="en-US" sz="12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X</a:t>
              </a:r>
              <a:endParaRPr lang="en-US" sz="1200" baseline="30000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 rot="16200000" flipH="1">
              <a:off x="8158453" y="4721417"/>
              <a:ext cx="259971" cy="181159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8068106" y="3778135"/>
              <a:ext cx="58938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(</a:t>
              </a:r>
              <a:r>
                <a:rPr lang="en-US" sz="1600" dirty="0" err="1">
                  <a:solidFill>
                    <a:srgbClr val="FFFFFF"/>
                  </a:solidFill>
                  <a:latin typeface="Times New Roman"/>
                  <a:cs typeface="Times New Roman"/>
                </a:rPr>
                <a:t>p,γ</a:t>
              </a:r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68" name="TextBox 67"/>
            <p:cNvSpPr txBox="1">
              <a:spLocks noChangeArrowheads="1"/>
            </p:cNvSpPr>
            <p:nvPr/>
          </p:nvSpPr>
          <p:spPr bwMode="auto">
            <a:xfrm>
              <a:off x="8197859" y="4459130"/>
              <a:ext cx="50910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(</a:t>
              </a:r>
              <a:r>
                <a:rPr lang="en-US" sz="1600" dirty="0" err="1">
                  <a:solidFill>
                    <a:srgbClr val="FFFFFF"/>
                  </a:solidFill>
                  <a:latin typeface="Times New Roman"/>
                  <a:cs typeface="Times New Roman"/>
                </a:rPr>
                <a:t>β</a:t>
              </a:r>
              <a:r>
                <a:rPr lang="en-US" sz="1600" baseline="300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+</a:t>
              </a:r>
              <a:r>
                <a:rPr lang="en-US" sz="1600" dirty="0">
                  <a:solidFill>
                    <a:srgbClr val="FFFFFF"/>
                  </a:solidFill>
                  <a:latin typeface="Times New Roman"/>
                  <a:cs typeface="Times New Roman"/>
                </a:rPr>
                <a:t>)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3948" y="1090356"/>
            <a:ext cx="4016375" cy="4442233"/>
            <a:chOff x="5062218" y="859536"/>
            <a:chExt cx="3654014" cy="4294179"/>
          </a:xfrm>
        </p:grpSpPr>
        <p:sp>
          <p:nvSpPr>
            <p:cNvPr id="71" name="Oval 70"/>
            <p:cNvSpPr/>
            <p:nvPr/>
          </p:nvSpPr>
          <p:spPr>
            <a:xfrm>
              <a:off x="6574212" y="4547892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6572916" y="3686881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23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7326268" y="2831835"/>
              <a:ext cx="627792" cy="605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25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078324" y="2825871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7326268" y="197082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078324" y="1964860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27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574212" y="2825871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30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3" name="Straight Arrow Connector 82"/>
            <p:cNvCxnSpPr>
              <a:stCxn id="73" idx="0"/>
              <a:endCxn id="82" idx="4"/>
            </p:cNvCxnSpPr>
            <p:nvPr/>
          </p:nvCxnSpPr>
          <p:spPr>
            <a:xfrm rot="5400000" flipH="1" flipV="1">
              <a:off x="6759866" y="35586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5400000" flipH="1" flipV="1">
              <a:off x="7510329" y="2703594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rot="5400000" flipH="1" flipV="1">
              <a:off x="6758571" y="441633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rot="5400000" flipH="1" flipV="1">
              <a:off x="8263957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79" idx="5"/>
              <a:endCxn id="77" idx="1"/>
            </p:cNvCxnSpPr>
            <p:nvPr/>
          </p:nvCxnSpPr>
          <p:spPr>
            <a:xfrm rot="16200000" flipH="1">
              <a:off x="7802861" y="2547189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5062218" y="4547892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20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5072364" y="3692847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5823125" y="4544579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Ne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5824421" y="3686881"/>
              <a:ext cx="627792" cy="605823"/>
            </a:xfrm>
            <a:prstGeom prst="ellips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Na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rot="5400000" flipH="1" flipV="1">
              <a:off x="5255129" y="441633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rot="5400000" flipH="1" flipV="1">
              <a:off x="6006166" y="4413630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stCxn id="96" idx="5"/>
              <a:endCxn id="97" idx="1"/>
            </p:cNvCxnSpPr>
            <p:nvPr/>
          </p:nvCxnSpPr>
          <p:spPr>
            <a:xfrm rot="16200000" flipH="1">
              <a:off x="5549965" y="4268202"/>
              <a:ext cx="423350" cy="30684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98" idx="5"/>
            </p:cNvCxnSpPr>
            <p:nvPr/>
          </p:nvCxnSpPr>
          <p:spPr>
            <a:xfrm rot="16200000" flipH="1">
              <a:off x="6294614" y="4269644"/>
              <a:ext cx="429315" cy="297994"/>
            </a:xfrm>
            <a:prstGeom prst="straightConnector1">
              <a:avLst/>
            </a:prstGeom>
            <a:ln w="254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6574211" y="1973476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rot="5400000" flipH="1" flipV="1">
              <a:off x="6761161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5823451" y="283183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23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6575507" y="2825871"/>
              <a:ext cx="627792" cy="60582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24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823451" y="1970825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24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6575507" y="1964860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25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5071395" y="2825871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22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Mg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0" name="Straight Arrow Connector 119"/>
            <p:cNvCxnSpPr>
              <a:endCxn id="119" idx="4"/>
            </p:cNvCxnSpPr>
            <p:nvPr/>
          </p:nvCxnSpPr>
          <p:spPr>
            <a:xfrm rot="5400000" flipH="1" flipV="1">
              <a:off x="5257049" y="35586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 rot="5400000" flipH="1" flipV="1">
              <a:off x="6006216" y="355532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rot="5400000" flipH="1" flipV="1">
              <a:off x="6007512" y="2703594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rot="5400000" flipH="1" flipV="1">
              <a:off x="6761140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5400000" flipH="1" flipV="1">
              <a:off x="6757253" y="3552620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 flipH="1" flipV="1">
              <a:off x="7513473" y="2697629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>
              <a:stCxn id="119" idx="5"/>
            </p:cNvCxnSpPr>
            <p:nvPr/>
          </p:nvCxnSpPr>
          <p:spPr>
            <a:xfrm rot="16200000" flipH="1">
              <a:off x="5539931" y="3410291"/>
              <a:ext cx="432628" cy="297994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>
              <a:stCxn id="117" idx="5"/>
              <a:endCxn id="116" idx="1"/>
            </p:cNvCxnSpPr>
            <p:nvPr/>
          </p:nvCxnSpPr>
          <p:spPr>
            <a:xfrm rot="16200000" flipH="1">
              <a:off x="6300044" y="2547189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>
              <a:stCxn id="115" idx="5"/>
            </p:cNvCxnSpPr>
            <p:nvPr/>
          </p:nvCxnSpPr>
          <p:spPr>
            <a:xfrm rot="16200000" flipH="1">
              <a:off x="6301053" y="3407190"/>
              <a:ext cx="423350" cy="30684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>
              <a:stCxn id="118" idx="5"/>
            </p:cNvCxnSpPr>
            <p:nvPr/>
          </p:nvCxnSpPr>
          <p:spPr>
            <a:xfrm rot="16200000" flipH="1">
              <a:off x="7047792" y="2545533"/>
              <a:ext cx="435280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7336384" y="1118037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27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8088440" y="1112072"/>
              <a:ext cx="627792" cy="60582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28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 rot="5400000" flipH="1" flipV="1">
              <a:off x="7520445" y="1850806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5400000" flipH="1" flipV="1">
              <a:off x="8274073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>
              <a:stCxn id="136" idx="5"/>
            </p:cNvCxnSpPr>
            <p:nvPr/>
          </p:nvCxnSpPr>
          <p:spPr>
            <a:xfrm rot="16200000" flipH="1">
              <a:off x="7812977" y="1694401"/>
              <a:ext cx="426664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6584327" y="1120688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31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Cl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 flipH="1" flipV="1">
              <a:off x="6771277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rot="5400000" flipH="1" flipV="1">
              <a:off x="8272775" y="99244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5400000" flipH="1" flipV="1">
              <a:off x="7523609" y="986482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/>
            <p:cNvSpPr/>
            <p:nvPr/>
          </p:nvSpPr>
          <p:spPr>
            <a:xfrm>
              <a:off x="6585623" y="1112072"/>
              <a:ext cx="627792" cy="6058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26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Si</a:t>
              </a:r>
              <a:endParaRPr lang="en-US" sz="11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9" name="Straight Arrow Connector 148"/>
            <p:cNvCxnSpPr/>
            <p:nvPr/>
          </p:nvCxnSpPr>
          <p:spPr>
            <a:xfrm rot="5400000" flipH="1" flipV="1">
              <a:off x="6771256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/>
            <p:nvPr/>
          </p:nvCxnSpPr>
          <p:spPr>
            <a:xfrm rot="5400000" flipH="1" flipV="1">
              <a:off x="7523589" y="1844841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stCxn id="147" idx="5"/>
            </p:cNvCxnSpPr>
            <p:nvPr/>
          </p:nvCxnSpPr>
          <p:spPr>
            <a:xfrm rot="16200000" flipH="1">
              <a:off x="7057908" y="1692745"/>
              <a:ext cx="435280" cy="30814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/>
            <p:nvPr/>
          </p:nvCxnSpPr>
          <p:spPr>
            <a:xfrm rot="5400000" flipH="1" flipV="1">
              <a:off x="6769958" y="992447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 rot="5400000" flipH="1" flipV="1">
              <a:off x="7523586" y="986482"/>
              <a:ext cx="255188" cy="129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The-contrast-between-the-strength-of-the-neon-lines-in-a-CO-nova-V1186-Sco-solid-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70" y="884263"/>
            <a:ext cx="3867129" cy="2800823"/>
          </a:xfrm>
          <a:prstGeom prst="rect">
            <a:avLst/>
          </a:prstGeom>
        </p:spPr>
      </p:pic>
      <p:pic>
        <p:nvPicPr>
          <p:cNvPr id="8" name="Picture 7" descr="murchi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84" y="3975916"/>
            <a:ext cx="2271266" cy="1556673"/>
          </a:xfrm>
          <a:prstGeom prst="rect">
            <a:avLst/>
          </a:prstGeom>
        </p:spPr>
      </p:pic>
      <p:pic>
        <p:nvPicPr>
          <p:cNvPr id="10" name="Picture 9" descr="Three-isotope-diagram-showing-the-measured-Ne-isotopic-compositions-of-Jumbo-presolar-SiC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705" y="4239604"/>
            <a:ext cx="2702994" cy="22754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3948" y="3009900"/>
            <a:ext cx="701201" cy="1765300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024093" y="4775200"/>
            <a:ext cx="363585" cy="113381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87678" y="5909013"/>
            <a:ext cx="3583032" cy="46166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21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Na(</a:t>
            </a:r>
            <a:r>
              <a:rPr lang="en-US" sz="2400" i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p,γ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)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22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Mg reaction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755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Direct measurements of explosive reactions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164347" y="1038686"/>
            <a:ext cx="4917529" cy="3169644"/>
            <a:chOff x="1249593" y="1121073"/>
            <a:chExt cx="6530217" cy="4596700"/>
          </a:xfrm>
        </p:grpSpPr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-1033059" y="3414191"/>
              <a:ext cx="4596699" cy="10465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1249593" y="5452774"/>
              <a:ext cx="1203486" cy="254806"/>
            </a:xfrm>
            <a:custGeom>
              <a:avLst/>
              <a:gdLst>
                <a:gd name="connsiteX0" fmla="*/ 0 w 1248328"/>
                <a:gd name="connsiteY0" fmla="*/ 271389 h 271389"/>
                <a:gd name="connsiteX1" fmla="*/ 987807 w 1248328"/>
                <a:gd name="connsiteY1" fmla="*/ 195400 h 271389"/>
                <a:gd name="connsiteX2" fmla="*/ 1248328 w 1248328"/>
                <a:gd name="connsiteY2" fmla="*/ 0 h 27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8328" h="271389">
                  <a:moveTo>
                    <a:pt x="0" y="271389"/>
                  </a:moveTo>
                  <a:cubicBezTo>
                    <a:pt x="389876" y="256010"/>
                    <a:pt x="779752" y="240631"/>
                    <a:pt x="987807" y="195400"/>
                  </a:cubicBezTo>
                  <a:cubicBezTo>
                    <a:pt x="1195862" y="150169"/>
                    <a:pt x="1248328" y="0"/>
                    <a:pt x="1248328" y="0"/>
                  </a:cubicBezTo>
                </a:path>
              </a:pathLst>
            </a:cu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442614" y="1121073"/>
              <a:ext cx="5337196" cy="1990885"/>
            </a:xfrm>
            <a:custGeom>
              <a:avLst/>
              <a:gdLst>
                <a:gd name="connsiteX0" fmla="*/ 0 w 5004166"/>
                <a:gd name="connsiteY0" fmla="*/ 0 h 2120454"/>
                <a:gd name="connsiteX1" fmla="*/ 1259183 w 5004166"/>
                <a:gd name="connsiteY1" fmla="*/ 1020423 h 2120454"/>
                <a:gd name="connsiteX2" fmla="*/ 2594351 w 5004166"/>
                <a:gd name="connsiteY2" fmla="*/ 1639190 h 2120454"/>
                <a:gd name="connsiteX3" fmla="*/ 4515690 w 5004166"/>
                <a:gd name="connsiteY3" fmla="*/ 2040846 h 2120454"/>
                <a:gd name="connsiteX4" fmla="*/ 5004166 w 5004166"/>
                <a:gd name="connsiteY4" fmla="*/ 2116835 h 2120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166" h="2120454">
                  <a:moveTo>
                    <a:pt x="0" y="0"/>
                  </a:moveTo>
                  <a:cubicBezTo>
                    <a:pt x="413395" y="373612"/>
                    <a:pt x="826791" y="747225"/>
                    <a:pt x="1259183" y="1020423"/>
                  </a:cubicBezTo>
                  <a:cubicBezTo>
                    <a:pt x="1691575" y="1293621"/>
                    <a:pt x="2051600" y="1469120"/>
                    <a:pt x="2594351" y="1639190"/>
                  </a:cubicBezTo>
                  <a:cubicBezTo>
                    <a:pt x="3137102" y="1809261"/>
                    <a:pt x="4114054" y="1961239"/>
                    <a:pt x="4515690" y="2040846"/>
                  </a:cubicBezTo>
                  <a:cubicBezTo>
                    <a:pt x="4917326" y="2120454"/>
                    <a:pt x="5004166" y="2116835"/>
                    <a:pt x="5004166" y="2116835"/>
                  </a:cubicBezTo>
                </a:path>
              </a:pathLst>
            </a:cu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>
              <a:off x="5130615" y="2540937"/>
              <a:ext cx="1889162" cy="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2454611" y="2540937"/>
              <a:ext cx="2352996" cy="7832"/>
            </a:xfrm>
            <a:prstGeom prst="line">
              <a:avLst/>
            </a:prstGeom>
            <a:ln w="38100" cap="flat" cmpd="sng" algn="ctr">
              <a:solidFill>
                <a:srgbClr val="FF0000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3" idx="2"/>
            </p:cNvCxnSpPr>
            <p:nvPr/>
          </p:nvCxnSpPr>
          <p:spPr>
            <a:xfrm flipV="1">
              <a:off x="2453079" y="1121073"/>
              <a:ext cx="1531" cy="4331701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4086920" y="1505124"/>
            <a:ext cx="1394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21</a:t>
            </a:r>
            <a:r>
              <a:rPr lang="en-US" sz="2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Na + p</a:t>
            </a:r>
          </a:p>
        </p:txBody>
      </p:sp>
      <p:sp>
        <p:nvSpPr>
          <p:cNvPr id="40" name="Rectangle 39"/>
          <p:cNvSpPr/>
          <p:nvPr/>
        </p:nvSpPr>
        <p:spPr>
          <a:xfrm flipH="1">
            <a:off x="1164345" y="4270141"/>
            <a:ext cx="907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  <a:r>
              <a:rPr lang="en-US" sz="2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Mg</a:t>
            </a:r>
            <a:endParaRPr lang="en-US" sz="2400" baseline="30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183777" y="2509760"/>
            <a:ext cx="4932767" cy="0"/>
          </a:xfrm>
          <a:prstGeom prst="straightConnector1">
            <a:avLst/>
          </a:prstGeom>
          <a:ln>
            <a:solidFill>
              <a:srgbClr val="FFFF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172227" y="2017750"/>
            <a:ext cx="899549" cy="9737"/>
          </a:xfrm>
          <a:prstGeom prst="line">
            <a:avLst/>
          </a:prstGeom>
          <a:ln w="508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235860" y="3031343"/>
            <a:ext cx="3958805" cy="3146872"/>
          </a:xfrm>
          <a:prstGeom prst="rect">
            <a:avLst/>
          </a:prstGeom>
          <a:solidFill>
            <a:srgbClr val="FFFFFF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rot="5400000" flipH="1" flipV="1">
            <a:off x="3525247" y="4397120"/>
            <a:ext cx="2293818" cy="135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672156" y="5544707"/>
            <a:ext cx="3197635" cy="146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5144850" y="3551863"/>
            <a:ext cx="2548839" cy="1982103"/>
          </a:xfrm>
          <a:custGeom>
            <a:avLst/>
            <a:gdLst>
              <a:gd name="connsiteX0" fmla="*/ 0 w 2985131"/>
              <a:gd name="connsiteY0" fmla="*/ 2149401 h 2149401"/>
              <a:gd name="connsiteX1" fmla="*/ 238810 w 2985131"/>
              <a:gd name="connsiteY1" fmla="*/ 1161545 h 2149401"/>
              <a:gd name="connsiteX2" fmla="*/ 705576 w 2985131"/>
              <a:gd name="connsiteY2" fmla="*/ 694756 h 2149401"/>
              <a:gd name="connsiteX3" fmla="*/ 1563123 w 2985131"/>
              <a:gd name="connsiteY3" fmla="*/ 314812 h 2149401"/>
              <a:gd name="connsiteX4" fmla="*/ 2985131 w 2985131"/>
              <a:gd name="connsiteY4" fmla="*/ 0 h 214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131" h="2149401">
                <a:moveTo>
                  <a:pt x="0" y="2149401"/>
                </a:moveTo>
                <a:cubicBezTo>
                  <a:pt x="60607" y="1776693"/>
                  <a:pt x="121214" y="1403986"/>
                  <a:pt x="238810" y="1161545"/>
                </a:cubicBezTo>
                <a:cubicBezTo>
                  <a:pt x="356406" y="919104"/>
                  <a:pt x="484857" y="835878"/>
                  <a:pt x="705576" y="694756"/>
                </a:cubicBezTo>
                <a:cubicBezTo>
                  <a:pt x="926295" y="553634"/>
                  <a:pt x="1183197" y="430605"/>
                  <a:pt x="1563123" y="314812"/>
                </a:cubicBezTo>
                <a:cubicBezTo>
                  <a:pt x="1943049" y="199019"/>
                  <a:pt x="2464090" y="99509"/>
                  <a:pt x="2985131" y="0"/>
                </a:cubicBezTo>
              </a:path>
            </a:pathLst>
          </a:custGeom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 rot="16200000">
            <a:off x="3278254" y="4208496"/>
            <a:ext cx="2234583" cy="319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Probability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71478" y="5546173"/>
            <a:ext cx="3198313" cy="412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Interaction Energy, E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5422905" y="3616003"/>
            <a:ext cx="166832" cy="875929"/>
          </a:xfrm>
          <a:custGeom>
            <a:avLst/>
            <a:gdLst>
              <a:gd name="connsiteX0" fmla="*/ 0 w 325651"/>
              <a:gd name="connsiteY0" fmla="*/ 949861 h 949861"/>
              <a:gd name="connsiteX1" fmla="*/ 97695 w 325651"/>
              <a:gd name="connsiteY1" fmla="*/ 776172 h 949861"/>
              <a:gd name="connsiteX2" fmla="*/ 162825 w 325651"/>
              <a:gd name="connsiteY2" fmla="*/ 16283 h 949861"/>
              <a:gd name="connsiteX3" fmla="*/ 282230 w 325651"/>
              <a:gd name="connsiteY3" fmla="*/ 678472 h 949861"/>
              <a:gd name="connsiteX4" fmla="*/ 325651 w 325651"/>
              <a:gd name="connsiteY4" fmla="*/ 732750 h 94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51" h="949861">
                <a:moveTo>
                  <a:pt x="0" y="949861"/>
                </a:moveTo>
                <a:cubicBezTo>
                  <a:pt x="35279" y="940814"/>
                  <a:pt x="70558" y="931768"/>
                  <a:pt x="97695" y="776172"/>
                </a:cubicBezTo>
                <a:cubicBezTo>
                  <a:pt x="124832" y="620576"/>
                  <a:pt x="132069" y="32566"/>
                  <a:pt x="162825" y="16283"/>
                </a:cubicBezTo>
                <a:cubicBezTo>
                  <a:pt x="193581" y="0"/>
                  <a:pt x="255092" y="559061"/>
                  <a:pt x="282230" y="678472"/>
                </a:cubicBezTo>
                <a:cubicBezTo>
                  <a:pt x="309368" y="797883"/>
                  <a:pt x="325651" y="732750"/>
                  <a:pt x="325651" y="732750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589737" y="4685067"/>
            <a:ext cx="228830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RESONANCES</a:t>
            </a:r>
            <a:endParaRPr lang="en-US" sz="24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1338169" y="2017750"/>
            <a:ext cx="266700" cy="2183552"/>
          </a:xfrm>
          <a:custGeom>
            <a:avLst/>
            <a:gdLst>
              <a:gd name="connsiteX0" fmla="*/ 213909 w 531409"/>
              <a:gd name="connsiteY0" fmla="*/ 0 h 1892300"/>
              <a:gd name="connsiteX1" fmla="*/ 10709 w 531409"/>
              <a:gd name="connsiteY1" fmla="*/ 241300 h 1892300"/>
              <a:gd name="connsiteX2" fmla="*/ 506009 w 531409"/>
              <a:gd name="connsiteY2" fmla="*/ 444500 h 1892300"/>
              <a:gd name="connsiteX3" fmla="*/ 23409 w 531409"/>
              <a:gd name="connsiteY3" fmla="*/ 838200 h 1892300"/>
              <a:gd name="connsiteX4" fmla="*/ 531409 w 531409"/>
              <a:gd name="connsiteY4" fmla="*/ 1155700 h 1892300"/>
              <a:gd name="connsiteX5" fmla="*/ 23409 w 531409"/>
              <a:gd name="connsiteY5" fmla="*/ 1384300 h 1892300"/>
              <a:gd name="connsiteX6" fmla="*/ 366309 w 531409"/>
              <a:gd name="connsiteY6" fmla="*/ 1651000 h 1892300"/>
              <a:gd name="connsiteX7" fmla="*/ 404409 w 531409"/>
              <a:gd name="connsiteY7" fmla="*/ 189230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1409" h="1892300">
                <a:moveTo>
                  <a:pt x="213909" y="0"/>
                </a:moveTo>
                <a:cubicBezTo>
                  <a:pt x="87967" y="83608"/>
                  <a:pt x="-37974" y="167217"/>
                  <a:pt x="10709" y="241300"/>
                </a:cubicBezTo>
                <a:cubicBezTo>
                  <a:pt x="59392" y="315383"/>
                  <a:pt x="503892" y="345017"/>
                  <a:pt x="506009" y="444500"/>
                </a:cubicBezTo>
                <a:cubicBezTo>
                  <a:pt x="508126" y="543983"/>
                  <a:pt x="19176" y="719667"/>
                  <a:pt x="23409" y="838200"/>
                </a:cubicBezTo>
                <a:cubicBezTo>
                  <a:pt x="27642" y="956733"/>
                  <a:pt x="531409" y="1064683"/>
                  <a:pt x="531409" y="1155700"/>
                </a:cubicBezTo>
                <a:cubicBezTo>
                  <a:pt x="531409" y="1246717"/>
                  <a:pt x="50926" y="1301750"/>
                  <a:pt x="23409" y="1384300"/>
                </a:cubicBezTo>
                <a:cubicBezTo>
                  <a:pt x="-4108" y="1466850"/>
                  <a:pt x="302809" y="1566333"/>
                  <a:pt x="366309" y="1651000"/>
                </a:cubicBezTo>
                <a:cubicBezTo>
                  <a:pt x="429809" y="1735667"/>
                  <a:pt x="404409" y="1892300"/>
                  <a:pt x="404409" y="1892300"/>
                </a:cubicBezTo>
              </a:path>
            </a:pathLst>
          </a:custGeom>
          <a:ln>
            <a:solidFill>
              <a:srgbClr val="FFFF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604869" y="2828922"/>
            <a:ext cx="352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γ</a:t>
            </a:r>
            <a:endParaRPr lang="en-US" sz="28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072309" y="5944290"/>
            <a:ext cx="4195320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21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Na + p </a:t>
            </a:r>
            <a:r>
              <a:rPr lang="en-US" sz="24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  <a:sym typeface="Wingdings"/>
              </a:rPr>
              <a:t>22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Mg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* </a:t>
            </a:r>
            <a:r>
              <a:rPr lang="en-US" sz="24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400" dirty="0">
                <a:solidFill>
                  <a:srgbClr val="FFFF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cs typeface="Times New Roman"/>
                <a:sym typeface="Wingdings"/>
              </a:rPr>
              <a:t>22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Mg + </a:t>
            </a:r>
            <a:r>
              <a:rPr lang="en-US" sz="24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γ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854200" y="2027487"/>
            <a:ext cx="3556096" cy="199811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3" grpId="0"/>
      <p:bldP spid="54" grpId="0" animBg="1"/>
      <p:bldP spid="55" grpId="0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D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etector of </a:t>
            </a: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R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ecoils </a:t>
            </a: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A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nd </a:t>
            </a: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G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ammas </a:t>
            </a: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O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f </a:t>
            </a:r>
            <a:r>
              <a:rPr lang="en-GB" sz="2400" b="1" dirty="0" smtClean="0">
                <a:solidFill>
                  <a:srgbClr val="FF0000"/>
                </a:solidFill>
                <a:latin typeface="Lucida Sans" charset="0"/>
              </a:rPr>
              <a:t>N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uclear reactions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63100" y="1714500"/>
            <a:ext cx="480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Commissioned in 2001</a:t>
            </a:r>
          </a:p>
          <a:p>
            <a:pPr marL="285750" indent="-285750" algn="just"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DRAGON funding approved in 1998</a:t>
            </a:r>
          </a:p>
          <a:p>
            <a:pPr marL="285750" indent="-285750" algn="just"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State-of-the-art recoil spectrometer specifically designed for the direct measurement of astrophysical (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and (α,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reactions</a:t>
            </a:r>
          </a:p>
        </p:txBody>
      </p:sp>
      <p:pic>
        <p:nvPicPr>
          <p:cNvPr id="10" name="Picture 9" descr="Pictu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714500"/>
            <a:ext cx="3699689" cy="3149600"/>
          </a:xfrm>
          <a:prstGeom prst="rect">
            <a:avLst/>
          </a:prstGeom>
        </p:spPr>
      </p:pic>
      <p:pic>
        <p:nvPicPr>
          <p:cNvPr id="5" name="Picture 4" descr="DRAGON_hi_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9" y="863600"/>
            <a:ext cx="3771901" cy="25143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4700" y="3453800"/>
            <a:ext cx="1552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DRAGON</a:t>
            </a:r>
            <a:endParaRPr lang="en-US" sz="2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734" y="1803944"/>
            <a:ext cx="2017966" cy="188068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6200000">
            <a:off x="7835900" y="1438116"/>
            <a:ext cx="635000" cy="552768"/>
          </a:xfrm>
          <a:prstGeom prst="rightArrow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71338" y="873780"/>
            <a:ext cx="97736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(</a:t>
            </a:r>
            <a:r>
              <a:rPr lang="en-US" sz="2800" i="1" dirty="0" err="1" smtClean="0">
                <a:latin typeface="Times New Roman"/>
                <a:cs typeface="Times New Roman"/>
              </a:rPr>
              <a:t>p,γ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08824" y="871260"/>
            <a:ext cx="154989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Beam of radioactive</a:t>
            </a:r>
            <a:r>
              <a:rPr lang="en-US" baseline="30000" dirty="0" smtClean="0">
                <a:latin typeface="Times New Roman"/>
                <a:cs typeface="Times New Roman"/>
              </a:rPr>
              <a:t> 21</a:t>
            </a:r>
            <a:r>
              <a:rPr lang="en-US" dirty="0" smtClean="0">
                <a:latin typeface="Times New Roman"/>
                <a:cs typeface="Times New Roman"/>
              </a:rPr>
              <a:t>Na ~10</a:t>
            </a:r>
            <a:r>
              <a:rPr lang="en-US" baseline="30000" dirty="0" smtClean="0">
                <a:latin typeface="Times New Roman"/>
                <a:cs typeface="Times New Roman"/>
              </a:rPr>
              <a:t>9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pps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3" idx="3"/>
          </p:cNvCxnSpPr>
          <p:nvPr/>
        </p:nvCxnSpPr>
        <p:spPr>
          <a:xfrm>
            <a:off x="3358715" y="1332925"/>
            <a:ext cx="1213285" cy="699075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9899" y="4033103"/>
            <a:ext cx="2171701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</a:t>
            </a:r>
            <a:r>
              <a:rPr lang="en-US" sz="20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21</a:t>
            </a:r>
            <a:r>
              <a:rPr lang="en-US" sz="2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Na(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22</a:t>
            </a:r>
            <a:r>
              <a:rPr lang="en-US" sz="2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Mg reaction</a:t>
            </a:r>
            <a:endParaRPr lang="en-US" sz="2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cxnSp>
        <p:nvCxnSpPr>
          <p:cNvPr id="25" name="Straight Arrow Connector 24"/>
          <p:cNvCxnSpPr>
            <a:stCxn id="26" idx="0"/>
          </p:cNvCxnSpPr>
          <p:nvPr/>
        </p:nvCxnSpPr>
        <p:spPr>
          <a:xfrm flipV="1">
            <a:off x="2963801" y="3915465"/>
            <a:ext cx="394914" cy="105962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824" y="4975086"/>
            <a:ext cx="2309953" cy="1517829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H="1" flipV="1">
            <a:off x="6074007" y="3377909"/>
            <a:ext cx="556726" cy="168939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5699631" y="4056179"/>
            <a:ext cx="931102" cy="101112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372207" y="4215463"/>
            <a:ext cx="2258526" cy="851837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630733" y="4215463"/>
            <a:ext cx="2152321" cy="1631216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Times New Roman"/>
                <a:cs typeface="Times New Roman"/>
                <a:sym typeface="Wingdings"/>
              </a:rPr>
              <a:t>Series of Electric and Magnetic dipoles act as a PRISM for different masses</a:t>
            </a:r>
            <a:endParaRPr lang="en-US" sz="2000" b="1" dirty="0">
              <a:solidFill>
                <a:srgbClr val="FFFF00"/>
              </a:solidFill>
              <a:latin typeface="Times New Roman"/>
              <a:cs typeface="Times New Roman"/>
              <a:sym typeface="Wingdings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6630734" y="5940147"/>
            <a:ext cx="635000" cy="552768"/>
          </a:xfrm>
          <a:prstGeom prst="rightArrow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294377" y="5969695"/>
            <a:ext cx="1165278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/>
                <a:cs typeface="Times New Roman"/>
              </a:rPr>
              <a:t>A = 22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3737207" y="5662812"/>
            <a:ext cx="635000" cy="552768"/>
          </a:xfrm>
          <a:prstGeom prst="rightArrow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372207" y="5662812"/>
            <a:ext cx="922857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aseline="30000" dirty="0" smtClean="0">
                <a:latin typeface="Times New Roman"/>
                <a:cs typeface="Times New Roman"/>
              </a:rPr>
              <a:t>22</a:t>
            </a:r>
            <a:r>
              <a:rPr lang="en-US" sz="2800" dirty="0" smtClean="0">
                <a:latin typeface="Times New Roman"/>
                <a:cs typeface="Times New Roman"/>
              </a:rPr>
              <a:t>Mg</a:t>
            </a:r>
            <a:endParaRPr lang="en-US" sz="2800" baseline="30000" dirty="0">
              <a:latin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092701" y="2032000"/>
            <a:ext cx="1538033" cy="12700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36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>
              <a:latin typeface="Calibri" charset="0"/>
            </a:endParaRPr>
          </a:p>
        </p:txBody>
      </p:sp>
      <p:sp>
        <p:nvSpPr>
          <p:cNvPr id="82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Direct measurement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21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Na(</a:t>
            </a:r>
            <a:r>
              <a:rPr lang="en-GB" sz="2400" b="1" dirty="0" err="1" smtClean="0">
                <a:solidFill>
                  <a:schemeClr val="bg1"/>
                </a:solidFill>
                <a:latin typeface="Lucida Sans" charset="0"/>
              </a:rPr>
              <a:t>p,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22</a:t>
            </a:r>
            <a:r>
              <a:rPr lang="en-GB" sz="2400" b="1" dirty="0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Mg using DRAGON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141113"/>
            <a:ext cx="3235906" cy="39747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871" y="823781"/>
            <a:ext cx="3568529" cy="311321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007272" y="3744460"/>
            <a:ext cx="2641428" cy="120032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S. Bishop 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et al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., PRL 90, 16 (2003) and J.M. </a:t>
            </a:r>
            <a:r>
              <a:rPr lang="en-US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D’Auria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et al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., PRC 69, 065803 (2004)</a:t>
            </a:r>
            <a:endParaRPr lang="en-US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2424" y="5423679"/>
            <a:ext cx="84359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First direct measurement performed using DRAGON at TRIUMF and remains the textbook example of how to perform a direct measurement of an astrophysical reaction using a radioactive beam</a:t>
            </a:r>
            <a:endParaRPr lang="en-US" sz="2000" b="1" dirty="0">
              <a:solidFill>
                <a:schemeClr val="bg1"/>
              </a:solidFill>
              <a:latin typeface="Times New Roman"/>
              <a:cs typeface="Times New Roman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2879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>
              <a:latin typeface="Calibri" charset="0"/>
            </a:endParaRPr>
          </a:p>
        </p:txBody>
      </p:sp>
      <p:sp>
        <p:nvSpPr>
          <p:cNvPr id="82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Since then</a:t>
            </a:r>
            <a:r>
              <a:rPr lang="mr-IN" sz="2400" b="1" dirty="0" smtClean="0">
                <a:solidFill>
                  <a:schemeClr val="bg1"/>
                </a:solidFill>
                <a:latin typeface="Lucida Sans" charset="0"/>
              </a:rPr>
              <a:t>…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400" y="5885765"/>
            <a:ext cx="8369302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G. </a:t>
            </a:r>
            <a:r>
              <a:rPr lang="en-US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Lotay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, G. Christian 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et al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. PRL 116, 132701 (2016) and G. Christian, G. </a:t>
            </a:r>
            <a:r>
              <a:rPr lang="en-US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Lotay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et al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. PRC 97, 025802 (2018)</a:t>
            </a:r>
            <a:endParaRPr lang="en-US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0825" y="851679"/>
            <a:ext cx="86423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U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pgrades to DRAGON have allowed the collaboration to extend the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programme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 of novae studies significantly</a:t>
            </a:r>
            <a:endParaRPr lang="en-US" sz="2000" b="1" dirty="0">
              <a:solidFill>
                <a:schemeClr val="bg1"/>
              </a:solidFill>
              <a:latin typeface="Times New Roman"/>
              <a:cs typeface="Times New Roman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93900" y="1777593"/>
            <a:ext cx="653097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23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Mg(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p,γ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)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24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Al </a:t>
            </a:r>
            <a:r>
              <a:rPr lang="mr-IN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–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 L. Erikson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et al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., PRC 81, 045808 (2010)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[Colorado School of Mines, USA]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93900" y="2637879"/>
            <a:ext cx="653097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18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F(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p,γ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)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19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Ne </a:t>
            </a:r>
            <a:r>
              <a:rPr lang="mr-IN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–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 C. Akers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et al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., PRL 110, 262502 (2013)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 pitchFamily="2" charset="2"/>
              </a:rPr>
              <a:t>[University of York, UK]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952500" y="1777593"/>
            <a:ext cx="914400" cy="7078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952500" y="2637879"/>
            <a:ext cx="914400" cy="7078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50825" y="3575686"/>
            <a:ext cx="4613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Most recently, an investigation of the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38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K(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p,γ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39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Ca reaction was performed</a:t>
            </a:r>
            <a:endParaRPr lang="en-US" sz="2000" b="1" dirty="0">
              <a:solidFill>
                <a:schemeClr val="bg1"/>
              </a:solidFill>
              <a:latin typeface="Times New Roman"/>
              <a:cs typeface="Times New Roman"/>
              <a:sym typeface="Wingding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535" y="3575686"/>
            <a:ext cx="3738166" cy="211391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250825" y="4432637"/>
            <a:ext cx="4613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Highest mass direct measurement to date, highlighted as an Editor’s suggestion and featured in </a:t>
            </a:r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Physics</a:t>
            </a:r>
            <a:endParaRPr lang="en-US" sz="2000" b="1" i="1" dirty="0">
              <a:solidFill>
                <a:schemeClr val="bg1"/>
              </a:solidFill>
              <a:latin typeface="Times New Roman"/>
              <a:cs typeface="Times New Roman"/>
              <a:sym typeface="Wingding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2705100" y="2492514"/>
            <a:ext cx="2425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  <a:sym typeface="Wingdings"/>
              </a:rPr>
              <a:t>with DRAGON to determine the endpoint of novae nucleosynthesis</a:t>
            </a:r>
            <a:endParaRPr lang="en-US" b="1" dirty="0">
              <a:solidFill>
                <a:schemeClr val="bg1"/>
              </a:solidFill>
              <a:latin typeface="Times New Roman"/>
              <a:cs typeface="Times New Roman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8153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Origin of Cosmic 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-ray Emitters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97686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20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386992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3697686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69211" y="117316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469211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69211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469211" y="3354388"/>
            <a:ext cx="573087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5" name="Straight Arrow Connector 14"/>
          <p:cNvCxnSpPr>
            <a:stCxn id="10" idx="0"/>
            <a:endCxn id="16" idx="2"/>
          </p:cNvCxnSpPr>
          <p:nvPr/>
        </p:nvCxnSpPr>
        <p:spPr bwMode="auto">
          <a:xfrm rot="5400000" flipH="1" flipV="1">
            <a:off x="3879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3697686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 flipH="1" flipV="1">
            <a:off x="464939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4641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4641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rot="16200000" flipH="1">
            <a:off x="4264423" y="3149600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rot="16200000" flipH="1">
            <a:off x="503515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rot="16200000" flipH="1">
            <a:off x="503515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rot="5400000">
            <a:off x="4641454" y="320436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rot="5400000" flipH="1" flipV="1">
            <a:off x="4641454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5239148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239148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010673" y="1900238"/>
            <a:ext cx="574675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10673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010673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782198" y="1900238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Arrow Connector 30"/>
          <p:cNvCxnSpPr>
            <a:stCxn id="25" idx="0"/>
            <a:endCxn id="32" idx="2"/>
          </p:cNvCxnSpPr>
          <p:nvPr/>
        </p:nvCxnSpPr>
        <p:spPr bwMode="auto">
          <a:xfrm rot="5400000" flipH="1" flipV="1">
            <a:off x="5420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auto">
          <a:xfrm>
            <a:off x="5239148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 flipH="1" flipV="1">
            <a:off x="5420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5400000" flipH="1" flipV="1">
            <a:off x="6182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6182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5806679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 bwMode="auto">
          <a:xfrm rot="16200000" flipH="1">
            <a:off x="5806679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657820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6782198" y="117316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695444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 bwMode="auto">
          <a:xfrm rot="5400000" flipH="1" flipV="1">
            <a:off x="5420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 rot="5400000" flipH="1" flipV="1">
            <a:off x="6182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 rot="5400000" flipH="1" flipV="1">
            <a:off x="6954442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rot="5400000">
            <a:off x="6192442" y="175021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 bwMode="auto">
          <a:xfrm>
            <a:off x="6782198" y="262731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6954442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 bwMode="auto">
          <a:xfrm>
            <a:off x="5239148" y="335756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5412979" y="32519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 bwMode="auto">
          <a:xfrm>
            <a:off x="4469211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4641454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5239148" y="4081463"/>
            <a:ext cx="5746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rot="5400000" flipH="1" flipV="1">
            <a:off x="541297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rot="16200000" flipH="1">
            <a:off x="5035154" y="31535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5035154" y="3877469"/>
            <a:ext cx="211138" cy="196850"/>
          </a:xfrm>
          <a:prstGeom prst="straightConnector1">
            <a:avLst/>
          </a:prstGeom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 bwMode="auto">
          <a:xfrm rot="16200000" flipH="1">
            <a:off x="4264423" y="387667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auto">
          <a:xfrm rot="16200000" flipH="1">
            <a:off x="6578204" y="2423319"/>
            <a:ext cx="211138" cy="196850"/>
          </a:xfrm>
          <a:prstGeom prst="straightConnector1">
            <a:avLst/>
          </a:prstGeom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8" idx="2"/>
          </p:cNvCxnSpPr>
          <p:nvPr/>
        </p:nvCxnSpPr>
        <p:spPr bwMode="auto">
          <a:xfrm rot="5400000" flipH="1" flipV="1">
            <a:off x="3879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 bwMode="auto">
          <a:xfrm>
            <a:off x="3697686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rot="16200000" flipH="1">
            <a:off x="4264423" y="242252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7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Origin of Cosmic 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-ray Emitters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97686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20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386992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3697686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69211" y="117316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469211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69211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469211" y="3354388"/>
            <a:ext cx="573087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5" name="Straight Arrow Connector 14"/>
          <p:cNvCxnSpPr>
            <a:stCxn id="10" idx="0"/>
            <a:endCxn id="16" idx="2"/>
          </p:cNvCxnSpPr>
          <p:nvPr/>
        </p:nvCxnSpPr>
        <p:spPr bwMode="auto">
          <a:xfrm rot="5400000" flipH="1" flipV="1">
            <a:off x="3879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3697686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 flipH="1" flipV="1">
            <a:off x="464939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4641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4641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rot="16200000" flipH="1">
            <a:off x="4264423" y="3149600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rot="16200000" flipH="1">
            <a:off x="503515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rot="16200000" flipH="1">
            <a:off x="503515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rot="5400000">
            <a:off x="4641454" y="320436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rot="5400000" flipH="1" flipV="1">
            <a:off x="4641454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5239148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239148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010673" y="1900238"/>
            <a:ext cx="574675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10673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010673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782198" y="1900238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Arrow Connector 30"/>
          <p:cNvCxnSpPr>
            <a:stCxn id="25" idx="0"/>
            <a:endCxn id="32" idx="2"/>
          </p:cNvCxnSpPr>
          <p:nvPr/>
        </p:nvCxnSpPr>
        <p:spPr bwMode="auto">
          <a:xfrm rot="5400000" flipH="1" flipV="1">
            <a:off x="5420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auto">
          <a:xfrm>
            <a:off x="5239148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 flipH="1" flipV="1">
            <a:off x="5420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5400000" flipH="1" flipV="1">
            <a:off x="6182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6182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5806679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 bwMode="auto">
          <a:xfrm rot="16200000" flipH="1">
            <a:off x="5806679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657820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6782198" y="117316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695444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 bwMode="auto">
          <a:xfrm rot="5400000" flipH="1" flipV="1">
            <a:off x="5420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 rot="5400000" flipH="1" flipV="1">
            <a:off x="6182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 rot="5400000" flipH="1" flipV="1">
            <a:off x="6954442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rot="5400000">
            <a:off x="6192442" y="175021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 bwMode="auto">
          <a:xfrm>
            <a:off x="6782198" y="262731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6954442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 bwMode="auto">
          <a:xfrm>
            <a:off x="5239148" y="335756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5412979" y="32519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 bwMode="auto">
          <a:xfrm>
            <a:off x="4469211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4641454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5239148" y="4081463"/>
            <a:ext cx="5746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rot="5400000" flipH="1" flipV="1">
            <a:off x="541297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rot="16200000" flipH="1">
            <a:off x="5035154" y="31535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5035154" y="387746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 bwMode="auto">
          <a:xfrm rot="16200000" flipH="1">
            <a:off x="4264423" y="387667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auto">
          <a:xfrm rot="16200000" flipH="1">
            <a:off x="6578204" y="242331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8" idx="2"/>
          </p:cNvCxnSpPr>
          <p:nvPr/>
        </p:nvCxnSpPr>
        <p:spPr bwMode="auto">
          <a:xfrm rot="5400000" flipH="1" flipV="1">
            <a:off x="3879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 bwMode="auto">
          <a:xfrm>
            <a:off x="3697686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rot="16200000" flipH="1">
            <a:off x="4264423" y="242252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2" name="Group 133"/>
          <p:cNvGrpSpPr>
            <a:grpSpLocks/>
          </p:cNvGrpSpPr>
          <p:nvPr/>
        </p:nvGrpSpPr>
        <p:grpSpPr bwMode="auto">
          <a:xfrm>
            <a:off x="5813824" y="3817314"/>
            <a:ext cx="719686" cy="643808"/>
            <a:chOff x="6578144" y="3669179"/>
            <a:chExt cx="620436" cy="817786"/>
          </a:xfrm>
        </p:grpSpPr>
        <p:sp>
          <p:nvSpPr>
            <p:cNvPr id="61" name="Freeform 60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>
              <a:stCxn id="61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7355287" y="2416174"/>
            <a:ext cx="567826" cy="590798"/>
            <a:chOff x="6578144" y="3669179"/>
            <a:chExt cx="620436" cy="817786"/>
          </a:xfrm>
        </p:grpSpPr>
        <p:sp>
          <p:nvSpPr>
            <p:cNvPr id="64" name="Freeform 63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5" name="Straight Arrow Connector 64"/>
            <p:cNvCxnSpPr>
              <a:stCxn id="64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7833975" y="2416175"/>
            <a:ext cx="3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endParaRPr lang="en-US" sz="2800" b="1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190171" y="3934694"/>
            <a:ext cx="3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n>
                  <a:solidFill>
                    <a:srgbClr val="FFFFFF"/>
                  </a:solidFill>
                </a:ln>
                <a:solidFill>
                  <a:schemeClr val="bg1"/>
                </a:solidFill>
                <a:latin typeface="Times New Roman"/>
                <a:cs typeface="Times New Roman"/>
              </a:rPr>
              <a:t>γ</a:t>
            </a:r>
            <a:endParaRPr lang="en-US" sz="2800" b="1" dirty="0">
              <a:ln>
                <a:solidFill>
                  <a:srgbClr val="FFFFFF"/>
                </a:solidFill>
              </a:ln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576806" y="2016065"/>
            <a:ext cx="15671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1.809 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9" name="TextBox 83"/>
          <p:cNvSpPr txBox="1">
            <a:spLocks noChangeArrowheads="1"/>
          </p:cNvSpPr>
          <p:nvPr/>
        </p:nvSpPr>
        <p:spPr bwMode="auto">
          <a:xfrm>
            <a:off x="6093548" y="3470214"/>
            <a:ext cx="1377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1.275 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0825" y="971807"/>
            <a:ext cx="3146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Space-based </a:t>
            </a:r>
            <a:r>
              <a:rPr lang="en-US" sz="24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-ray observatories  </a:t>
            </a:r>
            <a:endParaRPr lang="en-US" sz="24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003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Origin of Cosmic 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-ray Emitters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97686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20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386992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3697686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69211" y="117316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469211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69211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469211" y="3354388"/>
            <a:ext cx="573087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5" name="Straight Arrow Connector 14"/>
          <p:cNvCxnSpPr>
            <a:stCxn id="10" idx="0"/>
            <a:endCxn id="16" idx="2"/>
          </p:cNvCxnSpPr>
          <p:nvPr/>
        </p:nvCxnSpPr>
        <p:spPr bwMode="auto">
          <a:xfrm rot="5400000" flipH="1" flipV="1">
            <a:off x="3879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3697686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 flipH="1" flipV="1">
            <a:off x="464939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4641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4641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rot="16200000" flipH="1">
            <a:off x="4264423" y="3149600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rot="16200000" flipH="1">
            <a:off x="503515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rot="16200000" flipH="1">
            <a:off x="503515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rot="5400000">
            <a:off x="4641454" y="320436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rot="5400000" flipH="1" flipV="1">
            <a:off x="4641454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5239148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239148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010673" y="1900238"/>
            <a:ext cx="574675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10673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010673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782198" y="1900238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Arrow Connector 30"/>
          <p:cNvCxnSpPr>
            <a:stCxn id="25" idx="0"/>
            <a:endCxn id="32" idx="2"/>
          </p:cNvCxnSpPr>
          <p:nvPr/>
        </p:nvCxnSpPr>
        <p:spPr bwMode="auto">
          <a:xfrm rot="5400000" flipH="1" flipV="1">
            <a:off x="5420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auto">
          <a:xfrm>
            <a:off x="5239148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 flipH="1" flipV="1">
            <a:off x="5420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5400000" flipH="1" flipV="1">
            <a:off x="6182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6182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5806679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 bwMode="auto">
          <a:xfrm rot="16200000" flipH="1">
            <a:off x="5806679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657820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6782198" y="117316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695444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 bwMode="auto">
          <a:xfrm rot="5400000" flipH="1" flipV="1">
            <a:off x="5420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 rot="5400000" flipH="1" flipV="1">
            <a:off x="6182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 rot="5400000" flipH="1" flipV="1">
            <a:off x="6954442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rot="5400000">
            <a:off x="6192442" y="175021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 bwMode="auto">
          <a:xfrm>
            <a:off x="6782198" y="262731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6954442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 bwMode="auto">
          <a:xfrm>
            <a:off x="5239148" y="335756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5412979" y="32519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 bwMode="auto">
          <a:xfrm>
            <a:off x="4469211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4641454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5239148" y="4081463"/>
            <a:ext cx="5746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rot="5400000" flipH="1" flipV="1">
            <a:off x="541297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rot="16200000" flipH="1">
            <a:off x="5035154" y="31535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5035154" y="387746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 bwMode="auto">
          <a:xfrm rot="16200000" flipH="1">
            <a:off x="4264423" y="387667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auto">
          <a:xfrm rot="16200000" flipH="1">
            <a:off x="6578204" y="242331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8" idx="2"/>
          </p:cNvCxnSpPr>
          <p:nvPr/>
        </p:nvCxnSpPr>
        <p:spPr bwMode="auto">
          <a:xfrm rot="5400000" flipH="1" flipV="1">
            <a:off x="3879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 bwMode="auto">
          <a:xfrm>
            <a:off x="3697686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rot="16200000" flipH="1">
            <a:off x="4264423" y="242252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7355287" y="2416174"/>
            <a:ext cx="567826" cy="590798"/>
            <a:chOff x="6578144" y="3669179"/>
            <a:chExt cx="620436" cy="817786"/>
          </a:xfrm>
        </p:grpSpPr>
        <p:sp>
          <p:nvSpPr>
            <p:cNvPr id="64" name="Freeform 63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5" name="Straight Arrow Connector 64"/>
            <p:cNvCxnSpPr>
              <a:stCxn id="64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7833975" y="2416175"/>
            <a:ext cx="3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endParaRPr lang="en-US" sz="2800" b="1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576806" y="2016065"/>
            <a:ext cx="15671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1.809 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0825" y="971807"/>
            <a:ext cx="3146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Space-based </a:t>
            </a:r>
            <a:r>
              <a:rPr lang="en-US" sz="24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-ray observatories  </a:t>
            </a:r>
            <a:endParaRPr lang="en-US" sz="24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1" name="TextBox 88"/>
          <p:cNvSpPr txBox="1">
            <a:spLocks noChangeArrowheads="1"/>
          </p:cNvSpPr>
          <p:nvPr/>
        </p:nvSpPr>
        <p:spPr bwMode="auto">
          <a:xfrm>
            <a:off x="250827" y="2247654"/>
            <a:ext cx="314679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First cosmic </a:t>
            </a:r>
            <a:r>
              <a:rPr lang="en-US" sz="2400" dirty="0" err="1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γ</a:t>
            </a:r>
            <a:r>
              <a:rPr lang="en-US" sz="24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 rays detected in Milky Way associated with decay of 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26</a:t>
            </a:r>
            <a:r>
              <a:rPr lang="en-US" sz="28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Al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1752" y="4312295"/>
            <a:ext cx="3146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0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n-US" sz="2400" b="1" baseline="-25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1/2</a:t>
            </a:r>
            <a:r>
              <a:rPr lang="en-US" sz="2400" baseline="-25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26</a:t>
            </a:r>
            <a:r>
              <a:rPr lang="en-US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lang="en-US" sz="28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~ </a:t>
            </a:r>
            <a:r>
              <a:rPr lang="en-US" sz="2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0.5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Myr</a:t>
            </a:r>
            <a:endParaRPr lang="en-US" sz="24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7879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Origin of Cosmic 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-ray Emitters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97686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20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386992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3697686" y="335438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69211" y="117316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469211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69211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469211" y="3354388"/>
            <a:ext cx="573087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5" name="Straight Arrow Connector 14"/>
          <p:cNvCxnSpPr>
            <a:stCxn id="10" idx="0"/>
            <a:endCxn id="16" idx="2"/>
          </p:cNvCxnSpPr>
          <p:nvPr/>
        </p:nvCxnSpPr>
        <p:spPr bwMode="auto">
          <a:xfrm rot="5400000" flipH="1" flipV="1">
            <a:off x="3879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3697686" y="2627313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 flipH="1" flipV="1">
            <a:off x="464939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4641454" y="324881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4641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rot="16200000" flipH="1">
            <a:off x="4264423" y="3149600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rot="16200000" flipH="1">
            <a:off x="503515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rot="16200000" flipH="1">
            <a:off x="5035154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rot="5400000">
            <a:off x="4641454" y="320436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rot="5400000" flipH="1" flipV="1">
            <a:off x="4641454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5239148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239148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010673" y="1900238"/>
            <a:ext cx="574675" cy="515937"/>
          </a:xfrm>
          <a:prstGeom prst="rect">
            <a:avLst/>
          </a:prstGeom>
          <a:solidFill>
            <a:srgbClr val="FFFF00"/>
          </a:solidFill>
          <a:ln w="635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10673" y="1173163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010673" y="262731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782198" y="1900238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Arrow Connector 30"/>
          <p:cNvCxnSpPr>
            <a:stCxn id="25" idx="0"/>
            <a:endCxn id="32" idx="2"/>
          </p:cNvCxnSpPr>
          <p:nvPr/>
        </p:nvCxnSpPr>
        <p:spPr bwMode="auto">
          <a:xfrm rot="5400000" flipH="1" flipV="1">
            <a:off x="5420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auto">
          <a:xfrm>
            <a:off x="5239148" y="1900238"/>
            <a:ext cx="574675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 flipH="1" flipV="1">
            <a:off x="5420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5400000" flipH="1" flipV="1">
            <a:off x="6182917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6182917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5806679" y="242331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 bwMode="auto">
          <a:xfrm rot="16200000" flipH="1">
            <a:off x="5806679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6578204" y="1696244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6782198" y="117316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6954442" y="1794669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 bwMode="auto">
          <a:xfrm rot="5400000" flipH="1" flipV="1">
            <a:off x="5420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 rot="5400000" flipH="1" flipV="1">
            <a:off x="6182917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 rot="5400000" flipH="1" flipV="1">
            <a:off x="6954442" y="10675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rot="5400000">
            <a:off x="6192442" y="1750219"/>
            <a:ext cx="211138" cy="154305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 bwMode="auto">
          <a:xfrm>
            <a:off x="6782198" y="2627313"/>
            <a:ext cx="573088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6954442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 bwMode="auto">
          <a:xfrm>
            <a:off x="5239148" y="3357563"/>
            <a:ext cx="574675" cy="515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Na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5412979" y="32519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 bwMode="auto">
          <a:xfrm>
            <a:off x="4469211" y="4081463"/>
            <a:ext cx="573087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21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5400000" flipH="1" flipV="1">
            <a:off x="4641454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5239148" y="4081463"/>
            <a:ext cx="5746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22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Ne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rot="5400000" flipH="1" flipV="1">
            <a:off x="5412979" y="397589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rot="16200000" flipH="1">
            <a:off x="5035154" y="3153569"/>
            <a:ext cx="211138" cy="1968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5035154" y="387746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 bwMode="auto">
          <a:xfrm rot="16200000" flipH="1">
            <a:off x="4264423" y="387667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auto">
          <a:xfrm rot="16200000" flipH="1">
            <a:off x="6578204" y="2423319"/>
            <a:ext cx="211138" cy="196850"/>
          </a:xfrm>
          <a:prstGeom prst="straightConnector1">
            <a:avLst/>
          </a:prstGeom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8" idx="2"/>
          </p:cNvCxnSpPr>
          <p:nvPr/>
        </p:nvCxnSpPr>
        <p:spPr bwMode="auto">
          <a:xfrm rot="5400000" flipH="1" flipV="1">
            <a:off x="3879454" y="2521744"/>
            <a:ext cx="211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 bwMode="auto">
          <a:xfrm>
            <a:off x="3697686" y="1900238"/>
            <a:ext cx="573087" cy="51593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23</a:t>
            </a:r>
            <a:r>
              <a:rPr lang="en-US" sz="1400" b="1" dirty="0">
                <a:solidFill>
                  <a:srgbClr val="000000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rot="16200000" flipH="1">
            <a:off x="4264423" y="2422525"/>
            <a:ext cx="211138" cy="1984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7355287" y="2416174"/>
            <a:ext cx="567826" cy="590798"/>
            <a:chOff x="6578144" y="3669179"/>
            <a:chExt cx="620436" cy="817786"/>
          </a:xfrm>
        </p:grpSpPr>
        <p:sp>
          <p:nvSpPr>
            <p:cNvPr id="64" name="Freeform 63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5" name="Straight Arrow Connector 64"/>
            <p:cNvCxnSpPr>
              <a:stCxn id="64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7833975" y="2416175"/>
            <a:ext cx="3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endParaRPr lang="en-US" sz="2800" b="1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576806" y="2016065"/>
            <a:ext cx="15671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1.809 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0825" y="971807"/>
            <a:ext cx="3146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Space-based </a:t>
            </a:r>
            <a:r>
              <a:rPr lang="en-US" sz="24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-ray observatories  </a:t>
            </a:r>
            <a:endParaRPr lang="en-US" sz="24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1" name="TextBox 88"/>
          <p:cNvSpPr txBox="1">
            <a:spLocks noChangeArrowheads="1"/>
          </p:cNvSpPr>
          <p:nvPr/>
        </p:nvSpPr>
        <p:spPr bwMode="auto">
          <a:xfrm>
            <a:off x="250827" y="2247654"/>
            <a:ext cx="314679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en-US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First cosmic </a:t>
            </a:r>
            <a:r>
              <a:rPr lang="en-US" sz="2400" dirty="0" err="1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γ</a:t>
            </a:r>
            <a:r>
              <a:rPr lang="en-US" sz="2400" dirty="0" smtClean="0">
                <a:solidFill>
                  <a:srgbClr val="FFFFFF"/>
                </a:solidFill>
                <a:latin typeface="Times New Roman" charset="0"/>
                <a:ea typeface="Times New Roman" charset="0"/>
                <a:cs typeface="Times New Roman" charset="0"/>
              </a:rPr>
              <a:t> rays detected in Milky Way associated with decay of 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26</a:t>
            </a:r>
            <a:r>
              <a:rPr lang="en-US" sz="28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Al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1752" y="4312295"/>
            <a:ext cx="3146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0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n-US" sz="2400" b="1" baseline="-25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1/2</a:t>
            </a:r>
            <a:r>
              <a:rPr lang="en-US" sz="2400" baseline="-25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26</a:t>
            </a:r>
            <a:r>
              <a:rPr lang="en-US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lang="en-US" sz="28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~ </a:t>
            </a:r>
            <a:r>
              <a:rPr lang="en-US" sz="2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0.5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Myr</a:t>
            </a:r>
            <a:endParaRPr lang="en-US" sz="24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49326" y="5388078"/>
            <a:ext cx="7227988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noFill/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Provided 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FIRST DIRECT 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evidence of ongoing nucleosynthesis in our Galaxy</a:t>
            </a:r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74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Astrophysical Origin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26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grpSp>
        <p:nvGrpSpPr>
          <p:cNvPr id="75" name="Group 5"/>
          <p:cNvGrpSpPr>
            <a:grpSpLocks/>
          </p:cNvGrpSpPr>
          <p:nvPr/>
        </p:nvGrpSpPr>
        <p:grpSpPr bwMode="auto">
          <a:xfrm>
            <a:off x="395288" y="836613"/>
            <a:ext cx="1439862" cy="519112"/>
            <a:chOff x="385" y="663"/>
            <a:chExt cx="907" cy="327"/>
          </a:xfrm>
        </p:grpSpPr>
        <p:sp>
          <p:nvSpPr>
            <p:cNvPr id="76" name="Text Box 6"/>
            <p:cNvSpPr txBox="1">
              <a:spLocks noChangeArrowheads="1"/>
            </p:cNvSpPr>
            <p:nvPr/>
          </p:nvSpPr>
          <p:spPr bwMode="auto">
            <a:xfrm>
              <a:off x="605" y="663"/>
              <a:ext cx="50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800" b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San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7" name="Text Box 7"/>
            <p:cNvSpPr txBox="1">
              <a:spLocks noChangeArrowheads="1"/>
            </p:cNvSpPr>
            <p:nvPr/>
          </p:nvSpPr>
          <p:spPr bwMode="auto">
            <a:xfrm>
              <a:off x="385" y="718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30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8" name="Text Box 8"/>
            <p:cNvSpPr txBox="1">
              <a:spLocks noChangeArrowheads="1"/>
            </p:cNvSpPr>
            <p:nvPr/>
          </p:nvSpPr>
          <p:spPr bwMode="auto">
            <a:xfrm>
              <a:off x="462" y="739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9" name="Text Box 9"/>
            <p:cNvSpPr txBox="1">
              <a:spLocks noChangeArrowheads="1"/>
            </p:cNvSpPr>
            <p:nvPr/>
          </p:nvSpPr>
          <p:spPr bwMode="auto">
            <a:xfrm>
              <a:off x="975" y="746"/>
              <a:ext cx="3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sp>
        <p:nvSpPr>
          <p:cNvPr id="80" name="Text Box 10"/>
          <p:cNvSpPr txBox="1">
            <a:spLocks noChangeArrowheads="1"/>
          </p:cNvSpPr>
          <p:nvPr/>
        </p:nvSpPr>
        <p:spPr bwMode="auto">
          <a:xfrm>
            <a:off x="666750" y="2212975"/>
            <a:ext cx="3816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>
              <a:latin typeface="Times New Roman" charset="0"/>
            </a:endParaRPr>
          </a:p>
        </p:txBody>
      </p:sp>
      <p:sp>
        <p:nvSpPr>
          <p:cNvPr id="81" name="Text Box 13"/>
          <p:cNvSpPr txBox="1">
            <a:spLocks noChangeArrowheads="1"/>
          </p:cNvSpPr>
          <p:nvPr/>
        </p:nvSpPr>
        <p:spPr bwMode="auto">
          <a:xfrm>
            <a:off x="593725" y="1122363"/>
            <a:ext cx="7832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>
              <a:latin typeface="Calibri" charset="0"/>
            </a:endParaRPr>
          </a:p>
        </p:txBody>
      </p:sp>
      <p:graphicFrame>
        <p:nvGraphicFramePr>
          <p:cNvPr id="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915692"/>
              </p:ext>
            </p:extLst>
          </p:nvPr>
        </p:nvGraphicFramePr>
        <p:xfrm>
          <a:off x="593725" y="1695450"/>
          <a:ext cx="8194675" cy="359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5" name="Document" r:id="rId3" imgW="2832100" imgH="1384300" progId="Word.Document.12">
                  <p:link updateAutomatic="1"/>
                </p:oleObj>
              </mc:Choice>
              <mc:Fallback>
                <p:oleObj name="Document" r:id="rId3" imgW="2832100" imgH="138430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1695450"/>
                        <a:ext cx="8194675" cy="359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722313"/>
            <a:ext cx="2459038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45263" y="4348163"/>
            <a:ext cx="2347912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extBox 15"/>
          <p:cNvSpPr txBox="1">
            <a:spLocks noChangeArrowheads="1"/>
          </p:cNvSpPr>
          <p:nvPr/>
        </p:nvSpPr>
        <p:spPr bwMode="auto">
          <a:xfrm>
            <a:off x="395288" y="5562600"/>
            <a:ext cx="6002337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i="1">
                <a:latin typeface="Times New Roman" charset="0"/>
                <a:ea typeface="Times New Roman" charset="0"/>
                <a:cs typeface="Times New Roman" charset="0"/>
              </a:rPr>
              <a:t>INTEGRAL MISSION - </a:t>
            </a:r>
            <a:r>
              <a:rPr lang="en-US" sz="2000" b="1" i="1">
                <a:latin typeface="Times New Roman" charset="0"/>
                <a:ea typeface="Times New Roman" charset="0"/>
                <a:cs typeface="Times New Roman" charset="0"/>
              </a:rPr>
              <a:t>R. Diehl et al., </a:t>
            </a:r>
            <a:r>
              <a:rPr lang="en-US" sz="2400" b="1" i="1">
                <a:latin typeface="Times New Roman" charset="0"/>
                <a:ea typeface="Times New Roman" charset="0"/>
                <a:cs typeface="Times New Roman" charset="0"/>
              </a:rPr>
              <a:t>Nature</a:t>
            </a:r>
            <a:r>
              <a:rPr lang="en-US" sz="2400" i="1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i="1">
                <a:latin typeface="Times New Roman" charset="0"/>
                <a:ea typeface="Times New Roman" charset="0"/>
                <a:cs typeface="Times New Roman" charset="0"/>
              </a:rPr>
              <a:t>439, 45 (2006)</a:t>
            </a:r>
            <a:endParaRPr lang="en-US" sz="240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2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  <p:bldP spid="74" grpId="0" animBg="1"/>
      <p:bldP spid="80" grpId="0"/>
      <p:bldP spid="81" grpId="0"/>
      <p:bldP spid="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Astrophysical Origin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26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95288" y="836613"/>
            <a:ext cx="1439862" cy="519112"/>
            <a:chOff x="385" y="663"/>
            <a:chExt cx="907" cy="327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05" y="663"/>
              <a:ext cx="50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800" b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San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85" y="718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30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62" y="739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975" y="746"/>
              <a:ext cx="3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pic>
        <p:nvPicPr>
          <p:cNvPr id="13" name="Picture 256" descr="supernovae_chandr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632" y="836613"/>
            <a:ext cx="2386139" cy="190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wolf-ray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291" y="4154899"/>
            <a:ext cx="2272883" cy="23851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7525" y="2801273"/>
            <a:ext cx="184740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SUPERNOVAE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164" y="5395213"/>
            <a:ext cx="19035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WOLF-RAYET STARS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29822" y="4008706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43798" y="2809638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77938" y="4004060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671" y="4004060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879723" y="2801273"/>
            <a:ext cx="864756" cy="849573"/>
          </a:xfrm>
          <a:prstGeom prst="ellipse">
            <a:avLst/>
          </a:prstGeom>
          <a:solidFill>
            <a:srgbClr val="FFFF00"/>
          </a:solidFill>
          <a:ln w="666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915647" y="2804991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843798" y="1602205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79723" y="1593840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15647" y="1597558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3092374" y="3824237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3094158" y="2629815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132248" y="2621451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5168553" y="2621451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163199" y="3820442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5"/>
            <a:endCxn id="21" idx="1"/>
          </p:cNvCxnSpPr>
          <p:nvPr/>
        </p:nvCxnSpPr>
        <p:spPr>
          <a:xfrm rot="16200000" flipH="1">
            <a:off x="3494974" y="2414300"/>
            <a:ext cx="598329" cy="4244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8" idx="5"/>
            <a:endCxn id="19" idx="1"/>
          </p:cNvCxnSpPr>
          <p:nvPr/>
        </p:nvCxnSpPr>
        <p:spPr>
          <a:xfrm rot="16200000" flipH="1">
            <a:off x="3496405" y="3620302"/>
            <a:ext cx="593683" cy="42266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4" idx="5"/>
            <a:endCxn id="22" idx="1"/>
          </p:cNvCxnSpPr>
          <p:nvPr/>
        </p:nvCxnSpPr>
        <p:spPr>
          <a:xfrm rot="16200000" flipH="1">
            <a:off x="4524857" y="2411977"/>
            <a:ext cx="610412" cy="4244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1" idx="5"/>
            <a:endCxn id="20" idx="1"/>
          </p:cNvCxnSpPr>
          <p:nvPr/>
        </p:nvCxnSpPr>
        <p:spPr>
          <a:xfrm rot="16200000" flipH="1">
            <a:off x="4522052" y="3622216"/>
            <a:ext cx="602047" cy="410473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133"/>
          <p:cNvGrpSpPr>
            <a:grpSpLocks/>
          </p:cNvGrpSpPr>
          <p:nvPr/>
        </p:nvGrpSpPr>
        <p:grpSpPr bwMode="auto">
          <a:xfrm>
            <a:off x="5766427" y="3564113"/>
            <a:ext cx="923260" cy="889189"/>
            <a:chOff x="6578144" y="3669179"/>
            <a:chExt cx="620436" cy="817786"/>
          </a:xfrm>
        </p:grpSpPr>
        <p:sp>
          <p:nvSpPr>
            <p:cNvPr id="36" name="Freeform 35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/>
            </a:p>
          </p:txBody>
        </p:sp>
        <p:cxnSp>
          <p:nvCxnSpPr>
            <p:cNvPr id="37" name="Straight Arrow Connector 36"/>
            <p:cNvCxnSpPr>
              <a:stCxn id="36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945567" y="3095570"/>
            <a:ext cx="2588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1.809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γ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ray</a:t>
            </a:r>
            <a:endParaRPr lang="en-US" sz="2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rot="5400000" flipH="1" flipV="1">
            <a:off x="3088805" y="1414017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4126895" y="1405653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5163200" y="1405653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 flipH="1" flipV="1">
            <a:off x="4143252" y="3837248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1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Astrophysical Origin of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26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5288" y="836613"/>
            <a:ext cx="1439862" cy="519112"/>
            <a:chOff x="385" y="663"/>
            <a:chExt cx="907" cy="327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05" y="663"/>
              <a:ext cx="50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800" b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San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85" y="718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30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62" y="739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975" y="746"/>
              <a:ext cx="3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pic>
        <p:nvPicPr>
          <p:cNvPr id="13" name="Picture 256" descr="supernovae_chandr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632" y="836613"/>
            <a:ext cx="2386139" cy="190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wolf-ray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291" y="4154899"/>
            <a:ext cx="2272883" cy="23851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7525" y="2801273"/>
            <a:ext cx="184740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SUPERNOVAE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164" y="5395213"/>
            <a:ext cx="19035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WOLF-RAYET STARS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29822" y="4008706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24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43798" y="2809638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77938" y="4004060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671" y="4004060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Mg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879723" y="2801273"/>
            <a:ext cx="864756" cy="849573"/>
          </a:xfrm>
          <a:prstGeom prst="ellipse">
            <a:avLst/>
          </a:prstGeom>
          <a:solidFill>
            <a:srgbClr val="FFFF00"/>
          </a:solidFill>
          <a:ln w="666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915647" y="2804991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843798" y="1602205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79723" y="1593840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15647" y="1597558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r>
              <a:rPr lang="en-US" sz="1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4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3092374" y="3824237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3094158" y="2629815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132248" y="2621451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5168553" y="2621451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163199" y="3820442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5"/>
            <a:endCxn id="21" idx="1"/>
          </p:cNvCxnSpPr>
          <p:nvPr/>
        </p:nvCxnSpPr>
        <p:spPr>
          <a:xfrm rot="16200000" flipH="1">
            <a:off x="3494974" y="2414300"/>
            <a:ext cx="598329" cy="4244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8" idx="5"/>
            <a:endCxn id="19" idx="1"/>
          </p:cNvCxnSpPr>
          <p:nvPr/>
        </p:nvCxnSpPr>
        <p:spPr>
          <a:xfrm rot="16200000" flipH="1">
            <a:off x="3496405" y="3620302"/>
            <a:ext cx="593683" cy="42266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4" idx="5"/>
            <a:endCxn id="22" idx="1"/>
          </p:cNvCxnSpPr>
          <p:nvPr/>
        </p:nvCxnSpPr>
        <p:spPr>
          <a:xfrm rot="16200000" flipH="1">
            <a:off x="4524857" y="2411977"/>
            <a:ext cx="610412" cy="4244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1" idx="5"/>
            <a:endCxn id="20" idx="1"/>
          </p:cNvCxnSpPr>
          <p:nvPr/>
        </p:nvCxnSpPr>
        <p:spPr>
          <a:xfrm rot="16200000" flipH="1">
            <a:off x="4522052" y="3622216"/>
            <a:ext cx="602047" cy="410473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5766427" y="3564113"/>
            <a:ext cx="923260" cy="889189"/>
            <a:chOff x="6578144" y="3669179"/>
            <a:chExt cx="620436" cy="817786"/>
          </a:xfrm>
        </p:grpSpPr>
        <p:sp>
          <p:nvSpPr>
            <p:cNvPr id="36" name="Freeform 35"/>
            <p:cNvSpPr/>
            <p:nvPr/>
          </p:nvSpPr>
          <p:spPr>
            <a:xfrm>
              <a:off x="6578144" y="3920002"/>
              <a:ext cx="428574" cy="566963"/>
            </a:xfrm>
            <a:custGeom>
              <a:avLst/>
              <a:gdLst>
                <a:gd name="connsiteX0" fmla="*/ 0 w 428774"/>
                <a:gd name="connsiteY0" fmla="*/ 455934 h 568108"/>
                <a:gd name="connsiteX1" fmla="*/ 86840 w 428774"/>
                <a:gd name="connsiteY1" fmla="*/ 542778 h 568108"/>
                <a:gd name="connsiteX2" fmla="*/ 65130 w 428774"/>
                <a:gd name="connsiteY2" fmla="*/ 303956 h 568108"/>
                <a:gd name="connsiteX3" fmla="*/ 173680 w 428774"/>
                <a:gd name="connsiteY3" fmla="*/ 477645 h 568108"/>
                <a:gd name="connsiteX4" fmla="*/ 141115 w 428774"/>
                <a:gd name="connsiteY4" fmla="*/ 206256 h 568108"/>
                <a:gd name="connsiteX5" fmla="*/ 249665 w 428774"/>
                <a:gd name="connsiteY5" fmla="*/ 358234 h 568108"/>
                <a:gd name="connsiteX6" fmla="*/ 206245 w 428774"/>
                <a:gd name="connsiteY6" fmla="*/ 75989 h 568108"/>
                <a:gd name="connsiteX7" fmla="*/ 314796 w 428774"/>
                <a:gd name="connsiteY7" fmla="*/ 227967 h 568108"/>
                <a:gd name="connsiteX8" fmla="*/ 314796 w 428774"/>
                <a:gd name="connsiteY8" fmla="*/ 21711 h 568108"/>
                <a:gd name="connsiteX9" fmla="*/ 412491 w 428774"/>
                <a:gd name="connsiteY9" fmla="*/ 141122 h 568108"/>
                <a:gd name="connsiteX10" fmla="*/ 412491 w 428774"/>
                <a:gd name="connsiteY10" fmla="*/ 0 h 56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8774" h="568108">
                  <a:moveTo>
                    <a:pt x="0" y="455934"/>
                  </a:moveTo>
                  <a:cubicBezTo>
                    <a:pt x="37992" y="512021"/>
                    <a:pt x="75985" y="568108"/>
                    <a:pt x="86840" y="542778"/>
                  </a:cubicBezTo>
                  <a:cubicBezTo>
                    <a:pt x="97695" y="517448"/>
                    <a:pt x="50657" y="314812"/>
                    <a:pt x="65130" y="303956"/>
                  </a:cubicBezTo>
                  <a:cubicBezTo>
                    <a:pt x="79603" y="293100"/>
                    <a:pt x="161016" y="493928"/>
                    <a:pt x="173680" y="477645"/>
                  </a:cubicBezTo>
                  <a:cubicBezTo>
                    <a:pt x="186344" y="461362"/>
                    <a:pt x="128451" y="226158"/>
                    <a:pt x="141115" y="206256"/>
                  </a:cubicBezTo>
                  <a:cubicBezTo>
                    <a:pt x="153779" y="186354"/>
                    <a:pt x="238810" y="379945"/>
                    <a:pt x="249665" y="358234"/>
                  </a:cubicBezTo>
                  <a:cubicBezTo>
                    <a:pt x="260520" y="336523"/>
                    <a:pt x="195390" y="97700"/>
                    <a:pt x="206245" y="75989"/>
                  </a:cubicBezTo>
                  <a:cubicBezTo>
                    <a:pt x="217100" y="54278"/>
                    <a:pt x="296704" y="237013"/>
                    <a:pt x="314796" y="227967"/>
                  </a:cubicBezTo>
                  <a:cubicBezTo>
                    <a:pt x="332888" y="218921"/>
                    <a:pt x="298514" y="36185"/>
                    <a:pt x="314796" y="21711"/>
                  </a:cubicBezTo>
                  <a:cubicBezTo>
                    <a:pt x="331078" y="7237"/>
                    <a:pt x="396208" y="144741"/>
                    <a:pt x="412491" y="141122"/>
                  </a:cubicBezTo>
                  <a:cubicBezTo>
                    <a:pt x="428774" y="137503"/>
                    <a:pt x="412491" y="0"/>
                    <a:pt x="412491" y="0"/>
                  </a:cubicBezTo>
                </a:path>
              </a:pathLst>
            </a:cu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/>
            </a:p>
          </p:txBody>
        </p:sp>
        <p:cxnSp>
          <p:nvCxnSpPr>
            <p:cNvPr id="37" name="Straight Arrow Connector 36"/>
            <p:cNvCxnSpPr>
              <a:stCxn id="36" idx="10"/>
            </p:cNvCxnSpPr>
            <p:nvPr/>
          </p:nvCxnSpPr>
          <p:spPr>
            <a:xfrm flipV="1">
              <a:off x="6991767" y="3669179"/>
              <a:ext cx="206813" cy="250823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945567" y="3095570"/>
            <a:ext cx="2588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1.809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MeV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γ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ray</a:t>
            </a:r>
            <a:endParaRPr lang="en-US" sz="2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rot="5400000" flipH="1" flipV="1">
            <a:off x="3088805" y="1414017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4126895" y="1405653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5163200" y="1405653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792802" y="1505388"/>
            <a:ext cx="1024259" cy="2331447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43" name="Straight Arrow Connector 42"/>
          <p:cNvCxnSpPr>
            <a:endCxn id="44" idx="0"/>
          </p:cNvCxnSpPr>
          <p:nvPr/>
        </p:nvCxnSpPr>
        <p:spPr>
          <a:xfrm rot="5400000">
            <a:off x="2125752" y="3440563"/>
            <a:ext cx="1906230" cy="1427871"/>
          </a:xfrm>
          <a:prstGeom prst="straightConnector1">
            <a:avLst/>
          </a:prstGeom>
          <a:ln w="476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18775" y="5107613"/>
            <a:ext cx="3492312" cy="461665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en-GB" sz="2400" b="1" baseline="30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26</a:t>
            </a:r>
            <a:r>
              <a:rPr lang="en-GB" sz="2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Al(p,</a:t>
            </a:r>
            <a:r>
              <a:rPr lang="en-GB" sz="2400" b="1" dirty="0" smtClean="0">
                <a:solidFill>
                  <a:srgbClr val="000000"/>
                </a:solidFill>
                <a:latin typeface="Times New Roman"/>
                <a:ea typeface="Lucida Grande"/>
                <a:cs typeface="Times New Roman"/>
              </a:rPr>
              <a:t>γ</a:t>
            </a:r>
            <a:r>
              <a:rPr lang="en-GB" sz="2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lang="en-GB" sz="2400" b="1" baseline="30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27</a:t>
            </a:r>
            <a:r>
              <a:rPr lang="en-GB" sz="2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Si REACTION</a:t>
            </a: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52348" y="5725908"/>
            <a:ext cx="3127375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Reaction dominated by resonances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rot="5400000" flipH="1" flipV="1">
            <a:off x="4143252" y="3837248"/>
            <a:ext cx="357860" cy="17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7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Charge Symmetry of the Nuclear Force (</a:t>
            </a:r>
            <a:r>
              <a:rPr lang="en-GB" sz="2400" b="1" dirty="0" err="1" smtClean="0">
                <a:solidFill>
                  <a:schemeClr val="bg1"/>
                </a:solidFill>
                <a:latin typeface="Lucida Sans" charset="0"/>
              </a:rPr>
              <a:t>nn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 = </a:t>
            </a:r>
            <a:r>
              <a:rPr lang="en-GB" sz="2400" b="1" dirty="0" err="1" smtClean="0">
                <a:solidFill>
                  <a:schemeClr val="bg1"/>
                </a:solidFill>
                <a:latin typeface="Lucida Sans" charset="0"/>
              </a:rPr>
              <a:t>pp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 = </a:t>
            </a:r>
            <a:r>
              <a:rPr lang="en-GB" sz="2400" b="1" dirty="0" err="1" smtClean="0">
                <a:solidFill>
                  <a:schemeClr val="bg1"/>
                </a:solidFill>
                <a:latin typeface="Lucida Sans" charset="0"/>
              </a:rPr>
              <a:t>pn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)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4" name="Picture 3" descr="1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52500"/>
            <a:ext cx="2871852" cy="27940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556000" y="980374"/>
            <a:ext cx="524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Nuclei with interchanged proton and neutron numbers (e.g. </a:t>
            </a:r>
            <a:r>
              <a:rPr lang="en-US" sz="24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27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Si</a:t>
            </a:r>
            <a:r>
              <a:rPr lang="en-US" sz="2400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14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and </a:t>
            </a:r>
            <a:r>
              <a:rPr lang="en-US" sz="24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27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Al</a:t>
            </a:r>
            <a:r>
              <a:rPr lang="en-US" sz="2400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13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 are found to exhibit almost identical properties.</a:t>
            </a:r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875596" y="3743430"/>
            <a:ext cx="864756" cy="849573"/>
          </a:xfrm>
          <a:prstGeom prst="ellipse">
            <a:avLst/>
          </a:prstGeom>
          <a:solidFill>
            <a:srgbClr val="FFFF00"/>
          </a:solidFill>
          <a:ln w="666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26</a:t>
            </a:r>
            <a:r>
              <a:rPr lang="en-US" sz="16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6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911520" y="3747148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6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Al</a:t>
            </a:r>
            <a:endParaRPr lang="en-US" sz="16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875596" y="2535997"/>
            <a:ext cx="864756" cy="84957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27</a:t>
            </a:r>
            <a:r>
              <a:rPr lang="en-US" sz="16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6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911520" y="2539715"/>
            <a:ext cx="864756" cy="849573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r>
              <a:rPr lang="en-US" sz="16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Si</a:t>
            </a:r>
            <a:endParaRPr lang="en-US" sz="1600" b="1" baseline="30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Curved Left Arrow 4"/>
          <p:cNvSpPr/>
          <p:nvPr/>
        </p:nvSpPr>
        <p:spPr>
          <a:xfrm rot="10800000">
            <a:off x="5306609" y="2962640"/>
            <a:ext cx="495300" cy="1281201"/>
          </a:xfrm>
          <a:prstGeom prst="curved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Curved Up Arrow 34"/>
          <p:cNvSpPr/>
          <p:nvPr/>
        </p:nvSpPr>
        <p:spPr>
          <a:xfrm>
            <a:off x="6262256" y="4701043"/>
            <a:ext cx="1181100" cy="431800"/>
          </a:xfrm>
          <a:prstGeom prst="curvedUpArrow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277445" y="3427388"/>
            <a:ext cx="1029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26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Al + p</a:t>
            </a:r>
            <a:endParaRPr lang="en-US" sz="2000" b="1" baseline="30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322408" y="5135842"/>
            <a:ext cx="1029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26</a:t>
            </a:r>
            <a:r>
              <a:rPr lang="en-US" sz="2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Al + n</a:t>
            </a:r>
            <a:endParaRPr lang="en-US" sz="2000" b="1" baseline="30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2901" y="3956258"/>
            <a:ext cx="3820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Similarly, nuclear reactions that either add a proton to a nucleus or a neutron, should be the same</a:t>
            </a:r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2901" y="5742841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S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ingle-nucleon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d,p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 transfer reactions offer experimental means of adding a neutron to a system</a:t>
            </a:r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48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5" grpId="0" animBg="1"/>
      <p:bldP spid="71" grpId="0"/>
      <p:bldP spid="72" grpId="0"/>
      <p:bldP spid="73" grpId="0"/>
      <p:bldP spid="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The 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26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Al(</a:t>
            </a:r>
            <a:r>
              <a:rPr lang="en-GB" sz="2400" b="1" i="1" dirty="0" err="1" smtClean="0">
                <a:solidFill>
                  <a:schemeClr val="bg1"/>
                </a:solidFill>
                <a:latin typeface="Lucida Sans" charset="0"/>
              </a:rPr>
              <a:t>d,p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27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 reaction using TUDA at TRIUMF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13" name="Picture 12" descr="640450559_6d173738f5_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825501"/>
            <a:ext cx="3349664" cy="2512248"/>
          </a:xfrm>
          <a:prstGeom prst="rect">
            <a:avLst/>
          </a:prstGeom>
        </p:spPr>
      </p:pic>
      <p:pic>
        <p:nvPicPr>
          <p:cNvPr id="15" name="Picture 14" descr="full_spectrum_new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8" y="3554299"/>
            <a:ext cx="5581012" cy="291926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30900" y="3480653"/>
            <a:ext cx="29241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Performed in ISAC-II at 6 MeV/u</a:t>
            </a:r>
          </a:p>
          <a:p>
            <a:endParaRPr lang="en-US" sz="20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State-of-the art in excitation energy resolution ~ 40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keV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endParaRPr lang="en-US" sz="20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Populated all Astrophysically important states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947861" y="825502"/>
            <a:ext cx="3292477" cy="2512248"/>
            <a:chOff x="1127125" y="825500"/>
            <a:chExt cx="3292477" cy="2512248"/>
          </a:xfrm>
        </p:grpSpPr>
        <p:pic>
          <p:nvPicPr>
            <p:cNvPr id="18" name="Picture 17" descr="tuda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5" y="825500"/>
              <a:ext cx="3292475" cy="2512248"/>
            </a:xfrm>
            <a:prstGeom prst="rect">
              <a:avLst/>
            </a:prstGeom>
          </p:spPr>
        </p:pic>
        <p:sp>
          <p:nvSpPr>
            <p:cNvPr id="19" name="Right Triangle 18"/>
            <p:cNvSpPr/>
            <p:nvPr/>
          </p:nvSpPr>
          <p:spPr>
            <a:xfrm rot="16200000">
              <a:off x="2264623" y="1182770"/>
              <a:ext cx="1909655" cy="2400302"/>
            </a:xfrm>
            <a:prstGeom prst="rtTriangle">
              <a:avLst/>
            </a:prstGeom>
            <a:solidFill>
              <a:srgbClr val="FCFE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7971" y="2451100"/>
              <a:ext cx="1281630" cy="886648"/>
            </a:xfrm>
            <a:prstGeom prst="rect">
              <a:avLst/>
            </a:prstGeom>
          </p:spPr>
        </p:pic>
        <p:cxnSp>
          <p:nvCxnSpPr>
            <p:cNvPr id="21" name="Straight Arrow Connector 20"/>
            <p:cNvCxnSpPr/>
            <p:nvPr/>
          </p:nvCxnSpPr>
          <p:spPr>
            <a:xfrm flipH="1" flipV="1">
              <a:off x="3258061" y="1651000"/>
              <a:ext cx="183639" cy="80010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349888" y="1301948"/>
            <a:ext cx="1466212" cy="163121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26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Al beam at 10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9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pps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to bombard 50μg/cm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CD</a:t>
            </a:r>
            <a:r>
              <a:rPr lang="en-US" sz="2000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target</a:t>
            </a:r>
            <a:endParaRPr lang="en-US" sz="2000" baseline="30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62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sz="2400" dirty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The Astrophysical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 26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Al(</a:t>
            </a:r>
            <a:r>
              <a:rPr lang="en-GB" sz="2400" b="1" dirty="0" err="1" smtClean="0">
                <a:solidFill>
                  <a:schemeClr val="bg1"/>
                </a:solidFill>
                <a:latin typeface="Lucida Sans" charset="0"/>
              </a:rPr>
              <a:t>p,</a:t>
            </a:r>
            <a:r>
              <a:rPr lang="en-GB" sz="2400" b="1" dirty="0" err="1" smtClean="0">
                <a:solidFill>
                  <a:schemeClr val="bg1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)</a:t>
            </a:r>
            <a:r>
              <a:rPr lang="en-GB" sz="2400" b="1" baseline="30000" dirty="0" smtClean="0">
                <a:solidFill>
                  <a:schemeClr val="bg1"/>
                </a:solidFill>
                <a:latin typeface="Lucida Sans" charset="0"/>
              </a:rPr>
              <a:t>27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Si Reaction Rate 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" name="Picture 7" descr="rate_ne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38" y="866262"/>
            <a:ext cx="7379383" cy="553453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2253" y="4133355"/>
            <a:ext cx="3087666" cy="70788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/>
            <a:r>
              <a:rPr lang="en-US" sz="2000" i="1" dirty="0" smtClean="0">
                <a:latin typeface="Times New Roman"/>
                <a:cs typeface="Times New Roman"/>
              </a:rPr>
              <a:t>V. </a:t>
            </a:r>
            <a:r>
              <a:rPr lang="en-US" sz="2000" i="1" dirty="0" err="1" smtClean="0">
                <a:latin typeface="Times New Roman"/>
                <a:cs typeface="Times New Roman"/>
              </a:rPr>
              <a:t>Margerin</a:t>
            </a:r>
            <a:r>
              <a:rPr lang="en-US" sz="2000" i="1" dirty="0" smtClean="0">
                <a:latin typeface="Times New Roman"/>
                <a:cs typeface="Times New Roman"/>
              </a:rPr>
              <a:t>, G. Lotay et al., </a:t>
            </a:r>
            <a:r>
              <a:rPr lang="en-US" sz="2000" b="1" i="1" dirty="0" smtClean="0">
                <a:latin typeface="Times New Roman"/>
                <a:cs typeface="Times New Roman"/>
              </a:rPr>
              <a:t>PRL 115, 062701 (2015</a:t>
            </a:r>
            <a:r>
              <a:rPr lang="en-US" sz="2000" i="1" dirty="0" smtClean="0">
                <a:latin typeface="Times New Roman"/>
                <a:cs typeface="Times New Roman"/>
              </a:rPr>
              <a:t>) </a:t>
            </a:r>
          </a:p>
        </p:txBody>
      </p:sp>
      <p:sp>
        <p:nvSpPr>
          <p:cNvPr id="3" name="TextBox 2"/>
          <p:cNvSpPr txBox="1"/>
          <p:nvPr/>
        </p:nvSpPr>
        <p:spPr>
          <a:xfrm rot="21209255">
            <a:off x="1002036" y="2627937"/>
            <a:ext cx="6746150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TUDA is a crucial device for indirect measurements of astrophysical reactions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459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>
              <a:latin typeface="Calibri" charset="0"/>
            </a:endParaRPr>
          </a:p>
        </p:txBody>
      </p:sp>
      <p:pic>
        <p:nvPicPr>
          <p:cNvPr id="15" name="Picture 14" descr="080128152322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2" y="824108"/>
            <a:ext cx="4421530" cy="3199550"/>
          </a:xfrm>
          <a:prstGeom prst="rect">
            <a:avLst/>
          </a:prstGeom>
        </p:spPr>
      </p:pic>
      <p:sp>
        <p:nvSpPr>
          <p:cNvPr id="82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Astrophysical X-ray Bursts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84" name="Picture 83" descr="Artist_s_impression_of_XMM-New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9" y="3708445"/>
            <a:ext cx="2313115" cy="1638923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84" y="4965438"/>
            <a:ext cx="2426432" cy="158508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7" name="Right Arrow 86"/>
          <p:cNvSpPr/>
          <p:nvPr/>
        </p:nvSpPr>
        <p:spPr>
          <a:xfrm rot="7410724">
            <a:off x="1739177" y="2737162"/>
            <a:ext cx="1213377" cy="649611"/>
          </a:xfrm>
          <a:prstGeom prst="rightArrow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72552" y="5344102"/>
            <a:ext cx="2879996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Requires simultaneous approach of DIRECT and INDIRECT measurements</a:t>
            </a:r>
            <a:endParaRPr lang="en-US" sz="2000" baseline="30000" dirty="0">
              <a:latin typeface="Times New Roman"/>
              <a:cs typeface="Times New Roman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06418" y="5241834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12</a:t>
            </a:r>
            <a:r>
              <a:rPr lang="en-US" sz="1200" dirty="0" smtClean="0">
                <a:solidFill>
                  <a:schemeClr val="tx1"/>
                </a:solidFill>
              </a:rPr>
              <a:t>C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68068" y="5241834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13</a:t>
            </a:r>
            <a:r>
              <a:rPr lang="en-US" sz="1200" dirty="0" smtClean="0">
                <a:solidFill>
                  <a:srgbClr val="000000"/>
                </a:solidFill>
              </a:rPr>
              <a:t>C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cxnSp>
        <p:nvCxnSpPr>
          <p:cNvPr id="37" name="Straight Arrow Connector 36"/>
          <p:cNvCxnSpPr>
            <a:stCxn id="35" idx="0"/>
          </p:cNvCxnSpPr>
          <p:nvPr/>
        </p:nvCxnSpPr>
        <p:spPr>
          <a:xfrm flipV="1">
            <a:off x="4647186" y="4965966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647186" y="4218615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302272" y="4965966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309675" y="4218615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406418" y="4498106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13</a:t>
            </a:r>
            <a:r>
              <a:rPr lang="en-US" sz="1200" dirty="0">
                <a:solidFill>
                  <a:schemeClr val="tx1"/>
                </a:solidFill>
              </a:rPr>
              <a:t>N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068068" y="4498106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14</a:t>
            </a:r>
            <a:r>
              <a:rPr lang="en-US" sz="1200" dirty="0">
                <a:solidFill>
                  <a:srgbClr val="000000"/>
                </a:solidFill>
              </a:rPr>
              <a:t>N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406418" y="374713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14</a:t>
            </a:r>
            <a:r>
              <a:rPr lang="en-US" sz="1200" dirty="0">
                <a:solidFill>
                  <a:schemeClr val="tx1"/>
                </a:solidFill>
              </a:rPr>
              <a:t>O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068068" y="374713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15</a:t>
            </a:r>
            <a:r>
              <a:rPr lang="en-US" sz="1200" dirty="0">
                <a:solidFill>
                  <a:srgbClr val="000000"/>
                </a:solidFill>
              </a:rPr>
              <a:t>O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887952" y="4218615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549603" y="4214994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729720" y="4498106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15</a:t>
            </a:r>
            <a:r>
              <a:rPr lang="en-US" sz="1200" dirty="0" smtClean="0">
                <a:solidFill>
                  <a:srgbClr val="000000"/>
                </a:solidFill>
              </a:rPr>
              <a:t>N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4887952" y="4969588"/>
            <a:ext cx="841767" cy="272246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738098" y="37471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16</a:t>
            </a:r>
            <a:r>
              <a:rPr lang="en-US" sz="1200" dirty="0">
                <a:solidFill>
                  <a:schemeClr val="tx1"/>
                </a:solidFill>
              </a:rPr>
              <a:t>O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399748" y="37471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17</a:t>
            </a:r>
            <a:r>
              <a:rPr lang="en-US" sz="1200" dirty="0">
                <a:solidFill>
                  <a:srgbClr val="000000"/>
                </a:solidFill>
              </a:rPr>
              <a:t>O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061400" y="37471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18</a:t>
            </a:r>
            <a:r>
              <a:rPr lang="en-US" sz="1200" dirty="0">
                <a:solidFill>
                  <a:srgbClr val="000000"/>
                </a:solidFill>
              </a:rPr>
              <a:t>O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738098" y="299978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17</a:t>
            </a:r>
            <a:r>
              <a:rPr lang="en-US" sz="1200" dirty="0">
                <a:solidFill>
                  <a:schemeClr val="tx1"/>
                </a:solidFill>
              </a:rPr>
              <a:t>F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399748" y="299978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18</a:t>
            </a:r>
            <a:r>
              <a:rPr lang="en-US" sz="1200" dirty="0">
                <a:solidFill>
                  <a:srgbClr val="000000"/>
                </a:solidFill>
              </a:rPr>
              <a:t>F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069778" y="299978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19</a:t>
            </a:r>
            <a:r>
              <a:rPr lang="en-US" sz="1200" dirty="0">
                <a:solidFill>
                  <a:schemeClr val="tx1"/>
                </a:solidFill>
              </a:rPr>
              <a:t>F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4887952" y="3471267"/>
            <a:ext cx="850146" cy="275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5972552" y="2723917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729719" y="225243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18</a:t>
            </a:r>
            <a:r>
              <a:rPr lang="en-US" sz="1200" dirty="0" smtClean="0">
                <a:solidFill>
                  <a:schemeClr val="tx1"/>
                </a:solidFill>
              </a:rPr>
              <a:t>Ne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391370" y="2252435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19</a:t>
            </a:r>
            <a:r>
              <a:rPr lang="en-US" sz="1200" dirty="0" smtClean="0">
                <a:solidFill>
                  <a:srgbClr val="000000"/>
                </a:solidFill>
              </a:rPr>
              <a:t>Ne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61399" y="22524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20</a:t>
            </a:r>
            <a:r>
              <a:rPr lang="en-US" sz="1200" dirty="0" smtClean="0">
                <a:solidFill>
                  <a:schemeClr val="tx1"/>
                </a:solidFill>
              </a:rPr>
              <a:t>Ne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723049" y="22524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21</a:t>
            </a:r>
            <a:r>
              <a:rPr lang="en-US" sz="1200" dirty="0" smtClean="0">
                <a:solidFill>
                  <a:srgbClr val="000000"/>
                </a:solidFill>
              </a:rPr>
              <a:t>Ne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384701" y="2252435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22</a:t>
            </a:r>
            <a:r>
              <a:rPr lang="en-US" sz="1200" dirty="0" smtClean="0">
                <a:solidFill>
                  <a:srgbClr val="000000"/>
                </a:solidFill>
              </a:rPr>
              <a:t>Ne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5549602" y="2723917"/>
            <a:ext cx="841767" cy="102321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6642339" y="1976567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6403213" y="1505086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20</a:t>
            </a:r>
            <a:r>
              <a:rPr lang="en-US" sz="1200" dirty="0" smtClean="0">
                <a:solidFill>
                  <a:schemeClr val="tx1"/>
                </a:solidFill>
              </a:rPr>
              <a:t>Na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064863" y="1505086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21</a:t>
            </a:r>
            <a:r>
              <a:rPr lang="en-US" sz="1200" dirty="0" smtClean="0">
                <a:solidFill>
                  <a:srgbClr val="000000"/>
                </a:solidFill>
              </a:rPr>
              <a:t>Na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34893" y="1505086"/>
            <a:ext cx="481534" cy="4714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chemeClr val="tx1"/>
                </a:solidFill>
              </a:rPr>
              <a:t>22</a:t>
            </a:r>
            <a:r>
              <a:rPr lang="en-US" sz="1200" dirty="0" smtClean="0">
                <a:solidFill>
                  <a:schemeClr val="tx1"/>
                </a:solidFill>
              </a:rPr>
              <a:t>Na</a:t>
            </a:r>
            <a:endParaRPr lang="en-US" sz="1200" baseline="30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396543" y="1505086"/>
            <a:ext cx="481534" cy="4714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aseline="30000" dirty="0" smtClean="0">
                <a:solidFill>
                  <a:srgbClr val="000000"/>
                </a:solidFill>
              </a:rPr>
              <a:t>23</a:t>
            </a:r>
            <a:r>
              <a:rPr lang="en-US" sz="1200" dirty="0" smtClean="0">
                <a:solidFill>
                  <a:srgbClr val="000000"/>
                </a:solidFill>
              </a:rPr>
              <a:t>Na</a:t>
            </a:r>
            <a:endParaRPr lang="en-US" sz="1200" baseline="30000" dirty="0">
              <a:solidFill>
                <a:srgbClr val="000000"/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6219632" y="1976567"/>
            <a:ext cx="850146" cy="275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211253" y="2723917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881282" y="1976567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881282" y="2734983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546398" y="1980643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216427" y="1991710"/>
            <a:ext cx="180116" cy="27949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7302897" y="1980190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965386" y="1980190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6642339" y="2727539"/>
            <a:ext cx="0" cy="2758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Up Arrow 76"/>
          <p:cNvSpPr/>
          <p:nvPr/>
        </p:nvSpPr>
        <p:spPr>
          <a:xfrm>
            <a:off x="6527056" y="1036837"/>
            <a:ext cx="230565" cy="34776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8" name="Up Arrow 77"/>
          <p:cNvSpPr/>
          <p:nvPr/>
        </p:nvSpPr>
        <p:spPr>
          <a:xfrm>
            <a:off x="7187614" y="1036837"/>
            <a:ext cx="230565" cy="34776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6" name="TextBox 25"/>
          <p:cNvSpPr txBox="1"/>
          <p:nvPr/>
        </p:nvSpPr>
        <p:spPr>
          <a:xfrm>
            <a:off x="6347146" y="631291"/>
            <a:ext cx="119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rp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process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58581" y="3747135"/>
            <a:ext cx="0" cy="1966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58581" y="3747135"/>
            <a:ext cx="14563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4158581" y="5713315"/>
            <a:ext cx="14563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29487" y="1505087"/>
            <a:ext cx="0" cy="1966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329487" y="1505087"/>
            <a:ext cx="14563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5329487" y="3471267"/>
            <a:ext cx="14563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3541060" y="460556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HCNO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4192590" y="229264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HCNO  Breakout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357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23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4" grpId="0" animBg="1"/>
      <p:bldP spid="65" grpId="0" animBg="1"/>
      <p:bldP spid="66" grpId="0" animBg="1"/>
      <p:bldP spid="67" grpId="0" animBg="1"/>
      <p:bldP spid="77" grpId="0" animBg="1"/>
      <p:bldP spid="78" grpId="0" animBg="1"/>
      <p:bldP spid="26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 dirty="0">
              <a:latin typeface="Calibri" charset="0"/>
            </a:endParaRPr>
          </a:p>
        </p:txBody>
      </p:sp>
      <p:sp>
        <p:nvSpPr>
          <p:cNvPr id="82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Investigating X-ray Bursts at TRIUMF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3" name="Picture 2" descr="DRAGONandTUDA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80" y="850900"/>
            <a:ext cx="3283120" cy="2115273"/>
          </a:xfrm>
          <a:prstGeom prst="rect">
            <a:avLst/>
          </a:prstGeom>
        </p:spPr>
      </p:pic>
      <p:pic>
        <p:nvPicPr>
          <p:cNvPr id="4" name="Picture 3" descr="Week3-figure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121162"/>
            <a:ext cx="2950837" cy="195912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368799" y="4215026"/>
            <a:ext cx="3329512" cy="1844680"/>
            <a:chOff x="387564" y="1431329"/>
            <a:chExt cx="8098985" cy="5044431"/>
          </a:xfrm>
        </p:grpSpPr>
        <p:pic>
          <p:nvPicPr>
            <p:cNvPr id="79" name="Picture 78" descr="TIP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634" y="1431329"/>
              <a:ext cx="7975915" cy="4486452"/>
            </a:xfrm>
            <a:prstGeom prst="rect">
              <a:avLst/>
            </a:prstGeom>
          </p:spPr>
        </p:pic>
        <p:sp>
          <p:nvSpPr>
            <p:cNvPr id="80" name="Rectangle 79"/>
            <p:cNvSpPr/>
            <p:nvPr/>
          </p:nvSpPr>
          <p:spPr>
            <a:xfrm>
              <a:off x="510633" y="1431329"/>
              <a:ext cx="2464510" cy="92580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US" sz="1600" dirty="0" smtClean="0">
                  <a:latin typeface="Times New Roman"/>
                  <a:cs typeface="Times New Roman"/>
                </a:rPr>
                <a:t>TIGRESS 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87564" y="3399703"/>
              <a:ext cx="4391880" cy="3076057"/>
              <a:chOff x="387564" y="3399703"/>
              <a:chExt cx="4391880" cy="3076057"/>
            </a:xfrm>
          </p:grpSpPr>
          <p:sp>
            <p:nvSpPr>
              <p:cNvPr id="83" name="TextBox 82"/>
              <p:cNvSpPr txBox="1"/>
              <p:nvPr/>
            </p:nvSpPr>
            <p:spPr>
              <a:xfrm>
                <a:off x="2626863" y="5502650"/>
                <a:ext cx="2152581" cy="92580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600" dirty="0" smtClean="0">
                    <a:latin typeface="Times New Roman"/>
                    <a:cs typeface="Times New Roman"/>
                  </a:rPr>
                  <a:t>SHARC</a:t>
                </a:r>
              </a:p>
            </p:txBody>
          </p:sp>
          <p:pic>
            <p:nvPicPr>
              <p:cNvPr id="85" name="Picture 84" descr="SHARCdetector3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564" y="3399703"/>
                <a:ext cx="2239298" cy="3076057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</p:grpSp>
      </p:grpSp>
      <p:pic>
        <p:nvPicPr>
          <p:cNvPr id="90" name="Picture 89" descr="seminar_pics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081" y="4837483"/>
            <a:ext cx="2489201" cy="171955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1" name="Rectangle 90"/>
          <p:cNvSpPr/>
          <p:nvPr/>
        </p:nvSpPr>
        <p:spPr>
          <a:xfrm>
            <a:off x="914401" y="2050962"/>
            <a:ext cx="3962399" cy="64633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/>
            <a:r>
              <a:rPr lang="en-US" i="1" dirty="0" smtClean="0">
                <a:latin typeface="Times New Roman"/>
                <a:cs typeface="Times New Roman"/>
              </a:rPr>
              <a:t>R. Wilkinson, G. Lotay et al., </a:t>
            </a:r>
            <a:r>
              <a:rPr lang="en-US" b="1" i="1" dirty="0" smtClean="0">
                <a:latin typeface="Times New Roman"/>
                <a:cs typeface="Times New Roman"/>
              </a:rPr>
              <a:t>PRL 119, 242701 (2017</a:t>
            </a:r>
            <a:r>
              <a:rPr lang="en-US" i="1" dirty="0" smtClean="0">
                <a:latin typeface="Times New Roman"/>
                <a:cs typeface="Times New Roman"/>
              </a:rPr>
              <a:t>)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381463" y="4195345"/>
            <a:ext cx="2372116" cy="64633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/>
            <a:r>
              <a:rPr lang="en-US" i="1" dirty="0" smtClean="0">
                <a:latin typeface="Times New Roman"/>
                <a:cs typeface="Times New Roman"/>
              </a:rPr>
              <a:t>P.J. Salter et al., </a:t>
            </a:r>
            <a:r>
              <a:rPr lang="en-US" b="1" i="1" dirty="0" smtClean="0">
                <a:latin typeface="Times New Roman"/>
                <a:cs typeface="Times New Roman"/>
              </a:rPr>
              <a:t>PRL 108, 242701 (2012</a:t>
            </a:r>
            <a:r>
              <a:rPr lang="en-US" i="1" dirty="0" smtClean="0">
                <a:latin typeface="Times New Roman"/>
                <a:cs typeface="Times New Roman"/>
              </a:rPr>
              <a:t>) 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50825" y="850900"/>
            <a:ext cx="4625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1. </a:t>
            </a:r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DRAGON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solves 30-year old problem and measures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19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20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Na breakout reaction directly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397979" y="3110851"/>
            <a:ext cx="5342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TUDA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time-reversed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21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Na(</a:t>
            </a:r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p,α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18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 reaction to study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18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Ne(</a:t>
            </a:r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α,p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21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Na breakout reaction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50825" y="5445890"/>
            <a:ext cx="3780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3. </a:t>
            </a:r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TIGRESS + SHARC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used for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23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d,p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24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 transfer to study 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23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Al(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24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Si 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rp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process reaction. 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679700" y="4121835"/>
            <a:ext cx="2298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FIRST EVER 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experimental study of resonance strengths in </a:t>
            </a:r>
            <a:r>
              <a:rPr lang="en-US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rp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 process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073361" y="4195345"/>
            <a:ext cx="1819814" cy="92333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/>
            <a:r>
              <a:rPr lang="en-US" i="1" dirty="0" smtClean="0">
                <a:latin typeface="Times New Roman"/>
                <a:cs typeface="Times New Roman"/>
              </a:rPr>
              <a:t>G. </a:t>
            </a:r>
            <a:r>
              <a:rPr lang="en-US" i="1" dirty="0" err="1" smtClean="0">
                <a:latin typeface="Times New Roman"/>
                <a:cs typeface="Times New Roman"/>
              </a:rPr>
              <a:t>Lotay</a:t>
            </a:r>
            <a:r>
              <a:rPr lang="en-US" i="1" dirty="0" smtClean="0">
                <a:latin typeface="Times New Roman"/>
                <a:cs typeface="Times New Roman"/>
              </a:rPr>
              <a:t>, M. </a:t>
            </a:r>
            <a:r>
              <a:rPr lang="en-US" i="1" dirty="0" err="1" smtClean="0">
                <a:latin typeface="Times New Roman"/>
                <a:cs typeface="Times New Roman"/>
              </a:rPr>
              <a:t>Moukaddam</a:t>
            </a:r>
            <a:r>
              <a:rPr lang="en-US" i="1" dirty="0" smtClean="0">
                <a:latin typeface="Times New Roman"/>
                <a:cs typeface="Times New Roman"/>
              </a:rPr>
              <a:t> et al., </a:t>
            </a:r>
            <a:r>
              <a:rPr lang="en-US" b="1" i="1" dirty="0" smtClean="0">
                <a:latin typeface="Times New Roman"/>
                <a:cs typeface="Times New Roman"/>
              </a:rPr>
              <a:t>in progress</a:t>
            </a:r>
            <a:endParaRPr lang="en-US" i="1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4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Formation of Heavy Elements and Future Perspectives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5" name="Picture 4" descr="NeutronStarMerger_1300le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0257" y="1717314"/>
            <a:ext cx="3382457" cy="2254972"/>
          </a:xfrm>
          <a:prstGeom prst="rect">
            <a:avLst/>
          </a:prstGeom>
        </p:spPr>
      </p:pic>
      <p:pic>
        <p:nvPicPr>
          <p:cNvPr id="3" name="Picture 2" descr="r-process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25" y="873016"/>
            <a:ext cx="4347475" cy="2428984"/>
          </a:xfrm>
          <a:prstGeom prst="rect">
            <a:avLst/>
          </a:prstGeom>
        </p:spPr>
      </p:pic>
      <p:pic>
        <p:nvPicPr>
          <p:cNvPr id="8" name="Picture 7" descr="maxresdefault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11911"/>
            <a:ext cx="5295900" cy="2978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1306310"/>
            <a:ext cx="3378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Nearly half of all the elements we find on Earth heavier than Fe were formed in the astrophysical rapid neutron capture process (</a:t>
            </a:r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process).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16600" y="3972286"/>
            <a:ext cx="28575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Correlated </a:t>
            </a:r>
            <a:r>
              <a:rPr lang="en-GB" sz="2000" dirty="0">
                <a:solidFill>
                  <a:srgbClr val="FFFFFF"/>
                </a:solidFill>
                <a:latin typeface="Times New Roman"/>
                <a:cs typeface="Times New Roman"/>
              </a:rPr>
              <a:t>observation of gravitational waves, </a:t>
            </a:r>
            <a:r>
              <a:rPr lang="en-GB" sz="2000" dirty="0" err="1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GB" sz="2000" dirty="0">
                <a:solidFill>
                  <a:srgbClr val="FFFFFF"/>
                </a:solidFill>
                <a:latin typeface="Times New Roman"/>
                <a:cs typeface="Times New Roman"/>
              </a:rPr>
              <a:t>-ray bursts and a </a:t>
            </a:r>
            <a:r>
              <a:rPr lang="en-GB" sz="2000" dirty="0" err="1">
                <a:solidFill>
                  <a:srgbClr val="FFFFFF"/>
                </a:solidFill>
                <a:latin typeface="Times New Roman"/>
                <a:cs typeface="Times New Roman"/>
              </a:rPr>
              <a:t>kilonova</a:t>
            </a:r>
            <a:r>
              <a:rPr lang="en-GB"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afterglow from a single stellar event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654300" y="243185"/>
            <a:ext cx="2476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but identifying a stellar site in which this process can take place has been extremely challenging</a:t>
            </a:r>
            <a:endParaRPr lang="en-US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5500" y="2771957"/>
            <a:ext cx="2654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>
                <a:solidFill>
                  <a:srgbClr val="FFFFFF"/>
                </a:solidFill>
                <a:latin typeface="Times New Roman"/>
                <a:cs typeface="Times New Roman"/>
              </a:rPr>
              <a:t>has finally provided the first direct evidence of a possible site of the </a:t>
            </a:r>
            <a:r>
              <a:rPr lang="en-GB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lang="en-GB" dirty="0" smtClean="0">
                <a:solidFill>
                  <a:srgbClr val="FFFFFF"/>
                </a:solidFill>
                <a:latin typeface="Times New Roman"/>
                <a:cs typeface="Times New Roman"/>
              </a:rPr>
              <a:t> process</a:t>
            </a:r>
            <a:endParaRPr lang="en-US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37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Formation of Heavy Elements and Future Perspectives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2" name="Merge_Horizonta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6912" y="1168400"/>
            <a:ext cx="7394220" cy="4991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23400" y="3020536"/>
            <a:ext cx="3187700" cy="203132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However, before gravitational waves can become a precision tool for analysing both the fundamental properties of matter and creation of chemical elements, nuclear physics must play a pivotal role.</a:t>
            </a:r>
            <a:r>
              <a:rPr lang="en-GB" dirty="0" smtClean="0">
                <a:solidFill>
                  <a:srgbClr val="FFFFFF"/>
                </a:solidFill>
                <a:effectLst/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7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665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Formation of Heavy Elements and 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Perspectives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12" name="Picture 11" descr="Unknown-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32" y="1973846"/>
            <a:ext cx="2404294" cy="1679278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418032" y="1973124"/>
            <a:ext cx="153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/>
                <a:cs typeface="Times New Roman"/>
              </a:rPr>
              <a:t>GRIFFIN + DESCANT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pic>
        <p:nvPicPr>
          <p:cNvPr id="14" name="Picture 13" descr="TigressAug08_t1_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1025" y="5250410"/>
            <a:ext cx="2247900" cy="1425028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6" name="Picture 15" descr="Landing page photo_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807920"/>
            <a:ext cx="3009900" cy="14203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07831" y="802311"/>
            <a:ext cx="5148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Direct r process (</a:t>
            </a:r>
            <a:r>
              <a:rPr lang="en-US" sz="2000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n,γ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measurements are not feasible. However, indirect measurements using neutron rich RIBs (ARIEL) are possible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9900" y="2365924"/>
            <a:ext cx="3009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β</a:t>
            </a:r>
            <a:r>
              <a:rPr lang="mr-IN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–</a:t>
            </a:r>
            <a:r>
              <a:rPr lang="en-GB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delayed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neutron emission to investigate 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n,γ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 reactions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6916" y="6123881"/>
            <a:ext cx="5175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Perform 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d,p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reactions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as surrogates to (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n,γ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)</a:t>
            </a:r>
            <a:endParaRPr lang="en-US" sz="2000" baseline="30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0400" y="83573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ARIEL</a:t>
            </a:r>
            <a:endParaRPr lang="en-US" sz="20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172" y="3936999"/>
            <a:ext cx="5175410" cy="2018174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2" name="Picture 21" descr="EBI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4650230"/>
            <a:ext cx="2895600" cy="1875537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37" name="Group 36"/>
          <p:cNvGrpSpPr/>
          <p:nvPr/>
        </p:nvGrpSpPr>
        <p:grpSpPr>
          <a:xfrm>
            <a:off x="3646916" y="2050294"/>
            <a:ext cx="2443725" cy="1605726"/>
            <a:chOff x="4045828" y="2609165"/>
            <a:chExt cx="2106297" cy="1463531"/>
          </a:xfrm>
        </p:grpSpPr>
        <p:sp>
          <p:nvSpPr>
            <p:cNvPr id="25" name="Oval 24"/>
            <p:cNvSpPr/>
            <p:nvPr/>
          </p:nvSpPr>
          <p:spPr>
            <a:xfrm>
              <a:off x="5531874" y="3469327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78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4045828" y="2615106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77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Cu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788851" y="2609165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78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Cu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5531874" y="2611806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79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Cu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045828" y="3466687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76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783709" y="3469327"/>
              <a:ext cx="620251" cy="60336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baseline="30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77</a:t>
              </a:r>
              <a:r>
                <a:rPr lang="en-US" sz="13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1300" b="1" baseline="30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</p:grpSp>
      <p:cxnSp>
        <p:nvCxnSpPr>
          <p:cNvPr id="39" name="Straight Arrow Connector 38"/>
          <p:cNvCxnSpPr>
            <a:stCxn id="25" idx="1"/>
            <a:endCxn id="27" idx="5"/>
          </p:cNvCxnSpPr>
          <p:nvPr/>
        </p:nvCxnSpPr>
        <p:spPr>
          <a:xfrm flipH="1" flipV="1">
            <a:off x="5123201" y="2615340"/>
            <a:ext cx="353210" cy="47563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243816" y="2380389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966550" y="2665632"/>
            <a:ext cx="405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β</a:t>
            </a:r>
            <a:endParaRPr lang="en-US" sz="20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00315" y="1838330"/>
            <a:ext cx="405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lang="en-US" sz="2000" i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0077" y="3656020"/>
            <a:ext cx="300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Mass measurements along the path of the </a:t>
            </a:r>
            <a:r>
              <a:rPr lang="en-GB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lang="en-GB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process</a:t>
            </a:r>
            <a:endParaRPr lang="en-US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90071" y="4655512"/>
            <a:ext cx="1075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TITAN</a:t>
            </a:r>
            <a:endParaRPr lang="en-US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91750" y="5548772"/>
            <a:ext cx="1018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EMMA</a:t>
            </a:r>
            <a:endParaRPr lang="en-US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887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42" grpId="0"/>
      <p:bldP spid="43" grpId="0"/>
      <p:bldP spid="44" grpId="0"/>
      <p:bldP spid="21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9388" y="179388"/>
            <a:ext cx="8780462" cy="6496050"/>
          </a:xfrm>
          <a:prstGeom prst="rect">
            <a:avLst/>
          </a:prstGeom>
          <a:solidFill>
            <a:srgbClr val="FF0000">
              <a:alpha val="0"/>
            </a:srgbClr>
          </a:solidFill>
          <a:ln w="444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0825" y="260350"/>
            <a:ext cx="8642350" cy="461963"/>
          </a:xfrm>
          <a:prstGeom prst="rect">
            <a:avLst/>
          </a:prstGeom>
          <a:gradFill rotWithShape="1">
            <a:gsLst>
              <a:gs pos="0">
                <a:srgbClr val="182F76"/>
              </a:gs>
              <a:gs pos="100000">
                <a:srgbClr val="3366FF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Formation of Heavy Elements and </a:t>
            </a:r>
            <a:r>
              <a:rPr lang="en-GB" sz="2400" b="1" dirty="0" smtClean="0">
                <a:solidFill>
                  <a:schemeClr val="bg1"/>
                </a:solidFill>
                <a:latin typeface="Lucida Sans" charset="0"/>
              </a:rPr>
              <a:t>Perspectives</a:t>
            </a:r>
            <a:endParaRPr lang="en-GB" sz="2400" b="1" dirty="0">
              <a:solidFill>
                <a:schemeClr val="bg1"/>
              </a:solidFill>
              <a:latin typeface="Lucida Sans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582" y="881772"/>
            <a:ext cx="2509218" cy="1323439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8" name="Picture 7" descr="SN_1987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1801336"/>
            <a:ext cx="2870200" cy="129569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250824" y="752133"/>
            <a:ext cx="3279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Nuclear astrophysics is an extremely vibrant area of research that is constantly evolving with the latest discoveries in astronomy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0825" y="2503557"/>
            <a:ext cx="45370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TRIUMF is currently at the forefront of nuclear astrophysics research but</a:t>
            </a:r>
            <a:r>
              <a:rPr lang="mr-IN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…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32900" y="1235715"/>
            <a:ext cx="4841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arenBoth"/>
            </a:pP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Ne(α,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using DRAGON </a:t>
            </a:r>
            <a:r>
              <a:rPr lang="mr-IN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s process in red giant stars </a:t>
            </a:r>
          </a:p>
          <a:p>
            <a:pPr marL="457200" indent="-457200" algn="just">
              <a:buAutoNum type="arabicParenBoth"/>
            </a:pP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Na(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using DRAGON and </a:t>
            </a: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Na(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d,p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using TUDA </a:t>
            </a:r>
            <a:r>
              <a:rPr lang="mr-IN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cosmic 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-ray emission </a:t>
            </a:r>
          </a:p>
          <a:p>
            <a:pPr marL="457200" indent="-457200" algn="just">
              <a:buAutoNum type="arabicParenBoth"/>
            </a:pPr>
            <a:r>
              <a:rPr lang="en-US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83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Rb(</a:t>
            </a:r>
            <a:r>
              <a:rPr lang="en-US" sz="20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p,γ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using TIGRESS + EMMA </a:t>
            </a:r>
            <a:r>
              <a:rPr lang="mr-IN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Nucleosynthesis in CCSN</a:t>
            </a:r>
            <a:endParaRPr lang="en-US" sz="2000" baseline="30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2" name="Picture 1" descr="97353600507f3da7fd2fc0697e45de06d2bf34d6_1886200___1692__85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4559300"/>
            <a:ext cx="3873500" cy="1916782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4422775" y="4824225"/>
            <a:ext cx="42005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irect measurements with heavy-ion storage rings. Increase in reaction luminosity by ~10</a:t>
            </a:r>
            <a:r>
              <a:rPr lang="en-GB" sz="2000" baseline="30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en-GB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offers unique possibility. </a:t>
            </a: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098800" y="1801336"/>
            <a:ext cx="2933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dirty="0" smtClean="0">
                <a:solidFill>
                  <a:srgbClr val="FFFFFF"/>
                </a:solidFill>
                <a:latin typeface="Times New Roman"/>
                <a:cs typeface="Times New Roman"/>
              </a:rPr>
              <a:t>but in order to continue that into the future there is a need for new radioactive ion beams and a necessity to perform measurements on the very edge of experimental feasibility</a:t>
            </a:r>
            <a:endParaRPr lang="en-US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098800" y="4706035"/>
            <a:ext cx="281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dirty="0" smtClean="0">
                <a:solidFill>
                  <a:srgbClr val="FFFFFF"/>
                </a:solidFill>
                <a:latin typeface="Times New Roman"/>
                <a:cs typeface="Times New Roman"/>
              </a:rPr>
              <a:t>Current UK project bid to build custom heavy-ion storage ring for ISOL facility</a:t>
            </a:r>
            <a:endParaRPr lang="en-US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692400" y="3390900"/>
            <a:ext cx="838200" cy="3175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692400" y="3860800"/>
            <a:ext cx="838200" cy="3175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663233" y="3308290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Beam development</a:t>
            </a:r>
            <a:endParaRPr lang="en-US" sz="20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53708" y="3778190"/>
            <a:ext cx="3738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Operate at the edge of feasibility</a:t>
            </a:r>
            <a:endParaRPr lang="en-US" sz="20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228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3125</TotalTime>
  <Words>1549</Words>
  <Application>Microsoft Office PowerPoint</Application>
  <PresentationFormat>On-screen Show (4:3)</PresentationFormat>
  <Paragraphs>375</Paragraphs>
  <Slides>30</Slides>
  <Notes>0</Notes>
  <HiddenSlides>0</HiddenSlides>
  <MMClips>2</MMClips>
  <ScaleCrop>false</ScaleCrop>
  <HeadingPairs>
    <vt:vector size="10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ＭＳ Ｐゴシック</vt:lpstr>
      <vt:lpstr>Arial</vt:lpstr>
      <vt:lpstr>Calibri</vt:lpstr>
      <vt:lpstr>Lucida Grande</vt:lpstr>
      <vt:lpstr>Lucida Sans</vt:lpstr>
      <vt:lpstr>Mangal</vt:lpstr>
      <vt:lpstr>Times New Roman</vt:lpstr>
      <vt:lpstr>Wingdings</vt:lpstr>
      <vt:lpstr>Office Theme</vt:lpstr>
      <vt:lpstr>???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</dc:creator>
  <cp:lastModifiedBy>Instructor</cp:lastModifiedBy>
  <cp:revision>97</cp:revision>
  <dcterms:created xsi:type="dcterms:W3CDTF">2018-07-15T15:50:52Z</dcterms:created>
  <dcterms:modified xsi:type="dcterms:W3CDTF">2018-07-17T20:23:11Z</dcterms:modified>
</cp:coreProperties>
</file>