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8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8" r:id="rId22"/>
    <p:sldId id="274" r:id="rId23"/>
    <p:sldId id="286" r:id="rId24"/>
    <p:sldId id="275" r:id="rId25"/>
    <p:sldId id="288" r:id="rId26"/>
    <p:sldId id="276" r:id="rId27"/>
    <p:sldId id="277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5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4279" autoAdjust="0"/>
  </p:normalViewPr>
  <p:slideViewPr>
    <p:cSldViewPr snapToGrid="0">
      <p:cViewPr varScale="1">
        <p:scale>
          <a:sx n="109" d="100"/>
          <a:sy n="109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F9B69-24B4-4576-8523-1C0DDE36FF3C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4E760-0CC9-44B5-9C24-266DF59B1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39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310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135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942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421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502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351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91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763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064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025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385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pic>
        <p:nvPicPr>
          <p:cNvPr id="7" name="Picture 6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29" y="6134716"/>
            <a:ext cx="2042160" cy="501650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pic>
        <p:nvPicPr>
          <p:cNvPr id="8" name="Picture 7"/>
          <p:cNvPicPr/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41" b="52748"/>
          <a:stretch/>
        </p:blipFill>
        <p:spPr bwMode="auto">
          <a:xfrm>
            <a:off x="7270685" y="6269653"/>
            <a:ext cx="4667250" cy="381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99584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1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Scott.Rosendahl@lightsource.ca" TargetMode="External"/><Relationship Id="rId2" Type="http://schemas.openxmlformats.org/officeDocument/2006/relationships/hyperlink" Target="mailto:Brant.Billinghurst@lightsource.c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anadian-ir-users.boards.net/" TargetMode="External"/><Relationship Id="rId4" Type="http://schemas.openxmlformats.org/officeDocument/2006/relationships/hyperlink" Target="mailto:Ian.Burgess@usask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9883"/>
            <a:ext cx="9144000" cy="2387600"/>
          </a:xfrm>
        </p:spPr>
        <p:txBody>
          <a:bodyPr/>
          <a:lstStyle/>
          <a:p>
            <a:r>
              <a:rPr lang="en-CA" dirty="0" smtClean="0"/>
              <a:t>THz Spectroscopy at the Canadian Light Source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6077" y="5395159"/>
            <a:ext cx="9144000" cy="522106"/>
          </a:xfrm>
        </p:spPr>
        <p:txBody>
          <a:bodyPr/>
          <a:lstStyle/>
          <a:p>
            <a:r>
              <a:rPr lang="en-CA" dirty="0" smtClean="0"/>
              <a:t>Brant Billinghurst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966" y="2717483"/>
            <a:ext cx="3842222" cy="256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5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627002"/>
            <a:ext cx="10515600" cy="4351338"/>
          </a:xfrm>
        </p:spPr>
        <p:txBody>
          <a:bodyPr>
            <a:normAutofit/>
          </a:bodyPr>
          <a:lstStyle/>
          <a:p>
            <a:r>
              <a:rPr lang="en-CA" dirty="0" smtClean="0"/>
              <a:t>Introduction to Synchrotrons</a:t>
            </a:r>
          </a:p>
          <a:p>
            <a:r>
              <a:rPr lang="en-CA" dirty="0" smtClean="0"/>
              <a:t>The Synchrotron Advantage</a:t>
            </a:r>
          </a:p>
          <a:p>
            <a:r>
              <a:rPr lang="en-CA" dirty="0" smtClean="0"/>
              <a:t>The Far-Infrared Beamline </a:t>
            </a:r>
          </a:p>
          <a:p>
            <a:pPr lvl="1"/>
            <a:r>
              <a:rPr lang="en-CA" dirty="0" smtClean="0"/>
              <a:t>Spectrometer</a:t>
            </a:r>
          </a:p>
          <a:p>
            <a:pPr lvl="1"/>
            <a:r>
              <a:rPr lang="en-CA" dirty="0" smtClean="0"/>
              <a:t>High Resolution Gas Phase Spectroscopy</a:t>
            </a:r>
          </a:p>
          <a:p>
            <a:pPr lvl="1"/>
            <a:r>
              <a:rPr lang="en-CA" dirty="0" smtClean="0"/>
              <a:t>Condensed Phase Spectroscopy</a:t>
            </a:r>
          </a:p>
          <a:p>
            <a:r>
              <a:rPr lang="en-CA" dirty="0" smtClean="0"/>
              <a:t>Coherent Synchrotron Radiation (CSR)</a:t>
            </a:r>
          </a:p>
          <a:p>
            <a:r>
              <a:rPr lang="en-CA" dirty="0" smtClean="0"/>
              <a:t>CSR Heterodyne Experiments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Canadian Light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0" y="1713639"/>
            <a:ext cx="5172892" cy="4351338"/>
          </a:xfrm>
        </p:spPr>
        <p:txBody>
          <a:bodyPr/>
          <a:lstStyle/>
          <a:p>
            <a:r>
              <a:rPr lang="en-CA" dirty="0" smtClean="0"/>
              <a:t>Located in Saskatoon</a:t>
            </a:r>
          </a:p>
          <a:p>
            <a:r>
              <a:rPr lang="en-CA" dirty="0" smtClean="0"/>
              <a:t>The only Synchrotron in Canada</a:t>
            </a:r>
          </a:p>
          <a:p>
            <a:r>
              <a:rPr lang="en-CA" dirty="0" smtClean="0"/>
              <a:t>3</a:t>
            </a:r>
            <a:r>
              <a:rPr lang="en-CA" baseline="30000" dirty="0" smtClean="0"/>
              <a:t>rd</a:t>
            </a:r>
            <a:r>
              <a:rPr lang="en-CA" dirty="0" smtClean="0"/>
              <a:t> Generation </a:t>
            </a:r>
            <a:r>
              <a:rPr lang="en-CA" dirty="0"/>
              <a:t>s</a:t>
            </a:r>
            <a:r>
              <a:rPr lang="en-CA" dirty="0" smtClean="0"/>
              <a:t>torage ring</a:t>
            </a:r>
          </a:p>
          <a:p>
            <a:r>
              <a:rPr lang="en-CA" dirty="0" smtClean="0"/>
              <a:t>2.9 </a:t>
            </a:r>
            <a:r>
              <a:rPr lang="en-CA" dirty="0" err="1" smtClean="0"/>
              <a:t>GeV</a:t>
            </a:r>
            <a:r>
              <a:rPr lang="en-CA" dirty="0" smtClean="0"/>
              <a:t> </a:t>
            </a:r>
          </a:p>
          <a:p>
            <a:r>
              <a:rPr lang="en-CA" dirty="0" smtClean="0"/>
              <a:t>Maximum Current 220 mA </a:t>
            </a:r>
          </a:p>
          <a:p>
            <a:r>
              <a:rPr lang="en-CA" dirty="0" smtClean="0"/>
              <a:t>Circumference: 171 m</a:t>
            </a:r>
          </a:p>
          <a:p>
            <a:pPr marL="0" indent="0">
              <a:buNone/>
            </a:pPr>
            <a:endParaRPr lang="en-CA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2" y="1758780"/>
            <a:ext cx="6328289" cy="422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3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Beamlines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28" y="1816916"/>
            <a:ext cx="4833257" cy="4351338"/>
          </a:xfrm>
        </p:spPr>
        <p:txBody>
          <a:bodyPr/>
          <a:lstStyle/>
          <a:p>
            <a:r>
              <a:rPr lang="en-US" dirty="0" smtClean="0"/>
              <a:t>17 Beamlines</a:t>
            </a:r>
          </a:p>
          <a:p>
            <a:pPr lvl="1"/>
            <a:r>
              <a:rPr lang="en-US" dirty="0" smtClean="0"/>
              <a:t>Far-Infrared </a:t>
            </a:r>
          </a:p>
          <a:p>
            <a:pPr lvl="1"/>
            <a:r>
              <a:rPr lang="en-US" dirty="0" smtClean="0"/>
              <a:t>Mid-Infrared</a:t>
            </a:r>
          </a:p>
          <a:p>
            <a:pPr lvl="1"/>
            <a:r>
              <a:rPr lang="en-US" dirty="0" smtClean="0"/>
              <a:t>Soft X-ray</a:t>
            </a:r>
          </a:p>
          <a:p>
            <a:pPr lvl="1"/>
            <a:r>
              <a:rPr lang="en-US" dirty="0" smtClean="0"/>
              <a:t>Hard X-ray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78" y="1816916"/>
            <a:ext cx="5884698" cy="391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1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Basics of a Synchrotron</a:t>
            </a:r>
            <a:endParaRPr lang="en-US" dirty="0"/>
          </a:p>
        </p:txBody>
      </p:sp>
      <p:pic>
        <p:nvPicPr>
          <p:cNvPr id="4" name="Picture 2" descr="http://www.lightsource.ca/education/images/Synchrotron_ne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877" y="1457718"/>
            <a:ext cx="7272808" cy="44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56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5468"/>
            <a:ext cx="10515600" cy="1325563"/>
          </a:xfrm>
        </p:spPr>
        <p:txBody>
          <a:bodyPr/>
          <a:lstStyle/>
          <a:p>
            <a:r>
              <a:rPr lang="en-CA" dirty="0" smtClean="0"/>
              <a:t>The Synchrotron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6940"/>
            <a:ext cx="10515600" cy="4351338"/>
          </a:xfrm>
        </p:spPr>
        <p:txBody>
          <a:bodyPr/>
          <a:lstStyle/>
          <a:p>
            <a:r>
              <a:rPr lang="en-US" dirty="0" smtClean="0"/>
              <a:t>The electron beam is a very small source</a:t>
            </a:r>
          </a:p>
          <a:p>
            <a:r>
              <a:rPr lang="en-US" dirty="0" smtClean="0"/>
              <a:t>Produces very high brightness</a:t>
            </a:r>
          </a:p>
          <a:p>
            <a:r>
              <a:rPr lang="en-US" dirty="0" smtClean="0"/>
              <a:t>This allows experiments that would either be</a:t>
            </a:r>
          </a:p>
          <a:p>
            <a:pPr lvl="1"/>
            <a:r>
              <a:rPr lang="en-US" dirty="0" smtClean="0"/>
              <a:t>Impossible </a:t>
            </a:r>
          </a:p>
          <a:p>
            <a:pPr lvl="1"/>
            <a:r>
              <a:rPr lang="en-US" dirty="0" smtClean="0"/>
              <a:t>Impractical </a:t>
            </a:r>
          </a:p>
          <a:p>
            <a:r>
              <a:rPr lang="en-US" dirty="0" smtClean="0"/>
              <a:t>This is true for all beamlines </a:t>
            </a:r>
            <a:endParaRPr lang="en-US" dirty="0"/>
          </a:p>
          <a:p>
            <a:r>
              <a:rPr lang="en-US" dirty="0" smtClean="0"/>
              <a:t>Far-Infrared </a:t>
            </a:r>
          </a:p>
          <a:p>
            <a:pPr lvl="1"/>
            <a:r>
              <a:rPr lang="en-US" dirty="0" smtClean="0"/>
              <a:t>High Spectral Resolution</a:t>
            </a:r>
          </a:p>
          <a:p>
            <a:pPr lvl="1"/>
            <a:r>
              <a:rPr lang="en-US" dirty="0" smtClean="0"/>
              <a:t>High Spatial Resolution </a:t>
            </a:r>
          </a:p>
        </p:txBody>
      </p:sp>
    </p:spTree>
    <p:extLst>
      <p:ext uri="{BB962C8B-B14F-4D97-AF65-F5344CB8AC3E}">
        <p14:creationId xmlns:p14="http://schemas.microsoft.com/office/powerpoint/2010/main" val="172012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474" t="4768" r="36187" b="54514"/>
          <a:stretch/>
        </p:blipFill>
        <p:spPr>
          <a:xfrm>
            <a:off x="2150418" y="2610247"/>
            <a:ext cx="2880320" cy="2459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t="4529" r="40584" b="61688"/>
          <a:stretch/>
        </p:blipFill>
        <p:spPr>
          <a:xfrm>
            <a:off x="6974954" y="2610247"/>
            <a:ext cx="2952328" cy="24824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493" y="2036322"/>
            <a:ext cx="1038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Glow Bar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86833" y="2046665"/>
            <a:ext cx="1328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Synchrotron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7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Synchrotron advantage: 30-335 cm</a:t>
            </a:r>
            <a:r>
              <a:rPr lang="en-US" baseline="30000" dirty="0" smtClean="0"/>
              <a:t>-1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161" y="951614"/>
            <a:ext cx="7491883" cy="574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Synchrotron advantage: </a:t>
            </a:r>
            <a:r>
              <a:rPr lang="en-US" dirty="0" smtClean="0"/>
              <a:t>335-535 </a:t>
            </a:r>
            <a:r>
              <a:rPr lang="en-US" dirty="0"/>
              <a:t>cm</a:t>
            </a:r>
            <a:r>
              <a:rPr lang="en-US" baseline="30000" dirty="0"/>
              <a:t>-1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808" y="1116033"/>
            <a:ext cx="7076383" cy="54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Synchrotron advantage: </a:t>
            </a:r>
            <a:r>
              <a:rPr lang="en-US" dirty="0" smtClean="0"/>
              <a:t>500-1200 </a:t>
            </a:r>
            <a:r>
              <a:rPr lang="en-US" dirty="0"/>
              <a:t>cm</a:t>
            </a:r>
            <a:r>
              <a:rPr lang="en-US" baseline="30000" dirty="0"/>
              <a:t>-1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369" y="962055"/>
            <a:ext cx="7273158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5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73" y="1534697"/>
            <a:ext cx="6419644" cy="45358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93359" y="1690688"/>
            <a:ext cx="25202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resolution spectra of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pyrrole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collected using the synchrotron (top) compared to the same using the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Globar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(bottom). Reproduced from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Tokaryk D.W. and van Wijngaarden J.A. "Fourier transform spectra of the  ν</a:t>
            </a:r>
            <a:r>
              <a:rPr lang="en-US" sz="1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2ν</a:t>
            </a:r>
            <a:r>
              <a:rPr lang="en-US" sz="1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,and 2ν</a:t>
            </a:r>
            <a:r>
              <a:rPr lang="en-US" sz="1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 ν</a:t>
            </a:r>
            <a:r>
              <a:rPr lang="en-US" sz="1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bands of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pyrrole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taken with 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synchrotron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radiation"  Can. J. Phys. 87 (2009) 443-448.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© Canadian Science Publishing or its licensors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967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Far-Infrared Beamline : Spectrometer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00" y="1573076"/>
            <a:ext cx="5085805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Bruker IFS 125 HR Spectrometer</a:t>
            </a:r>
          </a:p>
          <a:p>
            <a:pPr lvl="1"/>
            <a:r>
              <a:rPr lang="en-US" dirty="0" smtClean="0"/>
              <a:t>9.4 M Pathlength Difference</a:t>
            </a:r>
          </a:p>
          <a:p>
            <a:pPr lvl="1"/>
            <a:r>
              <a:rPr lang="en-US" dirty="0" smtClean="0"/>
              <a:t>Nominal Resolution: 0.00096 cm</a:t>
            </a:r>
            <a:r>
              <a:rPr lang="en-US" baseline="30000" dirty="0" smtClean="0"/>
              <a:t>-1</a:t>
            </a:r>
          </a:p>
          <a:p>
            <a:pPr lvl="1"/>
            <a:r>
              <a:rPr lang="en-US" dirty="0" smtClean="0"/>
              <a:t>Beam splinters:</a:t>
            </a:r>
          </a:p>
          <a:p>
            <a:pPr lvl="2"/>
            <a:r>
              <a:rPr lang="en-US" dirty="0" smtClean="0"/>
              <a:t>75 micron Mylar (5-30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6 micron Mylar (30-535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KBr</a:t>
            </a:r>
            <a:r>
              <a:rPr lang="en-US" dirty="0" smtClean="0"/>
              <a:t> (400-4800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CaF</a:t>
            </a:r>
            <a:r>
              <a:rPr lang="en-US" dirty="0" smtClean="0"/>
              <a:t> (1850-20000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Sources</a:t>
            </a:r>
          </a:p>
          <a:p>
            <a:pPr lvl="2"/>
            <a:r>
              <a:rPr lang="en-US" dirty="0" smtClean="0"/>
              <a:t>Synchrotron</a:t>
            </a:r>
          </a:p>
          <a:p>
            <a:pPr lvl="2"/>
            <a:r>
              <a:rPr lang="en-US" dirty="0" err="1" smtClean="0"/>
              <a:t>Globar</a:t>
            </a:r>
            <a:endParaRPr lang="en-US" dirty="0" smtClean="0"/>
          </a:p>
          <a:p>
            <a:pPr lvl="2"/>
            <a:r>
              <a:rPr lang="en-US" dirty="0" smtClean="0"/>
              <a:t>Tungsten Lamp</a:t>
            </a:r>
          </a:p>
          <a:p>
            <a:pPr lvl="2"/>
            <a:r>
              <a:rPr lang="en-US" dirty="0" smtClean="0"/>
              <a:t>Hg Arc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5937468" cy="396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4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6155" y="1707225"/>
            <a:ext cx="6638191" cy="396637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QMC Detector</a:t>
            </a:r>
          </a:p>
          <a:p>
            <a:pPr lvl="1"/>
            <a:r>
              <a:rPr lang="en-US" dirty="0" smtClean="0"/>
              <a:t>Channel 1: Niobium TES Bolometer (5-600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Channel 2: </a:t>
            </a:r>
            <a:r>
              <a:rPr lang="en-US" dirty="0" err="1" smtClean="0"/>
              <a:t>Ge:Cu</a:t>
            </a:r>
            <a:r>
              <a:rPr lang="en-US" dirty="0" smtClean="0"/>
              <a:t> detector (200-1300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 Bolometer (5-335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 Bolometer (30-650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Ge:Cu</a:t>
            </a:r>
            <a:r>
              <a:rPr lang="en-US" dirty="0" smtClean="0"/>
              <a:t> Detector (335-1900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smtClean="0"/>
              <a:t>MCT NW (700-10000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smtClean="0"/>
              <a:t>MCT WD (450-10000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InSb</a:t>
            </a:r>
            <a:r>
              <a:rPr lang="en-US" dirty="0" smtClean="0"/>
              <a:t> (1850-10000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711" y="1291422"/>
            <a:ext cx="1869097" cy="488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0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Far-Infrared Beamline Gas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627" y="1766611"/>
            <a:ext cx="4241076" cy="18275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2 Meter Gas Cell</a:t>
            </a:r>
          </a:p>
          <a:p>
            <a:pPr lvl="1"/>
            <a:r>
              <a:rPr lang="en-US" dirty="0" smtClean="0"/>
              <a:t>72 meter Maximum Pathlength</a:t>
            </a:r>
          </a:p>
          <a:p>
            <a:pPr lvl="1"/>
            <a:r>
              <a:rPr lang="en-US" dirty="0" smtClean="0"/>
              <a:t>Can be cooled to 200 K</a:t>
            </a:r>
          </a:p>
          <a:p>
            <a:pPr lvl="1"/>
            <a:r>
              <a:rPr lang="en-US" dirty="0" smtClean="0"/>
              <a:t>Can be warmed to 340 K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403" descr="FarIR_GasCell-br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0" t="40845" r="54597" b="22536"/>
          <a:stretch>
            <a:fillRect/>
          </a:stretch>
        </p:blipFill>
        <p:spPr bwMode="auto">
          <a:xfrm>
            <a:off x="539931" y="1690688"/>
            <a:ext cx="2760617" cy="37784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703" y="2197270"/>
            <a:ext cx="3429000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entagon 6"/>
          <p:cNvSpPr/>
          <p:nvPr/>
        </p:nvSpPr>
        <p:spPr>
          <a:xfrm rot="10800000">
            <a:off x="3300548" y="1635295"/>
            <a:ext cx="4345578" cy="172402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3614873" y="3579898"/>
            <a:ext cx="4345578" cy="172402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40627" y="3735814"/>
            <a:ext cx="4241076" cy="18275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30 Meter Gas Cell</a:t>
            </a:r>
          </a:p>
          <a:p>
            <a:pPr lvl="1"/>
            <a:r>
              <a:rPr lang="en-US" sz="2200" dirty="0"/>
              <a:t>1</a:t>
            </a:r>
            <a:r>
              <a:rPr lang="en-US" sz="2200" dirty="0" smtClean="0"/>
              <a:t>2 meter Maximum Pathlength</a:t>
            </a:r>
          </a:p>
          <a:p>
            <a:pPr lvl="1"/>
            <a:r>
              <a:rPr lang="en-US" sz="2200" dirty="0" smtClean="0"/>
              <a:t>Ambient Temperature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98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Furnace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74" y="1690688"/>
            <a:ext cx="5153025" cy="4351338"/>
          </a:xfrm>
        </p:spPr>
        <p:txBody>
          <a:bodyPr/>
          <a:lstStyle/>
          <a:p>
            <a:r>
              <a:rPr lang="en-US" dirty="0" smtClean="0"/>
              <a:t>Maximum Temperature: 1500 °C</a:t>
            </a:r>
          </a:p>
          <a:p>
            <a:r>
              <a:rPr lang="en-US" dirty="0" smtClean="0"/>
              <a:t>Pathlength 86 cm</a:t>
            </a:r>
          </a:p>
          <a:p>
            <a:r>
              <a:rPr lang="en-US" dirty="0" smtClean="0"/>
              <a:t>Single Path</a:t>
            </a:r>
          </a:p>
          <a:p>
            <a:r>
              <a:rPr lang="en-US" dirty="0" smtClean="0"/>
              <a:t>Flow capable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631997" cy="42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Glow Discharge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575" y="2625724"/>
            <a:ext cx="5229225" cy="2593975"/>
          </a:xfrm>
        </p:spPr>
        <p:txBody>
          <a:bodyPr>
            <a:normAutofit/>
          </a:bodyPr>
          <a:lstStyle/>
          <a:p>
            <a:r>
              <a:rPr lang="en-US" dirty="0" smtClean="0"/>
              <a:t>1.5 M Base Pathlength </a:t>
            </a:r>
          </a:p>
          <a:p>
            <a:r>
              <a:rPr lang="en-US" dirty="0" smtClean="0"/>
              <a:t>~50 Meter total Pathlength</a:t>
            </a:r>
          </a:p>
          <a:p>
            <a:r>
              <a:rPr lang="en-US" dirty="0" smtClean="0"/>
              <a:t>High Voltage Supply</a:t>
            </a:r>
          </a:p>
          <a:p>
            <a:pPr lvl="1"/>
            <a:r>
              <a:rPr lang="en-US" dirty="0" smtClean="0"/>
              <a:t>Maximum Voltage: 3700 Volt</a:t>
            </a:r>
          </a:p>
          <a:p>
            <a:pPr lvl="1"/>
            <a:r>
              <a:rPr lang="en-US" dirty="0" smtClean="0"/>
              <a:t>Maximum Current: 180 mA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5" name="Picture 2" descr="W:\IR beamlines\Far-IR\Picture_Activity\Picture_GasDischargeCell_25Aug2010\IMG_22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027238"/>
            <a:ext cx="5264149" cy="394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188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Horizontal Microscope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5075" y="1690688"/>
            <a:ext cx="5238750" cy="4351338"/>
          </a:xfrm>
        </p:spPr>
        <p:txBody>
          <a:bodyPr/>
          <a:lstStyle/>
          <a:p>
            <a:r>
              <a:rPr lang="en-US" dirty="0" smtClean="0"/>
              <a:t>Design Based on SOLIEL System</a:t>
            </a:r>
          </a:p>
          <a:p>
            <a:r>
              <a:rPr lang="en-US" dirty="0" smtClean="0"/>
              <a:t>Transmission or Reflectance</a:t>
            </a:r>
          </a:p>
          <a:p>
            <a:r>
              <a:rPr lang="en-US" dirty="0" smtClean="0"/>
              <a:t>Designed for use with Diamond Anvil Cells</a:t>
            </a:r>
          </a:p>
          <a:p>
            <a:r>
              <a:rPr lang="en-US" dirty="0" smtClean="0"/>
              <a:t>Numerical Aperture: 0.5</a:t>
            </a:r>
          </a:p>
          <a:p>
            <a:r>
              <a:rPr lang="en-US" dirty="0" smtClean="0"/>
              <a:t>Working distance: 47 mm</a:t>
            </a:r>
          </a:p>
          <a:p>
            <a:r>
              <a:rPr lang="en-US" dirty="0" smtClean="0"/>
              <a:t>Purged with Dry Nitrogen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39" y="1805147"/>
            <a:ext cx="5496561" cy="412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63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Pellet Wheel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2775" y="2795588"/>
            <a:ext cx="3876675" cy="1909762"/>
          </a:xfrm>
        </p:spPr>
        <p:txBody>
          <a:bodyPr/>
          <a:lstStyle/>
          <a:p>
            <a:r>
              <a:rPr lang="en-US" dirty="0" smtClean="0"/>
              <a:t>Accepts 13 mm pellets</a:t>
            </a:r>
          </a:p>
          <a:p>
            <a:pPr lvl="1"/>
            <a:r>
              <a:rPr lang="en-US" dirty="0" err="1" smtClean="0"/>
              <a:t>KBr</a:t>
            </a:r>
            <a:endParaRPr lang="en-US" dirty="0" smtClean="0"/>
          </a:p>
          <a:p>
            <a:pPr lvl="1"/>
            <a:r>
              <a:rPr lang="en-US" dirty="0" smtClean="0"/>
              <a:t>Polyethylene</a:t>
            </a:r>
          </a:p>
          <a:p>
            <a:r>
              <a:rPr lang="en-US" dirty="0" smtClean="0"/>
              <a:t>Up to10 Pellets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1" t="13472" r="11459" b="5973"/>
          <a:stretch/>
        </p:blipFill>
        <p:spPr>
          <a:xfrm>
            <a:off x="590550" y="1690688"/>
            <a:ext cx="5324475" cy="425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52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Photoacoustic Spectroscopy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50" y="1690688"/>
            <a:ext cx="5162550" cy="435133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MTEC Photoacoustic Cell</a:t>
            </a:r>
            <a:endParaRPr lang="en-US" dirty="0"/>
          </a:p>
          <a:p>
            <a:r>
              <a:rPr lang="en-US" dirty="0" smtClean="0"/>
              <a:t>Excellent for Opaque samples</a:t>
            </a:r>
          </a:p>
          <a:p>
            <a:r>
              <a:rPr lang="en-US" dirty="0" smtClean="0"/>
              <a:t>Capable of “depth profiling”</a:t>
            </a:r>
          </a:p>
          <a:p>
            <a:r>
              <a:rPr lang="en-US" dirty="0" smtClean="0"/>
              <a:t>Little to no sample preparation</a:t>
            </a:r>
          </a:p>
          <a:p>
            <a:r>
              <a:rPr lang="en-US" dirty="0" smtClean="0"/>
              <a:t>Works well with Coherent Synchrotron Radiation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59" y="1690688"/>
            <a:ext cx="3317616" cy="42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66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GladiATR</a:t>
            </a:r>
            <a:endParaRPr lang="en-CA" dirty="0"/>
          </a:p>
        </p:txBody>
      </p:sp>
      <p:sp>
        <p:nvSpPr>
          <p:cNvPr id="4" name="AutoShape 2" descr="data:image/jpeg;base64,/9j/4AAQSkZJRgABAQEASABIAAD/4TSIRXhpZgAATU0AKgAAAAgADAALAAIAAAAmAAAIqgEPAAIAAAAGAAAI0AEQAAIAAAALAAAI1gESAAMAAAABAAEAAAEaAAUAAAABAAAI4gEbAAUAAAABAAAI6gEoAAMAAAABAAIAAAExAAIAAAAmAAAI8gEyAAIAAAAUAAAJGAITAAMAAAABAAEAAIdpAAQAAAABAAAJLOocAAcAAAgMAAAAngAAErgc6gAAA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dpbmRvd3MgUGhvdG8gRWRpdG9yIDEwLjAuMTAwMTEuMTYzODQAQXBwbGUAaVBvZCB0b3VjaAAAAAAASAAAAAEAAABIAAAAAVdpbmRvd3MgUGhvdG8gRWRpdG9yIDEwLjAuMTAwMTEuMTYzODQAMjAxODowNDowNSAxNjo1NTowOAAAGIKaAAUAAAABAAASXoKdAAUAAAABAAASZogiAAMAAAABAAIAAIgnAAMAAAABAKAAAJAAAAcAAAAEMDIyMZADAAIAAAAUAAASbpAEAAIAAAAUAAASgpEBAAcAAAAEAQIDAJIBAAoAAAABAAASlpICAAUAAAABAAASnpIDAAoAAAABAAASppIHAAMAAAABAAUAAJIJAAMAAAABACAAAJIKAAUAAAABAAASrqAAAAcAAAAEMDEwMKABAAMAAAABAAEAAKACAAQAAAABAAADwKADAAQAAAABAAAC0KIXAAMAAAABAAIAAKQCAAMAAAABAAAAAKQDAAMAAAABAAAAAKQFAAMAAAABACAAAKQGAAMAAAABAAAAAOocAAcAAAgMAAAKUgAAAAAc6gAAA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AAAAeAAAADAAAAAUyMDE3OjA4OjI2IDE3OjU4OjQyADIwMTc6MDg6MjYgMTc6NTg6NDIAAAAPwwAAAzUAABLtAAAHfgAAYxMAAB48AAAATQAAABQAAAAGAQMAAwAAAAEABgAAARoABQAAAAEAABMGARsABQAAAAEAABMOASgAAwAAAAEAAgAAAgEABAAAAAEAABMWAgIABAAAAAEAACFpAAAAAAAAAGAAAAABAAAAYAAAAAH/2P/bAEMACAYGBwYFCAcHBwkJCAoMFA0MCwsMGRITDxQdGh8eHRocHCAkLicgIiwjHBwoNyksMDE0NDQfJzk9ODI8LjM0Mv/bAEMBCQkJDAsMGA0NGDIhHCEyMjIyMjIyMjIyMjIyMjIyMjIyMjIyMjIyMjIyMjIyMjIyMjIyMjIyMjIyMjIyMjIyMv/AABEIAOgBAAMBIQACEQEDEQH/xAAfAAABBQEBAQEBAQAAAAAAAAAAAQIDBAUGBwgJCgv/xAC1EAACAQMDAgQDBQUEBAAAAX0BAgMABBEFEiExQQYTUWEHInEUMoGRoQgjQrHBFVLR8CQzYnKCCQoWFxgZGiUmJygpKjQ1Njc4OTpDREVGR0hJSlNUVVZXWFlaY2RlZmdoaWpzdHV2d3h5eoOEhYaHiImKkpOUlZaXmJmaoqOkpaanqKmqsrO0tba3uLm6wsPExcbHyMnK0tPU1dbX2Nna4eLj5OXm5+jp6vHy8/T19vf4+fr/xAAfAQADAQEBAQEBAQEBAAAAAAAAAQIDBAUGBwgJCgv/xAC1EQACAQIEBAMEBwUEBAABAncAAQIDEQQFITEGEkFRB2FxEyIygQgUQpGhscEJIzNS8BVictEKFiQ04SXxFxgZGiYnKCkqNTY3ODk6Q0RFRkdISUpTVFVWV1hZWmNkZWZnaGlqc3R1dnd4eXqCg4SFhoeIiYqSk5SVlpeYmZqio6Slpqeoqaqys7S1tre4ubrCw8TFxsfIycrS09TV1tfY2dri4+Tl5ufo6ery8/T19vf4+fr/2gAMAwEAAhEDEQA/AO2XpT+1SUJTXbapb0FAjmZ9TntnVIy2X+dsdyea6a0ZpUBYMMKCcc1HMVY0o7ZSBlpOmfuf/Xq1HY2j8meQf9s//r0cwrFpNKs36XT/AIrUn9kWKgbrvGfXFNMLEy6DbHpM5+mKU6Har96Zx9SKYiu1npKMQ17gjr8wp/2DSwm83XynnO8UAPTTtNkGUnLD2YU8aXp5ziU8dfmFACf2bpoP+tP/AH1S/wBmad/z0P8A31QAHTNOx98/99VH9h0rdt847vTdQA8aZppON5J/3qP7N0z+83p1NADf7O0sD7zfmageDRo/vO/6/wCFK4CeRop53S/kf8KPsuikZ3SfrRcYx7fRUXJMuPoa4vX/ABNZ6VqQt7fSrq4hABaUsVz7AYpXCxO72cktpe2iTRfaoj5kcwwVIwR/M1KatO6ExvmMjZAyvcDrVtJUkXKkGgREOtPClg2BnAyaCiEzAEqCCw681GrtNKI+xOMYqWx2NmWG2a3W2FvEzfed2UZz6Vo6Zp8kNuRE0YXqSQCSayYzViS4A5EbDofkxVtI1x80afgtUhMf5af3F/Kjyoz1RfyrRIkMAdF/IUp/3SaYETBev2csfov+NNzx/wAeh/8AHf8AGkBImCP9Vt9jinYAGRHz+FACH/rkT+VGf+mR/SgAclR8se76ECo9zk822PcsKAH5YDIiGfqKbuk/54D/AL6FACguThoQB67qawl/hgjPPdv/AK1IBpWXd/qIdvrn/wCtUMi3e07LW3J7At/9akxkKpeMP31lD7APn+lMk095RzbQj6moaGYev6ZLDYC4aNB5UqsSDk46H+dY5rSGxMhhPNM5DZQ7W/nVAWl5IFUtb1BLO3NrHKFZgC59fahjMrTZ2cO5GNxFdJp8G396fvfwis2Ua9vGSw3hsZ5OK0JI7G4AQXcsYXsBjNQDJ7eytlI8u/m+nmYrSjh2j/XSN9TVpEsmorQQUtABRQISloAKTntQAYPrRzQMKKACkwf736UAGD/e/SmlXxgPg+uKTQEDxXP8Nx+G0VVZNTzxMMf7oqHoNFHUYdTvtOurVl4kjZQePTiuQgfzLeNz1KjP1qoO4MCeaYaokuoNvzEY+tZGpaYL25845zjGM0MobbwpC6hs4z2FdBbPuwVx/s1nIaNUamlhGENmJZD1ODVm11WCRQTpu3P91c/0pJAacd1BwVtpFz3EdW45VccIy/VcVaJZJRVCCloAKOgyaYHHa/8AELTtKMkNqpu7hRj5fuA+57/hXmGpeKNdvZy9xf3CZ5CoxQAewFS2Ukb/AII1XxLear5NreGeONd8sdy+VK5x16g/SvV7W/gu2ljjcedC22WPPKGiLuDRaoqiQooAKKQBSUAFGKTGNK5HFecXUH2S/u7bj93K2PoeR+hpIGV2qPNUItfeGCT+dMZG7P8AnQMoXRlRSQvAHUCus07T720s4phHN520cCMHBx71MhotrJrmfuyt9YlFXYZdWOA0OPcgCkBoRtd5+eNB+NWFLEfMAD9aaExaKoQUtABXLeOdUlsNKSGJtn2glWYHBwMcfjmn0GtzyUyRRyFw43euM4qR5bK+iPmPl0XGQuCOew/GsS2OtYpdMYz291PC2MblJRsf4VZh1yfQ3bUrectOGGd5z5mTyD60Ju4dD1LwRq9xrnheC+uZPMd3cB9u3IDEDgV0VdDVmZiUtSAUUgEopgLTWGe5H0pMCCS18w586UfQ1xPiGzFjrZYOzC4iDHcedy8H9MVKTuMyyajNUIs04HjmmMjmjMgWNSMu2OTgY6nmuYt/EWu6p4jXTbG58tHl8tOSwA6ZzUsEekRaZqEMEccupRtMo2yMZivzd8D8RWjbWl+EGb+M+4kJqRl+O3uwRm8BH0zmriBgPmbd+FNCHUVQgpaAGPNHH99wPbvXl3xl1NrbSNMlhBH79uT3+XpTutho4x/F/hG68Jx2cenvDq4VQ0zHjcOpznkHnj3rnheIrB0mVSOQQ3So5bDbGXXiFAcy3O8joqmsW81ya+YKCUiXkLnr7mhLUVz6C+DFy8/gFQ2CIrmRF+nB/qa9CrRkhRSGLRQAUUAJ061FcXMFtCZJ5AseQMnpycfzNIDkPHsEVlpS3du0kU5kwGjkI7E9M1U8Q6hp95Y6Xe20gaRztPXow7/iKXUroZGaaaZJap3amBheJ7iaLTJJIXVTGBkE8ndxxWD4VkltdVjutnNsjS5HsD/WpkNbnUCexvpLhdR1JYsjzYppHxh+nJ7gjH5VP4Wv7AeJRpY1aG6SaJpC0TEqjLz1PqM1EbtFyPR4bSyJ3pMH4xwwxV2NY1GEx+dUiCSiqERXF1BaQmW4lWNB3Y1zt94haQN5L+Rbjq5+8R/SplKyKirnBa38UdO0kNHZA3c/ds/KPx715l4n8dan4qRILwosEbF0jVQAD0+tEVbVhJnJOTUTMTxk1RIA1MjUCOg8PeM9Z8NnGm3skUZbcY85Un3HSvW/DHxujuHSDXLcITwZoh+pFUB6xY6haapbLc2Vwk0TdGU/zq1kZx3oAKKQxaKAMnxDqjaVp6zJbSXDNIE2IOa8u8XeOxfacun21lcQhZQzM7cnb2qXuUtjp/Ft2NV8C6dqEeQsm1yD2JXn9a4bQLya6ttStZYHaGCMSQsq8BwwPJ+maT3H0N9XDKGHQjNKT9KogsjrSk+9MDmfF5zpsUau26WYkjH8K/8A16u/D60tp7i4nvNrQooUI3Rznp/Ks5vQqO50upaJ4b1zV0tyDbtsPyxIFDH8utT6H4S8N6RMzw2sjStwXkb/AAArODdipHV28emw8Qxov0Bq2jw8hCvFaJkEoII4qpqWp22k2T3V0+1F4A7sewA9asDyvXvFry3AvbqF3iDERomMRL+Pc/rXmHibxpd6tI9vA7RWoONoP3vrUpXdxt2VjkvOO7J5zTA+XqiCOQ81HmmAA1Mp4oENUkc1Yjm2jAFAzqfCvjfVfDFyGtZyYT96NjkEV7/4N8bHxgJ2FmkMUSj51mDNu/3ew60N2QzsEcFih+8B+dPpJ3QCUtMBCAetcV8QLKzTQX22wE7tw6jGPXPrSY0zHlufP+EMGxMGDEbAD0JGao/D3WbSHT9S06a1aRnbeCq5yCuMH8v1qWUQWcpe2AIIZSUIPbBxUxNUQXB0pGyFJA+gpgcT4pllk1xLfzS8VtEEAxjBPJraivV0XwjBJAFNxLc5II6Ac/zxWc1dFRN/wvejWNXW9nULKeSoUhentXcfullIwu3PvWaVtBtlmF0yMBfqAasqVzx/KqTESV5X4w1eTVdZaCM/6LasUUA8Fu7H+X4VbegI8h8X62bm6+xwOfKi4OO5rkyeKpKyJZGTSxuqscjqMUCGSdajNMQoqZVO3d2FAEjSMsRiyrKPQ8VEppDJ48k4rt/Amr3fh3Vo9SjLG1VglwgPVD1oeqsNH0qLpDGk6MHXAZSP4lNXwQygjkEZFZ0ndWKkhaK1JCue8YI0mjmNYd5J6kdKT2GjkdFt5p/BOt2JBUxEyLkdOAf6GuW8AaodN8VSRvGsouYygAHcc/0NQxm3eso17UFWIxK0nmBSMfeHP65puc1a2Je5eFMfexAjBznJx2A5pgeePcfbdSmnkZiXcscj+tbOug40yzxlVhEp2HGWbnn8MVMho7TwZbNbnfHb8lf4wSfwrp3e7aViEQcnA2msxkokvvLARUBzydhNTxNf9Wdf+/ZoATULq/tNKuZ1ZC6RkrlMc9q8q1KN7PR7m4bO9I2YsfX/APXQ2CPE5nMkjyMcljnJquSSK2ILNhpd1qc6w28ZZmOBxWlrfhh9HWIG4WSYjLoo+7SEYXP19jRIY9n+rIb1zVARpy3A/OrIX5Tnk0AJb28kmSFOwHk44rZXRobuNfsz7LgjIiY5D/7p/oakZThsnFw0L/JIDjDcc+ldFofy+dauOJUI/GgD2Xwlqck/hTTxIxJjj8vn2JA/lXoGmyGbToHPXbj8uP6VnT+JmktkW6K1ICqGs7P7Ln8yNpF2/dWkwPMdEuns9YvIWRkhuLdkK84JPA/nXCaLfLp3iK0u3Vj5E4LAHkjOCPyNSUei+JpUfXLW4S1kgWeEqd/cg5H6GqPSnH4SXuaHTioZ4rmSCY29wkGVEW5zgEtx16CqApS+BDbae8q39oZFXosinJ9OtYiyG71v/SS4ZcKMDgAcCpkCPTtLguIrWM2zYXrnbzUhtdTaXImwPpUIGTmz1FkCifafXbT47HUw+GuSVx/cpsB2o2N21kw80lQAWGOoB5rlPE+n+d4X1BEX5/IJ/Ln+lZy3Ra2PnV4ycIB8xNPttPaUeYVYpu2qP7zeldBmex6P4e/4Rjw6ty0Kyalcr8qkfd4/kO9U7bwDqepxPczrvmmBbLnaFHqfapbsCVzyjWNJu9G1OayvIWimjPIYYyOx+hrNkHFUA2H79aVtazXk0cEEbPJIwVQB1JpAezaZ8JdWsrEGY2zSEfcBJz7H39xXO634Mu9LSS5W3kWBW/fQfxIf7y0k7jsY/wBi/tWJyBm9t13FunnJ2P1q41kbeOzvgpVZDtf0DD/EUxHqHhrT2t/DtmpBBZN5/wCBHP8AWvQ9OiMGnwRt1C8/jzWVN+8zSWyLVFbECHPrVW/jd7KUK8n3eiYyal7DPJNYhmg1BHJljAP39mcf0NeYXupxDUZmjeRl8wlXZNpPPUikgPXdYu3vvD+m3z+ezIY33OOAGGD29xVUHIpxVkJmlxVd9O1HUbc2otrea2nkBMdwzKjDIxkj6VYEOr+Fb7SrH7auh6NbR20iSGaB23qoIz161jaLau2pSb1Z3VyMsc1M5OW5R6VbJqaQhY4vlA9KjaPWmb5SF9uahIlskEGtYJ/LrT/s+t43Bxz2IPFNiQsdvrj7klYbW4OAelRzwMFeCdeq7WHqDWU0aRPAtQ8MzWniO/skTeRxCV5BDH/Cuj0Hw6j+N9O03Aa3tPmI7MV6n8TW99DNntkumW3mpLcKDkYOeioOSPxOKItd0qYDypVIKmQYGAdvb8Kh7lLY8P8Ai/q+n32o28VrCkv7nebg8MWJOf5V5JI/8JFWthMYrbXxXd/Di6MXiuzR2PkswLAcdOQR7+lDEj6pgnjuIhJE2V/lUdzZ292rLPErqy7SCOopblHmGu+A49ClbVLR8wxtwmOQpPI/n+dQT2elrp1tpt5cRok10Cu44JA54/l+NJvQVjvLW2+0kRxYQAdQOFFbUUM6IVe43nsdgGKzpJ2uXIkCSbADKc9zgVHNbzSIAl28ZHcKK2IKv9nXh66rP+CKKa+lXLJg6tdjA5I28/pSYzzvxPBCjzKLudliRpGd+OgzXkUOpj5YjBA5+6CUySahq40ey3WmWn/CNG3+06k8gtwFQoduQOB06ZFY9nN51pFJ/eUVUGJmndS+RaySf3VNYd1461iOwJt1gEaoByOcdMitLkle5+Ik95pEtlfX7O0qGNytsCCD3yKboOtygxTKscspwGfbtDHoPfPFY2sWzv8ASdd1HU7JJrcEAghhj7rA4IqSW61/zMIPlHfmrRmxIpfERcO8mFz93mp0k1/a/wAxyenWmwRdtm1dYP3xLOO4JpJYdRmk/fxblx1HWokropMyLLwjp1hdrdWlrtlDlmBJO7PUc1XtNNh0nxjpd23CXAmiJYYwxOQD780otjZ2er6fc30cItbs2siNy4GcqeoxXknxVtE8MWkP2KWUtcyM5QH7i8cfif5VdtQPFtQ1K4vlV3JBT5fwrKYknk5qkSIK19E1KbSNUgvEjDtGeFbpSeqsCPf/AAZ8Q01PW7OwZBGJ0YNk9MKW/pXpQu/MvILcfeZDKw9F6DP1z+lZ001GzNJau5S8UDztFmtlx5ko2qD/ADrnLbR7WRo1Fqk04O7ey5IPtnoKmcneyCK6mythrcEhNtLFGh6g4OasLBrouFk+0x+XjDIwHX2xVxVkJ7ks8Osuf3dzEg9lH+FVnstddCv24D0YAA1Qim2leJAcrqrE+9Vrq71rREjkvpjP5reXGqsAAT3PcgDsKTBHmXjW9vjZXSz3RbzD8ynr16cV5tG6faIvKSRZAwIbd0OalajO807xTrkMe+fU5GXHRyCK3NLYiGSInPluR+B5H86uImbk7yqAIYfNYhvlIyOmOfzrmvDulXsHnWt1odldAOWja5dwAPQAcU5bCW5vSaN3fw1ogJ7eZJ/QVUvINVsbGSTRdG0qCdehh3ufwDDFQncoveDH1zR9IaO7hkaeWUysWHdutdDJ4h1VFbbbPkdMKK0M2Qf8JNriHJgbnoMCprXX9emZmaAqgHdaBBJr+vRvtFszfgKsW+u61Jw9u3A5wByaRRo2+pzecDc2rjd9446Vd1LSLHXLZPMLBkYNHLGcMpHSkkMu26TLB5VwwkIGN443D3HrXlnxW0y5YW11cxGayjPls+exIIB9D1pgfP8AqKxrfTRxgqu87QTnApjWLx20c7xsUkzhj04piIZoPK2nGNw6VfsJbU27CeFWYHhj9KQHpfgPQ549Xt9ZubSY2kcXmQhRxK2MAZ7DrnNeu6dqMkHn3U6b7y4Izz8qAdFHsKzcrFrUSb7deqZhDJKe20dar2w8R2xJgsgu/ruUEipiru429LF0z+KAgzChYnnCjFOabxMzRhYkUfxnArUgi3+LBI2VjK544FNl/wCEsYHaUB9gKBDFbxgoUMI255PFZPifQ/FGvWDQOV2gq6KhAwRQwR5hr/hbxQs8k1/HKPNcsc/dJ/lWRB4T1e5ZVgw0rfwLwaVh3Ltv8PPE0l1H5sJjUHku4ArrUtrjT9XkguZEkeWFZNynIyPl/oKa3BnY6Lq1vp085lt3kZsKGA4A71ov4utFb93p7v68Yq7EsYvjKHf82mOD9KuxeLLZ1/48nXnHIGKLCuD+KkB+WyZvQ4qA+LXJIGnHjrmgZB/wmEhcqdMG7PAK9asSeKZYxhbFSfYUCK83i+5ThbAbu4KGkt/GNzLtLWKohOM7TSGbtvq7zQeY1vz6d6T+3FWUxtFt4z0pDIx4lgXcXjOAe1Vten0rX9AudPnuFjE6YG8fdPY/nTA8MuvhJqdxeu9tqGnPFng+fyf0q0Phx4jgtVjjls2KKVBjnIyOuDx65pCMr/hVevTNmW4skJOSXmOf5VZh+Fgtx/p2uWKEsMpE25sewoA9LtNZ07StMgsrdJpREgRSEIGB9adF4paF940/efRgSBUcmpVzUHji92Dbpy5x2DYqVfGWoFC39nqcdgrVQXGf8JnqTnK6cAPoc1ak8U6gLYSpp+48ZXBpiuUv+Es1zP8AyDcY/wBk05fFWsMhY2RB9NhpAMPinWS20WuOOu00+HxFqcm4NaEnscGhiMvVrzUb5SsmlrIB0Yg1z4S+tJhONLVFTJLHoBQhjdT8Xz6ckWdIimdyOFGTj1xUN/qyXd9YXC20cAJMZKLjORnBHsaUdynsbXifxXF4a8P2osI45byfOWkTIQ4yfxrP8DeMtS1PXvL1FYZdPMZMj+Sq+WccYIHr2rQhnpI1PQ9+QqHPoKG1zQ0OPLXI/wBgUyQHiDRTuwgwOvyikXxHoeM7Qo91FA7iHxBpLvnyAfQ7RUn9u6SH/wBUuf8AdFADX8RaSQQYNw6H5RUcOuaTn5LNQAeoApAWT4l0qLapOGbooWkn1/SkG949w7nYDSGUz4o0MPsW2JP/AFzFV7rxLoKRb3sQzHnG0UxGFP4t8NBjjSBnPpUI8WaIUyum4HQDNUSyFvFehg7jpjBQOdozmrNn4x8MRPvXSpt3rsGP50MEayeOfD3/AEDXGP8AYU1ZXx7oYTP2SVR6eWvNQWSp470ZwCtvLycD5B/jVhvF+lLHuELH22igYkfjDSpcbYW59VFNbxhpyttNs2enCigVxzeLrAKp+zvz22iopvF2n8/6M5/4CKQGfN4x08Hi1f8A75FO/wCEq04IN9vKM+goAhPirTTkCK4I/wA+9U7rV9L1KGS22TpvUruboP1qRnk3jVbyK9UpAYyqBNyHhgO9O0hZ10FWKys8bea7sOBg9AfpTQzr7bx9p+paen2rw5aTN0fL8E+uMcVdg8eWFvCIYPDlvHGP4VlIH6Cqckg5WPHj+1/6ANuv/bU/4U0ePLXJYaDbZPrIaXOhcjGnxzCWLf2Lac9fmbmo28YWzNn+xbX6FmxRzoORjT40GMLpNqAOgBb/ABpE8atFIXTS7QMf97/GjnQuVjW8buFwNKsh74f/AOKpP+FgXKLtTTrID02t/wDFUc6HysrP46uGbe+m2LEdMq3/AMVUcnxAusEDTrEZ9Ff/AOKpcyDlZVPjW5Y7hY2e7GM7XP8A7NUDeLJ8ktZWpJ9Qx/8AZqOdBylCfxRKrbhY2efdG/8Aiqz5fGV1zixsf++G/wDiqtSuJxIj41vtu37FYke8bf8AxVCeNr1ellp4z/0yP+NO5NiaPxpfM3NrZD/tkf8AGr0fjG9dcfZrL/vz/wDXqWykB8aalAo2QWQxz/qKqSfETWk42WZHp5AoTHYgHxH1xD8otB/2wFKfiTrzdWtf/AdaZJJ/ws3xCBgSWo/7dl/wpD8TfEbAjzbb/wAB0/wo0AdF8QtedgTLb59rdP8ACro8d65IPmuIvwgT/CpY0h48b60B/r4x9IU/wpD411zPFyg+kK/4VNyrFW68UardgedcBsdP3ajH6VVuNe1O5tja/aD5WMuoAGRQgEs1S1AAb7wy/satfao/71Syx32qP1/Sj7XEO5/KlYAN3F2J/KgXkfqfyosIX7bHnqfypPtye/5U7ANN8mOh/Komu1PaiwiM3IJ9qa1wD0p2Aj83B60hnPalYdytK0j56VRe0lc9V596tEsZ9gl/vJ+Zo+wSf3lqhEi2zp3FWYwVpMELISwwKoyWbyHO4Ckhsj/s5/8AnoPypP7Of/noPyqriF/s5v8AnoPypf7PP98flQBLHbFP4gfwqwrFRUsY8TGlMxqbDG+bTorkxeZ8oO9dvPamBdY4PWowQDn1osMXfx1o3j1p2EG8Z60bx60WATePUUbx6j86dhDd4/vD86TePUUWC4m9f7w/OkLr03D86dhCGRf7w/OmmRf7w/OiwXE81P7w/Ok81f7w/OiwCean99fzpPNT++v50WAY8qbfvL+dKJUwPnX86LAHnR/31/Ok85P76/nRYA86P/nov50nnR/89F/OiwCefH/fX86Qzx/89F/OiwCefH/fFJ58f98UWC4n2iP++KPtEf8AfFKwXG/aI/74oE8ZON4osO5LeMfPZQzYHHWquT6n86tLQTYbj6n86Mn1P507E3DPuaM0WC4ZPrSc07AJ3oosAlJRYBpz6UgJ9KLAOAYjlTTTmkAnPpSHdxxQADd3HenUAFFFgCkosAUc0WAME9ATSHPpQFxKSkAnNLsJXI7UDNi8Z1ZlVFLA8fL1/wAarqX48yHaSPTg0kxsdgeg/Kjj0H5VZIceg/Kjj0H5UCE/AflR+A/KmAnHpScelACUhoASkoAeZpNuPMbHTGagl34+TrSYAAwHzEfhS0gCkpgJRQAlFACUUAGeeKKAEopAMfdtO3r601NwHzNmkyjpL+PhZB24NUOT1pR2HLcSjtVkhRQISimAlJQAnekoASkoASkzSASkoAKSmAUlIBKKACkoAKSgAopAJSdTikxo62RBJGynuKxmUqxB7GpgXMbS1oQJRQISkoADSUwEpKAENJQAlJQAlFACUlIBKKAEpKACkoAKKACkpAJmnRjL/SpZSOurMvo9su8dGqIbly2KtJWxmFFAhKSgANNpgJSUAJSUAJSUAFJQAnekpAGaSgBKSgApKACjNIBM0UDCpoF71MikdVUF1H5kDeo5FZLc0exk0VuYhSUwEpKBCUlACUlMBKSgBKQ0AJSUAFJSASk70AJRQAlJQAUUhiUUAFW4xhRUMpHTGkNZGpkXEflzMAODyKirdbGLEopiExSUwE7UlAhKQ0AJTaAEpKAEooASkoAKQ0AJ2pKAEooAKSkMSigB0Y3OKuqMCs2UjpKaazNSpfR5jDgcqeazq2hsZS3EzRVEiUlMBtJQISkNACUlADaKAEpKAEpKACkoAQmkoASikMSigBKWkBNAvfFWhWbLR0lIag0GOoZCp6EYrDnKwMwc4wa0gyJCKyuu5TkUVoQIaSgQlJTASkpANpKAEpDQAwSBiQAeKWgBKKAEpKAEooASkpAFJRcYjNj3p8a+YwApNgXETaMU+oZRvfbbX/n4i/77FN+22xHFxH/30Kg0G/b7T/n5i/76FV5p9OmOZJYGPuwpq6Exgk01RgSwgem+k87Tf+e0X/fVUpMmyEM+m9pYv++qT7Rp3/PWL86fMxWQ03Gnf89Yvzpv2nT+f3sX50XYWQn2nT/+esX50hubD/npHTuxWGm60/p5sdN+12H/AD0jouwsN+12H/PSOkN3Y/8APRPyouAhvLLp5iUn2uy/56J+VADTd2X/AD0T8qPtlnj76/lRcBPtln/fX8qT7XZ/31/Ki4Cfa7P++v5UG7sx/Gv5UXAT7XZ/31/Kk+12n99fyouAn2u0/vj8qPtdp/eX8qAE+2Wf95f++aUXtqDkOPypDHfb7b/noPyo+32//PQflSGf/9kA/+ExsGh0dHA6Ly9ucy5hZG9iZS5jb20veGFwLzEuMC8APD94cGFja2V0IGJlZ2luPSfvu78nIGlkPSdXNU0wTXBDZWhpSHpyZVN6TlRjemtjOWQnPz4NCjx4OnhtcG1ldGEgeG1sbnM6eD0iYWRvYmU6bnM6bWV0YS8iPjxyZGY6UkRGIHhtbG5zOnJkZj0iaHR0cDovL3d3dy53My5vcmcvMTk5OS8wMi8yMi1yZGYtc3ludGF4LW5zIyI+PHJkZjpEZXNjcmlwdGlvbiByZGY6YWJvdXQ9InV1aWQ6ZmFmNWJkZDUtYmEzZC0xMWRhLWFkMzEtZDMzZDc1MTgyZjFiIiB4bWxuczp4bXA9Imh0dHA6Ly9ucy5hZG9iZS5jb20veGFwLzEuMC8iPjx4bXA6Q3JlYXRvclRvb2w+V2luZG93cyBQaG90byBFZGl0b3IgMTAuMC4xMDAxMS4xNjM4NDwveG1wOkNyZWF0b3JUb29sPjwvcmRmOkRlc2NyaXB0aW9uPjwvcmRmOlJERj48L3g6eG1wbWV0YT4N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Dw/eHBhY2tldCBlbmQ9J3cnPz7/2wBDAAMCAgMCAgMDAwMEAwMEBQgFBQQEBQoHBwYIDAoMDAsKCwsNDhIQDQ4RDgsLEBYQERMUFRUVDA8XGBYUGBIUFRT/2wBDAQMEBAUEBQkFBQkUDQsNFBQUFBQUFBQUFBQUFBQUFBQUFBQUFBQUFBQUFBQUFBQUFBQUFBQUFBQUFBQUFBQUFBT/wAARCAJeAp0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K8hgoZkbbnaMHP4e1TqP3eCTjrUCxqqhlZtvcE5/GrMZZR03D/GsjoFXaMsScYzUyyboudvXsKrk8HjFPX7ucqv1oExcccc5z3pyocjgBMDFChgpx8oJ69QaQhcAEYHagkN25iFOc+9NkUcKSetPZCfu4A/vfWgQgsD3PH/16CRnOVXaM/55pOFxnd8x4IFSM5VRtB6HPSovNPBBO3pigDm/HutHS9CuGjKrKykBuucjHT1rD8L6taeD/Dtok7MrON8zNjYhPOefapfHCyXup6VZp8yNJ5kwznCqc5NcZ431Zo7yS1b97bTYbYh5A68dsZrOUrFJXPQj8SNNkuIEtLqO8aTqsfUD1rprHVY763jeKGQBj6459Oa+Z4/EK6fcGKwiBDHDswGceg969v8ABOvPbaLI0kOTHG20E5wff0rN1LFKB2qzYboVzzjHI/xqbz8RknJUc89aztFkWa3gkvRIkrDdsC5BB6EeldFZW+ms2JZpFw24sF4x701NMTjYprJ5kIbaOf4s09WRvkZOD3xmt2103RUbd9puDHkkALz+BrStdL8PXTMPPmVRznb1qudC5Tldp8zBT5unT9aGXaxH4/SvQrfQ/DHlxhr2ZjnkbsfhitWHwz4XkXAml/3SwzU+0DlPLY4QZFU8g98U5YWRdxUkZ64r2K18H+FnIIJfsAzYzV1fBPhticKD2/1ho9oHKeHNFJt2srDbyPl9qkNs/lqFUgYx8or3NfAGgtk+Rk5z9/pTl+HugqwItfw3nBp89xWPDvJKnnoOen60fZ328qcZzj1Havem8E6M2M2a8DA5NC+CdHDbvsilvUkmqDQ8G8h3yVUnuRilaM7cBSCe2K97/wCEN0jtZr+Zpy+ENIXaPsUfynIpiPA/LcqrbSo78Uphb720r26du9e/HwtpTAA2UZA6ZFO/4RnS+R9iiOevFMWh4C0JXJZT04Azn8aXydyncflAyDjPevf18O6YuCLKIfhR/wAI/puSfsUJJPdc1Ooz59EZwCCcduOlP+zlm2FO/fivfx4d0wEH7DD/AN807+wdOOc2UJPrtGaLvqB8+/Z+gK5J7DrU32RlkbA5OAM8Yr31tC09mVjZwll4B2inf2PY7t32SEnGOUFMVjwI2cmC2zjPUfzpP7PmBC+U+O/Hevf/AOyrP/n2i/75FOGm2oGBBGB7LQM8AbT2O5GTv3B60fZGk6KzEcnHevoD+z7bj9xGeMD5RTls7dfuwRj6IKAPAF0+Rtp2M2Dg4GP50xrKR2KrGzY7hTX0H9lh/wCeMf8A3yKT7HB2hjH0UUAfPY0mcMG8tifu7O4FSR6bIWUNHID12gHPH86+gvs8Wc+UmfXaKT7LDkHyY8jodopAeANo90VB8ts5+73pkmlyxMP3bv8A7OK+hPJj/wCea/8AfIpPs8Wc+Umf90UAfPy6TcNwbd2TOPT8KT+xLhvnERL45DA/kOK+gvs8X/PNP++RSiFF6Io/CgD5+k0WcKCEyB1GCKik0u43BTbyA9gVIP8A9evoZoI2GDGpHuopPs8XH7tOOnyigD56XR7tslLd8Ec8E/z60x9Hu0Uf6PJ69K+ifJTGNi4+lHkx/wDPNfyFGoHzv/Y9yCFMEn+8FzmntoF9tUrbSknqNpz+VfQn2eLr5SZ/3RTvLT+6v5UAfPC6DeiPb9klDscgYOT2p0Xhu/aNs2UwIPXFfQvlr/dH5Uuxf7o/KgD56/4Rm/ZWQ2zAn1U8fjULeGdR8rBtZF59OlfRXlr/AHR+VBjQjBRSPpQB87Dw7fM3liB5D2KinSeG76NiBZSfLjhh1+ntX0OI0XooH0FJ5aZztGfXFK4Hzp/wjl9sVhaSAt1wCcfhR/wjd9wDZyfXbX0VsjU/dUH6Ufusnhc9OlFxnzq3hfUEUFrWRx2+XPFMfwvqLLvFpLtxkfL719DyXVrGyIzIGc4UeppZLi2WRYmKb25CYBP1xSuB86t4dv8AkCykzj+70psnhO/UKVtJf9rKnivo7zLf1j/Sk+0Wy8b4wfTIouB83N4W1FcEWkxbupXGfemnwpqn3RZSnPVNhz/9evpRWhY8bCT9OaRpLbuYzjjtxS5gPm1vCOqhVLWMoX+9jimjwdqb8CzmPsENfSclxAuNxQZ4GaZ59qsbOGTapwzcdanmYz5ml8M6kjYNlMoHRmHH51A2g37Z/wBCmdFx8yoSM19IX2qaVHGDPJGEXs2D+lfK37Tn7W9n8LNaHh/w/aw3t6o3TTMhCxkjKrx2x3p8w7Go/h3VeMWUqN2DLz7VXu/DOrSWdxvs5NqAsy7c446CvnfSv24PFWm3ENxd2NpcwMd0iKrZIPYH1r6a+CP7S/hX4xGexEcljqEKq7w3RAWXPHHqKvmdhcp8+/CiOXR/EWuabPCyrJcPNEjrjIPHFexRfvFK4y+O/WtL9pK3ttK8e+DLm0WKFXtpbeVUUAHLZGfU1lWzYj2ZwPXvWsZc6uZtWAdiF5PWk2ldoPH17U4EMrBhnjg59KY28YHyhs8nPamxCMPlGealhMSjDMquCQcn8QKgUmPGVYt35461Tv7N7qZJoB5bopORyPxpAdBDNGz7owc4z8wI9vxrSQEqM/hmuO0vxAtuyC8PlyY2hmXr711cd18vLhj/AHvUetSBI2O/fg011243EDsKeWDLhASOeM9aiHyjCjI96m4GXFFuUkE9O/UU75n+QfLuGDR/q1wMfnSbGZQxPGc7q2NiaNTtGRh/enfe7DGabk4XLZ7A4pwX5sDn2qRBuGccj2HSk4xz9KVlLK2MfKM46fhUKKMAjJGKAJlDKpz+dCscddxPXHpSLMOCcLjqfpUEl4iqSGyvU7eoOaQWJx8vQdaZJhec8g8fWqEmsKrJg8DnPqPcVW/tSW4l37lHP8K1LkkFjBuLG51LxtJcRW7Sw2sDRswyNpboffFcjrHwr8Sa48j2djLdIhAKxLwf8a9s8PF7qOQZZw42nC4LsO2a9n8M6dY+BfDq3EoX7TLh9oOdp7AZ6GuWUrs2irI/P2LwTfWd95c9pIrB8NDKvzAenPevZNPuLPwnodssyG6muQAlqozI+eNpH1r1nxFNaeItYuL2W2iCxgFD5YDA+prD8J6O9nq9xfSR280pQLFJIozGAf4fQ1g2UavhnwDfalpUN1fWjWk7NkwRkkhMcD6irz+Ab+O9VTbTPByCCMg/Wuus/FF9DCp8xTgfexjOKvx+PriGRPk8xR12r/npU3GYX/CD3MNmFNrK74wQp469Ku2vw3uBYp+5lEu3jPUD0rpLX4iBziSF/Yqlalr42tp5NhicN+lMzdzzdfB2pW8x2WV02Gzg4H5Vo2nh3UoVw2nzgn/Iz6V6TD4gtZPuliPUDir8dzFJ9181olcm77Hlq6HqqMv+h3GO3FXI9F1bBD2swAHHNemcUtaKAuY4Ozt9UiIVLOYDuD/jmr27VlbCWcnH3ctxXW5o4q1EXMclNqut28Yji0uWUnJJyOPxrLfVvFcc3mxaVI6553MDx6AV6DS1pyk3MHTNY1WWx8y70l459xHlq46etaA1CfvYzD8RV6iq1EIrblBxj61HcLIyjy22mpaKoRnyyXyphUUn1zmsXUpPE7Rk2qQjqOeG9jXVUVNh3PJ5Lj4jxzYW3EkeeoZciq9xP8S3lWSG2IXHKtIo/SvYKKLBc880fWPGgVTe6Ufl4PK/N71Ndax4w+1Axadth/u4U13lLiiw+Y8vab4gS3hdIhFCWyEODx6Vt6ZceL90n2uKPGMpgDGc9DXa0mKLCuc9bvrqx/vFBbP+zUU1z4hZgI4FXB68YNdPRRYLnN2t74gVmWe0V17MpAx+FSn+3DCGQxhuu1wCa36KLBc5pv8AhI9w+eMD2RTUK/8ACTyN8zRLznlRz+VdXRRYLnOKNfbhigHrxmhh4gyNpj/TmujopDucxJ/wkPlsfl3ZyCuPyxU1sddEeJNpbPUgV0NFAXOflj12TAEiqM87QvFV7qx1+QfLd+WAcjZjNdRRQB57fWfjNQDBcllP8K4yKLaDxj8pkkYFecEjB9q9Cophc5fdr6Q8A+Yw5BwwFQRW/iRmVWmKggksSOK6+iiwXMKzi1dVxLLuIXGcDrWc2m681wxNw3ltxkPyBXXUlKwXObl0/WPlAvHHckN+mKgm0nWGXi9dgAd2TXV0VIXOQi0vW/LKG4kjx05qGXR9dyf9LlPfg12tFFgueb3mg+I5dubqU7TjJbOKxLrwb4skhLxX82WfOHYkj3r2JmVepA+tNkuI49u5gN3SkFzxSP4e+J5GQ3N5cMV+bKvg59jT/wDhCfESzGU3Nw7qflO4lvzr2dbiJsYkUn0zUb6hbIMtPGo92FSO55FN4R8SMGzdXIQ/f5BNVo/Buvs5bz5sL3/wr2JdWtGXctxG/wDutmnSalbqOZFzxkFhxSY7nk7eHdZj2rFPMzKODvP41Xk0HWpW+a5lXecHy2/WvWX1qzXnzUyO2eRVOTxbpKTBHu4Vfvk9KljPN08K6mWCz3dyUYZzv5yKy9c8MaqsP7m6vGy/LIx498V6ifFmnNhfPgZ8kfK2cVPDdW102fMibtjcOlZ3KPA9Q8I6nNbyy/bLpwCASrnLg8c//Wrx74ifssv4y1M6iLh4754tjORw4H3cn1+tfas8mlNb745Isr/d479BWfeyaakJiSRA7cgMR196nmYz86rz9kXxRHOsSyQqqjKyHqwx1xXofwp/ZjbwVJ/a93qPmaszKqCPOEXPP519d3X9m3Cp5jw+YOevLdsVh3FvZIq75kaPkAFu+aXtJdyrHhXxqt7y48OpqMrtJPYzI5LMcgDrj9Kn0C8N5ptrK24eaiuT6fSvU/Gmj6dqXgnW7YurtLaOEZiCcgZGB+FeIfDW8OoeFbVeD5OY2z6+ldmHleLRhUWp1rZXBVuP9oU1lJXnr706THAAOccZPWmcxgDOO3PNdLMhGIbaN3KjG7uaZ97OScZ5CtjmlOOMHLdvambiMjdyPakAy8ggvI9rRqXzlX28g1VgvLrR5j5q7oS+flbO32xV5JG2qwOfrTWwy7SoIPPTNSUjT0/W49QjjaJ8O2cr1IArSgkDR5zu5xXFXFi9irTWY2DkmNm7mp7fxGm3bcs0Ew+8ozipA3XGAM9j25pOT83zYJwc8GmxKSEVjyOvpQAqqWUbiTxkmtWWTJIpKgjac5OOuKVflYMuFyaj+VWVdgDNkBiau6Tp/wBuuooSwQM2Du6fjUjHLp881o8/SOMdvT1/+vVAxrDau4K47bjxn61seP8AxJYeH7OGxgAKqCHOfvtj7oPQ15Dq3iy+1LRLpQY4grBkjC4+X1PvUOQ7Hai8j25ZlYjg7TkZpoUzbpA/y5wVxnpXEeCr2SaxZZ2LSZyrA5H1NdV9tVlYBtjrjPbFZOTNFFEE07N/CF5zkNkjmpreQ7hhsMTxiqssYkZQvPH3vet3w7p7XVxEjR7gDnkDrms3Iqx3Xg3T1ghimkG5UG4rk5LVf8Va89/MkYJEZO3BOTxx0psnk2FvtGVXaFC5zkiqdjaJN+/JYAA4Oe+eaykwH2tjHNaCPdwx+Y9OfT8K6PTNGsZ49rDrhSw9qyobNZWBBCr6d/rW/penhWBDAHH8OcD6etZgdRpPgC2ikEpkdl4Pzcgj09quXWiW8NwFWz+gQd65zUviN/wjFmLdF+0SLySTyPbmufb41yxybGUM7dkOSKVhXPR4rCOQbTZMfUFakbRXVgVtlbbyvAH51w9n8bkVwJbRnHbb3rft/jBpkxO62nTHXpn8qtRJbZ1dvZyQ/wDLFQMdBirqx7QPkAFYFr4+024jVzviDDP7wYq9H4q0qTkXKn8z+NbKJm2zWXPpindapw6vZTsAk6sfxq150arkuoHua3SIHYpaQMG6HNKOa0EFLtpKKoAZe461G7S7fkRSfQk/4VJ9aXHTAoAhXzzjcqAexJp5L842+3NOx7UuDQBW/wBKOcCIfmaYBf8Af7P+TVc20tAjLkOrfwLan/vqqsy+IW/1T2KH/aVjW7R+FAznI4fEylt89iwxx+7bj9aV4vEjFQs9koxyxQmuiakoA55YfEofm4sSvrsNadoNRA/0hoGP+yCKv7aNooC5Aon7tH+R/wAaSRblm+SRFHup/wAas4pOhoAii8wKfMKluxUcVUZNR3YWSIj121ofhR+FAFRUu/LwZY/Mx12cZ/Oq3kaoP+XmE/8AbOtXHtRQIy/J1T/n5gI/3Kkjiv8AyyHni3Z4Oyr+PSigDO+z6gzjN1GF/wBmPmrwVtgG7Jx96n4pKVhmdeWeoSL/AKNfCI/7UYNZbaPr+ONWUH3SukpaVgucw2i+INy41lcd8pU8ei6uow+rk+p2810FFFh3MaPStSVQrakxUd9vP51YbT7nGBeyA1o0UrCMKTRdQb7upMM9SRzSf2Bfk/NqsrcY6VvUUWHc5g+E70kn+2J+evvUq+GbqTa0upTbh0210VFFh3OY/wCETvAzFdWmG7rWrBpkscHlyXUkn+10NaVFKwXMOfw0LiUObqUDuDzVe68Gx3SODe3ILccNgY+ldHS0rCucppPgGLTZfNN5NI+T34x6Usvw/tJpHY3M+GOcFs11VJRyhc5W0+HtnasWM8j+i9AKS98Aw3hy15MO2AeK6vmjmp5RnDR/CqzVcG7mPOfvVz+qfAOxvpGdb24jZv7rcZ9a9Z5palxHzM8Tt/2dYLeRib64kVvWU10lt8Ljp7EQTuUwB8znnj0r0XzFPVl/OmfaIgQDKmT0+Yc1nyj5mcBH8NzklySCc/e5/CrkfgWGS4DTRszKflbPauya6gUkGVAR/tCka6gXAM0YPoWFTyj5mce3w5sbiZZpYtr4xtBwBUUnwvsXkU7mYDOA3JB9a7U3duM5njGOvzCk+02/H76Pnp8wpcgczOE/4V9p9rJjylKtlSx9PSvk3w/p/wDwivjbxToeFSO3vnaME9icivu53i27mdNvrkV8g/HZbbR/j7FLboAuoWIZ3T7pccVtRXLIUndEQyQTlVOfWmN/e/Dmn/6yNcDJ6jimfxZ6da7WYiSZPzEADpxxUEuGwAcDOPapZABwfmGajb7oyue6mpAZt25x9KXd5eCpwcflTdxB7j2qNsqpbsemO9A7kizFlG8DOeMenuKbdWNvdS75Qyv0JA61EGG1yow+O/HHt609Jm2jcu896QzceQeWDkkng+lNUKycjaBUTeg7GnGQFQoUgg8k+lMstw2jXUscacljtHHP0rodajg8P2bRqFjmIUysDyvtz7VU0Sby4ZZFz8vIX1PrXnvxb8RM0UcAmci4zuI4IA9/apYzkfGV1ca5qEt00/lW0eVjj7e5+tcfceJZfs80JH74D5WC5DDsfc+1QeIPHU+sN9ijDGKH5PlUAYAxgEVj2MU15coVGBuBwx4A96yZZ6P4GuGj023jZxI6rjcoxyTnmustpVk3fJt9e9clouIUJA2dMEDj6CunsZGZSuVAY5471myrmxZ2f2y+iXHBIz/u16FoelpY2wYJgjg5HPtXOaHZpBGsrEMWUEZHIrqWuNtrtA27uQD1zWTGmRSf6VdBf4Ezls55rVhZfLxtEZ6EZ68U+PTfJiXADEjLHOMZ7VPDp/mYAljUu2DnNZDNbR9Fi1K4jiWXcp/izjnFej23he3tbJY0z5u3G5jnFec2emnTWSdLgvt+bIyPxqtfeKNSSZsX7SRqMgZxx6UEs7G/+FdnqcjNO/3uu3OfzqvH8GdMjbO8kZ4O35vzrCtfHWp28kam93oR/Eo49q0v+E8vpnAE/XnKrwPrVpInU2P+FUaUpBVdp+n61aj+GulI6nY2AMbe2fWqNr8Qn8vc8azgNj5eCR61sWvjWC4AxbTbz6Dj860UUTdj08D6dGpVUIGauQ+GbGHb+6DBexFTprNu3A3Zxn7tW0mST7pzWqiibsiXT4ExhBx0qYRqvRafRWqJEC+1KBt9qKXBqxBuoo/Cg0wEpaSl9KAA80bTR+FLmgAFFLRQSJS0UUAJijFLRQAnNJilooGJg0UlKBQMWlpvTvR1oELRR0ooAbzzzTWVzja23/gOakoxQBWeGdvuz7P+AA0ohm4zP/45VjaKMUAQtG7NkSbR/dxR5cmSfN47DbU1FILkSo46yZ/CnfjT9ooxQO42mlT2ankUcUAJRS/hS80WAbRTs0c+tFgG0jLuUjJHuKdijFFgKUlg0mf9JmA+tOWx2qB58xx0O6rf4Uv4UrAU0syr7vOkI9M0TWXndZpQM9A1W9tGPaiwFFdP2KQs82fdqZLpbSNuFzMD/vGtCilYLsoppzR8faJsf71UL7w4bzP+lzqD1AkIrdoqWh3OMl8DySoiG7mVOpAY1mXHgYxSsd1wwyQu1jj8+tei00rWUospM8uvvDsn3S1wQxyWz0x2rnLjQLiJ0Mks7OxwCXP869rmskkGB8vbpVZtFhK9OnPTIz61g+ZGmh4uvhjPmu8txtVgBuc/MO9SXFw0MC2xJ2xncJDnd9M17E2k2zKSVDN61lal4JsdRbJUIwGP8ajmkOyPM4NUkaJozLKz9fmY9K8b/aCje3bw1rkcT7obgwSSsOqMcgfnX1SvgPT4eSp3Y4yc1wP7QXw/t9S+EeriD71qFuVGMkFDnI/Crp1GpoJRVjyC1b7RCjxhpCy5wOtSeWvzbuBtyeaxPBepDUNAsZWP7xo8e/HGa2JH/iz34z6V6TOUaW3jGNuRnH4VGxJjCMcYHrmlmLPgj5R9P0quxQMo2Mx7Y4FIBS/ygHp9M01vu5yR7etOJK43H5zxmmSINofBO0g8UAI7ZxlgY+3XP0qMsFxk44pxX982SV3AAelQszRtgjNBR0DMcqTxk8jvUscasypv2g9Gx+lQxHcqndkf3iOtaEMewEgEA45I5xQWWGZk27SVC8Adua8h+MtpeXV5afZ8CJgUVwMFTnnmvU7i5MIOOW/u4rA1Kxl1GNvNIck5CkcLjtUsD58/4R28SRgQqtt3FivHHbNdXo+hxW9sNjZJAZX6n8RXa3HhtJLhicQw8kgkE5+lVxpEUMmC5KtzwADxUWC5SsIdpxgFM5PYCut8O2PmzrhSwVSxPp7VkeZDaxjbHuTjOV9e9dL4d1qxX74aEgYZn5LH2xUNDudRG0e0qfkyPyNaGlqbiTzZeI1Hy/XPWufhVbq6XeytCpyGQ5BrdWPcBGH2jgfSueRojdW4S4YR5ZST0PU13vhnwPaahBHcyzNIv9zGPrXm2l6ZKGDmQgKcfL357Vraj4wuPDtuYbW7USYJ/vEehqEhnsDeFdNlVVaHJUYznnHpVH/hXOiNIJPs5ypyPmr59vvHuqSy4TUpEYdSsvJ9as6b4+1xpsJqB2AA4Mxz171ooojXufQa+CNIViRbDk5PNTjwnpa9LZVOcjH+FeT2/wAUtUt4ommuAxyd2emO1dJpfxSlZ1E6RtHj72QKuyJ1O4Twzp0ecWy1bj062hUKkKqB6CuYb4iwRwiR7Ylc4ZkcED36VYtfiBYXD7drLxnOQapWJ1Oi+yw7gdgyKlCjtWIvjLS2YKJjuJxjbnmrttrlpdLlJMfUGtFYRfoqJbqJxlZFP41IGB960RI5aWk5o5qgFopvNFAWFpPwp34Un1oGJTqTaaWgTFoooqhBRSUtMAooopAFJRmvNfid+0B4T+Fq+VqF39r1Fs7bK1+Z/wDgR6KPrSY0m9j0n8K+fPjR+2Bofw3urnS9Gt013V4G2SfORBG390sOpHtXhHxS/bW8TeIrWbT9Kt10G1lyjSWreZMUP+0en4V8z3N5PcNndufJ3Zbls+5rNySNVDue3eLf2wviT4kk8201lNGgUcwWMSrjPqx5NefSfHX4itdGU+MNUwD/AKsTkAn8K4llVmO7cSvH0NBwp/lWXOzTlR7B4b/aw+KPhu4g2eIW1GFB/qb5BIrA9uea+k/hD+3Fpvia6i03xhYpol252rfQsTAT/tA8r/KvhC3Z2G3rz1PrXqfwb+CWvfGiS9k0mOMWdm6wzXE5HlhsHj3PHT3p+0SV5MXIfp/bXUV5BHNBIs0MihkkRgysD0II6ipq8J+FGn+Jfgd4fksPFEn2/wAOxYaO8hbf9iHQqR12Z544Fe2afqVtq1pFd2VxHdW0o3JLEwZWHsRW8ZRqLmg7oylHldi3RSZpaqxmFFFFABRRRQAUUUUAJn2o/GlpKTAPwo5paKQCc0fnS0UDEopaKBBSGlooAQZoopCf85oGDUlLSUDClxSUUgDb7U1kDDmnZoqbICPywOAKUIM+lPpMVm4od2RyRjbz061k65Ywalot/YTlTFcQPGVY+qkVsMm7gjIqP7HEzZZFJ9xWTiirnwX4F32K32lyvmWzuGiVQOQuTXX/AHd+EG7sG7e9P+IvhyLwf8a9chhG2LUUW6jVRxyPm/WmMp4HXtXZfRGZDvO7kdfSoZFG0EdepH41OxO7J69OnSo5gFwMqR34oEV923sDx1z0prN5gIBIFDqd20t19elQsVZiDnP44pAPLbQVyAAMdeKPkYAltpI6VEvox3VIAOeO+OKBnVxy23l8mMDGeRjFNuLqMW4eOWPA5XnFUFbbjABLCnPCLgqVRYhgZHTt0pmgkcryynOMsePmGPzp94hhjVd5Clvunv61RutDjkjUMpgJ+bdu+U/hUB028hUGO+EgUAAS9cY9aQrlq3khRmIjDNjGMfrWXqFml1O/lxrHEBxjn9afJc3tq2Hi/wCBFefrVdtSkWMHYFbGCNvHNIRUu7MsNg3dOnXPtRDCLHbvbB4AyfyqC41abBA2iIg5POMVh6zqkdlC0pdjsXOM9qloZ6dosIjs1w5YdR3xXZ6H4WudYlihgcAsNwPOPoa5HwHpNxqmi2flW8gmmUOQw/z2r0Kx0PWdMG7LIy9Pm6YrjauzW53dp8KWjtdr3gEh5zgnBrMvfgNDf7nl1J/MJyCFwK4fUPEHjmVl8u7kRAMYVj6981VHiDxxtAm1SSKNTu5PB/HrVKJN2dgv7NNntKyanIQTnIXBz65qzYfs5adZyB2vpJDn0xgf1rmLfxt4rt3Dtfs8WMjc3UY7cVuWvxC8QRsoaeOVQA3HO4d+oq9hanU/8KV0nzg/nSbf7varsPwl0eNTv3yN69Kw4/H+r8/PGBjguvWr+n+PtRC4nihk98mmPU6Sy8E6dZ2rW4QvEwwQeKWHwNpMSsPIyG96rf8ACaDKDZGWIyeeK0bXxFFcNh0EQ75bOKNCdQTwnpasD9mDEepq/HpttCoVIVUAYwBQmo27sFEq5xnFWAwPQ5/GtVYkYsEaHKoAakHHTiijmrQh2aPxpOaKoQUE0DFFACUUUuDQMX8aWkWloJCiiigAoopKpALTd1KDXk/x7+Jv/CF6CbCznEep3ilQy9Y0PGfbPSgaVzz79oz9oqTRmufDnhqfbOqlLu+jPKnuiH19TXxfrF491dNLJNLJMTnJck/iTXYa2rXErllDEsSRuzt9a52408XEm4qM9D71xym2d0YqKMix8I3uuTL5f7uE87picD/Guv8AD/w2tlgudP1KDNw2WiuUGM5+6RWbJJd21mLaLMSDjcj84Patjw7da2/+jPfBYFXYssucgH3PWsriZ574m8MzeH9cutPVzcmPDB1XqCOuPSsJs55r3aTT4k3JBGLy8kGJLm4GV+mfSuH8WeB0iWP7BFJNcs373y13Kee2PuikQcPb5BXnHP1r7J/Yu+LnhXwX4QvvDGs3sGkXbXr3Ucsw2rLvAyC3TIxXyovg+/tZMXELRnqpI6itmHw8zKAA4IHHbn/PaqU1EduY++/il8dvBujeD9Vt4tWt9UvLq3khit4DvyzKRzjoOa+V/gz8atb+GOsRBJftekMFSaxbgN7r/dP0rzi10dl+ct5ncE8YNalnYEysdgYjJ5OMe1Wq6jokHsz9J/Cviiw8ZaDaavpkwms7ldynuD3BHYitfdX5zeDfjofgP41tHumvJ9L1nT5LT7DA5dVuAfkbaemPatv4HfG7xTpvxp8O6dd32pXWna7dNbTWt2dwyclSoPTGO1enTpuqm4vZXOWSs7M/QCiiis7EhRRRRYAoopCaAFopu6nVICZpaTFG2pAWik2ijAoAWikwKOKAFopPxo/Gmhgc0mDSj65pMmmAYNG30pRmloAbg0lPopMLjfwpKfUcg3DFSAtMaZIwCzADOKpzac0zE+cy1SuvDv2hMCdwSec9DWUmUXpdYtoWZS+Suc7eaim8RWEJUPMAzDIH9PY1z9x4B3s226lA9AaqXHw5by2ZLmRnz908Z+tY8/kWoo8N/al1SCTxl4O1S0JeOaKW2Z1OMHOcGsJWjkXejDB565rtf2lPhnLF8OYNThUtPplykx287Uzhq870m6S60uCddsbOgJ9a6Kb5o6kSVmW2GHIJyOg5qNui44PfPSjO9eGUj6cZqNpFy+dyso5yOgqyBj7duchg3Qj+VRy7toCnKemelSS+gDEA5+YComIbORnjIzUgRy5wCo5PUf1pAR3ZgfypXbsyYGOuetRysJCNuRgYqkBvrkKMHj1PWpNzb1JPHQ1Cv3MA59OM0/aYycnA71ZoyeOQvgYCjnC57ZpjIFUbRgkfKuevvTIzjIxjvUkbLsw5Prhf8KVhCbl8sI47ZJz39Ky7y1a6ZuEUYIGQOMitSTO7cQPyx/KoZl6AYyDnIGKRNzkr/R7gKTFCxTbyAMn249K5WbRLzWtUsdEtoma6vpliihxxk816s3GCG2sOcmufS6vW8cWE2mr/AKTpp+0AqudhFJlH0H4Z8B63aWdtFJYm1eNQGZSMEgAZ+nFW9a8GeJrsMts7BjxuLAAceneuDuv2hNf02NWuXhjEi/L5igZNUrj9pi8jcbtQt4xxz5i4/wD11zctmVc6m1+E3i/zlaS7YouTgy4OamHwf8S3UwaS8EXGBk8D34rmLX9pC+uptq6jab+qpuHP09a6OP41a/NhVhVuAdyxgZz/AEoSAsQ/A/xAqtv1KEMT/eJFalv8GNVXAfVowPVVJxx6GsaT44eIIH/48opE/wCueD71r6P8Z9QvWCyWkYbHG5Dgn6imGpcs/grcwTCSXWDKe/yHGPzro7T4bW1uADcsRj+EYqhb/FRhg3Fmqr32E/h1q/H8TLRsE2swHrRYLstr4DtU6TuPwFaEHheyhOSrOenJ4/KqS+PtLK5YzL7bOasQ+M9JmbaLjBHXcpGPrT0FqX10W0X/AJZ5P1q1HbxxY2oBioIdWtJjhLiNu/XFTrPHJgq6n8a0VhElPplGTVkj6KbuNHNMLDqTikwPWl4oAbSrQaTntQIdRtFHPrRQAtFJ+NFAC0UlLVAIfWvjv9qK4MXxFvUPH+jQOOeSuCD+tfYntXwZ/wAFAPEH/CI/EDQdRIzbyWnlTAHkgnAwPariubQ0hozy+71KHLksFTPX/wCvWRNrEQBKuGVOcjp9K5q91xbizje0fckxVUVG4O48H65I4r27wz+xT8QvEVml3d3FnpSyjeIboEtg9OF6H2ryZPl+I67nldzrkaFmDCUHkAdfxqjP46ubEpsk3/vAzJuyCfT8q1/jB8HPFXwX162ste8qe3vAwtb6D/VybQMj2Iz0NeZTTeZI+VyM96Zm2eteG/HJ8ReKLC0lVbS0VCdpbO5vTNT6/wCM9Rj8R3em6XFE8cT+WBGPmLDHJx1HNeMrdeWqiN3WRTkAHpg8EGuu8D+P08P30y3sJkW4YF7heZVPHf6Dmq5TO56XB9vW4RdYh8sOBtlUYRT7mma5HJpq+fGwlRwGVhyQOmfSsfXfiBaaay3Mc41OxvHYeT5oZ0HY8dK4O78aXFxJNGkrRWzyFlgySo56VLgy4yPQLXW45W8t32yL94n/AD3rTt9ViXCkgM56n2ryu11bdtO8Lzw2OvtTdc8ew+GdNluZpD5sYJjhY5LEdKy5Wa8wfGrXE1DxjoWn28qJLYQPdNKnJVuv8q6P9lbxde+L/wBoXwF9qd5vJ1DKszZ6I2T+VfM7eLrjUNQ1TU5iPtF0GUEH7qt6fhxXr37Guux6X+0F4JmmLGNb8K209yCMn8697B+5Fx8mcFX3p8x+09FJRWYBmjdTaKm4DiabRRQAU5abRSAdmlplLj86VgHUmO1GKWkAhFJtp1FAxMUm2lpaoBuPalx7UfhRz6UAHFGRRnHak3e1AC8UtNpKTAdSNSc0v3qQCUUkmWU4O046+lcb4l0PxdJGG0TX4Y3A5S6twc/QipYzssUtfLnjzxd8a/BVvLcvJZyWyNt8xYg2QeAfauf+D/7SnjbxH8TLfwzrT2rfbVZYW27ArD+dZ6XK5WfUPxC01NX8D67aOocSWcny/RSc18T+AdQE2hgbidjY3H+VfZ2oaTrmoWs0Ul3Gu9WTAXIIIwa+KtJ0648J+NNe0K74ktp2x6EfT3q4hbQ6ovkY7kcc0kjbj1B9RmoZGLOrA8Dv7elMLFsuGBO7sP0qjMlZt+ADgZ7ioGUozDtSbi0n06ihs/KPXgfX0pWAY57E5J65pkv3sgEjHHNI/wB45DbR/FjikZUbBc9uOtMDfEa7gAxznqOlPY5YKxwSM1GWXgKqrz/CMDNKrHPynJBx0qyxzRg8Jwc85p6llzlsgeoxxUcnMjfw4GDUvRSGznH1oJY5SqqGOQT2Hb60rZY9RyahYZ4XC/LwPf1p8e5lXPADdfegQ14QY/vc9x/9euP0WS/g1TU7u1tzNA0gTcqHIxyST6ZrpvEF0NP0a6nK7ikZ6HBJx0/Oqem/GXS/BHw9Z7i3ka8itn3FnHlM7KRkjHvWc20tENHyv8Z/H194k8UXBW6lRLMmHYjsFyOpxXBafHc6ldRp5khMhwdzkikvBda5LPcxR7muJSznJAJJ9e2K7X4Y+F0v9fs7OebAdh8rDgEkZ5qGWj3n4Ufss+Jrj/hGPEUqNPps04YqXOVXPBI9DX034x8DavazxPYWn7koFZV+YKw44r2jQ7eDSfD9hbqFihhtkAA4GAoryLwn+0bp02keMptVlWOfQbxgoYY823Y/u2GPxH4Vk07otbbHLyeCvFsgXNg0ytwFVcbfQ1c034feNY2DGzVAAPkJHP1rWs/2u/B94m5LhckZC5wT+dbFj+054Uurjy5HkgUjgyDHPpVBqUrb4e+JrwIkscMMXcEY/TNbVt8MtVfBluYo2xjgZxW5bfFnRLqMOhl2su5TgHd9OatQ/ErR5l+V33ZwUwM0E6mVD8ObvaBJdIrKMblGQanh+Gfltua9y27P3K3D420dVy915eOoYHIqZfF2kMAft8QzzyaegtRlr4Yit23CZi3qQK0o9PjjxxnFRR65YSsFS6jYn0bj86spdwyfdlRu3WrEPVQowOlPWm7h2NLVEj6KZuNLzVBYWj8KTbRjFAhKKKUUALS0n0o5poBaSk3VDeX0FhCZbmeOCIcF5WCj8zTAmzRXIXPxO0vzjDYpLqD5A3RqVj5/2jVKbXtS1Jgsk/2OPOTHbdfoWrN1Ix3ZfJI7W41C2tWCzXEcbEgBWYA89K/Nz/gpJ40s9Q8daTpghmRY7Hc8kibdrFiAR6jAr7utYbaOQO8azSf89Jvmc/jXwD/wVBtUXxl4WuwDGZtKkTzFGAWWTofwqqdVOeg7OO58ieHfiFc+E9Ut/Pha/sre4juEWPAfckiuME8c7TX67/D39tj4U/ELQbfUE8Qppdw0IeWzvAVeJscqcDkivxIurplyQ4dehzxgVVh1SazuA1vK0JQZ3IxBpuK3Fc/Tv9sT9orwz8VLTStF8PLJdJp07XD3sqFVJK7dqg9vevlCS53HjBGT17V4hYfE3VrJPLc/aEYDPmHJ2+ldFZ/FYSDdNAykY3LkEegxWTiguejFmdsZyOtCsVffuwR3rgP+FrWPmOGhmVsYAUDiqs3xisidscEofGTnAzU8ornoTSFTgBRQL+OBf3sm0H5gT04968kuPixd3AxFbpFzk7jk1zWpeNdR1aRlnum2MSdiHaop8ornsOvfE6x0WMJFtmuMkEFuB6HivNNW8VXvia7FxdyY6kKpOAPSuZW4fcGO3A755zU6yDduzznPWmooOY24phtB3e2a7r4M381v8SfDJglaKZtSt1WRfeVQa84ikzk9Aa6z4VX0dv8AELwzJORFEup2zOzNjaBMuea6Ye6yD+giNblD80kci56lcGpfOO/aUYehxwajsr621G3We0njuYW6SROGB/EVPj0oGFGDS0tKwxuDRtNLRmiwCbaNtG40u6iwhNppRRupM80WAdRTc0v0NIYmaXdR/OkNIB1FJ0+lG72oAWikz7UZPpQAUbaPwozQAbRRilprMFUk8Ac0mMWisv8A4SGBsssU7RA480R/L+FWfPF9bk283lv03bQSp+hqdNh2ZYeQLt3HGTgZ9adxXzl+058XLr4ZnwnaLfSNc/bReSmLCs8aHAUgcY5/GvefDOvQ+KNAsNWt1aOG8iWVVcYYAjoaa1CxyfxyuBbfDXVGYqM7QC3TrXw94T1iy0P4w+EtSJXMOox+a/TG444HpyK+z/2kpvJ+FOoc/eljXjqea/O3xNDIjblch1ydwByCDwQfYisn7sjWOx+sPB5HNfHv7SUNtoPxstZo1WJtRsgZCOpYHGTUHwZ+POoa/wCFLW3v9cuINVB8lGujtiKLwMHuT/OuC/aKutak8R6HqOtJi6gkFsy5y21uVYjtn0NEZLmFytI6Tc23qCeecUY+UjOBx1GKq2twLq3V1UAYGAG56dTUyk+WPVuCM1qYj3bcc8D2prfM3B4x/k07arYAHymmKqx4UEbexPpQA2Td/EwIPvSNuJzz+FBcYxxnpgcj61D55ZjnOfpQB0XDKCPlB5FLynfgjk0ByjdOMYxQ6no7NkfdxVFjsluDwBT+Y9jA8Z4qJTtOMBv5GpFXaCSPwFBLEduxI57LTkB2hc8duccU1sFWBG0HpjrUT/Kx+XIC+tAjmviBqsdhZ2yuxRGl3O6jOFA5OO9fN/xZ+IC6vC1pCkkWnqyrDMCMSxjgswH6CvqTT/DNr428QXNldGQpFBt8tcAYbIL89gSDXxd8RvDFz4e8ZPoDTx3As5WRpU6YycECpAm0q6gtY1UEt5uGAVvl/L6V3vw80/8AtDxfpS2Xy3CzjZjJBbIxxXmkdm1tHk9c/Mc9K9r/AGd/D73/AI2spGYp5bb45F6AjnP6VjN2VzWO59Y/Gr4lazY+ItN0qyumtpbPTh9r2dGlkABBPbjP415D8NtW07/hYmp6TqhjW28WaXNpe65O1VuEG6IAnux71m2/jC91Dxr40g1ecyzNeKyMzDAXbgY/Dt71Q8STx+fptxaui3tjeQ3EZIByFcFgfTIBrznUbqHcorlsRax8BfGPw78N6dq+p6fHbtcyGJgwDmFxnbvxwA2OK5y8ma9vJLOW+eK6+VNtuhCnjv8ASvufX9Q8OePrCYXfjrT49JvEUmxM0QCgDOCSQc5ry7Uvhn8HfDoe91T4haekONzH7VDkj6qSTXX73Y59Dg/2b/GV1dahe+ENSRby6klWPT7htqDABLLk9SAOAOtfRVj4V1CVW36JsOeCwGM9zXwl4Z+M2kR/tIaC/h4rNoWn6kscc8gANwxbYGH1Br9TNwzjIz6VrysyZ5nceDNQ1OMILCO3JGN5btWppPgN7e2VbmC3eQdDjNdzRRYm5gWvhlITl4oj24HatWHT0jxhQMVboqhDVQL0FOWiirJHUUm72o3GqAWk5o5NFACE0UlFADxUV1dw2Vu89xKkMMYy0kjBVUepNcv42+J2h+A4wNQud1465is4Rulf04HQe5rxDXPFOrfEFTLq7C2s2OY9ORjsUZ/i/vGonUVNXZpCm5M7/wATfHEXF4dP8LW/25+Q+oSjEKH/AGc/erkZbe91mVJtev5NTmB3IhI8sHrgL0x+FZcSx2Q2RhUiTnAPAqh4g+ImkeEbU3Op38UCjruYKcenNefOtKo7ROtRhBaHoNnOkUaqjeVH/cXgD296qa38RNG8Lw+ZqGo29rEv3jK4UY/Hqa+LPil+22/lzW3hlBFtLJ9okIGe2RXyf42+MGs+Kr5p9Q1Oa/kIyPPYkL9K1jQlvJmMqi6H6I+Nv26vDegtJb6FDJqk2Dtk/wCWeenWviz9pT9onWvjlqVg2ppaJHY7liitugDeprwW78RXd02FmfZjacEj9Kp28xknY5wCOWPXIrsjBQ2OdybJbxi3QhQPb3rOkkBUkdPrVq7y6nHAz+dUpMKp4z7VoRchkk3NzwfWhZBuDFuc4/8ArVE7HPHQ1GcDryO1SFyS4Ysrc5/lVd1O4DrQzdgCT60oZRj070hXJVkKqR1NHHBxjHTioywPfilUr0oAsRtk+3arKt0OQaqDHTrViMhsDrmmI0I2+XB4Pv3pbe48iZWDfdbI/Cq6N+7bNVluAhJxjPNUB9HfDv8Aas8V+CGj/s/XtQslUALHE5ZCR3IJr62+FP8AwUe1XZax+ILe21a3yFkkj+SbHr6V+YsM3zKc4wav2moSW0uYnZPdWqkM/eL4b/tPeBPiUFjtNTXT7tjgW98RGzfQng16vHIsqB0YOjDIZTkGv59/DfxO1DRWjJdp1U/dY9R2P5V9afA39uPxD4SaOL7Wb+yZl/0HUHJGOmF9PrTC5+qzciq86y8GJwGH8LDg+3tXl3wn/aS8LfFG3ijSddM1NgB9luGHzH/YPevWKBkaTbnZCpVx2Pf6VJtoK03d5cZLHgc5oAWlFJuDKCOh5FFIQ5ulJmjmkpFDqOaTNL+NIA9MUm3r2o4pd1ABS0UlABijilpDzQAtUdU1CCwtGaeVIQ/yJuOMsRwPrV2vCv2q/GCeH/CK2Qjka5nUyRSR9VI9PegpHbalpLeJhZI0lzbLblWK2/3X2tnhh0zXVWsX2V57u4ZIVK85OAAO5NfnXoX7SHjPwz4ZvLdLm5cGPdDcSE7154wa4/xF+0v451C3gku9dlv2ViPJlYlRxwdo7fWuOnHlqNs6WrxOp/a+8SDxN8StQmtr43NtHIqJg/dRQOntmvtP9lnWxrvwb0WYymV1UqxznGO1fkxrXia+1zUpry5kO+ZzI2GPLHqPpX3F/wAE5/iNcXEes+EryZSqJ9qtlyScg4Ye3GDXWmZyWh9D/tMRtJ8M7jsolUk4zjrg1+fGtZkmkyrOmcMF4/HFfov+0Fp51D4Z6gvUIyuR6jOP61+dfjGP7HcNHEvOCxUHHB4JrGp8RcNilo/xCstB0GGwuiwliuhKsbc7sMDX0nNay/tD/Cfxj44uE+yLZyx/2dFwxEcCjfn3PrXwX4086K6WaN2DBghRTxj2HvX2L+zD481VfgPqfhieJvImE6j5cMNw6/WsZe7HmQS7EnhHUF1LQbd0AyqgH1J7k1uM3zH6AV598K7z/QLmzcbJLeQxkN3x/hXeE/z7117nM9CT5vujk9SaR5MMQ20DHBb1pm4oxOPrTlYyDd0Gce1AhrYyTgfTpmmmZP8AaQenWlkUhiB8w+lRPiP+HcDz1oA3G3csO3TinyMvb5qYzBs7QcUqttydvy45HeqLJkAXkdDUrMPmQ5yPyNRIz7VQ8IPxNJIdv3ScZwfXFBBKucHb0HJz2qCaYRxs4P3R1okb+Ac8c461R1iR7fTZHGH4II756CgDHs7WKXSdT1V75rQvI6FzJ99RzsA649xXx/q2oLeeNr6QuZx5zAbjyQOa+tfih4dg8N/Cm7vnneC+jtt6oerM2B0/GvjTR9NkW+E0si+a5LfMf8/lUAd7HHDc2g3QKzFcEqPWvbvgbC2kaDqdzHC0jwwEwsAN+W4K/rXg9nJJ5kMO8xjIAYV9ufsn+A0vrCwvZBlY5ftMgY7gSAQAR6E1yV5csTemtbnH6P8AsseNtYhk1iG7tIvtYD/vlIduMfMPWvPfib8M/E/w9mWLVNRtFGMgQqcnHQc1+jNrqlleRsbeVCqErkDpjjivLfjP8O9J+JFtArusd7G+BNj5gD2FeVze+dak9rH5i+JvDep6vKJI5OSpy3QfQ15jqngzWobdnlt2kjLeWZtm5VPpx0z61+qNt+xj4ZuNJS5n1G6MzKWYLjaaZoX7Kvw2s2db2a9lEjhmRpCqkjp0r041pWsZOx8AfA/4M3epalbXskiq8UiMiDOEIOd1foBdat4s1SSCQ3VwzQxqgZcjIAr2Hwl4L8CeFrcR6Vp1nAF43um4n8TXaW62LKBCsOAONoHStPaNmLZ4poLeL4ZI2eSZofuhS/XPrXoVmNfYDznkTthD0HrXaKq7cADHoBTqZFzn0tdSaXPnsPlHJbr+FaMMF4igtPubv8oxV+irQhkauq4Y7jT6KK0EOwKT6UbqN3tVCCijNJuFAATXzn8Zf2irj+0JvC3gWRZtQVvLu9V6x257qn95vfpVL9oT4/Szy3HhPwlclTny9R1WA58vnBijP971PbpXi2lzWXh+zLb0t1wCZJW2g475zWc58q03NYx2bOssbN7e8+23FzNeX8vzTXNwxZy2OtbP9sCGPMk2AqkkuOn5VxcPjDS5LCWWHULeeNF3SFJAQAOucV81/G39o5ZI5dO0O4a3Vco90j4LA8YX61wqEqr1Oh1FFHs3xb/aa03wZBJbWEkd1f7DtKkFEOOM+49K+LPiJ8ZNX8Z6hJPfXjTu3SPrGo9MVw/iDxJc6hNJmR2Rshmk5LH1rCafLGQ8swwc1306cYLQ5JTcjSutXmvplLtv59APwqG4gDLnacZz1rPW4CYx/OrMN+OjHC+tWZ3IZ8BgwGD61FDIomB6e9Nlm3MQfXj6VBHkzAZwT0HpQI0ZpF3N1x9OtUZnAyOQR7daszSLtHcVSkb5vQ+tAiFm6Y9elRt82R+VK5IbJySajbJ/pQAM3Vcc96CvOD09KZvweaMjqBzVAPHYg09eKYvbH1xR5nJ470rAWFbIGOKnjyvTjuaqKBkematRsNoJHFIkn3Fsjr7VT8z5txbkmre7GcEe1ZzZVuRmmBcjkOQCc1ZV+hB+as6Nh1PHpVmGRl5J4p3KNS3kMjYPzL2FbUO63HzHB9SfasKzvERgc1NJfGSQ7WyF/iPequB6h4F+MF74Tvo1kmke2RlI2sRImD94Gv0U/Zx/bOj1GytbTVrs6pp2Nn2jP76EereuK/J1bjbg7sDsa2vD/ii+8M3iXdjcyRyDkqp+/wA9CKYH9Ceia/YeIrFLvTrqO7t2HDRnP51eavyS+A/7YureDdThuUcOFIFxYs3yyA9Soz1r7J17/goB4D0XT9JcLcXV7dx+ZNbRgboP9lueuaTKPpW6jns3aeDdKpOXhHOfp6VY0/UItStxNDuAzgq4wyn0I9a4H4N/HPw98bNJubzQ2cPasEnhmGGRiMgGu2kgFndNeRKfmGJVXv71nzDsaOaKijmWaMPGwdG5DA8GpadwDmjFFFMApaT6UCgBu7mjd7UtLQMM0UUtAgrl/HXgDSvHun/ZtSh3kAhXHVa6ikIzSY0eJ+Nv2b/D+peBG0ewslW74xMmFZuec5rwi+/Yqk8p/L02cMM4KSrn8PWvuIrikrB09bo2jUsj8lviV8L9I8Jag9oUure8j42XC4Oe/Feo/wDBPrS724+L2oTRENDY2bCVscBW4Ar0D9tC70nUNQkit7VXuUXynmj4JYfT0rzT9iXxcfCfxuj0+RTHb6vA9q/bLg7k+tVT916lSldH6A/ECxh1DwjqUU/CCIvux0I6GvzM+JEa22tX6xNuAkOMHPy+ue1fp94qtRqHhnUoQfvwPgj6V+WXj2RbvX7yOM4VSxLKcd+M/wA6mpq7hDYyvhZ4Ii8e/FDRNEkQTi+n8vMg4Xj734V+j/h74F6Z4Y0kWVrbqdqBPMHBY4wTX54/C3xpH4J+LHhHVZERLO0vEZ2PQgnaxJ/4Fmv1Yj1zTp4UlS+t2jcblbzBgiotzRsKTdz4E8ReGn+H3xf8Q6RJEyQ3ExuIFHcMOD+lb+flBHGQMVr/ALXmqWkfxV8PXVtIkjta+UzI3BJbjmsK3cSJvDdcHgZAroj8KMZbk0g7HikzsY464yBUbszOQcgDocg5pCxHB46/KTnGaZmKRhiQCATux/WjczdF3VFKXhIUSeZjsegoPzHO3P40FHRM23btPINEfMZJGDnJz71FuOCemTUm7c6jqo6n+tUUyVpFUY29P4qRmJdQCXzxt7mo2yw5CoueueopGYR4A+UrzuxzQSPX5iQoBb+LBrL1uKe81DTrO3QSSvMHMIHJArTZvmBJGMg8cfhVbQNaj03xNd3Tx+bBGhhODgo3sfWpA4P9prWrubQ7LQZo2t2nm3nJ52qOQT6e9fNi2Zsc5IIz909BXe/tPfEqTxj8T4o7Xdbw6dAtttk67TySfrXA2PmXS+XNKZTjgHp+FQUjc8P2b3mqRRCLcWHCg9eM4r7++Fnjaw8A+F5badWgaOxQhtvRyOhx3zXx98DfDK6p43sxMfKt1ILtj+EYP58V9M/FaKDw34AN5sjhk1K/WKNWckGNedw+tcFeWqidNOOl2dzF4qvbfw7p1xB8ztlnkHGTk849Oa8s8afErUrzUfJs7naicswbOW7jNeifC3xX4YuvCkOlapremyOqttzNsk24zxnqQe1eDat9nbxRfRaWv2hGlJjZR154rz6d5SaktjolotD6Z+CvxSk1jR5NN1C2kW6hXcrMcqwIqe8vbyaUskTPgnHB6ZrA+A3hjUXWa6ndYRt/1ZHJU8dq9Ku/DE0FxuM6iJmwpYfoa7DBnLWmoXStJ5tmzjAAXBODXR2PiJ7fYDayFuASBx9avLoEv8Nwj+q9PyqzH4fkjXMtwoC9Co/SrRm2U5PFmoedtWwf1yM9Pwq7H4ov2Cn7KV4+YMKtrokiqMzfIfXmr9pYGItvkDqenrWlyCnL4guRZkx2rm4XnaVyD607T/EU91uMtlIgB/hBNabW4VcI23ninLb7Wzu9/SrUhEZ1E8YgkOakW6ZlBMEg9eOlShdufU9adWyYgzx0o6+1FGK0AOK+Wf2kv2jp4bu48E+Ep/KvGPlX2pKceWvRo4z/AHuxPavT/wBo74tH4UeApZ7PD61ft9mso88hiOXx7DmvhO289JDNdStcXUxLTOw+ZmPJNKcrIuKNaxVbVVjjGeOSSctzk5rnvip4Pu/HGiWcdvqTaetu7PKeQhTHc9q6G1UlvVjxnrXinx0+Jpt1k0aymVI9uJ3Q4PfcufauWN5SNJPQ871680/w/DOdM1m8gVC1rcQzSYE/oV9Rn1ryPVtVl1G4kJchOu3qBUeq6xJqEzF3OB8oBGRx3qiG9T0rtOVsdv6c5PXgVBIxLD+7605pN3HQ1AZNx9c9adyRJCd4I4NAk25wcMaiaTdnHPrTNx3DP4GkIdJIMjPPoaSFt1xHtbHrxxTZNu5cc1o6Lp8d00kkh4jZfk+o60CYSKWUjGDiqU2DjbWlfKVlbB46AVmSEZIyB60xEBxznJNMY7SW7Z/Khh83Xj1prN07j0pgN3AKSBn8aGfrg8daTG3P0pM/UfhQBJu3MO9PRgOnKmounanLj8OlAFheORyPSp+OMHJJqBRnHYVNGcIMYx+tAEnBXHQVSb7/AAenHNXo13Ng+lWtBmS0lluAI5bqGRdqzLlcfSgDNa3aEjzAUPYEYpUYr7H1rubjWH1azmt9RtbSOEIZI5IY8OrAetcPKoXIHPapGiRZCSO3Y1PFIpYc47VRjbDZx196sIQvQ89KBl1JBle1WbdsNxgHJrPVsEds1Zjf069aq4GrY3TWkwnikZHUfKV4wa9P8GeLNOaa2uLqKY3iSxb4VVSrqDlmyeRkV5HC+Pm/ACr9tdPbyJLGcMvfGQaYH7jfs72vg2TwPDrPg+2it4dS2z3JjGG83GCG9xXr8c5bIIGB3zX5WfsPftJf8K78WwaJqdy3/CP6owikWRv+PeXjDKP7uTX6irMG2sjAoRkMpyCK8vEOVOdzeOqKt3K3hu++1xnOmzNieLtE399fQeorooplmjWRDlGAIPqDWZcLFe2rxSqJInXa2fSmeH5mjiks5WG6FtsY9YxjH1row9X2is9wlGxtUhpaSuszCikpaBhSUtLQIKSiloAKKKKAEqhrE01vpdzJAMzKhK1oVHIgZSp5DDBqBnwJ8XtN1CbWpZZDum+chnAKsSeK8Y8E3Gp+HfiHo2pvtjFtfxhvK+XHzD+YzX1x+0B4PtobqWQXBjIOMJyfXpXyN4o0+TT7h5orr98r+YByeRyD7VlFmrP1NjU3mi3cAJ+ZHVD3KsDg/rX5U/ErRJtJ8TXavvAV3X5yPmAY/wBK/Tn4V+Jo/E/g7Q75G3vc6dDK7A/xAbT+or4C/aCgTR/ib4isLpgrRzEiTttbn+RpSKifPWqTSxqT5ivGp3YU88fyr7R+Dba74u8BaXfLcyCDyQoCnIyOPzr4u1iaAXDxRkMmThlHb1r9Cv2BZ9N174LyW+wPc2V28Um7rjOR+FR9ljZ45+0H4SvrXR7DV5neRbWdRuYFipz6irej3S3ul2752jyxznn619XfHD4b2HiX4Xa/aJAFmW3aaPHHzLzXxh8PbtZNBgUH7vyMzdSR2rShPmi0Yz7nXNtAIX6UhDM20Eblxj0oUt5ZU7eTx/SlI5AGQVHzVuzEc4MjMWbBzyaiVtuRuwM45OKUKobIyQevvUO3++ozn60ijqV/djLLx7daX7oznHOSKZGRx1J/SpGbzFXkYz0/rVFDMjC9fX8T1oZd3zf3jnbTiDHg8mnZXqR8v1oEQzstvbvLtPygnb+H86teHfDWm3vhS5v76SaJmV7kzBhjIGQCD6gVm65Jss9mNnmOI92Omap/HCPR/C/wyubqyvJI7jHlCFZt+SQAWGOnU8VLXYVz4q1xn1rxXqV6ztItxdNiTHG3PFb1hCFkREVm3f3Rx+J7VUs7cr88ihkPI/xra8P2/wBo1WL5cqG6dhUlI+g/2adNifUrm4lk3bF2ZQEYycY+tbf7b/iFrfVNC0a2cC0srPcwjPHmNz/KsX4G6RfXHieOytC4SWUTShTgKq8nJ/KvNv2hvEtlrnj7Vc3hlRpCiqWJIZeCP0NcXLeq5nRe0bHKeGdcsUmjE1tmLdlskluOvHua91+HeueH2ZAXeGT5SFHAH/16+fPDtuEmTy2R1PUOPu/SvZfAKWc1zAnlqW7hByx/wpSir3HzH2V8M9Di+ym4tdRcwSAEJG2CD2zXca5YpJpoQTYeLjMjZ56/nXn/AMJtHePTDcIHSIfK24dP8a67V7fYwOGJzjPXHvWYrlezsF80RvcsAxyCGxmtgabE1t5QvSGb+8SKwTCGIBc7VGQo/lTVgdvlhkkDd1z+lMlnUQW62eEErHjAySRU8NmJsfvHI7HPB/GsXT7OR4RHI7qRjdhs1q2libRQFlYc/dJBFBJsyRrtUM5yPfrStjA+bp71S8klt29j61IiqspyxOeDTTAvJIOhbmpKrrCnBB5qcCtosQtRXFxHa28k0zrFDGpZnbgKB1JqTaa8c/as8Znwn8J7y3gcrf6q4s4FDYPPLH6AfzrZMR8l/GLx9P8AFj4hX+tvKx03T5GtbCEk7NgODIPcmuWt988pj2jcDyrds1e03T4o7OKHJli2hQOn1NaQiSEhlHzcfNjJ47fSueb5nY1RxfxE8TReB/DE0u5jeSKyInIIJHX8K+MfGviI6pqM6s/muW3szdWJ9a9W/aB8aNqmvXgSVfItD5SnPVvX6V4KVbfvZuW6knOa6qUeVXMZSuQyHcoP8WPyoXByT065FKwLNyOBSBhgsOK1ZmMOBn0qFuDkjHapJJACB2qFpBuJA/CkIYzLuOKbI3zdMDvS57A/WmkhfegBN2Qfl6e9W9P1BraT5H2bhgj1FUi2WJx9Kik+Vs459aaJN64m+0R7tuGHBOf1rLk2rnA49alt5gio+MDG085p00azKWU9D1HNUIoMQx7EU3hlA7dakkidW6f8BFQY55FOwAcHPb2NM3fNwOKd9/jFNOF4osMcrDjsPXrUisVbpzUYXap4HpT1UHjHSiwE6Y471YhViygcZ68VHbwGVvlB/rWnasmnyeZKu5hyI/X0pMCu0LIyBRlmIAH6VcuPDV/p7tIy4CjcCxwDVW6d5P3xG3JyF9KrXWsXV5MDLK8zdDuakA9pp9g3yZUdB0xVaaU5z97tViNt8eCMeh6n61Xk+VscH1OKkaBTyccj0qRZOhPWmLxmpAvHoPXFAyZWOAM4qePAx2qsrbeD29aswtnBxmgC/ArOAO1bNnaCZxxkHrgday7XGR3PQg10+hgCYK2RkjLDrRcZ0Gn+HLzRfKugCLd8E7V6jOeor9V/2L/jA/xW+EkVveyiTWNBYWU53ZMkfVH/AC4/CvgzStNt9d+H4TYSYkJVUGM47Guw/YY+JD/D/wCOFvpk8vl6frSmxlQthd/VCR9a560faQkuxpB2Z+n/AJnRc4PpWZq2o/2PNHfx7cxsPNz/AM8yfmPtgU68vFt5jJjKgevNYl7q0V00qOm9HBRsHjBFeJSqOnNSO1xuj0qGZZ4UkjYNG6hlb1BGQakrkfhjfSXHhWK3m3edZSPasWbcW2ng/kRXWbq+mOGwtLRRSEFFFFABRRRQAUUUUAFVNSvF0+xmuH+7GpNW6imjWeNkdQytwQagZ8gfFy5ufEF1NLPdSbNxKleP0r5v1qxs4TPuuZGfOAWkBHXkV9t/Fzwrb6W8k8Ns7R9V28gZ6jmvmrxVceHonkSTSNkik8hRz7+lYpWND6H/AGP9Uk1D4Z6YPNEkVvPPaKO4UEEA14b+3B4HWPx1/aAPli6RZBhfvtjByfyr1D9jnxhoqWmt6Lbg27/aluEWRhzuG04qv+3lGbfw9ot4B/E8YzwAeDnNDKW5+eWr6O9mzMnO0/Pznbnp+FfQP7GfxGn8N65q+hLdC2hvIhPy+35lHQV4JqF1NLPcNvKo3brkZrqf2f7xLf4yaDb3Kgx3M3kOr/dOen6UKO6C5+iWrfEuS60a/gluopYbi2ZMM2TyDn+dfGnw8vkt9W1ayVsoJztz0+or7XufAOkNHcE2amNQCNo7Z5r4/wDH2hnwL8cLqKGBoba+xMgUcIpHOPWsqGk2iZ7HZqcj5SePSlVynAOfX3qCPlRkduBmnCTjHTJruOclJDc9B0xSNGWOMdPSmqF47DHWlLNwCSDUgdNIpGcng+lIq8ZxnaOKVRuyCMDtkVIu3kM3HtVFi7VZgFJUD1+lMYbiBuwO/PFIzDj0xge9Rj94xBJ+YdqBMxdaulk1e0hkOFGJGOfQ815D+0Zri3dvp+lWoxI8m6Y55IHQfrXtWh6Td6tq13NBYvdxg7FYdsda+bPjhqk3/CwLv7NGu2ECAhhk5A5+nNBJxlqtwzeULfODhl5zXWeH7FopVZ22Mpyd3ynHpXHx+Ir+LYUtAdrAFgCST/hnvXanULiG33XMcfmIFIeFtwbIz19RUFLc+jPhL4gsPBvgzxF4iaPM32YwQfL/AB4zz7Zr5Y1q1m8TaxNdySKkrvuOV/Hj2Oa+rvHFrYaT+zDotlFte81BvNYg4bcPmJz6Y4xXyO1vJLelYneIhgflPQd65Yrdm9zvPB/gmzmePz7pt+T8qjjjt717l4C0zSNCuo5TD5o42A9Rz0x61494U8P6rHJEYmV8/Mu59xfPQAdjXufgG1urTUov7V02Q2zYDzBSNpxUsLn0p4T8daeLG1toLYqv3PlGCM9j/jSeLPHVrZ3iw+UXVcjcB1b8qztJ0JSqfY7VlVsMGxwai17SRJeLI1tINvLAZG6srDK48bQSSK4t38vB4C1KPHkEeGMMqsemVyDilGl7MAWzMhPy5/wqU6OC5L2zDIw/y4OPrTsyTV0fx1DNG3mW7hgMsyjrWdrHxWSzl8uOxnfBwAI+c1IujmVWAtZA3VWAP40txoe2NStlI7E7unTFFguUG+KV66BRZSIOQMqQfqa1YfiBOshZ7OQhum3BFW7WyZmj3aa7SA5B2ZA+hqzHpMq3O9bQ7Sefk5osBDH8QLqPl7OQk9BtJ5qSH4kXSsBLpshH+yO1X/ss5aJ/IkJTODt5q9HZtJ9+1YK3OQP6UwIk8ZGFgs1uxBUMGTpz2r5E/aI+IkvxC+IENjDG0dppKFEikH/LUnk4+lfYv9jCVVcxc8BlYDpXxZrWnnU/HPirUUGZJNUljjHoq8YqnKyGtzDsdHRlV3ftyMfKMdq57xtff2H4V1O9RgvkwsVkz/F0Feh22ls3yYdwBnbjjAryn9oyOTS/hzOqdLq7SNhjgL14rCEuaSRq9Fc+G/GmoNfXw3Nu5Ls2fvEnvXPABVIP1FXdWm87UJxlX2uQGXpVdlG3kZr1zhKszDkk5xVZpPXr61PMFC4zmqnX5R0FJgI77cenfioyR1qeVQowDuPYYxUAUMSQuc+lIBuevHftSpbtO20Kx3H0rZ0vQ5L751GyLcAzkEgV7T8MfgrN4kuYUEUhjAwzEHIGeTQSeOab4LvtUimeCB3EYyWVSVHY5P1rD1XS5tPuDFKjKV9eAa/SDTfA+ifDfSQLq3hclfM+baQ3bB9a+XvjXNaeJNRl8myhgC5IW3jC8UID58g+VQvb+9QzGFvkAAJyfetC+sRaeRw2GHLEdcVUf5mAPBqxDUuIj9/Mea1LO3tblQzPGQT97PJxWU0a8Agfl1oa15b5to/2atCNmfQbSSEvEzRvk5B6CsCa3CyE5709ZJ44ZAs5A6detUvMdc5OTRoGpI2QTnp1qWMwLtaR8r1xVRiGwVLA9zVyxt1d8su703DFIZYjupfl+zrg9mq5awNuLM2WPc80Wyrgdgeoq1GDu6celSMivVTbgLx2rDfCMQK3ZmDDB4LCsdoRNMQDkk1LAmt23LgHNbvhaKwmvgmoJmIsv7zd9wZ54qrp+i3F1b70gfYP4tpH5V0umfY2gFtqNtDG2MRzY27Wz3xzSKNvWPgjefYzqOkKdRsWYkeS24xjqM1wFzpE9q5EkZUg4I9D6V61oOra/wDC8w39hMsun3GPl3boXBPCsOlehra+EvjlpdxJAV0rxNEJJjaLAqK6cEiMD73PrzQB8stG2cVa0/T5LkkJgsvQZrsPF/gG88J3kdvdry2WjlUfIyeoNc9a7rG486M7dueR6Z5oAkt7do2KsuwrwV7/AErb0rdDNG2TgHg+hrok0y18QaDFdQlv7TV9k1u4HKkZVkI68dazfsf2chFbcvUH1qWB7t8I9US70+aykk3OBkLnA24+YZrkNakbwb4+tdRg/d/ZLiO5Ur22OGxn86rfDnVPsOsWhZtsRfBAPQ9K2vi5a+TqELLHhChJbPqfenHSVxn6gW/iY6xplpqERC/a4En2j/bUN/Wo/tjKuwYxjHXg8+vrXmfwp1g6r8MfCbhuG06LcW4zhSP6V1LTHzMfNtPq2a+aqpKbS7nqRfuo9L+FmrxtruqWGCZJ7eO8DZ44JjIx65FemV4l8L7qSPx3bhcbZrSSN+OoUhl/Wvbsc4r6Wi704+hw1PiHUUUVZmFFFFABRRRQAUUUUAFNPWnU1utSByHj/wAM2OsWDz3lw8GxcDB4r4s+IlpodnqVwkE8s8oyuM4Ga+qfjRd6oYRbxW7G0xncuORjk18l+L7PUpLhjHZ+c28gCRfasGzQ5z4QakbX4j4smkhLxGRNrYG5cMM+o4r6F/bQvovE3wN0XU0baJZPMyeAGKcjn3FfMXgOTUtJ+J2hPeWvkpLeLBMVX5QrHB/E1618Yr251D4UeL/Dk7Bo9K1UTW0ZPIhYZ49s5qJStYtK7Pi/bul2uwKZ4GM/WtHw5Iul+LdFvxI8Sw3kbM6nBC7gDz9M1zt0zwykR5VlbBGemKuST/6D6kDIyeRWoj9mdH0XSL7RbGaI+ZBLCjhvMzuBXPNfKX7anhay0TXvDOv2pbJbyX5yMZ9axP2f/F3jXxV8PdNe1vN0MSCBMEknHv2wMUv7Q2g+KNQ8CSXWpStLFaSiYdwnOCf0rj+CqmO2hj6bMs1ikhBKsPlz3HrVgsMAD8653wHfC+8P2zl2kIxlj9K6M/Kwya9M5QxuTBPPb60bi2Mgq3cGgP8AL02ntTFfrkZPvUjOrjyXJyelTLtJKhgFXk9/zpsKgKDtJPbtTQy+Y2Tg98VRQ2ZRwQcn1qK+YW9tNN8pARiMcEECp2XLADOff+VZfiZJrrTktIC5ed9mFGTjvQSdn4J8daZ4d8GNJcBopIYmubjYAXPUg/TpXxF4omfxR4n1bVAEJvLh5QFz3Of5V9AfEXwLrPhrwfcTvP5huEWJUL4IU9sVyvw/+C9/qTI8ttJGip80jKSCOuMd6Yjy238PvDJ5me3HbOOtacmnreS2Wn25BluJ0jK9OuM4r33/AIZ5vZZN8U6PGMMEaMgA57YrgvF3wj1bwX45spopIruJovPVicMpBOcipZSO3/aD8Rafovh/Q/DNqgb7HabpGHzYfAx+NfP+kyQ3uoKr2jEE9C2OfTP0rY8TawL3UpZ7u4y7gK3O4H2rX8E6Xp1zdFkuIwO+7tXM1ZGh6B8PbK2kmiMOmNGQQDiXjHYg19IeDVkmEa3KwpboFOZMk/TNeWeC/CLTKkkMkWeMRqevuPavStO0e8tY2Ky/u5AVKAZAPqKxbKPUdH8XWy+dCiRokajafWszVPGG6SRvKTy1G4Ptz+tefaNoN0qyq94yp2VThse1VdY8L6jefIl1IkY67ePpTiQ2ds/xCfdujEMn+yvJHuTUsfjzzo9wMKsvBB5B5rypvAd/PMEW7mjccll5/OtWDwbqyuEa5EpztIL43cdRWhnc9Xh8VBmeRTF5f3gQME8c5FRSfEIxzhIpISqjJZgP++fc1xFj4X1KJv8AWtJuyCrHIHHTNZV/8N9QvJ2aCV4gCdoRvmH0qSkz0mH4mPMpcMrqh+cg+/SrkfxIHygSRkSZ2H09jXlMHwo1S1U7r2YqzDcoOGyeQfeo5PhbdXF4QmozBd2cMTgEe9SUeuN4+l3ARPGSTjBNaNv4ylkVd2z5hyx4/KvPdO+HdzGw/wBPl+Z8ZYgY+tdCvg2aG1ZEnkYrwvrn1qbDNmb4hfZt7TKsax/eTGW96+cfDdmuqwTXYUH7VdTTkY5JLn+leuav4IuNWCRvcSI6jAcEkZz3rgvBWnS2eiWqMpWWJ5YnyP4lkbNZVfgZtCxB/YxVzx0XAySea+fv2yNONv4D0ry8gPeO+zPBITkV9Y/Z0aNSFy/UH0rwT9sbSzdfDGzmEIIjvirMByu5MflmuWh/EiaT+Fn5g3Clro4XbySB60Sx7U6546VYmj/0xwUwVcgjPXmorw7Yz6/rX0B55i3H3jjnFRhdoB4OauW9qbyRmJ2ovU44+tE0ZaRhgDjmkxMoL8zdSffrXS6H4ZjmzPd5FuOgHVuOgrQ8OeEx5f8AaN78llGefmwT6/hXY+APCl58Q/E1pZ2sS+VJIB5acnbnGcfT0pCOu+DPwpu/iFqqJa2xW0ViGyDsUDoSe5r7c0H4fad4F8PGOBQGRMyyyDrgcnNdH8KfhPbeBtBttMt4vLXYHe428lscjNeR/tF/EiSzhbw/pavub5XMZyW/2RSEeO/Gv4mC8vGtbC52W6kq83YkdhXkK6HLqCfap1khic8CQ/PJ9BXZ6P8ADrUde1yD7VA0j7QUtIxk59XH+Nexaf8ADO20HTbq7v4TNNDzkpmKIdAmMcc8UXQ7M+NfiXoY06a2/wBGa3Xy+A4wxBPUj3rz148MR+lfT3x68Ba3f+HY9fbTZbeyhbDbgcsD0Ye1fNFxCd3I+bp9Ku9x2K+F6intwhycUm0AY96Uj5D7Ux2KrDk4P1qnKw+jH1q5IvbGSf1qjMPm65/CgVhq8nNaNlgvnt0rNUk9eOa0bRumOFHvSuFjXiX5QDyDyKsKoU7QvHtVaJuvv3qdD8xJ/wAKVx2IJlO/nmuj8KeFTqEi3NsFkmRt3PK+4I7VitH5lyiBS5JAKqMmvd/AH7P3jXUmj1Hwzp91u4cK0bA46/MMVDYxfCGh2N4qWt3NJY6iJG2yyYNu+fugGp/FnwZmuJJmigNve48xQV4cex9K+gtF+AmtaposMOvaS2l66/zMhAERPbaPf9KpT6Dr/wAPdRh0/wAQwPPp7PhLyZNzQqTyrH+tLmHZnyXo+qX3gm+azvbc3FiwMU9jcR8c9SuehwDWvqHh828aeJfCzTxW0UoKLvHmx8bsgjqBjkV9EfET4L2/jOEyW+BPIhaC5II3DsDjvXz5a2upfDHxFLa3ljKII3X7RbyZXC9yp7Zq0SeleD/Ftt8ctHh0HV/sya7H8omkIRZEC/w8dc9fWvFfGXgS78I6vJbzw+XsYru6h+e1dT4y0uPQ9atvE/h2YjTLp/OQr1hLchGr2DTbjR/jX4PRZNsetxRYMioACV6jH9aoD548LTvY3ccyFlKsTuHr05rsde8OnT1ivooN9hOAfMBygc9h71kXnh2fQ9SkikRkw5VQRjof8K9s+GekQeMvC95oczYEsfmRkoAUbruHp6VDFc8js7cw3EUsZwRyCv1rtfihMLrTbOY4H+jg8egHNc7NpM2j6xdaXdx/6TBJjYxxuHTJ9K6LWreTWNP0qxjjbzpJVgEZ65ZgMfrSGfaHwosZLH4Y+F0c5f8As6In0GRmuwwywt6rzVrTNJGn6fZWgQKlvBHDt/3UC1PNb7sDGeRk183Uf7x2PTj8KR0vwjZZfF0YZgXjtpGUd8EgV7dXkXwl0uX/AIS6/vGQCKKzWHp0Zn3fyFevYr6Si/3cfQ45/EOooorQzCiiigAooprZouA6k3Ad8U0cdKRo1PUA/hUjsBmQdXUfjTJbiKFdzyIg9WYCkazhY5MSH8KZJYwSfehQ/UVLGcn4+8T6LZ6TJHeXCsGH3Y+TXzB4i1TR7uSV7WWaFhu2FgSBX1V4p0fSo7GSS4gjAAOSQK+bPG1vY3DTJYQxoq7vmZec46e9cz3KPAPFl5JbXkFylwxmiZZB8vUqc5+orqj4vsvEDeJ5r9lWG60tPmZwCz5POPWuZ8VaPOY2aZo4wpKlc4xWh4J+DOnfFWK3Oq+I7XQ9PtrSSW4mkcK02MqqpnAJzjNDipKw72PmHVwiTybWXaCTuz1PrVJbsbCrYOenHT3pfFlrbaPrl3BDefaY4ZXiSVT94A8N9Kxk1CIEfvFct054PvmtyT75/YA+IOi6P4G1rTb7meC7Mi55wpHYGvcfi94r0DxR4H1eyhRgZLV1TcnBbHHSvib9inXIYfHOq2jFZhJa7wcBuh5r7cmudMljXfDC7EEBYwMgkdMVx14vmUkVFnxr8Jrw/Y57UnPkuRt5xjNejDLMWyGHtXm2nzLpvxW8RWarsikupCFBxgZ6V6JDJt4I2/L0HP4V6S1VzB7ku0tzikZdxO1SuD/F3pdw2jjbSMzHnJPuTQI7J2kVWVm/2WDfpUMgxjsxPOOlP5dhgfi3f6U4jbkEYOeaCyGL5t21tr5+XPepNB0OXxR4uWOGUJ9ijEzYUgnnoMdaRgNpz8vc56Vj+FfFAsdW1CX7UsILGMtjnGeB9KaINH44fEu2+CXiHwhqviNF1PSnvDI1uqg7wBgcEdq77R/2/PgndWcLG9msmK8wtY8J7ZHFeQ+O/Dvw6+P2oadYeN/GEmgCxG62kUqySsDgqxYdcVraR+yP+zh4ZtUfVPE/9pg8mQ3QTd7fKK6KcsPtVvfyt+ppFHr0f7cXwWeEyJreVxnaLNt35Yrz7xb8VvB3xi1mTVfBs/nx21k0UzS2xTbJu4xntiodP/Zq/Zm8XTfYtP8ANhuUjJSSO+aIn6E8E14F4Gl0zwvoPxG8LaRK5vLG8ZomlwHeJWxt46HHWprOhb91e/nb9CrHL+NvDtzHd74jEjnO5RwOvbPeneERFbXAMivu3fwqT04yPXmufNpe3V03nSzTHONskhbAz/hXqXgXww7n99cGKEEHplh+NebNjPWvhrZmSWKTzZodp43ZBXjv7V9GaBpUdxaiK4lfeQDvUcHvmvHPCdvaab863DSbcKSzBsn3r0m18XQxrGu/BTphwWJz0+lYAdsdAtrXIU4LYJ9elRtokLscA7PfoT6VgS+N7RsqZcYGWyc9ulYt145g+Yi42dMLv4Oe2K0iQzuB4ZSPdIsisrcBeKvReH4dy5mhLY5QnFeOyfEYqGninHlgZPzcZB5Bp9v8VVunQFir5475/E1rYzPY/wDhH0CkeZGobn7wNSx6SivtM6Ig9DnmvHP+E+K7Ns2wr0Bb5Wz71cbxxBG2XmIGMspP9frSA9g/sRGJBulIx/epH8N2xnDGdFLdU45968et/HkE6SQtOEAXdiVucfWqtv8AEpZLhkeXeQDtO7kj6CoLPcoPD9pGV2zk8527sirn2GDjMwJ+orw//hZFrCwVruMZYYYHnmoG+L1nG8iCYyMj43L1J9vakUe6Q6PbqzHzGfJyeepryHUNBj0PWNVtQdsZu2nTnOA43f41Vg+LCfZ48T8SEgnPzAY68VD/AG4mr6pJMjFzNEpZWPIZTjP5VjWXuM0p/EX5ISpGDx2rzz48eGX8RfCzXIFVnlt1S7VV6tsPI/I16Cs3Y8mkmtYr6KW0mOYbhGjf/dIxmvPpy5JqSOl6qx+LXiGxNn4gvovlwshP4ZzXO6ix3bF43HrXt/7R3w/uPBPjm+t5EAEbvGcLycHIPvwRXlHhfQ38Q+JLe3SJpd8gBX2GSf5V9ItTzth11pT6LosIZdtxcfMQw5VO351ofDnwHc+NNbWJcLao26eRlyoAPQ1f8eW8l54ia1gQMEKwxIO+QMfrXs154Sb4S/DOD5EXWL1P3nXepIxt98dc0EM8m8aXFvJqi6NZfJZ27hW2jIZhxgV9t/sY/A3+zdLi1+7t1F3MWVGKdI/U18cfCnwjN4p8eadZgiYyXCh2zzycH8K/YHwL4Xi8L+FbW0jj2pHCscaxjsAKklnLfEbxHD4L8OXM54WNCE559K+cYvhpc6fpL+Mdejkm1PVJ9ulWG3BMh+6xH0NfT158PX+I3jC2+1J/xJtP/ePxxK/ZD61taL4Kg8ZePjqtzCDpGjYis4WA2GUcFgPbFc9SevKawjf3meW/Cr9n2LQtHN9e/Nqd1mW8nkGfKTGSo9MH0r0jQfgzaeJLi2utRj8nRbZs29jjBnYf8tJD3B7A163PZwzv9m8pfL++4wMHnpTdUEkdqlraKFkl/dqegjXHLfgP51ikzc8j+I3wts/jDD/wjVpa29n4cg/d3V0sY/e+sceO47mvyh/aw/Zrb4I/EDVrLSHm1Pw/FtZbkLvMO7+GQj+dftVr00nhzw75GlwK14wENtGoAG89/wAOtfP/AO0Z4W0vwL8FbmwuIYLi/wBYmLX1zcAMZM8vyf0rWDcWS1c/E2RPLbkc+mKa3K59q9b+LXw30jwvpKajYX6ySyXXltaAg4VhkMpB5A6V5M5HIIyK6zErFS2Tn6ms+f72GGR3xWrtDc9Ky7oBWJUdTj60ARL7D6GrlnnII6/0qkuOvT1/xq5azqv3m5xSsBswMdwAORW3oPh3UPEl8LTTLZ7m5KlvLTkkDrXNJdldrIP4gcetdZpfiqfR9UttR0qNrS8gIZZFbAJ+lIZ7R+zf8Adc+I/xa0vREhSJFkV7kTAB0jXBcjPoPSv2m8O+ENP8MabbWdnCqrbqEV9oDYA7nvXwX+yvqR+K11omsW+ltpHii3KyG7tl2xyrjBbI7Hvmv0Oi3rGoc5fA3EetZyipaMtabFHVNCs9Xh2XMCSYOQ2OQfrXM6z8K9H8Rac9nqVulwrKV3lRkg9a7ais/Yq90VzM+VdS+CM3gnWf7OUGfR7g7rW42/NEw/gJ/ka8k/aC+AcfiTS7i9ggZtQto929hjzUPbivvvUtNg1a1a3uE3oeR7H1rBk8H2+o6e1tcKC6ZQN7VpqS0fjBpWlyaXdXfhrVUkFpdZaMs20RuBxUHwz1a7+H/jb7OWUFH5jkUlWx1z3GVr7J/as/ZfutKvpPEGkRLs5k3BOFbOcCvnLxR4Ll1a+0TXreCWG6e3/e7RyJU6jHuK0TRmzvfit4Pt/EmhW2vaei/ZnAbdweCOc+p7cVW+Dehu2rRJEp2kEcAhyf8BXSfDdTq+h6noNwAZVX7ZbpjJCv7fWtz4T6HJpfiq28xJfv+TJu6egAzRoSeYftNeBZvC2vWfiKNALe5AjmKj+IcGpP2dvC/wDwsL4neHrYEvZWDNfznbxhBkL+JxX0L+0/4ZtdY+G94rIqzQHKn6evtS/sa/C//hDfAMmv39uqanrHEJ3Z224PH03HmuWdVRpuRpGPNJI9tFv500h2jLMcnPFJcWrRsBlTtx93pWr5JZshVZTwRkfzqlqEiwwySEFsLwq988Yr56+p6h6V8P8ATRZ6GkpUCS4beWHUr0XP4V09eW2/xXGk29patpUiqEVQdwBOBgnFdro/iyDVmCiKSFmGQHHWvqY2UUkefLc3qK5jWfGiaTdCI2zOozub+VaOl642oaelw0DBm52pz+NMmxrUmaxpPEDrIVFnIcfyqjH4uuJLiRRYMYlOAcHP8qLhY6ejNcrq/i68ttNlntdPZpFxtEmcVwF38YPEdpeSW76SoIGQyoSPzoCx7TRXgEnx88SK2V0NpV9FjOB+NJD8bvF91eeQmkRxhv4pIydo/DrTCx79RXzpqXxk+IEUjG20pWTO1D9myGOev0q5d/Ez4lmNRZabazysoODCRg+hqGM9o8UeG4PFGlyWU7FFbkOvUGvCvHHgO30+VrL7QEQdZAORx61l3nxX+L21oZNEEAJwZo7foPUVyuraz40vJFN3aTOxGCzQ8H61ixnB+Mvg/atHPN/bUibmyfMkyPbj2rx/x1oc+l/D+605ZY57qN5PKukPCITuPPQHNer+MY/EMyyfaLdgWyIztxXgXxWh1S38FXk2ZEijdc7s8sTkHP4Gp2GfOl1oepTTExzyPH2bk5POeaz10XURIEDzoqjHyg4Fe+aB4g8G2+l2zXNs0ly8Y5mk7nrnH1rVttR8ESMZEjRJuOWYnb9ayeI5W1Y0VO6uZn7Emh3etfF42dxfXNqEs5G3R5yccYr9DLX4Zoxi/wCJzcpIFyGYgN7V8W/Cw3198UzL4JtPOmt7RhO0CYC5PTjpmvopdL+I1xFvksrpg55EincPxraclKKZnbU8r+NHhcfD/wCMFi8d2ZYL2PJlfu3cV2FvMHjVtvDc8GuL+PXhTxRb2Wl6xq1lJElvJgPKO1dJ4Xvvt+j2k2Nzsg3Y6V00neBlLc1wrNyenSlb2XP40MOuOPanA4qyTrmkL/MeWPANMc4kPrnLEc00YK5PX0qRIxJIqAgc9adimVNYuha2MzbNzEbR9TXN6V4CubqOWXym33IzvbgKfX3rq4NNl8QeItP0iNV82aVeWPGBz+de82/ghLexjiljjjA43qwx9DVEnyfJ+ypH8TtWs9MGptpV35zSfaFywYBc813En/BPW5+wxww+MGjdTzuVtp98ete73Hhf7HGt3aXKW08UgaM45Dd+ntmu/wBB8TRa3odrqNv+/hmQsJEHytgkH+VY1JcnxbG0NVofGWpf8E59YZWa18ZRiX+FirjA7gDoK8i0T4Gav8JPi1qXg/WZ431C/tDPaTq+5Z0bhh659/Wv00bWGGSIxt9CcGvhH9tC6vtJ+NvhLxNFM0eQLaJt20xjPK59DmsFVjJ2TNLPqfPxSax8QT2rwSK1vM0bJ3DA4xmvWfBsMMsyRyu0aYBXfxtP9RUXxC8KX0fxDnv9NhUQagkc4ZuEDYG/GevrXc+CfD+t+cgmhsdvc5G7npipZDO08L+FLoRi4RPNhzk45z9K6WHw9cSsFFuzLu2gYAyK7fwX4feztIiJI4RwSm4EcentXoVjHpzRhhJCH65bg0rEM8PbwTcSO/y7lXpzwapf8K7uLi63ElDgkqTtHtjivovfpnl7sw/KcghR1/rWbL/ZnG6a3wTn5yOa0UTNs8D/AOFZ+XNHvXaWOWDMVBB7U+0+GjwTEBSTn5fmyMehNe5s+kjKvPHs+8GbH86f/aGiCT5ruEEcFdoz9M1pykXPEY/hg0u4Mrqo5wCOlWP+Fa+WFKoxOMMGPB/wr2+XWtBt+HnhBIyF6n8KSPXPD10zRi4t8nqG4Jo5QueI2Xw3W3mk80b8cFc5DD196vS/Cq2aFXVFDg+mCPyr1xtW8PQTFWaNWc9CODU0PiDQ3bajR5H+zxUcpZ4m3whhuHYMnupZc8eozWe3wZKrA0g3843DgflXv7atoULbi8Ib6dP8KZD4g0C4bakkLEHI+X8yKmxZ47pfwzRYzG0YwpIBx0rat/h9NaxrJBGEmjO/Zn5T2x7V6l/a2kwtjdGo7HbwanTVtOYDbLHj6cVEo8yaKi7O54zt8uQk8DoeaXG3GBx29K6zxxpdpHcLd25QpICWRem71rlV3ZC+vFeZKm4ux2RlzI+W/wBt74UnxTokPiCzizcqogmYjow+4xPuOK+J/hPpr2WuSTMux4FYt656EH0NfV3x2/aR8W6l4u1fwToeiRrbQsbW6W7TdvOeGz2BPSvHvBvhW5uPEE4vtNbTruaQJNayIQrN3dT/AIV69BtQSZx1FroWPhD8M5PGnxmAnt82tmftEuRlQOMV0v7QkJ1fxTd20bN9nso/l3HlTnAHFfUngP4RW/g6ybxFax4+22HzqrfxAZzXzlrXh+fW9B8Y62ymR/tYhBXOMBdxzWzkjPlbKv7FfghNd+I6zzj91DG02OuWBwPwr9ONNszeKkS5GOvsK+Gf2ANF87XNVlWMAFA3zHsfav0M0+wSziACgP3NBNijexxeHNBu5LZACilznufWqvhaOHQ/CsM0qiFdjTyn1JOSaf48vk0vwnqN5KnmRQR73X1Udf0rmNWlsPGngqO+0TUPtEQtlZIY5gFbjOG/CuWS965vHY0dI+KGg32nz3v22LzhK8f2ZT+9BX+Ej1xUPhH4raP4q1bU7VXa3u7QKRbTcOVIzuFfDumeK3+FPxQmk1iGabTL8kSru3PCSeHXPXHetXUviI/gnxvceI45VjgLK6lvuyJ2A9sUij7F1n4jabpniy3XU5BZ2sdk1whmIHzbsE/l0r4m/wCCi3xkh8TeHdCtdMS5S2aSQ7nbbuxwSB6EVyPxQ/aQ/wCFl+IrSWJVh0+3BWFS/LtnJLH+QryL9oLxN/wlPhvT8SbhZzsG74VgP04qluh9D5t1CRpskEkehbOK5u6Z4mJClvXnFdHeGJWbMignkZOOPWsK/wDLycOGP8ODnNdhzGY90/JPB9aS1Juflc896ZcJg8DaaiWQxnI5NAEsyCGUgcmmQt83IJB65prNvY8YY80sZHHc0CNmxZCuMYJ71v2KhG7KV4H49q5azuPLYZ6VtW+rRrgbd3YZNAz9Ef2AdQu9B8OS6xaX+Ltbl1+xzHMbpnBHsfev0b8M+MrHxNGBCTDdKoZ7eQfMB6j1FflJ+xnrEv8AYEYRsRmclgeBk9/0r9APDsjXdnbyxyutzCN0csZw6t2/D1FeVUxio1vZz27ndCjzw5ke9YpKwPBfiY+JNNczoIr23byp0HTdjgj2NdB616Sakro5WrOwlJilqpHeLLqE1uPvRKpP40mCGaxo9rrtjJaXkKzROOjV47rH7PejyaxFIlsqxbZNq7f4ihFe4+oqKSJWKseq9KxqJ2uila5+cEOnHwH8WtBtzGyxyNJYSgng84H/AOqvXbXRYY/FkqqiiLzPMQYHb3rlf2idLTTfiR4euY1UeZqwIG49C3Jqzq3imTR/GUVtHbSXMpOxYB1mkJwo9h60QlzQTInG0jpPjE+n+Ita0vwy8wZpz9pvYo8b/IGAyZOMFjgV6tBLb2kUFjaosNtboscUUeNqKBgL+Ar4e+J3wJ+J/iz4j319rb3DyTnbFJpIMkEagfImQc9O/tX0f8C/DHiDwf4Dt9P8TTtLqSyt/rHLMsfRQT39ea4cRFezTTOmlGzuevRyFlCg7e55zXVeEvDMV2j3l3GskbcRRsMjjvXMeHdP/tTUILcf6snL5OML1r1uKNIY1jQBUUYAHpWeFoxl70i6kraIqnRNPaQObOEuOhMYNWEtYY87YlX6KKkZgvJIApomRmADqT6Zr19Ecmo2S1hkyXiRyeDuUGnxxpEoVFCqOgUYFOophqJgUuAe1FNEilchlI9c0XQaisobqM/Woms4GbLQxsfdQac9xFHGZGkVUHVs8VS/4SLS92Pt9vn08wUXQFpbG2VsrbxA+yCn/ZLf/nhH/wB8CsyTxdosZw+p2ynOOZBTF8Z6G7FV1W1JHUeYKYamt5EYwBGuB0+UU4RqowFAH0rMPirR923+0rfd/wBdBUieItMk+5fQtzj71J2AvtGjdVU/UVwXxE8YaZpNlNCEjmuV4+6Pl/GuybWLFVJa7hUepcYryH4oL4YaF5TqNtZO2cO82FY+tYso+fvHHieK6uglxOUdy3lpGvy7j/I15L+1jaf8Iz8N9Cswqh9UAuJNx5C5xn9a9V1DQNKvr43CFbxbfdcGVZQPlXknOelfI37VnxYHjjxZaW0Em6ysIViRYm+Vec4GfzrPqUeNMwUAFxtjG0D2rSs9WS1hYhA0g6H3/rXLSXj75Duw555HNQNqG3OVKKnO7NS4p9Crs+8v+CePifRvCtr4q1PUzIbu4nWJUVCRtUA9fxr7Rm/aJ8M2bBJEuGUrk5j4X0r5M/ZBvvAHhb4RaRHquo2cOpXDtcTmaUbmdj357DFfQcOrfD3VsNDf6bMc7dpmByf89qUtwOV/aK+L+geOvhnqukW8EtxcECSN/L+7jpzXz/8AC3VPtvh+CNZGzHgbcY4Bxx9a+q9U8H+GLvRb6SGO1RZYHG5CCM4P5Gvjn4YzR6XrGp6SW3rDcMI9p4Kmt8PpdMznax60egOfmHansCMYOBimBg2CozjjNKsi84AYZ9a6jE69QePpTlkUMQcL68c/WkZuV2kFe4FRzsI1LnovJ9sVQzivEHjOTQfF1vJHuzbg4aLjAPU1R1r9p1IGeG1e81BlG5hGx2bs4wSeteYfFbWJZNatLS3nMRkZ7p9+QXjB+6PT3rNuobfR7SC6m06a+gdgNkLYIYcgHPY0+axPLc6bUv21Nb0+WaA6bPH82Hb7Qd2fp0rE+Hvxw8SaPqzw6be6xYwam7T2tvDP8nPJVRn61zfxK0fTLjQU1BbeSzun58lwFcE/wt9K4mx8d3Ph3R4o7TcNUgDC1uAwAh3fxdOo7djWUv3sbI0guR3PsnT/AIp+OHt/Pd9ciBjLMJ+eRXiP7QGo+K/iD4dE94moXlzp5DxM8RJUk5HSvOV/aA+KVrDLDYeJJQpX94XiUsPpVC3/AGgvi7bTNL/wkLKkg+6YkbLY4OCO1cEaLi7nXzXR6v8ACf4k3fj7SY7fxTf/AGc6dC4tLiNHYy4x8hUcA59a9F0v4gnwvhba3NxdMflWZgB9RXz54T8YXmt6XKEt4bLU1ffcSQjCyMx+ZsDgZPYdK9BWT/hGdNt7ubTLzxA7yogKTDfuY4yFx0rUzaPpnSfjFaXFxpUNheRTNdT+UY1lVvLwOhHbnPHtXZax4qvdHvFV5m3BFkTaCdwNfI3xO0Gx0ux03XdOtxp14zDzo412k9PvD2PcV9H/AA9k1P4o+AfD2uArNLHGbd2hXCtsO0MB34rRIwkdEvj+WZFyZBnOeSDz6Vk6p8QLizjeTDeXwEXb09if6130fgFrq1g3WQXdjezDBPPf0qrqHw/kkiUizLAH95leD9R9K0SMWeTzfFSWVDkSgnO3cSencDpj61Fa/E4fYpBHbzSTZOFJ+6fX/wCtXoKfCGO5uQy24CA7sBM8Gp5vhgbfyohpwE7kLvAxzjrj6VaIueQ/8LA1Sa5LkmEBSArpgs3sa1fD/jDV1vlu7k7Qr8RscEZ4P+TXrOn/AAsjjhX7RBmRTzuXIIq63w+2sJY9NXYDz8mSfb6UhnmOtfEC5fcIVdXRjhgvGc81Y0rx5cCzEkvnM7H5cDGPf3r0gfD2e7Lq1ggQ8BVj+YDrnOKtWXwzljjUfYo3KNt2lOQP6UikeS698Qr3ym8pZFkB5BB/Cp/DPju7lWLz45Hbfg7hzg161J8OGdwPsZUg43BRjH9av2fgWC32gWBbPylWToR3qGUjHbxAhjj2kh1GG/8ArVHceKZUw0SFQOBk5rsF8EyNGv8AorAD0UGorHwRLJcMJrbcmDjK4+gqSjze48fM3mKyNHIT93Fa+m6pBrFmk0IOzowPVT/dNdhdfDFWmMptlyePl5NJF8O5NPjeaKJ/M6GMKPmHr9a56tPmRrCVnY878Q/Crwt4znW71XR7aa6BDCbbtdiOm4jrj3qr4v8AhHYeKNDtbGwjh029s2VrK6VM7VHBU468V6MdLmtZRHJGyE8gMpq1Db/MpUbcenrXPHmizRtPQ5/wbcW3ibwLJpWPI1K2hezuYJF2vHIMjJXsGGD+NeK+Gvh35Pwh8X2s8bmeS8uyYwPnJVRgj8K+gtW8GTalI2o6ZHDb63sVWmZSBPGDny2I9ezdRTPDtrHqsU1nd6fNp96xYXUBUFUJG3Oe+RitqknKP3GcVZny/wDsElbPxlqNk24FY1HzcYwTx9a+/K/Ov4a30vwZ+P19a3TGPbePAcdDGTkH8q/Q+zuor61iuImDxSqHVh3BFd5BneK9NbWPDep2SkAz27oMjI5FfFui/B7x1qHi630vSze2NluXzryORo4Y1B5JHf2FfdLLUcSiNdoGADUOJSPnT4xfs7J4nMMltB590oRUcLk5GBk+nSvkD9s7T/8AhWraX4aS9827+zhp2xkqpGAK/UyvyN/bg1CfxV8UvEWrSSHy7K/OmouCVG1cj9e1Ll1KufMt/wCLBpqfNLHt7g44x/Os7UvGDatpN1EZxJC0W1QDn5uoFcRqlrcx3UrPG3zMfmIz09Kfo8UtvJI7jyk29/4q05URzMy5nl3MWOexqjyemQc/p6VqanGn2jdGMJINwrPK9gMVZmQtIw5I/WmsxJPvTmB3ADp3o27RwKAG7iqjipF+XvSfe5xSjpjqaAHoxAwOpq9Cq8b+dvIFQ2dm1xI23ooyfarDWzNu8v5x37UAe7/AP9oE/DGIWFxZfbLAy7wy/wCsU/1Ffffgn9ojTdW0e1u7S4DJMOdz/NnHTjvX5NaTaytcIRiPbhmy1eweEfF0+k6LG1tOywGdo/rgdhXkYzCqqudbndh6vL7rP0n0v9oe08OeLrW9h3znUUXTCiSDYHdvkdh3xnFfYsMpttPSSc4McQaQ+mBzX4b2vxIuY7q3maRmWO4hmVWP3Sjg7hj6Gv2P1TxV/bGh+G9PtGW4u9bSEzKrcxwMgZ2PccED8a6sOuSlGL6EVLSldHaaPcG802Cdm3eYN4OMZBPH6YrnPCeonWPFniW4QjyIZUtVxzkoOWB/H9Kd8RvGdn8NfA97qczBfIi8q3jzy8hGEUfzrL+BenzWngC0muebm7ZriRv7zMck/rXSYnoeeabIcR5PQc0tYXi7xNb+HdNkZh5104KxW6/edjUVHaDuCV3Y+QP2jmDfEPwlAsUl1Il79oEUIyz4bIFeh+GvDcVpNNqt8I7jUbhywBAIgX+6D6+9Srpcf9u3GtXiifWpF2+aOUgTHKJ+HU1aW4K72PGBgYrxnWlyKCOz2avdmhJM+GAJBP3hvqs0iJG8hY7AuWz0xU+k6fNrd0IbaMyuy5wBx+PoK9L0r4c2UNmyX2bmWTG/BwB7Cso0pT2RTko7nztrHibV7iR57EtbRxfd+U5981BpXjfxQ1u0819dMA5VVGVAHY19Pt4A0Tyyi2iqpOWwev1pB8P9DWMxrZhUIwVB4r2aVP2cbHLKXM7niei6xda9pVyjXly0ijackhj79a4VtV8UeE9cN22oXV1bL8rDcdpz0HtzX1RD4E0m3k3RwbOOinFTR+C9HjxmyjfDb/mGfm9a1IPLfDPxA1/UrGGW7jmt2K5KyHG33zSXvjXX13EXE7DaR8ijA9Oa9c/4R2wMm8wBj6N0/Kl/4R7TipU2sZXGMY4o1A+apNa8RfaCZLm9LMxI5Iyarr/wk1xJiW9vIkYHHmMVJH1r6Z/4RfTAwItEBAxwKSbwvp02zNup2dARkUtQPmtdY8Q7BZlZDb7sEqTz+Oawdc0fVr64/wBD+1RCLJbGQzN2r6sXwbpa5At1wW3EY71I3hex3FliVSeuB1+tVZiPitvCOuyXpnubiaRT/wAs2ZuvcVXbwvq6yTx24m3R/eWNjkrn1619sf8ACIaeqsFhjG71QGoE8CabGSVjUHGM7Bn86dhHxH9s17TNmUumUEjy2Pb61dtfEmv2sRZYrvdncGdd232r7Jm+Hul3GN9vEwHPKDPvTZvh3pUjgmFNo6DbUy0Q0eO3GvaT8F/Cli97IviPxvq4VobWR9wj3Afw8hVUH8TXhnxcsfFnijVpJdT8Q6fFHkyW2njy1lUYGQdvFN1jwT/avxg1w6TqNxLr9lcPMLe5ZdjxJxtTn0rd8QaCZbh9XubK8hkijLy26lCpO0L6Z7Doa5KlTltY3jE8A1DWtd0XTNU022uNjyQvGyS46EYbb6Zr5i8U2/leJrm2vriOAw/KZD8wJxnj1619XeMfE1vJ9t1R7PbJjAHUpjjORwOfWvknxpNFqWsXF1EN7Mxy3ck1qtSCx9m8NTaaH/tTFwwycjG32IrM1qz0iS3H2S8hlcqBtB3Hj1HvXOGFo+Suecg0y1s3muEEcRPOenfNUTc7ux863treK3zK5UKgJxzxnpXdaLZ60sy+Y1uGDBvLhkIf86xrKzgD27u7RhAAWXjAwM5rt7XTbBLyPU2nxtIYR7uGOOo/wpDOy0rx1qGgwwtDqUslsZB5lpPISRg4JHtinxtPofxP8xlEMV+guEIGQVbkY+tcVceLLLT7W4jtk+03N2GREVuADwSfpXc+P7javgq/SOdPItY4HaVducds+1XDcmWp7DbSb0O8YP14NSMBJgtGAuMLVLSZhcWMUofcHUNz1Bq4zFenSuoxOyCls7lK/N+VU9fm8mxdGbyzMwj456mr8ZHJIJI5HGR9c1yvjfUjayWatuwr7zyBwKOgHGftp+A9P1Dw/wCHdZsLiK3vrRPIdIuPNUgYJI7jFedfs7+GfFnxeuo9Kstfs7FIwFWa+j8wYHbjnP1re+MGn654rsHhhZpbcrlMNz0Oc+gz3rwr4a6X428K+MEg0ELb6gvIjkn8gMe4BbjmlL4So7n2dN/wTz1bXZll1f4kafOC/wAkcduwGO/U9amuv+CaMRjLW/jDT/mOWaWAkE/UGuN0vSP2jNXtxKng25mQtlZor6NwfXndV+DwX+0gwZW8HTpFjJK3qqSfpnmuZSsa2NGT/gmrex58rx1pALHq0L5P60jf8Ez9ZmnyPHulGPGCq2z5z+dM/wCFfftEPHEP+ERiHBIZr9Qf5/pUK/DX9ombcV0KNHc/O39qKgH4Zo5ky9TS0P8A4Js694fvPtFv430ja2fMDW0nzj867O1+BPh/4UzxT+OfiJocOnw8tDgxuRj6k/pXm/8AwrX9otlCHS1+bIUPqqgfgc15f8bvg38ZYdBudW1/wwLiC2G4zQ3aStGMfXOKcVFvcGbv7VH7RXwvvtLPhz4fxXOo6iXCS6vcxkQ7BwViJ6nvur139g3xil38J5bSa5WRNPu5ZI4wmT5ZGWb061+bmn+Hb/UNWSGS2lRXcbgc/kK+3/gHazeB9GiSzikjXZkxkYHTqa35UtEc7Z94WfjPSYY4kbcCV3LkVcj8YaMFMiB8scFSf8a+ZLjxtK0iAx7ON29skk+gIouPHElqFdvMYuPl5yQfT8qLGJ9Pf8J1o0an5MA8Y2jJOfSof+FlaMrjfFiQcDcR0Hoa+Yk+IbwsseyQBj80bpn/AD9a5XUfibetqDIsYaFnwFVQB+f+FMR9iT/FbRY5NioH+hBPrU//AAtLR22jY2GGRnGK+K/+Ep1G51IiVJLeBT8pIwcY9akuviNqEZ3wxZ2r1lXkduB6UwPtWX4oaNDGXJdQBnDAA0yP4qaEc5l2nr1ByPWviW7+Jl7cKIGRpIcc/Mcn6elGm63qeoXS4jZDu3blUkf7pHpQO59wP8S9JWMOCxGcc4FQSfFbR4lDPuC45+Yce1fNUesXUNnJDJJulxhRg4/KuZ1jxHfxM0cR80L94KMg+xqWUfYMPxO0eYnaz4xnJxj6Un/C0NGZwoZznpjHT1r4pvviJqunyRQxRttdcGQN0z1/KpLfxfq1xdQokcnXkleT+NQVc+3YfH+kyw+YJGC9zjp7daSHx/psjbT5iDIG4gY5/Gvjy68bXtrJbxBm2qP3m3+eK7GLxjfQRw3Jha9gkAO6OMkVLHc+k9Q1zTdXt/KjZpJP4dvBHvVLS7NZN4UAnPrXhWk/EGT5ma3e3IA2sWIJ57iul0z4kTrcJLHkCPLbmOD77hUco7ntttAGZQQeM45puueHLfXLR42eS3lI+W4gba6nrn359ayfBvjiy8SQ7Cy292T/AKst9/3WusoUE9B3Pin9qD4L+JIvE1v4stbP7coQCaeyXBBTozL2zXr/AOzL8WV8TeGo9M1GRUu4FULv4OOmK93ZFkUqwDKRgqRkV574k+C2i6pfDUtLjXRtUV9/nW64Rv8AeUcVsB6L1rO1m3kls3aFmWVfmG3qazvC9xqdjb/YtYjzLEdqXSnKyjsfY10FArnH2HjhZ1a2ddt0oyNxxn2+tfl58ZZIG8UeOLfWFuGt5NfZ5vs+NyZT5WwffFfpP8VPB149pJq+hw77uP5pbdOC4H8S+/tX5y/tCWhvNa8UXzRNb/aEhnlhfIYSq2CcdyQKQ7nzbrHwf8T2fh2616L7PcadE2Cu8mTk9cfSvKJo5prgrOc56gV9Wt4wlb4XXNo+x8Rkbu/SvlfVJlW+Z0z1/KnF3bEzI1TcJ1DLjA/KqkgIzx+NaUgS9uGPXJx9KjNkskioAwZiAD75qySlBZz3b4giaQ5wdo4FTvod2m0eWrMxxt3DIrpfE2nyeG7pdNhUwIkf7w5y7Meufasu3iedgCcHpUgYtxZT2TbZ4jG5/vVGqnmuntbWS6inhulcBYm8styR71zZURnBoAuaVMIbpSedw2lc9a7nwb8OZPGSXwt76G1mhZcRzHA2nOWz6DFefQsY3Ujg+nWu58A602m3U4SQRmVcdTkmkMvxfC/UjGbm6u4ILcZwVOWbB54x3rora1S18A2QUY23kgOB97HAqzN4oEuiywuVd3bG3dgmmWs/2r4fwqq7xBeurMP4T6kelZtmiK2n2811NFCke+SSRY0GepJ4H6/rX7Nfs5+D7nSfCsHiHWpRLqFzaxxgyDBgjRQMe3TmvzV/Y3+FMPxB+KVte6pMLbR9DdLyXcu7z5M/JEB07bj7Cvtn4r/Gi68UTT+D/CB+z6T8wvNUhfCn1RCPesnKxa1J/iF4mvPjx8SoNE03/kV9JmyZk+ZbiXoT9O1fUmiWK6ZpNpaL92KMKPyr51+EMNj4QtYZBasgjjCjnlznJJNd9q3xOvbxHjt9sK9B5YPzZ96n2qTK5TvPEHjCy0VHj8xZLoDiMdvqa8p1rWhfTSziQtJncXYkE59PT8KxLi8a5lZ5HLhufr+FLIwmUHyjs6bjXJXqOpotjaEVEjkuC0jq2MMM8nrUJuYd6+ZOkKZ2kucfjXO+KPGUOjxyRWsZurrGNyjKJ7muI+33euSNLP50zNwF5UAewFYRpOTRUpWPrLwhrvhfw/pqhNRh811BllfqT/hW3/wsbw9n/kJRHnaMHqa+Jl+0w3DCRblVO4Krbjn0FSx6Prc1v9qt7S5MSsAdpJOT7envXrRioqyORu7ufaY+I2gd75VGcZYcZpJviX4bhm8ptUhMh5Cg9fpXypZ6Lf20aNNa3G6Qk5kyc8daxrq2urrVt0dtMwjOflzkkdx7VpqRc+zbbx1olyOL+OM5wBIcE5qLUPiF4f0uZYrnUoY5G+6pPLfSvlfTrXUjHDI0Er88GQH9T7Vk+OND1HVJrWYWs7zI5XzFU4A9qAPrFPix4alVil+GKnDLjkVXf4zeFowD9vzz0x/9evnKy8LXV5p08Yt5hJsBkGMFj3rhb/wfrKzhVspVjDHZ8pHHcmgD7Mi+L3heZSy6ihAAJ/H+tPf4s+GUjL/2gpA9BXyLD4RvtLtxiGSRnbBAQ4x9B0qy3hbVZmBWxnxnJ+U80ybn09J8cvDXmFIpzJgn5ugOKzJ/2ivDUUzx+ZgoOdx7+lfNzeFdWVlH2acEfw7Mj8ay7zwPrF9cFjp80bFfvKnI/D3pk3PqzT/2hPC98+z7R8w5bac4Faf/AAuvwqsKSNelQ3bb0+tfGtr8P9fjuVY2MgI575x+HWpLrwvr32slLC4CZIVcE49sUxczPtLTfip4f1JAyXWzJwA3U+/Fcv4u/aG8N+GZZLYyM82CAMcH3+lfNuj+D9buPLUQ3ELAZYf59ah1X4beIL7WI9SS1bYq7WjmBw2O1Qy0zwH9rzxxb3njaw1vw6smkTx8l4JWU+aP4wfQ+lWPiV+0FF4v+Efhm2sbi4g1+zXbdXCyYVlHRcfxHvk/Sux+KHwh1nWAt/DpMgaMfPHJHv3474r598YfD/VdSuEafTzaCFAoUL5Q9yazcYtamqlYxtW+LuualoMukXMsT2sjK0rJ8rMR0rhptQimYAIpIPTHP510WpfDB41ULEwkkGdwJ2gfXv8ASsm48BzbC0cBLYyA2fyHvVWE2Y8lzB5xIRDjnLf0p8euCFshIo+MBYx/Ouo0v4OnVLgC5kaDchZV+9kjtkdKjm+D9/G83lRySKjHYQDtI+tFibnOt4xu9xRhCo7hVOPzqpfeNNSkZnE/GQBtGMCtab4c6ivz/ZSQQQseCCTTF+GeqXu1EtH3Z53L0pDuVvDev3cl5CpclBIrH5fmPPrX174/8Zaf4y+ENtDDCYdRs545grZAIAwdp7A+leEfDf4H6tf3tqEtJriTdn5BgKP8a+lYfgbq8XhbUPOszEFgLqm4sRtHXFP4Rjvhzqn9oeHbY5UlQOFPOK6qOEyrkAL25ryn4J6g39mTWch2yQSMhUjByK9RY88nP4V0mJ3EbLtGfXHp+dT+DfhvJ8Q9evZODb2+FLMM8g8gVXuLgxQySNgMqk4YD0zX0T8CdBTSfBVtcmZWkvv9IfkdTQhHk+ofs13EkZiikjMaLgxZyW/KuVvv2WRqBU3Ftskib5GUZOD619kSeQr/ADyKr/7wBNVrmSzt4zLLOqLnBbcMCq3Fc+ddA+CF54btQkF9NHGMDbHKybj7jOK6ZPh1eFQBNO79SWmYjP517DBcadGxC3kTk84MikUkmtabCrg3UAC9RuFc0sNTk72LVaS0PDNU+G+oSSbY5Js55JlcqM/jUH/CmtRkRClzOX534kb9ea95XWtLWIsLyDb1Pzip4NY06Y4iuYXJ/usKFhYLoP2zPnmD4J+IZLgSrI/lLyIzK4P161pzfs/6jeW22edjvHzJ5pI/HNe+reQNkCaPI6/MKf5ybc71x9RVqjCLukHtG1Y+XdL/AGQLNLszyQoMPkRsOP8A9VdRa/s+tCxCRRxoMgKpx+XavcpdUs4eHuI1+rVB/wAJFpucfbIs/WtbGdzxqH4G3EMyhIVKg5LyNk0y6+Aklzj9yg56Dj8favZ28SaYnW8j644NQyeLtJiYKbyMk/3aRJ4vN8AZ95KpjB4246VVX9neVZMrbqB1IOM/WvcG8Z6KpYfb4sr71B/wn2h4Y/bVwvX5TxVWQHi918BL6RpCISXfqzYwfy6VlL8BL5Q0TWhQ4OH25/Gvdf8AhZnh/wAzy/tnz+m2lf4laGrKPPZgf4gvFMDxOy/Z7umuI5pLNUCrtZcAbx7+9dFo/wACf7LdmSLCkcBwGxzmvT4viDo0zgC4ODyG28U9vHmjqoJuMZ6ZHJpaAef3nwie8nVngyBgDGBgVWvfgoJowqWyEA5PGNxrvb74maNYtteRzxkYA5+nNNj+J2kPEkm5wGBx0P8AWp0GeWx/s+7pAXtQADkZ2sAf61c/4UbKvC26ZHQ8A/nXc3Hxh0e3bDRz4AyzYGBUUPxo0OaFpMOo6jJHNSM5Gx+BG1t1zBHMSc/PjI/Gt1fhEFjaMBUUkfKpxitNfjPoZbbkluyhxnNWYfitplxIESKRm77WBx7VI0Z8fwmtIosCGPfyCf8AD0qlL8J3kjkTy0VWyMggk12Fv4606dgPnUEZDcY/nWnb63a3C7lfC9OaLD0OCsfhnc2McZQKrr3zkg+oPauw8Npq1vb+VfgOE4VmbLY+taf9pW20nzlwoyearSeIbKIkGXdjj5adguaWaWs9dat3bAJx1zSSa9aRruL/AC84P07UwuaDKG4IyKUcVn2WuWWoMyRTKJF6oxwfyq/uyMjkUDuLXhP7TvwT0fxl8MvFV7aaZGddNr5iSoPmJTnj3xmvdqq6pCLjT7mJl3q8bKV9QR0pWA/Cn+0I49N1Kwlby3QMPLY87hXhGshhdMxXBPRc19m/tN/BGTw78TtYIha3trh2nVlwAQc8CvkbxVp/2e4Cjpjp+NAjnLVmWbG3cM4GOtdx8OfDMHi/xxomkznZDdXARyM528kj9K5Oz0yWeXOGVe5x2rp/D9zc+HdYsdStlYXNpMsqbSckg9PyoFc9T8XeGNI8caw1kuoxeG/EVm5s5YL8ZiuQp2pIjjkbhjINcfqXwN8Q6DfMs97piRqcGcXSshA64NdP42uNJ8aXNrr+lXEdtqEu4zWkzBpAV/iP1yeK53xn9uaOIzKEYDICjgZHJqRnO601r4fYWFrdQ6pePjzJoslAvdAfUVyGr2w+3uV+VW5wBWhblLG68xv3sgP8NV7hJL6ZpHGBkkgZ4poDJaMouc8Vo6PcBbgZbGeM06TT5HXhSffGQKu+FdBfUtYS2K43hslh0460CuTtq0gYxINzE8dyf8K+0P2B/h5ZeLNL8R3erafFeWEzrAkMyg9OSwr5L0P4f6v4g1r7Bp9lJdXBbbiNSfx+lfpt+y78N5vh/wCE7bT3GyXyw0gCYyf8azlsWmdta/A3w1o+mpp+kwz6PZvKZXWzk2GVzxlj16Vq6X4H03w9CsVnZxoi4HzqGJ5zkj1rujZEqDsI+p65rOvfKs1LXEywjP3pDgfrXnPmZurGa27G3jGSAAMYFC2ozgHL4wO/4VDFrWnyyNtuEZU+8w7/AE9a6vw14/8ACXh/c0k8Uty3O5sFlA9PShQcnYrmSF0T4d6pqTb3j+yQsB8045Oe4FdpY/CvSraIrM0tyx6kttH5CqVv8cPDUzFRM+QewH+NXl+L3htow5uyvX5cc8V0xw6tqR7R9C23wy8ON/zDYwMYwKkh+HPh+327NPjAHbFYsnxs8NxyMnnkkdNpBzULfHjwvHjdPJu/u4Gf510RioqxHNc6WbwHoUxBbT4sjoQOavQ+G9Mt1Iis4kH+yK5OH42eGpXVWuGjLd2AwPrzVz/hbXhxZnje88squ7LDjFVoTc6G48PafdPvktlLe1V08H6RGwYWUeR0yK5S8+Ovhi1Uk3OeeM4H41Xj+PGgyMSrqyE4Uh/51WgrncQ+GNLgUqtnHgnJBGaX/hGdLwB9iiODkcVz9l8VtDvlxFNmXH3O9RTfFrRrPe91J5MaEAnOSPeloFzqo9D0+HOyzhXJyflpz6PZSfetYj/wEVw158dPDENrK8eowPIv3UD5J59BWSv7QuiyW/mLLGWwflz/AJzQB6WfD+neZ5n2SINjGQMYp66PZJ0t4/yrys/tBaThGe6EYyAw2cn6U+f9ojQmCCC6i387gTxQK56l/ZNntx9njx/uioD4f0/JK2yxk9doxXl8fx4tLhgiSCJvvHenanSfHazZF2TxjDenJFGhJ6n/AGPZBg32dMj2FNfQ7B5PMNtGH9dteTf8NAWK/wDLxGcHndxiqsnx+tPNcLeBtp+bYv8AjSA9ebQ9PVw/2ZAwzxtHNAg06NP9UgB7EenFeLyfHq2mYr9sY7RkKB/OrVt8YrC9ZHklXv1GCKzYz1bydGU7/s8RIH93P4Vy2ueAfBOrRlr3SbcL94vt2k/X6Vjn4paYkIDOhDYxgfNWTefF7SrdizSRqMcFuefpU6lXPKPi14H+HtirjT9OdJ2OPMXoeOvIr551Ky8PwyypsiQr8u48Ej16cV9Y+IPix4VvonSdreV8/NuUHaD1ry3xN4i8KXkpMSW4i7+YgB/KtIks8ShvtOgY7VVm4AXaSPT0rrvAN1od5qgt76Bvspx5qspOV7Yral13Qbc7U8hV77VUg1Bo/jHR7O+ikLQR7ThGQjDexJrQg9cbT/hhHDEDoO9kIYERt19aikf4dx3SzReFZFdTlWEZA/LHNQ6X8ZtESKPfDHIBxuWIcNXRD4u6HhCxjZiOEjAc/p/WuWTZ0RILX4laBoqCPTfC/wBn6geXHt/HpVC9+LlzIjLH4fnCsCoJXPykYI6dKcv7QnhC3vBA4bzgxDfKCM/Qc1u23xm8M3W3ymjPzfMqpgL6dRWd2WfGPgm6fT/iVrNi6tH5kpkEbj5hmvXwu5ckZ5PQ15v8ZtSsbX45JqengLb3WB8vyjcT3Fd9bztNCjn5iwz8vQV6NN3imYS3Ot8T3TRae67Q7swAXPOO+Pwq9pvxAv8ATdNtbaFpBFFwoDEY9R+FW9D8NP4q8TRWwRWjjjMr/UHH+RXqC/C6yi8qIpCNw3Fm7GrTJkcFJ8Urq3iJlecSjGM87h6e1YN18XLu8XywJFwfu+Yefck16jrHw70zS1EmoXFpZw5+VrhwAffmse38J+E9RuBbWutaRLcSnasfnJzn15quYyaPLrrx3rUnEJeJcfKFYgH3qq3jDV7eZfMkba3PzMQDX0QvwRt1jjUGB441+faQfz9KS6+C4hQSfZIHjYbtmwE0cxFj52j8dapb/u43DxrnqTnOfetez+JmrxbU2ngZbn7voeK9jT4Jo0yySWSRuw+4EBGPb3rTt/gcs20JaxxLgk/Ljp0FO4Hjtr8TNZku0fziAxALFufbgV0i/EXWWkxLerBEzAHd94e3/wBevRbP4GiOcyC2ijZTkAgYyKkv/gfNfN82xgDv+YDk+n0pFHCn4g3iW5KSJO2/AYHKgYrD1Dx5qXnbY0UDbycEmvYYfgekcsT7IVKjDBcY/AVOvwfjhkwIEdeuWGT+BpWKPDLnxjqcgRQVUFfu5OfY5rOuPE2sQttkO58nHTBr6Gl+DVv5YxbROx5OeM+1Rt8HElQCS1j8s9h1x6GpsB82x6rrGoTEmTav9x+oFTahq2rBQsbuWwDsOcgf1r6Qtvgvb2uZEhiBHO319qnh+C1jNKJZEEL9c7iTn6VQHyZea94ghuFNyzWrnlWcAFh/n1qzd+KryazaOOSRrgfe28/lX05qHwHsLiQu0STHrxxn/wCvVG3+Bf2eXzFjjHIJjKj+fenYVzybSbq/h8PxTzXDNMVyzZwwyP6VSutUu9o2M7llzvBz36CvoFfhDEsTDYhVgcx57mqS/BuOP5GtI2A6HIxSGfOU+qalK0YW4kZVJCjfzip5td1TT7cKTJKcnBPzYJFfSWn/AAXtIWcvBCu48cDirk3wesbhCkscTKRjAXgVNhnyRdeJr+4VSkjg8B2bn8fxrnNU1jUbeSGY3DoG3DywCR7H8a+yj8DLGHd5cUDDHGUH+FczrnwLur5mjgs7dYSwxkDI96LDufOelrqd9smy5ibnzO//AOqup0XxFNot8p8tneP7/wAxOcdPw969s034J39vai3kWPZyBwMH6+laOn/A1IJEeaGGQr78UuUDzjw7q99rWoPcCNltiPliGcMe5/CvT7GczWJ2SNGSQVIGPwres/hnFbyFhtiLDadh4xW7YeE4bRMMd2cZGMilYDzJZbsXDb5GJHJYHvWZrWtz2EKvEzB15O8Z3V6+vhG3Cug2qruWOByR6Vjap8NYbyT92VCDn5uSaLAec+F/HE15bTJcgKFOFKHPHpTtY8ab0KxAAKc7ScH3Ndf/AMKrliYSQiKMrxtXABH0qhqXweudQYBhENvIbdwT6UrDONs/Frx3ZkdtoJAVwRnp0Jpz/FG80mR/KuxC2flDMdvX0rrbf4IlfkkEYXk70bBzj0qBfgCslwGkmXaOxwRj0HpTsIuaD8Z5JrdWukS4XGSwBVv04rek+Mnh7y2Eryx9uACP51xl98D9U8wm1uI1iHCoDg1k3HwN1hlYGGNuhOyTkn1p2C7LvjTR/hr8ULaVNSvLFpXQgSSzCORPxI6+1eCX3/BP/wCHmuFmj1JpbWRtyeXMhbPqpFei6x+znrt5ayEQqJCSRhRgD371g2vwD8W6fxFHNBIp3HyCRn6c07CvY44f8E0/h+kbONQ1pWH8IKgkelRzf8E5vAMZ+W/1oBe3mIp/OvQrH4c/EWzkfytTvLdFwFLSNk/hVq08P+P4p2WfXb9VXgRzRhu3WnysnmR41qX/AATo8EzA+RqGrhuoZ5Au2ue1r/gnLo0kiMniHUpIAeEdstj619MR6P4881f+JlJIWGS2wH9MVHeaZ4+uLcIbkruP+tMACg54qHBlKoj5itf+Ce3hO3ZIrm7v2XJLbJcMfTpW9p3/AAT78AvNmaTVWXOB5dwMfyr2oeGfiE0Mss19JFGNyt5aAH2rKtfDHjG/iIbVtSR142lwMD1BpqmyXURyll/wTz+G0SEn+2kgHU/ayFx69OK7PRf2a/hH4HtfsrWmmW8cfLzXtwhkye5YnNZuofCXxbdSOP7c1SVT/rMXLYI7d65lv2cdR1C8b7RLPMzdWkfcCPx60+RhznULdfCb4f3DtpV1YSSgkeXYp5hb8cU3/hoLS7OQSabo13cMBsVpMKP8T+FdD4R/ZVtYNPizG1xNnJZx19+OldRZ/sv223dJbskg4CxkAYPes3EtM8S1z9pHX9UjeCBPsUROCYowHA9Mk5rkbvxbfa5te6nvJpByryOT1+tfTzfso2804kKoo6na+Dn16Vp6b+ynpceTcTKw7Kfm/HNZ8i7F3PlI604jjQm6Lpydr7uPpWfc6zN577RKeBxJngeo96+z4f2VvDKzAySSNHjG0dfzq6f2YfB+05heRgML5hziq5QPjbS9WlfGZpXBOQGwencCrc15ceYRmbcPmBdj19hX2La/s1+EbdVHkMSvTacVoR/APwpHnFlu/wB7n+dOwHxPJcO9xmVpwmc7VrRsb+PzI2dXwxJAbPA/xr7LX4E+F1iWIWi+WvTI5psfwL8ORybvskZ9yORSsM+SbhmkhaVIpi+cbfb1/Cubupr63m/eCd1bpuP8PYA190f8Kl0RVZBaxbcALlckevNVm+DGhnI8iJh2zGM/jTsI+Jnhm1KTznSSJm+Ux9T04H0qdYrlU3wrKmPvFa+0l+DOiRMxjtoVJ/2Ov1oh+D+kxMzeRCp9VXH6UyT5Z8J313Z3HmfNvBz+8yOD6Y7+1dBqNhe6lpclw3mFm5IAzj619JN8L9LZQPs9uhAxlY8fj9asReAbeGHy08vb/u0WHqfCbaHf3mpXIhR4wuX38KSfaq//AAjOrRzRFoXMUqttJ46dh7190w/C+wjk3NFCeS2dgzk1cX4e6cI4wYYSysT/AKsd6gNT4QtfDuqIW3R3BiwfoMVEdJuo5EaKCRpNwChOnvX3k/w9sc/u4YFTPKmMfpULfDewKkfZ4QezbRn+VFhHxlY215DGqi3mU5yWkU5+lM1C01C7uFzDMmCcgRbcflX2X/wgNtHJk20bKvTABOapXPgNZFLRRRrLjHIAwKVhXPj19HuWjOba5YjOWI4HviqNjot55+428zhyRyCctX2HN4AKwnEaq3duMVUt/AIhmyw9OQopiufMDaXd2sbN9mfzGwmByTjtVazs7+3vFl+zyOjcEFSSPpX1DdeCo5jKslvuRuMcDFPt/B6QwiMQMEVcbgASc9qVh3PA4dI1SGONPJk3N8wY5OfeqOpeGNSngkiNs8e7lmkHGOufevon/hHBawRxpDII41wORuH1qL7PHG7ubUsAAucDqaixVz5QvPAerzMw/s+SRSOFC9qx7z4Z6sWQmwYKOSMHH0Ir7GWKN23f2fK5GQN20gfhVG8jETbnsZg7cBFx+opoD40n+FuutH5sNm8aZ+4QQRntWZb/AAj1m4uEQw+Xnk/7o64r7Lnk8ldw0uUux5wV/PFctr15IlnMYdOdAI3Bkk6Dg8+5p8wWPmjT/D+oTX0um6XKqbXVWkY/Lu6Gsbxpour+FLPUYIbtm1GPjzUbA6c7T3NdJ8P31G68SanaqLaGdgWWa54UOThQvua8d+OnjLWvC/jG2sPNkt7mzHlSRyrtGc8qwOcn3rE6EeMWviDxRZ+KJ7m3ubj7dG+ShBJb8PrX1loPia98XeB9C1Geyaz1oyskyToEMgPTgc44714BN8YpdA1db3+ybH7YY8NKw/1p78elO0P476n4m8YWNxdyi3bzcxxw/dU9BV2GeofGCF4Y9J1TlfJuFV+cn1x7YxXqnhO+XUNBtZt4+ZBz615140VvFXh+5kuGCSLH5o2YCZH071r/AAj1yObwrGsgOIztHcZxz+tdNPRWMJbn2z8BvD8f9k6hqjTqWuJjCrYz8oHb61yX7Unx+h+Bfh2AWjRX2tag7RwW/UIoH32PsfSsDwx46bwvoMNiZjuw0kgGfvHrx9K+RP2zLjU9e8VaV4iRri5sI4Ps0mOREc53YHQEd61XmSzgta+MXiTxl4zm/t/VLm7jmRvKXzSFQ+gHasnUNUuI5JYoriVGBUh0lOVI75FcPNe/6dBdLIHEZHzKc8e9dpp/g/XfG+sW6aDYXF6bjGXCfIvY5NNSad0I/RP/AIJ2fGDWPHHg7VdC1+c3cmlMvk3cn33U8bWPevsCOSBuBJuAORubNfC3wT8Ht8C/Cotiss2oXbCW4mT7q4/hyOwr0Gb40SC4MP7+NXUJjGAcd80t3ch+R9Qtc2MdwQz4bI78Z9qsLqVrtP75AB15r5Zf4jXUeGWHziw4wxJBx/nmpLXx9dzLME27NuXG7v65pkn1ENWs8gfaYyT23U2TW7CDmS7hUf71fKGq/EOeE5Us2QBnd0465/pWXH8RLuaISeSzO2WJ8wHOOnFMLn2DDr2n3Gdl3F+LYpv/AAkWnGQr9rj4Gc54/Ovj5viHqUlnJNHEwjXiVi2AM1BpfxKunMaSl0AONpOV60Bc+yl8Qae7YW8jJxnrQviLTG6X0JP++K+Tb34k3trATFjaM/xY7dK52x+IWpfa8lADgtl2yuT7U7BzH2rDr1hcPtS5QsfenXGtWNswWW6iVsZ+9XxwfihfRwyTGf51GFABBOOefSq8fxknv2UAiObOdsr5XmiwuY+vZvHGj27Ya6GM43Y4qSPxhpUy5W47kY2mvlD/AISa7uNMwGHnMwywywGaVPGl5FEIwWVt2dzcrx14pDufW0fiTTZlUrdIQ36fWom8WaUkhU3agqcHg8V8x2Xja6t/NSWVY8J5gbHG3ris7/hZTTNIyzqQx6KCzDjpikwufWC+KtLkxtulbPoDxT18TaWW2/bIwfTmvlvTfGGp3kXnIu2BBtBjHXPfmseXxlqj3YRJVcpyTnpzSLufWsnjLSI1YtdqNvXioJPH2jIPluvMOM4QZwK+WZ/EF5LK6hvMc4KmQcN37VVj8WXqq0aSGKRicCMZH+6aNRXZ9VL8RtE8zZJcNCfWRMA/jVpfG2kSYCXQfPTaCa+UNE1jUNRkCTs7ocjAQjDdsmtm11C90+QrmRGDAKNvA9jTFdn0/H4m06VtouAD6MCKtJq1pJGXW4QqOpzXy9H4vv4pGcwOxVTtkYY+bPIHrXM+LPjRr0cyaesSwRqq7W6Zz3qRpn2Emv6dJIyLeRFl6/NUkmrWkf3p19fX8a+Q/DXjSa8bN3dNJLGuWVmwAK6H/hPppmLJNIBtxtlGRx6e2Kkdz6QXxVpe5gbtF2/3sjPuKkPiPTVQMbuNfYnkfhXyhrGvaxJYzzW0inH3Yjwa5e28Ra/qEcwJlnnJA/d5JHFAXPtGTxhosX3tTtgc4H7wc1E/jrQ4+uoR59Oa+EpvEOqRTeVJ5izo5+8NvzY/StPStY1KS13TykP1JLZ3Ci4XPtaPx9okwYpeKQoznHBpt18QtBtdobUI2YjIVTk/T618eWWtNp9nPLJM5jA+ZVOW98VzOu+NPt0bfZTNECcpu4yR3NVcm7Psu4+Nvhu3kdGmbcvDDjg+n1rNk/aA8P8AnFElDZ6ZyMfWvgvVte1P5z9oJJ5DY2n/AOvXL6j4g1ry2YXbIWPG0nJI/nVoln6EXn7QnhxtysyKwbDP2H41j337Qfh5ogqNGxJ4doz+dfAsmvagzOWu5FDD1AGe9V49WvtyHz5GI4HmAmtEZM/QA/GzRPK8yOaInGBJtIGfSqknx80ALkPE0i8YIzk9/pXxRb65qEVuihmdcZJGe/aqkmt3Mkha3Z45Ac4jB796ZmfczfHjw6I+ZYPLcHD7CfwNZcPxj8Nakw2XEVqgbaxY8s2e3tiviBrq9uFYTXLgsei8L1qOaWeO3Ma3LMsefujHXtx3oHY+/bH4peFN3z6taIepUt97H9K6LS/i14B2q0eracp7KzDIr8wPtF9DcYFwzKpO1duMj+tXP9MAaVbt8ZH3eP5VLLR+plv8bvCKsYo9UtmwcAoQFx9atr8bfB+1SdXhBP8ACGB/Gvy+tZJzYoWuXYs4JCsduAcE1rx6k5keNJ5A+MBgcHArJmyP0zX4veEjEJP7YhC/7RxUi/FzwiwY/wBuWuV6jcT/ACr807XXJ4W2ySsY8Yx0GO9SLrVysim2uZU9dxxg/TtxWZdz9LV+KnhWSVY11q2ZmGR8x6VLJ8SPDUK5bWLYeo35I+tfnBY3lxHMZZbp3fdkqvPX0ouPEdykzSNLOVzzgUFH6O/8LO8LmPeNatSM44anr8RvDbRlzq9ugzt+ZsV+ak3ie4id/wB/MAwLDBz9Bx0ro28RS3NhYoLidQsfBBwB9TQB+gy/Erw07RhdWt2aQ4UBuavL4w0diAL+JiRnAzX59eHdYmbU4mmneeJCTgDocdvSuq0/xZdrM6+fc/NwPn27ffNLUD7Sn8f6Bbq5k1KFCnBBODUEPxL8PTMAt+g+tfHGp+IriG3bKyTEEMWcZOPriuXv9eupJoSXkDNnL9B7UaiuffJ8daJzi/jfABODSf8ACb6OyuRdq23k818NWHiK4RTHHNMWI/jzg/4VvaP4lvBLtbdtIxyd4PfOaqwrn1yfiXo6sA9wi/8AAuce1JH8S9I3bZLqFD/d35r5G1zWLkmOeJ8HYcsp4HPf0rn7nV7kwkb3GBwcnIz1xRYVz7al+J2gQyMsl9GMdef6U5fiNpEke5blWH+y3Ir4tsL2eRSzNufqDkknsMmtm11K8MbxCQIM7jtbBpcoXPq6T4nabHIV+0IqrwxY/MDVz/hYmkfZzILuNj027uT+HpXxneXV5cXGVklPZVkOc+9WIpL2GzDLI4wSjeXnA+pqB3PrS7+JGhKgb7bHjIyN2TmqMvxP0bzDGLyNRkKGJr5OfzlXDedGcbevX/Gs66a9253uqnoGHP1pWYj63u/iNpPnfLfRdgrF8hvpWZcfFDSVUpJPGAp5YPivkeS4vVVhGX5BJZicfQVkyNdxyZkkbYOdmSetUB9k23xN0ma72STpFEvI+bcT71qw/EDR3BP2qLAXKnfwT/MV8WaHa6lcTFpBOWYYzGW4FbslrcRcRGRj/dXLVLA+uf8AhNtDb5zd26gHG12H51FeeL9BSTy5prZFY8HcAPxr40vGvY5xhZyQ2SCTge5FR3F9q3nFSkrJ7/MfxFTYs+w2+IGgQ4SO+tTknlWBxTf+E60ScDdeW4TPzncOp7//AFq+Oo47xlBVJ89yMnPv7U6TT9St/mZJRE/PBJJH0qSj66ufHGhQqIxdQkZGGkYBfrVC61rR9efy4popWb5GjVxgg9xXyM1rrDXS+Wkrx7gSvt+NbVnaarbzK2ySIRsXUYORmlYaJfiBYSfCvxhd+TObUySNc2F0ybwGHIBBGCMjpXzP+0B8Qm8e6oNR1LT7ew1eLPmzWY/cXDfxOoPPPpX2VdXVt4z8PnRfEumSzFv3kN0gO8cYyCenNfLnxH+DWq6XNdJp6R6hZ5z5VwDlF9d3rRYo+R9a1J7yYsx4fsP6V2HwN8Pw694xtzdTG3sbf947L1JHYVa1L4Y6k1182iTYOcLGcA+/0rrfAHw68XJdqNL0yLTFkIDXLcuPeqQ7ntmvTWuoxpolqywy3SsFSPG5RjktXJfDrWZNDtL6wLlRBNtww+td54J+D9zorS3FxM2panI+xrubIPrx/wDWrx7xx5vhPxlq1oS0ZMu7C8j6/rWkdGSz9RvCPgfRfiRo0Os6NfQX1hMDgqAGU9OavXfwDibeDa2dzDImyWOSNcMPcHrX5M/C/wCLHiPw9qn2Kz1i6soJhkpBO6BmA46GvWJPij4qkAaXxHqMmedrXb5z+ddLSW7Fytn3D/wxn4NmuxO/hPSvOBzvC4H6cV3fh34F2nhuxWCxsLCxh3bvKhQDB9c4r84v+Fq+KlBCa7qXX7v2p8AfnSx/FTxV8ufEWpjK4Yrduc/rWXu9xcrP0juPg6bpsr5SR427GYnIqP8A4UjBuClLcJxliozX5w/8LO8TqBIPEGpM2cH/AEpxn681G3xH8SNKxGv6oSw27ftbj+tL2kO5Ps5W2P0km+CNt5zFUhcMBliSuDjsBSN8G7VI1i224jZ8ybn7V+b6fEHXo49j65qQ3HJP2yT/ABqx/wAJ9rm1t2u6g53Aj/SXOP1qvaQ7k+zl2P0Hn+AOnSXT/vVAP/LMuMflU9n8C9Nt1AkaCQjphhgZ61+df/Cfa1M526xfAg9Bcufwzn9akbx3rMjb21m+kA4bFw4+nej2ke4ckux+i8nwk0qO1WF/sYi3bghZQM+ue9Y918F9KaSOVJbOKPOcLInJ9iTX59p4u1Vi2/UbiTByd8rH+tI3iC6mZt19cAg5CiZyFPqBn9KXtIdw9nLsfoUPhXpU0XkmazZwR/y1Un69azrz4CaK07Tia3kO7Kx/aFUAfga+BIfEl3a5b7ZcEDlkWVsnP41ND4quDsLXlwpJPIuHz/Oj20O4ezZ9ryfBiC6uJImntIolPzFblcgepGc1oD4G+G4QplvrWZ1GVjW4QBvTvzXww3iO8ZiTezZJ27vMYtge+eaZJrl3gbruUknOCxwPWj20Q9kz7ssfh3pln5gS5sXyTlRcqRn86rSfDfTLhDtvLNB0Di7TPXpya+Ev7YlkYhZXBJ5MbFf61CNWlYYE8m3ORuJIP4Uvax7hySPvKb4a6ObeQ6hqdqGVflSK8jzx3zmsq3+Hfh7935moWSx/xM94gfr1618P/wBpXDZ/ebOPmP8Aeyf0px1RzkFm+XjeTk0vaw7hySP0SudP8O3GlwWVvqulWiRDbvjuUzj3yaxbbwF4ZD75db0zcSCGF4gyf7vX9a+BP7Wk2FTK6gjGM8mo/wC0MRhS27GSF7/nR7SPcrlZ+gtx4J8KK25Ne03zecqL1CP51QPhXwlcTbBrmljbjcwvkGPrya+BZNQc7gWJLdhwAKYt8kO7YvlsRyAO3vVe0j3J5JH6NQv4PsYkthr2lMwOS4ulP9aLy48H7l83X9NbHI23i5z2J5r84JNQOXULGSOmVycexNVGvG3M33m/vEYIo9pHuHJI/Q7U7/whJ5cba7paRn70i3a/LWPqGkeBL6dR/wAJLpe6MZXddqe3XrXwGb5oxkD5cY2gcUi3bEghlB65VQPzNT7SIKDP0K0/RfBlr/zNGivkbgftkYJPuM06TT/CPDy+KdBRP+md4oGPTg/yr87H1JPNGUik9d0YJ/Oqcl8fKJYYYNk7SMVPPEfKz9FdQu/BVuFRPFWjyHIcbboHj3Fc3fr4SvLySe08Y6VCWwDGLsKPrx6V8EtqT4YDAB6DA4qE3jSMEJyF42jpRzofKz7hl0nwjdXYmbxrpUlwjchbkEH+tWrrUPBscTlfEekvt42i6X6f5FfDH2vauQqqynHHFJ5x+by0QK3bAIpe0iHIz7AvLjQLiRvN8S6a+RgLDcYI571Fa2PhWSQLN4o03yXOfLkmCnIHTPSvkFbx4mA+7jo3Wov7R+V1A5Y5yegPtR7aIezZ9f6lb+CRBMkHinSTu5dvP3Y+nHFczLpHgnywp8UaeRt/57jH1HFfMS3n7s8lR16/lVC9uodxLqpBODx7frVKtEXsmfU0MHgDT2kdvE+kPIBnb5u4j/gOKdNd/Dl0H/FWaTCxTGz7QOnqOK+PLq8K7/KCx7vlBUcj15rGvLxd3y7euQWXP1rZVEQ6bPsl77wGqxxSeNdLREPyqsxBP0OKp3d54Dt5Hkj8daVuc7iDcZz6cAcV8WTMsiDPzdwD/hVOQs0nRTzkfL0rTnI5D7p0vxd8Oo4ojd+K9M2qNjbJiynnpnFO1DxD8KbiM+X4utoEyDuWQ4P6V8HjI4GFX2FRuG4AY4ByAaOYXKfdjax8IYo1f/hL7I54XGSOfwp1lr3wjs1+fxfbTPuGXbcTn2AHFfB+5shRIQo5qSElWbGAD97kmouVY/QNPGnwa/s9oz4vt5MHIVkJIz2HFV5/HHwj2qw8TwlSoVeWyB+VfBKyHbwcL71JDM8bgg7sc7e2aTKsfdln4++E8JYtreOCNrAn9MVoWPjz4VBjL/btuozgiRSDn8q+E7S6lVcl9vOePetS3mKkjecdv8ahso+77Xx78JId4fxEituzmMEY9iT0+tKfH3wkCkS+IMyDssDY5PHI618PWsxXAkJbPQZ71pQ+XtyBxnlajmKsfYK+M/g5bzlTrs8g/iYW7FR75/pWv/wtr4M2tvsGtXTKqgBfIbJX2NfE8iDBIGDis+5XaDg4UjBBOafMh2Z93x/HT4LW9ruj1W6LbeYxbNk++faqL/tG/Be3YD+0r4MeuIGPPp15r4JuJGXJGcEepFZM2R1f5sY69KdxH6JR/tKfBi7ZlbWr6I4OfNtmGD/Wsqb9pD4NQ2CmPU7y4jOcxi0fzE9yPSvzwupCuADjaeOSDmqckzyRqodkHc5zVEs/RWL9qT4NR+X519elgMYhtXJP155q8v7XXwYWIPFNqbMp3bFtD2/GvzYjmaHgc98ZqFZCuGJLFjzjimI/TD/htD4MvG4c6gVHzbfsRJye3Wkuf2x/gndKYnj1aUAc/wChhQnpxnNfmvHcbWAJCilWboN+Tng09BH6P237Ynwgs2cquoqv8QFqSD9BmtmH9tb4NwxrJIupSOucKthlv51+ZaykknOfWka68wKRJg/3v/rU9Asfpu37eHwbXmOx1hyTjP2Bcn9aYn7eXwchUoNO1bYD83+jLyfoa/MzzsyDc5bJwMCmfaJVBw3zdBmlZDP04H7evwihZgNE1ba/GfITr6H0qheft5fCmeR2XQdUEqrsJWFAceg5r80VlYht0h+brzSsWK/e9xSsgP0kuP24vhfJbmFdE1LAPyr5aZP4+vtUNt+2x8MlkBPhjUmZeQ2xK/Oq18yTjdhF5APJzWzbyMrDMnB/GpdkM/RKH9uX4exruTw5qPzEE4KBeOuPSpJv23vAc1uxt/Dd7Fk8iQopr8/7WUcM5Zm75NaUc21cDhvQGs2Ukfb8n7Z3gwQgf8IveOzZO3cvFFr+2V4T2mU+Fp3fZs3b13Hn1NfFcd1225PdhwMelP8AOWNsqrcds1ndF2Ptpv20vCCxrt8LXSxk/dV1BBqOT9tTwqjR7fC90wzg4kXGa+LhKytndjt05NAuip47nI9BSuFj7Pk/bT8JM3lp4XmQg/xFRk1V/wCG2tAEhYeEpDjo5kHPt0zXxy0xwcncf5UiuqgADAPBNBVj7Im/bY8PNFx4XlkkVf4peB7VzXiP9rjStXh2p4deKQHA+cbeexHevlpiyfx4HI+lIH2qMEn3qR2PYbj422kczuNFjBySpWTOa1tJ/aItLMKW0nzGDZ+9jI7knHavAJZvO+8PYAnFPjuSq4ZuB7VQWPoTxd+1pPHpb2umaRFaNMSPPLnKe49PwrwC68RT61fXN5dySTTyvuaQnk1k3UcmqapHFGxIVWbnpwOtSWMbwxsAd3firQjJguJLGS3uF3K8LhvlOCfavbNN1AahZpMOkihuua888H+HY/EOsC1PzW23LsBkDPT8a6XwzJ/Z5uNMlfMlrIyj0PNYzfNubrQ6pm429B3FIrgsRtx9ah/i9+tO+hyc1zWLLCTAOTtGOvWpNysSD19uaob2XPoPeplmLDgBPUUhliRgyjaSPr3pvmPtCjI7GoRMGyM/jT1Yqw7kn1piHRyeXntmn7yyqB161FtBcndz6HjOaVdynBHFICYSbV6Zyc9acJh90mmqwcA85XpUTN6GgksNcKGUKnzd+aFljbrwO/NVPO3KT09P60C4ZmxgYIqkBoZG5Sq5A6HNDyHcVYswJwMdOaoJNJuw3AJPXvU0cjLkj6cU7CuTqVVcKO/Gaes21l7VVMjAYY5HX3pI5PmBPTrg0rCLZmx1GB2ppPUr+JqsZjnhs47d6abzy1xuGe3qKYFzIOMDtzkU0DcWxyaprebsleM9MmljvtvHG72oAe8e5SCM8/5FQtnDAj8KGug6n649PxqvLdKx655xnPegB0wLowVST3NVvMbpyPrzTmuTG3X5Qf8AIqF7nzOCA23pRYB6yDcCfzpJpAIzjrjk1WuLpAp5CntzVP7UZMbSNuPXmqAsbRuPp1601ogVYE7geNvSollyQw5o+0Ha2WAbNMQxoSYT+VQeWEJ44PapDMeQegGc5qoZjKoYP16UWAmVhkqMlsc1YVkfnnP1rLw+c7yMd6nVnA5POOtSxl9SG6j5utRSIXycA56lRiqEsjHAEg55Jz1qM3ZCn5uTx+FTYouiM7gQPxrOu4dzOSuBnNDXbFQ2/IzxzjNZ13qTyMxyoAz/ABdvWrSJuV7xGCsV4X3rCuozGpJHI71oT3zvGNzd+RWLdXBZjw3Xr2roiZspzzYkYdPSqbTHPPT1qV7lBx3z90c4qtI/PTI67q3RkxftAyDk560huB1PT17VEWHBK8ep6fShnQ7Qpz9MVVyLD45ju4A981IrDnr+dREjOduO3tSK33vQ/lRcLEySdR1FTxuGB4waqr13Yz2q1ChVhxz3FK47F6E9OMYq/btuUcD65qhDnk+nXtVuHLdBzUNjsadq3y5PY9K0raY/wD5u2TWTDt2j+/np61ftdoYAthqhlo1PM3fNjJ/SqlwwYenr/hSrMq9Tk+xqrPcRsjBWBKnPFSWZ95k4yelYd4wXccYPNbFxMki+uO9Yd620ZxuXPJxWiIZl3ExOFY8n9KrGQNx6HpU88bBjhGxn0zVTZJu4Qkjg8GtLkWFZhknHHWo/M6Ht3pWhmTrE35Gk+zzFivlOPX5TVXFYTPzD/Gnbge2RTVhnZgFib3wpoFvdbcNCwIPI2mi4rD/N28DmlWQJjC/hSfZbjeAYXzjJ+U/hS/ZZ+CInYHsFNFwsHnAr0x+NO8wbSMbsdKiaGbaSI2PbO04qdLef/ng/p900rjsM8w8HbgY5NSLJ07Y7VJ9jn3BWgZWPNNFncKxXymAHXjIpXCxNFgqRyAa1rWQdAMelZVtbzSNjafdq1oYpE2hkK57VLZVjTt/3jgZwBWnb4XAWsi2Lqx456GtCCXbnPf8AWsmWakIVskdaeihgeeaoRzAcjOOlOFwduP4Qf8ioLNLyg2Bnnvg4pvlpyW+VhVFbhmwCdpHXHNSrdfwlvqKkC/hNo7eh9aj2jIOe9UzdZOGGAOfrR9p+VW9RmkBMzL+ANI0g2kA5I/M1W87eOGpvmr/D37ngmmBbO09OKhc7VJA6VB5ithc5FMuLj9wy5GSKoDd+HOkyX+qXlzNmQkbEYenXA96q6tbNZ6hPHsChXIAZsYFWfBGvW+g27JO7hS2dw7f/AFqoeMdcOpaw91ZbooZB92QAtkdTVAdfpeof8I/HJ9khiUsQWzkbvQ1DDcLDfS3iRqLhyfMfnDZOelQyN83YfjTWk29QAKzsampJrEkwbcFA9QMU1tclj4wuFHzDuaymnG488d81QjjlW9f95vhOdu4YIz2qeULnRtr0r8j5WPXgZH4U/wDt2eTfnZ0wCwwKxE2/Nzn2/pS+d13UcguY211yXHO0/MMqB1/GmJr95Im8hUXP3cZ/WsqOQMCSOn+elBl+bk5/pRyhc1j4guGHOF44OM4xStr1zhiXyOoI4PHWsZn3L6d8UbvmznnvmnyC5jYXxDdspy68+3NImvXDL8rK2BgFh15rHVhtO4988Uituyd3H060+QXMbK65clWbzFjJO4ADIA9KRfEFx8wUrkj+70rHDfMCBg45pd3PXnpT5RXNlfEdwdpLfMOpx19qjXXLlVU+a6tnvjmsvzCGOD/9ajeSTjHTnmjlC5sHWLo87xu/vhQBj6VF/b12VKGT5s5LYyTmspZNv3mx70nmY75/pT5RXNK41i7ZkkE3zdl7CnLrd1HJ98FcYJ24rK3Z69M0edzz+dHIK5orrFwmNr43ckAZpsmrTyLGCxDDqRWe3TA49OabuP8AExOKfIguX21acKAGI54B5pv9oS79+/De/SqKyHr0I96N3Xn8KORBzF2TUJCyuZOSeT1FRLeS8/vGGeozVXeO/wD9emq2GyT9KORBzFxr13Uq75XuuO9RLMUYMCQPSq+7r6HrRvHJHzCnyhcuG/kC/Lkc560030rcA8DjHce9U3Oc+nrSBsKA3UUcork8k5kGATnPOe9L9oLYDHC55FVvMHrntSeZ1/nT5QuWHkJxyQfUUi3BXvzjHXvVdZD+HQmmltvHTnrRyoLk/wBoG4sDuxwKbvA6cA81AW201nzg9umKORBceyfNuPHGPaojbw9GjEnOc0vmbsdsUCQtgDjPFPlFcia1UMflVuO44qP+z4NpBiDsecngVZLDHPPpTGbjr1/HFNRFcil0+12n9zGSBgYQZpsen2vl4MKexKjipxJ8pA/nSO+PY9zVEka6fbKhPlRsW65UdKRbO0jyq2sSgHPCDFSF+xpuR06jvTAYtjbc5t4sngHYM/nStYwbkHlRkDj7owfY1IXGMDn+lRNIFyAcetACm2ixlI1jH91VGKZ9hgLbnjVs9cDGKlWTcozyevJppkPbk0ARm3UfNgE5J2kcfWlWCJVG1AAOPpRLlgfmwKpxzFG2k57H1+tIC95Sq2QuAeetORfQUyNu+CKUMdx/hUVNiiQnAIAzmm7S2Djb/s00Pjkcj9KRmzjP4UWGI0K9du3vmmCAOSCqqGPK4qQuATu/Om7iG4ODTsK4G3RtpZAGXkNikKrx+7XKj+6KeJDzngjn1pjEhgQcLnkVRIrRqq42AqeKRVMZwF2cYyP5UGQk5zxSKTxxg09QHMibCqqMVGU3YJHI9TSlsYwc037uOeaQDtoXoMAnr6U3YVPysQD2xS+YDjtx1oLjcAaAFUJ5i7vlXdu2juaGX5fvEjOfSmeYOnAb1p3mDB9+PWgBSicEIHHT0pkeFUAKAPX1pfMyCAcH1pvmdCODjpQBIqghlOMsOuKbtXG0rwCCKb5m4c9RSKw657VNikKyjneO/Wl+XnBx3qPzBng4GaRWHOTz60rDJd2cZIP0pN57DcPSmb8cj6U3ePqKVhk0cm3Jzkn2oSQsf7vpznNRGQ/Q5prN1B6etLlC5KWwODhcYpNx3diPrUfmADA+bn1prydx07Uco7kvmbW4H40vmgqfbr71BvGeT1Gab52GO0cUcoXJxNuB2mkXb0I5PNQeYc7e/wBcUjv0GcmiwXLOdikDoetN8w9cbPbFQiQ7aFZiOv50WA9BkUc88npVZjnI5x2OKfNdRx53NhhjIFUJNWt45ADKq8kHccVKRpcnbc2CvSkyo6dvxzWe+v2ayFDNHGTnq3U+tNbXLDaCbqInHO1utXyk3NKOQgjC7iaerhmB6evtWUdcso3BN1EB6hs4pG1qy3MftUQ54BanyiubBYZIC5z3pnBDFRmswa5Ygc3kQHUfNTTr9nCoH2mMo3BKtRyiua28Fsd6XduHArGbXrBWAN1EQenzUh8R6fj/AI/IQF7b+TRYLm2rBenA70zOCecisc+ItPX5vtkY75zTG8SWExAW6jxyOvWnysLm4udzEcfjTdrNyaxl8U6cy83sfHTgk59OlJN4o075s3sapxyM0+UVzaHJb0zSs3PHDVht4o07GEukfn7ozSf8JZpjfL9tUsO2D/KnysVzcZiJduefcYzRuHQ/981ht4s03dk3Kgj+JgeCadJ4s01WUC5R+Msy5OP/AK9PlEbSnjP50jNjnHWsBvGFirFDMFbtuBxSjxdpqsQLktz93aeKOULm79zJY0xm4+bPWsRvF1iNzOx9AxB/Co4vGGnrGqmUsT/dUn/9VPlFc3wwxkD+lJ/DgnFYH/CYWS7iWYAdTjOKT/hLrKSMEmRG7/Lnj1o5QubxY7sE+/FHBU1hL4w09mP+sXHdk4FNXxhYFcjzh/2zNHKK5v5Jz3pvG4Hvz7Vz7eNLMZAWY55X92efr6UxvGVlu5W4Jx18vgH86OULnR7gznikJx0Oa55vGFnGAWScevyU1vGVqysUjlUcYLLT5Qub27K4zjnml3D0/GueHjK183aYZyMZG1OMf0pP+Eys93+ouHb0VORT5QudAccbabuDZHU1g/8ACZWnIaK4XIyMLUZ8XRbcx28hGcZkG3FLlFc6PIA9BUbY5Gawf+Eut5IzvguFOeSoFNj8WQvHkRSbc8HuPwo5QudDx1H86avHNc9/wlS/MDAwH8Lcc1EviotG3+jMD23NRyhc6Tf8wxwKVm3Kc4rnB4ujZciCTPHGcEUjeLF2f8e7nt15+pp8ornRZ9iMc9OtN3nGRzXPJ4qVR/qWJHTnk03/AIS5SuFtZN/QEsAKdgudGr/NkdKa0gLe+K5v/hLNrMPsch7DDA//AKqcvigttP2bb/vNSsFzo89OMkd6TjPvXNHxdt+b7MQOeGfrTW8XOMEWRB6nMg5p8ocx024qePxFLu3Dj865g+KmdgotxnGc7/1pzeKWXJa3AGf79HKHMb8k2xWyOaz4S7SFmxlWyQPSsw+JpJDgWvA4JL1HD4glV5S1uvzH5dzf4UuULnVLjbuHT60rMNwBOBXNr4mmEYxbrkn+8cUi+KJWwDApx15NHKFzpMjnnODS5DDniuYbxNMrANApB6cnJNI3iifBxCpOe54Ao5QudMuFx/jTZGAYEDI7HNc03ih+iwoW/wB40v8AwlF0zA/Z4Qq+rEUco7nSZ24OMnpRu7Y/WucXxHK2WMSrx0JP6U1vEVyvJhj9wM0cornTcbQfXtSbx071zK+IrjaxMUeByu4nNH/CRXQZTsh2nr1yKOULnSZ7/rmhmHHGT0rmj4jvCMvFAq+qk5/KhvEU64JWMA/XrRyjudFn72eOacxHP9a5hvEV1t+5Gx9zSf8ACQXPAKx5z0xxilyhc6bcDxwT60jbegPHXiuZ/t66Xr5JU+mc/SgeILmPJAi9cMKOULnS8Zz0pu7nHQeprmRr98/I8kewU8U1tcuovkWRQP8AdzRyhc6hs9e9NDBV65BGa5pdauiv3lyTjIUUf25cMo+cFunSjlHc6fpnsB2FN3gsAWrmF1y6ZMl1wGzjb19qa2tXjRnMqqw7hRRyhc6ndv49TSMxCgdfwrlzrV0wwZAB3bbTP7avGKJ5wA67sdaXKFzqs56jpTPMyp9R0rml1q8XcvnKc/7AzTf7bvef3ihfoKfKFzqQ3em7tvBHftXLnV7kgZl5PqKY2sXectNnHPC8UuUdzqtw6Dv2pjMu3kY9a5k6pdyKQt1t4wFCD+dDapc7sebu9eKOULnS7ux6+9HOQBwfWuXj1a63EmUMq+3BpsupXPzAzbicUcoXOp3Fsgc1I3Xl8fhXIrrF0MbZMDrkjrWpba2Zo8ygI3p1qOUdzu9UjuLSzkUuFA+VSe9cXcxiWQl+e2GbIrtfF90ywpEEJJPOTgH2rinjZTj171rRirXHN6kDRR/eKKe2T2HpSCGLcSI1OT6dR6VM6rkDlj6kYpmMtnOK6LIxbZH5EZ6xr7YFP2r/AHFI96ACuQTnvxR+NFkK7E2hsjYuPYAUgij27dgx/dxTg27I7ZzSenHBosguIsIbGMY9MZFEkMbMG8sK397vSjIY+nrS8ck9e1FkTzMEVW42jPqRSFBxwBjpxTg23Pp0pvmBhkfTFHKg5mKsaqOB07etA9DwM56UKxK9Ofr0pWY7VGeM0WQrsTylbooOTSqoiX5UXrnFGfbFNx83ykinYB25doBxuz0xmkGMj5Rkd8Uu3IB/pTdzdelPlQCKpXLLgHoM07zD0Iz/AFpeByBUbAMoz360cqC47I24BAFIzAqAv44pPyxTWYDI70uUA2qQegp4PI4+XHSoweTj/wDXTh3osAqrjGODTGVfu9QT1p7deelNOWIJGaLCF2hW4696T6c7utJu6EDFJu+b3xRyjFfBTA6Yxz3pirtX72frSnluRim8jnGQetPlQDt54OelNabdjJz+FIzdc1HywzRYB6yYU9m/hqJrkDgZz6UjMwXOMU35lYEDB9aVgJWkVj8xyRwPakW4WNgufnPO2q+xt2c45/A08243b+jfWiwiff75XPpzSlsJjocfkKiK70CsOe9Mhj8vIU8dT3pWGWBtDE96SSYKuScilG4rn8Kay/nSAFkLZYjrTfMLMfXtQvy+/pSc8mkAkM7KpBO05p3meZnnPPWomHbuaQAr2/8Ar0BckaRNzBRyKSaVVjPPPXOeKr+W7M7YwOmfWlkXcg4JH0p2AUT7nGPmz2pDckOV7Z/OmrbneMHJz2Hao3il8xiq5A/rRYC35wijLYz+FSpJuUEH3+tVirMgGOvWpowVAB+gosBLjcpP5GmqoUHsCf1o5bHFLuxninYLhz1PP60rOf8AJpNobrxzRkZ6D1osFxcDnApuRkkHjuD/ACpOe/ApufmHp7UWAk3blI7D26UvXg8Cmq53cd/WkC9vXvRYA2/8CFO3c56UnT0BPam7sfL0pWAczFW4zkdicUhUHqck9aQcgAdjmkz0weP507AOZuetJkd2ppalLHsM0WAOGwR+fWl3DIyKavf+VJ97qPxpWAc7ZbIGPQ0nVjTVJ3YxtI70i5xyc/hRYLkjKR3xx27U1s9DjFAY9sE+maCpHbmkO4m3dx1HakLBeo6mkx0IU/7tBbOcjNAXB+eDyc/1prepoOepFLg9ucnpRYLgMtnnBHNIQex464pwYZ/pTduep60WC4u7AG0Y7801l6nH4Uq88g5HalVmXjGBSsFxmD5fXIPbGKC3Ix1pZMsvWmgE8kUhiFhyw69zSEBmG0ZxTtpzk9PT0qQKd393NAyGSPK88Z9qbCwAIdq0/JMkYHQfzqhNalZCFP51DKPXrzQZ/El87W80USoME3DbQKwdW8OzaXftayyRSlRkvG+V5rR1rzLC6ZYS0akZO3isa8vUtJrYbizXGTmUkngYwTShLlRrJakUmnkcccevSoptNeMliVAHBrBvvFt/Y3yh2328b4cFQGK+1bdr4ktdca48mMxiMDDMeSD6jtWvMZNDk0eRhuRlI6Hn+XrTG0uSPK/KT65qzBcJLHlDuUng07cRnHWqTIKa6W4JJdf8aX+z8Jw65zkEmrI5zgYPQmjdltp5J6iqIK66WS2fMUDODnPFOk0sq4UyxnP8WeB9an7e/tzRuO3+tAFdtMMZx5yt/uilOlfKu2VW3dumKmyduen0NPVWYcDIHNMCn/Zb95FB9OuKd/ZW1f8AXL+HNT5wOOvpQvB3Ad6YEP8AZ38SyqPZuKjFgxbDSKvvVvdheKY79KYEJ0o8ESrSLp3XMq59KseYT24pqnjOKAIf7PXdjzAMde9H9n/NxIM/Sp87uTg+lNI4HagGQHTztz5g59qi+w7uC4B7cd6t7hwMdDzSt2/QUElRbDnG76+9H2Ef38n0xVksF5GaRmXn0xQBB9jDDBfH4U2S12j7wC9zmrSj5elMK5bccZ/nQBBHZq2CXx36UjWa4OXwexxVg9yOnpSFqAIPsS9WcmkFmqg5ck/TtU2RuAzxR97GTxQBWa1T+9mnNaLu5OB24qRjuHTNBbaSMZoAgazTdw3HvR9kQKcyAYHHHFS87QOMjrR6nrQBXksUb+LA45/+tR9lU8Z5z+VTFT/ntSKBuz3/AEoALO3gFwvnbjF/EFPT3FbXl+HI1bdHdZ7blrFAwG4x2pMZHTjvUsdzXmXQxCDFDMz/AO0SuPfFY8tvHu+XIH0o4bnJJpfmkXcc/hSGQmEL0PNNaNVGdwyT0zTLqcw7f7hPLDt6Vgy/aGvlCkyKckAHPPrUAdC0KscrjrSJbqmGAwO2azY2ufKY3BKOTmJeMqPwrTh3m3QuQXIycdqAF8lfTnNKsSjK5xzml3HrTe4I5qwEEcbZyOR0pWWMZ+TO6k+8ev096BnceKBXEWNSh7npQ0KLgKvblqXuDjml/hP8PNADCo+6R/8AXpPLxzmnswPQ037ozjNUIaoB7cY9etOCKefvUgI57UudxA60AJ5atggDjv60u1WA3cDPpSZ98e9BY+mP6UAJsLZJGKQ7em3b/tUrZ7HvR0J7+lFh3G43HauKXb838s0LgNwKXdgng+1SO4xl7hcn0p2xcE460nOWyMD0o54weKBXDarY7UjKOwwPWlXnqenahm7DtQA1l9PTGaNg4NCknG4c9zmj1+bIz1oGLt+UYIGfxoULtyVpGOcc0m09uBmgAMffABNTWtx9nmL4V2IwQwBqFuOAcmk/hyRg0AaEmopLEIwqxnvtFZyhdxOadvB6DaKM8H9KQDSvY8mhUAIJGaF9qXdQAgTnttpu3BPHFOH5Uhxu64xSARY+CQMnvRtXPpx0obIXPalC9SO3bNIBAny8GjyxyAMgdaBnPB7U1pCmcjgdaTLB9kZ+ZgAPSmQyRt9wg+tZGrRvdTfJLwO3QVDZ2rWszfMXYkDg9aQHTR3gZSQdy9vaopG3nIUCqlrGyMxP8XzVNJuQ4qGWew+J7QyWpmHJj6/SuOnjjurVoJ1yM7lYcFfcV6TNGJIyGXfntXAXsZtrqWM8Mp5z1Gazp+8jefuszINAuLiaIo1vchTn58A59MGrWoeE7y1IaWa3gMyk/u2ViB7gdKUsVUjIHpTmmbOcDGMenStuUxbKdlbpaxrEpOF6Z/iqxt6c/T2pS2773GKFHy81oiA27d3Oc03dtyAc9qU/L70nLZJ49KogVlLYIHWkYNn1Hen7uCR8v1o3H5snn1oEN2ng9vzozhRjhs0DPPbjp6U0YBBySfpQAuCM54FJ976U5vXHA/GmgndnOaYCt945HSm/dXjoe9L+YFH3QB+lMA3cUD5V/Gm8qDnjmlH0pgHJ20ZC8Y/Wg9qRW9en86AYmOnQUfXpQ3XjoTSHJ/3vWgkRmAAycc/nR8vTr3zQcj7woOcDPQUANPy8DrmhhnByMdqFy3QfSj/lnxnOewoAFwvbk0369M+lJzxxQw3cdfWgBfukd+5NNIO44H4U5vlXrkGmqwX64oAQHDAdqbjk+lL1znj0oDE9aAE4ZjmkxxgHnHejn8hmm+ZuByvIOPrQAMuOM9aTaVU96Ut07Uu5uAD8lADd2ORTegJPHP5U4988U3cccUAAPHFKkjCMqgxkUzG1cDgelKrdDjge9Sx3I5YRKhVwMHrz/WoY9PhV1JXHPUH9KtH5fm7GmljzkVIyYLbQn93GGbHJk5GarHjHenbh1J596TP7xu4pWC4feOKA2OM4XvSFvy9Ka2ewyaokdgNk+tFJ0xjmkPI9qoBTnGPxo5YEf/rpN3TA6Ug6eo9aAE/i6/pS7j9R9aM/L2FG4r24pgDZ70g+775o4z6UcHHpQAMO47U32z/9ajceeKTndweOmKAHY9eKZuK8UA8EkUK2c8VACjJ7j1o3HkUhzz+VJz6UAL+P0pu7PQd80qtkEUm7gjn6UALu755pM9edtB7HjHWmlhwP5UAPIKnPamqeT0NLjv0HrTFGMk4z60FEhbHb8KTd0GcHvTd2cY+lJ83JHX0oAczZYZ5oP5im5J5AwaXkr8w5oAXgMBgAUhHJ4z2+lIu7qe/TjpSk9tuKAFyTgA9KTBZcnGemKOeo61Hks3TBoAee3NG4kDim9M/lSqQq9cnqKTATdwe2eKVSQTk4pCSpobOAOtSAE4X3zTScrj1peemcUg4GBwM9aTKRXls0kGSASKFiVcKFz6n1qdien50DG7HQetIY1V2HOePSmO4DHBzT2Y5wPSo2bfzxms2Wj6DkPt8tcp4qsTG0c/BLHaeOldRyoIBqrqlr9ss5UPUj73pXLTlyyuddRXR596gdaTnGAM4/WpZY3R9v3WB5qPPzHB5Hb0r0ThEX5l6daXnHUj0pdxbg8H09aT0xz6VQCfw/Lk/1pcNuwB70gzgjH1pFAXk8/jQQLuDcDjmndV6gmkUYbgY9KVm4xQBHyq8CnH9MUMC2RjIoXj3oAGbaue3ak9iO/rSvk9/m7UNndkfdoAcM4wOKi44xwOlKQSuM+tKuOcDnrQAnH45pGXr60ufm6DHrQzDIPUVQDQPl6Ypcjb6etITwcCkB9BxTANx6daPbtSbt3GMUvUcAY+tAgLZPoKZjrkcU79R3pNw5HfNAhCSORzSbRt5JOaMFm47U0ZbGRxnmgBSwKkHgUxlG3B69zT5GGBk5HUVHIGVwQee1ACsM+3tTSTuPHFLxtBHHtQCM4zgUAK+OqimLhs4+lPbuPXimNxgdaAE746E9aQelKWJ+lNC5ye1ACbu4GRmhm4AH1obIzjig/dx/k0AJt9KQtjjHB6incfWmZ6ZGPWgA45GMUm7I4NKwyRg8etI3ytxQA1jt7cUBg2aG+/yeKQ/1pWAGYdf4s0Z7g0pXv1pn3W+Q5pWAVhyecUjN6HHNBY8knnrSMPT5aoAH+RR2OeO9KFPekIwPX8KADgqNvINNXCjJ5pcDb6UjcdfmFACNjtytDKGxS7uOB1NG7BJ7DikAm4MuOhzmkbLUvPrSNlfp3pAI3b/GjcD1HWl43DmkZe57GqAFHsPbmgnHWk5LH65FJ0yRzSYBz1C8etLu4z1JpCehpdxPGcmpAa3DA9BRuHfgelDMeBSKxZcY496AFZs8AcUiYHBoVunFN3DdjuaBocxI7fjTdy59DTz04Ofeo+Qcltw7cUDHcHJIpNwPvSupHAOKavBGOn9aAFYhuo49aNwOQO9A5bNHbjr6UAG45GaTjrmj9KRhnvQArMqjBbJ9Pf0pB8pGP/1Uccg8gCk3buAcDP50gA980q9cYyKQ5xjOBSfeyOp96kB2M8Dv39aFBbtjmkDBTzwO9HfI4HrQABsN06U0/dwTk0m0tuPbOKdzgADP40AIuF9j/Kmsx5x1pevWjBIHPGc59KksY5wvJ5p8cYYHJ/SoypZic8ZrRtYz5fAyKxkaI9wbHJIz6UFQ/HQUD5Tg88YzTckZAz+FcR3HHeIrH7LdbgfkYZ+hrDXKrjqc/nXceI7Nrqz38HyuQpHbv+NcY3XG0r6k16dOXNFHDOPLIjVy3UZB7etKwKkEHGO1OYjjAwfr1pnXgcCtTMAxYAH8TQ3X2owcc9aAC24kcdqBWDkN1wP50N8opXwX9utLy3I96AsCs3Pc5pGU8cf/AKqbyFx0FP8A4fQ+lAmJsxnByKY27pj9aeehANMXd0PIoEO3HjNJzk4GeeaTr09aXI4/nQAmf16ULlu1KV7+lIAc8nNACY6CkZSw4pB9ep605cs348VYDcduuaDnaAeOaMnPtSNnpjJzQAZ64pu75d2fajaD7UnPIPA/OgAIJXaT1PSjncfSg9Dk8UZJ780EjWYhicYak2/KDnJ60c7Tk5Jo574560ANUZ9sUc8Z/P1o5PWhm4GfxNACbd3P50nIxxnJo3DbwefQd6Xgr70AI2c9OaaSdpz0peeOMCmMWxQAgyMg/hS87umaOnP8uaMMc5HAoAazdMUhzu44oXO3pxQ6kggcUAI2evSl4YEngUnXg0jfdzigBWI3H5eMUm3C80nIHHWjO7PByTQAm09qNvy9KO9Hb3/nQAmN31o49Mmk565pdu49eO9ACbs5wfzpHBHPQfWnbvlPcVGP/HcUAKMn/OaReMelKuV57YpO1IBDkfdOD6+lKwBHXHtScYABoLYUYqQEPf2pFXIPFKW79M0gyoxnNABg5pv+7SgHAOeaVQW44H60DQgBYA+vrTM84Prinlv7v0NJg8Hv3oGJt6cZANJ2P1p3G48fnSMwyaAE56eh6UMeTijsR0pdxx1oAYcg8HFOXG7ngUjNntik5yOcUAAbOMc+9K3YjimsT+FK33eTxQAnP4ih/QDmhs//AF6buDKG9+9ACrlW4FKPTp6UmR1oB2jOOfWgBfu8scUm7nPamltzdKOnJHNAAeuc0pHp+PFHOOT0o4POcetSAc9+Mmk5zQ2cZpCSeSdx9KQAM56cY60c5wOBRuLDIG30pqsd2QcdqAHMTg56+tC7uc0mPyXpTdxOPm96Bodj0P4Uz7pY4wOlO3ZIx1zTZGHrmoZaC3BeT2ratVDISTgZ4rNs1wwbPJ9q2EwFGMCsGao9fP32yee1LvVl6EfWnMDJu4wfSkGFxn5vauQ7RkyiRWQAjcMbga4TWrVrW+lQ8qDlcdMfWu+CliRwFz19q5zxVa/uUmGWUdcCuijLllbuc9VaXOUTLc9ATzQ2OSBgUrc4Xp3HtS7T34Hrmu85BoAGSep7UDoM9aOec9KaXbnjimA5vpSDvzikYBm9utPZeBjpjrQAm8beRgU3cMY6Z6Uq5UYzu/Sjb8uMY/2fWgkQYYDB+tHyrkA8+lLtBbpQ6EsAR+tAg3e/0pv3ego29zSqu0Bu9ADWPfp7UbQvtmlOeD096D8w5oAbwufY9KTG3BHFKFDNjOB9KPXtimAm4HOe/am7sYPb+dLtBI5o9utUA3jk44Hem7Qeen0p7ZxwO9RY2swHAoAf0J5xSeuOPek9eP1pFUgHB6UCsLuO3jFNY+vIoC/KOaCeg6GgLDW7g+tI2G4I4pTlccZPamldzEluaBATtUDFJkZ+bPrSrGMenvRtzxjH40AJu6joPWkG3b6ds0YJUZ60nU+470AI2M5PGDRzzxj8aV1HfkU1v1oAQHCjIx60nX6U5lxnjvTdvynmgA+6M/hRy3pjtSKuVPcZoK8A44oAbt3ZB6+1HLdBSsOMg89KTJ29NxoARgfLI6Uv3QCfwpOqg/pTd3zDnNAC8DOeaFbuOKaCaBkYYc+xoAN3zAYoP3enFGzH86Rm+WkAn8QNISee1GD34obPPOKkA+7SHjpyPWjH3uCAP1oUAgegoAOOOKXt60wk7fTJo7Y6YpgObn+LjFHG05600npxSL65zSKBWPfqe1Ct1LdjilI2E0gB2gdT05oAB79KGwcY7UhX5qOOo5oATvmkz2IpdvynP4cU3jB7HFABu4470Ln2pP4APwGaF6Z/SgBVHT0xTWw2Ae9HGOvFJuHPcg8mgALBtwziiP5c8bvSl2jcePve9Nwc9aAHZ3KVxSDtjrSYHbP1o/iwG5HUUAGN386A2WIpGx69TQT3J/CpYDyw2kbfpzTBkfSkHzKAeDmlJJOMUgFyckj5qTnjIwKTdwMD60bScAmgYh+U4J5JpC3ODyPWl9qTg5OKAsKp7446UmSxBHFC/MwxTvu8elDKE6k8Y29KZ5g3Yx36U7OcdvY01FLPjHespFI0rGNSemQK0k2so/i96p2a7FGeT3NX/LHO3OPpWDNUetKxbJzk9c+tJzu65JOaI8bdx59T2pWxu9ea5jsECn1JH1qG4hFxBJGwyGGD7e9WRlQSBwabuznI56U07O5NtLHnEsbQyOjDIU4/Wo87ef8APtW74qsvs0olCttYhTkZANYm0MwFenGXMkzgkrMjk9CfwFGwlcYwKf0JAGCRScrwatEjFUDA60Hcc8U5m24x1pGJ/h5zTAGG1SQcCk2jOaVvu47ClKnnigVhFz2prJ0z3/OnjH93FJuHOefX2oEH8IAGNtJtPPrnpS85zTSGZTg8UCAxnbkdB3pMHvRu59R060E7QCTQAjAsox60m3Kk596c3C9P1pG5Xr1oAZt64FL046+lIG7Ec0cjnGKpAIchf/r03jj0pVz1NIxz298UwFVRk9803aByeaXnp0pN3XjigBMYOcYFIy/hS7c5A5xTWLZ4oATue9J6c80pJbtQV6YOaCRvLdu1JtYrnrS47Mf1pPu4PQUAJuIYUh64pzDGOcmkJO0Y5oAbjCjPFN6cHrTj8y/N8n1prHnGOfSgAZTtzn8aMfl9etJuORSnLLmgBo+XAY/Wj5lXr+FLuxnPXtSNleo+tADeen50dP8AChlI/wAKQ4bgcUAHK5INN698f1pQOB3FJ17Ac0AJg+v/ANakb5eM0/sOdx65/pTWzjPQUAA3LjntSH3796Bkryff8KQN6dKQDeR7U77v1pPcHBpe2R1qRibQcYyT9ab2wKCWU5I4oxwT3oGHToMnHNNVeAQcU7d2xmkGOe9ABhsDB4pq+g4/Gl+8cYwKG68EflQAnXOW+hpMAY+bPvRyyn0pP4hn86AHbe+cCkBzntjjNNOSv9KVSSuCMGgBM9fTqTRu3DHSkyT3x6e1IeOv4mgBD94HqBS4C96XuD3oDZ7UAN9elK2O456U3cdtKuGz+VADeVXAHNA+UECnbvlweB1xTf4eOKADnd6Ck+bPBzS8rkdOelBYtigA2jpnj86RmxgY+tBJ3Y68UcNls9OtQMTJ5UDmlGV6/MemaRmK/N1pPUAZoAG9xRktjjOe1C84yc05W2rxwO1AxMH7zAccdabtJbPTPShXJIJ4pf4hx+NAxNuaXbt6jmjt1/Gj73IOMmkwEkxt2jmp7KLdIrZ4zyKrctgH8zWhZxkAEDd9KxkaI0IVC8AcMelWk6cVDHldoPyj6U87lxnaPxrFmh64xZyScDPbFGPm4bd608jaqjdgDrUfO7jvXNc6xNwQEN1zR75o2lvlPLdxSMRnuOw9qYFHXrX7dpswjVWZRvDc549K4ZgRuUjnoeOlejq27nGc9u1cPrVmbLUZgoIDNuGeK7KEujOWrHqZ23cSQcYHNJtz7ml245Apu3CkdD1rqOYd6cYHSkI6cZPpml54560L0G44oAYM9uBinoSoOTn096VeRwce1N3fNyOPWncAYLkU3bng8U5Sp4wRjNIzYUUwGfdPNGOetL93rz7CgsGx6etBAgjG39c0mA3PUZp3P+NM7cnHtQAsnzZzSbRtzjgUcr1FLz0znPWgBig7fvZoyenSgncuD1z6UFS3Q4GKAGtwvXmjcFQjFLIM7sHGMUz13dPWncA+9k9D6UMzcUgxt44HQ0N6ZwaLgJt2nIPHcU1+GODn3pzHuPxoPpnimAn3vehs4x1z36Ui8Hp16c0n3VHbrTExrfKoFK/YA4oY+v4UjMex+tAhGBxnqPWm7cZ59+lOJBGc59qbyTjFACHsPxpG+9weBSk5AGO9NLYXFABuyT6elIx24OcHOaN3YUEnpjFACrsZc598/wCe1NPOAe1GRyc0Z+WgBhXPel4/ChsEE5pM84oAQMTx2zS4zxjHek3Htx7UjN8wAFAADuyCaTb1IPNKwHy880nO48dqQ7DTz3pQAvehsccZPakzuUcYpXCw37ox0NLkfQUfhQenvSGHrmkZjwODScEEHp3o+8OOlAAc8UnO0EYpSuPYUnA4HSgBT/k01m4NAA69BSNznHAFADeVzjk9aOOvaheO/PpQxJOCcZoARvmHP5UdOO1L6eh7etMZj60AOwW+g6+1NYe3NBaj7y4Bx6mgBBns2RR75yKOPoKTd97HAoAB8rZByKC2VHNJ/Dgf/qoLdPagA/h56ZpEbIJB4pVJLAZHvTD3weaAHsSxJP50AA9Tj0pOmcc0u/gHOakBu3tnr60uD69+RTc7iCCePajdjk8k8UixRzyKTrwB+NIrHr29KdnAGThqAD2FIylSCcH2zQx3DGeaQnPQ0AHK55o29se9DEcDr2pCTx3FAD+g69+tJyOenNNyFbk89MUbuo9O1Qxoeq/OGI49jWra9BhtxxxgYrLt4w+CBk9q2YV2gEnI9axkaosjPJJzjmpVU+2O1RxrgjHOe1Sc/wD16yZoj13nYQeaaeg4wKcrOyjJwaQL68n1rlOpjWYhcDg9mqKSPv3z/wDqqZVEnGcD3pj46A5HrTQiNcKM7fxrF8TWpubcTL83lno3X6itoqT35qC5hSSCVWXIYYPt71rCXLK5EldWPP8A5snBwD1pvX0zVm8tfsMzRF9xBqFc9egPtXpHEN53Zzg0jYZuOT6Usi9aTjtx60EAcbVGPm7mhW/wpTh/8O9MXOefl5oAcu3PXim5p23p6etICAOeR7VSAPw4pOrEY5+lLtDA4IxnkGkbCjnpTAa33uvFNaMsp4wfWnbQxwT2peoxjAH60C0GFgcAjI+tH1NKfwxSbvSgka3T3pu4qBnjPWn4HOBTMY4/E0ALJn6npio9uVAyVNPAHTOfWm5I60wEDdOPwoZh1xmnKo8v09qac4xjHpRcBuBx7UIeuACPWl5LUgPWi4CL3PSm/d6jHtmnM24daa3TA4p3AQ4zz1puOo6CnN933/Wmj73Xii4BgKxoPHQUr/kcU3nb0xRcLCMd3Occ4zTPvSYxx2z3p5U7fWmls4oFYRh8oyM0jZ6Hmhn2nmkyRj60XCwvrgYx2ppx0zShRu64NNbPQdQaLjHcNgZ9qaecdqD65xSbwpwTn3xRcBu7LYHXPIpzHqevakwOD2pONuRz254ouArNtJGOKRRxnOKP50j/ADL1xSAP5Cm4G0nHNDA4HalZeMdPekAm716mkJGDxyT60fjwaRm7jp9KADdzjNAPHA49KTbjHamjHY0APGO1JzyAKb685o5HzA0ALjkY4PejI+tHB74pu3qOpoAGIbjtTO9LgHrQ3pQAK3ryPpSS4ZcY60u0AE9CelJjcMk0ANwSelHbp34peCf5U054IHFAAV46Y/UUhb8TS7dwyetNY5PB5oAUdtwI9vShscY+tDHCgZ4pBwDjgdaADncSOKTaVwKVmHGBz3pGY+tK4BR971pV7Emm7Rzg5HSpGKcKB3Pem/e5GM0vT60o9evNBQ31+vSlzzk0cf0pu7rjnHvQAqnjjik2jGGXdTvlA4pvPAPH9aADHH40jH0GKTrxjrTsng5oYDfu5J5pdi9uhpZSTkgk0iLuIGcfhWbKResI+xUj2xWnGvSqtpGUVQThvT0q+q+o+tYSNUPTBOelSbeBimKenFSDqc5b6VmWeuKRzz0pOc8deuaHB7DDZ5o3NxgYB/i9a5jrEZCqkkYFRq6nIyOKkK5Gc5HrUWzbnbyGOc0EjGzwO9NZQeMcf1qU5zt3Y9xzTfu4HPr0qriOb8U2Lfu51PbDAgdulc6crwG478V3WpQC8s2Vk3hgcHPINcLIrxMyE/dOK9CjLmj6HJNWYw+mMj1oz8p56Un8XXJ7mjJK+4rYwF59MH0pr425PXNIWJUjNIzFlAxwPSgB3bj0puPM4P5dKGwvA6eo5p2cr60ALty4OcjtSSDuOKaflYc/QZo3dTVIBPmAFJuPljjv37UMvyjnmmtn7uDz1pkitnbnIA+lNbHXP50rfd55+nek6kjPtQIG+760zOAB3p7fKgA+8c8U0+h4NACcMvy8H6UnllVyPrRkquPSkY9uoz1oAM+tB+8ATikMgXODjt0pCBjI/GgAYBWxmj8aaQPxzRu/HBoAOAef0pG9RwKC3zeh60nTOeaAEbI/3aTbtxzil4HU444FN6r15oAU53dcCmtjrnA9uaPak5xgDFACH5VGKQrjim8dADg96c3K+4oATAXGRSHO4fypN25aD1Kg0ADMWb1pNu3ODSb/AJmHQ9KVMglh+VAB91eTnvSegGKRvu9Ov6UMox8ooANq8ll57HNNb7oweaPQk0E5+uaABvmORzRn5s5603BOB6UMQuGPHr7UAKTkc9aaw+X1oDdSOaPl/iyD7UANzt/pTtx+gpudwGPwppc7cfnQApzw2ePpSEHGR19aCTj5enpml42jHFABx1/Ck9ewpNvTPFIWDYP6UAO7nPH4UzJx7/3qNw3c5xnrSZU9R3oAXncT19/WkbBycd6UNkgmm79uccCgA3AgD0ppyoyPpQ0g3HtSbh+fTmgBeemaarcHB60ccdu9Nb6frQA/jGM801m9QPrSszD8KZn5cHoKAD73bB9Kdzzg0nJ6Hp/Kk3AZ5qQFbvz+NHXvz1xTfvA80YHAHPtSGh2QF685+tJ6gnHvSfzzQy9R3oKFLZ59abk9+aUE+nSm7iASOp60AOLbe/NNH1oPtSccg80AO9Dml2gNktz0zTGYDr+FIzHdtFAD1xkjHHWj72fTsaRsHtyD60DGM4qQDb27VNbxlnHGCTgVCcNjirtmpb5sd6ykaI0oVbbhiGXscVZUnp6dKiXK4x+VSrjjj8awZaH5y2CMU8Ej/Z/WmduOSaezFcY5FSaHrfLZB4apGU7cenSl3cnIx+tNP8QPzCuc6hrdRgc+hpHT58hvrS/c6dcUqght3Qd89qAIWUqeONxpP4dvWpGb5+Dk/SmMvzfd68mgkafmj5OD+dcZ4isVtb5ti7VkO7aK7VskdMVj+JLNry0OFy0Y3A9/cV0UZ8rsZVI3VzimxnjtSBuemOKVs8DpQyjbzXoHGIwz2z9KRlLdufWnbduO4/WkZdw4PHegVhioVzk575pSobBpx285OTTWGQBjP40CELHP+1Rv3E9v60u3seAaGwOKYDWxtwD3oyV46CjgdO3emsvOaYmK3f8ASk9c8cdKHbPy4xTOFwM4FMkdt6YFNbB5zilyRyDgdKa3UelAxmMdT7cU/wCXOOh60KvFNb5m6cUCEfhcn6004xx/+qnt8p5H+fWmqw6Yx6UANOB049aXj1wBScdDxQ3Xnj2oAbtPGOPWkYHPNDZ7Um4t1oAOGAHfPWm/dHqKdychc8fpQ2PwFADN3yj1obAHv6UrHimluBxQAnO7rTSaf/EvODmmlhnBHNAATux2Iph68c/SnH1I56U3lj6gdKAFb8M0jYXim/NwP6U4fMOuAO1IBv8AD6Um7GfT0pfXB/CkwD0GMUXAaG56YpM7uSMfSnEe/FJJ8uMj8qLgDMDnjgU3njjOelLt+Udv6Uc9uaLgHHbj2qP1HalZmzjGBSH3ouAbs47L60p+Ugikx6DkDFG7cPTnGKLgJtHU8Gk3AduD3obPWl78849aVwD0zSLhQT1prduc/WkC/gKLgObIXFNOMdKU524zxSbjyAeKLgJ6gUnXOTjFBU8kfd6Zo6Z5z2ouMTaWpuDxjAoYnJB9aNuPY0XEHPakXHNKF69BRkjrSAPlG7vTDz2wOlOIGeOtKwxgYz7UDGdD8vbrihvvfrQzD6j6UcUBYOOT2pGJGMntSk7W4+Y9KQLn2PoaChWb5cdR39qbuDHOMDsaMDoOtGCB6j1oANvyg0feUYPFNbvS9ecUAM3ZPH0NPbbt7A0AcenvRwM/4UrgNIwOOadn5skdabnkEc0pOeOMD3qbjsLx6c59aO+AOKFQbgex7UNg5H65qWxoWFd7cHn6Vs2sSeWDk7qqW9kW56KuDWlDGQuAeRWTZoTJg7Rt46U9l68c0gzjpT17HGB61kWhVwy46MOaMerUeuRjFNZPMAIpFHsStwQeRjmkHqBz0p6r8uCORxR9zr1PtXKdRGy7FyRnj1pP9n+Xan8K20/KPXNLjj39fWmgIcFcbgSD6UnzHJbpUjYIHPemMNx9Tn8qZIE7RgjrxmoJVEiNuGARyKmb65HpTdoYk4IpiPP9Wt/sd86FcKDxWNLqEMckytKqmJQzL3wa7/xDob38KSxYMi5wv+NcLqnge6vrrzI12yEcnP3sdK9CMlJI5HGzMiLxfbSSeXskQ9NxX9a3FmDcgg5HQc/jWZD4G1G3bLRfL/E2zOD149a29P8AD01nCWkgdriQYBJ7ZzV3RHKyDBOe1IvygHofer7aNd8HyTj3NNTRbuTBSBhx/FxVXQrFDI6t07UDBzmr/wDY90pG+PYucbs5pF0O+ZmAgJ2g9Tjv/OqFYoso24zTQ23dxx9avjRb1QN0DYPAz+VNGh3rkDycA8gmi4rMz924Z9+hpPvdOK020C9XP7ncBz1oHh+9Cj9yFB9WFFwszMbPUnApDhsVqf8ACP3jJnyCB0zkdaifQ73af3P+1wR0p8wWZQ52+tNYAAj7orQbRbnjEYOTgDdzxSf2DeZPybeMkZp3QWM7B4PbpSc8kjJzWgdDut23YuRz1pzaFdqMhFYEZzu/zzS5kTZmYc8fn0pv3gCf/wBVaf8AYdyqg4VgeRhuntTW0G6gG7aoX2PSi4crM5c8DHekfIxxhs8ir66LdnJ2AED1p39g3aoWZNoHGSc80rhymZu5GOtIWBxjFaP9hXbPsCqG6nc2BTToNzu5UZJwATRcLGc3zcdKXbu+taK6DcZOQAO3OabNodwq4xkH8MUXFYzetI2eSBzmtJtFuApJ2gA7frTW0GcOV3Dg43UXHYzmAzQT1wMCtJtBmUDLg54GOaZ/Ys2OT16Y70XDlZne55PpSH1rTbQ5Rglk2tnH+e1C6HJuVfM+ZuoxwPaldD5TKP8ACR9Kjmfyo2cDP44rWbRZehIPovrTX0STABYEd6TkPlOWutVuI5cKqsh6Ec1btbmSSMGRdrE9BzW6fC6bkBjUgHlgeD+FTTaDErE28IjGcFge9TzD5THwFOM85obO4YORWiuiyMVDcBs9BnFH9hy4ABz6n/CnzCsZrE9CMEdvSmlvyrU/sOQYO8Y+nSmtor7ic/J1yKfMhWM1s0zj7o6f54rU/sRnVf3mT15GMCk/sV8qEcEjnOOlHMHKZmfU5PrQwJ56EVqf2C7MB5q5PU46UNojNjbJnJ+nFHMHKZJG5umTQoKkH72a0/7FJYjzMMTwcZ4px0RmBzKFPbI4pcw7GVu6nGCDjGabwrHjFaraK655G4dsU3+xXZVYsPfPFHMFjMLcAdzR69D61pHRX3sBL09RS/2GeNr/APfQxRzBYyenJH0NDMBjnOOtacuiyL/Hn8KVtDbj971/2afMFmZXPb8qOg64HrWn/ZDNk7htzwaG0V158wAZPUUuYLMyj8oz0GaNvpwK1P7Fds/vMEc5xSvoTRpkSZ9OKV0FjKZcc+lNz8ueSPatV9FK5YSbgOq4pDo5ZiVfP4U+YdjM2hlzmk7etai6LuJzJjpzigaPuJAc88Zx0/8ArUrhYy8HP1owMYGSfpWj/Y7RjPmDIOMEfrSjRizY83I9QKXMFjO3AEA9D1pvVwBWqdF3LkScDPbrTf7DYqDv+X6cmi47GZxuz2o3bckHArQk0V1YEuFVumRR/Yrbvmfbkd6VwsY8lwIzjBHcVXWS43hiyhM1uS+Hi6Y3c54A5xTrfw2yDmXA7qRmpuOxmLNmTZg/XtV3T4POuFPCgHPI/KrTaP8Avj82w9hjir1rZi3VehPUMKlsqxKsQXlRjnOR0J+lSqoXHpTgvy46k07hQPSoZSG443E/jSjOcdzTece9KvzcE4+nNQWOOfX6U04GO1JuGduOe1Kx5wOKWoHshyDt5z3FNPyr1PWuBf4uQKjH7DIZMrxuGOTTG+MFo8mF0+YYOOXBrnszpujv3+Zhj8DigqG9R2FefyfGCyLbVsLg4GTucVCvxgtkYI2myZ6/LIKaQcyPQ5FO0EjAz25oZt3zYz7elcF/wtSMsobT2BYZGJKpTfGi2hZlbS3LequKZN0elfKcYGFx65phYLnJ4/SvNF+NcbISmmtjbu+Zh+VJJ8bIWjJGmOcdfnxjNOzFc9Jkk2gfkPamHqoK5HPFeZt8bIlyr6WSexV/51H/AMLuiMzIdOkBwGyHB49KrUnQ9PWT5lzye3GaaygbcgAeleYf8Lwib7ultuPUmWh/jVHI2P7LYEHGfN/pVai0PTEXqSAVPXNN2/NyePpXmQ+NaKZCNLztIzl+3pTZPjb5fI0wc9Pn6VWpOh6esYEeOw4FKuxWxt5xXlknxu25J0vCZ6CSo/8Ahdu3lNLAVhu/1mTVak6HqrFmb5B8v51C0IZcLx+GPxrzBvjY65D6coXHAVsn86D8aJPlJ0tD7+Yc4o1FoeolflJHUn6UmwnBLdPU15c3xiuFRiunx5Xg7pD600/Ga4JGdNiXuNrnijUeh6iq7Rg9/amriNuMeleWyfGa62ZGnQ7c9MnNKfjJc4X/AIl0PfuaeoaHpbKPp6d6VlztOTkcc15k3xfuFcgWEeTx1NRN8XrtUJawhZQfU5p6i0PTQoSTdxx+lL95ThRg9TmvLP8Ahbl4T81jBsXjgnNI/wAXrzaNllCpPOeelGoj1EQqrE4HXNLJ8uOnXpXlL/GC+34FlCHzycnp6U7/AIW1f7sNbQ5Bz8o6j0o1A9RZsjb2qPauCT/F715d/wALavlyi2sOckknt9KG+K17uUraw4PY09RaHqEibiMZz/dApuz5AOnoeteYN8UtR4/0a365PBprfFnUGBYQQq3qE/8Ar0ahoeo/eXbwPbNIMjI+9ng5ryqT4q6qqjMcJOeflpv/AAtTU9q74oQcE/KuaNQ0PVBtEZJc7gfw9zTP4cIAB3968s/4WjqW0v5cfyjBG3g1EvxQ1N+WSHqQNqflTDQ9Vkj3DIGCaQgbV4IOexry1vifqfHEeDxjYOtKvxL1OZdu2Lnp8nQilqGh6gSNwyckfxUwx7TxjIry3/hZmqnqIcjnITqPfmlb4k6o+WHlDHQeXQGh6gVUL6/zpGAyOMZ7V5W/xI1by43DR9cEbBT5PiLqiuBmIAck+XkmmI9MOFxzjjrnilbC/dyc9cV5i3xD1RiWLrjdjGwVG3xC1SRiA6r9FFAj1Ffl6MScY5pGUP0yK8w/4T7VFTd5idh/qwaJPiBqoYYkTdjOSgoK0PTmUbgcZ+tI2CuTnP5V5gPH2q7ciRM+6AikHxB1TkiUBu/yCgR6ay9wO3eo228KGwevFeZD4gaqqcOoGCcYHWhvHWquN3mrkdPkFAHp+E3HPT0pu4bm2cn868zPjrVZcN54UAYOFFMk8camuSZRluwQAUCPT1kVcc9f0pGww245znB715j/AMJrqYiU+fnd0yo4pB421T5WFx7n5RQB6g2NxbHPYZqNsN0XOf0rzIeMtSZU/fsCx44pq+OdUbkzcL22DmgD1BegAOKZ5a7s55HvXmsnjXUpCB52Oc/dFNTxxqjcGfcMnqooA9LYBnJzwOlKfvDaCT9a8wXxtqZk5uGJ69BT5PGepkcXB6f3RQB6VtG04P40Hlfm+Y+ua85/4TTUZeN4U46gVEfGmotj97g45460DPSy2zocCmKMZCn6V5vH4w1GTKpLtA5zjNR/8JpqJGfNI4oCx6aRuXgYX0z0pvC5xwP89q81XxpqUbbvOOaQ+MtSZsGcnjjoMUDPStoXGRyBxijALnPJ+teZr4w1NpNzT5Iz/COaX/hLNQUqvnttHKigR6V8sgBHzUbRkKQF/SvM28VakrBhct0x0FNbxbqO0Dz2Hr0oA9MIUHH50jKrYzwO/Necf8JTqh8sm5OG9ulNPizUsgC4IGewFAz0ogDJH3en0pCyjIIxjB5rzZ/FmoLtIl+Vudvaoz4m1Dd5jXDE45FAz01NrKCgyvXr1p20dP4TxXl//CTaiGfNw3bGD0qRfF2pndm4yTzkqOKAPSWUMcH1p2cAYxleleZDxVqByxuG4OBxTm8WaiGIFw3y+wqdQPTN2Oc4pDjqev8AOvMj4t1NlCm5YbudwAzTv+Eu1D5g07kd+lFgPTQRwSMk0me2MGvMm8Uakq5+1yfLx2p0PizUNm0zM2eRu5wRSsO56TnkZ+makbtg898V5n/wlGoSKGM5LHp6DH86H8XahuBWZgMdMClYdz//2QA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280" y="1690688"/>
            <a:ext cx="4809758" cy="435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7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Coherent Synchrotron Radiation </a:t>
            </a:r>
            <a:endParaRPr lang="en-US" dirty="0"/>
          </a:p>
        </p:txBody>
      </p:sp>
      <p:grpSp>
        <p:nvGrpSpPr>
          <p:cNvPr id="4" name="Group 535"/>
          <p:cNvGrpSpPr>
            <a:grpSpLocks/>
          </p:cNvGrpSpPr>
          <p:nvPr/>
        </p:nvGrpSpPr>
        <p:grpSpPr bwMode="auto">
          <a:xfrm>
            <a:off x="1481138" y="2290763"/>
            <a:ext cx="9001125" cy="823912"/>
            <a:chOff x="142844" y="1643050"/>
            <a:chExt cx="9001156" cy="823649"/>
          </a:xfrm>
        </p:grpSpPr>
        <p:sp>
          <p:nvSpPr>
            <p:cNvPr id="5" name="Oval 4"/>
            <p:cNvSpPr/>
            <p:nvPr/>
          </p:nvSpPr>
          <p:spPr>
            <a:xfrm>
              <a:off x="142844" y="1643050"/>
              <a:ext cx="2286008" cy="7855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7126" y="1714488"/>
              <a:ext cx="7072362" cy="395021"/>
              <a:chOff x="1928794" y="2714620"/>
              <a:chExt cx="7072362" cy="395021"/>
            </a:xfrm>
          </p:grpSpPr>
          <p:grpSp>
            <p:nvGrpSpPr>
              <p:cNvPr id="238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240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256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26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268" name="Block Arc 267"/>
                      <p:cNvSpPr/>
                      <p:nvPr/>
                    </p:nvSpPr>
                    <p:spPr>
                      <a:xfrm>
                        <a:off x="430587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69" name="Block Arc 268"/>
                      <p:cNvSpPr/>
                      <p:nvPr/>
                    </p:nvSpPr>
                    <p:spPr>
                      <a:xfrm rot="10800000">
                        <a:off x="1539680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6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266" name="Block Arc 265"/>
                      <p:cNvSpPr/>
                      <p:nvPr/>
                    </p:nvSpPr>
                    <p:spPr>
                      <a:xfrm>
                        <a:off x="429432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67" name="Block Arc 266"/>
                      <p:cNvSpPr/>
                      <p:nvPr/>
                    </p:nvSpPr>
                    <p:spPr>
                      <a:xfrm rot="10800000">
                        <a:off x="1538526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5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25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262" name="Block Arc 261"/>
                      <p:cNvSpPr/>
                      <p:nvPr/>
                    </p:nvSpPr>
                    <p:spPr>
                      <a:xfrm>
                        <a:off x="430509" y="1571418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63" name="Block Arc 262"/>
                      <p:cNvSpPr/>
                      <p:nvPr/>
                    </p:nvSpPr>
                    <p:spPr>
                      <a:xfrm rot="10800000">
                        <a:off x="1539602" y="1571418"/>
                        <a:ext cx="1246718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5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260" name="Block Arc 259"/>
                      <p:cNvSpPr/>
                      <p:nvPr/>
                    </p:nvSpPr>
                    <p:spPr>
                      <a:xfrm>
                        <a:off x="429355" y="1571418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61" name="Block Arc 260"/>
                      <p:cNvSpPr/>
                      <p:nvPr/>
                    </p:nvSpPr>
                    <p:spPr>
                      <a:xfrm rot="10800000">
                        <a:off x="1538448" y="1571418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41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24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25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254" name="Block Arc 253"/>
                      <p:cNvSpPr/>
                      <p:nvPr/>
                    </p:nvSpPr>
                    <p:spPr>
                      <a:xfrm>
                        <a:off x="428750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55" name="Block Arc 254"/>
                      <p:cNvSpPr/>
                      <p:nvPr/>
                    </p:nvSpPr>
                    <p:spPr>
                      <a:xfrm rot="10800000">
                        <a:off x="1537842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5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252" name="Block Arc 251"/>
                      <p:cNvSpPr/>
                      <p:nvPr/>
                    </p:nvSpPr>
                    <p:spPr>
                      <a:xfrm>
                        <a:off x="427596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53" name="Block Arc 252"/>
                      <p:cNvSpPr/>
                      <p:nvPr/>
                    </p:nvSpPr>
                    <p:spPr>
                      <a:xfrm rot="10800000">
                        <a:off x="1536688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4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24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248" name="Block Arc 247"/>
                      <p:cNvSpPr/>
                      <p:nvPr/>
                    </p:nvSpPr>
                    <p:spPr>
                      <a:xfrm>
                        <a:off x="428675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49" name="Block Arc 248"/>
                      <p:cNvSpPr/>
                      <p:nvPr/>
                    </p:nvSpPr>
                    <p:spPr>
                      <a:xfrm rot="10800000">
                        <a:off x="1537767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4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246" name="Block Arc 245"/>
                      <p:cNvSpPr/>
                      <p:nvPr/>
                    </p:nvSpPr>
                    <p:spPr>
                      <a:xfrm>
                        <a:off x="427520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47" name="Block Arc 246"/>
                      <p:cNvSpPr/>
                      <p:nvPr/>
                    </p:nvSpPr>
                    <p:spPr>
                      <a:xfrm rot="10800000">
                        <a:off x="1536612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239" name="Oval 238"/>
              <p:cNvSpPr/>
              <p:nvPr/>
            </p:nvSpPr>
            <p:spPr>
              <a:xfrm>
                <a:off x="1928825" y="2786011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928630" y="1643050"/>
              <a:ext cx="7072362" cy="395021"/>
              <a:chOff x="1928794" y="2714620"/>
              <a:chExt cx="7072362" cy="395021"/>
            </a:xfrm>
          </p:grpSpPr>
          <p:grpSp>
            <p:nvGrpSpPr>
              <p:cNvPr id="206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208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22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23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236" name="Block Arc 235"/>
                      <p:cNvSpPr/>
                      <p:nvPr/>
                    </p:nvSpPr>
                    <p:spPr>
                      <a:xfrm>
                        <a:off x="430582" y="1568985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37" name="Block Arc 236"/>
                      <p:cNvSpPr/>
                      <p:nvPr/>
                    </p:nvSpPr>
                    <p:spPr>
                      <a:xfrm rot="10800000">
                        <a:off x="1539675" y="1568985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3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234" name="Block Arc 233"/>
                      <p:cNvSpPr/>
                      <p:nvPr/>
                    </p:nvSpPr>
                    <p:spPr>
                      <a:xfrm>
                        <a:off x="429427" y="1568985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35" name="Block Arc 234"/>
                      <p:cNvSpPr/>
                      <p:nvPr/>
                    </p:nvSpPr>
                    <p:spPr>
                      <a:xfrm rot="10800000">
                        <a:off x="1538521" y="1568985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25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22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230" name="Block Arc 229"/>
                      <p:cNvSpPr/>
                      <p:nvPr/>
                    </p:nvSpPr>
                    <p:spPr>
                      <a:xfrm>
                        <a:off x="430504" y="157148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31" name="Block Arc 230"/>
                      <p:cNvSpPr/>
                      <p:nvPr/>
                    </p:nvSpPr>
                    <p:spPr>
                      <a:xfrm rot="10800000">
                        <a:off x="1539597" y="1571485"/>
                        <a:ext cx="1246718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2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228" name="Block Arc 227"/>
                      <p:cNvSpPr/>
                      <p:nvPr/>
                    </p:nvSpPr>
                    <p:spPr>
                      <a:xfrm>
                        <a:off x="429350" y="1571485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29" name="Block Arc 228"/>
                      <p:cNvSpPr/>
                      <p:nvPr/>
                    </p:nvSpPr>
                    <p:spPr>
                      <a:xfrm rot="10800000">
                        <a:off x="1538443" y="1571485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9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210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21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222" name="Block Arc 221"/>
                      <p:cNvSpPr/>
                      <p:nvPr/>
                    </p:nvSpPr>
                    <p:spPr>
                      <a:xfrm>
                        <a:off x="428745" y="1569109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23" name="Block Arc 222"/>
                      <p:cNvSpPr/>
                      <p:nvPr/>
                    </p:nvSpPr>
                    <p:spPr>
                      <a:xfrm rot="10800000">
                        <a:off x="1537837" y="1569109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1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220" name="Block Arc 219"/>
                      <p:cNvSpPr/>
                      <p:nvPr/>
                    </p:nvSpPr>
                    <p:spPr>
                      <a:xfrm>
                        <a:off x="427591" y="1569109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21" name="Block Arc 220"/>
                      <p:cNvSpPr/>
                      <p:nvPr/>
                    </p:nvSpPr>
                    <p:spPr>
                      <a:xfrm rot="10800000">
                        <a:off x="1536683" y="1569109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11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21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216" name="Block Arc 215"/>
                      <p:cNvSpPr/>
                      <p:nvPr/>
                    </p:nvSpPr>
                    <p:spPr>
                      <a:xfrm>
                        <a:off x="428670" y="1571612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17" name="Block Arc 216"/>
                      <p:cNvSpPr/>
                      <p:nvPr/>
                    </p:nvSpPr>
                    <p:spPr>
                      <a:xfrm rot="10800000">
                        <a:off x="1537762" y="1571612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1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214" name="Block Arc 213"/>
                      <p:cNvSpPr/>
                      <p:nvPr/>
                    </p:nvSpPr>
                    <p:spPr>
                      <a:xfrm>
                        <a:off x="427515" y="1571612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15" name="Block Arc 214"/>
                      <p:cNvSpPr/>
                      <p:nvPr/>
                    </p:nvSpPr>
                    <p:spPr>
                      <a:xfrm rot="10800000">
                        <a:off x="1536607" y="1571612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207" name="Oval 206"/>
              <p:cNvSpPr/>
              <p:nvPr/>
            </p:nvSpPr>
            <p:spPr>
              <a:xfrm>
                <a:off x="1928823" y="2786034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8" name="Group 71"/>
            <p:cNvGrpSpPr>
              <a:grpSpLocks/>
            </p:cNvGrpSpPr>
            <p:nvPr/>
          </p:nvGrpSpPr>
          <p:grpSpPr bwMode="auto">
            <a:xfrm>
              <a:off x="2071638" y="1928802"/>
              <a:ext cx="7072362" cy="395021"/>
              <a:chOff x="1928794" y="2714620"/>
              <a:chExt cx="7072362" cy="395021"/>
            </a:xfrm>
          </p:grpSpPr>
          <p:grpSp>
            <p:nvGrpSpPr>
              <p:cNvPr id="174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176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19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20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204" name="Block Arc 203"/>
                      <p:cNvSpPr/>
                      <p:nvPr/>
                    </p:nvSpPr>
                    <p:spPr>
                      <a:xfrm>
                        <a:off x="430572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05" name="Block Arc 204"/>
                      <p:cNvSpPr/>
                      <p:nvPr/>
                    </p:nvSpPr>
                    <p:spPr>
                      <a:xfrm rot="10800000">
                        <a:off x="1539665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0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202" name="Block Arc 201"/>
                      <p:cNvSpPr/>
                      <p:nvPr/>
                    </p:nvSpPr>
                    <p:spPr>
                      <a:xfrm>
                        <a:off x="429417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03" name="Block Arc 202"/>
                      <p:cNvSpPr/>
                      <p:nvPr/>
                    </p:nvSpPr>
                    <p:spPr>
                      <a:xfrm rot="10800000">
                        <a:off x="1538510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9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19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198" name="Block Arc 197"/>
                      <p:cNvSpPr/>
                      <p:nvPr/>
                    </p:nvSpPr>
                    <p:spPr>
                      <a:xfrm>
                        <a:off x="430494" y="1571214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99" name="Block Arc 198"/>
                      <p:cNvSpPr/>
                      <p:nvPr/>
                    </p:nvSpPr>
                    <p:spPr>
                      <a:xfrm rot="10800000">
                        <a:off x="1539587" y="1571214"/>
                        <a:ext cx="1246718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9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196" name="Block Arc 195"/>
                      <p:cNvSpPr/>
                      <p:nvPr/>
                    </p:nvSpPr>
                    <p:spPr>
                      <a:xfrm>
                        <a:off x="429340" y="1571214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97" name="Block Arc 196"/>
                      <p:cNvSpPr/>
                      <p:nvPr/>
                    </p:nvSpPr>
                    <p:spPr>
                      <a:xfrm rot="10800000">
                        <a:off x="1538433" y="1571214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7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17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18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190" name="Block Arc 189"/>
                      <p:cNvSpPr/>
                      <p:nvPr/>
                    </p:nvSpPr>
                    <p:spPr>
                      <a:xfrm>
                        <a:off x="428735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91" name="Block Arc 190"/>
                      <p:cNvSpPr/>
                      <p:nvPr/>
                    </p:nvSpPr>
                    <p:spPr>
                      <a:xfrm rot="10800000">
                        <a:off x="1537827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8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188" name="Block Arc 187"/>
                      <p:cNvSpPr/>
                      <p:nvPr/>
                    </p:nvSpPr>
                    <p:spPr>
                      <a:xfrm>
                        <a:off x="427581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89" name="Block Arc 188"/>
                      <p:cNvSpPr/>
                      <p:nvPr/>
                    </p:nvSpPr>
                    <p:spPr>
                      <a:xfrm rot="10800000">
                        <a:off x="1536672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7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18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184" name="Block Arc 183"/>
                      <p:cNvSpPr/>
                      <p:nvPr/>
                    </p:nvSpPr>
                    <p:spPr>
                      <a:xfrm>
                        <a:off x="428660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85" name="Block Arc 184"/>
                      <p:cNvSpPr/>
                      <p:nvPr/>
                    </p:nvSpPr>
                    <p:spPr>
                      <a:xfrm rot="10800000">
                        <a:off x="1537752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8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182" name="Block Arc 181"/>
                      <p:cNvSpPr/>
                      <p:nvPr/>
                    </p:nvSpPr>
                    <p:spPr>
                      <a:xfrm>
                        <a:off x="427505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83" name="Block Arc 182"/>
                      <p:cNvSpPr/>
                      <p:nvPr/>
                    </p:nvSpPr>
                    <p:spPr>
                      <a:xfrm rot="10800000">
                        <a:off x="1536597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75" name="Oval 174"/>
              <p:cNvSpPr/>
              <p:nvPr/>
            </p:nvSpPr>
            <p:spPr>
              <a:xfrm>
                <a:off x="1928819" y="2785941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9" name="Group 104"/>
            <p:cNvGrpSpPr>
              <a:grpSpLocks/>
            </p:cNvGrpSpPr>
            <p:nvPr/>
          </p:nvGrpSpPr>
          <p:grpSpPr bwMode="auto">
            <a:xfrm>
              <a:off x="571440" y="1928802"/>
              <a:ext cx="7072362" cy="395021"/>
              <a:chOff x="1928794" y="2714620"/>
              <a:chExt cx="7072362" cy="395021"/>
            </a:xfrm>
          </p:grpSpPr>
          <p:grpSp>
            <p:nvGrpSpPr>
              <p:cNvPr id="142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144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160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16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172" name="Block Arc 171"/>
                      <p:cNvSpPr/>
                      <p:nvPr/>
                    </p:nvSpPr>
                    <p:spPr>
                      <a:xfrm>
                        <a:off x="430582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73" name="Block Arc 172"/>
                      <p:cNvSpPr/>
                      <p:nvPr/>
                    </p:nvSpPr>
                    <p:spPr>
                      <a:xfrm rot="10800000">
                        <a:off x="1539675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6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170" name="Block Arc 169"/>
                      <p:cNvSpPr/>
                      <p:nvPr/>
                    </p:nvSpPr>
                    <p:spPr>
                      <a:xfrm>
                        <a:off x="429427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71" name="Block Arc 170"/>
                      <p:cNvSpPr/>
                      <p:nvPr/>
                    </p:nvSpPr>
                    <p:spPr>
                      <a:xfrm rot="10800000">
                        <a:off x="1538521" y="1568713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61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16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166" name="Block Arc 165"/>
                      <p:cNvSpPr/>
                      <p:nvPr/>
                    </p:nvSpPr>
                    <p:spPr>
                      <a:xfrm>
                        <a:off x="430504" y="1571214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67" name="Block Arc 166"/>
                      <p:cNvSpPr/>
                      <p:nvPr/>
                    </p:nvSpPr>
                    <p:spPr>
                      <a:xfrm rot="10800000">
                        <a:off x="1539597" y="1571214"/>
                        <a:ext cx="1246718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6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164" name="Block Arc 163"/>
                      <p:cNvSpPr/>
                      <p:nvPr/>
                    </p:nvSpPr>
                    <p:spPr>
                      <a:xfrm>
                        <a:off x="429350" y="1571214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65" name="Block Arc 164"/>
                      <p:cNvSpPr/>
                      <p:nvPr/>
                    </p:nvSpPr>
                    <p:spPr>
                      <a:xfrm rot="10800000">
                        <a:off x="1538443" y="1571214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5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146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15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158" name="Block Arc 157"/>
                      <p:cNvSpPr/>
                      <p:nvPr/>
                    </p:nvSpPr>
                    <p:spPr>
                      <a:xfrm>
                        <a:off x="428745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59" name="Block Arc 158"/>
                      <p:cNvSpPr/>
                      <p:nvPr/>
                    </p:nvSpPr>
                    <p:spPr>
                      <a:xfrm rot="10800000">
                        <a:off x="1537837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5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156" name="Block Arc 155"/>
                      <p:cNvSpPr/>
                      <p:nvPr/>
                    </p:nvSpPr>
                    <p:spPr>
                      <a:xfrm>
                        <a:off x="427591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57" name="Block Arc 156"/>
                      <p:cNvSpPr/>
                      <p:nvPr/>
                    </p:nvSpPr>
                    <p:spPr>
                      <a:xfrm rot="10800000">
                        <a:off x="1536683" y="1568837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4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14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152" name="Block Arc 151"/>
                      <p:cNvSpPr/>
                      <p:nvPr/>
                    </p:nvSpPr>
                    <p:spPr>
                      <a:xfrm>
                        <a:off x="428670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53" name="Block Arc 152"/>
                      <p:cNvSpPr/>
                      <p:nvPr/>
                    </p:nvSpPr>
                    <p:spPr>
                      <a:xfrm rot="10800000">
                        <a:off x="1537762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150" name="Block Arc 149"/>
                      <p:cNvSpPr/>
                      <p:nvPr/>
                    </p:nvSpPr>
                    <p:spPr>
                      <a:xfrm>
                        <a:off x="427515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51" name="Block Arc 150"/>
                      <p:cNvSpPr/>
                      <p:nvPr/>
                    </p:nvSpPr>
                    <p:spPr>
                      <a:xfrm rot="10800000">
                        <a:off x="1536607" y="157134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43" name="Oval 142"/>
              <p:cNvSpPr/>
              <p:nvPr/>
            </p:nvSpPr>
            <p:spPr>
              <a:xfrm>
                <a:off x="1928824" y="2785941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10" name="Group 137"/>
            <p:cNvGrpSpPr>
              <a:grpSpLocks/>
            </p:cNvGrpSpPr>
            <p:nvPr/>
          </p:nvGrpSpPr>
          <p:grpSpPr bwMode="auto">
            <a:xfrm>
              <a:off x="1214382" y="2000240"/>
              <a:ext cx="7072362" cy="395021"/>
              <a:chOff x="1928794" y="2714620"/>
              <a:chExt cx="7072362" cy="395021"/>
            </a:xfrm>
          </p:grpSpPr>
          <p:grpSp>
            <p:nvGrpSpPr>
              <p:cNvPr id="110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112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12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13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140" name="Block Arc 139"/>
                      <p:cNvSpPr/>
                      <p:nvPr/>
                    </p:nvSpPr>
                    <p:spPr>
                      <a:xfrm>
                        <a:off x="430579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Block Arc 140"/>
                      <p:cNvSpPr/>
                      <p:nvPr/>
                    </p:nvSpPr>
                    <p:spPr>
                      <a:xfrm rot="10800000">
                        <a:off x="1539673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138" name="Block Arc 137"/>
                      <p:cNvSpPr/>
                      <p:nvPr/>
                    </p:nvSpPr>
                    <p:spPr>
                      <a:xfrm>
                        <a:off x="429425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Block Arc 138"/>
                      <p:cNvSpPr/>
                      <p:nvPr/>
                    </p:nvSpPr>
                    <p:spPr>
                      <a:xfrm rot="10800000">
                        <a:off x="1538518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2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13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134" name="Block Arc 133"/>
                      <p:cNvSpPr/>
                      <p:nvPr/>
                    </p:nvSpPr>
                    <p:spPr>
                      <a:xfrm>
                        <a:off x="430501" y="1571147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Block Arc 134"/>
                      <p:cNvSpPr/>
                      <p:nvPr/>
                    </p:nvSpPr>
                    <p:spPr>
                      <a:xfrm rot="10800000">
                        <a:off x="1539595" y="1571147"/>
                        <a:ext cx="1246718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132" name="Block Arc 131"/>
                      <p:cNvSpPr/>
                      <p:nvPr/>
                    </p:nvSpPr>
                    <p:spPr>
                      <a:xfrm>
                        <a:off x="429348" y="1571147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3" name="Block Arc 132"/>
                      <p:cNvSpPr/>
                      <p:nvPr/>
                    </p:nvSpPr>
                    <p:spPr>
                      <a:xfrm rot="10800000">
                        <a:off x="1538441" y="1571147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3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11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12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126" name="Block Arc 125"/>
                      <p:cNvSpPr/>
                      <p:nvPr/>
                    </p:nvSpPr>
                    <p:spPr>
                      <a:xfrm>
                        <a:off x="428743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Block Arc 126"/>
                      <p:cNvSpPr/>
                      <p:nvPr/>
                    </p:nvSpPr>
                    <p:spPr>
                      <a:xfrm rot="10800000">
                        <a:off x="1537835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2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124" name="Block Arc 123"/>
                      <p:cNvSpPr/>
                      <p:nvPr/>
                    </p:nvSpPr>
                    <p:spPr>
                      <a:xfrm>
                        <a:off x="427588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Block Arc 124"/>
                      <p:cNvSpPr/>
                      <p:nvPr/>
                    </p:nvSpPr>
                    <p:spPr>
                      <a:xfrm rot="10800000">
                        <a:off x="1536680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15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11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120" name="Block Arc 119"/>
                      <p:cNvSpPr/>
                      <p:nvPr/>
                    </p:nvSpPr>
                    <p:spPr>
                      <a:xfrm>
                        <a:off x="428667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1" name="Block Arc 120"/>
                      <p:cNvSpPr/>
                      <p:nvPr/>
                    </p:nvSpPr>
                    <p:spPr>
                      <a:xfrm rot="10800000">
                        <a:off x="1537759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1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118" name="Block Arc 117"/>
                      <p:cNvSpPr/>
                      <p:nvPr/>
                    </p:nvSpPr>
                    <p:spPr>
                      <a:xfrm>
                        <a:off x="427513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19" name="Block Arc 118"/>
                      <p:cNvSpPr/>
                      <p:nvPr/>
                    </p:nvSpPr>
                    <p:spPr>
                      <a:xfrm rot="10800000">
                        <a:off x="1536605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11" name="Oval 110"/>
              <p:cNvSpPr/>
              <p:nvPr/>
            </p:nvSpPr>
            <p:spPr>
              <a:xfrm>
                <a:off x="1928822" y="2785918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11" name="Group 170"/>
            <p:cNvGrpSpPr>
              <a:grpSpLocks/>
            </p:cNvGrpSpPr>
            <p:nvPr/>
          </p:nvGrpSpPr>
          <p:grpSpPr bwMode="auto">
            <a:xfrm>
              <a:off x="1500134" y="1714488"/>
              <a:ext cx="7072362" cy="395021"/>
              <a:chOff x="1928794" y="2714620"/>
              <a:chExt cx="7072362" cy="395021"/>
            </a:xfrm>
          </p:grpSpPr>
          <p:grpSp>
            <p:nvGrpSpPr>
              <p:cNvPr id="78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80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96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10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108" name="Block Arc 107"/>
                      <p:cNvSpPr/>
                      <p:nvPr/>
                    </p:nvSpPr>
                    <p:spPr>
                      <a:xfrm>
                        <a:off x="430577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9" name="Block Arc 108"/>
                      <p:cNvSpPr/>
                      <p:nvPr/>
                    </p:nvSpPr>
                    <p:spPr>
                      <a:xfrm rot="10800000">
                        <a:off x="1539670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0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106" name="Block Arc 105"/>
                      <p:cNvSpPr/>
                      <p:nvPr/>
                    </p:nvSpPr>
                    <p:spPr>
                      <a:xfrm>
                        <a:off x="429422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7" name="Block Arc 106"/>
                      <p:cNvSpPr/>
                      <p:nvPr/>
                    </p:nvSpPr>
                    <p:spPr>
                      <a:xfrm rot="10800000">
                        <a:off x="1538516" y="1568915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9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9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102" name="Block Arc 101"/>
                      <p:cNvSpPr/>
                      <p:nvPr/>
                    </p:nvSpPr>
                    <p:spPr>
                      <a:xfrm>
                        <a:off x="430499" y="1571418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3" name="Block Arc 102"/>
                      <p:cNvSpPr/>
                      <p:nvPr/>
                    </p:nvSpPr>
                    <p:spPr>
                      <a:xfrm rot="10800000">
                        <a:off x="1539592" y="1571418"/>
                        <a:ext cx="1246718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9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100" name="Block Arc 99"/>
                      <p:cNvSpPr/>
                      <p:nvPr/>
                    </p:nvSpPr>
                    <p:spPr>
                      <a:xfrm>
                        <a:off x="429345" y="1571418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1" name="Block Arc 100"/>
                      <p:cNvSpPr/>
                      <p:nvPr/>
                    </p:nvSpPr>
                    <p:spPr>
                      <a:xfrm rot="10800000">
                        <a:off x="1538438" y="1571418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1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8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9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94" name="Block Arc 93"/>
                      <p:cNvSpPr/>
                      <p:nvPr/>
                    </p:nvSpPr>
                    <p:spPr>
                      <a:xfrm>
                        <a:off x="428740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95" name="Block Arc 94"/>
                      <p:cNvSpPr/>
                      <p:nvPr/>
                    </p:nvSpPr>
                    <p:spPr>
                      <a:xfrm rot="10800000">
                        <a:off x="1537832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9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92" name="Block Arc 91"/>
                      <p:cNvSpPr/>
                      <p:nvPr/>
                    </p:nvSpPr>
                    <p:spPr>
                      <a:xfrm>
                        <a:off x="427586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93" name="Block Arc 92"/>
                      <p:cNvSpPr/>
                      <p:nvPr/>
                    </p:nvSpPr>
                    <p:spPr>
                      <a:xfrm rot="10800000">
                        <a:off x="1536678" y="1569041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8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8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88" name="Block Arc 87"/>
                      <p:cNvSpPr/>
                      <p:nvPr/>
                    </p:nvSpPr>
                    <p:spPr>
                      <a:xfrm>
                        <a:off x="428665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89" name="Block Arc 88"/>
                      <p:cNvSpPr/>
                      <p:nvPr/>
                    </p:nvSpPr>
                    <p:spPr>
                      <a:xfrm rot="10800000">
                        <a:off x="1537757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8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86" name="Block Arc 85"/>
                      <p:cNvSpPr/>
                      <p:nvPr/>
                    </p:nvSpPr>
                    <p:spPr>
                      <a:xfrm>
                        <a:off x="427510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87" name="Block Arc 86"/>
                      <p:cNvSpPr/>
                      <p:nvPr/>
                    </p:nvSpPr>
                    <p:spPr>
                      <a:xfrm rot="10800000">
                        <a:off x="1536602" y="1571542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79" name="Oval 78"/>
              <p:cNvSpPr/>
              <p:nvPr/>
            </p:nvSpPr>
            <p:spPr>
              <a:xfrm>
                <a:off x="1928821" y="2786011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12" name="Group 203"/>
            <p:cNvGrpSpPr>
              <a:grpSpLocks/>
            </p:cNvGrpSpPr>
            <p:nvPr/>
          </p:nvGrpSpPr>
          <p:grpSpPr bwMode="auto">
            <a:xfrm>
              <a:off x="928630" y="2071678"/>
              <a:ext cx="7072362" cy="395021"/>
              <a:chOff x="1928794" y="2714620"/>
              <a:chExt cx="7072362" cy="395021"/>
            </a:xfrm>
          </p:grpSpPr>
          <p:grpSp>
            <p:nvGrpSpPr>
              <p:cNvPr id="46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48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6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7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76" name="Block Arc 75"/>
                      <p:cNvSpPr/>
                      <p:nvPr/>
                    </p:nvSpPr>
                    <p:spPr>
                      <a:xfrm>
                        <a:off x="430582" y="1568576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77" name="Block Arc 76"/>
                      <p:cNvSpPr/>
                      <p:nvPr/>
                    </p:nvSpPr>
                    <p:spPr>
                      <a:xfrm rot="10800000">
                        <a:off x="1539675" y="1568576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7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74" name="Block Arc 73"/>
                      <p:cNvSpPr/>
                      <p:nvPr/>
                    </p:nvSpPr>
                    <p:spPr>
                      <a:xfrm>
                        <a:off x="429427" y="1568576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75" name="Block Arc 74"/>
                      <p:cNvSpPr/>
                      <p:nvPr/>
                    </p:nvSpPr>
                    <p:spPr>
                      <a:xfrm rot="10800000">
                        <a:off x="1538521" y="1568576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65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6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70" name="Block Arc 69"/>
                      <p:cNvSpPr/>
                      <p:nvPr/>
                    </p:nvSpPr>
                    <p:spPr>
                      <a:xfrm>
                        <a:off x="430504" y="1571077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71" name="Block Arc 70"/>
                      <p:cNvSpPr/>
                      <p:nvPr/>
                    </p:nvSpPr>
                    <p:spPr>
                      <a:xfrm rot="10800000">
                        <a:off x="1539597" y="1571077"/>
                        <a:ext cx="1246718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6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68" name="Block Arc 67"/>
                      <p:cNvSpPr/>
                      <p:nvPr/>
                    </p:nvSpPr>
                    <p:spPr>
                      <a:xfrm>
                        <a:off x="429350" y="1571077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9" name="Block Arc 68"/>
                      <p:cNvSpPr/>
                      <p:nvPr/>
                    </p:nvSpPr>
                    <p:spPr>
                      <a:xfrm rot="10800000">
                        <a:off x="1538443" y="1571077"/>
                        <a:ext cx="1214335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9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50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5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62" name="Block Arc 61"/>
                      <p:cNvSpPr/>
                      <p:nvPr/>
                    </p:nvSpPr>
                    <p:spPr>
                      <a:xfrm>
                        <a:off x="428745" y="156870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3" name="Block Arc 62"/>
                      <p:cNvSpPr/>
                      <p:nvPr/>
                    </p:nvSpPr>
                    <p:spPr>
                      <a:xfrm rot="10800000">
                        <a:off x="1537837" y="156870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60" name="Block Arc 59"/>
                      <p:cNvSpPr/>
                      <p:nvPr/>
                    </p:nvSpPr>
                    <p:spPr>
                      <a:xfrm>
                        <a:off x="427591" y="156870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1" name="Block Arc 60"/>
                      <p:cNvSpPr/>
                      <p:nvPr/>
                    </p:nvSpPr>
                    <p:spPr>
                      <a:xfrm rot="10800000">
                        <a:off x="1536683" y="156870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5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56" name="Block Arc 55"/>
                      <p:cNvSpPr/>
                      <p:nvPr/>
                    </p:nvSpPr>
                    <p:spPr>
                      <a:xfrm>
                        <a:off x="428670" y="1571203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7" name="Block Arc 56"/>
                      <p:cNvSpPr/>
                      <p:nvPr/>
                    </p:nvSpPr>
                    <p:spPr>
                      <a:xfrm rot="10800000">
                        <a:off x="1537762" y="1571203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54" name="Block Arc 53"/>
                      <p:cNvSpPr/>
                      <p:nvPr/>
                    </p:nvSpPr>
                    <p:spPr>
                      <a:xfrm>
                        <a:off x="427515" y="1571203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5" name="Block Arc 54"/>
                      <p:cNvSpPr/>
                      <p:nvPr/>
                    </p:nvSpPr>
                    <p:spPr>
                      <a:xfrm rot="10800000">
                        <a:off x="1536607" y="1571203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7" name="Oval 46"/>
              <p:cNvSpPr/>
              <p:nvPr/>
            </p:nvSpPr>
            <p:spPr>
              <a:xfrm>
                <a:off x="1928823" y="2785894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13" name="Group 236"/>
            <p:cNvGrpSpPr>
              <a:grpSpLocks/>
            </p:cNvGrpSpPr>
            <p:nvPr/>
          </p:nvGrpSpPr>
          <p:grpSpPr bwMode="auto">
            <a:xfrm>
              <a:off x="285688" y="2000240"/>
              <a:ext cx="7072362" cy="395021"/>
              <a:chOff x="1928794" y="2714620"/>
              <a:chExt cx="7072362" cy="395021"/>
            </a:xfrm>
          </p:grpSpPr>
          <p:grpSp>
            <p:nvGrpSpPr>
              <p:cNvPr id="14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16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3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4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44" name="Block Arc 43"/>
                      <p:cNvSpPr/>
                      <p:nvPr/>
                    </p:nvSpPr>
                    <p:spPr>
                      <a:xfrm>
                        <a:off x="430584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5" name="Block Arc 44"/>
                      <p:cNvSpPr/>
                      <p:nvPr/>
                    </p:nvSpPr>
                    <p:spPr>
                      <a:xfrm rot="10800000">
                        <a:off x="1539678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42" name="Block Arc 41"/>
                      <p:cNvSpPr/>
                      <p:nvPr/>
                    </p:nvSpPr>
                    <p:spPr>
                      <a:xfrm>
                        <a:off x="429430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3" name="Block Arc 42"/>
                      <p:cNvSpPr/>
                      <p:nvPr/>
                    </p:nvSpPr>
                    <p:spPr>
                      <a:xfrm rot="10800000">
                        <a:off x="1538523" y="1568643"/>
                        <a:ext cx="1214336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3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38" name="Block Arc 37"/>
                      <p:cNvSpPr/>
                      <p:nvPr/>
                    </p:nvSpPr>
                    <p:spPr>
                      <a:xfrm>
                        <a:off x="430506" y="1571147"/>
                        <a:ext cx="1214336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9" name="Block Arc 38"/>
                      <p:cNvSpPr/>
                      <p:nvPr/>
                    </p:nvSpPr>
                    <p:spPr>
                      <a:xfrm rot="10800000">
                        <a:off x="1539600" y="1571147"/>
                        <a:ext cx="1246718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36" name="Block Arc 35"/>
                      <p:cNvSpPr/>
                      <p:nvPr/>
                    </p:nvSpPr>
                    <p:spPr>
                      <a:xfrm>
                        <a:off x="429353" y="1571147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7" name="Block Arc 36"/>
                      <p:cNvSpPr/>
                      <p:nvPr/>
                    </p:nvSpPr>
                    <p:spPr>
                      <a:xfrm rot="10800000">
                        <a:off x="1538446" y="1571147"/>
                        <a:ext cx="1214335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1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2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30" name="Block Arc 29"/>
                      <p:cNvSpPr/>
                      <p:nvPr/>
                    </p:nvSpPr>
                    <p:spPr>
                      <a:xfrm>
                        <a:off x="428748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1" name="Block Arc 30"/>
                      <p:cNvSpPr/>
                      <p:nvPr/>
                    </p:nvSpPr>
                    <p:spPr>
                      <a:xfrm rot="10800000">
                        <a:off x="1537840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28" name="Block Arc 27"/>
                      <p:cNvSpPr/>
                      <p:nvPr/>
                    </p:nvSpPr>
                    <p:spPr>
                      <a:xfrm>
                        <a:off x="427593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9" name="Block Arc 28"/>
                      <p:cNvSpPr/>
                      <p:nvPr/>
                    </p:nvSpPr>
                    <p:spPr>
                      <a:xfrm rot="10800000">
                        <a:off x="1536685" y="1568770"/>
                        <a:ext cx="1214334" cy="1145254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2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24" name="Block Arc 23"/>
                      <p:cNvSpPr/>
                      <p:nvPr/>
                    </p:nvSpPr>
                    <p:spPr>
                      <a:xfrm>
                        <a:off x="428672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5" name="Block Arc 24"/>
                      <p:cNvSpPr/>
                      <p:nvPr/>
                    </p:nvSpPr>
                    <p:spPr>
                      <a:xfrm rot="10800000">
                        <a:off x="1537764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22" name="Block Arc 21"/>
                      <p:cNvSpPr/>
                      <p:nvPr/>
                    </p:nvSpPr>
                    <p:spPr>
                      <a:xfrm>
                        <a:off x="427518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3" name="Block Arc 22"/>
                      <p:cNvSpPr/>
                      <p:nvPr/>
                    </p:nvSpPr>
                    <p:spPr>
                      <a:xfrm rot="10800000">
                        <a:off x="1536610" y="1571270"/>
                        <a:ext cx="1214334" cy="1145257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5" name="Oval 14"/>
              <p:cNvSpPr/>
              <p:nvPr/>
            </p:nvSpPr>
            <p:spPr>
              <a:xfrm>
                <a:off x="1928825" y="2785918"/>
                <a:ext cx="142875" cy="14282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</p:grpSp>
      <p:grpSp>
        <p:nvGrpSpPr>
          <p:cNvPr id="270" name="Group 534"/>
          <p:cNvGrpSpPr>
            <a:grpSpLocks/>
          </p:cNvGrpSpPr>
          <p:nvPr/>
        </p:nvGrpSpPr>
        <p:grpSpPr bwMode="auto">
          <a:xfrm>
            <a:off x="2266950" y="4362450"/>
            <a:ext cx="7429500" cy="966788"/>
            <a:chOff x="857224" y="3500438"/>
            <a:chExt cx="7429552" cy="966525"/>
          </a:xfrm>
        </p:grpSpPr>
        <p:sp>
          <p:nvSpPr>
            <p:cNvPr id="271" name="Oval 270"/>
            <p:cNvSpPr/>
            <p:nvPr/>
          </p:nvSpPr>
          <p:spPr>
            <a:xfrm>
              <a:off x="857224" y="3500438"/>
              <a:ext cx="642943" cy="9284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grpSp>
          <p:nvGrpSpPr>
            <p:cNvPr id="272" name="Group 270"/>
            <p:cNvGrpSpPr>
              <a:grpSpLocks/>
            </p:cNvGrpSpPr>
            <p:nvPr/>
          </p:nvGrpSpPr>
          <p:grpSpPr bwMode="auto">
            <a:xfrm>
              <a:off x="1142976" y="3500438"/>
              <a:ext cx="7072362" cy="395021"/>
              <a:chOff x="1928794" y="2714620"/>
              <a:chExt cx="7072362" cy="395021"/>
            </a:xfrm>
          </p:grpSpPr>
          <p:grpSp>
            <p:nvGrpSpPr>
              <p:cNvPr id="504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506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52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53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534" name="Block Arc 533"/>
                      <p:cNvSpPr/>
                      <p:nvPr/>
                    </p:nvSpPr>
                    <p:spPr>
                      <a:xfrm>
                        <a:off x="430554" y="1568985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35" name="Block Arc 534"/>
                      <p:cNvSpPr/>
                      <p:nvPr/>
                    </p:nvSpPr>
                    <p:spPr>
                      <a:xfrm rot="10800000">
                        <a:off x="1539651" y="1568985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3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532" name="Block Arc 531"/>
                      <p:cNvSpPr/>
                      <p:nvPr/>
                    </p:nvSpPr>
                    <p:spPr>
                      <a:xfrm>
                        <a:off x="429409" y="1568985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33" name="Block Arc 532"/>
                      <p:cNvSpPr/>
                      <p:nvPr/>
                    </p:nvSpPr>
                    <p:spPr>
                      <a:xfrm rot="10800000">
                        <a:off x="1538506" y="1568985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52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52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528" name="Block Arc 527"/>
                      <p:cNvSpPr/>
                      <p:nvPr/>
                    </p:nvSpPr>
                    <p:spPr>
                      <a:xfrm>
                        <a:off x="430460" y="1571488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9" name="Block Arc 528"/>
                      <p:cNvSpPr/>
                      <p:nvPr/>
                    </p:nvSpPr>
                    <p:spPr>
                      <a:xfrm rot="10800000">
                        <a:off x="1539557" y="1571488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2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526" name="Block Arc 525"/>
                      <p:cNvSpPr/>
                      <p:nvPr/>
                    </p:nvSpPr>
                    <p:spPr>
                      <a:xfrm>
                        <a:off x="429315" y="1571488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7" name="Block Arc 526"/>
                      <p:cNvSpPr/>
                      <p:nvPr/>
                    </p:nvSpPr>
                    <p:spPr>
                      <a:xfrm rot="10800000">
                        <a:off x="1538412" y="1571488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07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50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51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520" name="Block Arc 519"/>
                      <p:cNvSpPr/>
                      <p:nvPr/>
                    </p:nvSpPr>
                    <p:spPr>
                      <a:xfrm>
                        <a:off x="428684" y="156911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1" name="Block Arc 520"/>
                      <p:cNvSpPr/>
                      <p:nvPr/>
                    </p:nvSpPr>
                    <p:spPr>
                      <a:xfrm rot="10800000">
                        <a:off x="1537781" y="156911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1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518" name="Block Arc 517"/>
                      <p:cNvSpPr/>
                      <p:nvPr/>
                    </p:nvSpPr>
                    <p:spPr>
                      <a:xfrm>
                        <a:off x="427537" y="156911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19" name="Block Arc 518"/>
                      <p:cNvSpPr/>
                      <p:nvPr/>
                    </p:nvSpPr>
                    <p:spPr>
                      <a:xfrm rot="10800000">
                        <a:off x="1536634" y="156911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50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51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514" name="Block Arc 513"/>
                      <p:cNvSpPr/>
                      <p:nvPr/>
                    </p:nvSpPr>
                    <p:spPr>
                      <a:xfrm>
                        <a:off x="428596" y="1571612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15" name="Block Arc 514"/>
                      <p:cNvSpPr/>
                      <p:nvPr/>
                    </p:nvSpPr>
                    <p:spPr>
                      <a:xfrm rot="10800000">
                        <a:off x="1537693" y="1571612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1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512" name="Block Arc 511"/>
                      <p:cNvSpPr/>
                      <p:nvPr/>
                    </p:nvSpPr>
                    <p:spPr>
                      <a:xfrm>
                        <a:off x="427449" y="1571612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13" name="Block Arc 512"/>
                      <p:cNvSpPr/>
                      <p:nvPr/>
                    </p:nvSpPr>
                    <p:spPr>
                      <a:xfrm rot="10800000">
                        <a:off x="1536546" y="1571612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505" name="Oval 504"/>
              <p:cNvSpPr/>
              <p:nvPr/>
            </p:nvSpPr>
            <p:spPr>
              <a:xfrm>
                <a:off x="1928794" y="278603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3" name="Group 303"/>
            <p:cNvGrpSpPr>
              <a:grpSpLocks/>
            </p:cNvGrpSpPr>
            <p:nvPr/>
          </p:nvGrpSpPr>
          <p:grpSpPr bwMode="auto">
            <a:xfrm>
              <a:off x="1000100" y="3643314"/>
              <a:ext cx="7072362" cy="395021"/>
              <a:chOff x="1928794" y="2714620"/>
              <a:chExt cx="7072362" cy="395021"/>
            </a:xfrm>
          </p:grpSpPr>
          <p:grpSp>
            <p:nvGrpSpPr>
              <p:cNvPr id="472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474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490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49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502" name="Block Arc 501"/>
                      <p:cNvSpPr/>
                      <p:nvPr/>
                    </p:nvSpPr>
                    <p:spPr>
                      <a:xfrm>
                        <a:off x="430554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03" name="Block Arc 502"/>
                      <p:cNvSpPr/>
                      <p:nvPr/>
                    </p:nvSpPr>
                    <p:spPr>
                      <a:xfrm rot="10800000">
                        <a:off x="1539651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9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500" name="Block Arc 499"/>
                      <p:cNvSpPr/>
                      <p:nvPr/>
                    </p:nvSpPr>
                    <p:spPr>
                      <a:xfrm>
                        <a:off x="429409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01" name="Block Arc 500"/>
                      <p:cNvSpPr/>
                      <p:nvPr/>
                    </p:nvSpPr>
                    <p:spPr>
                      <a:xfrm rot="10800000">
                        <a:off x="1538506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491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49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496" name="Block Arc 495"/>
                      <p:cNvSpPr/>
                      <p:nvPr/>
                    </p:nvSpPr>
                    <p:spPr>
                      <a:xfrm>
                        <a:off x="430460" y="1571371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97" name="Block Arc 496"/>
                      <p:cNvSpPr/>
                      <p:nvPr/>
                    </p:nvSpPr>
                    <p:spPr>
                      <a:xfrm rot="10800000">
                        <a:off x="1539557" y="1571371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9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494" name="Block Arc 493"/>
                      <p:cNvSpPr/>
                      <p:nvPr/>
                    </p:nvSpPr>
                    <p:spPr>
                      <a:xfrm>
                        <a:off x="429315" y="157137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95" name="Block Arc 494"/>
                      <p:cNvSpPr/>
                      <p:nvPr/>
                    </p:nvSpPr>
                    <p:spPr>
                      <a:xfrm rot="10800000">
                        <a:off x="1538412" y="157137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75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476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48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488" name="Block Arc 487"/>
                      <p:cNvSpPr/>
                      <p:nvPr/>
                    </p:nvSpPr>
                    <p:spPr>
                      <a:xfrm>
                        <a:off x="428684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89" name="Block Arc 488"/>
                      <p:cNvSpPr/>
                      <p:nvPr/>
                    </p:nvSpPr>
                    <p:spPr>
                      <a:xfrm rot="10800000">
                        <a:off x="1537781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8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486" name="Block Arc 485"/>
                      <p:cNvSpPr/>
                      <p:nvPr/>
                    </p:nvSpPr>
                    <p:spPr>
                      <a:xfrm>
                        <a:off x="427537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87" name="Block Arc 486"/>
                      <p:cNvSpPr/>
                      <p:nvPr/>
                    </p:nvSpPr>
                    <p:spPr>
                      <a:xfrm rot="10800000">
                        <a:off x="1536634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47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47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482" name="Block Arc 481"/>
                      <p:cNvSpPr/>
                      <p:nvPr/>
                    </p:nvSpPr>
                    <p:spPr>
                      <a:xfrm>
                        <a:off x="428596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83" name="Block Arc 482"/>
                      <p:cNvSpPr/>
                      <p:nvPr/>
                    </p:nvSpPr>
                    <p:spPr>
                      <a:xfrm rot="10800000">
                        <a:off x="1537693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7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480" name="Block Arc 479"/>
                      <p:cNvSpPr/>
                      <p:nvPr/>
                    </p:nvSpPr>
                    <p:spPr>
                      <a:xfrm>
                        <a:off x="427449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81" name="Block Arc 480"/>
                      <p:cNvSpPr/>
                      <p:nvPr/>
                    </p:nvSpPr>
                    <p:spPr>
                      <a:xfrm rot="10800000">
                        <a:off x="1536546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73" name="Oval 472"/>
              <p:cNvSpPr/>
              <p:nvPr/>
            </p:nvSpPr>
            <p:spPr>
              <a:xfrm>
                <a:off x="1928794" y="278599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4" name="Group 336"/>
            <p:cNvGrpSpPr>
              <a:grpSpLocks/>
            </p:cNvGrpSpPr>
            <p:nvPr/>
          </p:nvGrpSpPr>
          <p:grpSpPr bwMode="auto">
            <a:xfrm>
              <a:off x="1214414" y="3643314"/>
              <a:ext cx="7072362" cy="395021"/>
              <a:chOff x="1928794" y="2714620"/>
              <a:chExt cx="7072362" cy="395021"/>
            </a:xfrm>
          </p:grpSpPr>
          <p:grpSp>
            <p:nvGrpSpPr>
              <p:cNvPr id="440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442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45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46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470" name="Block Arc 469"/>
                      <p:cNvSpPr/>
                      <p:nvPr/>
                    </p:nvSpPr>
                    <p:spPr>
                      <a:xfrm>
                        <a:off x="430551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71" name="Block Arc 470"/>
                      <p:cNvSpPr/>
                      <p:nvPr/>
                    </p:nvSpPr>
                    <p:spPr>
                      <a:xfrm rot="10800000">
                        <a:off x="1539648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6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468" name="Block Arc 467"/>
                      <p:cNvSpPr/>
                      <p:nvPr/>
                    </p:nvSpPr>
                    <p:spPr>
                      <a:xfrm>
                        <a:off x="429407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69" name="Block Arc 468"/>
                      <p:cNvSpPr/>
                      <p:nvPr/>
                    </p:nvSpPr>
                    <p:spPr>
                      <a:xfrm rot="10800000">
                        <a:off x="1538504" y="1568868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45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46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464" name="Block Arc 463"/>
                      <p:cNvSpPr/>
                      <p:nvPr/>
                    </p:nvSpPr>
                    <p:spPr>
                      <a:xfrm>
                        <a:off x="430458" y="1571371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65" name="Block Arc 464"/>
                      <p:cNvSpPr/>
                      <p:nvPr/>
                    </p:nvSpPr>
                    <p:spPr>
                      <a:xfrm rot="10800000">
                        <a:off x="1539555" y="1571371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6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462" name="Block Arc 461"/>
                      <p:cNvSpPr/>
                      <p:nvPr/>
                    </p:nvSpPr>
                    <p:spPr>
                      <a:xfrm>
                        <a:off x="429312" y="157137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63" name="Block Arc 462"/>
                      <p:cNvSpPr/>
                      <p:nvPr/>
                    </p:nvSpPr>
                    <p:spPr>
                      <a:xfrm rot="10800000">
                        <a:off x="1538410" y="157137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43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44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45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456" name="Block Arc 455"/>
                      <p:cNvSpPr/>
                      <p:nvPr/>
                    </p:nvSpPr>
                    <p:spPr>
                      <a:xfrm>
                        <a:off x="428682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57" name="Block Arc 456"/>
                      <p:cNvSpPr/>
                      <p:nvPr/>
                    </p:nvSpPr>
                    <p:spPr>
                      <a:xfrm rot="10800000">
                        <a:off x="1537778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5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454" name="Block Arc 453"/>
                      <p:cNvSpPr/>
                      <p:nvPr/>
                    </p:nvSpPr>
                    <p:spPr>
                      <a:xfrm>
                        <a:off x="427535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55" name="Block Arc 454"/>
                      <p:cNvSpPr/>
                      <p:nvPr/>
                    </p:nvSpPr>
                    <p:spPr>
                      <a:xfrm rot="10800000">
                        <a:off x="1536631" y="1568995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445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44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450" name="Block Arc 449"/>
                      <p:cNvSpPr/>
                      <p:nvPr/>
                    </p:nvSpPr>
                    <p:spPr>
                      <a:xfrm>
                        <a:off x="428593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51" name="Block Arc 450"/>
                      <p:cNvSpPr/>
                      <p:nvPr/>
                    </p:nvSpPr>
                    <p:spPr>
                      <a:xfrm rot="10800000">
                        <a:off x="1537690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4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448" name="Block Arc 447"/>
                      <p:cNvSpPr/>
                      <p:nvPr/>
                    </p:nvSpPr>
                    <p:spPr>
                      <a:xfrm>
                        <a:off x="427447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49" name="Block Arc 448"/>
                      <p:cNvSpPr/>
                      <p:nvPr/>
                    </p:nvSpPr>
                    <p:spPr>
                      <a:xfrm rot="10800000">
                        <a:off x="1536543" y="157149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41" name="Oval 440"/>
              <p:cNvSpPr/>
              <p:nvPr/>
            </p:nvSpPr>
            <p:spPr>
              <a:xfrm>
                <a:off x="1928794" y="278599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5" name="Group 369"/>
            <p:cNvGrpSpPr>
              <a:grpSpLocks/>
            </p:cNvGrpSpPr>
            <p:nvPr/>
          </p:nvGrpSpPr>
          <p:grpSpPr bwMode="auto">
            <a:xfrm>
              <a:off x="1142976" y="3786190"/>
              <a:ext cx="7072362" cy="395021"/>
              <a:chOff x="1928794" y="2714620"/>
              <a:chExt cx="7072362" cy="395021"/>
            </a:xfrm>
          </p:grpSpPr>
          <p:grpSp>
            <p:nvGrpSpPr>
              <p:cNvPr id="408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410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426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43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438" name="Block Arc 437"/>
                      <p:cNvSpPr/>
                      <p:nvPr/>
                    </p:nvSpPr>
                    <p:spPr>
                      <a:xfrm>
                        <a:off x="430554" y="1568751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39" name="Block Arc 438"/>
                      <p:cNvSpPr/>
                      <p:nvPr/>
                    </p:nvSpPr>
                    <p:spPr>
                      <a:xfrm rot="10800000">
                        <a:off x="1539651" y="1568751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3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436" name="Block Arc 435"/>
                      <p:cNvSpPr/>
                      <p:nvPr/>
                    </p:nvSpPr>
                    <p:spPr>
                      <a:xfrm>
                        <a:off x="429409" y="1568751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37" name="Block Arc 436"/>
                      <p:cNvSpPr/>
                      <p:nvPr/>
                    </p:nvSpPr>
                    <p:spPr>
                      <a:xfrm rot="10800000">
                        <a:off x="1538506" y="1568751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42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42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432" name="Block Arc 431"/>
                      <p:cNvSpPr/>
                      <p:nvPr/>
                    </p:nvSpPr>
                    <p:spPr>
                      <a:xfrm>
                        <a:off x="430460" y="1571255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33" name="Block Arc 432"/>
                      <p:cNvSpPr/>
                      <p:nvPr/>
                    </p:nvSpPr>
                    <p:spPr>
                      <a:xfrm rot="10800000">
                        <a:off x="1539557" y="1571255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2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430" name="Block Arc 429"/>
                      <p:cNvSpPr/>
                      <p:nvPr/>
                    </p:nvSpPr>
                    <p:spPr>
                      <a:xfrm>
                        <a:off x="429315" y="1571255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31" name="Block Arc 430"/>
                      <p:cNvSpPr/>
                      <p:nvPr/>
                    </p:nvSpPr>
                    <p:spPr>
                      <a:xfrm rot="10800000">
                        <a:off x="1538412" y="1571255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11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41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42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424" name="Block Arc 423"/>
                      <p:cNvSpPr/>
                      <p:nvPr/>
                    </p:nvSpPr>
                    <p:spPr>
                      <a:xfrm>
                        <a:off x="428684" y="1568878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25" name="Block Arc 424"/>
                      <p:cNvSpPr/>
                      <p:nvPr/>
                    </p:nvSpPr>
                    <p:spPr>
                      <a:xfrm rot="10800000">
                        <a:off x="1537781" y="1568878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2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422" name="Block Arc 421"/>
                      <p:cNvSpPr/>
                      <p:nvPr/>
                    </p:nvSpPr>
                    <p:spPr>
                      <a:xfrm>
                        <a:off x="427537" y="1568878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23" name="Block Arc 422"/>
                      <p:cNvSpPr/>
                      <p:nvPr/>
                    </p:nvSpPr>
                    <p:spPr>
                      <a:xfrm rot="10800000">
                        <a:off x="1536634" y="1568878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41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41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418" name="Block Arc 417"/>
                      <p:cNvSpPr/>
                      <p:nvPr/>
                    </p:nvSpPr>
                    <p:spPr>
                      <a:xfrm>
                        <a:off x="428596" y="1571378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19" name="Block Arc 418"/>
                      <p:cNvSpPr/>
                      <p:nvPr/>
                    </p:nvSpPr>
                    <p:spPr>
                      <a:xfrm rot="10800000">
                        <a:off x="1537693" y="1571378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1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416" name="Block Arc 415"/>
                      <p:cNvSpPr/>
                      <p:nvPr/>
                    </p:nvSpPr>
                    <p:spPr>
                      <a:xfrm>
                        <a:off x="427449" y="1571378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17" name="Block Arc 416"/>
                      <p:cNvSpPr/>
                      <p:nvPr/>
                    </p:nvSpPr>
                    <p:spPr>
                      <a:xfrm rot="10800000">
                        <a:off x="1536546" y="1571378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09" name="Oval 408"/>
              <p:cNvSpPr/>
              <p:nvPr/>
            </p:nvSpPr>
            <p:spPr>
              <a:xfrm>
                <a:off x="1928794" y="278595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6" name="Group 402"/>
            <p:cNvGrpSpPr>
              <a:grpSpLocks/>
            </p:cNvGrpSpPr>
            <p:nvPr/>
          </p:nvGrpSpPr>
          <p:grpSpPr bwMode="auto">
            <a:xfrm>
              <a:off x="928662" y="3857628"/>
              <a:ext cx="7072362" cy="395021"/>
              <a:chOff x="1928794" y="2714620"/>
              <a:chExt cx="7072362" cy="395021"/>
            </a:xfrm>
          </p:grpSpPr>
          <p:grpSp>
            <p:nvGrpSpPr>
              <p:cNvPr id="376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378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39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40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406" name="Block Arc 405"/>
                      <p:cNvSpPr/>
                      <p:nvPr/>
                    </p:nvSpPr>
                    <p:spPr>
                      <a:xfrm>
                        <a:off x="430551" y="1568696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07" name="Block Arc 406"/>
                      <p:cNvSpPr/>
                      <p:nvPr/>
                    </p:nvSpPr>
                    <p:spPr>
                      <a:xfrm rot="10800000">
                        <a:off x="1539648" y="1568696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0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404" name="Block Arc 403"/>
                      <p:cNvSpPr/>
                      <p:nvPr/>
                    </p:nvSpPr>
                    <p:spPr>
                      <a:xfrm>
                        <a:off x="429407" y="1568696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05" name="Block Arc 404"/>
                      <p:cNvSpPr/>
                      <p:nvPr/>
                    </p:nvSpPr>
                    <p:spPr>
                      <a:xfrm rot="10800000">
                        <a:off x="1538504" y="1568696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95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39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400" name="Block Arc 399"/>
                      <p:cNvSpPr/>
                      <p:nvPr/>
                    </p:nvSpPr>
                    <p:spPr>
                      <a:xfrm>
                        <a:off x="430458" y="1571196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401" name="Block Arc 400"/>
                      <p:cNvSpPr/>
                      <p:nvPr/>
                    </p:nvSpPr>
                    <p:spPr>
                      <a:xfrm rot="10800000">
                        <a:off x="1539555" y="1571196"/>
                        <a:ext cx="1246722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9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398" name="Block Arc 397"/>
                      <p:cNvSpPr/>
                      <p:nvPr/>
                    </p:nvSpPr>
                    <p:spPr>
                      <a:xfrm>
                        <a:off x="429312" y="1571196"/>
                        <a:ext cx="1214341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99" name="Block Arc 398"/>
                      <p:cNvSpPr/>
                      <p:nvPr/>
                    </p:nvSpPr>
                    <p:spPr>
                      <a:xfrm rot="10800000">
                        <a:off x="1538410" y="1571196"/>
                        <a:ext cx="1214341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79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380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38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392" name="Block Arc 391"/>
                      <p:cNvSpPr/>
                      <p:nvPr/>
                    </p:nvSpPr>
                    <p:spPr>
                      <a:xfrm>
                        <a:off x="428682" y="1568819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93" name="Block Arc 392"/>
                      <p:cNvSpPr/>
                      <p:nvPr/>
                    </p:nvSpPr>
                    <p:spPr>
                      <a:xfrm rot="10800000">
                        <a:off x="1537778" y="1568819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8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390" name="Block Arc 389"/>
                      <p:cNvSpPr/>
                      <p:nvPr/>
                    </p:nvSpPr>
                    <p:spPr>
                      <a:xfrm>
                        <a:off x="427535" y="1568819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91" name="Block Arc 390"/>
                      <p:cNvSpPr/>
                      <p:nvPr/>
                    </p:nvSpPr>
                    <p:spPr>
                      <a:xfrm rot="10800000">
                        <a:off x="1536631" y="1568819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81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38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386" name="Block Arc 385"/>
                      <p:cNvSpPr/>
                      <p:nvPr/>
                    </p:nvSpPr>
                    <p:spPr>
                      <a:xfrm>
                        <a:off x="428593" y="1571323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87" name="Block Arc 386"/>
                      <p:cNvSpPr/>
                      <p:nvPr/>
                    </p:nvSpPr>
                    <p:spPr>
                      <a:xfrm rot="10800000">
                        <a:off x="1537690" y="1571323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8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384" name="Block Arc 383"/>
                      <p:cNvSpPr/>
                      <p:nvPr/>
                    </p:nvSpPr>
                    <p:spPr>
                      <a:xfrm>
                        <a:off x="427447" y="1571323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85" name="Block Arc 384"/>
                      <p:cNvSpPr/>
                      <p:nvPr/>
                    </p:nvSpPr>
                    <p:spPr>
                      <a:xfrm rot="10800000">
                        <a:off x="1536543" y="1571323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77" name="Oval 376"/>
              <p:cNvSpPr/>
              <p:nvPr/>
            </p:nvSpPr>
            <p:spPr>
              <a:xfrm>
                <a:off x="1928794" y="278593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7" name="Group 435"/>
            <p:cNvGrpSpPr>
              <a:grpSpLocks/>
            </p:cNvGrpSpPr>
            <p:nvPr/>
          </p:nvGrpSpPr>
          <p:grpSpPr bwMode="auto">
            <a:xfrm>
              <a:off x="1142976" y="3929066"/>
              <a:ext cx="7072362" cy="395021"/>
              <a:chOff x="1928794" y="2714620"/>
              <a:chExt cx="7072362" cy="395021"/>
            </a:xfrm>
          </p:grpSpPr>
          <p:grpSp>
            <p:nvGrpSpPr>
              <p:cNvPr id="344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346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362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37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374" name="Block Arc 373"/>
                      <p:cNvSpPr/>
                      <p:nvPr/>
                    </p:nvSpPr>
                    <p:spPr>
                      <a:xfrm>
                        <a:off x="430554" y="1568634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75" name="Block Arc 374"/>
                      <p:cNvSpPr/>
                      <p:nvPr/>
                    </p:nvSpPr>
                    <p:spPr>
                      <a:xfrm rot="10800000">
                        <a:off x="1539651" y="1568634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7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372" name="Block Arc 371"/>
                      <p:cNvSpPr/>
                      <p:nvPr/>
                    </p:nvSpPr>
                    <p:spPr>
                      <a:xfrm>
                        <a:off x="429409" y="1568634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73" name="Block Arc 372"/>
                      <p:cNvSpPr/>
                      <p:nvPr/>
                    </p:nvSpPr>
                    <p:spPr>
                      <a:xfrm rot="10800000">
                        <a:off x="1538506" y="1568634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63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36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368" name="Block Arc 367"/>
                      <p:cNvSpPr/>
                      <p:nvPr/>
                    </p:nvSpPr>
                    <p:spPr>
                      <a:xfrm>
                        <a:off x="430460" y="1571138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69" name="Block Arc 368"/>
                      <p:cNvSpPr/>
                      <p:nvPr/>
                    </p:nvSpPr>
                    <p:spPr>
                      <a:xfrm rot="10800000">
                        <a:off x="1539557" y="1571138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6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366" name="Block Arc 365"/>
                      <p:cNvSpPr/>
                      <p:nvPr/>
                    </p:nvSpPr>
                    <p:spPr>
                      <a:xfrm>
                        <a:off x="429315" y="1571138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67" name="Block Arc 366"/>
                      <p:cNvSpPr/>
                      <p:nvPr/>
                    </p:nvSpPr>
                    <p:spPr>
                      <a:xfrm rot="10800000">
                        <a:off x="1538412" y="1571138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7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34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35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360" name="Block Arc 359"/>
                      <p:cNvSpPr/>
                      <p:nvPr/>
                    </p:nvSpPr>
                    <p:spPr>
                      <a:xfrm>
                        <a:off x="428684" y="156876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61" name="Block Arc 360"/>
                      <p:cNvSpPr/>
                      <p:nvPr/>
                    </p:nvSpPr>
                    <p:spPr>
                      <a:xfrm rot="10800000">
                        <a:off x="1537781" y="156876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5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358" name="Block Arc 357"/>
                      <p:cNvSpPr/>
                      <p:nvPr/>
                    </p:nvSpPr>
                    <p:spPr>
                      <a:xfrm>
                        <a:off x="427537" y="156876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59" name="Block Arc 358"/>
                      <p:cNvSpPr/>
                      <p:nvPr/>
                    </p:nvSpPr>
                    <p:spPr>
                      <a:xfrm rot="10800000">
                        <a:off x="1536634" y="1568761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4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35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354" name="Block Arc 353"/>
                      <p:cNvSpPr/>
                      <p:nvPr/>
                    </p:nvSpPr>
                    <p:spPr>
                      <a:xfrm>
                        <a:off x="428596" y="1571261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55" name="Block Arc 354"/>
                      <p:cNvSpPr/>
                      <p:nvPr/>
                    </p:nvSpPr>
                    <p:spPr>
                      <a:xfrm rot="10800000">
                        <a:off x="1537693" y="1571261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5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352" name="Block Arc 351"/>
                      <p:cNvSpPr/>
                      <p:nvPr/>
                    </p:nvSpPr>
                    <p:spPr>
                      <a:xfrm>
                        <a:off x="427449" y="1571261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53" name="Block Arc 352"/>
                      <p:cNvSpPr/>
                      <p:nvPr/>
                    </p:nvSpPr>
                    <p:spPr>
                      <a:xfrm rot="10800000">
                        <a:off x="1536546" y="1571261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45" name="Oval 344"/>
              <p:cNvSpPr/>
              <p:nvPr/>
            </p:nvSpPr>
            <p:spPr>
              <a:xfrm>
                <a:off x="1928794" y="278591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8" name="Group 468"/>
            <p:cNvGrpSpPr>
              <a:grpSpLocks/>
            </p:cNvGrpSpPr>
            <p:nvPr/>
          </p:nvGrpSpPr>
          <p:grpSpPr bwMode="auto">
            <a:xfrm>
              <a:off x="1000100" y="4071942"/>
              <a:ext cx="7072362" cy="395021"/>
              <a:chOff x="1928794" y="2714620"/>
              <a:chExt cx="7072362" cy="395021"/>
            </a:xfrm>
          </p:grpSpPr>
          <p:grpSp>
            <p:nvGrpSpPr>
              <p:cNvPr id="312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314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330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33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342" name="Block Arc 341"/>
                      <p:cNvSpPr/>
                      <p:nvPr/>
                    </p:nvSpPr>
                    <p:spPr>
                      <a:xfrm>
                        <a:off x="430554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43" name="Block Arc 342"/>
                      <p:cNvSpPr/>
                      <p:nvPr/>
                    </p:nvSpPr>
                    <p:spPr>
                      <a:xfrm rot="10800000">
                        <a:off x="1539651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3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340" name="Block Arc 339"/>
                      <p:cNvSpPr/>
                      <p:nvPr/>
                    </p:nvSpPr>
                    <p:spPr>
                      <a:xfrm>
                        <a:off x="429409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41" name="Block Arc 340"/>
                      <p:cNvSpPr/>
                      <p:nvPr/>
                    </p:nvSpPr>
                    <p:spPr>
                      <a:xfrm rot="10800000">
                        <a:off x="1538506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31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33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336" name="Block Arc 335"/>
                      <p:cNvSpPr/>
                      <p:nvPr/>
                    </p:nvSpPr>
                    <p:spPr>
                      <a:xfrm>
                        <a:off x="430460" y="1571021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37" name="Block Arc 336"/>
                      <p:cNvSpPr/>
                      <p:nvPr/>
                    </p:nvSpPr>
                    <p:spPr>
                      <a:xfrm rot="10800000">
                        <a:off x="1539557" y="1571021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3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334" name="Block Arc 333"/>
                      <p:cNvSpPr/>
                      <p:nvPr/>
                    </p:nvSpPr>
                    <p:spPr>
                      <a:xfrm>
                        <a:off x="429315" y="157102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35" name="Block Arc 334"/>
                      <p:cNvSpPr/>
                      <p:nvPr/>
                    </p:nvSpPr>
                    <p:spPr>
                      <a:xfrm rot="10800000">
                        <a:off x="1538412" y="157102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15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316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324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328" name="Block Arc 327"/>
                      <p:cNvSpPr/>
                      <p:nvPr/>
                    </p:nvSpPr>
                    <p:spPr>
                      <a:xfrm>
                        <a:off x="428684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29" name="Block Arc 328"/>
                      <p:cNvSpPr/>
                      <p:nvPr/>
                    </p:nvSpPr>
                    <p:spPr>
                      <a:xfrm rot="10800000">
                        <a:off x="1537781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25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326" name="Block Arc 325"/>
                      <p:cNvSpPr/>
                      <p:nvPr/>
                    </p:nvSpPr>
                    <p:spPr>
                      <a:xfrm>
                        <a:off x="427537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27" name="Block Arc 326"/>
                      <p:cNvSpPr/>
                      <p:nvPr/>
                    </p:nvSpPr>
                    <p:spPr>
                      <a:xfrm rot="10800000">
                        <a:off x="1536634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17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318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322" name="Block Arc 321"/>
                      <p:cNvSpPr/>
                      <p:nvPr/>
                    </p:nvSpPr>
                    <p:spPr>
                      <a:xfrm>
                        <a:off x="428596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23" name="Block Arc 322"/>
                      <p:cNvSpPr/>
                      <p:nvPr/>
                    </p:nvSpPr>
                    <p:spPr>
                      <a:xfrm rot="10800000">
                        <a:off x="1537693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1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320" name="Block Arc 319"/>
                      <p:cNvSpPr/>
                      <p:nvPr/>
                    </p:nvSpPr>
                    <p:spPr>
                      <a:xfrm>
                        <a:off x="427449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21" name="Block Arc 320"/>
                      <p:cNvSpPr/>
                      <p:nvPr/>
                    </p:nvSpPr>
                    <p:spPr>
                      <a:xfrm rot="10800000">
                        <a:off x="1536546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313" name="Oval 312"/>
              <p:cNvSpPr/>
              <p:nvPr/>
            </p:nvSpPr>
            <p:spPr>
              <a:xfrm>
                <a:off x="1928794" y="278587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  <p:grpSp>
          <p:nvGrpSpPr>
            <p:cNvPr id="279" name="Group 501"/>
            <p:cNvGrpSpPr>
              <a:grpSpLocks/>
            </p:cNvGrpSpPr>
            <p:nvPr/>
          </p:nvGrpSpPr>
          <p:grpSpPr bwMode="auto">
            <a:xfrm>
              <a:off x="1214414" y="4071942"/>
              <a:ext cx="7072362" cy="395021"/>
              <a:chOff x="1928794" y="2714620"/>
              <a:chExt cx="7072362" cy="395021"/>
            </a:xfrm>
          </p:grpSpPr>
          <p:grpSp>
            <p:nvGrpSpPr>
              <p:cNvPr id="280" name="Group 247"/>
              <p:cNvGrpSpPr>
                <a:grpSpLocks/>
              </p:cNvGrpSpPr>
              <p:nvPr/>
            </p:nvGrpSpPr>
            <p:grpSpPr bwMode="auto">
              <a:xfrm>
                <a:off x="2000232" y="2714620"/>
                <a:ext cx="7000925" cy="395021"/>
                <a:chOff x="-1157329" y="2709857"/>
                <a:chExt cx="9372737" cy="1154120"/>
              </a:xfrm>
            </p:grpSpPr>
            <p:grpSp>
              <p:nvGrpSpPr>
                <p:cNvPr id="282" name="Group 231"/>
                <p:cNvGrpSpPr>
                  <a:grpSpLocks/>
                </p:cNvGrpSpPr>
                <p:nvPr/>
              </p:nvGrpSpPr>
              <p:grpSpPr bwMode="auto">
                <a:xfrm>
                  <a:off x="3500967" y="2714619"/>
                  <a:ext cx="4714441" cy="1149358"/>
                  <a:chOff x="-577653" y="2636042"/>
                  <a:chExt cx="8978866" cy="1149358"/>
                </a:xfrm>
              </p:grpSpPr>
              <p:grpSp>
                <p:nvGrpSpPr>
                  <p:cNvPr id="29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8313" y="2642392"/>
                    <a:ext cx="4542900" cy="1143008"/>
                    <a:chOff x="429289" y="1570822"/>
                    <a:chExt cx="4542900" cy="1143008"/>
                  </a:xfrm>
                </p:grpSpPr>
                <p:grpSp>
                  <p:nvGrpSpPr>
                    <p:cNvPr id="30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289" y="1570822"/>
                      <a:ext cx="2324916" cy="1143008"/>
                      <a:chOff x="429289" y="1570822"/>
                      <a:chExt cx="2324916" cy="1143008"/>
                    </a:xfrm>
                  </p:grpSpPr>
                  <p:sp>
                    <p:nvSpPr>
                      <p:cNvPr id="310" name="Block Arc 309"/>
                      <p:cNvSpPr/>
                      <p:nvPr/>
                    </p:nvSpPr>
                    <p:spPr>
                      <a:xfrm>
                        <a:off x="430551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11" name="Block Arc 310"/>
                      <p:cNvSpPr/>
                      <p:nvPr/>
                    </p:nvSpPr>
                    <p:spPr>
                      <a:xfrm rot="10800000">
                        <a:off x="1539648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0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273" y="1570822"/>
                      <a:ext cx="2324916" cy="1143008"/>
                      <a:chOff x="427933" y="1570822"/>
                      <a:chExt cx="2324916" cy="1143008"/>
                    </a:xfrm>
                  </p:grpSpPr>
                  <p:sp>
                    <p:nvSpPr>
                      <p:cNvPr id="308" name="Block Arc 307"/>
                      <p:cNvSpPr/>
                      <p:nvPr/>
                    </p:nvSpPr>
                    <p:spPr>
                      <a:xfrm>
                        <a:off x="429407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09" name="Block Arc 308"/>
                      <p:cNvSpPr/>
                      <p:nvPr/>
                    </p:nvSpPr>
                    <p:spPr>
                      <a:xfrm rot="10800000">
                        <a:off x="1538504" y="1568517"/>
                        <a:ext cx="1214340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99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7653" y="2636042"/>
                    <a:ext cx="4542900" cy="1143008"/>
                    <a:chOff x="429619" y="1571611"/>
                    <a:chExt cx="4542900" cy="1143008"/>
                  </a:xfrm>
                </p:grpSpPr>
                <p:grpSp>
                  <p:nvGrpSpPr>
                    <p:cNvPr id="300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9619" y="1571611"/>
                      <a:ext cx="2355962" cy="1143008"/>
                      <a:chOff x="429619" y="1571611"/>
                      <a:chExt cx="2355962" cy="1143008"/>
                    </a:xfrm>
                  </p:grpSpPr>
                  <p:sp>
                    <p:nvSpPr>
                      <p:cNvPr id="304" name="Block Arc 303"/>
                      <p:cNvSpPr/>
                      <p:nvPr/>
                    </p:nvSpPr>
                    <p:spPr>
                      <a:xfrm>
                        <a:off x="430458" y="1571021"/>
                        <a:ext cx="1214340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05" name="Block Arc 304"/>
                      <p:cNvSpPr/>
                      <p:nvPr/>
                    </p:nvSpPr>
                    <p:spPr>
                      <a:xfrm rot="10800000">
                        <a:off x="1539555" y="1571021"/>
                        <a:ext cx="1246722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01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7604" y="1571611"/>
                      <a:ext cx="2324915" cy="1143008"/>
                      <a:chOff x="428264" y="1571611"/>
                      <a:chExt cx="2324915" cy="1143008"/>
                    </a:xfrm>
                  </p:grpSpPr>
                  <p:sp>
                    <p:nvSpPr>
                      <p:cNvPr id="302" name="Block Arc 301"/>
                      <p:cNvSpPr/>
                      <p:nvPr/>
                    </p:nvSpPr>
                    <p:spPr>
                      <a:xfrm>
                        <a:off x="429312" y="157102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03" name="Block Arc 302"/>
                      <p:cNvSpPr/>
                      <p:nvPr/>
                    </p:nvSpPr>
                    <p:spPr>
                      <a:xfrm rot="10800000">
                        <a:off x="1538410" y="1571021"/>
                        <a:ext cx="1214341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83" name="Group 232"/>
                <p:cNvGrpSpPr>
                  <a:grpSpLocks/>
                </p:cNvGrpSpPr>
                <p:nvPr/>
              </p:nvGrpSpPr>
              <p:grpSpPr bwMode="auto">
                <a:xfrm>
                  <a:off x="-1157329" y="2709857"/>
                  <a:ext cx="4714444" cy="1149358"/>
                  <a:chOff x="-578676" y="2636043"/>
                  <a:chExt cx="8978865" cy="1149358"/>
                </a:xfrm>
              </p:grpSpPr>
              <p:grpSp>
                <p:nvGrpSpPr>
                  <p:cNvPr id="28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857290" y="2642393"/>
                    <a:ext cx="4542899" cy="1143008"/>
                    <a:chOff x="428266" y="1570823"/>
                    <a:chExt cx="4542899" cy="1143008"/>
                  </a:xfrm>
                </p:grpSpPr>
                <p:grpSp>
                  <p:nvGrpSpPr>
                    <p:cNvPr id="29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266" y="1570823"/>
                      <a:ext cx="2324915" cy="1143008"/>
                      <a:chOff x="428266" y="1570823"/>
                      <a:chExt cx="2324915" cy="1143008"/>
                    </a:xfrm>
                  </p:grpSpPr>
                  <p:sp>
                    <p:nvSpPr>
                      <p:cNvPr id="296" name="Block Arc 295"/>
                      <p:cNvSpPr/>
                      <p:nvPr/>
                    </p:nvSpPr>
                    <p:spPr>
                      <a:xfrm>
                        <a:off x="428682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97" name="Block Arc 296"/>
                      <p:cNvSpPr/>
                      <p:nvPr/>
                    </p:nvSpPr>
                    <p:spPr>
                      <a:xfrm rot="10800000">
                        <a:off x="1537778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93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250" y="1570823"/>
                      <a:ext cx="2324915" cy="1143008"/>
                      <a:chOff x="426910" y="1570823"/>
                      <a:chExt cx="2324915" cy="1143008"/>
                    </a:xfrm>
                  </p:grpSpPr>
                  <p:sp>
                    <p:nvSpPr>
                      <p:cNvPr id="294" name="Block Arc 293"/>
                      <p:cNvSpPr/>
                      <p:nvPr/>
                    </p:nvSpPr>
                    <p:spPr>
                      <a:xfrm>
                        <a:off x="427535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95" name="Block Arc 294"/>
                      <p:cNvSpPr/>
                      <p:nvPr/>
                    </p:nvSpPr>
                    <p:spPr>
                      <a:xfrm rot="10800000">
                        <a:off x="1536631" y="1568644"/>
                        <a:ext cx="1214339" cy="1145310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85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-578676" y="2636043"/>
                    <a:ext cx="4542899" cy="1143008"/>
                    <a:chOff x="428596" y="1571612"/>
                    <a:chExt cx="4542899" cy="1143008"/>
                  </a:xfrm>
                </p:grpSpPr>
                <p:grpSp>
                  <p:nvGrpSpPr>
                    <p:cNvPr id="286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8596" y="1571612"/>
                      <a:ext cx="2324915" cy="1143008"/>
                      <a:chOff x="428596" y="1571612"/>
                      <a:chExt cx="2324915" cy="1143008"/>
                    </a:xfrm>
                  </p:grpSpPr>
                  <p:sp>
                    <p:nvSpPr>
                      <p:cNvPr id="290" name="Block Arc 289"/>
                      <p:cNvSpPr/>
                      <p:nvPr/>
                    </p:nvSpPr>
                    <p:spPr>
                      <a:xfrm>
                        <a:off x="428593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91" name="Block Arc 290"/>
                      <p:cNvSpPr/>
                      <p:nvPr/>
                    </p:nvSpPr>
                    <p:spPr>
                      <a:xfrm rot="10800000">
                        <a:off x="1537690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87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46580" y="1571612"/>
                      <a:ext cx="2324915" cy="1143008"/>
                      <a:chOff x="427240" y="1571612"/>
                      <a:chExt cx="2324915" cy="1143008"/>
                    </a:xfrm>
                  </p:grpSpPr>
                  <p:sp>
                    <p:nvSpPr>
                      <p:cNvPr id="288" name="Block Arc 287"/>
                      <p:cNvSpPr/>
                      <p:nvPr/>
                    </p:nvSpPr>
                    <p:spPr>
                      <a:xfrm>
                        <a:off x="427447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89" name="Block Arc 288"/>
                      <p:cNvSpPr/>
                      <p:nvPr/>
                    </p:nvSpPr>
                    <p:spPr>
                      <a:xfrm rot="10800000">
                        <a:off x="1536543" y="1571145"/>
                        <a:ext cx="1214339" cy="1145313"/>
                      </a:xfrm>
                      <a:prstGeom prst="blockArc">
                        <a:avLst>
                          <a:gd name="adj1" fmla="val 10800000"/>
                          <a:gd name="adj2" fmla="val 0"/>
                          <a:gd name="adj3" fmla="val 9166"/>
                        </a:avLst>
                      </a:prstGeom>
                      <a:solidFill>
                        <a:srgbClr val="FF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281" name="Oval 280"/>
              <p:cNvSpPr/>
              <p:nvPr/>
            </p:nvSpPr>
            <p:spPr>
              <a:xfrm>
                <a:off x="1928794" y="2785879"/>
                <a:ext cx="142876" cy="14283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</p:grpSp>
      </p:grpSp>
      <p:sp>
        <p:nvSpPr>
          <p:cNvPr id="536" name="TextBox 536"/>
          <p:cNvSpPr txBox="1">
            <a:spLocks noChangeArrowheads="1"/>
          </p:cNvSpPr>
          <p:nvPr/>
        </p:nvSpPr>
        <p:spPr bwMode="auto">
          <a:xfrm>
            <a:off x="3267075" y="1504950"/>
            <a:ext cx="5395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b="1"/>
              <a:t>Normal Synchrotron Radiation</a:t>
            </a:r>
          </a:p>
        </p:txBody>
      </p:sp>
      <p:sp>
        <p:nvSpPr>
          <p:cNvPr id="537" name="TextBox 537"/>
          <p:cNvSpPr txBox="1">
            <a:spLocks noChangeArrowheads="1"/>
          </p:cNvSpPr>
          <p:nvPr/>
        </p:nvSpPr>
        <p:spPr bwMode="auto">
          <a:xfrm>
            <a:off x="3195638" y="3576638"/>
            <a:ext cx="5737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b="1"/>
              <a:t>Coherent Synchrotron Radiation</a:t>
            </a:r>
          </a:p>
        </p:txBody>
      </p:sp>
      <p:sp>
        <p:nvSpPr>
          <p:cNvPr id="538" name="Rectangle 537"/>
          <p:cNvSpPr/>
          <p:nvPr/>
        </p:nvSpPr>
        <p:spPr>
          <a:xfrm>
            <a:off x="1838325" y="3433763"/>
            <a:ext cx="8215313" cy="2428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850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CSR advantage</a:t>
            </a:r>
            <a:endParaRPr lang="en-CA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63969" y="1459523"/>
            <a:ext cx="800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>
                <a:solidFill>
                  <a:srgbClr val="002060"/>
                </a:solidFill>
              </a:rPr>
              <a:t>Bunch with N electrons undergoes acceleration a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4569" y="2373923"/>
            <a:ext cx="6335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>
                <a:solidFill>
                  <a:srgbClr val="002060"/>
                </a:solidFill>
              </a:rPr>
              <a:t>Random radiation phases (incoherent)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750169" y="4050323"/>
            <a:ext cx="2133600" cy="1588"/>
          </a:xfrm>
          <a:prstGeom prst="line">
            <a:avLst/>
          </a:prstGeom>
          <a:ln w="38100">
            <a:solidFill>
              <a:srgbClr val="694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5826369" y="3212123"/>
            <a:ext cx="1143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 sz="5400">
                <a:solidFill>
                  <a:srgbClr val="002060"/>
                </a:solidFill>
              </a:rPr>
              <a:t>2a</a:t>
            </a:r>
            <a:r>
              <a:rPr lang="en-CA" altLang="en-US" sz="5400" baseline="30000">
                <a:solidFill>
                  <a:srgbClr val="002060"/>
                </a:solidFill>
              </a:rPr>
              <a:t>2</a:t>
            </a:r>
            <a:endParaRPr lang="en-CA" altLang="en-US" sz="540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740769" y="3212123"/>
            <a:ext cx="1143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 sz="5400">
                <a:solidFill>
                  <a:srgbClr val="002060"/>
                </a:solidFill>
              </a:rPr>
              <a:t>Ne</a:t>
            </a:r>
            <a:r>
              <a:rPr lang="en-CA" altLang="en-US" sz="5400" baseline="30000">
                <a:solidFill>
                  <a:srgbClr val="002060"/>
                </a:solidFill>
              </a:rPr>
              <a:t>2</a:t>
            </a:r>
            <a:endParaRPr lang="en-CA" altLang="en-US" sz="5400">
              <a:solidFill>
                <a:srgbClr val="002060"/>
              </a:solidFill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6283569" y="4050323"/>
            <a:ext cx="1143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 sz="5400">
                <a:solidFill>
                  <a:srgbClr val="002060"/>
                </a:solidFill>
              </a:rPr>
              <a:t>3c</a:t>
            </a:r>
            <a:r>
              <a:rPr lang="en-CA" altLang="en-US" sz="5400" baseline="30000">
                <a:solidFill>
                  <a:srgbClr val="002060"/>
                </a:solidFill>
              </a:rPr>
              <a:t>2</a:t>
            </a:r>
            <a:endParaRPr lang="en-CA" altLang="en-US" sz="540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64569" y="3135923"/>
            <a:ext cx="1752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 sz="5400" dirty="0">
                <a:solidFill>
                  <a:srgbClr val="FF0000"/>
                </a:solidFill>
              </a:rPr>
              <a:t>(Ne)</a:t>
            </a:r>
            <a:r>
              <a:rPr lang="en-CA" altLang="en-US" sz="5400" baseline="30000" dirty="0">
                <a:solidFill>
                  <a:srgbClr val="FF0000"/>
                </a:solidFill>
              </a:rPr>
              <a:t>2</a:t>
            </a:r>
            <a:endParaRPr lang="en-CA" altLang="en-US" sz="5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692769" y="2373923"/>
            <a:ext cx="4560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>
                <a:solidFill>
                  <a:srgbClr val="002060"/>
                </a:solidFill>
              </a:rPr>
              <a:t>Coherent Radiation Phases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1787769" y="5040923"/>
            <a:ext cx="533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>
                <a:solidFill>
                  <a:srgbClr val="002060"/>
                </a:solidFill>
              </a:rPr>
              <a:t>P[coherent]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387969" y="5650523"/>
            <a:ext cx="2133600" cy="1588"/>
          </a:xfrm>
          <a:prstGeom prst="line">
            <a:avLst/>
          </a:prstGeom>
          <a:ln w="38100">
            <a:solidFill>
              <a:srgbClr val="694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1787769" y="5650523"/>
            <a:ext cx="533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>
                <a:solidFill>
                  <a:srgbClr val="002060"/>
                </a:solidFill>
              </a:rPr>
              <a:t>P[incoherent]</a:t>
            </a:r>
          </a:p>
        </p:txBody>
      </p:sp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5521569" y="5345723"/>
            <a:ext cx="320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>
                <a:solidFill>
                  <a:srgbClr val="002060"/>
                </a:solidFill>
              </a:rPr>
              <a:t>= N ≈ 10</a:t>
            </a:r>
            <a:r>
              <a:rPr lang="en-CA" altLang="en-US" baseline="30000">
                <a:solidFill>
                  <a:srgbClr val="002060"/>
                </a:solidFill>
              </a:rPr>
              <a:t>6</a:t>
            </a:r>
            <a:r>
              <a:rPr lang="en-CA" altLang="en-US">
                <a:solidFill>
                  <a:srgbClr val="002060"/>
                </a:solidFill>
              </a:rPr>
              <a:t> - 10</a:t>
            </a:r>
            <a:r>
              <a:rPr lang="en-CA" altLang="en-US" baseline="30000">
                <a:solidFill>
                  <a:srgbClr val="002060"/>
                </a:solidFill>
              </a:rPr>
              <a:t>10</a:t>
            </a:r>
            <a:endParaRPr lang="en-CA" altLang="en-US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21169" y="4825023"/>
            <a:ext cx="75438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rgbClr val="002060"/>
              </a:solidFill>
            </a:endParaRPr>
          </a:p>
        </p:txBody>
      </p:sp>
      <p:sp>
        <p:nvSpPr>
          <p:cNvPr id="17" name="TextBox 20"/>
          <p:cNvSpPr txBox="1">
            <a:spLocks noChangeArrowheads="1"/>
          </p:cNvSpPr>
          <p:nvPr/>
        </p:nvSpPr>
        <p:spPr bwMode="auto">
          <a:xfrm>
            <a:off x="3387969" y="3516923"/>
            <a:ext cx="23796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1pPr>
            <a:lvl2pPr marL="742950" indent="-28575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2pPr>
            <a:lvl3pPr marL="11430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3pPr>
            <a:lvl4pPr marL="16002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4pPr>
            <a:lvl5pPr marL="2057400" indent="-228600" algn="ctr" eaLnBrk="0" hangingPunct="0"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CA" altLang="en-US" sz="5400">
                <a:solidFill>
                  <a:srgbClr val="002060"/>
                </a:solidFill>
              </a:rPr>
              <a:t>Power =</a:t>
            </a:r>
          </a:p>
        </p:txBody>
      </p:sp>
    </p:spTree>
    <p:extLst>
      <p:ext uri="{BB962C8B-B14F-4D97-AF65-F5344CB8AC3E}">
        <p14:creationId xmlns:p14="http://schemas.microsoft.com/office/powerpoint/2010/main" val="193168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422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allAtOnce"/>
      <p:bldP spid="10" grpId="0"/>
      <p:bldP spid="11" grpId="0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CSR: Spectrum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/>
          </p:nvPr>
        </p:nvGraphicFramePr>
        <p:xfrm>
          <a:off x="628649" y="701677"/>
          <a:ext cx="7458075" cy="6156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Graph" r:id="rId3" imgW="3674880" imgH="3034080" progId="Origin50.Graph">
                  <p:embed/>
                </p:oleObj>
              </mc:Choice>
              <mc:Fallback>
                <p:oleObj name="Graph" r:id="rId3" imgW="3674880" imgH="3034080" progId="Origin50.Graph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49" y="701677"/>
                        <a:ext cx="7458075" cy="61563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/>
          </p:nvPr>
        </p:nvGraphicFramePr>
        <p:xfrm>
          <a:off x="7781925" y="2262981"/>
          <a:ext cx="3725863" cy="303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Graph" r:id="rId5" imgW="3725280" imgH="3034080" progId="Origin50.Graph">
                  <p:embed/>
                </p:oleObj>
              </mc:Choice>
              <mc:Fallback>
                <p:oleObj name="Graph" r:id="rId5" imgW="3725280" imgH="3034080" progId="Origin50.Graph">
                  <p:embed/>
                  <p:pic>
                    <p:nvPicPr>
                      <p:cNvPr id="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1925" y="2262981"/>
                        <a:ext cx="3725863" cy="303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1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CSR: Superradiance</a:t>
            </a:r>
            <a:endParaRPr lang="en-US" dirty="0"/>
          </a:p>
        </p:txBody>
      </p:sp>
      <p:pic>
        <p:nvPicPr>
          <p:cNvPr id="4" name="Picture 5" descr="POSTERMAINGRAPH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7" t="17618" r="7825" b="12772"/>
          <a:stretch>
            <a:fillRect/>
          </a:stretch>
        </p:blipFill>
        <p:spPr bwMode="auto">
          <a:xfrm>
            <a:off x="71437" y="1765300"/>
            <a:ext cx="7845425" cy="377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2214562" y="2051050"/>
            <a:ext cx="714375" cy="571500"/>
            <a:chOff x="6513513" y="10972800"/>
            <a:chExt cx="2143125" cy="2500313"/>
          </a:xfrm>
        </p:grpSpPr>
        <p:sp>
          <p:nvSpPr>
            <p:cNvPr id="6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7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7215187" y="2836862"/>
            <a:ext cx="714375" cy="571500"/>
            <a:chOff x="6513513" y="10972800"/>
            <a:chExt cx="2143125" cy="2500313"/>
          </a:xfrm>
        </p:grpSpPr>
        <p:sp>
          <p:nvSpPr>
            <p:cNvPr id="9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10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6215062" y="2693987"/>
            <a:ext cx="714375" cy="571500"/>
            <a:chOff x="6513513" y="10972800"/>
            <a:chExt cx="2143125" cy="2500313"/>
          </a:xfrm>
        </p:grpSpPr>
        <p:sp>
          <p:nvSpPr>
            <p:cNvPr id="12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13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5214937" y="2551112"/>
            <a:ext cx="714375" cy="571500"/>
            <a:chOff x="6513513" y="10972800"/>
            <a:chExt cx="2143125" cy="2500313"/>
          </a:xfrm>
        </p:grpSpPr>
        <p:sp>
          <p:nvSpPr>
            <p:cNvPr id="15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16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17" name="Group 54"/>
          <p:cNvGrpSpPr>
            <a:grpSpLocks/>
          </p:cNvGrpSpPr>
          <p:nvPr/>
        </p:nvGrpSpPr>
        <p:grpSpPr bwMode="auto">
          <a:xfrm>
            <a:off x="4214812" y="2408237"/>
            <a:ext cx="714375" cy="571500"/>
            <a:chOff x="6513513" y="10972800"/>
            <a:chExt cx="2143125" cy="2500313"/>
          </a:xfrm>
        </p:grpSpPr>
        <p:sp>
          <p:nvSpPr>
            <p:cNvPr id="18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19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20" name="Group 57"/>
          <p:cNvGrpSpPr>
            <a:grpSpLocks/>
          </p:cNvGrpSpPr>
          <p:nvPr/>
        </p:nvGrpSpPr>
        <p:grpSpPr bwMode="auto">
          <a:xfrm>
            <a:off x="3214687" y="2193925"/>
            <a:ext cx="714375" cy="571500"/>
            <a:chOff x="6513513" y="10972800"/>
            <a:chExt cx="2143125" cy="2500313"/>
          </a:xfrm>
        </p:grpSpPr>
        <p:sp>
          <p:nvSpPr>
            <p:cNvPr id="21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22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23" name="Group 60"/>
          <p:cNvGrpSpPr>
            <a:grpSpLocks/>
          </p:cNvGrpSpPr>
          <p:nvPr/>
        </p:nvGrpSpPr>
        <p:grpSpPr bwMode="auto">
          <a:xfrm>
            <a:off x="214312" y="1765300"/>
            <a:ext cx="714375" cy="571500"/>
            <a:chOff x="6513513" y="10972800"/>
            <a:chExt cx="2143125" cy="2500313"/>
          </a:xfrm>
        </p:grpSpPr>
        <p:sp>
          <p:nvSpPr>
            <p:cNvPr id="24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25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grpSp>
        <p:nvGrpSpPr>
          <p:cNvPr id="26" name="Group 63"/>
          <p:cNvGrpSpPr>
            <a:grpSpLocks/>
          </p:cNvGrpSpPr>
          <p:nvPr/>
        </p:nvGrpSpPr>
        <p:grpSpPr bwMode="auto">
          <a:xfrm>
            <a:off x="1214437" y="1836737"/>
            <a:ext cx="714375" cy="571500"/>
            <a:chOff x="6513513" y="10972800"/>
            <a:chExt cx="2143125" cy="2500313"/>
          </a:xfrm>
        </p:grpSpPr>
        <p:sp>
          <p:nvSpPr>
            <p:cNvPr id="27" name="Left Arrow Callout 35"/>
            <p:cNvSpPr>
              <a:spLocks noChangeArrowheads="1"/>
            </p:cNvSpPr>
            <p:nvPr/>
          </p:nvSpPr>
          <p:spPr bwMode="auto">
            <a:xfrm>
              <a:off x="6513513" y="10972800"/>
              <a:ext cx="2143125" cy="2500313"/>
            </a:xfrm>
            <a:prstGeom prst="leftArrowCallout">
              <a:avLst>
                <a:gd name="adj1" fmla="val 24997"/>
                <a:gd name="adj2" fmla="val 25002"/>
                <a:gd name="adj3" fmla="val 25000"/>
                <a:gd name="adj4" fmla="val 64977"/>
              </a:avLst>
            </a:prstGeom>
            <a:solidFill>
              <a:srgbClr val="E0DFED"/>
            </a:solidFill>
            <a:ln w="9525" algn="ctr">
              <a:solidFill>
                <a:srgbClr val="601372"/>
              </a:solidFill>
              <a:round/>
              <a:headEnd/>
              <a:tailEnd/>
            </a:ln>
          </p:spPr>
          <p:txBody>
            <a:bodyPr/>
            <a:lstStyle>
              <a:lvl1pPr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9465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9465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7700"/>
            </a:p>
          </p:txBody>
        </p:sp>
        <p:sp>
          <p:nvSpPr>
            <p:cNvPr id="28" name="TextBox 43"/>
            <p:cNvSpPr txBox="1">
              <a:spLocks noChangeArrowheads="1"/>
            </p:cNvSpPr>
            <p:nvPr/>
          </p:nvSpPr>
          <p:spPr bwMode="auto">
            <a:xfrm>
              <a:off x="7370763" y="11115675"/>
              <a:ext cx="1847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 sz="4000"/>
            </a:p>
          </p:txBody>
        </p:sp>
      </p:grpSp>
      <p:sp>
        <p:nvSpPr>
          <p:cNvPr id="29" name="TextBox 66"/>
          <p:cNvSpPr txBox="1">
            <a:spLocks noChangeArrowheads="1"/>
          </p:cNvSpPr>
          <p:nvPr/>
        </p:nvSpPr>
        <p:spPr bwMode="auto">
          <a:xfrm>
            <a:off x="428625" y="1765300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1↔1</a:t>
            </a:r>
          </a:p>
        </p:txBody>
      </p:sp>
      <p:sp>
        <p:nvSpPr>
          <p:cNvPr id="30" name="TextBox 68"/>
          <p:cNvSpPr txBox="1">
            <a:spLocks noChangeArrowheads="1"/>
          </p:cNvSpPr>
          <p:nvPr/>
        </p:nvSpPr>
        <p:spPr bwMode="auto">
          <a:xfrm>
            <a:off x="428625" y="1979612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2↔2</a:t>
            </a:r>
          </a:p>
        </p:txBody>
      </p:sp>
      <p:sp>
        <p:nvSpPr>
          <p:cNvPr id="31" name="TextBox 69"/>
          <p:cNvSpPr txBox="1">
            <a:spLocks noChangeArrowheads="1"/>
          </p:cNvSpPr>
          <p:nvPr/>
        </p:nvSpPr>
        <p:spPr bwMode="auto">
          <a:xfrm>
            <a:off x="471487" y="2132012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32" name="TextBox 70"/>
          <p:cNvSpPr txBox="1">
            <a:spLocks noChangeArrowheads="1"/>
          </p:cNvSpPr>
          <p:nvPr/>
        </p:nvSpPr>
        <p:spPr bwMode="auto">
          <a:xfrm>
            <a:off x="1428750" y="1836737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1↔2</a:t>
            </a:r>
          </a:p>
        </p:txBody>
      </p:sp>
      <p:sp>
        <p:nvSpPr>
          <p:cNvPr id="33" name="TextBox 71"/>
          <p:cNvSpPr txBox="1">
            <a:spLocks noChangeArrowheads="1"/>
          </p:cNvSpPr>
          <p:nvPr/>
        </p:nvSpPr>
        <p:spPr bwMode="auto">
          <a:xfrm>
            <a:off x="1428750" y="2051050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2↔3</a:t>
            </a:r>
          </a:p>
        </p:txBody>
      </p:sp>
      <p:sp>
        <p:nvSpPr>
          <p:cNvPr id="34" name="TextBox 72"/>
          <p:cNvSpPr txBox="1">
            <a:spLocks noChangeArrowheads="1"/>
          </p:cNvSpPr>
          <p:nvPr/>
        </p:nvSpPr>
        <p:spPr bwMode="auto">
          <a:xfrm>
            <a:off x="1471612" y="2203450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35" name="TextBox 73"/>
          <p:cNvSpPr txBox="1">
            <a:spLocks noChangeArrowheads="1"/>
          </p:cNvSpPr>
          <p:nvPr/>
        </p:nvSpPr>
        <p:spPr bwMode="auto">
          <a:xfrm>
            <a:off x="2428875" y="2051050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1↔3</a:t>
            </a:r>
          </a:p>
        </p:txBody>
      </p:sp>
      <p:sp>
        <p:nvSpPr>
          <p:cNvPr id="36" name="TextBox 74"/>
          <p:cNvSpPr txBox="1">
            <a:spLocks noChangeArrowheads="1"/>
          </p:cNvSpPr>
          <p:nvPr/>
        </p:nvSpPr>
        <p:spPr bwMode="auto">
          <a:xfrm>
            <a:off x="2428875" y="2265362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2↔4</a:t>
            </a:r>
          </a:p>
        </p:txBody>
      </p:sp>
      <p:sp>
        <p:nvSpPr>
          <p:cNvPr id="37" name="TextBox 75"/>
          <p:cNvSpPr txBox="1">
            <a:spLocks noChangeArrowheads="1"/>
          </p:cNvSpPr>
          <p:nvPr/>
        </p:nvSpPr>
        <p:spPr bwMode="auto">
          <a:xfrm>
            <a:off x="2471737" y="2417762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38" name="TextBox 76"/>
          <p:cNvSpPr txBox="1">
            <a:spLocks noChangeArrowheads="1"/>
          </p:cNvSpPr>
          <p:nvPr/>
        </p:nvSpPr>
        <p:spPr bwMode="auto">
          <a:xfrm>
            <a:off x="3429000" y="2193925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1↔4</a:t>
            </a:r>
          </a:p>
        </p:txBody>
      </p:sp>
      <p:sp>
        <p:nvSpPr>
          <p:cNvPr id="39" name="TextBox 77"/>
          <p:cNvSpPr txBox="1">
            <a:spLocks noChangeArrowheads="1"/>
          </p:cNvSpPr>
          <p:nvPr/>
        </p:nvSpPr>
        <p:spPr bwMode="auto">
          <a:xfrm>
            <a:off x="3429000" y="2408237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2↔5</a:t>
            </a:r>
          </a:p>
        </p:txBody>
      </p:sp>
      <p:sp>
        <p:nvSpPr>
          <p:cNvPr id="40" name="TextBox 78"/>
          <p:cNvSpPr txBox="1">
            <a:spLocks noChangeArrowheads="1"/>
          </p:cNvSpPr>
          <p:nvPr/>
        </p:nvSpPr>
        <p:spPr bwMode="auto">
          <a:xfrm>
            <a:off x="3471862" y="2560637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41" name="TextBox 79"/>
          <p:cNvSpPr txBox="1">
            <a:spLocks noChangeArrowheads="1"/>
          </p:cNvSpPr>
          <p:nvPr/>
        </p:nvSpPr>
        <p:spPr bwMode="auto">
          <a:xfrm>
            <a:off x="4429125" y="2408237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1↔5</a:t>
            </a:r>
          </a:p>
        </p:txBody>
      </p:sp>
      <p:sp>
        <p:nvSpPr>
          <p:cNvPr id="42" name="TextBox 80"/>
          <p:cNvSpPr txBox="1">
            <a:spLocks noChangeArrowheads="1"/>
          </p:cNvSpPr>
          <p:nvPr/>
        </p:nvSpPr>
        <p:spPr bwMode="auto">
          <a:xfrm>
            <a:off x="4429125" y="2622550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2↔6</a:t>
            </a:r>
          </a:p>
        </p:txBody>
      </p:sp>
      <p:sp>
        <p:nvSpPr>
          <p:cNvPr id="43" name="TextBox 81"/>
          <p:cNvSpPr txBox="1">
            <a:spLocks noChangeArrowheads="1"/>
          </p:cNvSpPr>
          <p:nvPr/>
        </p:nvSpPr>
        <p:spPr bwMode="auto">
          <a:xfrm>
            <a:off x="4471987" y="2774950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44" name="TextBox 82"/>
          <p:cNvSpPr txBox="1">
            <a:spLocks noChangeArrowheads="1"/>
          </p:cNvSpPr>
          <p:nvPr/>
        </p:nvSpPr>
        <p:spPr bwMode="auto">
          <a:xfrm>
            <a:off x="5429250" y="2551112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1↔6</a:t>
            </a:r>
          </a:p>
        </p:txBody>
      </p:sp>
      <p:sp>
        <p:nvSpPr>
          <p:cNvPr id="45" name="TextBox 83"/>
          <p:cNvSpPr txBox="1">
            <a:spLocks noChangeArrowheads="1"/>
          </p:cNvSpPr>
          <p:nvPr/>
        </p:nvSpPr>
        <p:spPr bwMode="auto">
          <a:xfrm>
            <a:off x="5429250" y="2765425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2↔7</a:t>
            </a:r>
          </a:p>
        </p:txBody>
      </p:sp>
      <p:sp>
        <p:nvSpPr>
          <p:cNvPr id="46" name="TextBox 84"/>
          <p:cNvSpPr txBox="1">
            <a:spLocks noChangeArrowheads="1"/>
          </p:cNvSpPr>
          <p:nvPr/>
        </p:nvSpPr>
        <p:spPr bwMode="auto">
          <a:xfrm>
            <a:off x="5472112" y="2917825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47" name="TextBox 85"/>
          <p:cNvSpPr txBox="1">
            <a:spLocks noChangeArrowheads="1"/>
          </p:cNvSpPr>
          <p:nvPr/>
        </p:nvSpPr>
        <p:spPr bwMode="auto">
          <a:xfrm>
            <a:off x="6429375" y="2693987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1↔7</a:t>
            </a:r>
          </a:p>
        </p:txBody>
      </p:sp>
      <p:sp>
        <p:nvSpPr>
          <p:cNvPr id="48" name="TextBox 86"/>
          <p:cNvSpPr txBox="1">
            <a:spLocks noChangeArrowheads="1"/>
          </p:cNvSpPr>
          <p:nvPr/>
        </p:nvSpPr>
        <p:spPr bwMode="auto">
          <a:xfrm>
            <a:off x="6429375" y="2908300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2↔8</a:t>
            </a:r>
          </a:p>
        </p:txBody>
      </p:sp>
      <p:sp>
        <p:nvSpPr>
          <p:cNvPr id="49" name="TextBox 87"/>
          <p:cNvSpPr txBox="1">
            <a:spLocks noChangeArrowheads="1"/>
          </p:cNvSpPr>
          <p:nvPr/>
        </p:nvSpPr>
        <p:spPr bwMode="auto">
          <a:xfrm>
            <a:off x="6472237" y="3060700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sp>
        <p:nvSpPr>
          <p:cNvPr id="50" name="TextBox 88"/>
          <p:cNvSpPr txBox="1">
            <a:spLocks noChangeArrowheads="1"/>
          </p:cNvSpPr>
          <p:nvPr/>
        </p:nvSpPr>
        <p:spPr bwMode="auto">
          <a:xfrm>
            <a:off x="7429500" y="2836862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1↔8</a:t>
            </a:r>
          </a:p>
        </p:txBody>
      </p:sp>
      <p:sp>
        <p:nvSpPr>
          <p:cNvPr id="51" name="TextBox 89"/>
          <p:cNvSpPr txBox="1">
            <a:spLocks noChangeArrowheads="1"/>
          </p:cNvSpPr>
          <p:nvPr/>
        </p:nvSpPr>
        <p:spPr bwMode="auto">
          <a:xfrm>
            <a:off x="7429500" y="3051175"/>
            <a:ext cx="50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2↔9</a:t>
            </a:r>
          </a:p>
        </p:txBody>
      </p:sp>
      <p:sp>
        <p:nvSpPr>
          <p:cNvPr id="52" name="TextBox 90"/>
          <p:cNvSpPr txBox="1">
            <a:spLocks noChangeArrowheads="1"/>
          </p:cNvSpPr>
          <p:nvPr/>
        </p:nvSpPr>
        <p:spPr bwMode="auto">
          <a:xfrm>
            <a:off x="7472362" y="3203575"/>
            <a:ext cx="314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...</a:t>
            </a:r>
          </a:p>
        </p:txBody>
      </p:sp>
      <p:graphicFrame>
        <p:nvGraphicFramePr>
          <p:cNvPr id="53" name="Object 6"/>
          <p:cNvGraphicFramePr>
            <a:graphicFrameLocks noChangeAspect="1"/>
          </p:cNvGraphicFramePr>
          <p:nvPr>
            <p:extLst/>
          </p:nvPr>
        </p:nvGraphicFramePr>
        <p:xfrm>
          <a:off x="8401844" y="1373187"/>
          <a:ext cx="3357562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Graph" r:id="rId4" imgW="3515040" imgH="1869120" progId="Origin50.Graph">
                  <p:embed/>
                </p:oleObj>
              </mc:Choice>
              <mc:Fallback>
                <p:oleObj name="Graph" r:id="rId4" imgW="3515040" imgH="1869120" progId="Origin50.Graph">
                  <p:embed/>
                  <p:pic>
                    <p:nvPicPr>
                      <p:cNvPr id="5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1844" y="1373187"/>
                        <a:ext cx="3357562" cy="178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3"/>
          <p:cNvGraphicFramePr>
            <a:graphicFrameLocks noChangeAspect="1"/>
          </p:cNvGraphicFramePr>
          <p:nvPr>
            <p:extLst/>
          </p:nvPr>
        </p:nvGraphicFramePr>
        <p:xfrm>
          <a:off x="8472487" y="3163651"/>
          <a:ext cx="3457575" cy="3065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Graph" r:id="rId6" imgW="3404160" imgH="3018240" progId="Origin50.Graph">
                  <p:embed/>
                </p:oleObj>
              </mc:Choice>
              <mc:Fallback>
                <p:oleObj name="Graph" r:id="rId6" imgW="3404160" imgH="3018240" progId="Origin50.Graph">
                  <p:embed/>
                  <p:pic>
                    <p:nvPicPr>
                      <p:cNvPr id="5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487" y="3163651"/>
                        <a:ext cx="3457575" cy="30656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536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a Heterodyne ?</a:t>
            </a:r>
            <a:endParaRPr lang="en-US" dirty="0"/>
          </a:p>
        </p:txBody>
      </p:sp>
      <p:sp>
        <p:nvSpPr>
          <p:cNvPr id="4" name="Flowchart: Summing Junction 3"/>
          <p:cNvSpPr/>
          <p:nvPr/>
        </p:nvSpPr>
        <p:spPr>
          <a:xfrm>
            <a:off x="4031214" y="2407386"/>
            <a:ext cx="612648" cy="612648"/>
          </a:xfrm>
          <a:prstGeom prst="flowChartSummingJunct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Flowchart: Process 5"/>
          <p:cNvSpPr/>
          <p:nvPr/>
        </p:nvSpPr>
        <p:spPr>
          <a:xfrm>
            <a:off x="838200" y="2370810"/>
            <a:ext cx="2356338" cy="685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Local Oscillator (LO)</a:t>
            </a:r>
            <a:endParaRPr lang="en-CA" dirty="0"/>
          </a:p>
        </p:txBody>
      </p:sp>
      <p:sp>
        <p:nvSpPr>
          <p:cNvPr id="7" name="Flowchart: Or 6"/>
          <p:cNvSpPr/>
          <p:nvPr/>
        </p:nvSpPr>
        <p:spPr>
          <a:xfrm>
            <a:off x="6043187" y="3572490"/>
            <a:ext cx="612648" cy="612648"/>
          </a:xfrm>
          <a:prstGeom prst="flowChar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lowchart: Merge 7"/>
          <p:cNvSpPr/>
          <p:nvPr/>
        </p:nvSpPr>
        <p:spPr>
          <a:xfrm rot="5400000">
            <a:off x="8673552" y="2370810"/>
            <a:ext cx="685800" cy="6858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Flowchart: Process 8"/>
          <p:cNvSpPr/>
          <p:nvPr/>
        </p:nvSpPr>
        <p:spPr>
          <a:xfrm>
            <a:off x="838200" y="4185138"/>
            <a:ext cx="2356338" cy="123092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Signal Analyzer</a:t>
            </a:r>
            <a:endParaRPr lang="en-CA" dirty="0"/>
          </a:p>
        </p:txBody>
      </p:sp>
      <p:cxnSp>
        <p:nvCxnSpPr>
          <p:cNvPr id="11" name="Straight Connector 10"/>
          <p:cNvCxnSpPr>
            <a:stCxn id="6" idx="3"/>
            <a:endCxn id="4" idx="2"/>
          </p:cNvCxnSpPr>
          <p:nvPr/>
        </p:nvCxnSpPr>
        <p:spPr>
          <a:xfrm>
            <a:off x="3194538" y="2713710"/>
            <a:ext cx="8366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2"/>
          </p:cNvCxnSpPr>
          <p:nvPr/>
        </p:nvCxnSpPr>
        <p:spPr>
          <a:xfrm>
            <a:off x="6345303" y="2713709"/>
            <a:ext cx="232824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4" idx="4"/>
            <a:endCxn id="7" idx="2"/>
          </p:cNvCxnSpPr>
          <p:nvPr/>
        </p:nvCxnSpPr>
        <p:spPr>
          <a:xfrm rot="16200000" flipH="1">
            <a:off x="4760972" y="2596599"/>
            <a:ext cx="858780" cy="170564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7" idx="0"/>
          </p:cNvCxnSpPr>
          <p:nvPr/>
        </p:nvCxnSpPr>
        <p:spPr>
          <a:xfrm>
            <a:off x="6345303" y="2713709"/>
            <a:ext cx="4208" cy="858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7" idx="4"/>
            <a:endCxn id="9" idx="3"/>
          </p:cNvCxnSpPr>
          <p:nvPr/>
        </p:nvCxnSpPr>
        <p:spPr>
          <a:xfrm rot="5400000">
            <a:off x="4464294" y="2915383"/>
            <a:ext cx="615462" cy="315497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480122" y="3182816"/>
            <a:ext cx="1532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Horn Antenna</a:t>
            </a:r>
          </a:p>
          <a:p>
            <a:r>
              <a:rPr lang="en-CA" dirty="0" smtClean="0"/>
              <a:t>(220-330 GHz)</a:t>
            </a:r>
          </a:p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17" name="Right Arrow 16"/>
          <p:cNvSpPr/>
          <p:nvPr/>
        </p:nvSpPr>
        <p:spPr>
          <a:xfrm rot="10800000">
            <a:off x="9895625" y="2560548"/>
            <a:ext cx="1485900" cy="30632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/>
          <p:cNvSpPr txBox="1"/>
          <p:nvPr/>
        </p:nvSpPr>
        <p:spPr>
          <a:xfrm>
            <a:off x="10081529" y="1984542"/>
            <a:ext cx="1298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 smtClean="0"/>
              <a:t>CSR</a:t>
            </a:r>
          </a:p>
          <a:p>
            <a:pPr algn="ctr"/>
            <a:r>
              <a:rPr lang="en-CA" dirty="0" smtClean="0"/>
              <a:t>(0-899 GHz)</a:t>
            </a:r>
            <a:endParaRPr lang="en-CA" dirty="0"/>
          </a:p>
        </p:txBody>
      </p:sp>
      <p:sp>
        <p:nvSpPr>
          <p:cNvPr id="19" name="TextBox 18"/>
          <p:cNvSpPr txBox="1"/>
          <p:nvPr/>
        </p:nvSpPr>
        <p:spPr>
          <a:xfrm>
            <a:off x="3265673" y="1800385"/>
            <a:ext cx="214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Frequency Multiplier</a:t>
            </a:r>
          </a:p>
          <a:p>
            <a:pPr algn="ctr"/>
            <a:r>
              <a:rPr lang="en-CA" dirty="0" smtClean="0"/>
              <a:t>(24X)</a:t>
            </a:r>
            <a:endParaRPr lang="en-CA" dirty="0"/>
          </a:p>
        </p:txBody>
      </p:sp>
      <p:sp>
        <p:nvSpPr>
          <p:cNvPr id="20" name="TextBox 19"/>
          <p:cNvSpPr txBox="1"/>
          <p:nvPr/>
        </p:nvSpPr>
        <p:spPr>
          <a:xfrm>
            <a:off x="6821983" y="3694148"/>
            <a:ext cx="72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Mixer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001674" y="4800599"/>
            <a:ext cx="1234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LO-SIGNAL</a:t>
            </a:r>
          </a:p>
          <a:p>
            <a:r>
              <a:rPr lang="en-CA" dirty="0" smtClean="0"/>
              <a:t>LO+SIGNAL</a:t>
            </a:r>
            <a:endParaRPr lang="en-CA" dirty="0"/>
          </a:p>
        </p:txBody>
      </p:sp>
      <p:sp>
        <p:nvSpPr>
          <p:cNvPr id="21" name="TextBox 20"/>
          <p:cNvSpPr txBox="1"/>
          <p:nvPr/>
        </p:nvSpPr>
        <p:spPr>
          <a:xfrm>
            <a:off x="5820961" y="5165575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Amplifier</a:t>
            </a:r>
            <a:endParaRPr lang="en-CA" dirty="0"/>
          </a:p>
        </p:txBody>
      </p:sp>
      <p:sp>
        <p:nvSpPr>
          <p:cNvPr id="23" name="Diamond 22"/>
          <p:cNvSpPr/>
          <p:nvPr/>
        </p:nvSpPr>
        <p:spPr>
          <a:xfrm>
            <a:off x="6090137" y="4507504"/>
            <a:ext cx="518747" cy="58908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7254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Heterodyne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CA" dirty="0" smtClean="0"/>
              <a:t>The equipment we have is </a:t>
            </a:r>
          </a:p>
          <a:p>
            <a:pPr lvl="1"/>
            <a:r>
              <a:rPr lang="en-CA" dirty="0" smtClean="0"/>
              <a:t>A VDI WR3.4MixAMC-I Integrated Mixer/Amplifier/</a:t>
            </a:r>
            <a:r>
              <a:rPr lang="en-CA" dirty="0" err="1" smtClean="0"/>
              <a:t>Mulitiplier</a:t>
            </a:r>
            <a:r>
              <a:rPr lang="en-CA" dirty="0" smtClean="0"/>
              <a:t> Chain</a:t>
            </a:r>
          </a:p>
          <a:p>
            <a:pPr lvl="2"/>
            <a:r>
              <a:rPr lang="en-CA" dirty="0" smtClean="0"/>
              <a:t>Range: 220-330 GHz</a:t>
            </a:r>
          </a:p>
          <a:p>
            <a:pPr lvl="2"/>
            <a:r>
              <a:rPr lang="en-CA" dirty="0" smtClean="0"/>
              <a:t>Multiplication Factor: 24</a:t>
            </a:r>
          </a:p>
          <a:p>
            <a:pPr lvl="2"/>
            <a:r>
              <a:rPr lang="en-CA" dirty="0" smtClean="0"/>
              <a:t>Gain: 10 dB</a:t>
            </a:r>
          </a:p>
          <a:p>
            <a:pPr lvl="1"/>
            <a:r>
              <a:rPr lang="en-CA" dirty="0" smtClean="0"/>
              <a:t>A VDI WM570DHR3 Antenna Horn</a:t>
            </a:r>
          </a:p>
          <a:p>
            <a:pPr lvl="2"/>
            <a:r>
              <a:rPr lang="en-CA" dirty="0" smtClean="0"/>
              <a:t>Range 220-330 GHz</a:t>
            </a:r>
          </a:p>
          <a:p>
            <a:pPr lvl="1"/>
            <a:r>
              <a:rPr lang="en-CA" dirty="0" smtClean="0"/>
              <a:t>A VDI Synthesizer</a:t>
            </a:r>
          </a:p>
          <a:p>
            <a:pPr lvl="2"/>
            <a:r>
              <a:rPr lang="en-CA" dirty="0" smtClean="0"/>
              <a:t>Output range 8-20 GHz</a:t>
            </a:r>
          </a:p>
          <a:p>
            <a:pPr lvl="1"/>
            <a:r>
              <a:rPr lang="en-CA" dirty="0" err="1" smtClean="0"/>
              <a:t>Keysight</a:t>
            </a:r>
            <a:r>
              <a:rPr lang="en-CA" dirty="0" smtClean="0"/>
              <a:t> N9020B Signal Analyzer</a:t>
            </a:r>
          </a:p>
          <a:p>
            <a:pPr lvl="2"/>
            <a:r>
              <a:rPr lang="en-CA" dirty="0" smtClean="0"/>
              <a:t>Range: 10 Hz to 8.4 GHz</a:t>
            </a:r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9582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Success: LOW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09" y="1265477"/>
            <a:ext cx="6260337" cy="4794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6646" y="1713877"/>
            <a:ext cx="4159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Fill Pattern: 210 evenly spaced bunches</a:t>
            </a:r>
          </a:p>
          <a:p>
            <a:r>
              <a:rPr lang="en-CA" dirty="0" smtClean="0"/>
              <a:t>Synchrotron Frequency: 4.8 kHz</a:t>
            </a:r>
          </a:p>
          <a:p>
            <a:r>
              <a:rPr lang="en-CA" dirty="0" smtClean="0"/>
              <a:t>Current: 5.4 mA</a:t>
            </a:r>
          </a:p>
          <a:p>
            <a:r>
              <a:rPr lang="en-CA" dirty="0" smtClean="0"/>
              <a:t>Local Oscillator Frequency: 8 GHz</a:t>
            </a:r>
          </a:p>
          <a:p>
            <a:r>
              <a:rPr lang="en-CA" dirty="0" smtClean="0"/>
              <a:t>Spectrum Analyzer range: 10 MHz-8.4 GHz</a:t>
            </a:r>
          </a:p>
          <a:p>
            <a:r>
              <a:rPr lang="en-CA" dirty="0" smtClean="0"/>
              <a:t>Average: 100 Scans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76646" y="3662879"/>
            <a:ext cx="2930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Range: 6.13758-6.40443 cm</a:t>
            </a:r>
            <a:r>
              <a:rPr lang="en-CA" baseline="30000" dirty="0" smtClean="0"/>
              <a:t>-1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329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Success: HIGH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09" y="1793014"/>
            <a:ext cx="5618499" cy="43032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9062" y="2232623"/>
            <a:ext cx="4159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Fill Pattern: 210 evenly spaced bunches</a:t>
            </a:r>
          </a:p>
          <a:p>
            <a:r>
              <a:rPr lang="en-CA" dirty="0" smtClean="0"/>
              <a:t>Synchrotron Frequency: 4.8 kHz</a:t>
            </a:r>
          </a:p>
          <a:p>
            <a:r>
              <a:rPr lang="en-CA" dirty="0" smtClean="0"/>
              <a:t>Current: 4.6 mA</a:t>
            </a:r>
          </a:p>
          <a:p>
            <a:r>
              <a:rPr lang="en-CA" dirty="0" smtClean="0"/>
              <a:t>Local Oscillator Frequency: 14 GHz</a:t>
            </a:r>
          </a:p>
          <a:p>
            <a:r>
              <a:rPr lang="en-CA" dirty="0" smtClean="0"/>
              <a:t>Spectrum Analyzer range: 10 MHz-8.4 GHz</a:t>
            </a:r>
          </a:p>
          <a:p>
            <a:r>
              <a:rPr lang="en-CA" dirty="0" smtClean="0"/>
              <a:t>Average: 100 Scans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9062" y="4181625"/>
            <a:ext cx="3047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Range: 10.9490-11.20775 cm</a:t>
            </a:r>
            <a:r>
              <a:rPr lang="en-CA" baseline="30000" dirty="0" smtClean="0"/>
              <a:t>-1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5234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Results: 500 MHz</a:t>
            </a:r>
            <a:endParaRPr lang="en-CA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-213823" y="819393"/>
          <a:ext cx="7792792" cy="5962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Graph" r:id="rId3" imgW="3920760" imgH="3000960" progId="Origin95.Graph">
                  <p:embed/>
                </p:oleObj>
              </mc:Choice>
              <mc:Fallback>
                <p:oleObj name="Graph" r:id="rId3" imgW="3920760" imgH="3000960" progId="Origin95.Graph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13823" y="819393"/>
                        <a:ext cx="7792792" cy="5962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87662" y="2303584"/>
            <a:ext cx="49588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Note: Aliasing Between LO-SIG and LO+SIG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Here the X Axis is for LO-SIG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So the LO+SIG shifts by 2 X the </a:t>
            </a:r>
            <a:r>
              <a:rPr lang="el-GR" dirty="0" smtClean="0"/>
              <a:t>Δ</a:t>
            </a:r>
            <a:r>
              <a:rPr lang="en-CA" dirty="0" smtClean="0"/>
              <a:t>LO (after multiplication) or 48 MHz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500 MHz is the frequency that a bunch passes the 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This is the same </a:t>
            </a:r>
            <a:r>
              <a:rPr lang="en-CA" dirty="0" err="1" smtClean="0"/>
              <a:t>superradiant</a:t>
            </a:r>
            <a:r>
              <a:rPr lang="en-CA" dirty="0" smtClean="0"/>
              <a:t> comb observed in our PR-STAB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6468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Results: 1.754 MHz</a:t>
            </a:r>
            <a:endParaRPr lang="en-CA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26145" y="1109541"/>
          <a:ext cx="7197847" cy="5507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Graph" r:id="rId3" imgW="3920760" imgH="3000960" progId="Origin95.Graph">
                  <p:embed/>
                </p:oleObj>
              </mc:Choice>
              <mc:Fallback>
                <p:oleObj name="Graph" r:id="rId3" imgW="3920760" imgH="3000960" progId="Origin95.Graph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145" y="1109541"/>
                        <a:ext cx="7197847" cy="5507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12156" y="3068515"/>
            <a:ext cx="5453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Zooming in more we can clearly see the 1.75 MHz</a:t>
            </a:r>
          </a:p>
          <a:p>
            <a:r>
              <a:rPr lang="en-CA" dirty="0"/>
              <a:t>f</a:t>
            </a:r>
            <a:r>
              <a:rPr lang="en-CA" dirty="0" smtClean="0"/>
              <a:t>requency comb which we associate with the revolution</a:t>
            </a:r>
          </a:p>
          <a:p>
            <a:r>
              <a:rPr lang="en-CA" dirty="0"/>
              <a:t>f</a:t>
            </a:r>
            <a:r>
              <a:rPr lang="en-CA" dirty="0" smtClean="0"/>
              <a:t>requency of the ring.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1068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Results: Single Bunch – 1.754 MHz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94" y="1690688"/>
            <a:ext cx="6372025" cy="4880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30461" y="2262180"/>
            <a:ext cx="55397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Fill Pattern: 1 Bunch</a:t>
            </a:r>
          </a:p>
          <a:p>
            <a:r>
              <a:rPr lang="en-CA" dirty="0" smtClean="0"/>
              <a:t>Synchrotron Frequency: 4.8 kHz</a:t>
            </a:r>
          </a:p>
          <a:p>
            <a:r>
              <a:rPr lang="en-CA" dirty="0" smtClean="0"/>
              <a:t>Current: 0.08 mA</a:t>
            </a:r>
          </a:p>
          <a:p>
            <a:r>
              <a:rPr lang="en-CA" dirty="0" smtClean="0"/>
              <a:t>Local Oscillator Frequency: 9.00045 GHz</a:t>
            </a:r>
          </a:p>
          <a:p>
            <a:r>
              <a:rPr lang="en-CA" dirty="0" smtClean="0"/>
              <a:t>Spectrum Analyzer range: 10 MHz centered on 4.115 GHz</a:t>
            </a:r>
          </a:p>
          <a:p>
            <a:r>
              <a:rPr lang="en-CA" dirty="0" smtClean="0"/>
              <a:t>Average: 100 Scans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0461" y="4492870"/>
            <a:ext cx="53789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For spectroscopy this will allow 0.00006 cm</a:t>
            </a:r>
            <a:r>
              <a:rPr lang="en-CA" baseline="30000" dirty="0" smtClean="0"/>
              <a:t>-1</a:t>
            </a:r>
            <a:r>
              <a:rPr lang="en-CA" dirty="0" smtClean="0"/>
              <a:t> resolution</a:t>
            </a:r>
          </a:p>
          <a:p>
            <a:r>
              <a:rPr lang="en-CA" dirty="0" smtClean="0"/>
              <a:t>16 times better than our spectrometer</a:t>
            </a:r>
          </a:p>
          <a:p>
            <a:r>
              <a:rPr lang="en-CA" dirty="0" smtClean="0"/>
              <a:t>The equivalent of an 83 meter interferometer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2188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457"/>
            <a:ext cx="3552825" cy="4351338"/>
          </a:xfrm>
        </p:spPr>
        <p:txBody>
          <a:bodyPr>
            <a:normAutofit fontScale="62500" lnSpcReduction="20000"/>
          </a:bodyPr>
          <a:lstStyle/>
          <a:p>
            <a:r>
              <a:rPr lang="en-US" sz="3000" dirty="0" smtClean="0"/>
              <a:t>Tim May</a:t>
            </a:r>
          </a:p>
          <a:p>
            <a:r>
              <a:rPr lang="en-US" sz="3000" dirty="0" smtClean="0"/>
              <a:t>Dr. McKellar  </a:t>
            </a:r>
          </a:p>
          <a:p>
            <a:r>
              <a:rPr lang="en-US" sz="3000" dirty="0" smtClean="0"/>
              <a:t>Dr. van Wijngaarden</a:t>
            </a:r>
          </a:p>
          <a:p>
            <a:r>
              <a:rPr lang="en-US" sz="3000" dirty="0" smtClean="0"/>
              <a:t>Dr. Tokaryk</a:t>
            </a:r>
          </a:p>
          <a:p>
            <a:r>
              <a:rPr lang="en-US" sz="3000" dirty="0" smtClean="0"/>
              <a:t>Dr. Michaelian </a:t>
            </a:r>
          </a:p>
          <a:p>
            <a:r>
              <a:rPr lang="en-US" sz="3000" dirty="0" smtClean="0"/>
              <a:t>Dr. Bergstrom</a:t>
            </a:r>
          </a:p>
          <a:p>
            <a:r>
              <a:rPr lang="en-US" sz="3000" dirty="0" smtClean="0"/>
              <a:t>Dr. Wurtz </a:t>
            </a:r>
          </a:p>
          <a:p>
            <a:r>
              <a:rPr lang="en-US" sz="3000" dirty="0" smtClean="0"/>
              <a:t>Dr Vogt </a:t>
            </a:r>
          </a:p>
          <a:p>
            <a:r>
              <a:rPr lang="en-US" sz="3000" dirty="0" smtClean="0"/>
              <a:t>Tonia </a:t>
            </a:r>
            <a:r>
              <a:rPr lang="en-US" sz="3000" dirty="0"/>
              <a:t>Batten</a:t>
            </a:r>
          </a:p>
          <a:p>
            <a:r>
              <a:rPr lang="en-US" sz="3000" dirty="0"/>
              <a:t>Dr. </a:t>
            </a:r>
            <a:r>
              <a:rPr lang="en-US" sz="3000" dirty="0" smtClean="0"/>
              <a:t>Dallin</a:t>
            </a:r>
          </a:p>
          <a:p>
            <a:r>
              <a:rPr lang="en-US" sz="3000" dirty="0" smtClean="0"/>
              <a:t>Aimee Bell</a:t>
            </a:r>
          </a:p>
          <a:p>
            <a:r>
              <a:rPr lang="en-US" sz="3000" dirty="0" smtClean="0"/>
              <a:t>Sylvestre Twagirayezu</a:t>
            </a:r>
          </a:p>
          <a:p>
            <a:r>
              <a:rPr lang="en-US" sz="3000" dirty="0" smtClean="0"/>
              <a:t>Jianbao Zhao</a:t>
            </a:r>
            <a:endParaRPr lang="en-US" sz="3000" dirty="0"/>
          </a:p>
          <a:p>
            <a:endParaRPr lang="en-US" sz="2600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19650" y="1491457"/>
            <a:ext cx="65341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Canadian Light Sources Staff</a:t>
            </a:r>
          </a:p>
          <a:p>
            <a:r>
              <a:rPr lang="en-US" dirty="0" smtClean="0"/>
              <a:t>Far-Infrared Beamline</a:t>
            </a:r>
          </a:p>
          <a:p>
            <a:pPr lvl="1"/>
            <a:r>
              <a:rPr lang="en-US" dirty="0" smtClean="0"/>
              <a:t>Beamteam</a:t>
            </a:r>
          </a:p>
          <a:p>
            <a:pPr lvl="1"/>
            <a:r>
              <a:rPr lang="en-US" dirty="0" smtClean="0"/>
              <a:t>User community</a:t>
            </a:r>
          </a:p>
          <a:p>
            <a:r>
              <a:rPr lang="en-US" dirty="0" smtClean="0"/>
              <a:t>Canada Foundation for Innovation</a:t>
            </a:r>
          </a:p>
          <a:p>
            <a:r>
              <a:rPr lang="en-US" dirty="0" smtClean="0"/>
              <a:t>NSERC</a:t>
            </a:r>
          </a:p>
          <a:p>
            <a:r>
              <a:rPr lang="en-US" dirty="0" smtClean="0"/>
              <a:t>University of Saskatchewan</a:t>
            </a:r>
          </a:p>
          <a:p>
            <a:r>
              <a:rPr lang="en-US" dirty="0" smtClean="0"/>
              <a:t>Government of Saskatchewan</a:t>
            </a:r>
          </a:p>
          <a:p>
            <a:r>
              <a:rPr lang="en-US" dirty="0" smtClean="0"/>
              <a:t>Western Economic Diversification Canada</a:t>
            </a:r>
          </a:p>
          <a:p>
            <a:r>
              <a:rPr lang="en-US" dirty="0" smtClean="0"/>
              <a:t>National Research Council Canada</a:t>
            </a:r>
          </a:p>
          <a:p>
            <a:r>
              <a:rPr lang="en-US" dirty="0" smtClean="0"/>
              <a:t>Canadian Institute of Health Research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Canadian Infrared Users Workshop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workshop is intended to discuss the direction of Canadian infrared </a:t>
            </a:r>
            <a:r>
              <a:rPr lang="en-CA" dirty="0"/>
              <a:t>u</a:t>
            </a:r>
            <a:r>
              <a:rPr lang="en-CA" dirty="0" smtClean="0"/>
              <a:t>ser facilities in the future.</a:t>
            </a:r>
          </a:p>
          <a:p>
            <a:r>
              <a:rPr lang="en-CA" dirty="0" smtClean="0"/>
              <a:t>Space is limited</a:t>
            </a:r>
          </a:p>
          <a:p>
            <a:r>
              <a:rPr lang="en-CA" dirty="0" smtClean="0"/>
              <a:t>Please contact us if you are interested in attending</a:t>
            </a:r>
          </a:p>
          <a:p>
            <a:pPr lvl="1"/>
            <a:r>
              <a:rPr lang="en-CA" dirty="0" smtClean="0">
                <a:hlinkClick r:id="rId2"/>
              </a:rPr>
              <a:t>Brant.Billinghurst@lightsource.ca</a:t>
            </a:r>
            <a:endParaRPr lang="en-CA" dirty="0" smtClean="0"/>
          </a:p>
          <a:p>
            <a:pPr lvl="1"/>
            <a:r>
              <a:rPr lang="en-CA" dirty="0" smtClean="0">
                <a:hlinkClick r:id="rId3"/>
              </a:rPr>
              <a:t>Scott.Rosendahl@lightsource.ca</a:t>
            </a:r>
            <a:endParaRPr lang="en-CA" dirty="0" smtClean="0"/>
          </a:p>
          <a:p>
            <a:pPr lvl="1"/>
            <a:r>
              <a:rPr lang="en-CA" dirty="0" smtClean="0">
                <a:hlinkClick r:id="rId4"/>
              </a:rPr>
              <a:t>Ian.Burgess@usask.ca</a:t>
            </a:r>
            <a:endParaRPr lang="en-CA" dirty="0" smtClean="0"/>
          </a:p>
          <a:p>
            <a:pPr lvl="1"/>
            <a:endParaRPr lang="en-CA" dirty="0"/>
          </a:p>
          <a:p>
            <a:r>
              <a:rPr lang="en-CA" dirty="0" smtClean="0"/>
              <a:t>Canadian IR Users Discussion Board</a:t>
            </a:r>
          </a:p>
          <a:p>
            <a:pPr lvl="1"/>
            <a:r>
              <a:rPr lang="en-CA" dirty="0">
                <a:hlinkClick r:id="rId5"/>
              </a:rPr>
              <a:t>http://canadian-ir-users.boards.net</a:t>
            </a:r>
            <a:r>
              <a:rPr lang="en-CA" dirty="0" smtClean="0">
                <a:hlinkClick r:id="rId5"/>
              </a:rPr>
              <a:t>/</a:t>
            </a:r>
            <a:r>
              <a:rPr lang="en-CA" dirty="0" smtClean="0"/>
              <a:t>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0589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E46C16-92CC-4109-AE81-64342BE5C180}">
  <ds:schemaRefs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E6CA4FE-8640-40EE-AE90-8C2FC7B9C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B5DA6D8-1370-4B76-A501-7126FB885D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50031</TotalTime>
  <Words>960</Words>
  <Application>Microsoft Office PowerPoint</Application>
  <PresentationFormat>Widescreen</PresentationFormat>
  <Paragraphs>248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Arial Narrow</vt:lpstr>
      <vt:lpstr>Calibri</vt:lpstr>
      <vt:lpstr>Calibri Light</vt:lpstr>
      <vt:lpstr>Tahoma</vt:lpstr>
      <vt:lpstr>Times New Roman</vt:lpstr>
      <vt:lpstr>Office Theme</vt:lpstr>
      <vt:lpstr>Graph</vt:lpstr>
      <vt:lpstr>THz Spectroscopy at the Canadian Light Source</vt:lpstr>
      <vt:lpstr>Outline</vt:lpstr>
      <vt:lpstr>The Canadian Light Source</vt:lpstr>
      <vt:lpstr>Beamlines</vt:lpstr>
      <vt:lpstr>Basics of a Synchrotron</vt:lpstr>
      <vt:lpstr>The Synchrotron Advantage</vt:lpstr>
      <vt:lpstr>Brightness</vt:lpstr>
      <vt:lpstr>Synchrotron advantage: 30-335 cm-1</vt:lpstr>
      <vt:lpstr>Synchrotron advantage: 335-535 cm-1</vt:lpstr>
      <vt:lpstr>Synchrotron advantage: 500-1200 cm-1</vt:lpstr>
      <vt:lpstr>Example</vt:lpstr>
      <vt:lpstr>The Far-Infrared Beamline : Spectrometer</vt:lpstr>
      <vt:lpstr>Detectors</vt:lpstr>
      <vt:lpstr>The Far-Infrared Beamline Gas Cells</vt:lpstr>
      <vt:lpstr>Furnace Cell</vt:lpstr>
      <vt:lpstr>Glow Discharge Cell</vt:lpstr>
      <vt:lpstr>Horizontal Microscope</vt:lpstr>
      <vt:lpstr>Pellet Wheel </vt:lpstr>
      <vt:lpstr>Photoacoustic Spectroscopy</vt:lpstr>
      <vt:lpstr>GladiATR</vt:lpstr>
      <vt:lpstr>Coherent Synchrotron Radiation </vt:lpstr>
      <vt:lpstr>The CSR advantage</vt:lpstr>
      <vt:lpstr>CSR: Spectrum</vt:lpstr>
      <vt:lpstr>CSR: Superradiance</vt:lpstr>
      <vt:lpstr>What is a Heterodyne ?</vt:lpstr>
      <vt:lpstr>Our Heterodyne</vt:lpstr>
      <vt:lpstr>Success: LOW</vt:lpstr>
      <vt:lpstr>Success: HIGH</vt:lpstr>
      <vt:lpstr>Results: 500 MHz</vt:lpstr>
      <vt:lpstr>Results: 1.754 MHz</vt:lpstr>
      <vt:lpstr>Results: Single Bunch – 1.754 MHz</vt:lpstr>
      <vt:lpstr>Thank you</vt:lpstr>
      <vt:lpstr>Canadian Infrared Users Workshop</vt:lpstr>
    </vt:vector>
  </TitlesOfParts>
  <Company>Canadian Light Source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Revealing the mechanisms of malaria and toxoplasmosis</dc:title>
  <dc:creator>Sandra Ribeiro</dc:creator>
  <cp:lastModifiedBy>Brant Billinghurst</cp:lastModifiedBy>
  <cp:revision>59</cp:revision>
  <dcterms:created xsi:type="dcterms:W3CDTF">2016-03-31T17:09:15Z</dcterms:created>
  <dcterms:modified xsi:type="dcterms:W3CDTF">2018-07-04T20:06:26Z</dcterms:modified>
</cp:coreProperties>
</file>