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362" r:id="rId3"/>
    <p:sldId id="363" r:id="rId4"/>
    <p:sldId id="3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33CC"/>
    <a:srgbClr val="CC00FF"/>
    <a:srgbClr val="FFFFFF"/>
    <a:srgbClr val="4472C4"/>
    <a:srgbClr val="71C0E8"/>
    <a:srgbClr val="9BD4B6"/>
    <a:srgbClr val="B4ABD2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1" autoAdjust="0"/>
    <p:restoredTop sz="94450"/>
  </p:normalViewPr>
  <p:slideViewPr>
    <p:cSldViewPr snapToGrid="0" snapToObjects="1">
      <p:cViewPr varScale="1">
        <p:scale>
          <a:sx n="114" d="100"/>
          <a:sy n="114" d="100"/>
        </p:scale>
        <p:origin x="216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28B2-28B8-364D-9670-4B162B54CA3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5AF5-5D84-804C-BA78-8F8C3143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87CE-4BC8-F744-A3DE-180CA825850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6310-DAD6-EE4F-ABB6-4124C82A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3469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B958E4-B883-3A43-B886-6E34D2C9DE1B}" type="datetime1">
              <a:rPr lang="en-CA" smtClean="0"/>
              <a:t>2022-05-18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70000" y="4906619"/>
            <a:ext cx="100838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1270000" y="1641818"/>
            <a:ext cx="10083800" cy="3010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marL="9144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3716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8288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5pPr>
          </a:lstStyle>
          <a:p>
            <a:pPr lvl="0"/>
            <a:r>
              <a:rPr lang="en-US" dirty="0"/>
              <a:t>Presentation Title. Arial Regular 32pt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1270000" y="5110646"/>
            <a:ext cx="10083800" cy="74246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Presentation Subtitle-Arial Regular 16-Title Case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1408"/>
            <a:ext cx="12192000" cy="1034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" y="313154"/>
            <a:ext cx="1783444" cy="3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3172-DA00-4B5C-85FE-269DF8CC3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C6AA-E1C0-4900-8BE0-AFE713B0B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32EA7-501A-4E4E-A27F-ED05A756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8F2A-C742-4447-9E17-81862AC1B676}" type="datetimeFigureOut">
              <a:rPr lang="en-CA" smtClean="0"/>
              <a:t>2022-05-18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CAD9F-56E4-4446-9323-AD85C9C5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02D5-7B39-4F81-A3EC-3F348FD8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15C4-C4EE-4459-A1D5-01FF1E42FC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4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299591" y="205595"/>
            <a:ext cx="7407118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5061E-BE83-4805-A9A5-C0008A713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223751"/>
            <a:ext cx="1947186" cy="35030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D843B46-63A5-4F19-AE85-34A42C067E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2"/>
            <a:ext cx="2299591" cy="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343150" y="205595"/>
            <a:ext cx="7306409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325" y="1069000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573838" y="1069000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22325" y="2000252"/>
            <a:ext cx="4968875" cy="41933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573838" y="2000251"/>
            <a:ext cx="4968875" cy="41933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3B449E-D563-4603-8ABE-AB232A1C6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223751"/>
            <a:ext cx="1947186" cy="35030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5C97660-F480-429A-9A15-BDA1AF8045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2"/>
            <a:ext cx="2299591" cy="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3302966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573838" y="1316183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822325" y="1316183"/>
            <a:ext cx="5075238" cy="504502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573838" y="2214976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7450" y="205595"/>
            <a:ext cx="7231673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93EE97-85D7-4CAC-B13F-E25919356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223751"/>
            <a:ext cx="1947186" cy="350306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85B1B2EA-06AC-4DF7-8466-2802E29EC6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2"/>
            <a:ext cx="2299591" cy="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2795518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26"/>
          </p:nvPr>
        </p:nvSpPr>
        <p:spPr>
          <a:xfrm>
            <a:off x="836214" y="1590784"/>
            <a:ext cx="2387539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32"/>
          </p:nvPr>
        </p:nvSpPr>
        <p:spPr>
          <a:xfrm>
            <a:off x="9123108" y="1590784"/>
            <a:ext cx="2387539" cy="465285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34"/>
          </p:nvPr>
        </p:nvSpPr>
        <p:spPr>
          <a:xfrm>
            <a:off x="6346062" y="3730001"/>
            <a:ext cx="2387539" cy="251363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598511" y="1590783"/>
            <a:ext cx="2387539" cy="91631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Title—Arial Bold 20-Cyan Blue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598511" y="2732526"/>
            <a:ext cx="2387539" cy="351111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836212" y="4234195"/>
            <a:ext cx="2387539" cy="20094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346060" y="1561078"/>
            <a:ext cx="2387539" cy="18934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88224" y="205595"/>
            <a:ext cx="7192108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E0DECE-22B9-4189-9922-9841657A9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223751"/>
            <a:ext cx="1947186" cy="35030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76CD805-5988-406F-BE86-2D781C63C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2"/>
            <a:ext cx="2299591" cy="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822325" y="6469063"/>
            <a:ext cx="2782266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0" name="Content Placeholder 16"/>
          <p:cNvSpPr>
            <a:spLocks noGrp="1"/>
          </p:cNvSpPr>
          <p:nvPr>
            <p:ph sz="quarter" idx="26"/>
          </p:nvPr>
        </p:nvSpPr>
        <p:spPr>
          <a:xfrm>
            <a:off x="836214" y="1590784"/>
            <a:ext cx="2387539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5" name="Content Placeholder 16"/>
          <p:cNvSpPr>
            <a:spLocks noGrp="1"/>
          </p:cNvSpPr>
          <p:nvPr>
            <p:ph sz="quarter" idx="34"/>
          </p:nvPr>
        </p:nvSpPr>
        <p:spPr>
          <a:xfrm>
            <a:off x="6667342" y="1590785"/>
            <a:ext cx="4994433" cy="242189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642755" y="1590783"/>
            <a:ext cx="2387539" cy="9164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Section Title—Arial 20-Cyan Blue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642755" y="2732526"/>
            <a:ext cx="2387539" cy="311168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14 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667341" y="4293829"/>
            <a:ext cx="4964959" cy="20625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</a:t>
            </a:r>
            <a:r>
              <a:rPr lang="en-US"/>
              <a:t>Regular 14 </a:t>
            </a:r>
            <a:r>
              <a:rPr lang="en-US" dirty="0"/>
              <a:t>is the default type for paragraphs (in black).</a:t>
            </a:r>
          </a:p>
          <a:p>
            <a:pPr lvl="0"/>
            <a:r>
              <a:rPr lang="en-US" dirty="0"/>
              <a:t>Type can get bigger, but no smaller.</a:t>
            </a:r>
          </a:p>
          <a:p>
            <a:pPr lvl="0"/>
            <a:r>
              <a:rPr lang="en-US" dirty="0"/>
              <a:t>Use two columns of text when possible, as default.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836212" y="4234195"/>
            <a:ext cx="2387539" cy="20094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14 is the default type for paragraphs (in black).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501412" y="205595"/>
            <a:ext cx="7253653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Italic 24-Cyan Blue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2E639-AA5E-4CEB-A503-D33F8865B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223751"/>
            <a:ext cx="1947186" cy="35030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35FEDA8-D614-4160-B927-8C1D7D307C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02"/>
            <a:ext cx="2299591" cy="7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4105" y="648096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48852" y="0"/>
            <a:ext cx="3943148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2022-05-18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0" y="265641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EC769A-94F6-45A6-9BBA-AF83F9E16D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2854" y="-10010"/>
            <a:ext cx="3719146" cy="1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267"/>
            </a:lvl1pPr>
          </a:lstStyle>
          <a:p>
            <a:pPr lvl="0">
              <a:defRPr sz="1800" b="0"/>
            </a:pPr>
            <a:r>
              <a:rPr sz="4533" b="1"/>
              <a:t>タイトルテキスト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50081" indent="-535749">
              <a:spcBef>
                <a:spcPts val="375"/>
              </a:spcBef>
              <a:defRPr sz="2267" i="1"/>
            </a:lvl2pPr>
            <a:lvl3pPr marL="1666774" indent="-535749">
              <a:spcBef>
                <a:spcPts val="0"/>
              </a:spcBef>
              <a:defRPr sz="1733"/>
            </a:lvl3pPr>
            <a:lvl4pPr marL="2083468" indent="-535749">
              <a:spcBef>
                <a:spcPts val="0"/>
              </a:spcBef>
              <a:defRPr sz="1733" b="0"/>
            </a:lvl4pPr>
            <a:lvl5pPr marL="2500161" indent="-535749">
              <a:spcBef>
                <a:spcPts val="0"/>
              </a:spcBef>
              <a:defRPr sz="1067" b="0"/>
            </a:lvl5pPr>
          </a:lstStyle>
          <a:p>
            <a:pPr lvl="0">
              <a:defRPr sz="1800" b="0"/>
            </a:pPr>
            <a:r>
              <a:rPr sz="3333" b="1"/>
              <a:t>本文レベル1</a:t>
            </a:r>
          </a:p>
          <a:p>
            <a:pPr lvl="1">
              <a:defRPr sz="1800" b="0" i="0"/>
            </a:pPr>
            <a:r>
              <a:rPr sz="2267" b="1" i="1"/>
              <a:t>本文レベル2</a:t>
            </a:r>
          </a:p>
          <a:p>
            <a:pPr lvl="2">
              <a:defRPr b="0"/>
            </a:pPr>
            <a:r>
              <a:rPr b="1"/>
              <a:t>本文レベル3</a:t>
            </a:r>
          </a:p>
          <a:p>
            <a:pPr lvl="3"/>
            <a:r>
              <a:t>本文レベル4</a:t>
            </a:r>
          </a:p>
          <a:p>
            <a:pPr lvl="4">
              <a:defRPr sz="1800"/>
            </a:pPr>
            <a:r>
              <a:rPr sz="1067"/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32705358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  <p:sldLayoutId id="214748366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8" y="1915331"/>
            <a:ext cx="7088703" cy="2082023"/>
          </a:xfrm>
        </p:spPr>
        <p:txBody>
          <a:bodyPr>
            <a:normAutofit/>
          </a:bodyPr>
          <a:lstStyle/>
          <a:p>
            <a:r>
              <a:rPr lang="en-CA" dirty="0"/>
              <a:t>TUCAN manpower </a:t>
            </a:r>
            <a:br>
              <a:rPr lang="en-CA" dirty="0"/>
            </a:br>
            <a:r>
              <a:rPr lang="en-CA" dirty="0"/>
              <a:t>pressures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4996779" cy="900340"/>
          </a:xfrm>
        </p:spPr>
        <p:txBody>
          <a:bodyPr>
            <a:normAutofit/>
          </a:bodyPr>
          <a:lstStyle/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R. Picker</a:t>
            </a:r>
          </a:p>
        </p:txBody>
      </p:sp>
    </p:spTree>
    <p:extLst>
      <p:ext uri="{BB962C8B-B14F-4D97-AF65-F5344CB8AC3E}">
        <p14:creationId xmlns:p14="http://schemas.microsoft.com/office/powerpoint/2010/main" val="20310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circle/>
      </p:transition>
    </mc:Choice>
    <mc:Fallback xmlns="">
      <p:transition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0A2B1-02DE-41F2-B57C-FDBEB78E02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Additional UCN BAE / P&amp;S position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A088-40F0-4C22-92A3-D92FB98DDD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2325" y="857386"/>
            <a:ext cx="10083363" cy="51432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Justification: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At the moment</a:t>
            </a:r>
          </a:p>
          <a:p>
            <a:pPr lvl="1"/>
            <a:r>
              <a:rPr lang="en-CA" dirty="0"/>
              <a:t>huge development effort for UCN source and EDM experiment</a:t>
            </a:r>
          </a:p>
          <a:p>
            <a:pPr lvl="1"/>
            <a:r>
              <a:rPr lang="en-CA" dirty="0"/>
              <a:t>coordination of TRIUMF and external groups for services planning (controls, electrical, water, air…) and installation (also MSR, AMC)</a:t>
            </a:r>
          </a:p>
          <a:p>
            <a:pPr lvl="1"/>
            <a:r>
              <a:rPr lang="en-CA" dirty="0"/>
              <a:t>planning, conducting and analysing of testing and commissioning campaigns (UCN source: </a:t>
            </a:r>
            <a:r>
              <a:rPr lang="en-CA" dirty="0" err="1"/>
              <a:t>cryo</a:t>
            </a:r>
            <a:r>
              <a:rPr lang="en-CA" dirty="0"/>
              <a:t> tests, beam tests, EDM: magnetic testing, UCN handling experiments)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Future</a:t>
            </a:r>
          </a:p>
          <a:p>
            <a:pPr lvl="1"/>
            <a:r>
              <a:rPr lang="en-CA" dirty="0"/>
              <a:t>UCN source will have two experiment ports (First for EDM, second for developments and additional PP experiment)</a:t>
            </a:r>
          </a:p>
          <a:p>
            <a:pPr lvl="1"/>
            <a:r>
              <a:rPr lang="en-CA" dirty="0"/>
              <a:t>Second port experiments will go through PP EEC, probably mostly external </a:t>
            </a:r>
            <a:r>
              <a:rPr lang="en-CA" dirty="0" err="1"/>
              <a:t>expts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Source and EDM will occupy two BAEs for years to come.</a:t>
            </a:r>
          </a:p>
          <a:p>
            <a:pPr lvl="1"/>
            <a:r>
              <a:rPr lang="en-CA" dirty="0"/>
              <a:t>Additional physicist required for operation of 2</a:t>
            </a:r>
            <a:r>
              <a:rPr lang="en-CA" baseline="30000" dirty="0"/>
              <a:t>nd</a:t>
            </a:r>
            <a:r>
              <a:rPr lang="en-CA" dirty="0"/>
              <a:t> experiment port, user liaison etc.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1600" dirty="0"/>
              <a:t>UCN ask in 2018/19 for this 5YP: 2 BAE (or 1 BAE, 1 P&amp;S), 2 techs </a:t>
            </a:r>
          </a:p>
          <a:p>
            <a:pPr lvl="1"/>
            <a:r>
              <a:rPr lang="en-CA" sz="1100" dirty="0"/>
              <a:t>only one liquefier operator has been hired out of all of this</a:t>
            </a:r>
          </a:p>
          <a:p>
            <a:r>
              <a:rPr lang="en-CA" sz="1600" dirty="0"/>
              <a:t>UCN ask has been focussing on getting one BAE/P&amp;S during this 5YP: does not look promising</a:t>
            </a:r>
          </a:p>
          <a:p>
            <a:r>
              <a:rPr lang="en-CA" sz="1600" dirty="0"/>
              <a:t>PSI UCN source/EDM as comparison: 4 FT staff scientists at PSI, 1 paid by ETH </a:t>
            </a:r>
            <a:r>
              <a:rPr lang="en-CA" sz="1600" dirty="0" err="1"/>
              <a:t>Zuerich</a:t>
            </a:r>
            <a:r>
              <a:rPr lang="en-CA" sz="1600" dirty="0"/>
              <a:t>, but permanently stationed at PSI</a:t>
            </a:r>
          </a:p>
          <a:p>
            <a:pPr lvl="1"/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FAC3-84A7-4598-800E-3C66679D6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90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0A2B1-02DE-41F2-B57C-FDBEB78E02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UCN Technician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A088-40F0-4C22-92A3-D92FB98DDDF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2325" y="857386"/>
            <a:ext cx="10083363" cy="51432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Justification:</a:t>
            </a:r>
          </a:p>
          <a:p>
            <a:r>
              <a:rPr lang="en-CA" dirty="0"/>
              <a:t>Currently UCN has no technician.</a:t>
            </a:r>
          </a:p>
          <a:p>
            <a:r>
              <a:rPr lang="en-CA" dirty="0"/>
              <a:t>For any installation, modification etc. we have to ask other TRIUMF groups that are highly oversubscribed. Using physicists and project manager to try to compensate.</a:t>
            </a:r>
          </a:p>
          <a:p>
            <a:r>
              <a:rPr lang="en-CA" dirty="0"/>
              <a:t>We also dearly need a UCN floor manager that feels responsible for the UCN area. Other groups technicians cannot provide that. Currently we try to do that with physicists.</a:t>
            </a:r>
          </a:p>
          <a:p>
            <a:r>
              <a:rPr lang="en-CA" dirty="0"/>
              <a:t>Technician is also required for (</a:t>
            </a:r>
            <a:r>
              <a:rPr lang="en-CA" dirty="0" err="1"/>
              <a:t>cryo</a:t>
            </a:r>
            <a:r>
              <a:rPr lang="en-CA" dirty="0"/>
              <a:t>) operation of UCN source: 2 cryostats, several gas handling systems, 20 pumps, 500 channels of instrumentation </a:t>
            </a:r>
            <a:r>
              <a:rPr lang="en-CA" dirty="0" err="1"/>
              <a:t>etc</a:t>
            </a:r>
            <a:endParaRPr lang="en-CA" dirty="0"/>
          </a:p>
          <a:p>
            <a:r>
              <a:rPr lang="en-CA" dirty="0"/>
              <a:t>CFI budget has seen very large manpower overruns. TRIUMF has increased its manpower in-kind contribution but we might have to go back and ask for more soon. </a:t>
            </a:r>
            <a:r>
              <a:rPr lang="en-CA" dirty="0">
                <a:sym typeface="Symbol" panose="05050102010706020507" pitchFamily="18" charset="2"/>
              </a:rPr>
              <a:t> CFI budget too stretched to hire technician on CFI</a:t>
            </a:r>
            <a:endParaRPr lang="en-CA" dirty="0"/>
          </a:p>
          <a:p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0FAC3-84A7-4598-800E-3C66679D6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6C795-2C6F-4A8A-B5CD-BB98E5311A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Suggested adjustment of UCN hiring priority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CDCD5-F3AC-4FE5-B6CB-116439E0FC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2325" y="1006679"/>
            <a:ext cx="10351811" cy="5186919"/>
          </a:xfrm>
        </p:spPr>
        <p:txBody>
          <a:bodyPr/>
          <a:lstStyle/>
          <a:p>
            <a:r>
              <a:rPr lang="en-CA" dirty="0"/>
              <a:t>Trade BAE/P&amp;S in this 5YP, with technician request now.</a:t>
            </a:r>
          </a:p>
          <a:p>
            <a:r>
              <a:rPr lang="en-CA" dirty="0"/>
              <a:t>BAE/P&amp;S justification is still very valid, but probability for this 5YP is very low. Keep as very important request for 5YP 25-30, see future justification.</a:t>
            </a:r>
          </a:p>
          <a:p>
            <a:r>
              <a:rPr lang="en-CA" dirty="0"/>
              <a:t>Continuing to try to compensate lacking BAE/P&amp;S manpower through NSERC funded grad students and post docs.</a:t>
            </a:r>
          </a:p>
          <a:p>
            <a:r>
              <a:rPr lang="en-CA" dirty="0"/>
              <a:t>Compensating a technician with NSERC manpower is very suboptimal.</a:t>
            </a:r>
          </a:p>
          <a:p>
            <a:endParaRPr lang="en-CA" dirty="0"/>
          </a:p>
          <a:p>
            <a:r>
              <a:rPr lang="en-CA" dirty="0"/>
              <a:t>Technician (or at least fraction of) easier to achieve according to Petr.</a:t>
            </a:r>
          </a:p>
          <a:p>
            <a:endParaRPr lang="en-CA" dirty="0"/>
          </a:p>
          <a:p>
            <a:r>
              <a:rPr lang="en-CA" dirty="0"/>
              <a:t>Possible model: technician is hosted within beamlines group, and will be trained there with at least 50% of time committed to UCN and paid by NRC.</a:t>
            </a:r>
          </a:p>
          <a:p>
            <a:r>
              <a:rPr lang="en-CA" dirty="0"/>
              <a:t>Doug Preddy is fully supportive of that model.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34997-1392-437B-9462-E3691AC5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546A1A-BCEB-4A38-B225-BF19BD5383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24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F5D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F59817C-5E89-F74C-BE88-562E79136B4B}" vid="{7DBB21AC-0158-974F-8828-1E86F2AF93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Document-153798</Template>
  <TotalTime>52934</TotalTime>
  <Words>507</Words>
  <Application>Microsoft Office PowerPoint</Application>
  <PresentationFormat>Widescreen</PresentationFormat>
  <Paragraphs>38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TUCAN manpower  pressures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summary</dc:title>
  <dc:creator>Ruediger Picker</dc:creator>
  <cp:lastModifiedBy>Ruediger Picker</cp:lastModifiedBy>
  <cp:revision>392</cp:revision>
  <dcterms:created xsi:type="dcterms:W3CDTF">2018-04-05T21:52:18Z</dcterms:created>
  <dcterms:modified xsi:type="dcterms:W3CDTF">2022-05-18T23:30:56Z</dcterms:modified>
</cp:coreProperties>
</file>