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rice Retiere" userId="61b3ffde-a1df-4255-a2dd-4ef800072d56" providerId="ADAL" clId="{F7618BA5-54C2-164E-97BD-46042E787E83}"/>
    <pc:docChg chg="custSel modSld">
      <pc:chgData name="Fabrice Retiere" userId="61b3ffde-a1df-4255-a2dd-4ef800072d56" providerId="ADAL" clId="{F7618BA5-54C2-164E-97BD-46042E787E83}" dt="2022-05-19T18:04:18.851" v="64" actId="313"/>
      <pc:docMkLst>
        <pc:docMk/>
      </pc:docMkLst>
      <pc:sldChg chg="modSp mod">
        <pc:chgData name="Fabrice Retiere" userId="61b3ffde-a1df-4255-a2dd-4ef800072d56" providerId="ADAL" clId="{F7618BA5-54C2-164E-97BD-46042E787E83}" dt="2022-05-19T18:04:18.851" v="64" actId="313"/>
        <pc:sldMkLst>
          <pc:docMk/>
          <pc:sldMk cId="782826059" sldId="258"/>
        </pc:sldMkLst>
        <pc:spChg chg="mod">
          <ac:chgData name="Fabrice Retiere" userId="61b3ffde-a1df-4255-a2dd-4ef800072d56" providerId="ADAL" clId="{F7618BA5-54C2-164E-97BD-46042E787E83}" dt="2022-05-19T18:04:18.851" v="64" actId="313"/>
          <ac:spMkLst>
            <pc:docMk/>
            <pc:sldMk cId="782826059" sldId="258"/>
            <ac:spMk id="3" creationId="{22585A89-29FA-817E-729A-49524BFCDF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3A6C-1EDD-0D48-5868-653494C41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65878-9251-CA2B-6117-8FE04785C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7CA80-2058-46DA-0284-C6364E571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18AFB-6A39-5C20-F7D6-FB02A2E4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F0D28-6D25-12FC-860A-298CEA2C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5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2A274-A32F-8451-F987-F62E13E8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56710-4F2D-872B-E8E7-C7BCBFC81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8BBD4-18F1-FC17-2A8F-EF17A040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4E9E8-4893-D9F8-86D0-A64F49B7E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A1139-C5EE-900D-9829-06F18E8E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B6DE3-8760-CC08-7E10-3A223241C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6E0D3-2F5A-D4B5-2921-7F1883A5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DDA61-B534-7048-B6D1-ECB58628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173B3-5A7C-9CD5-40FF-C6B4841E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3B07-9931-8BA6-EBED-A35E5AC2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439C-8A06-230D-0CDC-B751C3C5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A3BE2-9AFF-059A-BAB8-573148F84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26741-77E1-208E-F94B-46A0DF28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B7237-891F-5F9A-BAC4-5E660BFC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995B2-743B-0739-D2A3-A52D4C8B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6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A180-7977-1319-63B4-78450E51D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965B6-1C9C-4262-7055-FA161E7CE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4B59F-8039-C6B8-9528-4F668B70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2A25C-2EBC-2F27-7EB1-7EC18DF7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76B7-7AEF-B661-B3EA-930AF686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7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BA2F1-D3E5-EECA-E3F2-2516C7B5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80FA4-489C-2407-5330-6A65BB457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FA045-7D44-F0BE-3987-AC6789653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F9A39-C6C5-143E-021C-9556DF011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4F061-9C4E-2DC3-A0B9-6298BC23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1F0BF-4256-5D8F-DAA3-59A722BE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1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82BB-44FA-1B93-9C20-33510BD73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E61C9-2AE8-FB4B-9289-D48BC42A2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09301-2E1D-842D-36F8-22330196E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D5FE30-0E1F-C400-AB30-71CE2561C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625E1B-62CE-1C1C-97D5-CA3185BEF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424B1-7CDC-E2ED-CD39-0823CD34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565920-81F0-6AEF-B7DB-598B5934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64AC8-5C1B-EF32-E8AE-4EBDE82C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1AB15-55BD-BA4D-AC8C-0174CF3F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7343B-9264-209F-2E26-D94A5F9C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164B4-0621-F744-D955-D25F506B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18818E-CA00-8743-29CB-978D5984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8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7390DB-0B0B-D034-95EB-8D625D00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F32AE-CE69-4391-EF44-18016C7D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24C6A-71FF-B542-2C9E-1013B0170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7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A41E-7B43-5684-14B2-4E7D6745D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DC82-7AA6-6FB8-1475-1A3FA930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E9A21-6E30-AC6D-4996-CDDA959E7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1D6B7-C27F-C6D7-AD28-AEDE1975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70D6E-5EA3-FB09-97B5-C5A01F7B4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ACDF1-E8AE-0D37-0E48-7A56E47E2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B5BE2-E1B5-07C4-8E7E-D23E653B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B8A7AB-7F0D-460D-9230-27BE2CC90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5725C-6EC7-D3BE-A862-9284D872E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A7DF8-C574-3377-F0E3-BCBF6961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592B7-7D04-DDDE-02ED-9C64EB63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008FF-DACE-0681-2312-607A62533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9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C35F43-F920-0822-DFC9-E39F4DCE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FD115-B9B6-2847-D778-E1B67A415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DB4E0-7BA7-E32E-5983-BBA3174D6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FC478-6C06-C449-B306-E2586EF10EC0}" type="datetimeFigureOut">
              <a:rPr lang="en-US" smtClean="0"/>
              <a:t>5/19/22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7295D-A129-6F92-BEB6-DE4DDBB90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F42F1-F6BD-9ADA-9299-184D416F7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388D-1D1C-AD4D-A7F7-9198B93ED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85545B-8790-6F56-EC51-3B10DE3F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BAE in Astro-particle physics? Current effort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0C2DAD-E9D0-531A-AFC2-0EF5E29B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Chloe </a:t>
            </a:r>
            <a:r>
              <a:rPr lang="en-US" dirty="0" err="1"/>
              <a:t>Malbrunot</a:t>
            </a:r>
            <a:r>
              <a:rPr lang="en-US" dirty="0"/>
              <a:t> (25%)</a:t>
            </a:r>
          </a:p>
          <a:p>
            <a:pPr lvl="1"/>
            <a:r>
              <a:rPr lang="en-US" dirty="0"/>
              <a:t>Experiment: </a:t>
            </a:r>
            <a:r>
              <a:rPr lang="en-US" dirty="0" err="1"/>
              <a:t>nEXO</a:t>
            </a:r>
            <a:r>
              <a:rPr lang="en-US" dirty="0"/>
              <a:t> – </a:t>
            </a:r>
            <a:r>
              <a:rPr lang="en-US" dirty="0" err="1"/>
              <a:t>neutrinoless</a:t>
            </a:r>
            <a:r>
              <a:rPr lang="en-US" dirty="0"/>
              <a:t> double beta decay</a:t>
            </a:r>
          </a:p>
          <a:p>
            <a:pPr lvl="1"/>
            <a:r>
              <a:rPr lang="en-US" dirty="0"/>
              <a:t>Technology: Liquid Xenon</a:t>
            </a:r>
          </a:p>
          <a:p>
            <a:r>
              <a:rPr lang="en-US" dirty="0"/>
              <a:t>Wolfgang Rau (100%)</a:t>
            </a:r>
          </a:p>
          <a:p>
            <a:pPr lvl="1"/>
            <a:r>
              <a:rPr lang="en-US" dirty="0"/>
              <a:t>Experiment: </a:t>
            </a:r>
            <a:r>
              <a:rPr lang="en-US" dirty="0" err="1"/>
              <a:t>SuperCDMS</a:t>
            </a:r>
            <a:r>
              <a:rPr lang="en-US" dirty="0"/>
              <a:t> – DM GeV scale</a:t>
            </a:r>
          </a:p>
          <a:p>
            <a:pPr lvl="1"/>
            <a:r>
              <a:rPr lang="en-US" dirty="0"/>
              <a:t>Technology: </a:t>
            </a:r>
            <a:r>
              <a:rPr lang="en-US" dirty="0" err="1"/>
              <a:t>mK</a:t>
            </a:r>
            <a:r>
              <a:rPr lang="en-US" dirty="0"/>
              <a:t> silicon and germanium bolometer</a:t>
            </a:r>
          </a:p>
          <a:p>
            <a:r>
              <a:rPr lang="en-US" dirty="0"/>
              <a:t>Fabrice Retiere (100% minus possible new tech transfer projects)</a:t>
            </a:r>
          </a:p>
          <a:p>
            <a:pPr lvl="1"/>
            <a:r>
              <a:rPr lang="en-US" dirty="0"/>
              <a:t>Experiments</a:t>
            </a:r>
          </a:p>
          <a:p>
            <a:pPr lvl="2"/>
            <a:r>
              <a:rPr lang="en-US" dirty="0"/>
              <a:t>DarkSide-20k &amp; ARGO – DM 100 GeV scale (35%)</a:t>
            </a:r>
          </a:p>
          <a:p>
            <a:pPr lvl="2"/>
            <a:r>
              <a:rPr lang="en-US" dirty="0" err="1"/>
              <a:t>nEXO</a:t>
            </a:r>
            <a:r>
              <a:rPr lang="en-US" dirty="0"/>
              <a:t> – </a:t>
            </a:r>
            <a:r>
              <a:rPr lang="en-US" dirty="0" err="1"/>
              <a:t>neutrinoless</a:t>
            </a:r>
            <a:r>
              <a:rPr lang="en-US" dirty="0"/>
              <a:t> double beta decay (65%)</a:t>
            </a:r>
          </a:p>
          <a:p>
            <a:pPr lvl="1"/>
            <a:r>
              <a:rPr lang="en-US" dirty="0"/>
              <a:t>Technologies</a:t>
            </a:r>
          </a:p>
          <a:p>
            <a:pPr lvl="2"/>
            <a:r>
              <a:rPr lang="en-US" dirty="0"/>
              <a:t>Avalanche diode solutions (</a:t>
            </a:r>
            <a:r>
              <a:rPr lang="en-US" dirty="0" err="1"/>
              <a:t>SiPMs</a:t>
            </a:r>
            <a:r>
              <a:rPr lang="en-US" dirty="0"/>
              <a:t>, Photon to digital converters,…)</a:t>
            </a:r>
          </a:p>
          <a:p>
            <a:pPr lvl="2"/>
            <a:r>
              <a:rPr lang="en-US" dirty="0" err="1"/>
              <a:t>LXe</a:t>
            </a:r>
            <a:r>
              <a:rPr lang="en-US" dirty="0"/>
              <a:t> and </a:t>
            </a:r>
            <a:r>
              <a:rPr lang="en-US" dirty="0" err="1"/>
              <a:t>LAr</a:t>
            </a:r>
            <a:r>
              <a:rPr lang="en-US" dirty="0"/>
              <a:t> though transferring leadership to Chloe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4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74B4-3B05-DE92-5313-BC7D751C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BAE in Astro-particle physics? A bright future?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D4AB-9CF1-355E-048C-8F1707389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0</a:t>
            </a:r>
            <a:r>
              <a:rPr lang="en-US" dirty="0">
                <a:latin typeface="Symbol" pitchFamily="2" charset="2"/>
              </a:rPr>
              <a:t>nbb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nEXO</a:t>
            </a:r>
            <a:r>
              <a:rPr lang="en-US" dirty="0"/>
              <a:t> DOE funding → becomes a major project → major effort at TRIUMF</a:t>
            </a:r>
          </a:p>
          <a:p>
            <a:pPr lvl="2"/>
            <a:r>
              <a:rPr lang="en-US" dirty="0"/>
              <a:t>CFI funding available. Infrastructure building starting (BCKDF pending) But DOE funding may take a long time to materialize</a:t>
            </a:r>
          </a:p>
          <a:p>
            <a:pPr lvl="2"/>
            <a:r>
              <a:rPr lang="en-US" dirty="0"/>
              <a:t>The way out. R&amp;D towards zero background in </a:t>
            </a:r>
            <a:r>
              <a:rPr lang="en-US" dirty="0" err="1"/>
              <a:t>LXe</a:t>
            </a:r>
            <a:r>
              <a:rPr lang="en-US" dirty="0"/>
              <a:t>/</a:t>
            </a:r>
            <a:r>
              <a:rPr lang="en-US" dirty="0" err="1"/>
              <a:t>GXe</a:t>
            </a:r>
            <a:r>
              <a:rPr lang="en-US" dirty="0"/>
              <a:t>: Ba tagging, Cerenkov &amp; improved energy resolution (</a:t>
            </a:r>
            <a:r>
              <a:rPr lang="en-US" dirty="0" err="1"/>
              <a:t>LXe</a:t>
            </a:r>
            <a:r>
              <a:rPr lang="en-US" dirty="0"/>
              <a:t> tech + photon to digital converter)</a:t>
            </a:r>
          </a:p>
          <a:p>
            <a:pPr lvl="1"/>
            <a:r>
              <a:rPr lang="en-US" dirty="0"/>
              <a:t>Other 0</a:t>
            </a:r>
            <a:r>
              <a:rPr lang="en-US" dirty="0">
                <a:latin typeface="Symbol" pitchFamily="2" charset="2"/>
              </a:rPr>
              <a:t>nbb</a:t>
            </a:r>
            <a:r>
              <a:rPr lang="en-US" dirty="0"/>
              <a:t>? LEGEND at SNOLAB? </a:t>
            </a:r>
            <a:r>
              <a:rPr lang="en-US" dirty="0" err="1"/>
              <a:t>LAr</a:t>
            </a:r>
            <a:r>
              <a:rPr lang="en-US" dirty="0"/>
              <a:t>, Ge? </a:t>
            </a:r>
          </a:p>
          <a:p>
            <a:r>
              <a:rPr lang="en-US" dirty="0"/>
              <a:t>Dark Matter</a:t>
            </a:r>
          </a:p>
          <a:p>
            <a:pPr lvl="1"/>
            <a:r>
              <a:rPr lang="en-US" dirty="0"/>
              <a:t>100 GeV scale. ARGO (</a:t>
            </a:r>
            <a:r>
              <a:rPr lang="en-US" dirty="0" err="1"/>
              <a:t>LAr</a:t>
            </a:r>
            <a:r>
              <a:rPr lang="en-US" dirty="0"/>
              <a:t>) and DARWIN (</a:t>
            </a:r>
            <a:r>
              <a:rPr lang="en-US" dirty="0" err="1"/>
              <a:t>LXe</a:t>
            </a:r>
            <a:r>
              <a:rPr lang="en-US" dirty="0"/>
              <a:t>) are hugely expensive endeavors. Fundable?</a:t>
            </a:r>
          </a:p>
          <a:p>
            <a:pPr lvl="2"/>
            <a:r>
              <a:rPr lang="en-US" dirty="0"/>
              <a:t>R&amp;D ongoing to enable feasibility. Success not guaranteed.</a:t>
            </a:r>
          </a:p>
          <a:p>
            <a:pPr lvl="1"/>
            <a:r>
              <a:rPr lang="en-US" dirty="0"/>
              <a:t>MeV-GeV scale. Compelling with </a:t>
            </a:r>
            <a:r>
              <a:rPr lang="en-US" dirty="0" err="1"/>
              <a:t>SuperCDMS</a:t>
            </a:r>
            <a:r>
              <a:rPr lang="en-US" dirty="0"/>
              <a:t> &amp; technology opportunities</a:t>
            </a:r>
          </a:p>
          <a:p>
            <a:r>
              <a:rPr lang="en-US" dirty="0"/>
              <a:t>Others: neutrino astronomy (P-ONE), neutrino mass, relic neutrinos, &lt;MeV DM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97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78D5-C1D3-1519-80FA-519D365C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BAE in Astro-particle physics? A bright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85A89-29FA-817E-729A-49524BFCD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Outstanding physics scope</a:t>
            </a:r>
          </a:p>
          <a:p>
            <a:pPr lvl="1"/>
            <a:r>
              <a:rPr lang="en-US" dirty="0"/>
              <a:t>TRIUMF to be part of unique and most competitive experiment</a:t>
            </a:r>
          </a:p>
          <a:p>
            <a:r>
              <a:rPr lang="en-US" dirty="0"/>
              <a:t>Outstanding technology</a:t>
            </a:r>
          </a:p>
          <a:p>
            <a:pPr lvl="1"/>
            <a:r>
              <a:rPr lang="en-US" dirty="0" err="1"/>
              <a:t>mK</a:t>
            </a:r>
            <a:r>
              <a:rPr lang="en-US" dirty="0"/>
              <a:t> bolometer, noble liquid, single photon detectors</a:t>
            </a:r>
          </a:p>
          <a:p>
            <a:r>
              <a:rPr lang="en-US" dirty="0"/>
              <a:t>Well funded in Canada so far</a:t>
            </a:r>
          </a:p>
          <a:p>
            <a:pPr lvl="1"/>
            <a:r>
              <a:rPr lang="en-US" dirty="0"/>
              <a:t>So far NSERC+CFREF funding in excess of 300k$/year/BAE + CFI</a:t>
            </a:r>
          </a:p>
          <a:p>
            <a:pPr lvl="1"/>
            <a:r>
              <a:rPr lang="en-US" dirty="0"/>
              <a:t>New CFREF application would be a new windfall</a:t>
            </a:r>
          </a:p>
          <a:p>
            <a:r>
              <a:rPr lang="en-US" dirty="0"/>
              <a:t>In my opinion we need a new BAE leveraging TRIUMF existing expertise &amp; capabilities to take a leadership role in physics deliverables</a:t>
            </a:r>
          </a:p>
          <a:p>
            <a:pPr lvl="1"/>
            <a:r>
              <a:rPr lang="en-US" dirty="0"/>
              <a:t>We need flexibility … Can we head hunt? </a:t>
            </a:r>
          </a:p>
          <a:p>
            <a:pPr lvl="1"/>
            <a:r>
              <a:rPr lang="en-US" dirty="0"/>
              <a:t>Local university </a:t>
            </a:r>
            <a:r>
              <a:rPr lang="en-US"/>
              <a:t>joint appointment? </a:t>
            </a:r>
            <a:r>
              <a:rPr lang="en-US" dirty="0"/>
              <a:t>Help a lot with CFI</a:t>
            </a:r>
          </a:p>
        </p:txBody>
      </p:sp>
    </p:spTree>
    <p:extLst>
      <p:ext uri="{BB962C8B-B14F-4D97-AF65-F5344CB8AC3E}">
        <p14:creationId xmlns:p14="http://schemas.microsoft.com/office/powerpoint/2010/main" val="78282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352</Words>
  <Application>Microsoft Macintosh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A new BAE in Astro-particle physics? Current effort</vt:lpstr>
      <vt:lpstr>A new BAE in Astro-particle physics? A bright future?</vt:lpstr>
      <vt:lpstr>A new BAE in Astro-particle physics? A bright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BAE in Astro-particle physics? Current effort</dc:title>
  <dc:creator>Fabrice Retiere</dc:creator>
  <cp:lastModifiedBy>Fabrice Retiere</cp:lastModifiedBy>
  <cp:revision>1</cp:revision>
  <dcterms:created xsi:type="dcterms:W3CDTF">2022-05-19T16:49:00Z</dcterms:created>
  <dcterms:modified xsi:type="dcterms:W3CDTF">2022-05-19T18:04:19Z</dcterms:modified>
</cp:coreProperties>
</file>