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1"/>
  </p:sldMasterIdLst>
  <p:notesMasterIdLst>
    <p:notesMasterId r:id="rId8"/>
  </p:notesMasterIdLst>
  <p:handoutMasterIdLst>
    <p:handoutMasterId r:id="rId9"/>
  </p:handoutMasterIdLst>
  <p:sldIdLst>
    <p:sldId id="664" r:id="rId2"/>
    <p:sldId id="2059" r:id="rId3"/>
    <p:sldId id="2058" r:id="rId4"/>
    <p:sldId id="2057" r:id="rId5"/>
    <p:sldId id="1537" r:id="rId6"/>
    <p:sldId id="203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FF"/>
    <a:srgbClr val="767171"/>
    <a:srgbClr val="FFFFFF"/>
    <a:srgbClr val="009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8" autoAdjust="0"/>
    <p:restoredTop sz="94692"/>
  </p:normalViewPr>
  <p:slideViewPr>
    <p:cSldViewPr snapToGrid="0" snapToObjects="1">
      <p:cViewPr varScale="1">
        <p:scale>
          <a:sx n="114" d="100"/>
          <a:sy n="114" d="100"/>
        </p:scale>
        <p:origin x="50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7" d="100"/>
          <a:sy n="137" d="100"/>
        </p:scale>
        <p:origin x="178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9C03A-79D8-174C-8A65-8B724BE9D7B5}" type="datetimeFigureOut">
              <a:rPr lang="en-US" smtClean="0"/>
              <a:t>5/26/22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49E93-5542-D14B-A07B-05AD65D6EB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04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3967B-E13D-644C-B749-25F5E6C5117C}" type="datetimeFigureOut">
              <a:rPr lang="en-US" smtClean="0"/>
              <a:t>5/26/22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A6A82-C43D-0E45-8BBC-3BA89641B4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6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2022-05-26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34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73411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A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773410" y="3337854"/>
            <a:ext cx="4869744" cy="30402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5968074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A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3337854"/>
            <a:ext cx="4869744" cy="3040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73410" y="979687"/>
            <a:ext cx="10064407" cy="63707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A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46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75864" y="2032776"/>
            <a:ext cx="5446278" cy="3931442"/>
          </a:xfrm>
          <a:prstGeom prst="rect">
            <a:avLst/>
          </a:prstGeom>
        </p:spPr>
        <p:txBody>
          <a:bodyPr anchor="ctr"/>
          <a:lstStyle>
            <a:lvl1pPr marL="2286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6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979688"/>
            <a:ext cx="4182876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8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7687507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947791" y="979688"/>
            <a:ext cx="7687507" cy="6635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2065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6921889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7116880" y="3953881"/>
            <a:ext cx="4439522" cy="59731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0668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185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5462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176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3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2022-05-26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66811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13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5128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4398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on Ha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89605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o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92157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 Gro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039419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97925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95984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37673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0658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2022-05-26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40321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12481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70101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17789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F NI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59714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09944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PH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738488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G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852085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S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39267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ium Recyc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3151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223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2022-05-26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3669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32640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350479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r Tap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36687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Draf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98282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bbit 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76498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hine Sh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18993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286531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520384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674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6242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Clip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5631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1471" y="979687"/>
            <a:ext cx="8953827" cy="6503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A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1471" y="2032777"/>
            <a:ext cx="8953827" cy="39393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52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8269" y="979688"/>
            <a:ext cx="10231669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7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773410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0661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10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86" r:id="rId4"/>
    <p:sldLayoutId id="2147483817" r:id="rId5"/>
    <p:sldLayoutId id="2147483770" r:id="rId6"/>
    <p:sldLayoutId id="2147483784" r:id="rId7"/>
    <p:sldLayoutId id="2147483771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8" r:id="rId18"/>
    <p:sldLayoutId id="2147483818" r:id="rId19"/>
    <p:sldLayoutId id="2147483785" r:id="rId20"/>
    <p:sldLayoutId id="2147483790" r:id="rId21"/>
    <p:sldLayoutId id="2147483791" r:id="rId22"/>
    <p:sldLayoutId id="2147483793" r:id="rId23"/>
    <p:sldLayoutId id="2147483794" r:id="rId24"/>
    <p:sldLayoutId id="2147483795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6" r:id="rId34"/>
    <p:sldLayoutId id="2147483807" r:id="rId35"/>
    <p:sldLayoutId id="2147483808" r:id="rId36"/>
    <p:sldLayoutId id="2147483809" r:id="rId37"/>
    <p:sldLayoutId id="2147483810" r:id="rId38"/>
    <p:sldLayoutId id="2147483811" r:id="rId39"/>
    <p:sldLayoutId id="2147483812" r:id="rId40"/>
    <p:sldLayoutId id="2147483813" r:id="rId41"/>
    <p:sldLayoutId id="2147483796" r:id="rId42"/>
    <p:sldLayoutId id="2147483821" r:id="rId43"/>
    <p:sldLayoutId id="2147483823" r:id="rId44"/>
    <p:sldLayoutId id="2147483819" r:id="rId45"/>
    <p:sldLayoutId id="2147483820" r:id="rId46"/>
    <p:sldLayoutId id="2147483814" r:id="rId47"/>
    <p:sldLayoutId id="2147483815" r:id="rId48"/>
    <p:sldLayoutId id="2147483816" r:id="rId49"/>
    <p:sldLayoutId id="2147483824" r:id="rId5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eetings.triumf.ca/event/284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85037" y="1168020"/>
            <a:ext cx="10621926" cy="688338"/>
          </a:xfrm>
        </p:spPr>
        <p:txBody>
          <a:bodyPr>
            <a:normAutofit/>
          </a:bodyPr>
          <a:lstStyle/>
          <a:p>
            <a:r>
              <a:rPr lang="en-US" sz="3200" dirty="0"/>
              <a:t>Special Particle Physics Faculty Meeting</a:t>
            </a:r>
            <a:endParaRPr lang="en-US" sz="3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3E9DF6-0197-454E-9EB8-796E0050B9AE}"/>
              </a:ext>
            </a:extLst>
          </p:cNvPr>
          <p:cNvSpPr/>
          <p:nvPr/>
        </p:nvSpPr>
        <p:spPr>
          <a:xfrm>
            <a:off x="1417280" y="2262813"/>
            <a:ext cx="109437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400" dirty="0"/>
              <a:t>Agenda</a:t>
            </a:r>
            <a:endParaRPr lang="en-CA" sz="2000" dirty="0"/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Update on talks with Tony on CFREF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Continue on cases for potential new hires </a:t>
            </a:r>
          </a:p>
          <a:p>
            <a:pPr marL="1200150" lvl="2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Hyper-K</a:t>
            </a:r>
          </a:p>
          <a:p>
            <a:pPr marL="1200150" lvl="2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ALPHA/HAICU/Quantum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Discussion on Priorities</a:t>
            </a:r>
          </a:p>
          <a:p>
            <a:pPr marL="1200150" lvl="2" indent="-285750">
              <a:buClr>
                <a:srgbClr val="00B0F0"/>
              </a:buClr>
              <a:buFont typeface="Wingdings" charset="2"/>
              <a:buChar char="§"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815220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D69EAD4-2494-414D-9120-A2C6FDC90870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Training</a:t>
            </a:r>
          </a:p>
          <a:p>
            <a:endParaRPr 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D8BC3F-38F6-1842-AD82-C6C26394DACD}"/>
              </a:ext>
            </a:extLst>
          </p:cNvPr>
          <p:cNvSpPr txBox="1"/>
          <p:nvPr/>
        </p:nvSpPr>
        <p:spPr>
          <a:xfrm>
            <a:off x="687744" y="1641400"/>
            <a:ext cx="10816512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From Petr:</a:t>
            </a: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/>
              <a:t>Leadership Team Meeting conclusion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/>
              <a:t>WD Q&amp;A should be removed and everybody is welcome to remove it by themselves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b="1" dirty="0"/>
              <a:t>Privacy training is mandatory and everybody must complete it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/>
              <a:t>WD for everyone and WD for managers </a:t>
            </a:r>
            <a:r>
              <a:rPr lang="en-US" sz="2000" dirty="0" err="1"/>
              <a:t>etc</a:t>
            </a:r>
            <a:r>
              <a:rPr lang="en-US" sz="2000" dirty="0"/>
              <a:t> are recommended/optional </a:t>
            </a:r>
          </a:p>
          <a:p>
            <a:pPr>
              <a:buClr>
                <a:srgbClr val="00B0F0"/>
              </a:buClr>
            </a:pPr>
            <a:r>
              <a:rPr lang="en-US" sz="2000" dirty="0"/>
              <a:t> </a:t>
            </a:r>
            <a:endParaRPr lang="en-CA" sz="2000" dirty="0"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/>
              <a:t>A revision of the privacy training will be done. However, the timeline has not been announced. </a:t>
            </a: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2000" dirty="0"/>
              <a:t>It should also be noted that there are job aides for various WD tasks available in pdf format that can be useful.</a:t>
            </a:r>
          </a:p>
          <a:p>
            <a:r>
              <a:rPr lang="en-US" sz="2000" dirty="0"/>
              <a:t> </a:t>
            </a:r>
            <a:br>
              <a:rPr lang="en-US" sz="2000" dirty="0"/>
            </a:b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081511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D69EAD4-2494-414D-9120-A2C6FDC90870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Goals and Objectives</a:t>
            </a:r>
          </a:p>
          <a:p>
            <a:endParaRPr lang="en-US" sz="30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F79853D-CE5A-5536-FBE2-271C83D1DE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462960"/>
              </p:ext>
            </p:extLst>
          </p:nvPr>
        </p:nvGraphicFramePr>
        <p:xfrm>
          <a:off x="571000" y="1503800"/>
          <a:ext cx="10769788" cy="13257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1040">
                  <a:extLst>
                    <a:ext uri="{9D8B030D-6E8A-4147-A177-3AD203B41FA5}">
                      <a16:colId xmlns:a16="http://schemas.microsoft.com/office/drawing/2014/main" val="3962303469"/>
                    </a:ext>
                  </a:extLst>
                </a:gridCol>
                <a:gridCol w="1104067">
                  <a:extLst>
                    <a:ext uri="{9D8B030D-6E8A-4147-A177-3AD203B41FA5}">
                      <a16:colId xmlns:a16="http://schemas.microsoft.com/office/drawing/2014/main" val="2969200841"/>
                    </a:ext>
                  </a:extLst>
                </a:gridCol>
                <a:gridCol w="931040">
                  <a:extLst>
                    <a:ext uri="{9D8B030D-6E8A-4147-A177-3AD203B41FA5}">
                      <a16:colId xmlns:a16="http://schemas.microsoft.com/office/drawing/2014/main" val="1346381070"/>
                    </a:ext>
                  </a:extLst>
                </a:gridCol>
                <a:gridCol w="1310047">
                  <a:extLst>
                    <a:ext uri="{9D8B030D-6E8A-4147-A177-3AD203B41FA5}">
                      <a16:colId xmlns:a16="http://schemas.microsoft.com/office/drawing/2014/main" val="2662554465"/>
                    </a:ext>
                  </a:extLst>
                </a:gridCol>
                <a:gridCol w="1433638">
                  <a:extLst>
                    <a:ext uri="{9D8B030D-6E8A-4147-A177-3AD203B41FA5}">
                      <a16:colId xmlns:a16="http://schemas.microsoft.com/office/drawing/2014/main" val="2497412274"/>
                    </a:ext>
                  </a:extLst>
                </a:gridCol>
                <a:gridCol w="1310047">
                  <a:extLst>
                    <a:ext uri="{9D8B030D-6E8A-4147-A177-3AD203B41FA5}">
                      <a16:colId xmlns:a16="http://schemas.microsoft.com/office/drawing/2014/main" val="980041919"/>
                    </a:ext>
                  </a:extLst>
                </a:gridCol>
                <a:gridCol w="593229">
                  <a:extLst>
                    <a:ext uri="{9D8B030D-6E8A-4147-A177-3AD203B41FA5}">
                      <a16:colId xmlns:a16="http://schemas.microsoft.com/office/drawing/2014/main" val="3341780111"/>
                    </a:ext>
                  </a:extLst>
                </a:gridCol>
                <a:gridCol w="593229">
                  <a:extLst>
                    <a:ext uri="{9D8B030D-6E8A-4147-A177-3AD203B41FA5}">
                      <a16:colId xmlns:a16="http://schemas.microsoft.com/office/drawing/2014/main" val="1214712359"/>
                    </a:ext>
                  </a:extLst>
                </a:gridCol>
                <a:gridCol w="207013">
                  <a:extLst>
                    <a:ext uri="{9D8B030D-6E8A-4147-A177-3AD203B41FA5}">
                      <a16:colId xmlns:a16="http://schemas.microsoft.com/office/drawing/2014/main" val="1896027579"/>
                    </a:ext>
                  </a:extLst>
                </a:gridCol>
                <a:gridCol w="1178219">
                  <a:extLst>
                    <a:ext uri="{9D8B030D-6E8A-4147-A177-3AD203B41FA5}">
                      <a16:colId xmlns:a16="http://schemas.microsoft.com/office/drawing/2014/main" val="1414670946"/>
                    </a:ext>
                  </a:extLst>
                </a:gridCol>
                <a:gridCol w="1178219">
                  <a:extLst>
                    <a:ext uri="{9D8B030D-6E8A-4147-A177-3AD203B41FA5}">
                      <a16:colId xmlns:a16="http://schemas.microsoft.com/office/drawing/2014/main" val="133872767"/>
                    </a:ext>
                  </a:extLst>
                </a:gridCol>
              </a:tblGrid>
              <a:tr h="78585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CA" sz="600" u="none" strike="noStrike">
                          <a:effectLst/>
                        </a:rPr>
                        <a:t>Science and technology</a:t>
                      </a:r>
                      <a:endParaRPr lang="en-CA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CA" sz="700" u="none" strike="noStrike">
                          <a:effectLst/>
                        </a:rPr>
                        <a:t>1) Make groundbreaking discoveries across TRIUMF’s multidisciplinary research portfolio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700" u="none" strike="noStrike">
                          <a:effectLst/>
                        </a:rPr>
                        <a:t>Deliver high-impact science 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CA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CA" sz="700" u="none" strike="noStrike" dirty="0">
                          <a:effectLst/>
                        </a:rPr>
                        <a:t>Lead and participate in SAP research including delivering high-impact results in PP, NP, experiment and theory. Publish scientific results in SAP 190 publications total with 30 high-profile publications.</a:t>
                      </a: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700" u="none" strike="noStrike">
                          <a:effectLst/>
                        </a:rPr>
                        <a:t>Complete scientific and technical analysis and publish results from Particle Physics, focus on ATLAS, T2K, UCN, ALPHA, SuperCDMS to test SM and BSM.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CA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CA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u="none" strike="noStrike">
                          <a:effectLst/>
                        </a:rPr>
                        <a:t>PP, NP, Theory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66771061"/>
                  </a:ext>
                </a:extLst>
              </a:tr>
              <a:tr h="5399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C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700" u="none" strike="noStrike">
                          <a:effectLst/>
                        </a:rPr>
                        <a:t>Support detector development for ATLAS LAr Upgrade, ATLAS ITk, UCN, nEDM, T2K, mPMT, IWCD, HAICU, nEXO</a:t>
                      </a:r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CA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CA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u="none" strike="noStrike" dirty="0">
                          <a:effectLst/>
                        </a:rPr>
                        <a:t>SciTech</a:t>
                      </a: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15667001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E6A9D4A-AD2C-A46D-D70A-D0561454A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839123"/>
              </p:ext>
            </p:extLst>
          </p:nvPr>
        </p:nvGraphicFramePr>
        <p:xfrm>
          <a:off x="570999" y="2960235"/>
          <a:ext cx="10769789" cy="849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2354">
                  <a:extLst>
                    <a:ext uri="{9D8B030D-6E8A-4147-A177-3AD203B41FA5}">
                      <a16:colId xmlns:a16="http://schemas.microsoft.com/office/drawing/2014/main" val="968365647"/>
                    </a:ext>
                  </a:extLst>
                </a:gridCol>
                <a:gridCol w="1442354">
                  <a:extLst>
                    <a:ext uri="{9D8B030D-6E8A-4147-A177-3AD203B41FA5}">
                      <a16:colId xmlns:a16="http://schemas.microsoft.com/office/drawing/2014/main" val="519495570"/>
                    </a:ext>
                  </a:extLst>
                </a:gridCol>
                <a:gridCol w="2220969">
                  <a:extLst>
                    <a:ext uri="{9D8B030D-6E8A-4147-A177-3AD203B41FA5}">
                      <a16:colId xmlns:a16="http://schemas.microsoft.com/office/drawing/2014/main" val="3207739990"/>
                    </a:ext>
                  </a:extLst>
                </a:gridCol>
                <a:gridCol w="2029506">
                  <a:extLst>
                    <a:ext uri="{9D8B030D-6E8A-4147-A177-3AD203B41FA5}">
                      <a16:colId xmlns:a16="http://schemas.microsoft.com/office/drawing/2014/main" val="1343288116"/>
                    </a:ext>
                  </a:extLst>
                </a:gridCol>
                <a:gridCol w="301554">
                  <a:extLst>
                    <a:ext uri="{9D8B030D-6E8A-4147-A177-3AD203B41FA5}">
                      <a16:colId xmlns:a16="http://schemas.microsoft.com/office/drawing/2014/main" val="1089411630"/>
                    </a:ext>
                  </a:extLst>
                </a:gridCol>
                <a:gridCol w="919022">
                  <a:extLst>
                    <a:ext uri="{9D8B030D-6E8A-4147-A177-3AD203B41FA5}">
                      <a16:colId xmlns:a16="http://schemas.microsoft.com/office/drawing/2014/main" val="1128647260"/>
                    </a:ext>
                  </a:extLst>
                </a:gridCol>
                <a:gridCol w="320701">
                  <a:extLst>
                    <a:ext uri="{9D8B030D-6E8A-4147-A177-3AD203B41FA5}">
                      <a16:colId xmlns:a16="http://schemas.microsoft.com/office/drawing/2014/main" val="2405654486"/>
                    </a:ext>
                  </a:extLst>
                </a:gridCol>
                <a:gridCol w="268048">
                  <a:extLst>
                    <a:ext uri="{9D8B030D-6E8A-4147-A177-3AD203B41FA5}">
                      <a16:colId xmlns:a16="http://schemas.microsoft.com/office/drawing/2014/main" val="380812805"/>
                    </a:ext>
                  </a:extLst>
                </a:gridCol>
                <a:gridCol w="1825281">
                  <a:extLst>
                    <a:ext uri="{9D8B030D-6E8A-4147-A177-3AD203B41FA5}">
                      <a16:colId xmlns:a16="http://schemas.microsoft.com/office/drawing/2014/main" val="1906759144"/>
                    </a:ext>
                  </a:extLst>
                </a:gridCol>
              </a:tblGrid>
              <a:tr h="849725"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u="none" strike="noStrike">
                          <a:effectLst/>
                        </a:rPr>
                        <a:t>Seed the development of green technologies and our quantum strategy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u="none" strike="noStrike" dirty="0">
                          <a:effectLst/>
                        </a:rPr>
                        <a:t>Engage in R&amp;D efforts for green technologies and/or quantum sensing, materials and computing applications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u="none" strike="noStrike" dirty="0">
                          <a:effectLst/>
                        </a:rPr>
                        <a:t>At least one project in quantum machine learning techniques or quantum technologies or quantum sensing or environmental monitoring applications.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CA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 dirty="0">
                          <a:effectLst/>
                        </a:rPr>
                        <a:t>Scientific Computing/PP/NP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4668047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32EE458-5D8B-C2CE-4838-F14A5C51A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613718"/>
              </p:ext>
            </p:extLst>
          </p:nvPr>
        </p:nvGraphicFramePr>
        <p:xfrm>
          <a:off x="571000" y="3943693"/>
          <a:ext cx="10769788" cy="21298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8543">
                  <a:extLst>
                    <a:ext uri="{9D8B030D-6E8A-4147-A177-3AD203B41FA5}">
                      <a16:colId xmlns:a16="http://schemas.microsoft.com/office/drawing/2014/main" val="3829902024"/>
                    </a:ext>
                  </a:extLst>
                </a:gridCol>
                <a:gridCol w="1019145">
                  <a:extLst>
                    <a:ext uri="{9D8B030D-6E8A-4147-A177-3AD203B41FA5}">
                      <a16:colId xmlns:a16="http://schemas.microsoft.com/office/drawing/2014/main" val="2080981418"/>
                    </a:ext>
                  </a:extLst>
                </a:gridCol>
                <a:gridCol w="1434018">
                  <a:extLst>
                    <a:ext uri="{9D8B030D-6E8A-4147-A177-3AD203B41FA5}">
                      <a16:colId xmlns:a16="http://schemas.microsoft.com/office/drawing/2014/main" val="2930724285"/>
                    </a:ext>
                  </a:extLst>
                </a:gridCol>
                <a:gridCol w="1569303">
                  <a:extLst>
                    <a:ext uri="{9D8B030D-6E8A-4147-A177-3AD203B41FA5}">
                      <a16:colId xmlns:a16="http://schemas.microsoft.com/office/drawing/2014/main" val="2089295617"/>
                    </a:ext>
                  </a:extLst>
                </a:gridCol>
                <a:gridCol w="1434018">
                  <a:extLst>
                    <a:ext uri="{9D8B030D-6E8A-4147-A177-3AD203B41FA5}">
                      <a16:colId xmlns:a16="http://schemas.microsoft.com/office/drawing/2014/main" val="1416401229"/>
                    </a:ext>
                  </a:extLst>
                </a:gridCol>
                <a:gridCol w="649366">
                  <a:extLst>
                    <a:ext uri="{9D8B030D-6E8A-4147-A177-3AD203B41FA5}">
                      <a16:colId xmlns:a16="http://schemas.microsoft.com/office/drawing/2014/main" val="1821089038"/>
                    </a:ext>
                  </a:extLst>
                </a:gridCol>
                <a:gridCol w="649366">
                  <a:extLst>
                    <a:ext uri="{9D8B030D-6E8A-4147-A177-3AD203B41FA5}">
                      <a16:colId xmlns:a16="http://schemas.microsoft.com/office/drawing/2014/main" val="300757847"/>
                    </a:ext>
                  </a:extLst>
                </a:gridCol>
                <a:gridCol w="226601">
                  <a:extLst>
                    <a:ext uri="{9D8B030D-6E8A-4147-A177-3AD203B41FA5}">
                      <a16:colId xmlns:a16="http://schemas.microsoft.com/office/drawing/2014/main" val="3168919128"/>
                    </a:ext>
                  </a:extLst>
                </a:gridCol>
                <a:gridCol w="1289714">
                  <a:extLst>
                    <a:ext uri="{9D8B030D-6E8A-4147-A177-3AD203B41FA5}">
                      <a16:colId xmlns:a16="http://schemas.microsoft.com/office/drawing/2014/main" val="2835482294"/>
                    </a:ext>
                  </a:extLst>
                </a:gridCol>
                <a:gridCol w="1289714">
                  <a:extLst>
                    <a:ext uri="{9D8B030D-6E8A-4147-A177-3AD203B41FA5}">
                      <a16:colId xmlns:a16="http://schemas.microsoft.com/office/drawing/2014/main" val="188525880"/>
                    </a:ext>
                  </a:extLst>
                </a:gridCol>
              </a:tblGrid>
              <a:tr h="665588">
                <a:tc rowSpan="4">
                  <a:txBody>
                    <a:bodyPr/>
                    <a:lstStyle/>
                    <a:p>
                      <a:pPr algn="l" fontAlgn="t"/>
                      <a:r>
                        <a:rPr lang="en-CA" sz="800" u="none" strike="noStrike" dirty="0">
                          <a:effectLst/>
                        </a:rPr>
                        <a:t>2) Reinforce TRIUMF as a globally leading particle accelerator centre</a:t>
                      </a:r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800" u="none" strike="noStrike">
                          <a:effectLst/>
                        </a:rPr>
                        <a:t>Develop enterprise operational excellence</a:t>
                      </a:r>
                      <a:endParaRPr lang="en-C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CA" sz="800" u="none" strike="noStrike" dirty="0">
                          <a:effectLst/>
                        </a:rPr>
                        <a:t>Develop and deliver technical contributions to SAP physics experiments </a:t>
                      </a:r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800" u="none" strike="noStrike" dirty="0">
                          <a:effectLst/>
                        </a:rPr>
                        <a:t>Develop and research new techniques and directions in SAP for future experiments (</a:t>
                      </a:r>
                      <a:r>
                        <a:rPr lang="en-CA" sz="800" u="none" strike="noStrike" dirty="0" err="1">
                          <a:effectLst/>
                        </a:rPr>
                        <a:t>DarkLight</a:t>
                      </a:r>
                      <a:r>
                        <a:rPr lang="en-CA" sz="800" u="none" strike="noStrike" dirty="0">
                          <a:effectLst/>
                        </a:rPr>
                        <a:t>, PIONEER, HAICU).</a:t>
                      </a:r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C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C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C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CA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800" u="none" strike="noStrike">
                          <a:effectLst/>
                        </a:rPr>
                        <a:t>PP</a:t>
                      </a:r>
                      <a:endParaRPr lang="en-C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99491752"/>
                  </a:ext>
                </a:extLst>
              </a:tr>
              <a:tr h="3993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C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800" u="none" strike="noStrike">
                          <a:effectLst/>
                        </a:rPr>
                        <a:t>Develop detectors for nEXO for a possible installation at SNOLAB</a:t>
                      </a:r>
                      <a:endParaRPr lang="en-C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C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C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C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CA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800" u="none" strike="noStrike">
                          <a:effectLst/>
                        </a:rPr>
                        <a:t>SciTech/PP</a:t>
                      </a:r>
                      <a:endParaRPr lang="en-C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98178343"/>
                  </a:ext>
                </a:extLst>
              </a:tr>
              <a:tr h="5324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C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C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C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CA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17744469"/>
                  </a:ext>
                </a:extLst>
              </a:tr>
              <a:tr h="5324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C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C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CA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7679147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7B6F0E2-5B82-0584-1D9D-91229FA2C1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996152"/>
              </p:ext>
            </p:extLst>
          </p:nvPr>
        </p:nvGraphicFramePr>
        <p:xfrm>
          <a:off x="570999" y="5694843"/>
          <a:ext cx="10769787" cy="620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5992">
                  <a:extLst>
                    <a:ext uri="{9D8B030D-6E8A-4147-A177-3AD203B41FA5}">
                      <a16:colId xmlns:a16="http://schemas.microsoft.com/office/drawing/2014/main" val="443957707"/>
                    </a:ext>
                  </a:extLst>
                </a:gridCol>
                <a:gridCol w="1244680">
                  <a:extLst>
                    <a:ext uri="{9D8B030D-6E8A-4147-A177-3AD203B41FA5}">
                      <a16:colId xmlns:a16="http://schemas.microsoft.com/office/drawing/2014/main" val="719361795"/>
                    </a:ext>
                  </a:extLst>
                </a:gridCol>
                <a:gridCol w="1244680">
                  <a:extLst>
                    <a:ext uri="{9D8B030D-6E8A-4147-A177-3AD203B41FA5}">
                      <a16:colId xmlns:a16="http://schemas.microsoft.com/office/drawing/2014/main" val="3128099972"/>
                    </a:ext>
                  </a:extLst>
                </a:gridCol>
                <a:gridCol w="1916587">
                  <a:extLst>
                    <a:ext uri="{9D8B030D-6E8A-4147-A177-3AD203B41FA5}">
                      <a16:colId xmlns:a16="http://schemas.microsoft.com/office/drawing/2014/main" val="3204856174"/>
                    </a:ext>
                  </a:extLst>
                </a:gridCol>
                <a:gridCol w="1751364">
                  <a:extLst>
                    <a:ext uri="{9D8B030D-6E8A-4147-A177-3AD203B41FA5}">
                      <a16:colId xmlns:a16="http://schemas.microsoft.com/office/drawing/2014/main" val="2114400569"/>
                    </a:ext>
                  </a:extLst>
                </a:gridCol>
                <a:gridCol w="260227">
                  <a:extLst>
                    <a:ext uri="{9D8B030D-6E8A-4147-A177-3AD203B41FA5}">
                      <a16:colId xmlns:a16="http://schemas.microsoft.com/office/drawing/2014/main" val="2324605250"/>
                    </a:ext>
                  </a:extLst>
                </a:gridCol>
                <a:gridCol w="793070">
                  <a:extLst>
                    <a:ext uri="{9D8B030D-6E8A-4147-A177-3AD203B41FA5}">
                      <a16:colId xmlns:a16="http://schemas.microsoft.com/office/drawing/2014/main" val="4144485553"/>
                    </a:ext>
                  </a:extLst>
                </a:gridCol>
                <a:gridCol w="276749">
                  <a:extLst>
                    <a:ext uri="{9D8B030D-6E8A-4147-A177-3AD203B41FA5}">
                      <a16:colId xmlns:a16="http://schemas.microsoft.com/office/drawing/2014/main" val="1921591757"/>
                    </a:ext>
                  </a:extLst>
                </a:gridCol>
                <a:gridCol w="231312">
                  <a:extLst>
                    <a:ext uri="{9D8B030D-6E8A-4147-A177-3AD203B41FA5}">
                      <a16:colId xmlns:a16="http://schemas.microsoft.com/office/drawing/2014/main" val="57239020"/>
                    </a:ext>
                  </a:extLst>
                </a:gridCol>
                <a:gridCol w="1575126">
                  <a:extLst>
                    <a:ext uri="{9D8B030D-6E8A-4147-A177-3AD203B41FA5}">
                      <a16:colId xmlns:a16="http://schemas.microsoft.com/office/drawing/2014/main" val="1053267777"/>
                    </a:ext>
                  </a:extLst>
                </a:gridCol>
              </a:tblGrid>
              <a:tr h="620272">
                <a:tc>
                  <a:txBody>
                    <a:bodyPr/>
                    <a:lstStyle/>
                    <a:p>
                      <a:pPr algn="l" fontAlgn="t"/>
                      <a:r>
                        <a:rPr lang="en-CA" sz="800" u="none" strike="noStrike">
                          <a:effectLst/>
                        </a:rPr>
                        <a:t>6) Increase national and international collaboration</a:t>
                      </a:r>
                      <a:endParaRPr lang="en-C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800" u="none" strike="noStrike" dirty="0">
                          <a:effectLst/>
                        </a:rPr>
                        <a:t>Leverage our network to articulate relevance and value of TRIUMF to Canada</a:t>
                      </a:r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CA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Enhance national &amp; international collaboration in Particle Physics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Organize workshops and conferences and explore international collaborative research grants</a:t>
                      </a:r>
                    </a:p>
                    <a:p>
                      <a:pPr algn="l" fontAlgn="t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C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26963390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73D15A0-BEFF-CA2A-C424-64AA5B6C7E6A}"/>
              </a:ext>
            </a:extLst>
          </p:cNvPr>
          <p:cNvSpPr/>
          <p:nvPr/>
        </p:nvSpPr>
        <p:spPr>
          <a:xfrm>
            <a:off x="570999" y="5169534"/>
            <a:ext cx="776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cs typeface="Times New Roman" panose="02020603050405020304" pitchFamily="18" charset="0"/>
              </a:rPr>
              <a:t>What should we add to “Increase national and international collaboration”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DDEF796-74B7-C453-1F99-F6009A4E5221}"/>
              </a:ext>
            </a:extLst>
          </p:cNvPr>
          <p:cNvSpPr/>
          <p:nvPr/>
        </p:nvSpPr>
        <p:spPr>
          <a:xfrm>
            <a:off x="4185358" y="5496314"/>
            <a:ext cx="4149306" cy="69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015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D69EAD4-2494-414D-9120-A2C6FDC90870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000" dirty="0"/>
              <a:t>Hiring Priorities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83402C-C905-0340-9C7C-1AD1EF068377}"/>
              </a:ext>
            </a:extLst>
          </p:cNvPr>
          <p:cNvSpPr txBox="1"/>
          <p:nvPr/>
        </p:nvSpPr>
        <p:spPr>
          <a:xfrm>
            <a:off x="714108" y="1497924"/>
            <a:ext cx="103087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ea typeface="Cambria" panose="02040503050406030204" pitchFamily="18" charset="0"/>
                <a:cs typeface="Times New Roman" panose="02020603050405020304" pitchFamily="18" charset="0"/>
              </a:rPr>
              <a:t>Over the last 2 meetings heard from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Future Collider (joint-position?)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TUCAN (1) 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Astro-particle / DarkSide-20k / </a:t>
            </a:r>
            <a:r>
              <a:rPr lang="en-CA" sz="2000" dirty="0" err="1"/>
              <a:t>nEXO</a:t>
            </a:r>
            <a:r>
              <a:rPr lang="en-CA" sz="2000" dirty="0"/>
              <a:t> (encouraged by director?)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P-One (potentially big experiment nearby) 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PIONEER (how large is critical mass?)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Hyper-K (replacement) 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ALPHA/HAICU/Quantum (part of new initiative?) </a:t>
            </a:r>
          </a:p>
          <a:p>
            <a:pPr lvl="1">
              <a:buClr>
                <a:srgbClr val="00B0F0"/>
              </a:buClr>
            </a:pPr>
            <a:endParaRPr lang="en-CA" sz="2000" dirty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Clr>
                <a:srgbClr val="00B0F0"/>
              </a:buClr>
              <a:buFontTx/>
              <a:buChar char="-"/>
            </a:pPr>
            <a:r>
              <a:rPr lang="en-CA" sz="2000" dirty="0">
                <a:ea typeface="Cambria" panose="02040503050406030204" pitchFamily="18" charset="0"/>
                <a:cs typeface="Times New Roman" panose="02020603050405020304" pitchFamily="18" charset="0"/>
              </a:rPr>
              <a:t>Funding success dependence</a:t>
            </a:r>
          </a:p>
          <a:p>
            <a:pPr marL="800100" lvl="1" indent="-342900">
              <a:buClr>
                <a:srgbClr val="00B0F0"/>
              </a:buClr>
              <a:buFontTx/>
              <a:buChar char="-"/>
            </a:pPr>
            <a:endParaRPr lang="en-CA" sz="2000" dirty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B0F0"/>
              </a:buClr>
            </a:pPr>
            <a:endParaRPr lang="en-US" sz="2000" dirty="0">
              <a:ea typeface="+mn-lt"/>
              <a:cs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5C32B7-5462-244C-A2F8-F3EA0C7ED451}"/>
              </a:ext>
            </a:extLst>
          </p:cNvPr>
          <p:cNvSpPr/>
          <p:nvPr/>
        </p:nvSpPr>
        <p:spPr>
          <a:xfrm>
            <a:off x="9545444" y="5006898"/>
            <a:ext cx="618498" cy="211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44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D69EAD4-2494-414D-9120-A2C6FDC90870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New Initiatives</a:t>
            </a:r>
          </a:p>
          <a:p>
            <a:endParaRPr 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D8BC3F-38F6-1842-AD82-C6C26394DACD}"/>
              </a:ext>
            </a:extLst>
          </p:cNvPr>
          <p:cNvSpPr txBox="1"/>
          <p:nvPr/>
        </p:nvSpPr>
        <p:spPr>
          <a:xfrm>
            <a:off x="687744" y="1641400"/>
            <a:ext cx="10816512" cy="39651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  <a:hlinkClick r:id="rId2"/>
              </a:rPr>
              <a:t>Particle Physics Planning</a:t>
            </a:r>
            <a:r>
              <a:rPr lang="en-CA" sz="2000" dirty="0">
                <a:cs typeface="Times New Roman" panose="02020603050405020304" pitchFamily="18" charset="0"/>
              </a:rPr>
              <a:t> results in impact on existing and future experiments and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New initiatives under discussion</a:t>
            </a:r>
          </a:p>
          <a:p>
            <a:pPr marL="1200150" lvl="2" indent="-285750">
              <a:spcBef>
                <a:spcPts val="10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Center/platform/hub for detector development (with Science and Technology)</a:t>
            </a:r>
          </a:p>
          <a:p>
            <a:pPr marL="1200150" lvl="2" indent="-285750">
              <a:spcBef>
                <a:spcPts val="10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Center/platform/hub for AMO/Quantum/Precision/physics (HAICU, radioactive molecules, UCN…), across Particle &amp; Nuclear Physics departments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Clearly in the ++ blue sky scenario </a:t>
            </a:r>
          </a:p>
          <a:p>
            <a:pPr marL="1200150" lvl="2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Imagine several BAE, engineers and techs for each </a:t>
            </a:r>
            <a:r>
              <a:rPr lang="en-CA" sz="2000" dirty="0" err="1">
                <a:cs typeface="Times New Roman" panose="02020603050405020304" pitchFamily="18" charset="0"/>
              </a:rPr>
              <a:t>innitiative</a:t>
            </a:r>
            <a:endParaRPr lang="en-CA" sz="2000" dirty="0"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endParaRPr lang="en-CA" sz="2000" dirty="0"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We also want to strengthen SciTech and infrastructure capabilities in a flat-flat scenario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How many hires for that?</a:t>
            </a:r>
          </a:p>
          <a:p>
            <a:pPr lvl="1">
              <a:buClr>
                <a:srgbClr val="00B0F0"/>
              </a:buClr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136673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D69EAD4-2494-414D-9120-A2C6FDC90870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000" dirty="0"/>
              <a:t>AOB</a:t>
            </a:r>
          </a:p>
        </p:txBody>
      </p:sp>
    </p:spTree>
    <p:extLst>
      <p:ext uri="{BB962C8B-B14F-4D97-AF65-F5344CB8AC3E}">
        <p14:creationId xmlns:p14="http://schemas.microsoft.com/office/powerpoint/2010/main" val="356161694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TRIUMF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UMF_Light_03" id="{4D894E19-41A3-8842-A464-3F12065EEF05}" vid="{B960C763-9EE8-8C4A-B0B5-CE3D986AFA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44158</TotalTime>
  <Words>547</Words>
  <Application>Microsoft Macintosh PowerPoint</Application>
  <PresentationFormat>Widescreen</PresentationFormat>
  <Paragraphs>64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Custom Design</vt:lpstr>
      <vt:lpstr>Special Particle Physics Faculty Meeting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Oliver Stelzer-Chilton</dc:creator>
  <cp:lastModifiedBy>Oliver Stelzer-Chilton</cp:lastModifiedBy>
  <cp:revision>1470</cp:revision>
  <cp:lastPrinted>2022-03-10T20:18:27Z</cp:lastPrinted>
  <dcterms:created xsi:type="dcterms:W3CDTF">2018-01-29T04:01:54Z</dcterms:created>
  <dcterms:modified xsi:type="dcterms:W3CDTF">2022-05-26T21:06:26Z</dcterms:modified>
</cp:coreProperties>
</file>