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6" r:id="rId1"/>
  </p:sldMasterIdLst>
  <p:notesMasterIdLst>
    <p:notesMasterId r:id="rId12"/>
  </p:notesMasterIdLst>
  <p:handoutMasterIdLst>
    <p:handoutMasterId r:id="rId13"/>
  </p:handoutMasterIdLst>
  <p:sldIdLst>
    <p:sldId id="664" r:id="rId2"/>
    <p:sldId id="2059" r:id="rId3"/>
    <p:sldId id="2060" r:id="rId4"/>
    <p:sldId id="2061" r:id="rId5"/>
    <p:sldId id="1537" r:id="rId6"/>
    <p:sldId id="2062" r:id="rId7"/>
    <p:sldId id="2063" r:id="rId8"/>
    <p:sldId id="2064" r:id="rId9"/>
    <p:sldId id="2057" r:id="rId10"/>
    <p:sldId id="2032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9FF"/>
    <a:srgbClr val="767171"/>
    <a:srgbClr val="FFFFFF"/>
    <a:srgbClr val="009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87" autoAdjust="0"/>
    <p:restoredTop sz="94692"/>
  </p:normalViewPr>
  <p:slideViewPr>
    <p:cSldViewPr snapToGrid="0" snapToObjects="1">
      <p:cViewPr varScale="1">
        <p:scale>
          <a:sx n="114" d="100"/>
          <a:sy n="114" d="100"/>
        </p:scale>
        <p:origin x="504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37" d="100"/>
          <a:sy n="137" d="100"/>
        </p:scale>
        <p:origin x="1784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F9C03A-79D8-174C-8A65-8B724BE9D7B5}" type="datetimeFigureOut">
              <a:rPr lang="en-US" smtClean="0"/>
              <a:t>6/1/22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D49E93-5542-D14B-A07B-05AD65D6EB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2045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03967B-E13D-644C-B749-25F5E6C5117C}" type="datetimeFigureOut">
              <a:rPr lang="en-US" smtClean="0"/>
              <a:t>6/1/22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FA6A82-C43D-0E45-8BBC-3BA89641B4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460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92426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16" name="Date Placeholder 3"/>
          <p:cNvSpPr txBox="1">
            <a:spLocks/>
          </p:cNvSpPr>
          <p:nvPr userDrawn="1"/>
        </p:nvSpPr>
        <p:spPr>
          <a:xfrm>
            <a:off x="661743" y="6496971"/>
            <a:ext cx="1305077" cy="144991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CACA69-0E10-6F4E-ACF3-A1D2B38594B4}" type="datetime1">
              <a:rPr lang="en-CA" sz="900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2022-06-01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680" y="204095"/>
            <a:ext cx="1947186" cy="350306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62725" y="2032777"/>
            <a:ext cx="3937851" cy="208202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61743" y="4114800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348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773411" y="2032777"/>
            <a:ext cx="4869743" cy="76980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rgbClr val="00A9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773410" y="3337854"/>
            <a:ext cx="4869744" cy="304025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2"/>
          </p:nvPr>
        </p:nvSpPr>
        <p:spPr>
          <a:xfrm>
            <a:off x="5968074" y="2032777"/>
            <a:ext cx="4869743" cy="76980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rgbClr val="00A9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5968073" y="3337854"/>
            <a:ext cx="4869744" cy="304025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773410" y="979687"/>
            <a:ext cx="10064407" cy="63707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 i="0">
                <a:solidFill>
                  <a:srgbClr val="00A9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3464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61743" y="2032776"/>
            <a:ext cx="3938833" cy="158196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>
                <a:solidFill>
                  <a:srgbClr val="00B0F0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1"/>
          </p:nvPr>
        </p:nvSpPr>
        <p:spPr>
          <a:xfrm>
            <a:off x="661743" y="3814534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075864" y="2032776"/>
            <a:ext cx="5446278" cy="3931442"/>
          </a:xfrm>
          <a:prstGeom prst="rect">
            <a:avLst/>
          </a:prstGeom>
        </p:spPr>
        <p:txBody>
          <a:bodyPr anchor="ctr"/>
          <a:lstStyle>
            <a:lvl1pPr marL="2286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3653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61743" y="2032776"/>
            <a:ext cx="3938833" cy="158196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1"/>
          </p:nvPr>
        </p:nvSpPr>
        <p:spPr>
          <a:xfrm>
            <a:off x="661743" y="3814534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979688"/>
            <a:ext cx="4182876" cy="5881540"/>
          </a:xfrm>
          <a:prstGeom prst="rect">
            <a:avLst/>
          </a:prstGeo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7878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7791" y="2032777"/>
            <a:ext cx="7687507" cy="4439522"/>
          </a:xfrm>
          <a:prstGeom prst="rect">
            <a:avLst/>
          </a:prstGeom>
        </p:spPr>
        <p:txBody>
          <a:bodyPr vert="eaVert">
            <a:normAutofit/>
          </a:bodyPr>
          <a:lstStyle>
            <a:lvl1pPr marL="2286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 marL="16002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4pPr>
            <a:lvl5pPr marL="20574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947791" y="979688"/>
            <a:ext cx="7687507" cy="66358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920659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7791" y="2032777"/>
            <a:ext cx="6921889" cy="4439522"/>
          </a:xfrm>
          <a:prstGeom prst="rect">
            <a:avLst/>
          </a:prstGeom>
        </p:spPr>
        <p:txBody>
          <a:bodyPr vert="eaVert">
            <a:normAutofit/>
          </a:bodyPr>
          <a:lstStyle>
            <a:lvl1pPr marL="2286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 marL="16002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4pPr>
            <a:lvl5pPr marL="20574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 rot="5400000">
            <a:off x="7116880" y="3953881"/>
            <a:ext cx="4439522" cy="59731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606682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392788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822" y="204095"/>
            <a:ext cx="1947186" cy="350306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Thank you</a:t>
            </a:r>
            <a:br>
              <a:rPr lang="en-US" dirty="0"/>
            </a:br>
            <a:r>
              <a:rPr lang="en-US" dirty="0">
                <a:solidFill>
                  <a:srgbClr val="00B0F0"/>
                </a:solidFill>
              </a:rPr>
              <a:t>Merci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61988" y="4493174"/>
            <a:ext cx="3938587" cy="7811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 dirty="0"/>
              <a:t>Social Handles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61743" y="4118554"/>
            <a:ext cx="3938587" cy="3746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00B0F0"/>
                </a:solidFill>
              </a:defRPr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01855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392788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822" y="204095"/>
            <a:ext cx="1947186" cy="350306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Thank you</a:t>
            </a:r>
            <a:br>
              <a:rPr lang="en-US" dirty="0"/>
            </a:br>
            <a:r>
              <a:rPr lang="en-US" dirty="0">
                <a:solidFill>
                  <a:srgbClr val="00B0F0"/>
                </a:solidFill>
              </a:rPr>
              <a:t>Merci</a:t>
            </a:r>
            <a:endParaRPr lang="en-US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61988" y="4493174"/>
            <a:ext cx="3938587" cy="7811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 dirty="0"/>
              <a:t>Social Handles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61743" y="4118554"/>
            <a:ext cx="3938587" cy="3746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00B0F0"/>
                </a:solidFill>
              </a:defRPr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54626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392788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822" y="204095"/>
            <a:ext cx="1947186" cy="350306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Thank you</a:t>
            </a:r>
            <a:br>
              <a:rPr lang="en-US" dirty="0"/>
            </a:br>
            <a:r>
              <a:rPr lang="en-US" dirty="0">
                <a:solidFill>
                  <a:srgbClr val="00B0F0"/>
                </a:solidFill>
              </a:rPr>
              <a:t>Merci</a:t>
            </a:r>
            <a:endParaRPr lang="en-US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61988" y="4493174"/>
            <a:ext cx="3938587" cy="7811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 dirty="0"/>
              <a:t>Social Handles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61743" y="4118554"/>
            <a:ext cx="3938587" cy="3746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00B0F0"/>
                </a:solidFill>
              </a:defRPr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41767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Slid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392788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822" y="204095"/>
            <a:ext cx="1947186" cy="350306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Thank you</a:t>
            </a:r>
            <a:br>
              <a:rPr lang="en-US" dirty="0"/>
            </a:br>
            <a:r>
              <a:rPr lang="en-US" dirty="0">
                <a:solidFill>
                  <a:srgbClr val="00B0F0"/>
                </a:solidFill>
              </a:rPr>
              <a:t>Merci</a:t>
            </a:r>
            <a:endParaRPr lang="en-US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61988" y="4493174"/>
            <a:ext cx="3938587" cy="7811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 dirty="0"/>
              <a:t>Social Handles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61743" y="4118554"/>
            <a:ext cx="3938587" cy="3746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00B0F0"/>
                </a:solidFill>
              </a:defRPr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11392788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822" y="204095"/>
            <a:ext cx="1947186" cy="350306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Thank you</a:t>
            </a:r>
            <a:br>
              <a:rPr lang="en-US" dirty="0"/>
            </a:br>
            <a:r>
              <a:rPr lang="en-US" dirty="0">
                <a:solidFill>
                  <a:srgbClr val="00B0F0"/>
                </a:solidFill>
              </a:rPr>
              <a:t>Merci</a:t>
            </a:r>
            <a:endParaRPr lang="en-US" dirty="0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61988" y="4493174"/>
            <a:ext cx="3938587" cy="7811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 dirty="0"/>
              <a:t>Social Handles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61743" y="4118554"/>
            <a:ext cx="3938587" cy="3746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00B0F0"/>
                </a:solidFill>
              </a:defRPr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5934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92426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680" y="204095"/>
            <a:ext cx="1947186" cy="350306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662725" y="2032777"/>
            <a:ext cx="3937851" cy="208202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661743" y="4114800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Date Placeholder 3"/>
          <p:cNvSpPr txBox="1">
            <a:spLocks/>
          </p:cNvSpPr>
          <p:nvPr userDrawn="1"/>
        </p:nvSpPr>
        <p:spPr>
          <a:xfrm>
            <a:off x="661743" y="6496971"/>
            <a:ext cx="1305077" cy="144991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CACA69-0E10-6F4E-ACF3-A1D2B38594B4}" type="datetime1">
              <a:rPr lang="en-CA" sz="900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2022-06-01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8668115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 txBox="1">
            <a:spLocks/>
          </p:cNvSpPr>
          <p:nvPr userDrawn="1"/>
        </p:nvSpPr>
        <p:spPr>
          <a:xfrm>
            <a:off x="11392788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6132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clotr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4251282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I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2343981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son Hal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5896059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or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6921574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clotron Grou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20394195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fet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2979259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en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6959840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4376732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ote Handling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706589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92426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680" y="204095"/>
            <a:ext cx="1947186" cy="350306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62725" y="2032777"/>
            <a:ext cx="3937851" cy="208202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661743" y="4114800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Date Placeholder 3"/>
          <p:cNvSpPr txBox="1">
            <a:spLocks/>
          </p:cNvSpPr>
          <p:nvPr userDrawn="1"/>
        </p:nvSpPr>
        <p:spPr>
          <a:xfrm>
            <a:off x="661743" y="6496971"/>
            <a:ext cx="1305077" cy="144991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CACA69-0E10-6F4E-ACF3-A1D2B38594B4}" type="datetime1">
              <a:rPr lang="en-CA" sz="900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2022-06-01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7403212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ote Handling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7124815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ote Handling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1701012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ote Handling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1177894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F NIF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9597145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A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1099446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PH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3738488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AG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0852085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SI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4392674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ium Recycl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4131516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-1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72232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92426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680" y="204095"/>
            <a:ext cx="1947186" cy="350306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62725" y="2032777"/>
            <a:ext cx="3937851" cy="208202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661743" y="4114800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Date Placeholder 3"/>
          <p:cNvSpPr txBox="1">
            <a:spLocks/>
          </p:cNvSpPr>
          <p:nvPr userDrawn="1"/>
        </p:nvSpPr>
        <p:spPr>
          <a:xfrm>
            <a:off x="661743" y="6496971"/>
            <a:ext cx="1305077" cy="144991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CACA69-0E10-6F4E-ACF3-A1D2B38594B4}" type="datetime1">
              <a:rPr lang="en-CA" sz="900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2022-06-01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-13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53669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CA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7326409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CAN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9350479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er Tap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4236687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ign Draf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7982826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bbit Li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0764980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chine Sho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718993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ol Room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8286531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ol Room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45203842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ol Room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967404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680" y="204095"/>
            <a:ext cx="1947186" cy="350306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62725" y="2032777"/>
            <a:ext cx="3937851" cy="208202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661743" y="4114800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62424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per Clip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656314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1471" y="979687"/>
            <a:ext cx="8953827" cy="65032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 i="0">
                <a:solidFill>
                  <a:srgbClr val="00A9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81471" y="2032777"/>
            <a:ext cx="8953827" cy="393939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523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8269" y="979688"/>
            <a:ext cx="10231669" cy="5881540"/>
          </a:xfrm>
          <a:prstGeom prst="rect">
            <a:avLst/>
          </a:prstGeo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574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61743" y="3814534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773410" y="2032777"/>
            <a:ext cx="4869744" cy="43453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5968073" y="2032777"/>
            <a:ext cx="4869744" cy="43453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06616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4102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86" r:id="rId4"/>
    <p:sldLayoutId id="2147483817" r:id="rId5"/>
    <p:sldLayoutId id="2147483770" r:id="rId6"/>
    <p:sldLayoutId id="2147483784" r:id="rId7"/>
    <p:sldLayoutId id="2147483771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  <p:sldLayoutId id="2147483780" r:id="rId15"/>
    <p:sldLayoutId id="2147483781" r:id="rId16"/>
    <p:sldLayoutId id="2147483782" r:id="rId17"/>
    <p:sldLayoutId id="2147483788" r:id="rId18"/>
    <p:sldLayoutId id="2147483818" r:id="rId19"/>
    <p:sldLayoutId id="2147483785" r:id="rId20"/>
    <p:sldLayoutId id="2147483790" r:id="rId21"/>
    <p:sldLayoutId id="2147483791" r:id="rId22"/>
    <p:sldLayoutId id="2147483793" r:id="rId23"/>
    <p:sldLayoutId id="2147483794" r:id="rId24"/>
    <p:sldLayoutId id="2147483795" r:id="rId25"/>
    <p:sldLayoutId id="2147483798" r:id="rId26"/>
    <p:sldLayoutId id="2147483799" r:id="rId27"/>
    <p:sldLayoutId id="2147483800" r:id="rId28"/>
    <p:sldLayoutId id="2147483801" r:id="rId29"/>
    <p:sldLayoutId id="2147483802" r:id="rId30"/>
    <p:sldLayoutId id="2147483803" r:id="rId31"/>
    <p:sldLayoutId id="2147483804" r:id="rId32"/>
    <p:sldLayoutId id="2147483805" r:id="rId33"/>
    <p:sldLayoutId id="2147483806" r:id="rId34"/>
    <p:sldLayoutId id="2147483807" r:id="rId35"/>
    <p:sldLayoutId id="2147483808" r:id="rId36"/>
    <p:sldLayoutId id="2147483809" r:id="rId37"/>
    <p:sldLayoutId id="2147483810" r:id="rId38"/>
    <p:sldLayoutId id="2147483811" r:id="rId39"/>
    <p:sldLayoutId id="2147483812" r:id="rId40"/>
    <p:sldLayoutId id="2147483813" r:id="rId41"/>
    <p:sldLayoutId id="2147483796" r:id="rId42"/>
    <p:sldLayoutId id="2147483821" r:id="rId43"/>
    <p:sldLayoutId id="2147483823" r:id="rId44"/>
    <p:sldLayoutId id="2147483819" r:id="rId45"/>
    <p:sldLayoutId id="2147483820" r:id="rId46"/>
    <p:sldLayoutId id="2147483814" r:id="rId47"/>
    <p:sldLayoutId id="2147483815" r:id="rId48"/>
    <p:sldLayoutId id="2147483816" r:id="rId49"/>
    <p:sldLayoutId id="2147483824" r:id="rId5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s://indico.cern.ch/event/1077282/contributions/4898469/attachments/2452316/4203752/Directors-Closeout-IPP50th2022.pdf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meetings.triumf.ca/event/284/" TargetMode="Externa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s://meetings.triumf.ca/event/306/" TargetMode="Externa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785037" y="1168020"/>
            <a:ext cx="10621926" cy="688338"/>
          </a:xfrm>
        </p:spPr>
        <p:txBody>
          <a:bodyPr>
            <a:normAutofit/>
          </a:bodyPr>
          <a:lstStyle/>
          <a:p>
            <a:r>
              <a:rPr lang="en-US" sz="3200" dirty="0"/>
              <a:t>Special Particle Physics Faculty Meeting</a:t>
            </a:r>
            <a:endParaRPr lang="en-US" sz="3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3E9DF6-0197-454E-9EB8-796E0050B9AE}"/>
              </a:ext>
            </a:extLst>
          </p:cNvPr>
          <p:cNvSpPr/>
          <p:nvPr/>
        </p:nvSpPr>
        <p:spPr>
          <a:xfrm>
            <a:off x="1417280" y="2262813"/>
            <a:ext cx="10943746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US" sz="2400" dirty="0"/>
              <a:t>Agenda</a:t>
            </a:r>
            <a:endParaRPr lang="en-CA" sz="2000" dirty="0"/>
          </a:p>
          <a:p>
            <a:pPr marL="742950" lvl="1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/>
              <a:t>Update</a:t>
            </a:r>
          </a:p>
          <a:p>
            <a:pPr marL="742950" lvl="1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/>
              <a:t>Discussion on Priorities</a:t>
            </a:r>
          </a:p>
          <a:p>
            <a:pPr marL="1200150" lvl="2" indent="-285750">
              <a:buClr>
                <a:srgbClr val="00B0F0"/>
              </a:buClr>
              <a:buFont typeface="Wingdings" charset="2"/>
              <a:buChar char="§"/>
            </a:pP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2815220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4D69EAD4-2494-414D-9120-A2C6FDC90870}"/>
              </a:ext>
            </a:extLst>
          </p:cNvPr>
          <p:cNvSpPr txBox="1">
            <a:spLocks/>
          </p:cNvSpPr>
          <p:nvPr/>
        </p:nvSpPr>
        <p:spPr>
          <a:xfrm>
            <a:off x="481791" y="917016"/>
            <a:ext cx="10541042" cy="688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3000" dirty="0"/>
              <a:t>AOB</a:t>
            </a:r>
          </a:p>
        </p:txBody>
      </p:sp>
    </p:spTree>
    <p:extLst>
      <p:ext uri="{BB962C8B-B14F-4D97-AF65-F5344CB8AC3E}">
        <p14:creationId xmlns:p14="http://schemas.microsoft.com/office/powerpoint/2010/main" val="3561616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4D69EAD4-2494-414D-9120-A2C6FDC90870}"/>
              </a:ext>
            </a:extLst>
          </p:cNvPr>
          <p:cNvSpPr txBox="1">
            <a:spLocks/>
          </p:cNvSpPr>
          <p:nvPr/>
        </p:nvSpPr>
        <p:spPr>
          <a:xfrm>
            <a:off x="481791" y="917016"/>
            <a:ext cx="10541042" cy="688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CA" sz="3000" dirty="0"/>
              <a:t>Training</a:t>
            </a:r>
          </a:p>
          <a:p>
            <a:endParaRPr lang="en-US" sz="3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D8BC3F-38F6-1842-AD82-C6C26394DACD}"/>
              </a:ext>
            </a:extLst>
          </p:cNvPr>
          <p:cNvSpPr txBox="1"/>
          <p:nvPr/>
        </p:nvSpPr>
        <p:spPr>
          <a:xfrm>
            <a:off x="687744" y="1641400"/>
            <a:ext cx="10816512" cy="432426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>
                <a:cs typeface="Times New Roman" panose="02020603050405020304" pitchFamily="18" charset="0"/>
              </a:rPr>
              <a:t>From Petr:</a:t>
            </a:r>
          </a:p>
          <a:p>
            <a:pPr marL="285750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US" sz="2000" dirty="0"/>
              <a:t>Leadership Team Meeting conclusion</a:t>
            </a:r>
          </a:p>
          <a:p>
            <a:pPr marL="742950" lvl="1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US" sz="2000" dirty="0"/>
              <a:t>WD Q&amp;A should be removed and everybody is welcome to remove it by themselves</a:t>
            </a:r>
          </a:p>
          <a:p>
            <a:pPr marL="742950" lvl="1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US" sz="2000" b="1" dirty="0"/>
              <a:t>Privacy training is mandatory and everybody must complete it</a:t>
            </a:r>
          </a:p>
          <a:p>
            <a:pPr marL="742950" lvl="1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US" sz="2000" dirty="0"/>
              <a:t>WD for everyone and WD for managers </a:t>
            </a:r>
            <a:r>
              <a:rPr lang="en-US" sz="2000" dirty="0" err="1"/>
              <a:t>etc</a:t>
            </a:r>
            <a:r>
              <a:rPr lang="en-US" sz="2000" dirty="0"/>
              <a:t> are recommended/optional </a:t>
            </a:r>
          </a:p>
          <a:p>
            <a:pPr>
              <a:spcBef>
                <a:spcPts val="600"/>
              </a:spcBef>
              <a:buClr>
                <a:srgbClr val="00B0F0"/>
              </a:buClr>
            </a:pPr>
            <a:r>
              <a:rPr lang="en-US" sz="2000" dirty="0"/>
              <a:t> </a:t>
            </a:r>
            <a:endParaRPr lang="en-CA" sz="2000" dirty="0"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US" sz="2000" dirty="0"/>
              <a:t>A revision of the privacy training will be done. However, the timeline has not been announced. </a:t>
            </a:r>
          </a:p>
          <a:p>
            <a:pPr marL="285750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US" sz="2000" dirty="0"/>
              <a:t>It should also be noted that there are job aides for various WD tasks available in pdf format that can be useful.</a:t>
            </a:r>
          </a:p>
          <a:p>
            <a:r>
              <a:rPr lang="en-US" sz="2000" dirty="0"/>
              <a:t> </a:t>
            </a:r>
            <a:br>
              <a:rPr lang="en-US" sz="2000" dirty="0"/>
            </a:b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2081511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4D69EAD4-2494-414D-9120-A2C6FDC90870}"/>
              </a:ext>
            </a:extLst>
          </p:cNvPr>
          <p:cNvSpPr txBox="1">
            <a:spLocks/>
          </p:cNvSpPr>
          <p:nvPr/>
        </p:nvSpPr>
        <p:spPr>
          <a:xfrm>
            <a:off x="481791" y="917016"/>
            <a:ext cx="10541042" cy="688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CA" sz="3000" dirty="0"/>
              <a:t>IPP 50</a:t>
            </a:r>
            <a:r>
              <a:rPr lang="en-CA" sz="3000" baseline="30000" dirty="0"/>
              <a:t>th</a:t>
            </a:r>
            <a:r>
              <a:rPr lang="en-CA" sz="3000" dirty="0"/>
              <a:t> Anniversary (</a:t>
            </a:r>
            <a:r>
              <a:rPr lang="en-CA" sz="3000" dirty="0">
                <a:hlinkClick r:id="rId2"/>
              </a:rPr>
              <a:t>link to slides</a:t>
            </a:r>
            <a:r>
              <a:rPr lang="en-CA" sz="3000" dirty="0"/>
              <a:t>) </a:t>
            </a:r>
          </a:p>
          <a:p>
            <a:endParaRPr lang="en-US" sz="3000" dirty="0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86E78CE2-6AC8-A4E5-F764-5B0882DCEA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0782" y="1605354"/>
            <a:ext cx="7657326" cy="516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330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4D69EAD4-2494-414D-9120-A2C6FDC90870}"/>
              </a:ext>
            </a:extLst>
          </p:cNvPr>
          <p:cNvSpPr txBox="1">
            <a:spLocks/>
          </p:cNvSpPr>
          <p:nvPr/>
        </p:nvSpPr>
        <p:spPr>
          <a:xfrm>
            <a:off x="481791" y="917016"/>
            <a:ext cx="10541042" cy="688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CA" sz="3000" dirty="0"/>
              <a:t>IPP 50</a:t>
            </a:r>
            <a:r>
              <a:rPr lang="en-CA" sz="3000" baseline="30000" dirty="0"/>
              <a:t>th</a:t>
            </a:r>
            <a:r>
              <a:rPr lang="en-CA" sz="3000" dirty="0"/>
              <a:t> Anniversary </a:t>
            </a:r>
          </a:p>
          <a:p>
            <a:endParaRPr lang="en-US" sz="3000" dirty="0"/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9D863C39-52DA-BA04-AA5F-5C894BD7EA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5117" y="1411894"/>
            <a:ext cx="7689215" cy="5446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537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4D69EAD4-2494-414D-9120-A2C6FDC90870}"/>
              </a:ext>
            </a:extLst>
          </p:cNvPr>
          <p:cNvSpPr txBox="1">
            <a:spLocks/>
          </p:cNvSpPr>
          <p:nvPr/>
        </p:nvSpPr>
        <p:spPr>
          <a:xfrm>
            <a:off x="481791" y="917016"/>
            <a:ext cx="10541042" cy="688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CA" sz="3000" dirty="0"/>
              <a:t>New Initiatives</a:t>
            </a:r>
          </a:p>
          <a:p>
            <a:endParaRPr lang="en-US" sz="3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D8BC3F-38F6-1842-AD82-C6C26394DACD}"/>
              </a:ext>
            </a:extLst>
          </p:cNvPr>
          <p:cNvSpPr txBox="1"/>
          <p:nvPr/>
        </p:nvSpPr>
        <p:spPr>
          <a:xfrm>
            <a:off x="687744" y="1641400"/>
            <a:ext cx="10816512" cy="455509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>
                <a:cs typeface="Times New Roman" panose="02020603050405020304" pitchFamily="18" charset="0"/>
                <a:hlinkClick r:id="rId2"/>
              </a:rPr>
              <a:t>Particle Physics Planning</a:t>
            </a:r>
            <a:r>
              <a:rPr lang="en-CA" sz="2000" dirty="0">
                <a:cs typeface="Times New Roman" panose="02020603050405020304" pitchFamily="18" charset="0"/>
              </a:rPr>
              <a:t> results in impact on existing and future experiments and</a:t>
            </a:r>
          </a:p>
          <a:p>
            <a:pPr marL="742950" lvl="1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>
                <a:cs typeface="Times New Roman" panose="02020603050405020304" pitchFamily="18" charset="0"/>
              </a:rPr>
              <a:t>New initiatives under discussion</a:t>
            </a:r>
          </a:p>
          <a:p>
            <a:pPr marL="1200150" lvl="2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>
                <a:cs typeface="Times New Roman" panose="02020603050405020304" pitchFamily="18" charset="0"/>
              </a:rPr>
              <a:t>Center/platform/hub for detector development (with Science and Technology)</a:t>
            </a:r>
          </a:p>
          <a:p>
            <a:pPr marL="1200150" lvl="2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>
                <a:cs typeface="Times New Roman" panose="02020603050405020304" pitchFamily="18" charset="0"/>
              </a:rPr>
              <a:t>Center/platform/hub for AMO/Quantum/Precision/physics (HAICU, radioactive molecules, UCN…), across Particle &amp; Nuclear Physics departments</a:t>
            </a:r>
          </a:p>
          <a:p>
            <a:pPr marL="742950" lvl="1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>
                <a:cs typeface="Times New Roman" panose="02020603050405020304" pitchFamily="18" charset="0"/>
              </a:rPr>
              <a:t>Clearly in the ++ blue sky scenario </a:t>
            </a:r>
          </a:p>
          <a:p>
            <a:pPr marL="1200150" lvl="2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>
                <a:cs typeface="Times New Roman" panose="02020603050405020304" pitchFamily="18" charset="0"/>
              </a:rPr>
              <a:t>Imagine several BAE, engineers and techs for each </a:t>
            </a:r>
            <a:r>
              <a:rPr lang="en-CA" sz="2000" dirty="0" err="1">
                <a:cs typeface="Times New Roman" panose="02020603050405020304" pitchFamily="18" charset="0"/>
              </a:rPr>
              <a:t>innitiative</a:t>
            </a:r>
            <a:endParaRPr lang="en-CA" sz="2000" dirty="0"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endParaRPr lang="en-CA" sz="1000" dirty="0"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>
                <a:cs typeface="Times New Roman" panose="02020603050405020304" pitchFamily="18" charset="0"/>
              </a:rPr>
              <a:t>Two task forces created - kick off tomorrow (if interested let me know)</a:t>
            </a:r>
          </a:p>
          <a:p>
            <a:pPr marL="285750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endParaRPr lang="en-CA" sz="1000" dirty="0"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>
                <a:cs typeface="Times New Roman" panose="02020603050405020304" pitchFamily="18" charset="0"/>
              </a:rPr>
              <a:t>We also want to strengthen SciTech and infrastructure capabilities in a flat-flat scenario</a:t>
            </a:r>
          </a:p>
          <a:p>
            <a:pPr marL="742950" lvl="1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>
                <a:cs typeface="Times New Roman" panose="02020603050405020304" pitchFamily="18" charset="0"/>
              </a:rPr>
              <a:t>How many hires for that?</a:t>
            </a:r>
          </a:p>
          <a:p>
            <a:pPr lvl="1">
              <a:buClr>
                <a:srgbClr val="00B0F0"/>
              </a:buClr>
            </a:pP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2136673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4D69EAD4-2494-414D-9120-A2C6FDC90870}"/>
              </a:ext>
            </a:extLst>
          </p:cNvPr>
          <p:cNvSpPr txBox="1">
            <a:spLocks/>
          </p:cNvSpPr>
          <p:nvPr/>
        </p:nvSpPr>
        <p:spPr>
          <a:xfrm>
            <a:off x="481791" y="917016"/>
            <a:ext cx="10541042" cy="688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CA" sz="3000" dirty="0"/>
              <a:t>PSD Retreat</a:t>
            </a:r>
          </a:p>
          <a:p>
            <a:endParaRPr lang="en-US" sz="3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D8BC3F-38F6-1842-AD82-C6C26394DACD}"/>
              </a:ext>
            </a:extLst>
          </p:cNvPr>
          <p:cNvSpPr txBox="1"/>
          <p:nvPr/>
        </p:nvSpPr>
        <p:spPr>
          <a:xfrm>
            <a:off x="687744" y="1641400"/>
            <a:ext cx="10816512" cy="116955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>
                <a:cs typeface="Times New Roman" panose="02020603050405020304" pitchFamily="18" charset="0"/>
              </a:rPr>
              <a:t>June 13</a:t>
            </a:r>
            <a:r>
              <a:rPr lang="en-CA" sz="2000" baseline="30000" dirty="0">
                <a:cs typeface="Times New Roman" panose="02020603050405020304" pitchFamily="18" charset="0"/>
              </a:rPr>
              <a:t>th</a:t>
            </a:r>
            <a:r>
              <a:rPr lang="en-CA" sz="2000" dirty="0">
                <a:cs typeface="Times New Roman" panose="02020603050405020304" pitchFamily="18" charset="0"/>
              </a:rPr>
              <a:t> at the University Golf Club</a:t>
            </a:r>
          </a:p>
          <a:p>
            <a:pPr marL="285750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>
                <a:cs typeface="Times New Roman" panose="02020603050405020304" pitchFamily="18" charset="0"/>
              </a:rPr>
              <a:t>BAE + invited P&amp;S (A&amp;P)</a:t>
            </a:r>
          </a:p>
          <a:p>
            <a:pPr marL="285750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>
                <a:cs typeface="Times New Roman" panose="02020603050405020304" pitchFamily="18" charset="0"/>
              </a:rPr>
              <a:t>Agenda developing </a:t>
            </a:r>
            <a:r>
              <a:rPr lang="en-CA" sz="2000" dirty="0">
                <a:cs typeface="Times New Roman" panose="02020603050405020304" pitchFamily="18" charset="0"/>
                <a:hlinkClick r:id="rId2"/>
              </a:rPr>
              <a:t>here</a:t>
            </a:r>
            <a:endParaRPr lang="en-CA" sz="2000" dirty="0"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BF80FB2-1103-2D5B-C7AC-08D9EF44ED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3483" y="1037062"/>
            <a:ext cx="6349983" cy="574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056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4D69EAD4-2494-414D-9120-A2C6FDC90870}"/>
              </a:ext>
            </a:extLst>
          </p:cNvPr>
          <p:cNvSpPr txBox="1">
            <a:spLocks/>
          </p:cNvSpPr>
          <p:nvPr/>
        </p:nvSpPr>
        <p:spPr>
          <a:xfrm>
            <a:off x="481791" y="917016"/>
            <a:ext cx="10541042" cy="688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CA" sz="3000" dirty="0"/>
              <a:t>PSD Retreat</a:t>
            </a:r>
          </a:p>
          <a:p>
            <a:endParaRPr lang="en-US" sz="3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9FB36A-9AD5-2B2C-7D08-1D1C21B161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6375" y="0"/>
            <a:ext cx="5899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174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4D69EAD4-2494-414D-9120-A2C6FDC90870}"/>
              </a:ext>
            </a:extLst>
          </p:cNvPr>
          <p:cNvSpPr txBox="1">
            <a:spLocks/>
          </p:cNvSpPr>
          <p:nvPr/>
        </p:nvSpPr>
        <p:spPr>
          <a:xfrm>
            <a:off x="481791" y="917016"/>
            <a:ext cx="10541042" cy="688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CA" sz="3000" dirty="0"/>
              <a:t>Science Week</a:t>
            </a:r>
          </a:p>
          <a:p>
            <a:endParaRPr lang="en-US" sz="3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83546D-0772-07BF-2986-CD8AC80F1ABF}"/>
              </a:ext>
            </a:extLst>
          </p:cNvPr>
          <p:cNvSpPr txBox="1"/>
          <p:nvPr/>
        </p:nvSpPr>
        <p:spPr>
          <a:xfrm>
            <a:off x="687744" y="1641400"/>
            <a:ext cx="10816512" cy="14773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>
                <a:cs typeface="Times New Roman" panose="02020603050405020304" pitchFamily="18" charset="0"/>
              </a:rPr>
              <a:t>Session on Wednesday and Thursday focuses on 5YP developments</a:t>
            </a:r>
          </a:p>
          <a:p>
            <a:pPr marL="742950" lvl="1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>
                <a:cs typeface="Times New Roman" panose="02020603050405020304" pitchFamily="18" charset="0"/>
              </a:rPr>
              <a:t>Proposal for PP/SciTech/</a:t>
            </a:r>
            <a:r>
              <a:rPr lang="en-CA" sz="2000" dirty="0" err="1">
                <a:cs typeface="Times New Roman" panose="02020603050405020304" pitchFamily="18" charset="0"/>
              </a:rPr>
              <a:t>SciComp</a:t>
            </a:r>
            <a:r>
              <a:rPr lang="en-CA" sz="2000" dirty="0">
                <a:cs typeface="Times New Roman" panose="02020603050405020304" pitchFamily="18" charset="0"/>
              </a:rPr>
              <a:t> session </a:t>
            </a:r>
          </a:p>
          <a:p>
            <a:pPr marL="742950" lvl="1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>
                <a:cs typeface="Times New Roman" panose="02020603050405020304" pitchFamily="18" charset="0"/>
              </a:rPr>
              <a:t>AMO session separately (with connection to ICAP)</a:t>
            </a:r>
          </a:p>
          <a:p>
            <a:pPr lvl="1">
              <a:buClr>
                <a:srgbClr val="00B0F0"/>
              </a:buClr>
            </a:pPr>
            <a:endParaRPr lang="en-CA" sz="2000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C2FE4EC-2329-39AD-7E2A-A25EF73BEB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8984940"/>
              </p:ext>
            </p:extLst>
          </p:nvPr>
        </p:nvGraphicFramePr>
        <p:xfrm>
          <a:off x="982378" y="3118728"/>
          <a:ext cx="4769934" cy="3202396"/>
        </p:xfrm>
        <a:graphic>
          <a:graphicData uri="http://schemas.openxmlformats.org/drawingml/2006/table">
            <a:tbl>
              <a:tblPr/>
              <a:tblGrid>
                <a:gridCol w="4769934">
                  <a:extLst>
                    <a:ext uri="{9D8B030D-6E8A-4147-A177-3AD203B41FA5}">
                      <a16:colId xmlns:a16="http://schemas.microsoft.com/office/drawing/2014/main" val="1609120745"/>
                    </a:ext>
                  </a:extLst>
                </a:gridCol>
              </a:tblGrid>
              <a:tr h="270129"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Theory Perspective (15+10)                    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6870153"/>
                  </a:ext>
                </a:extLst>
              </a:tr>
              <a:tr h="685046"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Particle Physics at TRIUMF (Current focus projects + </a:t>
                      </a:r>
                      <a:r>
                        <a:rPr lang="en-CA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DarkLight</a:t>
                      </a:r>
                      <a:r>
                        <a:rPr lang="en-C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+ PIONEER + Future Collider (20+5))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7147403"/>
                  </a:ext>
                </a:extLst>
              </a:tr>
              <a:tr h="477588"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TRIUMF @ SNOLAB Program (</a:t>
                      </a:r>
                      <a:r>
                        <a:rPr lang="en-CA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nEXO</a:t>
                      </a:r>
                      <a:r>
                        <a:rPr lang="en-C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/ </a:t>
                      </a:r>
                      <a:r>
                        <a:rPr lang="en-CA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DarkSide</a:t>
                      </a:r>
                      <a:r>
                        <a:rPr lang="en-C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20K / </a:t>
                      </a:r>
                      <a:r>
                        <a:rPr lang="en-CA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SuperCDMS</a:t>
                      </a:r>
                      <a:r>
                        <a:rPr lang="en-C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(10+5))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1633223"/>
                  </a:ext>
                </a:extLst>
              </a:tr>
              <a:tr h="243533"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PONE (5+5)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4849361"/>
                  </a:ext>
                </a:extLst>
              </a:tr>
              <a:tr h="270129"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4902287"/>
                  </a:ext>
                </a:extLst>
              </a:tr>
              <a:tr h="270129"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CFREF proposal (10+5)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40798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Initiative Detector Development Platform (10+5)               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4796975"/>
                  </a:ext>
                </a:extLst>
              </a:tr>
              <a:tr h="477588"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Detectors for Environmental Monitoring (10+5)         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183450"/>
                  </a:ext>
                </a:extLst>
              </a:tr>
              <a:tr h="270129"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Scientific Computing Initiatives  (15+5)     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0384599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12B2424-434D-B8CA-F999-AA71DD0966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9158012"/>
              </p:ext>
            </p:extLst>
          </p:nvPr>
        </p:nvGraphicFramePr>
        <p:xfrm>
          <a:off x="6523463" y="2961808"/>
          <a:ext cx="7885995" cy="1998313"/>
        </p:xfrm>
        <a:graphic>
          <a:graphicData uri="http://schemas.openxmlformats.org/drawingml/2006/table">
            <a:tbl>
              <a:tblPr/>
              <a:tblGrid>
                <a:gridCol w="3356324">
                  <a:extLst>
                    <a:ext uri="{9D8B030D-6E8A-4147-A177-3AD203B41FA5}">
                      <a16:colId xmlns:a16="http://schemas.microsoft.com/office/drawing/2014/main" val="220912547"/>
                    </a:ext>
                  </a:extLst>
                </a:gridCol>
                <a:gridCol w="4529671">
                  <a:extLst>
                    <a:ext uri="{9D8B030D-6E8A-4147-A177-3AD203B41FA5}">
                      <a16:colId xmlns:a16="http://schemas.microsoft.com/office/drawing/2014/main" val="3028870188"/>
                    </a:ext>
                  </a:extLst>
                </a:gridCol>
              </a:tblGrid>
              <a:tr h="560441"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Initiative on a Quantum&amp;Precision Centre@TRIUMF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Amar Vutha (U of Toronto)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1973346"/>
                  </a:ext>
                </a:extLst>
              </a:tr>
              <a:tr h="803890"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Spectroscopy of the highly forbidden 7s-8s transition in francium: Towards a measurement of atomic parity violation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Gerald Gwinner (Manitoba)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2641967"/>
                  </a:ext>
                </a:extLst>
              </a:tr>
              <a:tr h="316991"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Radioactive Molecules for Nuclear Science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Ronald Garcia Ruiz (MIT)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0189505"/>
                  </a:ext>
                </a:extLst>
              </a:tr>
              <a:tr h="316991"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Antihydrogen &amp; hydrogen fountains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Taka </a:t>
                      </a:r>
                      <a:r>
                        <a:rPr lang="en-CA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Momose</a:t>
                      </a:r>
                      <a:r>
                        <a:rPr lang="en-C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(UBC)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43287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969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4D69EAD4-2494-414D-9120-A2C6FDC90870}"/>
              </a:ext>
            </a:extLst>
          </p:cNvPr>
          <p:cNvSpPr txBox="1">
            <a:spLocks/>
          </p:cNvSpPr>
          <p:nvPr/>
        </p:nvSpPr>
        <p:spPr>
          <a:xfrm>
            <a:off x="481791" y="917016"/>
            <a:ext cx="10541042" cy="688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3000" dirty="0"/>
              <a:t>Hiring Priorities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83402C-C905-0340-9C7C-1AD1EF068377}"/>
              </a:ext>
            </a:extLst>
          </p:cNvPr>
          <p:cNvSpPr txBox="1"/>
          <p:nvPr/>
        </p:nvSpPr>
        <p:spPr>
          <a:xfrm>
            <a:off x="714108" y="1497924"/>
            <a:ext cx="10308725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>
                <a:ea typeface="Cambria" panose="02040503050406030204" pitchFamily="18" charset="0"/>
                <a:cs typeface="Times New Roman" panose="02020603050405020304" pitchFamily="18" charset="0"/>
              </a:rPr>
              <a:t>Over the last 2 meetings heard from</a:t>
            </a:r>
          </a:p>
          <a:p>
            <a:pPr marL="742950" lvl="1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/>
              <a:t>Future Collider (joint-position?)</a:t>
            </a:r>
          </a:p>
          <a:p>
            <a:pPr marL="742950" lvl="1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/>
              <a:t>TUCAN (1) </a:t>
            </a:r>
          </a:p>
          <a:p>
            <a:pPr marL="742950" lvl="1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/>
              <a:t>Astro-particle / DarkSide-20k / </a:t>
            </a:r>
            <a:r>
              <a:rPr lang="en-CA" sz="2000" dirty="0" err="1"/>
              <a:t>nEXO</a:t>
            </a:r>
            <a:r>
              <a:rPr lang="en-CA" sz="2000" dirty="0"/>
              <a:t> (encouraged by director?)</a:t>
            </a:r>
          </a:p>
          <a:p>
            <a:pPr marL="742950" lvl="1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/>
              <a:t>P-One (potentially big experiment nearby) </a:t>
            </a:r>
          </a:p>
          <a:p>
            <a:pPr marL="742950" lvl="1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/>
              <a:t>PIONEER (how large is critical mass?)</a:t>
            </a:r>
          </a:p>
          <a:p>
            <a:pPr marL="742950" lvl="1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/>
              <a:t>Hyper-K (replacement) </a:t>
            </a:r>
          </a:p>
          <a:p>
            <a:pPr marL="742950" lvl="1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/>
              <a:t>ALPHA/HAICU/Quantum (part of new initiative?) </a:t>
            </a:r>
          </a:p>
          <a:p>
            <a:pPr lvl="1">
              <a:buClr>
                <a:srgbClr val="00B0F0"/>
              </a:buClr>
            </a:pPr>
            <a:endParaRPr lang="en-CA" sz="2000" dirty="0"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1">
              <a:buClr>
                <a:srgbClr val="00B0F0"/>
              </a:buClr>
            </a:pPr>
            <a:endParaRPr lang="en-CA" sz="2000" dirty="0"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00B0F0"/>
              </a:buClr>
            </a:pPr>
            <a:endParaRPr lang="en-US" sz="2000" dirty="0">
              <a:ea typeface="+mn-lt"/>
              <a:cs typeface="+mn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85C32B7-5462-244C-A2F8-F3EA0C7ED451}"/>
              </a:ext>
            </a:extLst>
          </p:cNvPr>
          <p:cNvSpPr/>
          <p:nvPr/>
        </p:nvSpPr>
        <p:spPr>
          <a:xfrm>
            <a:off x="9545444" y="5006898"/>
            <a:ext cx="618498" cy="2118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71042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TRIUMF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IUMF_Light_03" id="{4D894E19-41A3-8842-A464-3F12065EEF05}" vid="{B960C763-9EE8-8C4A-B0B5-CE3D986AFAE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Custom Design</Template>
  <TotalTime>45223</TotalTime>
  <Words>459</Words>
  <Application>Microsoft Macintosh PowerPoint</Application>
  <PresentationFormat>Widescreen</PresentationFormat>
  <Paragraphs>64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Wingdings</vt:lpstr>
      <vt:lpstr>Custom Design</vt:lpstr>
      <vt:lpstr>Special Particle Physics Faculty Meeting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Oliver Stelzer-Chilton</dc:creator>
  <cp:lastModifiedBy>Oliver Stelzer-Chilton</cp:lastModifiedBy>
  <cp:revision>1491</cp:revision>
  <cp:lastPrinted>2022-03-10T20:18:27Z</cp:lastPrinted>
  <dcterms:created xsi:type="dcterms:W3CDTF">2018-01-29T04:01:54Z</dcterms:created>
  <dcterms:modified xsi:type="dcterms:W3CDTF">2022-06-02T19:28:51Z</dcterms:modified>
</cp:coreProperties>
</file>