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</p:sldMasterIdLst>
  <p:notesMasterIdLst>
    <p:notesMasterId r:id="rId28"/>
  </p:notesMasterIdLst>
  <p:sldIdLst>
    <p:sldId id="256" r:id="rId2"/>
    <p:sldId id="1048" r:id="rId3"/>
    <p:sldId id="1084" r:id="rId4"/>
    <p:sldId id="1085" r:id="rId5"/>
    <p:sldId id="1086" r:id="rId6"/>
    <p:sldId id="1087" r:id="rId7"/>
    <p:sldId id="1066" r:id="rId8"/>
    <p:sldId id="266" r:id="rId9"/>
    <p:sldId id="1088" r:id="rId10"/>
    <p:sldId id="1094" r:id="rId11"/>
    <p:sldId id="1092" r:id="rId12"/>
    <p:sldId id="1093" r:id="rId13"/>
    <p:sldId id="1096" r:id="rId14"/>
    <p:sldId id="1095" r:id="rId15"/>
    <p:sldId id="1097" r:id="rId16"/>
    <p:sldId id="1100" r:id="rId17"/>
    <p:sldId id="1104" r:id="rId18"/>
    <p:sldId id="1105" r:id="rId19"/>
    <p:sldId id="1101" r:id="rId20"/>
    <p:sldId id="1102" r:id="rId21"/>
    <p:sldId id="1103" r:id="rId22"/>
    <p:sldId id="1090" r:id="rId23"/>
    <p:sldId id="1098" r:id="rId24"/>
    <p:sldId id="1099" r:id="rId25"/>
    <p:sldId id="1089" r:id="rId26"/>
    <p:sldId id="104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50FD"/>
    <a:srgbClr val="1E37B1"/>
    <a:srgbClr val="129F19"/>
    <a:srgbClr val="670101"/>
    <a:srgbClr val="CC1C09"/>
    <a:srgbClr val="C43DA4"/>
    <a:srgbClr val="32CB08"/>
    <a:srgbClr val="51CA32"/>
    <a:srgbClr val="366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06" autoAdjust="0"/>
    <p:restoredTop sz="89660" autoAdjust="0"/>
  </p:normalViewPr>
  <p:slideViewPr>
    <p:cSldViewPr snapToGrid="0" snapToObjects="1">
      <p:cViewPr varScale="1">
        <p:scale>
          <a:sx n="112" d="100"/>
          <a:sy n="112" d="100"/>
        </p:scale>
        <p:origin x="208" y="2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10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7F490-F7DD-F74F-B25C-686362CFA460}" type="datetimeFigureOut">
              <a:rPr lang="en-US" smtClean="0"/>
              <a:t>8/16/22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227F1-1B02-B94F-8FCC-A8B947D06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0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30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5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44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12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92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8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5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89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7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41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5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60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27F1-1B02-B94F-8FCC-A8B947D06F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5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9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7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7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5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2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6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9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3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E3D97-1687-4E47-8003-CAA1B38A36C2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1D662-C674-0E48-A53F-CD7B68DE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5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4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emf"/><Relationship Id="rId10" Type="http://schemas.microsoft.com/office/2007/relationships/hdphoto" Target="../media/hdphoto2.wdp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F62CEC-B1C5-B14B-979E-54AB8FB675F0}"/>
              </a:ext>
            </a:extLst>
          </p:cNvPr>
          <p:cNvSpPr txBox="1"/>
          <p:nvPr/>
        </p:nvSpPr>
        <p:spPr>
          <a:xfrm>
            <a:off x="1638795" y="6423787"/>
            <a:ext cx="1044187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pc="50" dirty="0">
                <a:ln w="11430"/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2</a:t>
            </a:r>
            <a:r>
              <a:rPr lang="en-US" spc="50" baseline="30000" dirty="0">
                <a:ln w="11430"/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nd</a:t>
            </a:r>
            <a:r>
              <a:rPr lang="en-US" spc="50" dirty="0">
                <a:ln w="11430"/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 Joint Canada-APCTP Meeting on Nuclear Theory, 8/9/2022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E5CA5-A33E-1E47-BDF1-3BDA4DB33C54}"/>
              </a:ext>
            </a:extLst>
          </p:cNvPr>
          <p:cNvSpPr txBox="1"/>
          <p:nvPr/>
        </p:nvSpPr>
        <p:spPr>
          <a:xfrm>
            <a:off x="2542127" y="2625905"/>
            <a:ext cx="6887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ao Sangam MN"/>
                <a:cs typeface="Lao Sangam MN"/>
              </a:rPr>
              <a:t>Jeremy Holt</a:t>
            </a:r>
          </a:p>
          <a:p>
            <a:pPr algn="ctr"/>
            <a:r>
              <a:rPr lang="en-US" sz="2400" dirty="0">
                <a:latin typeface="Lao Sangam MN"/>
                <a:cs typeface="Lao Sangam MN"/>
              </a:rPr>
              <a:t>Texas A&amp;M University, College Station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78ACD3-1180-F24F-BCDA-B45A487505AA}"/>
              </a:ext>
            </a:extLst>
          </p:cNvPr>
          <p:cNvSpPr txBox="1"/>
          <p:nvPr/>
        </p:nvSpPr>
        <p:spPr>
          <a:xfrm>
            <a:off x="753659" y="1167378"/>
            <a:ext cx="10219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70101"/>
                </a:solidFill>
                <a:latin typeface="Lao Sangam MN"/>
                <a:cs typeface="Lao Sangam MN"/>
              </a:rPr>
              <a:t>Global microscopic description of nucleon-nucleus scattering with quantified uncertainties</a:t>
            </a:r>
            <a:endParaRPr lang="en-US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670101"/>
              </a:solidFill>
              <a:latin typeface="Lao Sangam MN"/>
              <a:cs typeface="Lao Sangam MN"/>
            </a:endParaRPr>
          </a:p>
        </p:txBody>
      </p:sp>
      <p:pic>
        <p:nvPicPr>
          <p:cNvPr id="16" name="Picture 1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6E051855-827C-9446-B65F-8BF9C424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250" y="4837931"/>
            <a:ext cx="1137121" cy="1146597"/>
          </a:xfrm>
          <a:prstGeom prst="rect">
            <a:avLst/>
          </a:prstGeom>
        </p:spPr>
      </p:pic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73ED9894-31EE-BF40-8D46-531EBE20D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59" y="4865901"/>
            <a:ext cx="1146597" cy="1146597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3C5466F2-0B64-7744-8A75-41775E38E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417" y="4971485"/>
            <a:ext cx="2276091" cy="871935"/>
          </a:xfrm>
          <a:prstGeom prst="rect">
            <a:avLst/>
          </a:prstGeom>
        </p:spPr>
      </p:pic>
      <p:pic>
        <p:nvPicPr>
          <p:cNvPr id="10" name="Picture 2" descr="MUSES">
            <a:extLst>
              <a:ext uri="{FF2B5EF4-FFF2-40B4-BE49-F238E27FC236}">
                <a16:creationId xmlns:a16="http://schemas.microsoft.com/office/drawing/2014/main" id="{52485683-0929-4D58-F335-8A5E1E4C1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187" y="5000981"/>
            <a:ext cx="2513064" cy="8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P3M Logo">
            <a:extLst>
              <a:ext uri="{FF2B5EF4-FFF2-40B4-BE49-F238E27FC236}">
                <a16:creationId xmlns:a16="http://schemas.microsoft.com/office/drawing/2014/main" id="{64FFB869-55D7-A851-737E-45F1C11E0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76" y="5023499"/>
            <a:ext cx="2861120" cy="80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13B832-1849-78D7-F8B9-3E2BC90881B8}"/>
              </a:ext>
            </a:extLst>
          </p:cNvPr>
          <p:cNvSpPr txBox="1"/>
          <p:nvPr/>
        </p:nvSpPr>
        <p:spPr>
          <a:xfrm>
            <a:off x="457269" y="3813296"/>
            <a:ext cx="1065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o Sangam MN"/>
                <a:cs typeface="Lao Sangam MN"/>
              </a:rPr>
              <a:t>      *</a:t>
            </a:r>
            <a:r>
              <a:rPr lang="en-US" b="1" u="sng" dirty="0">
                <a:latin typeface="Lao Sangam MN"/>
                <a:cs typeface="Lao Sangam MN"/>
              </a:rPr>
              <a:t>Collaborators</a:t>
            </a:r>
            <a:r>
              <a:rPr lang="en-US" b="1" dirty="0">
                <a:latin typeface="Lao Sangam MN"/>
                <a:cs typeface="Lao Sangam MN"/>
              </a:rPr>
              <a:t>:</a:t>
            </a:r>
            <a:r>
              <a:rPr lang="en-US" dirty="0">
                <a:latin typeface="Lao Sangam MN"/>
                <a:cs typeface="Lao Sangam MN"/>
              </a:rPr>
              <a:t> 	Taylor Whitehead (Michigan State University)</a:t>
            </a:r>
          </a:p>
          <a:p>
            <a:r>
              <a:rPr lang="en-US" dirty="0">
                <a:latin typeface="Lao Sangam MN"/>
                <a:cs typeface="Lao Sangam MN"/>
              </a:rPr>
              <a:t>				</a:t>
            </a:r>
            <a:r>
              <a:rPr lang="en-US" dirty="0" err="1">
                <a:latin typeface="Lao Sangam MN"/>
                <a:cs typeface="Lao Sangam MN"/>
              </a:rPr>
              <a:t>Yeunhwan</a:t>
            </a:r>
            <a:r>
              <a:rPr lang="en-US" dirty="0">
                <a:latin typeface="Lao Sangam MN"/>
                <a:cs typeface="Lao Sangam MN"/>
              </a:rPr>
              <a:t> Lim (</a:t>
            </a:r>
            <a:r>
              <a:rPr lang="en-US" dirty="0" err="1">
                <a:latin typeface="Lao Sangam MN"/>
                <a:cs typeface="Lao Sangam MN"/>
              </a:rPr>
              <a:t>Ewha</a:t>
            </a:r>
            <a:r>
              <a:rPr lang="en-US" dirty="0">
                <a:latin typeface="Lao Sangam MN"/>
                <a:cs typeface="Lao Sangam MN"/>
              </a:rPr>
              <a:t> </a:t>
            </a:r>
            <a:r>
              <a:rPr lang="en-US" dirty="0" err="1">
                <a:latin typeface="Lao Sangam MN"/>
                <a:cs typeface="Lao Sangam MN"/>
              </a:rPr>
              <a:t>Womans</a:t>
            </a:r>
            <a:r>
              <a:rPr lang="en-US" dirty="0">
                <a:latin typeface="Lao Sangam MN"/>
                <a:cs typeface="Lao Sangam MN"/>
              </a:rPr>
              <a:t> University, South Korea)</a:t>
            </a:r>
          </a:p>
        </p:txBody>
      </p:sp>
    </p:spTree>
    <p:extLst>
      <p:ext uri="{BB962C8B-B14F-4D97-AF65-F5344CB8AC3E}">
        <p14:creationId xmlns:p14="http://schemas.microsoft.com/office/powerpoint/2010/main" val="193877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4D4056E3-21BB-D64F-B990-BC5DF4204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34" r="35540" b="71094"/>
          <a:stretch/>
        </p:blipFill>
        <p:spPr>
          <a:xfrm>
            <a:off x="7040878" y="5330703"/>
            <a:ext cx="2892339" cy="3362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B5694F8-E22B-6043-8FC4-6B2800AE8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995" b="86627"/>
          <a:stretch/>
        </p:blipFill>
        <p:spPr>
          <a:xfrm>
            <a:off x="6849254" y="2604180"/>
            <a:ext cx="2782170" cy="3362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822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Global optical potential parameterization: </a:t>
            </a:r>
            <a:r>
              <a:rPr lang="en-US" sz="2400" b="1" i="1" u="sng" dirty="0">
                <a:solidFill>
                  <a:srgbClr val="670101"/>
                </a:solidFill>
                <a:latin typeface="Lao Sangam MN"/>
                <a:cs typeface="Lao Sangam MN"/>
              </a:rPr>
              <a:t>volume terms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14" name="Picture 13" descr="OptPotRe_E8.pdf">
            <a:extLst>
              <a:ext uri="{FF2B5EF4-FFF2-40B4-BE49-F238E27FC236}">
                <a16:creationId xmlns:a16="http://schemas.microsoft.com/office/drawing/2014/main" id="{9EC58765-A902-CC40-B627-C51A21594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6407" y="1594705"/>
            <a:ext cx="4186342" cy="58032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9EB827-3BCB-1344-AC68-8A7D6D6869AA}"/>
              </a:ext>
            </a:extLst>
          </p:cNvPr>
          <p:cNvSpPr txBox="1"/>
          <p:nvPr/>
        </p:nvSpPr>
        <p:spPr>
          <a:xfrm>
            <a:off x="2411788" y="2537993"/>
            <a:ext cx="365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Holt, Kaiser and Miller, PRC (2016)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EAC672-B29A-A94E-BE1A-2AFA00B91518}"/>
              </a:ext>
            </a:extLst>
          </p:cNvPr>
          <p:cNvSpPr/>
          <p:nvPr/>
        </p:nvSpPr>
        <p:spPr>
          <a:xfrm>
            <a:off x="6888442" y="2994546"/>
            <a:ext cx="4919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>
                <a:solidFill>
                  <a:srgbClr val="FF0000"/>
                </a:solidFill>
                <a:latin typeface="Lao Sangam MN" pitchFamily="2" charset="0"/>
                <a:cs typeface="Lao Sangam MN" pitchFamily="2" charset="0"/>
              </a:rPr>
              <a:t>Real volume strength function</a:t>
            </a:r>
            <a:r>
              <a:rPr lang="en-US" dirty="0">
                <a:solidFill>
                  <a:srgbClr val="FF0000"/>
                </a:solidFill>
                <a:latin typeface="Lao Sangam MN" pitchFamily="2" charset="0"/>
                <a:cs typeface="Lao Sangam MN" pitchFamily="2" charset="0"/>
              </a:rPr>
              <a:t>:</a:t>
            </a:r>
          </a:p>
          <a:p>
            <a:pPr algn="just"/>
            <a:r>
              <a:rPr lang="en-US" dirty="0">
                <a:latin typeface="Lao Sangam MN" pitchFamily="2" charset="0"/>
                <a:cs typeface="Lao Sangam MN" pitchFamily="2" charset="0"/>
              </a:rPr>
              <a:t>Very good agreement with phenomenology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F9B561-4260-5E42-A0A3-7D3243ED189E}"/>
              </a:ext>
            </a:extLst>
          </p:cNvPr>
          <p:cNvSpPr/>
          <p:nvPr/>
        </p:nvSpPr>
        <p:spPr>
          <a:xfrm>
            <a:off x="7027815" y="5706287"/>
            <a:ext cx="3775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Lao Sangam MN" pitchFamily="2" charset="0"/>
                <a:cs typeface="Lao Sangam MN" pitchFamily="2" charset="0"/>
              </a:rPr>
              <a:t>Imaginary volume strength function</a:t>
            </a:r>
            <a:r>
              <a:rPr lang="en-US" dirty="0">
                <a:solidFill>
                  <a:srgbClr val="0000FF"/>
                </a:solidFill>
                <a:latin typeface="Lao Sangam MN" pitchFamily="2" charset="0"/>
                <a:cs typeface="Lao Sangam MN" pitchFamily="2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Too strongly absorptive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169F05-789B-0C4C-935F-2DDD26CF744C}"/>
              </a:ext>
            </a:extLst>
          </p:cNvPr>
          <p:cNvCxnSpPr>
            <a:cxnSpLocks/>
          </p:cNvCxnSpPr>
          <p:nvPr/>
        </p:nvCxnSpPr>
        <p:spPr>
          <a:xfrm flipH="1" flipV="1">
            <a:off x="5812971" y="4546283"/>
            <a:ext cx="1267096" cy="927055"/>
          </a:xfrm>
          <a:prstGeom prst="straightConnector1">
            <a:avLst/>
          </a:prstGeom>
          <a:ln w="25400">
            <a:solidFill>
              <a:srgbClr val="2D50F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1A50C6-EBB1-3A47-B0BB-8EC5F0412DF1}"/>
              </a:ext>
            </a:extLst>
          </p:cNvPr>
          <p:cNvCxnSpPr>
            <a:cxnSpLocks/>
          </p:cNvCxnSpPr>
          <p:nvPr/>
        </p:nvCxnSpPr>
        <p:spPr>
          <a:xfrm flipH="1">
            <a:off x="2978370" y="2845770"/>
            <a:ext cx="3859434" cy="14212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9BE5DA45-1FA4-624A-B153-88CDB9920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90" y="1071687"/>
            <a:ext cx="4889500" cy="1000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6EEDF69-C35F-4346-8A95-4DC68319F63E}"/>
              </a:ext>
            </a:extLst>
          </p:cNvPr>
          <p:cNvSpPr/>
          <p:nvPr/>
        </p:nvSpPr>
        <p:spPr>
          <a:xfrm>
            <a:off x="624690" y="1071687"/>
            <a:ext cx="5020870" cy="885719"/>
          </a:xfrm>
          <a:prstGeom prst="rect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427C2CC-D53D-4E41-A906-DF01B7CBEFCF}"/>
              </a:ext>
            </a:extLst>
          </p:cNvPr>
          <p:cNvSpPr/>
          <p:nvPr/>
        </p:nvSpPr>
        <p:spPr>
          <a:xfrm>
            <a:off x="8190411" y="5322753"/>
            <a:ext cx="653143" cy="336264"/>
          </a:xfrm>
          <a:prstGeom prst="roundRect">
            <a:avLst/>
          </a:prstGeom>
          <a:noFill/>
          <a:ln w="25400">
            <a:solidFill>
              <a:srgbClr val="2D5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493100B-0143-464C-9AC2-58F74842FD63}"/>
              </a:ext>
            </a:extLst>
          </p:cNvPr>
          <p:cNvSpPr/>
          <p:nvPr/>
        </p:nvSpPr>
        <p:spPr>
          <a:xfrm>
            <a:off x="7913768" y="2649310"/>
            <a:ext cx="612648" cy="336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1956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C98CDC2-3919-7549-BEBD-DBFA39189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1"/>
          <a:stretch/>
        </p:blipFill>
        <p:spPr>
          <a:xfrm>
            <a:off x="5501142" y="1192261"/>
            <a:ext cx="6477865" cy="34137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822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Optical potentials in neutron-rich infinite matter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3557CD-9753-4C43-8DF8-1FC9D8ACE827}"/>
              </a:ext>
            </a:extLst>
          </p:cNvPr>
          <p:cNvSpPr txBox="1"/>
          <p:nvPr/>
        </p:nvSpPr>
        <p:spPr>
          <a:xfrm>
            <a:off x="8615617" y="1002051"/>
            <a:ext cx="3267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B.-A. Li et al., PPNP (2018)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25AE15F-7EBC-384F-A4B3-F8F50932FA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2" y="2810345"/>
                <a:ext cx="4472921" cy="1385843"/>
              </a:xfrm>
            </p:spPr>
            <p:txBody>
              <a:bodyPr>
                <a:noAutofit/>
              </a:bodyPr>
              <a:lstStyle/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Much larger uncertainties for the </a:t>
                </a:r>
                <a:r>
                  <a:rPr lang="en-US" sz="1800" dirty="0" err="1">
                    <a:latin typeface="Lao Sangam MN" pitchFamily="2" charset="0"/>
                    <a:cs typeface="Lao Sangam MN" pitchFamily="2" charset="0"/>
                  </a:rPr>
                  <a:t>isovector</a:t>
                </a: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 optical potential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Isospin inversion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cs typeface="Lao Sangam MN" pitchFamily="2" charset="0"/>
                      </a:rPr>
                      <m:t>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Lao Sangam MN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Lao Sangam MN" pitchFamily="2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 at high energies present in only some models</a:t>
                </a: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25AE15F-7EBC-384F-A4B3-F8F50932FA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2" y="2810345"/>
                <a:ext cx="4472921" cy="1385843"/>
              </a:xfrm>
              <a:blipFill>
                <a:blip r:embed="rId4"/>
                <a:stretch>
                  <a:fillRect l="-1136" t="-5455" r="-852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D6140E-FD1F-A941-B4CD-2B55A306AB44}"/>
                  </a:ext>
                </a:extLst>
              </p:cNvPr>
              <p:cNvSpPr txBox="1"/>
              <p:nvPr/>
            </p:nvSpPr>
            <p:spPr>
              <a:xfrm>
                <a:off x="961743" y="2076480"/>
                <a:ext cx="2819400" cy="42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𝑛𝑝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D6140E-FD1F-A941-B4CD-2B55A306A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3" y="2076480"/>
                <a:ext cx="2819400" cy="423770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latex-image-1.pdf">
            <a:extLst>
              <a:ext uri="{FF2B5EF4-FFF2-40B4-BE49-F238E27FC236}">
                <a16:creationId xmlns:a16="http://schemas.microsoft.com/office/drawing/2014/main" id="{4A7704E3-2E11-2942-BF1C-745C70F9D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8564" y="2718707"/>
            <a:ext cx="875651" cy="231422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4C394AD-D348-2B40-961B-5CC963D66492}"/>
              </a:ext>
            </a:extLst>
          </p:cNvPr>
          <p:cNvSpPr txBox="1">
            <a:spLocks/>
          </p:cNvSpPr>
          <p:nvPr/>
        </p:nvSpPr>
        <p:spPr>
          <a:xfrm>
            <a:off x="265241" y="5120133"/>
            <a:ext cx="1155213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 err="1">
                <a:latin typeface="Lao Sangam MN" pitchFamily="2" charset="0"/>
                <a:cs typeface="Lao Sangam MN" pitchFamily="2" charset="0"/>
              </a:rPr>
              <a:t>Isovector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Lane form above not obeyed at high energy in phenomenological Koning-Delaroche optical potential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09CE5F7-63BF-AA4B-8E6B-9817148DD682}"/>
              </a:ext>
            </a:extLst>
          </p:cNvPr>
          <p:cNvSpPr txBox="1">
            <a:spLocks/>
          </p:cNvSpPr>
          <p:nvPr/>
        </p:nvSpPr>
        <p:spPr>
          <a:xfrm>
            <a:off x="254618" y="1615423"/>
            <a:ext cx="1155213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 err="1">
                <a:latin typeface="Lao Sangam MN" pitchFamily="2" charset="0"/>
                <a:cs typeface="Lao Sangam MN" pitchFamily="2" charset="0"/>
              </a:rPr>
              <a:t>Isovector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optical potential obeys “Lane form”:</a:t>
            </a:r>
          </a:p>
        </p:txBody>
      </p:sp>
    </p:spTree>
    <p:extLst>
      <p:ext uri="{BB962C8B-B14F-4D97-AF65-F5344CB8AC3E}">
        <p14:creationId xmlns:p14="http://schemas.microsoft.com/office/powerpoint/2010/main" val="3558232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822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Optical potentials in neutron-rich infinite matter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22940E-D10C-AC4E-9219-509C97E45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41992" y="-50694"/>
            <a:ext cx="3632238" cy="60050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429154-EEA9-0B4F-BD6C-432DF738D2B1}"/>
              </a:ext>
            </a:extLst>
          </p:cNvPr>
          <p:cNvSpPr txBox="1"/>
          <p:nvPr/>
        </p:nvSpPr>
        <p:spPr>
          <a:xfrm>
            <a:off x="7830861" y="1003100"/>
            <a:ext cx="365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Holt, Kaiser and Miller, PRC (2016)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404091E7-700B-E54B-83AB-B913A9FF1F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2" y="2810345"/>
                <a:ext cx="4472921" cy="1385843"/>
              </a:xfrm>
            </p:spPr>
            <p:txBody>
              <a:bodyPr>
                <a:noAutofit/>
              </a:bodyPr>
              <a:lstStyle/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Much larger uncertainties for the </a:t>
                </a:r>
                <a:r>
                  <a:rPr lang="en-US" sz="1800" dirty="0" err="1">
                    <a:latin typeface="Lao Sangam MN" pitchFamily="2" charset="0"/>
                    <a:cs typeface="Lao Sangam MN" pitchFamily="2" charset="0"/>
                  </a:rPr>
                  <a:t>isovector</a:t>
                </a: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 optical potential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Isospin inversion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cs typeface="Lao Sangam MN" pitchFamily="2" charset="0"/>
                      </a:rPr>
                      <m:t>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Lao Sangam MN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Lao Sangam MN" pitchFamily="2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 at high energies present in only some models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404091E7-700B-E54B-83AB-B913A9FF1F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2" y="2810345"/>
                <a:ext cx="4472921" cy="1385843"/>
              </a:xfrm>
              <a:blipFill>
                <a:blip r:embed="rId4"/>
                <a:stretch>
                  <a:fillRect l="-1136" t="-5455" r="-852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CB4E5C6-6D2D-1943-AF67-229436E6C016}"/>
                  </a:ext>
                </a:extLst>
              </p:cNvPr>
              <p:cNvSpPr txBox="1"/>
              <p:nvPr/>
            </p:nvSpPr>
            <p:spPr>
              <a:xfrm>
                <a:off x="961743" y="2076480"/>
                <a:ext cx="2819400" cy="42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𝑛𝑝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CB4E5C6-6D2D-1943-AF67-229436E6C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3" y="2076480"/>
                <a:ext cx="2819400" cy="423770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48F8ECB-010A-9744-B530-4AFECD753A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241" y="5120134"/>
                <a:ext cx="6788702" cy="12284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Chiral effective field theory: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1600" dirty="0">
                    <a:latin typeface="Lao Sangam MN" pitchFamily="2" charset="0"/>
                    <a:cs typeface="Lao Sangam MN" pitchFamily="2" charset="0"/>
                  </a:rPr>
                  <a:t>Matches energy dependence of phenomenological potentials well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1600" dirty="0">
                    <a:latin typeface="Lao Sangam MN" pitchFamily="2" charset="0"/>
                    <a:cs typeface="Lao Sangam MN" pitchFamily="2" charset="0"/>
                  </a:rPr>
                  <a:t>Predicts isospin inversion around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Lao Sangam MN" pitchFamily="2" charset="0"/>
                      </a:rPr>
                      <m:t>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Lao Sangam MN" pitchFamily="2" charset="0"/>
                      </a:rPr>
                      <m:t>≈150−200 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Lao Sangam MN" pitchFamily="2" charset="0"/>
                      </a:rPr>
                      <m:t>MeV</m:t>
                    </m:r>
                  </m:oMath>
                </a14:m>
                <a:endParaRPr lang="en-US" sz="1600" dirty="0">
                  <a:latin typeface="Lao Sangam MN" pitchFamily="2" charset="0"/>
                  <a:cs typeface="Lao Sangam MN" pitchFamily="2" charset="0"/>
                </a:endParaRP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48F8ECB-010A-9744-B530-4AFECD753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41" y="5120134"/>
                <a:ext cx="6788702" cy="1228416"/>
              </a:xfrm>
              <a:prstGeom prst="rect">
                <a:avLst/>
              </a:prstGeom>
              <a:blipFill>
                <a:blip r:embed="rId6"/>
                <a:stretch>
                  <a:fillRect l="-748" t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342EB62-0F29-6E47-B190-DD750FF9C4C3}"/>
              </a:ext>
            </a:extLst>
          </p:cNvPr>
          <p:cNvSpPr txBox="1">
            <a:spLocks/>
          </p:cNvSpPr>
          <p:nvPr/>
        </p:nvSpPr>
        <p:spPr>
          <a:xfrm>
            <a:off x="254618" y="1615423"/>
            <a:ext cx="1155213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 err="1">
                <a:latin typeface="Lao Sangam MN" pitchFamily="2" charset="0"/>
                <a:cs typeface="Lao Sangam MN" pitchFamily="2" charset="0"/>
              </a:rPr>
              <a:t>Isovector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optical potential obeys “Lane form”: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DEB6E4-2757-B943-B038-8E50239C58F9}"/>
              </a:ext>
            </a:extLst>
          </p:cNvPr>
          <p:cNvSpPr/>
          <p:nvPr/>
        </p:nvSpPr>
        <p:spPr>
          <a:xfrm>
            <a:off x="254619" y="5037244"/>
            <a:ext cx="6765322" cy="1228417"/>
          </a:xfrm>
          <a:prstGeom prst="rect">
            <a:avLst/>
          </a:prstGeom>
          <a:noFill/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E1C63EF-22E4-D042-9B34-66AA3328A143}"/>
              </a:ext>
            </a:extLst>
          </p:cNvPr>
          <p:cNvCxnSpPr>
            <a:cxnSpLocks/>
          </p:cNvCxnSpPr>
          <p:nvPr/>
        </p:nvCxnSpPr>
        <p:spPr>
          <a:xfrm flipV="1">
            <a:off x="3383280" y="3503267"/>
            <a:ext cx="4221479" cy="15339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558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978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From nuclear matter to </a:t>
            </a:r>
            <a:r>
              <a:rPr lang="en-US" sz="2400" i="1" u="sng" dirty="0">
                <a:solidFill>
                  <a:srgbClr val="670101"/>
                </a:solidFill>
                <a:latin typeface="Lao Sangam MN"/>
                <a:cs typeface="Lao Sangam MN"/>
              </a:rPr>
              <a:t>finite nuclei:</a:t>
            </a:r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  Local density approximation (LDA)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E429DA-647D-9847-80C3-AEDABEFA805E}"/>
              </a:ext>
            </a:extLst>
          </p:cNvPr>
          <p:cNvSpPr/>
          <p:nvPr/>
        </p:nvSpPr>
        <p:spPr>
          <a:xfrm>
            <a:off x="6640206" y="3526266"/>
            <a:ext cx="4093778" cy="308464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tailEnd type="none"/>
          </a:ln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4952C1-2119-5D4A-94D7-CD892A4748FA}"/>
              </a:ext>
            </a:extLst>
          </p:cNvPr>
          <p:cNvSpPr/>
          <p:nvPr/>
        </p:nvSpPr>
        <p:spPr>
          <a:xfrm>
            <a:off x="1073394" y="3531396"/>
            <a:ext cx="4478401" cy="308464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  <a:tailEnd type="none"/>
          </a:ln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ED198-D04C-D441-BE4A-F820349EF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94"/>
          <a:stretch/>
        </p:blipFill>
        <p:spPr>
          <a:xfrm>
            <a:off x="1113499" y="3627394"/>
            <a:ext cx="4291244" cy="2935176"/>
          </a:xfrm>
          <a:prstGeom prst="rect">
            <a:avLst/>
          </a:prstGeom>
          <a:ln w="34925">
            <a:noFill/>
          </a:ln>
          <a:effectLst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4CCB9BE-B763-414E-A745-2FDE70DD24C6}"/>
              </a:ext>
            </a:extLst>
          </p:cNvPr>
          <p:cNvGrpSpPr/>
          <p:nvPr/>
        </p:nvGrpSpPr>
        <p:grpSpPr>
          <a:xfrm>
            <a:off x="1728514" y="2633292"/>
            <a:ext cx="3368756" cy="721254"/>
            <a:chOff x="815559" y="1421154"/>
            <a:chExt cx="3368756" cy="72125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A6E8397-339A-7745-A5F5-077575346DF4}"/>
                </a:ext>
              </a:extLst>
            </p:cNvPr>
            <p:cNvSpPr/>
            <p:nvPr/>
          </p:nvSpPr>
          <p:spPr>
            <a:xfrm>
              <a:off x="962525" y="1434522"/>
              <a:ext cx="3048000" cy="70788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2443CD-AC1D-BF45-82BF-E13DE38980E4}"/>
                </a:ext>
              </a:extLst>
            </p:cNvPr>
            <p:cNvSpPr txBox="1"/>
            <p:nvPr/>
          </p:nvSpPr>
          <p:spPr>
            <a:xfrm>
              <a:off x="815559" y="1421154"/>
              <a:ext cx="3368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>
                    <a:lumMod val="75000"/>
                  </a:schemeClr>
                </a:buClr>
                <a:buSzPct val="50000"/>
              </a:pPr>
              <a:r>
                <a:rPr lang="en-US" sz="2000" dirty="0">
                  <a:solidFill>
                    <a:srgbClr val="000000"/>
                  </a:solidFill>
                  <a:latin typeface="Gill Sans"/>
                  <a:cs typeface="Gill Sans"/>
                </a:rPr>
                <a:t>Density distributions from Sk</a:t>
              </a:r>
              <a:r>
                <a:rPr lang="en-US" sz="2000" dirty="0">
                  <a:solidFill>
                    <a:srgbClr val="000000"/>
                  </a:solidFill>
                  <a:latin typeface="Times New Roman"/>
                  <a:ea typeface="Lucida Grande"/>
                  <a:cs typeface="Times New Roman"/>
                </a:rPr>
                <a:t>χ</a:t>
              </a:r>
              <a:r>
                <a:rPr lang="en-US" sz="2000" dirty="0">
                  <a:solidFill>
                    <a:srgbClr val="000000"/>
                  </a:solidFill>
                  <a:latin typeface="Gill Sans"/>
                  <a:ea typeface="Lucida Grande"/>
                  <a:cs typeface="Gill Sans"/>
                </a:rPr>
                <a:t>450</a:t>
              </a:r>
              <a:r>
                <a:rPr lang="en-US" sz="2000" dirty="0">
                  <a:solidFill>
                    <a:srgbClr val="000000"/>
                  </a:solidFill>
                  <a:latin typeface="Gill Sans"/>
                  <a:cs typeface="Gill Sans"/>
                </a:rPr>
                <a:t> effective interaction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6575828-A576-BF45-9513-ADDBD4AF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036" y="3643596"/>
            <a:ext cx="3916946" cy="2870674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381C8C3-7205-7640-9566-0CD94885AB78}"/>
              </a:ext>
            </a:extLst>
          </p:cNvPr>
          <p:cNvSpPr/>
          <p:nvPr/>
        </p:nvSpPr>
        <p:spPr>
          <a:xfrm>
            <a:off x="7168823" y="2646660"/>
            <a:ext cx="3048000" cy="7078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538031-281D-1F47-B28E-7A30FFB39DA5}"/>
              </a:ext>
            </a:extLst>
          </p:cNvPr>
          <p:cNvSpPr txBox="1"/>
          <p:nvPr/>
        </p:nvSpPr>
        <p:spPr>
          <a:xfrm>
            <a:off x="6980442" y="2633292"/>
            <a:ext cx="336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2000" dirty="0">
                <a:solidFill>
                  <a:srgbClr val="000000"/>
                </a:solidFill>
                <a:latin typeface="Gill Sans"/>
                <a:cs typeface="Gill Sans"/>
              </a:rPr>
              <a:t>Sk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Lucida Grande"/>
                <a:cs typeface="Times New Roman"/>
              </a:rPr>
              <a:t>χ</a:t>
            </a:r>
            <a:r>
              <a:rPr lang="en-US" sz="2000" dirty="0">
                <a:solidFill>
                  <a:srgbClr val="000000"/>
                </a:solidFill>
                <a:latin typeface="Gill Sans"/>
                <a:ea typeface="Lucida Grande"/>
                <a:cs typeface="Gill Sans"/>
              </a:rPr>
              <a:t>450</a:t>
            </a:r>
            <a:r>
              <a:rPr lang="en-US" sz="2000" dirty="0">
                <a:solidFill>
                  <a:srgbClr val="000000"/>
                </a:solidFill>
                <a:latin typeface="Gill Sans"/>
                <a:cs typeface="Gill Sans"/>
              </a:rPr>
              <a:t> fitted to equation of state and effective mass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F418C2-ADA0-CC4B-AA13-32D3AD610504}"/>
              </a:ext>
            </a:extLst>
          </p:cNvPr>
          <p:cNvGrpSpPr/>
          <p:nvPr/>
        </p:nvGrpSpPr>
        <p:grpSpPr>
          <a:xfrm>
            <a:off x="528065" y="1121798"/>
            <a:ext cx="4592051" cy="832730"/>
            <a:chOff x="2426360" y="1390418"/>
            <a:chExt cx="4592051" cy="83273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4DB6D38-02F9-7E40-87C4-5CACF230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6360" y="1390418"/>
              <a:ext cx="4592051" cy="83273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93AF5A-B1AC-7B4F-9A76-4F9F850F4852}"/>
                </a:ext>
              </a:extLst>
            </p:cNvPr>
            <p:cNvSpPr/>
            <p:nvPr/>
          </p:nvSpPr>
          <p:spPr>
            <a:xfrm>
              <a:off x="5216651" y="1884949"/>
              <a:ext cx="188381" cy="298095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04928F9-D9DE-8D4C-8116-D4ADBE4B38F1}"/>
              </a:ext>
            </a:extLst>
          </p:cNvPr>
          <p:cNvSpPr txBox="1"/>
          <p:nvPr/>
        </p:nvSpPr>
        <p:spPr>
          <a:xfrm>
            <a:off x="1702388" y="5293923"/>
            <a:ext cx="1613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Whitehead, Lim &amp; Holt, PRC (2019)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69E3E3-C65A-E44C-85A9-135C50023B21}"/>
              </a:ext>
            </a:extLst>
          </p:cNvPr>
          <p:cNvSpPr txBox="1"/>
          <p:nvPr/>
        </p:nvSpPr>
        <p:spPr>
          <a:xfrm>
            <a:off x="8173615" y="3732738"/>
            <a:ext cx="2004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Georgia" panose="02040502050405020303" pitchFamily="18" charset="0"/>
                <a:cs typeface="Helvetica CY"/>
              </a:rPr>
              <a:t>Zhang, Lim, Holt &amp; </a:t>
            </a:r>
            <a:r>
              <a:rPr lang="en-US" sz="1400" dirty="0" err="1">
                <a:solidFill>
                  <a:srgbClr val="FF0000"/>
                </a:solidFill>
                <a:latin typeface="Georgia" panose="02040502050405020303" pitchFamily="18" charset="0"/>
                <a:cs typeface="Helvetica CY"/>
              </a:rPr>
              <a:t>Ko</a:t>
            </a:r>
            <a:r>
              <a:rPr lang="en-US" sz="1400" dirty="0">
                <a:solidFill>
                  <a:srgbClr val="FF0000"/>
                </a:solidFill>
                <a:latin typeface="Georgia" panose="02040502050405020303" pitchFamily="18" charset="0"/>
                <a:cs typeface="Helvetica CY"/>
              </a:rPr>
              <a:t> PLB (2018)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24CF990-426F-B24C-BBC9-AC2462D90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228" y="1134707"/>
            <a:ext cx="4256951" cy="38546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800" u="sng" dirty="0">
                <a:latin typeface="Lao Sangam MN" pitchFamily="2" charset="0"/>
                <a:cs typeface="Lao Sangam MN" pitchFamily="2" charset="0"/>
              </a:rPr>
              <a:t>Naïve local density approximation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: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F47D45-F154-504B-AF10-38D991A36EEC}"/>
              </a:ext>
            </a:extLst>
          </p:cNvPr>
          <p:cNvSpPr/>
          <p:nvPr/>
        </p:nvSpPr>
        <p:spPr>
          <a:xfrm>
            <a:off x="458123" y="1005840"/>
            <a:ext cx="10410173" cy="1092576"/>
          </a:xfrm>
          <a:prstGeom prst="rect">
            <a:avLst/>
          </a:prstGeom>
          <a:noFill/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F96C66A-65D5-7045-AD2C-B0702A02D239}"/>
              </a:ext>
            </a:extLst>
          </p:cNvPr>
          <p:cNvSpPr txBox="1">
            <a:spLocks/>
          </p:cNvSpPr>
          <p:nvPr/>
        </p:nvSpPr>
        <p:spPr>
          <a:xfrm>
            <a:off x="5427526" y="1463685"/>
            <a:ext cx="5306457" cy="707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dirty="0">
                <a:latin typeface="Lao Sangam MN" pitchFamily="2" charset="0"/>
                <a:cs typeface="Lao Sangam MN" pitchFamily="2" charset="0"/>
              </a:rPr>
              <a:t>Optical potential in a finite nucleus matched to that  of infinite matter at same </a:t>
            </a:r>
            <a:r>
              <a:rPr lang="en-US" sz="1800" dirty="0" err="1">
                <a:latin typeface="Lao Sangam MN" pitchFamily="2" charset="0"/>
                <a:cs typeface="Lao Sangam MN" pitchFamily="2" charset="0"/>
              </a:rPr>
              <a:t>isoscalar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/</a:t>
            </a:r>
            <a:r>
              <a:rPr lang="en-US" sz="1800" dirty="0" err="1">
                <a:latin typeface="Lao Sangam MN" pitchFamily="2" charset="0"/>
                <a:cs typeface="Lao Sangam MN" pitchFamily="2" charset="0"/>
              </a:rPr>
              <a:t>isovector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density</a:t>
            </a:r>
          </a:p>
        </p:txBody>
      </p:sp>
    </p:spTree>
    <p:extLst>
      <p:ext uri="{BB962C8B-B14F-4D97-AF65-F5344CB8AC3E}">
        <p14:creationId xmlns:p14="http://schemas.microsoft.com/office/powerpoint/2010/main" val="3411340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822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From nuclear matter to </a:t>
            </a:r>
            <a:r>
              <a:rPr lang="en-US" sz="2400" i="1" u="sng" dirty="0">
                <a:solidFill>
                  <a:srgbClr val="670101"/>
                </a:solidFill>
                <a:latin typeface="Lao Sangam MN"/>
                <a:cs typeface="Lao Sangam MN"/>
              </a:rPr>
              <a:t>finite nuclei:</a:t>
            </a:r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  Improved LDA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32A196-31A3-F24A-90AA-CBC6963F8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32" y="1330773"/>
            <a:ext cx="6549219" cy="510171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ECF40BA-4A5E-DF4D-85CC-71AB4CBA4D18}"/>
              </a:ext>
            </a:extLst>
          </p:cNvPr>
          <p:cNvSpPr txBox="1"/>
          <p:nvPr/>
        </p:nvSpPr>
        <p:spPr>
          <a:xfrm>
            <a:off x="883004" y="1924024"/>
            <a:ext cx="1613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Georgia" panose="02040502050405020303" pitchFamily="18" charset="0"/>
                <a:cs typeface="Helvetica CY"/>
              </a:rPr>
              <a:t>Whitehead, Lim &amp; Holt, PRC (2019)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536ABF0-E72E-0A4A-B53C-EC7140CB6A58}"/>
              </a:ext>
            </a:extLst>
          </p:cNvPr>
          <p:cNvSpPr txBox="1">
            <a:spLocks/>
          </p:cNvSpPr>
          <p:nvPr/>
        </p:nvSpPr>
        <p:spPr>
          <a:xfrm>
            <a:off x="702841" y="1039405"/>
            <a:ext cx="2582011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>
                <a:latin typeface="Lao Sangam MN" pitchFamily="2" charset="0"/>
                <a:cs typeface="Lao Sangam MN" pitchFamily="2" charset="0"/>
              </a:rPr>
              <a:t>Local density approximation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49672A-15A1-4043-9C13-2B8100A7583B}"/>
              </a:ext>
            </a:extLst>
          </p:cNvPr>
          <p:cNvSpPr/>
          <p:nvPr/>
        </p:nvSpPr>
        <p:spPr>
          <a:xfrm>
            <a:off x="317032" y="1316020"/>
            <a:ext cx="3353631" cy="5116470"/>
          </a:xfrm>
          <a:prstGeom prst="rect">
            <a:avLst/>
          </a:prstGeom>
          <a:noFill/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910723-0F6F-CF45-B63D-53ECF651308F}"/>
              </a:ext>
            </a:extLst>
          </p:cNvPr>
          <p:cNvSpPr/>
          <p:nvPr/>
        </p:nvSpPr>
        <p:spPr>
          <a:xfrm>
            <a:off x="3666309" y="1317710"/>
            <a:ext cx="3353631" cy="5116470"/>
          </a:xfrm>
          <a:prstGeom prst="rect">
            <a:avLst/>
          </a:prstGeom>
          <a:noFill/>
          <a:ln w="25400">
            <a:solidFill>
              <a:srgbClr val="2D50F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9FFE14E-1D34-1749-97C7-C7566F9916C9}"/>
              </a:ext>
            </a:extLst>
          </p:cNvPr>
          <p:cNvSpPr txBox="1">
            <a:spLocks/>
          </p:cNvSpPr>
          <p:nvPr/>
        </p:nvSpPr>
        <p:spPr>
          <a:xfrm>
            <a:off x="3548097" y="1037715"/>
            <a:ext cx="3542855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2D50FD"/>
                </a:solidFill>
                <a:latin typeface="Lao Sangam MN" pitchFamily="2" charset="0"/>
                <a:cs typeface="Lao Sangam MN" pitchFamily="2" charset="0"/>
              </a:rPr>
              <a:t>Improved local density approximation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060E7BD-7103-7E45-8FEB-2E90AEB60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197" y="1936437"/>
            <a:ext cx="4383157" cy="61728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6602F29-1E44-B442-A609-71715FBCB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1582" y="2899941"/>
            <a:ext cx="4796246" cy="2244171"/>
          </a:xfrm>
        </p:spPr>
        <p:txBody>
          <a:bodyPr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Lao Sangam MN" pitchFamily="2" charset="0"/>
                <a:cs typeface="Lao Sangam MN" pitchFamily="2" charset="0"/>
              </a:rPr>
              <a:t>Finite range of nuclear force must be accounted for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Lao Sangam MN" pitchFamily="2" charset="0"/>
                <a:cs typeface="Lao Sangam MN" pitchFamily="2" charset="0"/>
              </a:rPr>
              <a:t>Introduce Gaussian smearing function with range parameter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Lao Sangam MN" pitchFamily="2" charset="0"/>
                <a:cs typeface="Lao Sangam MN" pitchFamily="2" charset="0"/>
              </a:rPr>
              <a:t>Increases the Woods-Saxon diffuseness parameter in agreement with phenomenology</a:t>
            </a:r>
          </a:p>
          <a:p>
            <a:endParaRPr lang="en-US" dirty="0"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DA69BD3-8F99-FC44-8CC1-56A6DDE8BC4C}"/>
              </a:ext>
            </a:extLst>
          </p:cNvPr>
          <p:cNvSpPr txBox="1">
            <a:spLocks/>
          </p:cNvSpPr>
          <p:nvPr/>
        </p:nvSpPr>
        <p:spPr>
          <a:xfrm>
            <a:off x="3753753" y="2133528"/>
            <a:ext cx="1589371" cy="46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FF0000"/>
                </a:solidFill>
                <a:latin typeface="Lao Sangam MN" pitchFamily="2" charset="0"/>
                <a:cs typeface="Lao Sangam MN" pitchFamily="2" charset="0"/>
              </a:rPr>
              <a:t>Real central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E7872E0-F57E-6149-8FE3-DA408FD626A6}"/>
              </a:ext>
            </a:extLst>
          </p:cNvPr>
          <p:cNvSpPr txBox="1">
            <a:spLocks/>
          </p:cNvSpPr>
          <p:nvPr/>
        </p:nvSpPr>
        <p:spPr>
          <a:xfrm>
            <a:off x="3753753" y="3111839"/>
            <a:ext cx="1676815" cy="46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FF0000"/>
                </a:solidFill>
                <a:latin typeface="Lao Sangam MN" pitchFamily="2" charset="0"/>
                <a:cs typeface="Lao Sangam MN" pitchFamily="2" charset="0"/>
              </a:rPr>
              <a:t>Imaginary central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B5892BC-9DE1-444D-9F14-B8335AC32AE0}"/>
              </a:ext>
            </a:extLst>
          </p:cNvPr>
          <p:cNvSpPr txBox="1">
            <a:spLocks/>
          </p:cNvSpPr>
          <p:nvPr/>
        </p:nvSpPr>
        <p:spPr>
          <a:xfrm>
            <a:off x="3976357" y="4551817"/>
            <a:ext cx="1676815" cy="46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FF0000"/>
                </a:solidFill>
                <a:latin typeface="Lao Sangam MN" pitchFamily="2" charset="0"/>
                <a:cs typeface="Lao Sangam MN" pitchFamily="2" charset="0"/>
              </a:rPr>
              <a:t>Real spin-orbit</a:t>
            </a:r>
          </a:p>
        </p:txBody>
      </p:sp>
    </p:spTree>
    <p:extLst>
      <p:ext uri="{BB962C8B-B14F-4D97-AF65-F5344CB8AC3E}">
        <p14:creationId xmlns:p14="http://schemas.microsoft.com/office/powerpoint/2010/main" val="401085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822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From nuclear matter to </a:t>
            </a:r>
            <a:r>
              <a:rPr lang="en-US" sz="2400" i="1" u="sng" dirty="0">
                <a:solidFill>
                  <a:srgbClr val="670101"/>
                </a:solidFill>
                <a:latin typeface="Lao Sangam MN"/>
                <a:cs typeface="Lao Sangam MN"/>
              </a:rPr>
              <a:t>finite nuclei:</a:t>
            </a:r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  spin-orbit interactions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6FB719-D6AF-8649-94BE-BB49E0BCE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970" y="2892784"/>
            <a:ext cx="5499470" cy="39107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FBC495-E7E3-0C42-BD30-8E994FE69B11}"/>
              </a:ext>
            </a:extLst>
          </p:cNvPr>
          <p:cNvSpPr txBox="1"/>
          <p:nvPr/>
        </p:nvSpPr>
        <p:spPr>
          <a:xfrm>
            <a:off x="606679" y="1625794"/>
            <a:ext cx="6272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16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Density matrix expansion (Negele &amp; </a:t>
            </a:r>
            <a:r>
              <a:rPr lang="en-US" sz="1600" dirty="0" err="1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Vautherin</a:t>
            </a:r>
            <a:r>
              <a:rPr lang="en-US" sz="16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, PRC 1972)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E2710-BBE4-F544-834E-528173E13267}"/>
              </a:ext>
            </a:extLst>
          </p:cNvPr>
          <p:cNvSpPr txBox="1"/>
          <p:nvPr/>
        </p:nvSpPr>
        <p:spPr>
          <a:xfrm>
            <a:off x="8062739" y="2748281"/>
            <a:ext cx="3441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Holt, Kaiser &amp; Weise, EPJA (2011)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5476A5-C91A-3946-89D6-4F83541B3383}"/>
              </a:ext>
            </a:extLst>
          </p:cNvPr>
          <p:cNvSpPr/>
          <p:nvPr/>
        </p:nvSpPr>
        <p:spPr>
          <a:xfrm>
            <a:off x="8235280" y="3018142"/>
            <a:ext cx="494632" cy="3246120"/>
          </a:xfrm>
          <a:prstGeom prst="rect">
            <a:avLst/>
          </a:prstGeom>
          <a:solidFill>
            <a:schemeClr val="accent2">
              <a:lumMod val="75000"/>
              <a:alpha val="14000"/>
            </a:schemeClr>
          </a:solidFill>
          <a:ln>
            <a:noFill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1" name="Picture 20" descr="latex-image-1.pdf">
            <a:extLst>
              <a:ext uri="{FF2B5EF4-FFF2-40B4-BE49-F238E27FC236}">
                <a16:creationId xmlns:a16="http://schemas.microsoft.com/office/drawing/2014/main" id="{8FAE0246-FC64-1E46-84A5-7C5DFB77E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9" y="2016391"/>
            <a:ext cx="7011722" cy="5337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616EE5-C428-7F4E-89B8-F4DEC99632CC}"/>
              </a:ext>
            </a:extLst>
          </p:cNvPr>
          <p:cNvSpPr txBox="1"/>
          <p:nvPr/>
        </p:nvSpPr>
        <p:spPr>
          <a:xfrm>
            <a:off x="702803" y="3476365"/>
            <a:ext cx="418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2D50FD"/>
                </a:solidFill>
                <a:latin typeface="Lao Sangam MN" pitchFamily="2" charset="0"/>
                <a:cs typeface="Lao Sangam MN" pitchFamily="2" charset="0"/>
              </a:rPr>
              <a:t>20% too large at density region of interest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B1853F3-BD87-D941-AECF-049E4D3A633F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4885511" y="3661031"/>
            <a:ext cx="3177228" cy="37343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39469EB-FCDE-6B4D-9287-467AD64A606B}"/>
              </a:ext>
            </a:extLst>
          </p:cNvPr>
          <p:cNvSpPr txBox="1"/>
          <p:nvPr/>
        </p:nvSpPr>
        <p:spPr>
          <a:xfrm>
            <a:off x="702804" y="4201848"/>
            <a:ext cx="465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2</a:t>
            </a:r>
            <a:r>
              <a:rPr lang="en-US" baseline="300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-order perturbative contributions known to reduce spin-orbit strength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485EBC-1AD9-C64B-81FC-F05DF64B1F1F}"/>
              </a:ext>
            </a:extLst>
          </p:cNvPr>
          <p:cNvSpPr>
            <a:spLocks noChangeAspect="1"/>
          </p:cNvSpPr>
          <p:nvPr/>
        </p:nvSpPr>
        <p:spPr>
          <a:xfrm>
            <a:off x="554637" y="3583385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0E80A98-5556-A142-9CCE-40915BE10945}"/>
              </a:ext>
            </a:extLst>
          </p:cNvPr>
          <p:cNvSpPr>
            <a:spLocks noChangeAspect="1"/>
          </p:cNvSpPr>
          <p:nvPr/>
        </p:nvSpPr>
        <p:spPr>
          <a:xfrm>
            <a:off x="554637" y="4305408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266D06-E557-184D-9849-C21535F1B796}"/>
              </a:ext>
            </a:extLst>
          </p:cNvPr>
          <p:cNvSpPr txBox="1"/>
          <p:nvPr/>
        </p:nvSpPr>
        <p:spPr>
          <a:xfrm>
            <a:off x="454606" y="985078"/>
            <a:ext cx="790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Spin orbit interaction vanishes in infinite homogeneous nuclear matter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BB98A43-BBAF-3947-9078-C90478F72DC2}"/>
              </a:ext>
            </a:extLst>
          </p:cNvPr>
          <p:cNvSpPr>
            <a:spLocks noChangeAspect="1"/>
          </p:cNvSpPr>
          <p:nvPr/>
        </p:nvSpPr>
        <p:spPr>
          <a:xfrm>
            <a:off x="306440" y="1092098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49D339D-0667-C64B-AEC7-D69196A1D5A6}"/>
              </a:ext>
            </a:extLst>
          </p:cNvPr>
          <p:cNvSpPr/>
          <p:nvPr/>
        </p:nvSpPr>
        <p:spPr>
          <a:xfrm>
            <a:off x="606679" y="1498912"/>
            <a:ext cx="7257159" cy="1160831"/>
          </a:xfrm>
          <a:prstGeom prst="rect">
            <a:avLst/>
          </a:prstGeom>
          <a:noFill/>
          <a:ln w="25400">
            <a:solidFill>
              <a:srgbClr val="2D50F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D4E01E6-B058-EE47-BB4D-8AC1F5265F6F}"/>
              </a:ext>
            </a:extLst>
          </p:cNvPr>
          <p:cNvSpPr txBox="1"/>
          <p:nvPr/>
        </p:nvSpPr>
        <p:spPr>
          <a:xfrm rot="21001056">
            <a:off x="8819454" y="3432409"/>
            <a:ext cx="2123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16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Chiral EFT prediction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7C96FB-9498-DC44-A827-BFC139A2085A}"/>
              </a:ext>
            </a:extLst>
          </p:cNvPr>
          <p:cNvCxnSpPr>
            <a:cxnSpLocks/>
          </p:cNvCxnSpPr>
          <p:nvPr/>
        </p:nvCxnSpPr>
        <p:spPr>
          <a:xfrm flipV="1">
            <a:off x="8512852" y="3992842"/>
            <a:ext cx="0" cy="360692"/>
          </a:xfrm>
          <a:prstGeom prst="straightConnector1">
            <a:avLst/>
          </a:prstGeom>
          <a:ln w="25400">
            <a:solidFill>
              <a:srgbClr val="2D50FD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845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15DCB8-6274-D604-8328-F29D4180940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8175"/>
          <a:stretch/>
        </p:blipFill>
        <p:spPr>
          <a:xfrm>
            <a:off x="5515232" y="1280160"/>
            <a:ext cx="5848193" cy="41535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92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Comparison to phenomenology: </a:t>
            </a:r>
            <a:r>
              <a:rPr lang="en-US" sz="2400" dirty="0" err="1">
                <a:solidFill>
                  <a:srgbClr val="670101"/>
                </a:solidFill>
                <a:latin typeface="Lao Sangam MN"/>
                <a:cs typeface="Lao Sangam MN"/>
              </a:rPr>
              <a:t>isovector</a:t>
            </a:r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 terms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4A0934F-D282-3450-2FAB-65B86FEE52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2" y="2810345"/>
                <a:ext cx="4472921" cy="1385843"/>
              </a:xfrm>
            </p:spPr>
            <p:txBody>
              <a:bodyPr>
                <a:noAutofit/>
              </a:bodyPr>
              <a:lstStyle/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Much larger uncertainties for the </a:t>
                </a:r>
                <a:r>
                  <a:rPr lang="en-US" sz="1800" dirty="0" err="1">
                    <a:latin typeface="Lao Sangam MN" pitchFamily="2" charset="0"/>
                    <a:cs typeface="Lao Sangam MN" pitchFamily="2" charset="0"/>
                  </a:rPr>
                  <a:t>isovector</a:t>
                </a: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 optical potential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Isospin inversion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cs typeface="Lao Sangam MN" pitchFamily="2" charset="0"/>
                      </a:rPr>
                      <m:t>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Lao Sangam MN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Lao Sangam MN" pitchFamily="2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 at high energies present in only some models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4A0934F-D282-3450-2FAB-65B86FEE52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2" y="2810345"/>
                <a:ext cx="4472921" cy="1385843"/>
              </a:xfrm>
              <a:blipFill>
                <a:blip r:embed="rId5"/>
                <a:stretch>
                  <a:fillRect l="-1136" t="-5455" r="-852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D7761D-EBA2-0DA9-3A6C-6E256B4879DC}"/>
                  </a:ext>
                </a:extLst>
              </p:cNvPr>
              <p:cNvSpPr txBox="1"/>
              <p:nvPr/>
            </p:nvSpPr>
            <p:spPr>
              <a:xfrm>
                <a:off x="961743" y="2076480"/>
                <a:ext cx="2819400" cy="42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𝑛𝑝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D7761D-EBA2-0DA9-3A6C-6E256B487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3" y="2076480"/>
                <a:ext cx="2819400" cy="423770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183F71-174B-20FD-A622-AB0ABAB2175E}"/>
              </a:ext>
            </a:extLst>
          </p:cNvPr>
          <p:cNvSpPr txBox="1">
            <a:spLocks/>
          </p:cNvSpPr>
          <p:nvPr/>
        </p:nvSpPr>
        <p:spPr>
          <a:xfrm>
            <a:off x="265241" y="5569309"/>
            <a:ext cx="1155213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 err="1">
                <a:latin typeface="Lao Sangam MN" pitchFamily="2" charset="0"/>
                <a:cs typeface="Lao Sangam MN" pitchFamily="2" charset="0"/>
              </a:rPr>
              <a:t>Isovector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Lane form above not obeyed at high energy in phenomenological Koning-Delaroche optical potential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22CF62-6CAE-67DA-1D44-4772440AEF02}"/>
              </a:ext>
            </a:extLst>
          </p:cNvPr>
          <p:cNvSpPr txBox="1">
            <a:spLocks/>
          </p:cNvSpPr>
          <p:nvPr/>
        </p:nvSpPr>
        <p:spPr>
          <a:xfrm>
            <a:off x="254618" y="1615423"/>
            <a:ext cx="1155213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 err="1">
                <a:latin typeface="Lao Sangam MN" pitchFamily="2" charset="0"/>
                <a:cs typeface="Lao Sangam MN" pitchFamily="2" charset="0"/>
              </a:rPr>
              <a:t>Isovector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optical potential obeys “Lane form”: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3C7CB-B81C-6F0D-38DD-062AB697DCD4}"/>
              </a:ext>
            </a:extLst>
          </p:cNvPr>
          <p:cNvSpPr txBox="1"/>
          <p:nvPr/>
        </p:nvSpPr>
        <p:spPr>
          <a:xfrm>
            <a:off x="6262702" y="4627024"/>
            <a:ext cx="3669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Helvetica CY"/>
              </a:rPr>
              <a:t>Whitehead, Lim &amp; Holt, PRL (2021)</a:t>
            </a:r>
          </a:p>
        </p:txBody>
      </p:sp>
    </p:spTree>
    <p:extLst>
      <p:ext uri="{BB962C8B-B14F-4D97-AF65-F5344CB8AC3E}">
        <p14:creationId xmlns:p14="http://schemas.microsoft.com/office/powerpoint/2010/main" val="4178413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6B5AC9-CEB0-8DE7-4702-315EFEBD53BD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r="8175"/>
          <a:stretch/>
        </p:blipFill>
        <p:spPr>
          <a:xfrm>
            <a:off x="5513226" y="1280160"/>
            <a:ext cx="5848193" cy="4153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4A0934F-D282-3450-2FAB-65B86FEE52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2" y="2810345"/>
                <a:ext cx="4472921" cy="1385843"/>
              </a:xfrm>
            </p:spPr>
            <p:txBody>
              <a:bodyPr>
                <a:noAutofit/>
              </a:bodyPr>
              <a:lstStyle/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Much larger uncertainties for the </a:t>
                </a:r>
                <a:r>
                  <a:rPr lang="en-US" sz="1800" dirty="0" err="1">
                    <a:latin typeface="Lao Sangam MN" pitchFamily="2" charset="0"/>
                    <a:cs typeface="Lao Sangam MN" pitchFamily="2" charset="0"/>
                  </a:rPr>
                  <a:t>isovector</a:t>
                </a: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 optical potential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Isospin inversion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cs typeface="Lao Sangam MN" pitchFamily="2" charset="0"/>
                      </a:rPr>
                      <m:t>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Lao Sangam MN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Lao Sangam MN" pitchFamily="2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 at high energies present in only some models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4A0934F-D282-3450-2FAB-65B86FEE52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2" y="2810345"/>
                <a:ext cx="4472921" cy="1385843"/>
              </a:xfrm>
              <a:blipFill>
                <a:blip r:embed="rId5"/>
                <a:stretch>
                  <a:fillRect l="-1136" t="-5455" r="-852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D7761D-EBA2-0DA9-3A6C-6E256B4879DC}"/>
                  </a:ext>
                </a:extLst>
              </p:cNvPr>
              <p:cNvSpPr txBox="1"/>
              <p:nvPr/>
            </p:nvSpPr>
            <p:spPr>
              <a:xfrm>
                <a:off x="961743" y="2076480"/>
                <a:ext cx="2819400" cy="42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𝑛𝑝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D7761D-EBA2-0DA9-3A6C-6E256B487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3" y="2076480"/>
                <a:ext cx="2819400" cy="423770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183F71-174B-20FD-A622-AB0ABAB2175E}"/>
              </a:ext>
            </a:extLst>
          </p:cNvPr>
          <p:cNvSpPr txBox="1">
            <a:spLocks/>
          </p:cNvSpPr>
          <p:nvPr/>
        </p:nvSpPr>
        <p:spPr>
          <a:xfrm>
            <a:off x="265241" y="5569309"/>
            <a:ext cx="1155213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 err="1">
                <a:latin typeface="Lao Sangam MN" pitchFamily="2" charset="0"/>
                <a:cs typeface="Lao Sangam MN" pitchFamily="2" charset="0"/>
              </a:rPr>
              <a:t>Isovector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Lane form above not obeyed at high energy in phenomenological Koning-Delaroche optical potential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22CF62-6CAE-67DA-1D44-4772440AEF02}"/>
              </a:ext>
            </a:extLst>
          </p:cNvPr>
          <p:cNvSpPr txBox="1">
            <a:spLocks/>
          </p:cNvSpPr>
          <p:nvPr/>
        </p:nvSpPr>
        <p:spPr>
          <a:xfrm>
            <a:off x="254618" y="1615423"/>
            <a:ext cx="1155213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 err="1">
                <a:latin typeface="Lao Sangam MN" pitchFamily="2" charset="0"/>
                <a:cs typeface="Lao Sangam MN" pitchFamily="2" charset="0"/>
              </a:rPr>
              <a:t>Isovector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optical potential obeys “Lane form”: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A090E-036C-BBF1-048B-254E932B0FF4}"/>
              </a:ext>
            </a:extLst>
          </p:cNvPr>
          <p:cNvSpPr txBox="1"/>
          <p:nvPr/>
        </p:nvSpPr>
        <p:spPr>
          <a:xfrm>
            <a:off x="6262702" y="4627024"/>
            <a:ext cx="3669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Helvetica CY"/>
              </a:rPr>
              <a:t>Whitehead, Lim &amp; Holt, PRL (2021)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EF3EA-47E9-1CB2-7536-C6C8068D40AD}"/>
              </a:ext>
            </a:extLst>
          </p:cNvPr>
          <p:cNvSpPr txBox="1"/>
          <p:nvPr/>
        </p:nvSpPr>
        <p:spPr>
          <a:xfrm>
            <a:off x="192480" y="216502"/>
            <a:ext cx="92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Comparison to phenomenology: </a:t>
            </a:r>
            <a:r>
              <a:rPr lang="en-US" sz="2400" dirty="0" err="1">
                <a:solidFill>
                  <a:srgbClr val="670101"/>
                </a:solidFill>
                <a:latin typeface="Lao Sangam MN"/>
                <a:cs typeface="Lao Sangam MN"/>
              </a:rPr>
              <a:t>isovector</a:t>
            </a:r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 terms</a:t>
            </a:r>
          </a:p>
        </p:txBody>
      </p:sp>
    </p:spTree>
    <p:extLst>
      <p:ext uri="{BB962C8B-B14F-4D97-AF65-F5344CB8AC3E}">
        <p14:creationId xmlns:p14="http://schemas.microsoft.com/office/powerpoint/2010/main" val="1795239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6AA2ED4-1D10-BA96-2088-0BF85D38736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8175"/>
          <a:stretch/>
        </p:blipFill>
        <p:spPr>
          <a:xfrm>
            <a:off x="5513226" y="1280160"/>
            <a:ext cx="5848193" cy="4153546"/>
          </a:xfrm>
          <a:prstGeom prst="rect">
            <a:avLst/>
          </a:prstGeom>
        </p:spPr>
      </p:pic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4A0934F-D282-3450-2FAB-65B86FEE52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2" y="2810345"/>
                <a:ext cx="4472921" cy="1385843"/>
              </a:xfrm>
            </p:spPr>
            <p:txBody>
              <a:bodyPr>
                <a:noAutofit/>
              </a:bodyPr>
              <a:lstStyle/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Much larger uncertainties for the </a:t>
                </a:r>
                <a:r>
                  <a:rPr lang="en-US" sz="1800" dirty="0" err="1">
                    <a:latin typeface="Lao Sangam MN" pitchFamily="2" charset="0"/>
                    <a:cs typeface="Lao Sangam MN" pitchFamily="2" charset="0"/>
                  </a:rPr>
                  <a:t>isovector</a:t>
                </a: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 optical potential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Isospin inversion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cs typeface="Lao Sangam MN" pitchFamily="2" charset="0"/>
                      </a:rPr>
                      <m:t>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Lao Sangam MN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Lao Sangam MN" pitchFamily="2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Lao Sangam MN" pitchFamily="2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latin typeface="Lao Sangam MN" pitchFamily="2" charset="0"/>
                    <a:cs typeface="Lao Sangam MN" pitchFamily="2" charset="0"/>
                  </a:rPr>
                  <a:t> at high energies present in only some models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4A0934F-D282-3450-2FAB-65B86FEE52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2" y="2810345"/>
                <a:ext cx="4472921" cy="1385843"/>
              </a:xfrm>
              <a:blipFill>
                <a:blip r:embed="rId5"/>
                <a:stretch>
                  <a:fillRect l="-1136" t="-5455" r="-852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D7761D-EBA2-0DA9-3A6C-6E256B4879DC}"/>
                  </a:ext>
                </a:extLst>
              </p:cNvPr>
              <p:cNvSpPr txBox="1"/>
              <p:nvPr/>
            </p:nvSpPr>
            <p:spPr>
              <a:xfrm>
                <a:off x="961743" y="2076480"/>
                <a:ext cx="2819400" cy="42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𝑛𝑝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D7761D-EBA2-0DA9-3A6C-6E256B487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3" y="2076480"/>
                <a:ext cx="2819400" cy="423770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183F71-174B-20FD-A622-AB0ABAB2175E}"/>
              </a:ext>
            </a:extLst>
          </p:cNvPr>
          <p:cNvSpPr txBox="1">
            <a:spLocks/>
          </p:cNvSpPr>
          <p:nvPr/>
        </p:nvSpPr>
        <p:spPr>
          <a:xfrm>
            <a:off x="265241" y="5569309"/>
            <a:ext cx="1155213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 err="1">
                <a:latin typeface="Lao Sangam MN" pitchFamily="2" charset="0"/>
                <a:cs typeface="Lao Sangam MN" pitchFamily="2" charset="0"/>
              </a:rPr>
              <a:t>Isovector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Lane form above not obeyed at high energy in phenomenological Koning-Delaroche optical potential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22CF62-6CAE-67DA-1D44-4772440AEF02}"/>
              </a:ext>
            </a:extLst>
          </p:cNvPr>
          <p:cNvSpPr txBox="1">
            <a:spLocks/>
          </p:cNvSpPr>
          <p:nvPr/>
        </p:nvSpPr>
        <p:spPr>
          <a:xfrm>
            <a:off x="254618" y="1615423"/>
            <a:ext cx="1155213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 err="1">
                <a:latin typeface="Lao Sangam MN" pitchFamily="2" charset="0"/>
                <a:cs typeface="Lao Sangam MN" pitchFamily="2" charset="0"/>
              </a:rPr>
              <a:t>Isovector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optical potential obeys “Lane form”: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64F091-4639-5485-5A2D-0D7087A0F311}"/>
              </a:ext>
            </a:extLst>
          </p:cNvPr>
          <p:cNvSpPr txBox="1"/>
          <p:nvPr/>
        </p:nvSpPr>
        <p:spPr>
          <a:xfrm>
            <a:off x="6262702" y="4627024"/>
            <a:ext cx="3669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Helvetica CY"/>
              </a:rPr>
              <a:t>Whitehead, Lim &amp; Holt, PRL (2021)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3E6718-4FAE-921B-92A3-77258974F912}"/>
              </a:ext>
            </a:extLst>
          </p:cNvPr>
          <p:cNvSpPr txBox="1"/>
          <p:nvPr/>
        </p:nvSpPr>
        <p:spPr>
          <a:xfrm>
            <a:off x="192480" y="216502"/>
            <a:ext cx="92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Comparison to phenomenology: </a:t>
            </a:r>
            <a:r>
              <a:rPr lang="en-US" sz="2400" dirty="0" err="1">
                <a:solidFill>
                  <a:srgbClr val="670101"/>
                </a:solidFill>
                <a:latin typeface="Lao Sangam MN"/>
                <a:cs typeface="Lao Sangam MN"/>
              </a:rPr>
              <a:t>isovector</a:t>
            </a:r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 terms</a:t>
            </a:r>
          </a:p>
        </p:txBody>
      </p:sp>
    </p:spTree>
    <p:extLst>
      <p:ext uri="{BB962C8B-B14F-4D97-AF65-F5344CB8AC3E}">
        <p14:creationId xmlns:p14="http://schemas.microsoft.com/office/powerpoint/2010/main" val="267898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97CED1E2-4A1B-8A15-7AEE-1E967F7B6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457" y="1549635"/>
            <a:ext cx="5269228" cy="39519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B59D98-5436-5CF0-02C2-00E07AC82E5B}"/>
              </a:ext>
            </a:extLst>
          </p:cNvPr>
          <p:cNvSpPr txBox="1"/>
          <p:nvPr/>
        </p:nvSpPr>
        <p:spPr>
          <a:xfrm>
            <a:off x="7150141" y="4466037"/>
            <a:ext cx="238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Helvetica CY"/>
              </a:rPr>
              <a:t>Whitehead, Lim and Holt, in prep.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2FDBF12-114D-43DC-1D95-72C472AA2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311" y="2346305"/>
            <a:ext cx="5495035" cy="3263737"/>
          </a:xfrm>
        </p:spPr>
        <p:txBody>
          <a:bodyPr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Lao Sangam MN" pitchFamily="2" charset="0"/>
                <a:cs typeface="Lao Sangam MN" pitchFamily="2" charset="0"/>
              </a:rPr>
              <a:t>Phenomenological optical potentials make (necessary) assumptions in the parameterization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Lao Sangam MN" pitchFamily="2" charset="0"/>
                <a:cs typeface="Lao Sangam MN" pitchFamily="2" charset="0"/>
              </a:rPr>
              <a:t>Global analysis from microscopic calculations can </a:t>
            </a:r>
            <a:r>
              <a:rPr lang="en-US" sz="1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Lao Sangam MN" pitchFamily="2" charset="0"/>
                <a:cs typeface="Lao Sangam MN" pitchFamily="2" charset="0"/>
              </a:rPr>
              <a:t>inform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phenomenological parameterizations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latin typeface="Lao Sangam MN" pitchFamily="2" charset="0"/>
                <a:cs typeface="Lao Sangam MN" pitchFamily="2" charset="0"/>
              </a:rPr>
              <a:t>Example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: Energy-dependent Woods-Saxon shape parameters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Lao Sangam MN" pitchFamily="2" charset="0"/>
              <a:cs typeface="Lao Sangam MN" pitchFamily="2" charset="0"/>
            </a:endParaRPr>
          </a:p>
          <a:p>
            <a:endParaRPr lang="en-US" dirty="0"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6557C-4503-7AB3-19A7-1BA0426439B4}"/>
              </a:ext>
            </a:extLst>
          </p:cNvPr>
          <p:cNvSpPr txBox="1"/>
          <p:nvPr/>
        </p:nvSpPr>
        <p:spPr>
          <a:xfrm>
            <a:off x="603629" y="1836431"/>
            <a:ext cx="5492371" cy="369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Lao Sangam MN" pitchFamily="2" charset="0"/>
                <a:cs typeface="Lao Sangam MN" pitchFamily="2" charset="0"/>
              </a:rPr>
              <a:t>New insights from microscopic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388FD3-372E-9FAA-6E4D-138C8D656762}"/>
                  </a:ext>
                </a:extLst>
              </p:cNvPr>
              <p:cNvSpPr txBox="1"/>
              <p:nvPr/>
            </p:nvSpPr>
            <p:spPr>
              <a:xfrm>
                <a:off x="1159400" y="4544784"/>
                <a:ext cx="3366105" cy="680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𝒱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388FD3-372E-9FAA-6E4D-138C8D656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400" y="4544784"/>
                <a:ext cx="3366105" cy="680827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3E8E5D-2145-F8AF-B434-95516B9CDDDC}"/>
              </a:ext>
            </a:extLst>
          </p:cNvPr>
          <p:cNvCxnSpPr>
            <a:cxnSpLocks/>
          </p:cNvCxnSpPr>
          <p:nvPr/>
        </p:nvCxnSpPr>
        <p:spPr>
          <a:xfrm flipV="1">
            <a:off x="3983065" y="5136193"/>
            <a:ext cx="0" cy="4738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BF83469-2244-F51F-7110-74B5B15543CD}"/>
              </a:ext>
            </a:extLst>
          </p:cNvPr>
          <p:cNvSpPr txBox="1"/>
          <p:nvPr/>
        </p:nvSpPr>
        <p:spPr>
          <a:xfrm>
            <a:off x="3983066" y="5419258"/>
            <a:ext cx="9763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eorgia" panose="02040502050405020303" pitchFamily="18" charset="0"/>
              </a:rPr>
              <a:t>radius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74670A-8DEE-7247-0FC2-0B545FAE14AB}"/>
              </a:ext>
            </a:extLst>
          </p:cNvPr>
          <p:cNvSpPr txBox="1"/>
          <p:nvPr/>
        </p:nvSpPr>
        <p:spPr>
          <a:xfrm>
            <a:off x="192480" y="216502"/>
            <a:ext cx="92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Comparison to phenomenology: radius parameter</a:t>
            </a:r>
          </a:p>
        </p:txBody>
      </p:sp>
    </p:spTree>
    <p:extLst>
      <p:ext uri="{BB962C8B-B14F-4D97-AF65-F5344CB8AC3E}">
        <p14:creationId xmlns:p14="http://schemas.microsoft.com/office/powerpoint/2010/main" val="1754712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BEFA614-4FCA-D344-A4A7-CDAC09E31CD0}"/>
              </a:ext>
            </a:extLst>
          </p:cNvPr>
          <p:cNvSpPr txBox="1"/>
          <p:nvPr/>
        </p:nvSpPr>
        <p:spPr>
          <a:xfrm>
            <a:off x="192480" y="216502"/>
            <a:ext cx="1081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670101"/>
                </a:solidFill>
                <a:latin typeface="Lao Sangam MN"/>
                <a:cs typeface="Lao Sangam MN"/>
              </a:rPr>
              <a:t>Motivation</a:t>
            </a:r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: Nuclear reactions with unstable isotopes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0DA86C-4EB4-6F4C-BB06-0EF265F801BB}"/>
              </a:ext>
            </a:extLst>
          </p:cNvPr>
          <p:cNvSpPr txBox="1"/>
          <p:nvPr/>
        </p:nvSpPr>
        <p:spPr>
          <a:xfrm>
            <a:off x="765536" y="965789"/>
            <a:ext cx="760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Interpretation of radioactive ion beam experiments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83C711-2B44-8D4C-98AC-0CC007787B76}"/>
              </a:ext>
            </a:extLst>
          </p:cNvPr>
          <p:cNvSpPr>
            <a:spLocks noChangeAspect="1"/>
          </p:cNvSpPr>
          <p:nvPr/>
        </p:nvSpPr>
        <p:spPr>
          <a:xfrm>
            <a:off x="572211" y="1070429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31B717-7539-2D44-A7A4-6F68E02D3F2B}"/>
              </a:ext>
            </a:extLst>
          </p:cNvPr>
          <p:cNvSpPr txBox="1"/>
          <p:nvPr/>
        </p:nvSpPr>
        <p:spPr>
          <a:xfrm>
            <a:off x="814321" y="2816542"/>
            <a:ext cx="102352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D50FD"/>
              </a:buClr>
              <a:buSzPct val="100000"/>
              <a:buFont typeface="Wingdings" pitchFamily="2" charset="2"/>
              <a:buChar char="Ø"/>
            </a:pPr>
            <a:r>
              <a:rPr lang="en-US" b="1" u="sng" dirty="0">
                <a:solidFill>
                  <a:srgbClr val="2D50FD"/>
                </a:solidFill>
                <a:latin typeface="Lao Sangam MN" pitchFamily="2" charset="0"/>
                <a:cs typeface="Lao Sangam MN" pitchFamily="2" charset="0"/>
              </a:rPr>
              <a:t>Needs</a:t>
            </a: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:</a:t>
            </a:r>
          </a:p>
          <a:p>
            <a:pPr marL="285750" indent="-285750">
              <a:buClr>
                <a:srgbClr val="2D50FD"/>
              </a:buClr>
              <a:buSzPct val="100000"/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  <a:p>
            <a:pPr marL="742950" lvl="1" indent="-285750">
              <a:buClr>
                <a:schemeClr val="tx1"/>
              </a:buClr>
              <a:buSzPct val="100000"/>
              <a:buFont typeface="Wingdings" pitchFamily="2" charset="2"/>
              <a:buChar char="Ø"/>
            </a:pPr>
            <a:r>
              <a:rPr lang="en-US" i="1" u="sng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Optical potentials</a:t>
            </a: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  are a necessary ingredient in most reaction models</a:t>
            </a:r>
          </a:p>
          <a:p>
            <a:pPr marL="742950" lvl="1" indent="-285750">
              <a:buClr>
                <a:schemeClr val="tx1"/>
              </a:buClr>
              <a:buSzPct val="100000"/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  <a:p>
            <a:pPr marL="742950" lvl="1" indent="-285750">
              <a:buClr>
                <a:schemeClr val="tx1"/>
              </a:buClr>
              <a:buSzPct val="100000"/>
              <a:buFont typeface="Wingdings" pitchFamily="2" charset="2"/>
              <a:buChar char="Ø"/>
            </a:pPr>
            <a:r>
              <a:rPr lang="en-US" i="1" u="sng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Global</a:t>
            </a: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  optical potentials are needed to study reactions on a wide range of unstable isotopes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F72C5A-B35B-8749-925B-28020B1E2F50}"/>
              </a:ext>
            </a:extLst>
          </p:cNvPr>
          <p:cNvSpPr txBox="1"/>
          <p:nvPr/>
        </p:nvSpPr>
        <p:spPr>
          <a:xfrm>
            <a:off x="777412" y="1534621"/>
            <a:ext cx="66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Neutron-capture rates in late-stage r-process nucleosynthesis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A381348-4F5B-934F-87A1-3A214B0AC625}"/>
              </a:ext>
            </a:extLst>
          </p:cNvPr>
          <p:cNvSpPr>
            <a:spLocks noChangeAspect="1"/>
          </p:cNvSpPr>
          <p:nvPr/>
        </p:nvSpPr>
        <p:spPr>
          <a:xfrm>
            <a:off x="572211" y="1626287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Text, logo&#10;&#10;Description automatically generated">
            <a:extLst>
              <a:ext uri="{FF2B5EF4-FFF2-40B4-BE49-F238E27FC236}">
                <a16:creationId xmlns:a16="http://schemas.microsoft.com/office/drawing/2014/main" id="{B720E33E-9574-8D4B-A0FF-2719A16C0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F948DB5-B881-8B4A-A9A5-12EAEC648677}"/>
              </a:ext>
            </a:extLst>
          </p:cNvPr>
          <p:cNvSpPr txBox="1"/>
          <p:nvPr/>
        </p:nvSpPr>
        <p:spPr>
          <a:xfrm>
            <a:off x="814321" y="4669249"/>
            <a:ext cx="1052408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b="1" u="sng" dirty="0">
                <a:solidFill>
                  <a:srgbClr val="FF0000"/>
                </a:solidFill>
                <a:latin typeface="Lao Sangam MN" pitchFamily="2" charset="0"/>
                <a:cs typeface="Lao Sangam MN" pitchFamily="2" charset="0"/>
              </a:rPr>
              <a:t>Challenges</a:t>
            </a: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: </a:t>
            </a:r>
          </a:p>
          <a:p>
            <a:pPr marL="742950" lvl="1" indent="-285750"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  <a:p>
            <a:pPr marL="742950" lvl="1" indent="-285750">
              <a:buClr>
                <a:schemeClr val="tx1"/>
              </a:buClr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Commonly used global optical potentials are phenomenological and fitted around nuclear stability </a:t>
            </a:r>
            <a:r>
              <a:rPr lang="en-US" sz="24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→</a:t>
            </a: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 </a:t>
            </a:r>
            <a:r>
              <a:rPr lang="en-US" i="1" u="sng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  <a:sym typeface="Wingdings" pitchFamily="2" charset="2"/>
              </a:rPr>
              <a:t>microscopic approaches</a:t>
            </a: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  <a:sym typeface="Wingdings" pitchFamily="2" charset="2"/>
              </a:rPr>
              <a:t> may have greater predictive power away from stability</a:t>
            </a:r>
            <a:endParaRPr lang="en-US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  <a:p>
            <a:pPr marL="742950" lvl="1" indent="-285750"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  <a:p>
            <a:pPr marL="742950" lvl="1" indent="-285750">
              <a:buClr>
                <a:schemeClr val="tx1"/>
              </a:buClr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Present global optical potentials do not allow for </a:t>
            </a:r>
            <a:r>
              <a:rPr lang="en-US" i="1" u="sng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uncertainty quantification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474D09-26E5-68DF-5244-5DD3DAD0C508}"/>
              </a:ext>
            </a:extLst>
          </p:cNvPr>
          <p:cNvSpPr txBox="1"/>
          <p:nvPr/>
        </p:nvSpPr>
        <p:spPr>
          <a:xfrm>
            <a:off x="777412" y="2106347"/>
            <a:ext cx="103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Ab initio nuclear reaction theory available for light systems at low energies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2D74DD-2A76-BEDA-3E65-CBFF82C7C9E1}"/>
              </a:ext>
            </a:extLst>
          </p:cNvPr>
          <p:cNvSpPr>
            <a:spLocks noChangeAspect="1"/>
          </p:cNvSpPr>
          <p:nvPr/>
        </p:nvSpPr>
        <p:spPr>
          <a:xfrm>
            <a:off x="572211" y="2198013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24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1254F5-0D75-69B5-F9C9-696E3B99E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458" y="1558203"/>
            <a:ext cx="5257800" cy="3943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03DE8E-FA51-3E4B-D4D8-40590B6CE2F1}"/>
              </a:ext>
            </a:extLst>
          </p:cNvPr>
          <p:cNvSpPr txBox="1"/>
          <p:nvPr/>
        </p:nvSpPr>
        <p:spPr>
          <a:xfrm>
            <a:off x="7152723" y="4468917"/>
            <a:ext cx="238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Helvetica CY"/>
              </a:rPr>
              <a:t>Whitehead, Lim and Holt, in prep.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AEE9EB-093E-8801-6814-F8FB7CAAB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311" y="2346305"/>
            <a:ext cx="5495035" cy="3263737"/>
          </a:xfrm>
        </p:spPr>
        <p:txBody>
          <a:bodyPr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Lao Sangam MN" pitchFamily="2" charset="0"/>
                <a:cs typeface="Lao Sangam MN" pitchFamily="2" charset="0"/>
              </a:rPr>
              <a:t>Phenomenological optical potentials make (necessary) assumptions in the parameterization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Lao Sangam MN" pitchFamily="2" charset="0"/>
                <a:cs typeface="Lao Sangam MN" pitchFamily="2" charset="0"/>
              </a:rPr>
              <a:t>Global analysis from microscopic calculations can </a:t>
            </a:r>
            <a:r>
              <a:rPr lang="en-US" sz="1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Lao Sangam MN" pitchFamily="2" charset="0"/>
                <a:cs typeface="Lao Sangam MN" pitchFamily="2" charset="0"/>
              </a:rPr>
              <a:t>inform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 phenomenological parameterizations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latin typeface="Lao Sangam MN" pitchFamily="2" charset="0"/>
                <a:cs typeface="Lao Sangam MN" pitchFamily="2" charset="0"/>
              </a:rPr>
              <a:t>Example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: Energy-dependent Woods-Saxon shape parameters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Lao Sangam MN" pitchFamily="2" charset="0"/>
              <a:cs typeface="Lao Sangam MN" pitchFamily="2" charset="0"/>
            </a:endParaRPr>
          </a:p>
          <a:p>
            <a:endParaRPr lang="en-US" dirty="0"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FF171-3950-16E6-6B36-C28FACCC0B2D}"/>
              </a:ext>
            </a:extLst>
          </p:cNvPr>
          <p:cNvSpPr txBox="1"/>
          <p:nvPr/>
        </p:nvSpPr>
        <p:spPr>
          <a:xfrm>
            <a:off x="603629" y="1836431"/>
            <a:ext cx="5492371" cy="369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Lao Sangam MN" pitchFamily="2" charset="0"/>
                <a:cs typeface="Lao Sangam MN" pitchFamily="2" charset="0"/>
              </a:rPr>
              <a:t>New insights from microscopic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DBF653-9392-DE9E-11FF-2EB299D2D91E}"/>
                  </a:ext>
                </a:extLst>
              </p:cNvPr>
              <p:cNvSpPr txBox="1"/>
              <p:nvPr/>
            </p:nvSpPr>
            <p:spPr>
              <a:xfrm>
                <a:off x="1159400" y="4544784"/>
                <a:ext cx="3366105" cy="680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𝒱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DBF653-9392-DE9E-11FF-2EB299D2D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400" y="4544784"/>
                <a:ext cx="3366105" cy="680827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1B69A8-062C-E6F2-68C9-2AB840868707}"/>
              </a:ext>
            </a:extLst>
          </p:cNvPr>
          <p:cNvCxnSpPr>
            <a:cxnSpLocks/>
          </p:cNvCxnSpPr>
          <p:nvPr/>
        </p:nvCxnSpPr>
        <p:spPr>
          <a:xfrm flipV="1">
            <a:off x="4293030" y="5136193"/>
            <a:ext cx="0" cy="4738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ED3820-39B5-6E24-BC45-17A621A37ED6}"/>
              </a:ext>
            </a:extLst>
          </p:cNvPr>
          <p:cNvSpPr txBox="1"/>
          <p:nvPr/>
        </p:nvSpPr>
        <p:spPr>
          <a:xfrm>
            <a:off x="4293030" y="5419258"/>
            <a:ext cx="1239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eorgia" panose="02040502050405020303" pitchFamily="18" charset="0"/>
              </a:rPr>
              <a:t>diffuseness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F19DF4-C889-6E1D-BAC7-4131107E0A19}"/>
              </a:ext>
            </a:extLst>
          </p:cNvPr>
          <p:cNvSpPr txBox="1"/>
          <p:nvPr/>
        </p:nvSpPr>
        <p:spPr>
          <a:xfrm>
            <a:off x="192480" y="216502"/>
            <a:ext cx="92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Comparison to phenomenology: diffuseness parameter</a:t>
            </a:r>
          </a:p>
        </p:txBody>
      </p:sp>
    </p:spTree>
    <p:extLst>
      <p:ext uri="{BB962C8B-B14F-4D97-AF65-F5344CB8AC3E}">
        <p14:creationId xmlns:p14="http://schemas.microsoft.com/office/powerpoint/2010/main" val="2623772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597F41-4798-CD30-58F8-F207081E0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54"/>
          <a:stretch/>
        </p:blipFill>
        <p:spPr>
          <a:xfrm>
            <a:off x="8086086" y="1502634"/>
            <a:ext cx="3920217" cy="3206981"/>
          </a:xfrm>
          <a:prstGeom prst="rect">
            <a:avLst/>
          </a:prstGeom>
        </p:spPr>
      </p:pic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697E9-BB83-672C-8E99-D950B6DA56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85"/>
          <a:stretch/>
        </p:blipFill>
        <p:spPr>
          <a:xfrm>
            <a:off x="135331" y="1502635"/>
            <a:ext cx="3920218" cy="3190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BB01AB-A71F-5A3D-2AC1-83B967D222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85"/>
          <a:stretch/>
        </p:blipFill>
        <p:spPr>
          <a:xfrm>
            <a:off x="4115073" y="1502635"/>
            <a:ext cx="3920217" cy="31906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FE392D-71A8-1350-8008-FACD061DE36E}"/>
              </a:ext>
            </a:extLst>
          </p:cNvPr>
          <p:cNvSpPr txBox="1"/>
          <p:nvPr/>
        </p:nvSpPr>
        <p:spPr>
          <a:xfrm>
            <a:off x="192480" y="216502"/>
            <a:ext cx="92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Comparison to phenomenology and data: selected results</a:t>
            </a:r>
          </a:p>
        </p:txBody>
      </p:sp>
    </p:spTree>
    <p:extLst>
      <p:ext uri="{BB962C8B-B14F-4D97-AF65-F5344CB8AC3E}">
        <p14:creationId xmlns:p14="http://schemas.microsoft.com/office/powerpoint/2010/main" val="1814048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916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Uncertainty quantification: differential elastic scattering cross sections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E7FB6B-549E-5A41-8EF6-A8C38EC9E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7" t="5643" r="7934" b="3589"/>
          <a:stretch/>
        </p:blipFill>
        <p:spPr>
          <a:xfrm>
            <a:off x="6079468" y="798856"/>
            <a:ext cx="5913967" cy="29215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695FCE-12EF-D64F-B0BA-726FD56CF9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7" t="5718" r="8881" b="3342"/>
          <a:stretch/>
        </p:blipFill>
        <p:spPr>
          <a:xfrm>
            <a:off x="6033859" y="3730293"/>
            <a:ext cx="5908535" cy="29270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031950-FED2-1C4F-85F3-7177BC0317CF}"/>
              </a:ext>
            </a:extLst>
          </p:cNvPr>
          <p:cNvSpPr txBox="1"/>
          <p:nvPr/>
        </p:nvSpPr>
        <p:spPr>
          <a:xfrm>
            <a:off x="235976" y="1025906"/>
            <a:ext cx="5113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1600" u="sng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New global “WLH” microscopic global optical potential with uncertainties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22C9A3-7482-AD42-9FE2-2FB2C5830051}"/>
              </a:ext>
            </a:extLst>
          </p:cNvPr>
          <p:cNvSpPr/>
          <p:nvPr/>
        </p:nvSpPr>
        <p:spPr>
          <a:xfrm>
            <a:off x="353430" y="1829803"/>
            <a:ext cx="4074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Proton/neutron optical potentials for </a:t>
            </a:r>
            <a:r>
              <a:rPr lang="en-US" b="1" dirty="0">
                <a:solidFill>
                  <a:srgbClr val="2D50FD"/>
                </a:solidFill>
                <a:latin typeface="Lao Sangam MN" pitchFamily="2" charset="0"/>
                <a:cs typeface="Lao Sangam MN" pitchFamily="2" charset="0"/>
              </a:rPr>
              <a:t>1800 target nuclei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535D12-0703-8D4C-B572-4CF19232BC14}"/>
              </a:ext>
            </a:extLst>
          </p:cNvPr>
          <p:cNvSpPr/>
          <p:nvPr/>
        </p:nvSpPr>
        <p:spPr>
          <a:xfrm>
            <a:off x="353430" y="2570555"/>
            <a:ext cx="3006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Projectile energies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355B9DD-1CFB-E441-949A-591783FA3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991" y="2636348"/>
            <a:ext cx="1313053" cy="16802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23D0C2E-C4D5-F54D-B1D3-26C907FE0DE1}"/>
              </a:ext>
            </a:extLst>
          </p:cNvPr>
          <p:cNvSpPr/>
          <p:nvPr/>
        </p:nvSpPr>
        <p:spPr>
          <a:xfrm>
            <a:off x="353430" y="3012194"/>
            <a:ext cx="489783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Microscopic results motivate </a:t>
            </a:r>
            <a:r>
              <a:rPr lang="en-US" b="1" u="sng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new directions for phenomenology</a:t>
            </a:r>
          </a:p>
          <a:p>
            <a:pPr marL="285750" indent="-28575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endParaRPr lang="en-US" b="1" u="sng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  <a:p>
            <a:pPr marL="742950" lvl="1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Different Woods-Saxon geometry parameters for real and imaginary parts</a:t>
            </a:r>
          </a:p>
          <a:p>
            <a:pPr marL="742950" lvl="1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endParaRPr lang="en-US" sz="1600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  <a:p>
            <a:pPr marL="742950" lvl="1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Energy dependence of Woods-Saxon geometry parameters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BC1A0D-8DFE-8C4F-93AD-A9EE70069AC3}"/>
              </a:ext>
            </a:extLst>
          </p:cNvPr>
          <p:cNvSpPr txBox="1"/>
          <p:nvPr/>
        </p:nvSpPr>
        <p:spPr>
          <a:xfrm>
            <a:off x="353430" y="5407589"/>
            <a:ext cx="4748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latin typeface="Lao Sangam MN" pitchFamily="2" charset="0"/>
                <a:cs typeface="Lao Sangam MN" pitchFamily="2" charset="0"/>
              </a:rPr>
              <a:t>Uncertainties obtained using </a:t>
            </a:r>
            <a:r>
              <a:rPr lang="en-US" b="1" dirty="0">
                <a:latin typeface="Lao Sangam MN" pitchFamily="2" charset="0"/>
                <a:cs typeface="Lao Sangam MN" pitchFamily="2" charset="0"/>
              </a:rPr>
              <a:t>5000 sampled global optical potentials</a:t>
            </a:r>
            <a:r>
              <a:rPr lang="en-US" dirty="0">
                <a:latin typeface="Lao Sangam MN" pitchFamily="2" charset="0"/>
                <a:cs typeface="Lao Sangam MN" pitchFamily="2" charset="0"/>
              </a:rPr>
              <a:t> from covariance analysis of 5 chiral optical potentials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B0A25C-22C7-2341-AD7B-6E3BCD0101F2}"/>
              </a:ext>
            </a:extLst>
          </p:cNvPr>
          <p:cNvSpPr txBox="1"/>
          <p:nvPr/>
        </p:nvSpPr>
        <p:spPr>
          <a:xfrm>
            <a:off x="6248369" y="524278"/>
            <a:ext cx="4401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Whitehead, Lim &amp; Holt, PRL (2021)</a:t>
            </a:r>
          </a:p>
        </p:txBody>
      </p:sp>
    </p:spTree>
    <p:extLst>
      <p:ext uri="{BB962C8B-B14F-4D97-AF65-F5344CB8AC3E}">
        <p14:creationId xmlns:p14="http://schemas.microsoft.com/office/powerpoint/2010/main" val="2583506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822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Uncertainty quantification: vector analyzing powers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7118BC-D2DF-9B49-9137-E6C8CFD97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46" y="1305229"/>
            <a:ext cx="6823321" cy="43771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448BA4-1EF4-5F45-BBF1-AC2F47FB328D}"/>
              </a:ext>
            </a:extLst>
          </p:cNvPr>
          <p:cNvSpPr txBox="1"/>
          <p:nvPr/>
        </p:nvSpPr>
        <p:spPr>
          <a:xfrm>
            <a:off x="235976" y="1025906"/>
            <a:ext cx="5113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1600" u="sng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New global “WLH” microscopic global optical potential with uncertainties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F362CD-402B-0B40-88A2-25ECB69671B4}"/>
              </a:ext>
            </a:extLst>
          </p:cNvPr>
          <p:cNvSpPr/>
          <p:nvPr/>
        </p:nvSpPr>
        <p:spPr>
          <a:xfrm>
            <a:off x="353430" y="1829803"/>
            <a:ext cx="4074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Proton/neutron optical potentials for </a:t>
            </a:r>
            <a:r>
              <a:rPr lang="en-US" b="1" dirty="0">
                <a:solidFill>
                  <a:srgbClr val="2D50FD"/>
                </a:solidFill>
                <a:latin typeface="Lao Sangam MN" pitchFamily="2" charset="0"/>
                <a:cs typeface="Lao Sangam MN" pitchFamily="2" charset="0"/>
              </a:rPr>
              <a:t>1800 target nuclei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3C8378-1D4E-624E-8527-490DEBC779BF}"/>
              </a:ext>
            </a:extLst>
          </p:cNvPr>
          <p:cNvSpPr/>
          <p:nvPr/>
        </p:nvSpPr>
        <p:spPr>
          <a:xfrm>
            <a:off x="353430" y="2570555"/>
            <a:ext cx="3006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Projectile energies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36FD2F-B94C-5947-A281-347BAD241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991" y="2636348"/>
            <a:ext cx="1313053" cy="16802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C8A47CD-730B-3743-8F97-6E6BA071B827}"/>
              </a:ext>
            </a:extLst>
          </p:cNvPr>
          <p:cNvSpPr/>
          <p:nvPr/>
        </p:nvSpPr>
        <p:spPr>
          <a:xfrm>
            <a:off x="353430" y="3012194"/>
            <a:ext cx="489783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Microscopic results motivate </a:t>
            </a:r>
            <a:r>
              <a:rPr lang="en-US" b="1" u="sng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new directions for phenomenology</a:t>
            </a:r>
          </a:p>
          <a:p>
            <a:pPr marL="285750" indent="-28575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endParaRPr lang="en-US" b="1" u="sng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  <a:p>
            <a:pPr marL="742950" lvl="1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Different Woods-Saxon geometry parameters for real and imaginary parts</a:t>
            </a:r>
          </a:p>
          <a:p>
            <a:pPr marL="742950" lvl="1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endParaRPr lang="en-US" sz="1600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  <a:p>
            <a:pPr marL="742950" lvl="1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Energy dependence of Woods-Saxon geometry parameters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3C164B-D2A3-7646-AC3E-E0C54B2381F7}"/>
              </a:ext>
            </a:extLst>
          </p:cNvPr>
          <p:cNvSpPr txBox="1"/>
          <p:nvPr/>
        </p:nvSpPr>
        <p:spPr>
          <a:xfrm>
            <a:off x="353430" y="5407589"/>
            <a:ext cx="4748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latin typeface="Lao Sangam MN" pitchFamily="2" charset="0"/>
                <a:cs typeface="Lao Sangam MN" pitchFamily="2" charset="0"/>
              </a:rPr>
              <a:t>Uncertainties obtained using </a:t>
            </a:r>
            <a:r>
              <a:rPr lang="en-US" b="1" dirty="0">
                <a:latin typeface="Lao Sangam MN" pitchFamily="2" charset="0"/>
                <a:cs typeface="Lao Sangam MN" pitchFamily="2" charset="0"/>
              </a:rPr>
              <a:t>5000 sampled global optical potentials</a:t>
            </a:r>
            <a:r>
              <a:rPr lang="en-US" dirty="0">
                <a:latin typeface="Lao Sangam MN" pitchFamily="2" charset="0"/>
                <a:cs typeface="Lao Sangam MN" pitchFamily="2" charset="0"/>
              </a:rPr>
              <a:t> from covariance analysis of 5 chiral optical potentials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D348DC-1015-0A46-977B-C0800F4EFF61}"/>
              </a:ext>
            </a:extLst>
          </p:cNvPr>
          <p:cNvSpPr txBox="1"/>
          <p:nvPr/>
        </p:nvSpPr>
        <p:spPr>
          <a:xfrm>
            <a:off x="5725854" y="971588"/>
            <a:ext cx="4401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Whitehead, Lim &amp; Holt, </a:t>
            </a:r>
            <a:r>
              <a:rPr lang="en-US" sz="1400" dirty="0" err="1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arXiv</a:t>
            </a:r>
            <a:r>
              <a:rPr lang="en-US" sz="1400" dirty="0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 (2021)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1747579-B839-4449-8A60-C43196A2BA87}"/>
              </a:ext>
            </a:extLst>
          </p:cNvPr>
          <p:cNvSpPr/>
          <p:nvPr/>
        </p:nvSpPr>
        <p:spPr>
          <a:xfrm>
            <a:off x="7119602" y="5961665"/>
            <a:ext cx="3735977" cy="7078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BC6F1D-DA0A-9342-9129-77B6AE7DBFB1}"/>
              </a:ext>
            </a:extLst>
          </p:cNvPr>
          <p:cNvSpPr txBox="1"/>
          <p:nvPr/>
        </p:nvSpPr>
        <p:spPr>
          <a:xfrm>
            <a:off x="7054287" y="6017016"/>
            <a:ext cx="387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u="sng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Codes to generate optical potentials</a:t>
            </a: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 </a:t>
            </a:r>
            <a:r>
              <a:rPr lang="en-US" dirty="0"/>
              <a:t>https://</a:t>
            </a:r>
            <a:r>
              <a:rPr lang="en-US" dirty="0" err="1"/>
              <a:t>www.trwhitehead.com</a:t>
            </a:r>
            <a:r>
              <a:rPr lang="en-US" dirty="0"/>
              <a:t>/WLH</a:t>
            </a:r>
          </a:p>
        </p:txBody>
      </p:sp>
    </p:spTree>
    <p:extLst>
      <p:ext uri="{BB962C8B-B14F-4D97-AF65-F5344CB8AC3E}">
        <p14:creationId xmlns:p14="http://schemas.microsoft.com/office/powerpoint/2010/main" val="232405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822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Total reaction cross section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EB65B6-13B1-B640-A39D-E9D1B8E61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941" y="3733490"/>
            <a:ext cx="5414210" cy="3021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F3FB35-C02D-C843-BAC1-C48EBBC95E44}"/>
              </a:ext>
            </a:extLst>
          </p:cNvPr>
          <p:cNvSpPr txBox="1"/>
          <p:nvPr/>
        </p:nvSpPr>
        <p:spPr>
          <a:xfrm>
            <a:off x="441239" y="1050036"/>
            <a:ext cx="8074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20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Total reaction cross section: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AB8890-832D-EF44-8F41-AB371DB33839}"/>
              </a:ext>
            </a:extLst>
          </p:cNvPr>
          <p:cNvSpPr>
            <a:spLocks noChangeAspect="1"/>
          </p:cNvSpPr>
          <p:nvPr/>
        </p:nvSpPr>
        <p:spPr>
          <a:xfrm>
            <a:off x="306440" y="1159132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42DA81-4C1E-9145-BFB8-FE0D8B07F343}"/>
              </a:ext>
            </a:extLst>
          </p:cNvPr>
          <p:cNvSpPr txBox="1"/>
          <p:nvPr/>
        </p:nvSpPr>
        <p:spPr>
          <a:xfrm>
            <a:off x="445472" y="3166450"/>
            <a:ext cx="8074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20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Total reaction cross section accounts for all inelastic channels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750F40-EC56-9445-A532-5439A490F817}"/>
              </a:ext>
            </a:extLst>
          </p:cNvPr>
          <p:cNvSpPr>
            <a:spLocks noChangeAspect="1"/>
          </p:cNvSpPr>
          <p:nvPr/>
        </p:nvSpPr>
        <p:spPr>
          <a:xfrm>
            <a:off x="310673" y="3275546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303D49-5122-204F-9EC0-D1C855C33573}"/>
              </a:ext>
            </a:extLst>
          </p:cNvPr>
          <p:cNvSpPr/>
          <p:nvPr/>
        </p:nvSpPr>
        <p:spPr>
          <a:xfrm>
            <a:off x="2900941" y="1597194"/>
            <a:ext cx="2499895" cy="555117"/>
          </a:xfrm>
          <a:prstGeom prst="roundRect">
            <a:avLst/>
          </a:prstGeom>
          <a:noFill/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 descr="latex-image-1.pdf">
            <a:extLst>
              <a:ext uri="{FF2B5EF4-FFF2-40B4-BE49-F238E27FC236}">
                <a16:creationId xmlns:a16="http://schemas.microsoft.com/office/drawing/2014/main" id="{B0F86F0D-3877-2F44-BABE-827F8E11C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94" y="1803665"/>
            <a:ext cx="1955800" cy="19558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20DDDF-CCF8-BF4B-AC15-5E940E2D7BF6}"/>
              </a:ext>
            </a:extLst>
          </p:cNvPr>
          <p:cNvCxnSpPr/>
          <p:nvPr/>
        </p:nvCxnSpPr>
        <p:spPr>
          <a:xfrm flipV="1">
            <a:off x="3462422" y="2012613"/>
            <a:ext cx="610268" cy="6610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58FDB12-BC2D-354A-BB35-12F13A9D85B1}"/>
              </a:ext>
            </a:extLst>
          </p:cNvPr>
          <p:cNvSpPr txBox="1"/>
          <p:nvPr/>
        </p:nvSpPr>
        <p:spPr>
          <a:xfrm>
            <a:off x="1275407" y="2461926"/>
            <a:ext cx="2307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20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Total cross section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54FB25-CE41-844D-89FF-0661F679D2E2}"/>
              </a:ext>
            </a:extLst>
          </p:cNvPr>
          <p:cNvSpPr txBox="1"/>
          <p:nvPr/>
        </p:nvSpPr>
        <p:spPr>
          <a:xfrm>
            <a:off x="5444885" y="2481830"/>
            <a:ext cx="2972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20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Elastic cross section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A898AA4-66F4-B24D-A244-D2EC37DF6057}"/>
              </a:ext>
            </a:extLst>
          </p:cNvPr>
          <p:cNvCxnSpPr/>
          <p:nvPr/>
        </p:nvCxnSpPr>
        <p:spPr>
          <a:xfrm flipH="1" flipV="1">
            <a:off x="4870110" y="2012614"/>
            <a:ext cx="517358" cy="66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9D5D11-7662-F547-A0F1-40B54BEC36D7}"/>
              </a:ext>
            </a:extLst>
          </p:cNvPr>
          <p:cNvCxnSpPr>
            <a:cxnSpLocks/>
          </p:cNvCxnSpPr>
          <p:nvPr/>
        </p:nvCxnSpPr>
        <p:spPr>
          <a:xfrm flipH="1">
            <a:off x="6818811" y="4096388"/>
            <a:ext cx="2259875" cy="756716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54B053F-F42A-B944-BA15-791063996BE9}"/>
              </a:ext>
            </a:extLst>
          </p:cNvPr>
          <p:cNvCxnSpPr>
            <a:cxnSpLocks/>
          </p:cNvCxnSpPr>
          <p:nvPr/>
        </p:nvCxnSpPr>
        <p:spPr>
          <a:xfrm flipH="1">
            <a:off x="7014754" y="4722700"/>
            <a:ext cx="2086906" cy="41582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708568E-A8C8-524B-B471-F405151B175C}"/>
              </a:ext>
            </a:extLst>
          </p:cNvPr>
          <p:cNvSpPr txBox="1"/>
          <p:nvPr/>
        </p:nvSpPr>
        <p:spPr>
          <a:xfrm>
            <a:off x="9088597" y="4027877"/>
            <a:ext cx="230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20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Need for reduced imaginary OP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8E4750-4DFD-374A-99D3-6D91AE5ADC79}"/>
              </a:ext>
            </a:extLst>
          </p:cNvPr>
          <p:cNvSpPr txBox="1"/>
          <p:nvPr/>
        </p:nvSpPr>
        <p:spPr>
          <a:xfrm>
            <a:off x="6341371" y="5406566"/>
            <a:ext cx="1431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Whitehead, Lim &amp; Holt, PRC (2019)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7D13D6E-D12F-B549-BD10-C006036DDE96}"/>
              </a:ext>
            </a:extLst>
          </p:cNvPr>
          <p:cNvSpPr/>
          <p:nvPr/>
        </p:nvSpPr>
        <p:spPr>
          <a:xfrm>
            <a:off x="9065623" y="4035933"/>
            <a:ext cx="2072665" cy="707886"/>
          </a:xfrm>
          <a:prstGeom prst="roundRect">
            <a:avLst/>
          </a:prstGeom>
          <a:noFill/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01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822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Nuclear mean field at negative energies: spectral functions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426727-4242-0F43-B105-C3A91E4943C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4127" y="2921411"/>
            <a:ext cx="3426020" cy="117859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21BBCB-F914-464A-A84F-292855C533EB}"/>
              </a:ext>
            </a:extLst>
          </p:cNvPr>
          <p:cNvSpPr txBox="1">
            <a:spLocks/>
          </p:cNvSpPr>
          <p:nvPr/>
        </p:nvSpPr>
        <p:spPr>
          <a:xfrm>
            <a:off x="192479" y="5546243"/>
            <a:ext cx="10884823" cy="879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Lao Sangam MN" pitchFamily="2" charset="0"/>
                <a:cs typeface="Lao Sangam MN" pitchFamily="2" charset="0"/>
              </a:rPr>
              <a:t>Spectral functions for </a:t>
            </a:r>
            <a:r>
              <a:rPr lang="en-US" sz="1800" baseline="30000" dirty="0">
                <a:latin typeface="Lao Sangam MN" pitchFamily="2" charset="0"/>
                <a:cs typeface="Lao Sangam MN" pitchFamily="2" charset="0"/>
              </a:rPr>
              <a:t>40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Ca hole states calculated using a microscopic dispersive optical potential derived from chiral effective field theory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09C54F-E9BC-5045-B293-40B0E3A73780}"/>
              </a:ext>
            </a:extLst>
          </p:cNvPr>
          <p:cNvCxnSpPr>
            <a:cxnSpLocks/>
          </p:cNvCxnSpPr>
          <p:nvPr/>
        </p:nvCxnSpPr>
        <p:spPr>
          <a:xfrm flipV="1">
            <a:off x="1966182" y="3719273"/>
            <a:ext cx="968991" cy="713095"/>
          </a:xfrm>
          <a:prstGeom prst="straightConnector1">
            <a:avLst/>
          </a:prstGeom>
          <a:ln>
            <a:solidFill>
              <a:srgbClr val="2D50F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74DEA5D-ED41-F14C-9CFA-A4F7DD0BF414}"/>
              </a:ext>
            </a:extLst>
          </p:cNvPr>
          <p:cNvSpPr txBox="1">
            <a:spLocks/>
          </p:cNvSpPr>
          <p:nvPr/>
        </p:nvSpPr>
        <p:spPr>
          <a:xfrm>
            <a:off x="459908" y="4456484"/>
            <a:ext cx="2618008" cy="560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600" dirty="0">
                <a:solidFill>
                  <a:srgbClr val="2D50FD"/>
                </a:solidFill>
                <a:latin typeface="Georgia" panose="02040502050405020303" pitchFamily="18" charset="0"/>
                <a:cs typeface="Gill Sans"/>
              </a:rPr>
              <a:t>Imaginary part of global optical potential</a:t>
            </a:r>
            <a:endParaRPr lang="en-US" sz="1600" dirty="0">
              <a:solidFill>
                <a:srgbClr val="2D50FD"/>
              </a:solidFill>
              <a:latin typeface="Georgia" panose="02040502050405020303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23C291-0D56-CC4E-B3B0-CA6A84CB2816}"/>
              </a:ext>
            </a:extLst>
          </p:cNvPr>
          <p:cNvCxnSpPr>
            <a:cxnSpLocks/>
          </p:cNvCxnSpPr>
          <p:nvPr/>
        </p:nvCxnSpPr>
        <p:spPr>
          <a:xfrm flipH="1" flipV="1">
            <a:off x="2945514" y="4100588"/>
            <a:ext cx="303788" cy="6644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22F89FA-E856-BF49-A2F9-5077679FDD55}"/>
              </a:ext>
            </a:extLst>
          </p:cNvPr>
          <p:cNvSpPr txBox="1">
            <a:spLocks/>
          </p:cNvSpPr>
          <p:nvPr/>
        </p:nvSpPr>
        <p:spPr>
          <a:xfrm>
            <a:off x="3158066" y="4377620"/>
            <a:ext cx="2582966" cy="824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Georgia" panose="02040502050405020303" pitchFamily="18" charset="0"/>
                <a:cs typeface="Gill Sans"/>
              </a:rPr>
              <a:t>Effective mass from real part of global optical potential</a:t>
            </a:r>
            <a:endParaRPr 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E891A4-2804-174D-B561-1C3C3E47AD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13" r="7804"/>
          <a:stretch/>
        </p:blipFill>
        <p:spPr>
          <a:xfrm>
            <a:off x="6468822" y="975474"/>
            <a:ext cx="5350356" cy="43866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7DAFA3-4D9A-614E-9629-6C969113AE58}"/>
              </a:ext>
            </a:extLst>
          </p:cNvPr>
          <p:cNvSpPr txBox="1"/>
          <p:nvPr/>
        </p:nvSpPr>
        <p:spPr>
          <a:xfrm>
            <a:off x="7416065" y="3196053"/>
            <a:ext cx="244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Whitehead, Escher &amp; Holt, in prep.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6A3DC85-602C-3647-8C8E-9FA1E91A0E17}"/>
              </a:ext>
            </a:extLst>
          </p:cNvPr>
          <p:cNvSpPr txBox="1">
            <a:spLocks/>
          </p:cNvSpPr>
          <p:nvPr/>
        </p:nvSpPr>
        <p:spPr>
          <a:xfrm>
            <a:off x="192480" y="6318902"/>
            <a:ext cx="8951520" cy="367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Lao Sangam MN" pitchFamily="2" charset="0"/>
                <a:cs typeface="Lao Sangam MN" pitchFamily="2" charset="0"/>
              </a:rPr>
              <a:t>Compare to </a:t>
            </a:r>
            <a:r>
              <a:rPr lang="en-US" sz="1800" baseline="30000" dirty="0">
                <a:latin typeface="Lao Sangam MN" pitchFamily="2" charset="0"/>
                <a:cs typeface="Lao Sangam MN" pitchFamily="2" charset="0"/>
              </a:rPr>
              <a:t>40</a:t>
            </a:r>
            <a:r>
              <a:rPr lang="en-US" sz="1800" dirty="0">
                <a:latin typeface="Lao Sangam MN" pitchFamily="2" charset="0"/>
                <a:cs typeface="Lao Sangam MN" pitchFamily="2" charset="0"/>
              </a:rPr>
              <a:t>Ca spectral functions from phenomenological optical potentials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0430F4-859C-D543-B29E-6D8EAF711173}"/>
              </a:ext>
            </a:extLst>
          </p:cNvPr>
          <p:cNvGrpSpPr/>
          <p:nvPr/>
        </p:nvGrpSpPr>
        <p:grpSpPr>
          <a:xfrm>
            <a:off x="657388" y="878280"/>
            <a:ext cx="3422759" cy="1822996"/>
            <a:chOff x="587548" y="675681"/>
            <a:chExt cx="3422759" cy="182299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74C29FF-A03E-5F40-A670-5A767335A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659" y="675681"/>
              <a:ext cx="1843834" cy="182299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A591C83-4E52-8D48-BFE9-3FA2996AD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597" y="917333"/>
              <a:ext cx="775906" cy="34194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39A0AD1-AF49-9E4D-AAAA-13FA72C71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48" y="848116"/>
              <a:ext cx="252270" cy="27398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B43B9FD-10FE-CB46-A1E8-700BE783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131" y="880204"/>
              <a:ext cx="820176" cy="3649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872BB15-9AFC-A544-BE45-C4481C4BF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747" y="1151312"/>
              <a:ext cx="452988" cy="286368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08B0649-3C63-CF4E-8DE9-10AE33D36084}"/>
                </a:ext>
              </a:extLst>
            </p:cNvPr>
            <p:cNvSpPr/>
            <p:nvPr/>
          </p:nvSpPr>
          <p:spPr>
            <a:xfrm>
              <a:off x="2102224" y="1217989"/>
              <a:ext cx="194802" cy="18768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4B176AFA-9CD9-124B-B92E-F2AD787A2A22}"/>
              </a:ext>
            </a:extLst>
          </p:cNvPr>
          <p:cNvSpPr txBox="1">
            <a:spLocks/>
          </p:cNvSpPr>
          <p:nvPr/>
        </p:nvSpPr>
        <p:spPr>
          <a:xfrm>
            <a:off x="2628123" y="1763085"/>
            <a:ext cx="2904048" cy="71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800" dirty="0">
                <a:latin typeface="Lao Sangam MN" pitchFamily="2" charset="0"/>
                <a:cs typeface="Lao Sangam MN" pitchFamily="2" charset="0"/>
              </a:rPr>
              <a:t>Knockout and capture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135897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EBD474-0417-5949-9A04-F490D6AECACC}"/>
              </a:ext>
            </a:extLst>
          </p:cNvPr>
          <p:cNvSpPr txBox="1"/>
          <p:nvPr/>
        </p:nvSpPr>
        <p:spPr>
          <a:xfrm>
            <a:off x="598729" y="2834494"/>
            <a:ext cx="10387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b="1" u="sng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Improved uncertainty quantification possible</a:t>
            </a: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: variations in chiral low-energy constants, more sophisticated treatments of EFT truncation errors and choice of resolution scale</a:t>
            </a:r>
            <a:endParaRPr lang="en-US" b="1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0650D6-098D-8C48-B499-E0C5670770CA}"/>
              </a:ext>
            </a:extLst>
          </p:cNvPr>
          <p:cNvSpPr>
            <a:spLocks noChangeAspect="1"/>
          </p:cNvSpPr>
          <p:nvPr/>
        </p:nvSpPr>
        <p:spPr>
          <a:xfrm>
            <a:off x="414373" y="2931359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6E43D-2EC5-A948-9C3A-85010AADDA7A}"/>
              </a:ext>
            </a:extLst>
          </p:cNvPr>
          <p:cNvSpPr txBox="1"/>
          <p:nvPr/>
        </p:nvSpPr>
        <p:spPr>
          <a:xfrm>
            <a:off x="604082" y="1084988"/>
            <a:ext cx="1008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First microscopic global optical potential with quantified uncertainties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5F4FE9-8106-0846-9C11-96A08D9DC69F}"/>
              </a:ext>
            </a:extLst>
          </p:cNvPr>
          <p:cNvSpPr>
            <a:spLocks noChangeAspect="1"/>
          </p:cNvSpPr>
          <p:nvPr/>
        </p:nvSpPr>
        <p:spPr>
          <a:xfrm>
            <a:off x="419725" y="1181853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8C17AB-E2A7-D34D-9D7C-00749BEF9C70}"/>
              </a:ext>
            </a:extLst>
          </p:cNvPr>
          <p:cNvSpPr txBox="1"/>
          <p:nvPr/>
        </p:nvSpPr>
        <p:spPr>
          <a:xfrm>
            <a:off x="192480" y="216502"/>
            <a:ext cx="1053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32523"/>
                </a:solidFill>
                <a:latin typeface="Lao Sangam MN"/>
                <a:cs typeface="Lao Sangam MN"/>
              </a:rPr>
              <a:t>Summary and future directions</a:t>
            </a:r>
          </a:p>
        </p:txBody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7744401C-E057-0E4C-A0BD-843B63732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A94141-A19C-0616-3D2E-84697E680A51}"/>
              </a:ext>
            </a:extLst>
          </p:cNvPr>
          <p:cNvSpPr txBox="1"/>
          <p:nvPr/>
        </p:nvSpPr>
        <p:spPr>
          <a:xfrm>
            <a:off x="598730" y="3878297"/>
            <a:ext cx="1096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Work in progress to interface new optical potentials with nuclear reaction codes for rare-isotope beam experiments</a:t>
            </a:r>
            <a:endParaRPr lang="en-US" b="1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13B43C2-2F26-8600-BBE6-BBB124BC3556}"/>
              </a:ext>
            </a:extLst>
          </p:cNvPr>
          <p:cNvSpPr>
            <a:spLocks noChangeAspect="1"/>
          </p:cNvSpPr>
          <p:nvPr/>
        </p:nvSpPr>
        <p:spPr>
          <a:xfrm>
            <a:off x="414373" y="3975162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695A5-9BB5-AC45-512D-29F723F5091B}"/>
              </a:ext>
            </a:extLst>
          </p:cNvPr>
          <p:cNvSpPr txBox="1"/>
          <p:nvPr/>
        </p:nvSpPr>
        <p:spPr>
          <a:xfrm>
            <a:off x="414372" y="1302407"/>
            <a:ext cx="99526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endParaRPr lang="en-US" b="1" u="sng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  <a:p>
            <a:pPr marL="742950" lvl="1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Good description of differential nucleon-nucleus elastic scattering cross sections within uncertainties</a:t>
            </a:r>
          </a:p>
          <a:p>
            <a:pPr marL="742950" lvl="1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endParaRPr lang="en-US" sz="1600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  <a:p>
            <a:pPr marL="742950" lvl="1" indent="-285750"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Analyzing powers have larger uncertainties but also compare well to experiment</a:t>
            </a:r>
          </a:p>
        </p:txBody>
      </p:sp>
    </p:spTree>
    <p:extLst>
      <p:ext uri="{BB962C8B-B14F-4D97-AF65-F5344CB8AC3E}">
        <p14:creationId xmlns:p14="http://schemas.microsoft.com/office/powerpoint/2010/main" val="2311791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FBA6C4-4626-3D4A-A6D2-0C93091F64C0}"/>
              </a:ext>
            </a:extLst>
          </p:cNvPr>
          <p:cNvSpPr txBox="1"/>
          <p:nvPr/>
        </p:nvSpPr>
        <p:spPr>
          <a:xfrm>
            <a:off x="192480" y="216502"/>
            <a:ext cx="1081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R-process nucleosynthesis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EAB1EAC0-CA26-074D-9DE3-4DE0409E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1028" name="Picture 4" descr="collapsar">
            <a:extLst>
              <a:ext uri="{FF2B5EF4-FFF2-40B4-BE49-F238E27FC236}">
                <a16:creationId xmlns:a16="http://schemas.microsoft.com/office/drawing/2014/main" id="{D9B2E432-43DE-DC4B-94CE-0C3C1A1A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91" y="4542572"/>
            <a:ext cx="2880073" cy="146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we discovered gravitational waves from 'neutron stars' – and why it's  such a huge deal">
            <a:extLst>
              <a:ext uri="{FF2B5EF4-FFF2-40B4-BE49-F238E27FC236}">
                <a16:creationId xmlns:a16="http://schemas.microsoft.com/office/drawing/2014/main" id="{18A25EC1-2085-1B48-8E69-E4AE6E273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91" y="1594192"/>
            <a:ext cx="2880073" cy="18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89799AFD-D396-EC40-A4F9-B1F3F0A4CD0F}"/>
              </a:ext>
            </a:extLst>
          </p:cNvPr>
          <p:cNvSpPr/>
          <p:nvPr/>
        </p:nvSpPr>
        <p:spPr>
          <a:xfrm rot="19775457">
            <a:off x="6560095" y="3431526"/>
            <a:ext cx="1853923" cy="230856"/>
          </a:xfrm>
          <a:prstGeom prst="rightArrow">
            <a:avLst/>
          </a:prstGeom>
          <a:gradFill>
            <a:gsLst>
              <a:gs pos="0">
                <a:schemeClr val="tx1"/>
              </a:gs>
              <a:gs pos="53000">
                <a:srgbClr val="2D50FD"/>
              </a:gs>
              <a:gs pos="83000">
                <a:srgbClr val="2D50FD"/>
              </a:gs>
              <a:gs pos="100000">
                <a:srgbClr val="2D50F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FF060B0-1C9D-E247-9331-9F984AAFDEC9}"/>
              </a:ext>
            </a:extLst>
          </p:cNvPr>
          <p:cNvSpPr/>
          <p:nvPr/>
        </p:nvSpPr>
        <p:spPr>
          <a:xfrm rot="1765304">
            <a:off x="6566336" y="4322184"/>
            <a:ext cx="1853923" cy="230856"/>
          </a:xfrm>
          <a:prstGeom prst="rightArrow">
            <a:avLst/>
          </a:prstGeom>
          <a:gradFill>
            <a:gsLst>
              <a:gs pos="0">
                <a:schemeClr val="tx1"/>
              </a:gs>
              <a:gs pos="52000">
                <a:srgbClr val="2D50FD"/>
              </a:gs>
              <a:gs pos="83000">
                <a:srgbClr val="2D50FD"/>
              </a:gs>
              <a:gs pos="100000">
                <a:srgbClr val="2D50FD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0E8261-4F37-D24D-9380-9F84DD7EE079}"/>
              </a:ext>
            </a:extLst>
          </p:cNvPr>
          <p:cNvSpPr txBox="1"/>
          <p:nvPr/>
        </p:nvSpPr>
        <p:spPr>
          <a:xfrm>
            <a:off x="7487056" y="3817489"/>
            <a:ext cx="2880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2000" b="1" dirty="0">
                <a:solidFill>
                  <a:srgbClr val="2D50FD"/>
                </a:solidFill>
                <a:latin typeface="Lao Sangam MN" pitchFamily="2" charset="0"/>
                <a:cs typeface="Lao Sangam MN" pitchFamily="2" charset="0"/>
              </a:rPr>
              <a:t>Astrophysical site?</a:t>
            </a:r>
            <a:endParaRPr lang="en-US" sz="2000" dirty="0">
              <a:solidFill>
                <a:srgbClr val="2D50FD"/>
              </a:solidFill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880BF0-C8E4-0B41-92A5-780ABB886B51}"/>
              </a:ext>
            </a:extLst>
          </p:cNvPr>
          <p:cNvSpPr txBox="1"/>
          <p:nvPr/>
        </p:nvSpPr>
        <p:spPr>
          <a:xfrm>
            <a:off x="8357409" y="1274187"/>
            <a:ext cx="244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Neutron star mergers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D229B9-C8E8-A142-9B60-0D8C89EAEA8B}"/>
              </a:ext>
            </a:extLst>
          </p:cNvPr>
          <p:cNvSpPr txBox="1"/>
          <p:nvPr/>
        </p:nvSpPr>
        <p:spPr>
          <a:xfrm>
            <a:off x="8344926" y="6023982"/>
            <a:ext cx="244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Collapsars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1BDF41-1102-0147-934B-D0A3D95174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11" b="5000"/>
          <a:stretch/>
        </p:blipFill>
        <p:spPr>
          <a:xfrm rot="5400000">
            <a:off x="1534104" y="764595"/>
            <a:ext cx="3904091" cy="65151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74F8FE-2FCB-3A4B-AE30-8A9D20575F5D}"/>
              </a:ext>
            </a:extLst>
          </p:cNvPr>
          <p:cNvSpPr txBox="1"/>
          <p:nvPr/>
        </p:nvSpPr>
        <p:spPr>
          <a:xfrm>
            <a:off x="1087091" y="2391302"/>
            <a:ext cx="3192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Georgia" panose="02040502050405020303" pitchFamily="18" charset="0"/>
                <a:cs typeface="Helvetica CY"/>
              </a:rPr>
              <a:t>Z. Meisel, J Phys Conf Ser (2016)</a:t>
            </a:r>
          </a:p>
        </p:txBody>
      </p:sp>
    </p:spTree>
    <p:extLst>
      <p:ext uri="{BB962C8B-B14F-4D97-AF65-F5344CB8AC3E}">
        <p14:creationId xmlns:p14="http://schemas.microsoft.com/office/powerpoint/2010/main" val="425041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FBA6C4-4626-3D4A-A6D2-0C93091F64C0}"/>
              </a:ext>
            </a:extLst>
          </p:cNvPr>
          <p:cNvSpPr txBox="1"/>
          <p:nvPr/>
        </p:nvSpPr>
        <p:spPr>
          <a:xfrm>
            <a:off x="192480" y="216502"/>
            <a:ext cx="1081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Nuclear physics inputs to r-process simulations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EAB1EAC0-CA26-074D-9DE3-4DE0409E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8B1B325-F27D-FC47-A860-4A0F133D2991}"/>
              </a:ext>
            </a:extLst>
          </p:cNvPr>
          <p:cNvSpPr txBox="1"/>
          <p:nvPr/>
        </p:nvSpPr>
        <p:spPr>
          <a:xfrm>
            <a:off x="1308344" y="4191025"/>
            <a:ext cx="760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Partly responsible for peaks at A = 130 and A = 195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B29E9E-F98A-F849-84D6-BC788E188F53}"/>
              </a:ext>
            </a:extLst>
          </p:cNvPr>
          <p:cNvSpPr txBox="1"/>
          <p:nvPr/>
        </p:nvSpPr>
        <p:spPr>
          <a:xfrm>
            <a:off x="840309" y="3177997"/>
            <a:ext cx="6265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2000" b="1" dirty="0">
                <a:solidFill>
                  <a:srgbClr val="376092"/>
                </a:solidFill>
                <a:latin typeface="Lao Sangam MN" pitchFamily="2" charset="0"/>
                <a:cs typeface="Lao Sangam MN" pitchFamily="2" charset="0"/>
              </a:rPr>
              <a:t>Beta-decay lifetimes</a:t>
            </a:r>
          </a:p>
        </p:txBody>
      </p:sp>
      <p:sp>
        <p:nvSpPr>
          <p:cNvPr id="36" name="Extract 35">
            <a:extLst>
              <a:ext uri="{FF2B5EF4-FFF2-40B4-BE49-F238E27FC236}">
                <a16:creationId xmlns:a16="http://schemas.microsoft.com/office/drawing/2014/main" id="{EE1B3E6A-9A4B-CA47-8203-22D89F75242B}"/>
              </a:ext>
            </a:extLst>
          </p:cNvPr>
          <p:cNvSpPr>
            <a:spLocks noChangeAspect="1"/>
          </p:cNvSpPr>
          <p:nvPr/>
        </p:nvSpPr>
        <p:spPr>
          <a:xfrm rot="5400000">
            <a:off x="1114620" y="4253503"/>
            <a:ext cx="171450" cy="17145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05A5A6-6A92-E74F-91D0-57C2A853D3D8}"/>
              </a:ext>
            </a:extLst>
          </p:cNvPr>
          <p:cNvSpPr txBox="1"/>
          <p:nvPr/>
        </p:nvSpPr>
        <p:spPr>
          <a:xfrm>
            <a:off x="1326562" y="5434735"/>
            <a:ext cx="795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Relevant during </a:t>
            </a:r>
            <a:r>
              <a:rPr lang="en-US" b="1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late-time freeze-out phase</a:t>
            </a: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 of the r-process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B6BD17-50D8-8F4E-B45B-2685C7ED268D}"/>
              </a:ext>
            </a:extLst>
          </p:cNvPr>
          <p:cNvSpPr txBox="1"/>
          <p:nvPr/>
        </p:nvSpPr>
        <p:spPr>
          <a:xfrm>
            <a:off x="1313976" y="5996478"/>
            <a:ext cx="742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Sensitivity studies vary capture rates over </a:t>
            </a:r>
            <a:r>
              <a:rPr lang="en-US" b="1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orders of magnitude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BD0B98-615B-A347-AACF-A3BDAAA7A193}"/>
              </a:ext>
            </a:extLst>
          </p:cNvPr>
          <p:cNvSpPr txBox="1"/>
          <p:nvPr/>
        </p:nvSpPr>
        <p:spPr>
          <a:xfrm>
            <a:off x="837488" y="4929176"/>
            <a:ext cx="6265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Lao Sangam MN" pitchFamily="2" charset="0"/>
                <a:cs typeface="Lao Sangam MN" pitchFamily="2" charset="0"/>
              </a:rPr>
              <a:t>Neutron-capture rates</a:t>
            </a:r>
          </a:p>
        </p:txBody>
      </p:sp>
      <p:sp>
        <p:nvSpPr>
          <p:cNvPr id="40" name="Extract 39">
            <a:extLst>
              <a:ext uri="{FF2B5EF4-FFF2-40B4-BE49-F238E27FC236}">
                <a16:creationId xmlns:a16="http://schemas.microsoft.com/office/drawing/2014/main" id="{6CD55D29-7BE5-8A4F-9484-2651028D1737}"/>
              </a:ext>
            </a:extLst>
          </p:cNvPr>
          <p:cNvSpPr>
            <a:spLocks noChangeAspect="1"/>
          </p:cNvSpPr>
          <p:nvPr/>
        </p:nvSpPr>
        <p:spPr>
          <a:xfrm rot="5400000">
            <a:off x="1116255" y="6052307"/>
            <a:ext cx="171450" cy="171450"/>
          </a:xfrm>
          <a:prstGeom prst="flowChartExtra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xtract 40">
            <a:extLst>
              <a:ext uri="{FF2B5EF4-FFF2-40B4-BE49-F238E27FC236}">
                <a16:creationId xmlns:a16="http://schemas.microsoft.com/office/drawing/2014/main" id="{E81AA6A9-3618-E14D-9611-8BFBED9F28E5}"/>
              </a:ext>
            </a:extLst>
          </p:cNvPr>
          <p:cNvSpPr>
            <a:spLocks noChangeAspect="1"/>
          </p:cNvSpPr>
          <p:nvPr/>
        </p:nvSpPr>
        <p:spPr>
          <a:xfrm rot="5400000">
            <a:off x="1111799" y="5504386"/>
            <a:ext cx="171450" cy="171450"/>
          </a:xfrm>
          <a:prstGeom prst="flowChartExtra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78885D-4EBC-AD42-9064-5AFBEEAD6530}"/>
              </a:ext>
            </a:extLst>
          </p:cNvPr>
          <p:cNvSpPr txBox="1"/>
          <p:nvPr/>
        </p:nvSpPr>
        <p:spPr>
          <a:xfrm>
            <a:off x="840309" y="1091970"/>
            <a:ext cx="6265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2000" b="1" dirty="0">
                <a:latin typeface="Lao Sangam MN" pitchFamily="2" charset="0"/>
                <a:cs typeface="Lao Sangam MN" pitchFamily="2" charset="0"/>
              </a:rPr>
              <a:t>Masses of neutron-rich nuclei</a:t>
            </a:r>
          </a:p>
        </p:txBody>
      </p:sp>
      <p:sp>
        <p:nvSpPr>
          <p:cNvPr id="43" name="Extract 42">
            <a:extLst>
              <a:ext uri="{FF2B5EF4-FFF2-40B4-BE49-F238E27FC236}">
                <a16:creationId xmlns:a16="http://schemas.microsoft.com/office/drawing/2014/main" id="{93FAF8F4-19A9-0148-A28B-6E13D2DFC00E}"/>
              </a:ext>
            </a:extLst>
          </p:cNvPr>
          <p:cNvSpPr>
            <a:spLocks noChangeAspect="1"/>
          </p:cNvSpPr>
          <p:nvPr/>
        </p:nvSpPr>
        <p:spPr>
          <a:xfrm rot="5400000">
            <a:off x="1112021" y="1643648"/>
            <a:ext cx="171450" cy="171450"/>
          </a:xfrm>
          <a:prstGeom prst="flowChartExtra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1F3D39-E3AE-A549-89F6-C542AD1A5FD8}"/>
              </a:ext>
            </a:extLst>
          </p:cNvPr>
          <p:cNvSpPr txBox="1"/>
          <p:nvPr/>
        </p:nvSpPr>
        <p:spPr>
          <a:xfrm>
            <a:off x="1315310" y="3678141"/>
            <a:ext cx="760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Set timescale for formation of heavy elements from seed nuclei</a:t>
            </a:r>
            <a:endParaRPr lang="en-US" b="1" dirty="0">
              <a:solidFill>
                <a:srgbClr val="000000"/>
              </a:solidFill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45" name="Extract 44">
            <a:extLst>
              <a:ext uri="{FF2B5EF4-FFF2-40B4-BE49-F238E27FC236}">
                <a16:creationId xmlns:a16="http://schemas.microsoft.com/office/drawing/2014/main" id="{07A16389-880E-7B4A-92E8-5256249FFAA3}"/>
              </a:ext>
            </a:extLst>
          </p:cNvPr>
          <p:cNvSpPr>
            <a:spLocks noChangeAspect="1"/>
          </p:cNvSpPr>
          <p:nvPr/>
        </p:nvSpPr>
        <p:spPr>
          <a:xfrm rot="5400000">
            <a:off x="1116870" y="3736499"/>
            <a:ext cx="171450" cy="17145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834AE1-A62D-C340-A3D5-E478E572BA21}"/>
              </a:ext>
            </a:extLst>
          </p:cNvPr>
          <p:cNvSpPr txBox="1"/>
          <p:nvPr/>
        </p:nvSpPr>
        <p:spPr>
          <a:xfrm>
            <a:off x="1313695" y="1580512"/>
            <a:ext cx="1045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Determine elemental abundance patterns along isotopic chains during equilibrium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BAC293B-A29F-D445-BDE1-611E08964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467" y="2207120"/>
            <a:ext cx="4766466" cy="58527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ACAD660-F819-5349-AA90-F3945BAAD58F}"/>
              </a:ext>
            </a:extLst>
          </p:cNvPr>
          <p:cNvSpPr/>
          <p:nvPr/>
        </p:nvSpPr>
        <p:spPr>
          <a:xfrm>
            <a:off x="837488" y="4862336"/>
            <a:ext cx="8075200" cy="167482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9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FBA6C4-4626-3D4A-A6D2-0C93091F64C0}"/>
              </a:ext>
            </a:extLst>
          </p:cNvPr>
          <p:cNvSpPr txBox="1"/>
          <p:nvPr/>
        </p:nvSpPr>
        <p:spPr>
          <a:xfrm>
            <a:off x="192480" y="216502"/>
            <a:ext cx="1081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Neutron capture sensitivity studies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EAB1EAC0-CA26-074D-9DE3-4DE0409E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8B093-7AED-644E-8A8D-CC99E7033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05" y="3112081"/>
            <a:ext cx="5349957" cy="31380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151A3B-5C80-8D44-AC79-C7E1D2427214}"/>
              </a:ext>
            </a:extLst>
          </p:cNvPr>
          <p:cNvSpPr txBox="1"/>
          <p:nvPr/>
        </p:nvSpPr>
        <p:spPr>
          <a:xfrm>
            <a:off x="1240896" y="6250113"/>
            <a:ext cx="4033569" cy="31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Georgia" panose="02040502050405020303" pitchFamily="18" charset="0"/>
                <a:cs typeface="Helvetica CY"/>
              </a:rPr>
              <a:t>Mumpower</a:t>
            </a:r>
            <a:r>
              <a:rPr lang="en-US" sz="1400" dirty="0">
                <a:solidFill>
                  <a:srgbClr val="FF0000"/>
                </a:solidFill>
                <a:latin typeface="Georgia" panose="02040502050405020303" pitchFamily="18" charset="0"/>
                <a:cs typeface="Helvetica CY"/>
              </a:rPr>
              <a:t> et al., JPCF (2015)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BBB4E4-9C65-994C-A218-B0E14C630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425" y="1140330"/>
            <a:ext cx="4494535" cy="55345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4F05DEB-DF17-FB4C-A824-52B8A32B1458}"/>
              </a:ext>
            </a:extLst>
          </p:cNvPr>
          <p:cNvSpPr txBox="1"/>
          <p:nvPr/>
        </p:nvSpPr>
        <p:spPr>
          <a:xfrm>
            <a:off x="7447789" y="905495"/>
            <a:ext cx="4033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Mumpower</a:t>
            </a:r>
            <a:r>
              <a:rPr lang="en-US" sz="1400" dirty="0">
                <a:solidFill>
                  <a:srgbClr val="2D50FD"/>
                </a:solidFill>
                <a:latin typeface="Georgia" panose="02040502050405020303" pitchFamily="18" charset="0"/>
                <a:cs typeface="Helvetica CY"/>
              </a:rPr>
              <a:t> et al., PPNP (2016)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B1DB36-4885-7C4B-84A5-D1D8B6BF9DDF}"/>
              </a:ext>
            </a:extLst>
          </p:cNvPr>
          <p:cNvSpPr txBox="1"/>
          <p:nvPr/>
        </p:nvSpPr>
        <p:spPr>
          <a:xfrm>
            <a:off x="668100" y="1033681"/>
            <a:ext cx="3869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Lao Sangam MN" pitchFamily="2" charset="0"/>
                <a:cs typeface="Lao Sangam MN" pitchFamily="2" charset="0"/>
              </a:rPr>
              <a:t>Uncertainties coming from:</a:t>
            </a:r>
            <a:endParaRPr lang="en-US" b="1" u="sng" dirty="0">
              <a:solidFill>
                <a:schemeClr val="accent1">
                  <a:lumMod val="75000"/>
                </a:schemeClr>
              </a:solidFill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0F585A-E159-A94A-B244-5759FD705E80}"/>
              </a:ext>
            </a:extLst>
          </p:cNvPr>
          <p:cNvSpPr txBox="1"/>
          <p:nvPr/>
        </p:nvSpPr>
        <p:spPr>
          <a:xfrm>
            <a:off x="1096642" y="1602704"/>
            <a:ext cx="546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latin typeface="Lao Sangam MN" pitchFamily="2" charset="0"/>
                <a:cs typeface="Lao Sangam MN" pitchFamily="2" charset="0"/>
              </a:rPr>
              <a:t>Nuclear level densities for Hauser-</a:t>
            </a:r>
            <a:r>
              <a:rPr lang="en-US" dirty="0" err="1">
                <a:latin typeface="Lao Sangam MN" pitchFamily="2" charset="0"/>
                <a:cs typeface="Lao Sangam MN" pitchFamily="2" charset="0"/>
              </a:rPr>
              <a:t>Feshbach</a:t>
            </a:r>
            <a:endParaRPr lang="en-US" dirty="0"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F8A6AD-5A2A-944C-8C3C-244FFFCCDA07}"/>
              </a:ext>
            </a:extLst>
          </p:cNvPr>
          <p:cNvSpPr txBox="1"/>
          <p:nvPr/>
        </p:nvSpPr>
        <p:spPr>
          <a:xfrm>
            <a:off x="1096641" y="2019069"/>
            <a:ext cx="402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 err="1">
                <a:latin typeface="Lao Sangam MN" pitchFamily="2" charset="0"/>
                <a:ea typeface="Lucida Grande"/>
                <a:cs typeface="Lao Sangam MN" pitchFamily="2" charset="0"/>
              </a:rPr>
              <a:t>γ</a:t>
            </a:r>
            <a:r>
              <a:rPr lang="en-US" dirty="0">
                <a:latin typeface="Lao Sangam MN" pitchFamily="2" charset="0"/>
                <a:cs typeface="Lao Sangam MN" pitchFamily="2" charset="0"/>
              </a:rPr>
              <a:t> strength functions</a:t>
            </a:r>
          </a:p>
        </p:txBody>
      </p:sp>
      <p:sp>
        <p:nvSpPr>
          <p:cNvPr id="33" name="Extract 32">
            <a:extLst>
              <a:ext uri="{FF2B5EF4-FFF2-40B4-BE49-F238E27FC236}">
                <a16:creationId xmlns:a16="http://schemas.microsoft.com/office/drawing/2014/main" id="{EC747F3C-3FC4-7E4B-A4B2-18757F2CBB98}"/>
              </a:ext>
            </a:extLst>
          </p:cNvPr>
          <p:cNvSpPr>
            <a:spLocks noChangeAspect="1"/>
          </p:cNvSpPr>
          <p:nvPr/>
        </p:nvSpPr>
        <p:spPr>
          <a:xfrm rot="5400000">
            <a:off x="904342" y="1663613"/>
            <a:ext cx="171450" cy="17145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xtract 48">
            <a:extLst>
              <a:ext uri="{FF2B5EF4-FFF2-40B4-BE49-F238E27FC236}">
                <a16:creationId xmlns:a16="http://schemas.microsoft.com/office/drawing/2014/main" id="{3CDB2526-9B47-A245-BE1B-E6CB446F38EE}"/>
              </a:ext>
            </a:extLst>
          </p:cNvPr>
          <p:cNvSpPr>
            <a:spLocks noChangeAspect="1"/>
          </p:cNvSpPr>
          <p:nvPr/>
        </p:nvSpPr>
        <p:spPr>
          <a:xfrm rot="5400000">
            <a:off x="904342" y="2098641"/>
            <a:ext cx="171450" cy="17145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5C412C5-1245-5F49-9012-D67A72092C45}"/>
              </a:ext>
            </a:extLst>
          </p:cNvPr>
          <p:cNvSpPr txBox="1"/>
          <p:nvPr/>
        </p:nvSpPr>
        <p:spPr>
          <a:xfrm>
            <a:off x="1101082" y="2470175"/>
            <a:ext cx="489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latin typeface="Lao Sangam MN" pitchFamily="2" charset="0"/>
                <a:cs typeface="Lao Sangam MN" pitchFamily="2" charset="0"/>
              </a:rPr>
              <a:t>Neutron-nucleus optical potentials</a:t>
            </a:r>
          </a:p>
        </p:txBody>
      </p:sp>
      <p:sp>
        <p:nvSpPr>
          <p:cNvPr id="51" name="Extract 50">
            <a:extLst>
              <a:ext uri="{FF2B5EF4-FFF2-40B4-BE49-F238E27FC236}">
                <a16:creationId xmlns:a16="http://schemas.microsoft.com/office/drawing/2014/main" id="{BDB5EA7D-5C1F-2349-BE6A-800841997C98}"/>
              </a:ext>
            </a:extLst>
          </p:cNvPr>
          <p:cNvSpPr>
            <a:spLocks noChangeAspect="1"/>
          </p:cNvSpPr>
          <p:nvPr/>
        </p:nvSpPr>
        <p:spPr>
          <a:xfrm rot="5400000">
            <a:off x="904342" y="2542665"/>
            <a:ext cx="171450" cy="17145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0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FBA6C4-4626-3D4A-A6D2-0C93091F64C0}"/>
              </a:ext>
            </a:extLst>
          </p:cNvPr>
          <p:cNvSpPr txBox="1"/>
          <p:nvPr/>
        </p:nvSpPr>
        <p:spPr>
          <a:xfrm>
            <a:off x="192480" y="216502"/>
            <a:ext cx="10425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Global microscopic optical potential: start from nucleon optical potential in infinite nuclear matter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EAB1EAC0-CA26-074D-9DE3-4DE0409E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D4E1DBD-368F-4741-B3F5-1419AB906B18}"/>
              </a:ext>
            </a:extLst>
          </p:cNvPr>
          <p:cNvGrpSpPr/>
          <p:nvPr/>
        </p:nvGrpSpPr>
        <p:grpSpPr>
          <a:xfrm>
            <a:off x="7192645" y="3804009"/>
            <a:ext cx="1166336" cy="1428841"/>
            <a:chOff x="7496288" y="2554259"/>
            <a:chExt cx="989011" cy="12116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D92270-3858-234A-9617-9FF037FF5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6890"/>
            <a:stretch/>
          </p:blipFill>
          <p:spPr>
            <a:xfrm>
              <a:off x="7496288" y="2554259"/>
              <a:ext cx="989011" cy="121160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544F05-AC03-3F4A-86E2-73E7D3687B9B}"/>
                </a:ext>
              </a:extLst>
            </p:cNvPr>
            <p:cNvSpPr/>
            <p:nvPr/>
          </p:nvSpPr>
          <p:spPr>
            <a:xfrm>
              <a:off x="7873737" y="3486438"/>
              <a:ext cx="299357" cy="26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3EB5B-F59A-E94E-AD8C-63DA81DF20F6}"/>
              </a:ext>
            </a:extLst>
          </p:cNvPr>
          <p:cNvSpPr/>
          <p:nvPr/>
        </p:nvSpPr>
        <p:spPr>
          <a:xfrm>
            <a:off x="739298" y="1387359"/>
            <a:ext cx="6404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Identified with the on-shell nucleon self-energy</a:t>
            </a:r>
            <a:endParaRPr lang="en-US" sz="1600" dirty="0">
              <a:latin typeface="Lao Sangam MN" pitchFamily="2" charset="0"/>
              <a:cs typeface="Lao Sangam MN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4860E8-A6B4-354E-A6A7-17AC6D5F1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397" y="1407905"/>
            <a:ext cx="1300494" cy="304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9C3A49-A9FD-5F4A-8BF0-11E72D9E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784" y="2753390"/>
            <a:ext cx="4576834" cy="5349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37991A4-73AD-9647-87F1-84A460B0CDB6}"/>
              </a:ext>
            </a:extLst>
          </p:cNvPr>
          <p:cNvGrpSpPr/>
          <p:nvPr/>
        </p:nvGrpSpPr>
        <p:grpSpPr>
          <a:xfrm>
            <a:off x="7369592" y="2309399"/>
            <a:ext cx="966661" cy="1204472"/>
            <a:chOff x="7418452" y="1780074"/>
            <a:chExt cx="972386" cy="121160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73DD5A4-B9B7-E946-8479-58FCE44BF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558" r="49424"/>
            <a:stretch/>
          </p:blipFill>
          <p:spPr>
            <a:xfrm>
              <a:off x="7418452" y="1780074"/>
              <a:ext cx="972386" cy="121160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93187B-B644-BA47-933A-3E33F033551C}"/>
                </a:ext>
              </a:extLst>
            </p:cNvPr>
            <p:cNvSpPr/>
            <p:nvPr/>
          </p:nvSpPr>
          <p:spPr>
            <a:xfrm>
              <a:off x="7630946" y="2722862"/>
              <a:ext cx="382220" cy="26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B89D7CA-3474-CD40-8E44-A3ADEECCACC3}"/>
              </a:ext>
            </a:extLst>
          </p:cNvPr>
          <p:cNvSpPr/>
          <p:nvPr/>
        </p:nvSpPr>
        <p:spPr>
          <a:xfrm>
            <a:off x="739298" y="3473830"/>
            <a:ext cx="800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Second-order perturbative contribution (complex &amp; energy dependent):</a:t>
            </a:r>
            <a:endParaRPr lang="en-US" sz="1600" dirty="0">
              <a:latin typeface="Lao Sangam MN" pitchFamily="2" charset="0"/>
              <a:cs typeface="Lao Sangam MN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6F7CB6-34DF-1D4B-8511-5A9803796B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006"/>
          <a:stretch/>
        </p:blipFill>
        <p:spPr>
          <a:xfrm>
            <a:off x="1249822" y="4202138"/>
            <a:ext cx="5365415" cy="60167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84663AD-BFBE-414C-84F1-AF99AB6DFD87}"/>
              </a:ext>
            </a:extLst>
          </p:cNvPr>
          <p:cNvSpPr/>
          <p:nvPr/>
        </p:nvSpPr>
        <p:spPr>
          <a:xfrm>
            <a:off x="734717" y="6027585"/>
            <a:ext cx="800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Derived from high-precision chiral two- and three-body forces</a:t>
            </a:r>
            <a:endParaRPr lang="en-US" sz="1600" dirty="0"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9E92B9-4AA2-0643-9673-65236023A919}"/>
              </a:ext>
            </a:extLst>
          </p:cNvPr>
          <p:cNvSpPr/>
          <p:nvPr/>
        </p:nvSpPr>
        <p:spPr>
          <a:xfrm>
            <a:off x="739298" y="2066826"/>
            <a:ext cx="8038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>
                <a:latin typeface="Lao Sangam MN" pitchFamily="2" charset="0"/>
                <a:cs typeface="Lao Sangam MN" pitchFamily="2" charset="0"/>
              </a:rPr>
              <a:t>First-order (Hartree-</a:t>
            </a:r>
            <a:r>
              <a:rPr lang="en-US" dirty="0" err="1">
                <a:latin typeface="Lao Sangam MN" pitchFamily="2" charset="0"/>
                <a:cs typeface="Lao Sangam MN" pitchFamily="2" charset="0"/>
              </a:rPr>
              <a:t>Fock</a:t>
            </a:r>
            <a:r>
              <a:rPr lang="en-US" dirty="0">
                <a:latin typeface="Lao Sangam MN" pitchFamily="2" charset="0"/>
                <a:cs typeface="Lao Sangam MN" pitchFamily="2" charset="0"/>
              </a:rPr>
              <a:t>) contribution (real &amp; energy independent):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9C5FCC-DFA5-F849-B0C6-FE3BC2D41454}"/>
              </a:ext>
            </a:extLst>
          </p:cNvPr>
          <p:cNvSpPr/>
          <p:nvPr/>
        </p:nvSpPr>
        <p:spPr>
          <a:xfrm>
            <a:off x="745135" y="5261901"/>
            <a:ext cx="800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Self consistency:</a:t>
            </a:r>
            <a:endParaRPr lang="en-US" sz="1600" dirty="0">
              <a:latin typeface="Lao Sangam MN" pitchFamily="2" charset="0"/>
              <a:cs typeface="Lao Sangam MN" pitchFamily="2" charset="0"/>
            </a:endParaRPr>
          </a:p>
        </p:txBody>
      </p:sp>
      <p:pic>
        <p:nvPicPr>
          <p:cNvPr id="37" name="Picture 36" descr="latex-image-1.pdf">
            <a:extLst>
              <a:ext uri="{FF2B5EF4-FFF2-40B4-BE49-F238E27FC236}">
                <a16:creationId xmlns:a16="http://schemas.microsoft.com/office/drawing/2014/main" id="{B346FFEA-B4C6-6B47-8C15-3FA452847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34" y="5126921"/>
            <a:ext cx="2584450" cy="5016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11964B-E78C-0C4B-9857-8726F043F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11" r="47917"/>
          <a:stretch/>
        </p:blipFill>
        <p:spPr>
          <a:xfrm>
            <a:off x="8771218" y="3796672"/>
            <a:ext cx="1136564" cy="138270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662E784-6CAF-AA48-BCF4-E9D366AFD072}"/>
              </a:ext>
            </a:extLst>
          </p:cNvPr>
          <p:cNvSpPr/>
          <p:nvPr/>
        </p:nvSpPr>
        <p:spPr>
          <a:xfrm>
            <a:off x="9121577" y="4798603"/>
            <a:ext cx="341631" cy="300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9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1893C29C-4EEA-D24F-291F-986482CCA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10EE1BC-0F77-C4F9-2817-239C67639296}"/>
              </a:ext>
            </a:extLst>
          </p:cNvPr>
          <p:cNvSpPr txBox="1"/>
          <p:nvPr/>
        </p:nvSpPr>
        <p:spPr>
          <a:xfrm>
            <a:off x="434618" y="1222251"/>
            <a:ext cx="4254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  <a:cs typeface="Helvetica CY"/>
              </a:rPr>
              <a:t>1. Natural Separation of Scales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E983CAA-3A73-64AD-FE07-0F6D7E37412B}"/>
              </a:ext>
            </a:extLst>
          </p:cNvPr>
          <p:cNvSpPr txBox="1"/>
          <p:nvPr/>
        </p:nvSpPr>
        <p:spPr>
          <a:xfrm>
            <a:off x="2241403" y="3594604"/>
            <a:ext cx="2080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1400" dirty="0">
                <a:solidFill>
                  <a:srgbClr val="376092"/>
                </a:solidFill>
                <a:latin typeface="Lucida Bright" panose="02040602050505020304" pitchFamily="18" charset="77"/>
                <a:cs typeface="Helvetica CY"/>
              </a:rPr>
              <a:t>Pion mass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2D4AF4-458B-FD1C-7261-04B779825C7C}"/>
              </a:ext>
            </a:extLst>
          </p:cNvPr>
          <p:cNvSpPr txBox="1"/>
          <p:nvPr/>
        </p:nvSpPr>
        <p:spPr>
          <a:xfrm>
            <a:off x="2241403" y="2066622"/>
            <a:ext cx="2232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  <a:cs typeface="Helvetica CY"/>
              </a:rPr>
              <a:t>Heavy mesons (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  <a:ea typeface="Lucida Grande"/>
                <a:cs typeface="Lucida Grande"/>
              </a:rPr>
              <a:t>ρ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  <a:ea typeface="Lucida Grande"/>
                <a:cs typeface="Lucida Grande"/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  <a:ea typeface="Lucida Grande"/>
                <a:cs typeface="Lucida Grande"/>
              </a:rPr>
              <a:t>ω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  <a:cs typeface="Helvetica CY"/>
              </a:rPr>
              <a:t>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D72E7A6-7555-4280-E6A1-6739FD570308}"/>
              </a:ext>
            </a:extLst>
          </p:cNvPr>
          <p:cNvSpPr txBox="1"/>
          <p:nvPr/>
        </p:nvSpPr>
        <p:spPr>
          <a:xfrm>
            <a:off x="2241403" y="3337437"/>
            <a:ext cx="1925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1400" dirty="0">
                <a:solidFill>
                  <a:srgbClr val="376092"/>
                </a:solidFill>
                <a:latin typeface="Lucida Bright" panose="02040602050505020304" pitchFamily="18" charset="77"/>
                <a:cs typeface="Helvetica CY"/>
              </a:rPr>
              <a:t>Nucleon momenta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6E346AC-6212-DC25-D4E1-8931407396DF}"/>
              </a:ext>
            </a:extLst>
          </p:cNvPr>
          <p:cNvCxnSpPr>
            <a:cxnSpLocks/>
          </p:cNvCxnSpPr>
          <p:nvPr/>
        </p:nvCxnSpPr>
        <p:spPr>
          <a:xfrm flipH="1" flipV="1">
            <a:off x="1444416" y="1784320"/>
            <a:ext cx="12700" cy="228222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89C786E-9AFC-9005-FB2E-63448B1C910F}"/>
              </a:ext>
            </a:extLst>
          </p:cNvPr>
          <p:cNvCxnSpPr/>
          <p:nvPr/>
        </p:nvCxnSpPr>
        <p:spPr>
          <a:xfrm>
            <a:off x="1444416" y="3768852"/>
            <a:ext cx="759363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753A04F-DE4E-9159-3E59-BC672BE65FBE}"/>
              </a:ext>
            </a:extLst>
          </p:cNvPr>
          <p:cNvCxnSpPr/>
          <p:nvPr/>
        </p:nvCxnSpPr>
        <p:spPr>
          <a:xfrm>
            <a:off x="1444416" y="3514422"/>
            <a:ext cx="759363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93F1DAC-8900-AD91-99C7-E6463DD2D9B3}"/>
              </a:ext>
            </a:extLst>
          </p:cNvPr>
          <p:cNvCxnSpPr/>
          <p:nvPr/>
        </p:nvCxnSpPr>
        <p:spPr>
          <a:xfrm>
            <a:off x="1444416" y="4066548"/>
            <a:ext cx="29063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6D6D646-703A-E147-9AEF-2EC532D679A2}"/>
              </a:ext>
            </a:extLst>
          </p:cNvPr>
          <p:cNvCxnSpPr/>
          <p:nvPr/>
        </p:nvCxnSpPr>
        <p:spPr>
          <a:xfrm>
            <a:off x="1457116" y="2253896"/>
            <a:ext cx="775177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3EEBB2E-0CCB-CCBE-884F-DE8F2C23E2D6}"/>
              </a:ext>
            </a:extLst>
          </p:cNvPr>
          <p:cNvSpPr txBox="1"/>
          <p:nvPr/>
        </p:nvSpPr>
        <p:spPr>
          <a:xfrm>
            <a:off x="434618" y="1666054"/>
            <a:ext cx="102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b="1" dirty="0">
                <a:solidFill>
                  <a:srgbClr val="376092"/>
                </a:solidFill>
                <a:latin typeface="Lucida Bright" panose="02040602050505020304" pitchFamily="18" charset="77"/>
                <a:cs typeface="Helvetica CY"/>
              </a:rPr>
              <a:t>Energy</a:t>
            </a:r>
          </a:p>
        </p:txBody>
      </p:sp>
      <p:sp>
        <p:nvSpPr>
          <p:cNvPr id="66" name="Right Brace 65">
            <a:extLst>
              <a:ext uri="{FF2B5EF4-FFF2-40B4-BE49-F238E27FC236}">
                <a16:creationId xmlns:a16="http://schemas.microsoft.com/office/drawing/2014/main" id="{3C4EEAC6-037E-36EF-1815-019B199DFD6F}"/>
              </a:ext>
            </a:extLst>
          </p:cNvPr>
          <p:cNvSpPr/>
          <p:nvPr/>
        </p:nvSpPr>
        <p:spPr>
          <a:xfrm>
            <a:off x="3970595" y="3426396"/>
            <a:ext cx="171212" cy="435807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Brace 66">
            <a:extLst>
              <a:ext uri="{FF2B5EF4-FFF2-40B4-BE49-F238E27FC236}">
                <a16:creationId xmlns:a16="http://schemas.microsoft.com/office/drawing/2014/main" id="{FF5518DC-1360-878D-C96A-89DD4BC4FBEF}"/>
              </a:ext>
            </a:extLst>
          </p:cNvPr>
          <p:cNvSpPr/>
          <p:nvPr/>
        </p:nvSpPr>
        <p:spPr>
          <a:xfrm>
            <a:off x="4083306" y="2117670"/>
            <a:ext cx="171212" cy="257001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267420-739A-4B3F-A85F-6444AABA525A}"/>
              </a:ext>
            </a:extLst>
          </p:cNvPr>
          <p:cNvSpPr txBox="1"/>
          <p:nvPr/>
        </p:nvSpPr>
        <p:spPr>
          <a:xfrm>
            <a:off x="334563" y="2050479"/>
            <a:ext cx="223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  <a:cs typeface="Helvetica CY"/>
              </a:rPr>
              <a:t>~800 MeV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F712B93-F9B2-00F6-5876-E0157F517EAD}"/>
              </a:ext>
            </a:extLst>
          </p:cNvPr>
          <p:cNvSpPr txBox="1"/>
          <p:nvPr/>
        </p:nvSpPr>
        <p:spPr>
          <a:xfrm>
            <a:off x="317292" y="3294281"/>
            <a:ext cx="223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  <a:cs typeface="Helvetica CY"/>
              </a:rPr>
              <a:t>~270 MeV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92910B9-9859-634D-EFAF-FE3786BD1AC7}"/>
              </a:ext>
            </a:extLst>
          </p:cNvPr>
          <p:cNvSpPr txBox="1"/>
          <p:nvPr/>
        </p:nvSpPr>
        <p:spPr>
          <a:xfrm>
            <a:off x="313849" y="3569216"/>
            <a:ext cx="14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  <a:cs typeface="Helvetica CY"/>
              </a:rPr>
              <a:t>~140 MeV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186E4B2-C29E-EFCE-FD64-4B54D7099F4D}"/>
              </a:ext>
            </a:extLst>
          </p:cNvPr>
          <p:cNvSpPr/>
          <p:nvPr/>
        </p:nvSpPr>
        <p:spPr>
          <a:xfrm>
            <a:off x="313849" y="1051805"/>
            <a:ext cx="4572134" cy="3256774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AE80DD6-5DDC-1E37-2307-A31CED7AD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340" y="2109714"/>
            <a:ext cx="213360" cy="24003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6E900AC-AA71-C74C-32B8-97EDB0840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014" y="3552025"/>
            <a:ext cx="133350" cy="21336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E6B3C5B-EC5C-4576-19C9-D0A18F5E8399}"/>
              </a:ext>
            </a:extLst>
          </p:cNvPr>
          <p:cNvSpPr txBox="1"/>
          <p:nvPr/>
        </p:nvSpPr>
        <p:spPr>
          <a:xfrm>
            <a:off x="381620" y="4517385"/>
            <a:ext cx="426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b="1" u="sng" dirty="0">
                <a:solidFill>
                  <a:srgbClr val="953735"/>
                </a:solidFill>
                <a:latin typeface="Lucida Bright" panose="02040602050505020304" pitchFamily="18" charset="77"/>
                <a:cs typeface="Helvetica CY"/>
              </a:rPr>
              <a:t>2. Goldstone bosons (</a:t>
            </a:r>
            <a:r>
              <a:rPr lang="en-US" b="1" u="sng" dirty="0" err="1">
                <a:solidFill>
                  <a:srgbClr val="953735"/>
                </a:solidFill>
                <a:latin typeface="Lucida Bright" panose="02040602050505020304" pitchFamily="18" charset="77"/>
                <a:cs typeface="Helvetica CY"/>
              </a:rPr>
              <a:t>pions</a:t>
            </a:r>
            <a:r>
              <a:rPr lang="en-US" b="1" u="sng" dirty="0">
                <a:solidFill>
                  <a:srgbClr val="953735"/>
                </a:solidFill>
                <a:latin typeface="Lucida Bright" panose="02040602050505020304" pitchFamily="18" charset="77"/>
                <a:cs typeface="Helvetica CY"/>
              </a:rPr>
              <a:t>) weakly-coupled at low momenta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11A1715-4D40-8A20-9754-08179D59D3A9}"/>
              </a:ext>
            </a:extLst>
          </p:cNvPr>
          <p:cNvSpPr/>
          <p:nvPr/>
        </p:nvSpPr>
        <p:spPr>
          <a:xfrm>
            <a:off x="313850" y="4474160"/>
            <a:ext cx="4572134" cy="2151933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E25ECB8-A0FA-2A5F-C858-D031BFB14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61" y="5310679"/>
            <a:ext cx="3235198" cy="49542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C0E1DAF-2D10-03D3-41ED-6C70DBD96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588" y="5948275"/>
            <a:ext cx="4237990" cy="51930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72C2E1B-CD30-2B39-C0EB-E91887AB79FA}"/>
              </a:ext>
            </a:extLst>
          </p:cNvPr>
          <p:cNvSpPr txBox="1"/>
          <p:nvPr/>
        </p:nvSpPr>
        <p:spPr>
          <a:xfrm>
            <a:off x="6631961" y="849925"/>
            <a:ext cx="391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b="1" dirty="0">
                <a:solidFill>
                  <a:srgbClr val="000000"/>
                </a:solidFill>
                <a:latin typeface="Lucida Bright" panose="02040602050505020304" pitchFamily="18" charset="77"/>
                <a:cs typeface="Lao Sangam MN" pitchFamily="2" charset="0"/>
              </a:rPr>
              <a:t>Nuclear forces from chiral EFT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Lucida Bright" panose="02040602050505020304" pitchFamily="18" charset="77"/>
              <a:cs typeface="Lao Sangam MN" pitchFamily="2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FB116CD-B8E8-0079-CEF9-E26BF9A42D0D}"/>
              </a:ext>
            </a:extLst>
          </p:cNvPr>
          <p:cNvSpPr/>
          <p:nvPr/>
        </p:nvSpPr>
        <p:spPr>
          <a:xfrm>
            <a:off x="5698448" y="1203739"/>
            <a:ext cx="5877733" cy="4853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F8B3732-7B9C-B159-D3E6-7FFFF48C7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8341" y="1335020"/>
            <a:ext cx="5212073" cy="466697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453810DF-2D64-1FC2-2F73-5ADEF5DFB625}"/>
              </a:ext>
            </a:extLst>
          </p:cNvPr>
          <p:cNvSpPr txBox="1"/>
          <p:nvPr/>
        </p:nvSpPr>
        <p:spPr>
          <a:xfrm>
            <a:off x="8339857" y="1726014"/>
            <a:ext cx="2797616" cy="420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b="1" dirty="0">
                <a:solidFill>
                  <a:srgbClr val="000000"/>
                </a:solidFill>
                <a:latin typeface="Lao Sangam MN" pitchFamily="2" charset="0"/>
                <a:cs typeface="Lao Sangam MN" pitchFamily="2" charset="0"/>
              </a:rPr>
              <a:t>Systematic expansion 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Lao Sangam MN" pitchFamily="2" charset="0"/>
              <a:cs typeface="Lao Sangam MN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7229FC-B1E8-7763-D573-2469D58CE059}"/>
              </a:ext>
            </a:extLst>
          </p:cNvPr>
          <p:cNvSpPr txBox="1"/>
          <p:nvPr/>
        </p:nvSpPr>
        <p:spPr>
          <a:xfrm>
            <a:off x="5739137" y="1713912"/>
            <a:ext cx="892824" cy="420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76092"/>
                </a:solidFill>
              </a:rPr>
              <a:t>(q/</a:t>
            </a:r>
            <a:r>
              <a:rPr lang="en-US" dirty="0" err="1">
                <a:solidFill>
                  <a:srgbClr val="376092"/>
                </a:solidFill>
              </a:rPr>
              <a:t>Λ</a:t>
            </a:r>
            <a:r>
              <a:rPr lang="en-US" dirty="0">
                <a:solidFill>
                  <a:srgbClr val="376092"/>
                </a:solidFill>
              </a:rPr>
              <a:t>)</a:t>
            </a:r>
            <a:r>
              <a:rPr lang="en-US" baseline="30000" dirty="0">
                <a:solidFill>
                  <a:srgbClr val="376092"/>
                </a:solidFill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D649640-9870-EF65-27C0-BF938D9D9A70}"/>
              </a:ext>
            </a:extLst>
          </p:cNvPr>
          <p:cNvSpPr txBox="1"/>
          <p:nvPr/>
        </p:nvSpPr>
        <p:spPr>
          <a:xfrm>
            <a:off x="5755175" y="2734187"/>
            <a:ext cx="876786" cy="420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76092"/>
                </a:solidFill>
              </a:rPr>
              <a:t>(q/</a:t>
            </a:r>
            <a:r>
              <a:rPr lang="en-US" dirty="0" err="1">
                <a:solidFill>
                  <a:srgbClr val="376092"/>
                </a:solidFill>
              </a:rPr>
              <a:t>Λ</a:t>
            </a:r>
            <a:r>
              <a:rPr lang="en-US" dirty="0">
                <a:solidFill>
                  <a:srgbClr val="376092"/>
                </a:solidFill>
              </a:rPr>
              <a:t>)</a:t>
            </a:r>
            <a:r>
              <a:rPr lang="en-US" baseline="30000" dirty="0">
                <a:solidFill>
                  <a:srgbClr val="376092"/>
                </a:solidFill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E3C36F9-A750-F1E5-E82E-0152C5E27229}"/>
              </a:ext>
            </a:extLst>
          </p:cNvPr>
          <p:cNvSpPr txBox="1"/>
          <p:nvPr/>
        </p:nvSpPr>
        <p:spPr>
          <a:xfrm>
            <a:off x="5756909" y="3934852"/>
            <a:ext cx="875052" cy="420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76092"/>
                </a:solidFill>
              </a:rPr>
              <a:t>(q/</a:t>
            </a:r>
            <a:r>
              <a:rPr lang="en-US" dirty="0" err="1">
                <a:solidFill>
                  <a:srgbClr val="376092"/>
                </a:solidFill>
              </a:rPr>
              <a:t>Λ</a:t>
            </a:r>
            <a:r>
              <a:rPr lang="en-US" dirty="0">
                <a:solidFill>
                  <a:srgbClr val="376092"/>
                </a:solidFill>
              </a:rPr>
              <a:t>)</a:t>
            </a:r>
            <a:r>
              <a:rPr lang="en-US" baseline="30000" dirty="0">
                <a:solidFill>
                  <a:srgbClr val="376092"/>
                </a:solidFill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818206E-FF2F-9B3B-0F5A-A632EA260FCD}"/>
              </a:ext>
            </a:extLst>
          </p:cNvPr>
          <p:cNvSpPr txBox="1"/>
          <p:nvPr/>
        </p:nvSpPr>
        <p:spPr>
          <a:xfrm>
            <a:off x="5758643" y="5138315"/>
            <a:ext cx="873319" cy="420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76092"/>
                </a:solidFill>
              </a:rPr>
              <a:t>(q/</a:t>
            </a:r>
            <a:r>
              <a:rPr lang="en-US" dirty="0" err="1">
                <a:solidFill>
                  <a:srgbClr val="376092"/>
                </a:solidFill>
              </a:rPr>
              <a:t>Λ</a:t>
            </a:r>
            <a:r>
              <a:rPr lang="en-US" dirty="0">
                <a:solidFill>
                  <a:srgbClr val="376092"/>
                </a:solidFill>
              </a:rPr>
              <a:t>)</a:t>
            </a:r>
            <a:r>
              <a:rPr lang="en-US" baseline="30000" dirty="0">
                <a:solidFill>
                  <a:srgbClr val="376092"/>
                </a:solidFill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39708BE-3C08-2B11-F415-1E41427BEB59}"/>
              </a:ext>
            </a:extLst>
          </p:cNvPr>
          <p:cNvSpPr txBox="1"/>
          <p:nvPr/>
        </p:nvSpPr>
        <p:spPr>
          <a:xfrm>
            <a:off x="7513608" y="1617679"/>
            <a:ext cx="507324" cy="350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π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39748F4-0B81-F7F8-42AC-E196862FC0CD}"/>
              </a:ext>
            </a:extLst>
          </p:cNvPr>
          <p:cNvSpPr txBox="1"/>
          <p:nvPr/>
        </p:nvSpPr>
        <p:spPr>
          <a:xfrm>
            <a:off x="6716482" y="2011243"/>
            <a:ext cx="507324" cy="350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E8C631E-43A9-94B7-2D91-32FEE0C36C13}"/>
              </a:ext>
            </a:extLst>
          </p:cNvPr>
          <p:cNvSpPr/>
          <p:nvPr/>
        </p:nvSpPr>
        <p:spPr>
          <a:xfrm>
            <a:off x="6664938" y="2421539"/>
            <a:ext cx="507324" cy="618013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C3065E1-F9DE-0999-7303-119D430DDA51}"/>
              </a:ext>
            </a:extLst>
          </p:cNvPr>
          <p:cNvSpPr/>
          <p:nvPr/>
        </p:nvSpPr>
        <p:spPr>
          <a:xfrm>
            <a:off x="6876714" y="1635790"/>
            <a:ext cx="507324" cy="618013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9F9B4A77-8EBD-D682-62FB-29E19D81D395}"/>
              </a:ext>
            </a:extLst>
          </p:cNvPr>
          <p:cNvSpPr/>
          <p:nvPr/>
        </p:nvSpPr>
        <p:spPr>
          <a:xfrm>
            <a:off x="6665303" y="4778918"/>
            <a:ext cx="507324" cy="618013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2D6B0D6-3DBB-7646-C872-B505EA208018}"/>
              </a:ext>
            </a:extLst>
          </p:cNvPr>
          <p:cNvSpPr/>
          <p:nvPr/>
        </p:nvSpPr>
        <p:spPr>
          <a:xfrm>
            <a:off x="9074015" y="3885109"/>
            <a:ext cx="507324" cy="618013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77806BE-65F1-CE15-A503-60A0FF106ACC}"/>
              </a:ext>
            </a:extLst>
          </p:cNvPr>
          <p:cNvSpPr/>
          <p:nvPr/>
        </p:nvSpPr>
        <p:spPr>
          <a:xfrm>
            <a:off x="9598320" y="3888743"/>
            <a:ext cx="507324" cy="618013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32F942CA-CDC3-318E-C823-F1A09EF2F85C}"/>
              </a:ext>
            </a:extLst>
          </p:cNvPr>
          <p:cNvCxnSpPr>
            <a:cxnSpLocks/>
          </p:cNvCxnSpPr>
          <p:nvPr/>
        </p:nvCxnSpPr>
        <p:spPr>
          <a:xfrm>
            <a:off x="7384038" y="2011243"/>
            <a:ext cx="1558081" cy="535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91274F2-BC2B-D0EA-DED1-1A8717103AC0}"/>
              </a:ext>
            </a:extLst>
          </p:cNvPr>
          <p:cNvCxnSpPr>
            <a:cxnSpLocks/>
          </p:cNvCxnSpPr>
          <p:nvPr/>
        </p:nvCxnSpPr>
        <p:spPr>
          <a:xfrm>
            <a:off x="7141480" y="2877401"/>
            <a:ext cx="1793053" cy="19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DC8CDA8-7A90-F4D5-AF18-99B295A69AA3}"/>
              </a:ext>
            </a:extLst>
          </p:cNvPr>
          <p:cNvCxnSpPr>
            <a:cxnSpLocks/>
          </p:cNvCxnSpPr>
          <p:nvPr/>
        </p:nvCxnSpPr>
        <p:spPr>
          <a:xfrm flipV="1">
            <a:off x="7098703" y="3217692"/>
            <a:ext cx="1823955" cy="1664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39250BD0-51B9-9F82-45D8-4541581CEE81}"/>
              </a:ext>
            </a:extLst>
          </p:cNvPr>
          <p:cNvCxnSpPr>
            <a:cxnSpLocks/>
          </p:cNvCxnSpPr>
          <p:nvPr/>
        </p:nvCxnSpPr>
        <p:spPr>
          <a:xfrm flipV="1">
            <a:off x="9323485" y="3321474"/>
            <a:ext cx="0" cy="578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68B60EE3-669A-AECE-5287-21B805039D5C}"/>
              </a:ext>
            </a:extLst>
          </p:cNvPr>
          <p:cNvCxnSpPr>
            <a:cxnSpLocks/>
          </p:cNvCxnSpPr>
          <p:nvPr/>
        </p:nvCxnSpPr>
        <p:spPr>
          <a:xfrm flipV="1">
            <a:off x="9851982" y="3339995"/>
            <a:ext cx="0" cy="578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01CC9E0B-6ED6-E3E9-AB88-BF139DE6B5A0}"/>
              </a:ext>
            </a:extLst>
          </p:cNvPr>
          <p:cNvSpPr txBox="1"/>
          <p:nvPr/>
        </p:nvSpPr>
        <p:spPr>
          <a:xfrm>
            <a:off x="9025028" y="2515424"/>
            <a:ext cx="2063458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Fit to NN scattering, deuteron, </a:t>
            </a:r>
            <a:r>
              <a:rPr lang="en-US" sz="1400" b="1" baseline="300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3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H, </a:t>
            </a:r>
            <a:r>
              <a:rPr lang="en-US" sz="1400" b="1" baseline="300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3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He properties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D468C45-74B1-69CD-8CB9-305AB530CEDD}"/>
              </a:ext>
            </a:extLst>
          </p:cNvPr>
          <p:cNvSpPr txBox="1"/>
          <p:nvPr/>
        </p:nvSpPr>
        <p:spPr>
          <a:xfrm>
            <a:off x="6505372" y="6252027"/>
            <a:ext cx="426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dirty="0">
                <a:solidFill>
                  <a:srgbClr val="000000"/>
                </a:solidFill>
                <a:latin typeface="Lucida Bright" panose="02040602050505020304" pitchFamily="18" charset="77"/>
                <a:cs typeface="Lao Sangam MN" pitchFamily="2" charset="0"/>
              </a:rPr>
              <a:t>Enables uncertainty quantification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Lucida Bright" panose="02040602050505020304" pitchFamily="18" charset="77"/>
              <a:cs typeface="Lao Sangam MN" pitchFamily="2" charset="0"/>
            </a:endParaRP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5401A01E-93AF-058A-BE4A-E060FE88DDF1}"/>
              </a:ext>
            </a:extLst>
          </p:cNvPr>
          <p:cNvSpPr/>
          <p:nvPr/>
        </p:nvSpPr>
        <p:spPr>
          <a:xfrm>
            <a:off x="6631961" y="6252027"/>
            <a:ext cx="4007207" cy="369332"/>
          </a:xfrm>
          <a:prstGeom prst="round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6D16EF-002B-9007-F615-D0C43C49C856}"/>
              </a:ext>
            </a:extLst>
          </p:cNvPr>
          <p:cNvSpPr txBox="1"/>
          <p:nvPr/>
        </p:nvSpPr>
        <p:spPr>
          <a:xfrm>
            <a:off x="192480" y="216502"/>
            <a:ext cx="822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Chiral effective field theory (EFT) for nuclear forces</a:t>
            </a:r>
          </a:p>
        </p:txBody>
      </p:sp>
    </p:spTree>
    <p:extLst>
      <p:ext uri="{BB962C8B-B14F-4D97-AF65-F5344CB8AC3E}">
        <p14:creationId xmlns:p14="http://schemas.microsoft.com/office/powerpoint/2010/main" val="104600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2A2167-937D-1B4B-8366-BC96CB8CD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64" y="2516693"/>
            <a:ext cx="5664200" cy="4254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316B01-9A06-024A-A041-22682B1B314F}"/>
              </a:ext>
            </a:extLst>
          </p:cNvPr>
          <p:cNvSpPr txBox="1"/>
          <p:nvPr/>
        </p:nvSpPr>
        <p:spPr>
          <a:xfrm>
            <a:off x="671003" y="5485362"/>
            <a:ext cx="270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  <a:latin typeface="Georgia" panose="02040502050405020303" pitchFamily="18" charset="0"/>
                <a:cs typeface="Helvetica CY"/>
              </a:rPr>
              <a:t>Holt, Kawaguchi &amp; Kaiser, Front. Phys. (2020)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B30DA3-247B-EF4A-9A3F-985CEDD8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31" t="58234"/>
          <a:stretch/>
        </p:blipFill>
        <p:spPr>
          <a:xfrm>
            <a:off x="4601278" y="866882"/>
            <a:ext cx="907830" cy="653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BD9121-5E18-F448-819E-BFA2BFC84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54" r="12104" b="59864"/>
          <a:stretch/>
        </p:blipFill>
        <p:spPr>
          <a:xfrm>
            <a:off x="3344895" y="908964"/>
            <a:ext cx="1020652" cy="627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781854-9315-1C47-9DAD-B52416935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1" t="6046" r="49254" b="67738"/>
          <a:stretch/>
        </p:blipFill>
        <p:spPr>
          <a:xfrm>
            <a:off x="2048486" y="1015263"/>
            <a:ext cx="1184515" cy="420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49CF17-0F37-DC45-9251-C65AB98466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44" t="5006" b="17652"/>
          <a:stretch/>
        </p:blipFill>
        <p:spPr>
          <a:xfrm>
            <a:off x="3858255" y="1769131"/>
            <a:ext cx="907034" cy="6924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D5DDE2-F71B-1847-BFA7-82FBF3C948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31" r="68744" b="14366"/>
          <a:stretch/>
        </p:blipFill>
        <p:spPr>
          <a:xfrm>
            <a:off x="2135162" y="1827166"/>
            <a:ext cx="907034" cy="5739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177A67-3AD1-BA43-B4DC-2E16B7748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41" t="13558" r="37234" b="10681"/>
          <a:stretch/>
        </p:blipFill>
        <p:spPr>
          <a:xfrm>
            <a:off x="2995644" y="1776209"/>
            <a:ext cx="792958" cy="6783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2DEADE-CEC9-E24A-BC68-5437D10BF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368" y="3947388"/>
            <a:ext cx="800100" cy="2311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8F5AF8-D989-6D47-BFF1-3AFE748C6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275" y="1008539"/>
            <a:ext cx="586740" cy="311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E287FD-D372-DB45-85C9-33FA88F81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734" y="1923875"/>
            <a:ext cx="551180" cy="3111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FE93EA7-6EA3-9D45-AE4C-FB8AD40ECDCA}"/>
              </a:ext>
            </a:extLst>
          </p:cNvPr>
          <p:cNvSpPr/>
          <p:nvPr/>
        </p:nvSpPr>
        <p:spPr>
          <a:xfrm>
            <a:off x="1138569" y="893776"/>
            <a:ext cx="4494678" cy="65348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18E1C-AC16-524D-9BD7-0E1BDBD9BA6B}"/>
              </a:ext>
            </a:extLst>
          </p:cNvPr>
          <p:cNvSpPr/>
          <p:nvPr/>
        </p:nvSpPr>
        <p:spPr>
          <a:xfrm>
            <a:off x="1131828" y="1719391"/>
            <a:ext cx="3830858" cy="800045"/>
          </a:xfrm>
          <a:prstGeom prst="rect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96A1C0-5558-BB44-9206-95BC0E79ED72}"/>
              </a:ext>
            </a:extLst>
          </p:cNvPr>
          <p:cNvSpPr txBox="1"/>
          <p:nvPr/>
        </p:nvSpPr>
        <p:spPr>
          <a:xfrm>
            <a:off x="1335524" y="4734040"/>
            <a:ext cx="1574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Spinodal</a:t>
            </a:r>
          </a:p>
          <a:p>
            <a:r>
              <a:rPr lang="en-US" dirty="0"/>
              <a:t>instability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BA9D7C-DA52-834E-9E78-6F0FC80F7049}"/>
              </a:ext>
            </a:extLst>
          </p:cNvPr>
          <p:cNvCxnSpPr>
            <a:cxnSpLocks/>
          </p:cNvCxnSpPr>
          <p:nvPr/>
        </p:nvCxnSpPr>
        <p:spPr>
          <a:xfrm>
            <a:off x="2298792" y="5064157"/>
            <a:ext cx="271463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CF9864-0183-3D4C-B806-5277899C6BBE}"/>
              </a:ext>
            </a:extLst>
          </p:cNvPr>
          <p:cNvCxnSpPr>
            <a:cxnSpLocks/>
          </p:cNvCxnSpPr>
          <p:nvPr/>
        </p:nvCxnSpPr>
        <p:spPr>
          <a:xfrm rot="10800000">
            <a:off x="1108170" y="5059392"/>
            <a:ext cx="271463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822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Nuclear matter uncertainties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503EE-380D-184C-843A-663FD3646D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263"/>
          <a:stretch/>
        </p:blipFill>
        <p:spPr>
          <a:xfrm>
            <a:off x="6844399" y="1033261"/>
            <a:ext cx="4254847" cy="49921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92AAA5-8C20-7A4D-B610-5D831BB34491}"/>
              </a:ext>
            </a:extLst>
          </p:cNvPr>
          <p:cNvSpPr txBox="1"/>
          <p:nvPr/>
        </p:nvSpPr>
        <p:spPr>
          <a:xfrm>
            <a:off x="7241935" y="6170495"/>
            <a:ext cx="4254848" cy="338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50000"/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Saturation point is a fine-tuned quantity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364D166-0EE4-3E43-B91E-2528B8B2AE99}"/>
              </a:ext>
            </a:extLst>
          </p:cNvPr>
          <p:cNvSpPr>
            <a:spLocks noChangeAspect="1"/>
          </p:cNvSpPr>
          <p:nvPr/>
        </p:nvSpPr>
        <p:spPr>
          <a:xfrm>
            <a:off x="7110601" y="6297412"/>
            <a:ext cx="96253" cy="962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03D8188-C312-6E4A-8F1D-7AC34C79A19C}"/>
              </a:ext>
            </a:extLst>
          </p:cNvPr>
          <p:cNvSpPr txBox="1"/>
          <p:nvPr/>
        </p:nvSpPr>
        <p:spPr>
          <a:xfrm>
            <a:off x="7671502" y="3413583"/>
            <a:ext cx="197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2D50FD"/>
                </a:solidFill>
                <a:latin typeface="Georgia" panose="02040502050405020303" pitchFamily="18" charset="0"/>
                <a:cs typeface="Lao Sangam MN" pitchFamily="2" charset="0"/>
              </a:rPr>
              <a:t>Drischler</a:t>
            </a:r>
            <a:r>
              <a:rPr lang="en-US" sz="1200" dirty="0">
                <a:solidFill>
                  <a:srgbClr val="2D50FD"/>
                </a:solidFill>
                <a:latin typeface="Georgia" panose="02040502050405020303" pitchFamily="18" charset="0"/>
                <a:cs typeface="Lao Sangam MN" pitchFamily="2" charset="0"/>
              </a:rPr>
              <a:t>, Holt &amp; </a:t>
            </a:r>
            <a:r>
              <a:rPr lang="en-US" sz="1200" dirty="0" err="1">
                <a:solidFill>
                  <a:srgbClr val="2D50FD"/>
                </a:solidFill>
                <a:latin typeface="Georgia" panose="02040502050405020303" pitchFamily="18" charset="0"/>
                <a:cs typeface="Lao Sangam MN" pitchFamily="2" charset="0"/>
              </a:rPr>
              <a:t>Wellenhofer</a:t>
            </a:r>
            <a:r>
              <a:rPr lang="en-US" sz="1200" dirty="0">
                <a:solidFill>
                  <a:srgbClr val="2D50FD"/>
                </a:solidFill>
                <a:latin typeface="Georgia" panose="02040502050405020303" pitchFamily="18" charset="0"/>
                <a:cs typeface="Lao Sangam MN" pitchFamily="2" charset="0"/>
              </a:rPr>
              <a:t>, </a:t>
            </a:r>
          </a:p>
          <a:p>
            <a:r>
              <a:rPr lang="en-US" sz="1200" dirty="0">
                <a:solidFill>
                  <a:srgbClr val="2D50FD"/>
                </a:solidFill>
                <a:latin typeface="Georgia" panose="02040502050405020303" pitchFamily="18" charset="0"/>
                <a:cs typeface="Lao Sangam MN" pitchFamily="2" charset="0"/>
              </a:rPr>
              <a:t>ARNPS (2021)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7EF22A-DF61-9E58-1EA0-65CB09C777A6}"/>
              </a:ext>
            </a:extLst>
          </p:cNvPr>
          <p:cNvCxnSpPr>
            <a:cxnSpLocks/>
          </p:cNvCxnSpPr>
          <p:nvPr/>
        </p:nvCxnSpPr>
        <p:spPr>
          <a:xfrm>
            <a:off x="5309200" y="3998952"/>
            <a:ext cx="0" cy="457200"/>
          </a:xfrm>
          <a:prstGeom prst="straightConnector1">
            <a:avLst/>
          </a:prstGeom>
          <a:ln w="34925">
            <a:solidFill>
              <a:srgbClr val="129F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B5CE752-0BBA-C30F-0FB6-AC042DB603AF}"/>
              </a:ext>
            </a:extLst>
          </p:cNvPr>
          <p:cNvCxnSpPr>
            <a:cxnSpLocks/>
          </p:cNvCxnSpPr>
          <p:nvPr/>
        </p:nvCxnSpPr>
        <p:spPr>
          <a:xfrm>
            <a:off x="5122388" y="5050992"/>
            <a:ext cx="0" cy="418144"/>
          </a:xfrm>
          <a:prstGeom prst="straightConnector1">
            <a:avLst/>
          </a:prstGeom>
          <a:ln w="34925">
            <a:solidFill>
              <a:srgbClr val="2D5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94FEFE2-1D4B-7D84-E1A6-A9E18C9833B8}"/>
              </a:ext>
            </a:extLst>
          </p:cNvPr>
          <p:cNvCxnSpPr>
            <a:cxnSpLocks/>
          </p:cNvCxnSpPr>
          <p:nvPr/>
        </p:nvCxnSpPr>
        <p:spPr>
          <a:xfrm>
            <a:off x="5451767" y="5100156"/>
            <a:ext cx="0" cy="41814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5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149BEF-CBC0-494F-9BC1-48738F52A242}"/>
              </a:ext>
            </a:extLst>
          </p:cNvPr>
          <p:cNvSpPr txBox="1"/>
          <p:nvPr/>
        </p:nvSpPr>
        <p:spPr>
          <a:xfrm>
            <a:off x="192480" y="216502"/>
            <a:ext cx="822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70101"/>
                </a:solidFill>
                <a:latin typeface="Lao Sangam MN"/>
                <a:cs typeface="Lao Sangam MN"/>
              </a:rPr>
              <a:t>Global optical potential parameterization</a:t>
            </a:r>
          </a:p>
        </p:txBody>
      </p:sp>
      <p:pic>
        <p:nvPicPr>
          <p:cNvPr id="27" name="Picture 26" descr="Text, logo&#10;&#10;Description automatically generated">
            <a:extLst>
              <a:ext uri="{FF2B5EF4-FFF2-40B4-BE49-F238E27FC236}">
                <a16:creationId xmlns:a16="http://schemas.microsoft.com/office/drawing/2014/main" id="{DD6E8424-F7A3-4243-A74A-36705627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364" y="29999"/>
            <a:ext cx="836403" cy="8364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C62800-89B1-A646-8193-492B17054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90" y="1071687"/>
            <a:ext cx="4889500" cy="1000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39ABDC9-33A2-8F4F-892D-BADA888C7B0D}"/>
              </a:ext>
            </a:extLst>
          </p:cNvPr>
          <p:cNvSpPr/>
          <p:nvPr/>
        </p:nvSpPr>
        <p:spPr>
          <a:xfrm>
            <a:off x="624690" y="1071687"/>
            <a:ext cx="5020870" cy="885719"/>
          </a:xfrm>
          <a:prstGeom prst="rect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969DB20-503E-A148-A0D9-28F1E9254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02" y="2350926"/>
            <a:ext cx="4935663" cy="40438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C145407-44DA-B943-AD57-F980BE6F6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781" y="2480620"/>
            <a:ext cx="3657600" cy="50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399EDF3-F05D-AD44-9791-A5F1A42D3B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34"/>
          <a:stretch/>
        </p:blipFill>
        <p:spPr>
          <a:xfrm>
            <a:off x="5784518" y="4021580"/>
            <a:ext cx="4487023" cy="21239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A3AB54B-8B7B-0446-8825-DF32227404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701"/>
          <a:stretch/>
        </p:blipFill>
        <p:spPr>
          <a:xfrm>
            <a:off x="5901721" y="3502552"/>
            <a:ext cx="4487023" cy="384708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EB382F3-A3C0-AA4F-BC09-F71D557EC90D}"/>
              </a:ext>
            </a:extLst>
          </p:cNvPr>
          <p:cNvSpPr/>
          <p:nvPr/>
        </p:nvSpPr>
        <p:spPr>
          <a:xfrm>
            <a:off x="7555866" y="3539185"/>
            <a:ext cx="1111325" cy="37249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5BC32E-FF68-A74A-9F99-1B17F0F482A6}"/>
              </a:ext>
            </a:extLst>
          </p:cNvPr>
          <p:cNvSpPr/>
          <p:nvPr/>
        </p:nvSpPr>
        <p:spPr>
          <a:xfrm>
            <a:off x="5784518" y="2546022"/>
            <a:ext cx="5670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Woods-Saxon shape:</a:t>
            </a:r>
            <a:endParaRPr lang="en-US" sz="1600" dirty="0">
              <a:latin typeface="Gill Sans"/>
              <a:cs typeface="Gill Sans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A04BC7C-9045-6341-9864-A70FBF1CB901}"/>
              </a:ext>
            </a:extLst>
          </p:cNvPr>
          <p:cNvCxnSpPr/>
          <p:nvPr/>
        </p:nvCxnSpPr>
        <p:spPr>
          <a:xfrm flipH="1">
            <a:off x="8496217" y="2923774"/>
            <a:ext cx="610618" cy="51772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0769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8.6614"/>
  <p:tag name="ORIGINALWIDTH" val="2059.992"/>
  <p:tag name="LATEXADDIN" val="\documentclass{article}&#10;\usepackage{amsmath}&#10;\pagestyle{empty}&#10;\begin{document}&#10;&#10;\begin{equation*}&#10;S_{nlj}(E)= \frac{-1}{\pi} \frac{W_{nlj}(E)}{(E-E_{nlj})^2+W_{nlj}^2(E)}&#10;\end{equation*}&#10;&#10;\begin{equation*}&#10;W_{nlj}(E)= \int_{0}^{\infty} \bar{\Psi}_{nlj}^2(r) \frac{W(r,E)}{m^*(r,E)/m} dr&#10;\end{equation*}&#10;&#10;&#10;&#10;\end{document}"/>
  <p:tag name="IGUANATEXSIZE" val="16"/>
  <p:tag name="IGUANATEXCURSOR" val="3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128461</TotalTime>
  <Words>1483</Words>
  <Application>Microsoft Macintosh PowerPoint</Application>
  <PresentationFormat>Widescreen</PresentationFormat>
  <Paragraphs>218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Georgia</vt:lpstr>
      <vt:lpstr>Gill Sans</vt:lpstr>
      <vt:lpstr>Gill Sans MT</vt:lpstr>
      <vt:lpstr>Lao Sangam MN</vt:lpstr>
      <vt:lpstr>Lucida Bright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Holt</dc:creator>
  <cp:lastModifiedBy>Holt, Jeremy W</cp:lastModifiedBy>
  <cp:revision>5098</cp:revision>
  <dcterms:created xsi:type="dcterms:W3CDTF">2014-01-21T23:17:34Z</dcterms:created>
  <dcterms:modified xsi:type="dcterms:W3CDTF">2022-08-16T16:57:10Z</dcterms:modified>
</cp:coreProperties>
</file>