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1" r:id="rId3"/>
    <p:sldId id="272" r:id="rId4"/>
    <p:sldId id="273" r:id="rId5"/>
    <p:sldId id="275" r:id="rId6"/>
    <p:sldId id="277" r:id="rId7"/>
    <p:sldId id="276" r:id="rId8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/>
    <p:restoredTop sz="94586"/>
  </p:normalViewPr>
  <p:slideViewPr>
    <p:cSldViewPr>
      <p:cViewPr varScale="1">
        <p:scale>
          <a:sx n="102" d="100"/>
          <a:sy n="102" d="100"/>
        </p:scale>
        <p:origin x="1296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7723E-9C6B-4C95-8E7B-7A898B883950}" type="datetimeFigureOut">
              <a:rPr kumimoji="1" lang="ja-JP" altLang="en-US" smtClean="0"/>
              <a:t>2018/8/9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2B837-E0E8-4F5B-A8DA-691A0D3547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652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7723E-9C6B-4C95-8E7B-7A898B883950}" type="datetimeFigureOut">
              <a:rPr kumimoji="1" lang="ja-JP" altLang="en-US" smtClean="0"/>
              <a:t>2018/8/9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2B837-E0E8-4F5B-A8DA-691A0D3547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8030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7723E-9C6B-4C95-8E7B-7A898B883950}" type="datetimeFigureOut">
              <a:rPr kumimoji="1" lang="ja-JP" altLang="en-US" smtClean="0"/>
              <a:t>2018/8/9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2B837-E0E8-4F5B-A8DA-691A0D3547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8329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7723E-9C6B-4C95-8E7B-7A898B883950}" type="datetimeFigureOut">
              <a:rPr kumimoji="1" lang="ja-JP" altLang="en-US" smtClean="0"/>
              <a:t>2018/8/9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2B837-E0E8-4F5B-A8DA-691A0D3547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6732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7723E-9C6B-4C95-8E7B-7A898B883950}" type="datetimeFigureOut">
              <a:rPr kumimoji="1" lang="ja-JP" altLang="en-US" smtClean="0"/>
              <a:t>2018/8/9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2B837-E0E8-4F5B-A8DA-691A0D3547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5821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7723E-9C6B-4C95-8E7B-7A898B883950}" type="datetimeFigureOut">
              <a:rPr kumimoji="1" lang="ja-JP" altLang="en-US" smtClean="0"/>
              <a:t>2018/8/9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2B837-E0E8-4F5B-A8DA-691A0D3547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9242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7723E-9C6B-4C95-8E7B-7A898B883950}" type="datetimeFigureOut">
              <a:rPr kumimoji="1" lang="ja-JP" altLang="en-US" smtClean="0"/>
              <a:t>2018/8/9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2B837-E0E8-4F5B-A8DA-691A0D3547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0313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7723E-9C6B-4C95-8E7B-7A898B883950}" type="datetimeFigureOut">
              <a:rPr kumimoji="1" lang="ja-JP" altLang="en-US" smtClean="0"/>
              <a:t>2018/8/9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2B837-E0E8-4F5B-A8DA-691A0D3547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3064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アイコンをクリックして図を追加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7723E-9C6B-4C95-8E7B-7A898B883950}" type="datetimeFigureOut">
              <a:rPr kumimoji="1" lang="ja-JP" altLang="en-US" smtClean="0"/>
              <a:t>2018/8/9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2B837-E0E8-4F5B-A8DA-691A0D3547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1006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7723E-9C6B-4C95-8E7B-7A898B883950}" type="datetimeFigureOut">
              <a:rPr kumimoji="1" lang="ja-JP" altLang="en-US" smtClean="0"/>
              <a:t>2018/8/9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2B837-E0E8-4F5B-A8DA-691A0D3547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0492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7723E-9C6B-4C95-8E7B-7A898B883950}" type="datetimeFigureOut">
              <a:rPr kumimoji="1" lang="ja-JP" altLang="en-US" smtClean="0"/>
              <a:t>2018/8/9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2B837-E0E8-4F5B-A8DA-691A0D3547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3584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07723E-9C6B-4C95-8E7B-7A898B883950}" type="datetimeFigureOut">
              <a:rPr kumimoji="1" lang="ja-JP" altLang="en-US" smtClean="0"/>
              <a:t>2018/8/9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2B837-E0E8-4F5B-A8DA-691A0D3547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2312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 err="1"/>
              <a:t>nEDM</a:t>
            </a:r>
            <a:br>
              <a:rPr kumimoji="1" lang="en-US" altLang="ja-JP" dirty="0"/>
            </a:br>
            <a:r>
              <a:rPr kumimoji="1" lang="en-US" altLang="ja-JP" dirty="0"/>
              <a:t>Analysis Framework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ja-JP" dirty="0"/>
              <a:t>2018.08.08 Kenji MISHIMA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90784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9232E8D-7CB5-EC4B-9AC9-DAC227ED9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/>
              <a:t>nEDM</a:t>
            </a:r>
            <a:r>
              <a:rPr kumimoji="1" lang="en-US" altLang="ja-JP" dirty="0"/>
              <a:t> Analysis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BA592D8-D983-FB40-A8E0-FD97DDCF2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/>
              <a:t>We have to imagine how to obtain </a:t>
            </a:r>
            <a:r>
              <a:rPr lang="en-US" altLang="ja-JP" dirty="0" err="1"/>
              <a:t>nEDM</a:t>
            </a:r>
            <a:r>
              <a:rPr lang="en-US" altLang="ja-JP" dirty="0"/>
              <a:t> results before making experimental apparatus.</a:t>
            </a:r>
          </a:p>
          <a:p>
            <a:endParaRPr kumimoji="1" lang="en-US" altLang="ja-JP" dirty="0"/>
          </a:p>
          <a:p>
            <a:r>
              <a:rPr lang="en-US" altLang="ja-JP" dirty="0"/>
              <a:t>If we use Monte Carlo simulation for this analysis or uncertainty evaluation, it should be treated on the same framework.</a:t>
            </a:r>
          </a:p>
          <a:p>
            <a:endParaRPr kumimoji="1" lang="en-US" altLang="ja-JP" dirty="0"/>
          </a:p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3397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D119993-AA5D-2648-B48F-1D0717EAC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477"/>
            <a:ext cx="8229600" cy="796950"/>
          </a:xfrm>
        </p:spPr>
        <p:txBody>
          <a:bodyPr/>
          <a:lstStyle/>
          <a:p>
            <a:r>
              <a:rPr kumimoji="1" lang="en-US" altLang="ja-JP" dirty="0"/>
              <a:t>Analysis Framework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566589D-C775-DB4B-956E-774A37FCD0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4704"/>
            <a:ext cx="8579296" cy="5976664"/>
          </a:xfrm>
        </p:spPr>
        <p:txBody>
          <a:bodyPr>
            <a:normAutofit fontScale="92500" lnSpcReduction="10000"/>
          </a:bodyPr>
          <a:lstStyle/>
          <a:p>
            <a:r>
              <a:rPr lang="en-US" altLang="ja-JP" sz="2400" dirty="0"/>
              <a:t>Date/Time</a:t>
            </a:r>
          </a:p>
          <a:p>
            <a:pPr lvl="1"/>
            <a:endParaRPr lang="en-US" altLang="ja-JP" sz="2000" dirty="0"/>
          </a:p>
          <a:p>
            <a:r>
              <a:rPr lang="en-US" altLang="ja-JP" sz="2400" dirty="0" err="1"/>
              <a:t>nEDM</a:t>
            </a:r>
            <a:endParaRPr lang="en-US" altLang="ja-JP" sz="2400" dirty="0"/>
          </a:p>
          <a:p>
            <a:pPr lvl="1"/>
            <a:r>
              <a:rPr lang="en-US" altLang="ja-JP" sz="1800" dirty="0"/>
              <a:t>UCN detectors</a:t>
            </a:r>
          </a:p>
          <a:p>
            <a:pPr lvl="1"/>
            <a:r>
              <a:rPr kumimoji="1" lang="en-US" altLang="ja-JP" sz="1800" dirty="0"/>
              <a:t>Hg co-</a:t>
            </a:r>
            <a:r>
              <a:rPr kumimoji="1" lang="en-US" altLang="ja-JP" sz="1800" dirty="0" err="1"/>
              <a:t>magnetmeters</a:t>
            </a:r>
            <a:endParaRPr kumimoji="1" lang="en-US" altLang="ja-JP" sz="1800" dirty="0"/>
          </a:p>
          <a:p>
            <a:pPr lvl="1"/>
            <a:r>
              <a:rPr lang="en-US" altLang="ja-JP" sz="1800" dirty="0"/>
              <a:t>Other </a:t>
            </a:r>
            <a:r>
              <a:rPr lang="en-US" altLang="ja-JP" sz="1800" dirty="0" err="1"/>
              <a:t>magnetmeter</a:t>
            </a:r>
            <a:endParaRPr lang="en-US" altLang="ja-JP" sz="1800" dirty="0"/>
          </a:p>
          <a:p>
            <a:pPr lvl="1"/>
            <a:r>
              <a:rPr lang="en-US" altLang="ja-JP" sz="1800" dirty="0"/>
              <a:t>Electric field</a:t>
            </a:r>
          </a:p>
          <a:p>
            <a:pPr lvl="1"/>
            <a:r>
              <a:rPr lang="en-US" altLang="ja-JP" sz="1800" dirty="0"/>
              <a:t>Magnetic field</a:t>
            </a:r>
            <a:endParaRPr kumimoji="1" lang="en-US" altLang="ja-JP" sz="1800" dirty="0"/>
          </a:p>
          <a:p>
            <a:pPr lvl="1"/>
            <a:r>
              <a:rPr kumimoji="1" lang="en-US" altLang="ja-JP" sz="1800" dirty="0"/>
              <a:t>Surrounding field compensation coils</a:t>
            </a:r>
          </a:p>
          <a:p>
            <a:pPr lvl="1"/>
            <a:r>
              <a:rPr kumimoji="1" lang="en-US" altLang="ja-JP" sz="1800" dirty="0"/>
              <a:t>Polarizer</a:t>
            </a:r>
          </a:p>
          <a:p>
            <a:pPr lvl="1"/>
            <a:r>
              <a:rPr lang="en-US" altLang="ja-JP" sz="1800" dirty="0"/>
              <a:t>Spin flipper</a:t>
            </a:r>
            <a:endParaRPr kumimoji="1" lang="en-US" altLang="ja-JP" sz="1800" dirty="0"/>
          </a:p>
          <a:p>
            <a:pPr lvl="1"/>
            <a:r>
              <a:rPr kumimoji="1" lang="en-US" altLang="ja-JP" sz="1800" dirty="0"/>
              <a:t>Temperature</a:t>
            </a:r>
          </a:p>
          <a:p>
            <a:pPr lvl="1"/>
            <a:r>
              <a:rPr kumimoji="1" lang="en-US" altLang="ja-JP" sz="1800" dirty="0"/>
              <a:t>Vacuum</a:t>
            </a:r>
          </a:p>
          <a:p>
            <a:r>
              <a:rPr lang="en-US" altLang="ja-JP" sz="2400" dirty="0"/>
              <a:t>UCN source</a:t>
            </a:r>
          </a:p>
          <a:p>
            <a:pPr lvl="1"/>
            <a:r>
              <a:rPr lang="en-US" altLang="ja-JP" sz="1800" dirty="0"/>
              <a:t>Proton current</a:t>
            </a:r>
          </a:p>
          <a:p>
            <a:pPr lvl="1"/>
            <a:r>
              <a:rPr lang="en-US" altLang="ja-JP" sz="1800" dirty="0"/>
              <a:t>He-II temperature </a:t>
            </a:r>
          </a:p>
          <a:p>
            <a:pPr lvl="1"/>
            <a:r>
              <a:rPr lang="en-US" altLang="ja-JP" sz="1800" dirty="0"/>
              <a:t>He-II pressure </a:t>
            </a:r>
          </a:p>
          <a:p>
            <a:pPr lvl="1"/>
            <a:r>
              <a:rPr lang="en-US" altLang="ja-JP" sz="1800" dirty="0"/>
              <a:t>Monitor detector</a:t>
            </a:r>
          </a:p>
          <a:p>
            <a:pPr lvl="1"/>
            <a:r>
              <a:rPr lang="en-US" altLang="ja-JP" sz="1800" dirty="0"/>
              <a:t>Valve open close</a:t>
            </a:r>
          </a:p>
        </p:txBody>
      </p:sp>
    </p:spTree>
    <p:extLst>
      <p:ext uri="{BB962C8B-B14F-4D97-AF65-F5344CB8AC3E}">
        <p14:creationId xmlns:p14="http://schemas.microsoft.com/office/powerpoint/2010/main" val="3094934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5498E5E-9E56-6E41-97FA-EC5ACBCDFC71}"/>
              </a:ext>
            </a:extLst>
          </p:cNvPr>
          <p:cNvSpPr txBox="1"/>
          <p:nvPr/>
        </p:nvSpPr>
        <p:spPr>
          <a:xfrm>
            <a:off x="761528" y="5556497"/>
            <a:ext cx="3148619" cy="4616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400" dirty="0"/>
              <a:t>                                           </a:t>
            </a:r>
            <a:endParaRPr kumimoji="1" lang="ja-JP" altLang="en-US" sz="2400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D4707681-61CB-6942-B590-E1263F7F4432}"/>
              </a:ext>
            </a:extLst>
          </p:cNvPr>
          <p:cNvSpPr txBox="1"/>
          <p:nvPr/>
        </p:nvSpPr>
        <p:spPr>
          <a:xfrm>
            <a:off x="609128" y="5404097"/>
            <a:ext cx="3148619" cy="4616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400" dirty="0"/>
              <a:t>                                           </a:t>
            </a:r>
            <a:endParaRPr kumimoji="1" lang="ja-JP" altLang="en-US" sz="240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472B3C3-63CB-9A40-9AE5-0A70A951F2E2}"/>
              </a:ext>
            </a:extLst>
          </p:cNvPr>
          <p:cNvSpPr txBox="1"/>
          <p:nvPr/>
        </p:nvSpPr>
        <p:spPr>
          <a:xfrm>
            <a:off x="456728" y="5251697"/>
            <a:ext cx="3148619" cy="4616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400" dirty="0"/>
              <a:t>                                           </a:t>
            </a:r>
            <a:endParaRPr kumimoji="1" lang="ja-JP" altLang="en-US" sz="240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BE1D8253-589A-8943-9F66-83019E1C8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ROOT/C++ base</a:t>
            </a:r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595A598-95B8-604A-A8A3-78FC9C7A4E5A}"/>
              </a:ext>
            </a:extLst>
          </p:cNvPr>
          <p:cNvSpPr txBox="1"/>
          <p:nvPr/>
        </p:nvSpPr>
        <p:spPr>
          <a:xfrm>
            <a:off x="359416" y="5099297"/>
            <a:ext cx="3074944" cy="4616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400" dirty="0"/>
              <a:t>ROOT  1 batch tree raw</a:t>
            </a:r>
            <a:endParaRPr kumimoji="1" lang="ja-JP" altLang="en-US" sz="2400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0EFB241-0BA2-9C41-82E4-C6E3ACDE3DDA}"/>
              </a:ext>
            </a:extLst>
          </p:cNvPr>
          <p:cNvSpPr/>
          <p:nvPr/>
        </p:nvSpPr>
        <p:spPr>
          <a:xfrm>
            <a:off x="251520" y="1916832"/>
            <a:ext cx="3266090" cy="646331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 lvl="1"/>
            <a:r>
              <a:rPr lang="en-US" altLang="ja-JP" dirty="0"/>
              <a:t>UCN detectors data tree (time spectrum?)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BAB85D62-F563-754F-8D9A-DD9D299CBF21}"/>
              </a:ext>
            </a:extLst>
          </p:cNvPr>
          <p:cNvSpPr/>
          <p:nvPr/>
        </p:nvSpPr>
        <p:spPr>
          <a:xfrm>
            <a:off x="251520" y="2771636"/>
            <a:ext cx="3960440" cy="369332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 lvl="1"/>
            <a:r>
              <a:rPr lang="en-US" altLang="ja-JP" dirty="0"/>
              <a:t>co-magnetometer time spectrum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1498D94-B72A-1547-9BC4-B9BE5B186FE1}"/>
              </a:ext>
            </a:extLst>
          </p:cNvPr>
          <p:cNvSpPr/>
          <p:nvPr/>
        </p:nvSpPr>
        <p:spPr>
          <a:xfrm>
            <a:off x="251519" y="3349441"/>
            <a:ext cx="3657087" cy="369332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 lvl="1"/>
            <a:r>
              <a:rPr lang="en-US" altLang="ja-JP" dirty="0"/>
              <a:t>Magnetometer time spectrum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F190B6E2-E7C1-8E48-BF67-0E26FE19F6BE}"/>
              </a:ext>
            </a:extLst>
          </p:cNvPr>
          <p:cNvSpPr/>
          <p:nvPr/>
        </p:nvSpPr>
        <p:spPr>
          <a:xfrm>
            <a:off x="251520" y="3861048"/>
            <a:ext cx="3657087" cy="369332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 lvl="1"/>
            <a:r>
              <a:rPr lang="en-US" altLang="ja-JP" dirty="0"/>
              <a:t>Coil currents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EBDA21CF-1732-7341-9ACB-446D14C5BC7C}"/>
              </a:ext>
            </a:extLst>
          </p:cNvPr>
          <p:cNvSpPr/>
          <p:nvPr/>
        </p:nvSpPr>
        <p:spPr>
          <a:xfrm>
            <a:off x="107504" y="1556792"/>
            <a:ext cx="4320480" cy="29523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0B0B94D9-A53F-C343-BFCC-5FED4ABE5CE5}"/>
              </a:ext>
            </a:extLst>
          </p:cNvPr>
          <p:cNvSpPr/>
          <p:nvPr/>
        </p:nvSpPr>
        <p:spPr>
          <a:xfrm>
            <a:off x="5317450" y="1916832"/>
            <a:ext cx="3070974" cy="369332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 lvl="1"/>
            <a:r>
              <a:rPr lang="en-US" altLang="ja-JP" dirty="0"/>
              <a:t>Proton current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8127EC06-92D1-3F42-B596-9ACC3A7F0B0F}"/>
              </a:ext>
            </a:extLst>
          </p:cNvPr>
          <p:cNvSpPr/>
          <p:nvPr/>
        </p:nvSpPr>
        <p:spPr>
          <a:xfrm>
            <a:off x="5317450" y="2771636"/>
            <a:ext cx="3070974" cy="369332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 lvl="1"/>
            <a:r>
              <a:rPr lang="en-US" altLang="ja-JP" dirty="0"/>
              <a:t>He-II Temperature 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FCF135DE-2E9B-6C4B-A2C1-AF0CBCB3857E}"/>
              </a:ext>
            </a:extLst>
          </p:cNvPr>
          <p:cNvSpPr/>
          <p:nvPr/>
        </p:nvSpPr>
        <p:spPr>
          <a:xfrm>
            <a:off x="5004048" y="3861048"/>
            <a:ext cx="3659846" cy="369332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 lvl="1"/>
            <a:r>
              <a:rPr lang="en-US" altLang="ja-JP" dirty="0"/>
              <a:t>UCN monitor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AA9D872E-22BC-6445-A751-5E7B6542E0DD}"/>
              </a:ext>
            </a:extLst>
          </p:cNvPr>
          <p:cNvSpPr/>
          <p:nvPr/>
        </p:nvSpPr>
        <p:spPr>
          <a:xfrm>
            <a:off x="4788024" y="1556792"/>
            <a:ext cx="4176464" cy="29523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1470616-84F3-9A43-8CD1-22123FE410C7}"/>
              </a:ext>
            </a:extLst>
          </p:cNvPr>
          <p:cNvSpPr txBox="1"/>
          <p:nvPr/>
        </p:nvSpPr>
        <p:spPr>
          <a:xfrm>
            <a:off x="971600" y="1093386"/>
            <a:ext cx="8210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err="1"/>
              <a:t>nEDM</a:t>
            </a:r>
            <a:endParaRPr kumimoji="1" lang="ja-JP" altLang="en-US" sz="200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BB8C281C-3DE2-5A4E-A3A1-48D53C475741}"/>
              </a:ext>
            </a:extLst>
          </p:cNvPr>
          <p:cNvSpPr txBox="1"/>
          <p:nvPr/>
        </p:nvSpPr>
        <p:spPr>
          <a:xfrm>
            <a:off x="5643391" y="1152543"/>
            <a:ext cx="14023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/>
              <a:t>UCN source</a:t>
            </a:r>
            <a:endParaRPr kumimoji="1" lang="ja-JP" altLang="en-US" sz="2000"/>
          </a:p>
        </p:txBody>
      </p: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47B89499-9A87-8D45-94B6-D6E12766B24A}"/>
              </a:ext>
            </a:extLst>
          </p:cNvPr>
          <p:cNvCxnSpPr>
            <a:cxnSpLocks/>
          </p:cNvCxnSpPr>
          <p:nvPr/>
        </p:nvCxnSpPr>
        <p:spPr>
          <a:xfrm flipH="1">
            <a:off x="3227313" y="4505051"/>
            <a:ext cx="1560711" cy="5014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A07998DF-5B40-BE49-A9B0-847E3FA954D9}"/>
              </a:ext>
            </a:extLst>
          </p:cNvPr>
          <p:cNvCxnSpPr>
            <a:cxnSpLocks/>
          </p:cNvCxnSpPr>
          <p:nvPr/>
        </p:nvCxnSpPr>
        <p:spPr>
          <a:xfrm>
            <a:off x="3034528" y="4481172"/>
            <a:ext cx="174563" cy="5198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右中かっこ 32">
            <a:extLst>
              <a:ext uri="{FF2B5EF4-FFF2-40B4-BE49-F238E27FC236}">
                <a16:creationId xmlns:a16="http://schemas.microsoft.com/office/drawing/2014/main" id="{B02D7E9D-44DE-E047-9F93-EDB8EE984AE7}"/>
              </a:ext>
            </a:extLst>
          </p:cNvPr>
          <p:cNvSpPr/>
          <p:nvPr/>
        </p:nvSpPr>
        <p:spPr>
          <a:xfrm>
            <a:off x="6924319" y="4839580"/>
            <a:ext cx="731429" cy="1368152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右矢印 36">
            <a:extLst>
              <a:ext uri="{FF2B5EF4-FFF2-40B4-BE49-F238E27FC236}">
                <a16:creationId xmlns:a16="http://schemas.microsoft.com/office/drawing/2014/main" id="{E4B5BCCF-0DC4-8B4D-A9BC-F564B0373C03}"/>
              </a:ext>
            </a:extLst>
          </p:cNvPr>
          <p:cNvSpPr/>
          <p:nvPr/>
        </p:nvSpPr>
        <p:spPr>
          <a:xfrm>
            <a:off x="4008404" y="5225632"/>
            <a:ext cx="504779" cy="3840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B2E72AD8-9169-4845-B86D-0090212E90A3}"/>
              </a:ext>
            </a:extLst>
          </p:cNvPr>
          <p:cNvSpPr txBox="1"/>
          <p:nvPr/>
        </p:nvSpPr>
        <p:spPr>
          <a:xfrm>
            <a:off x="5038681" y="5445224"/>
            <a:ext cx="2016779" cy="4616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sz="2400" dirty="0"/>
              <a:t>                                           </a:t>
            </a:r>
            <a:endParaRPr kumimoji="1" lang="ja-JP" altLang="en-US" sz="2400"/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C7604BC9-BEF4-434A-A1AC-93825FEEBF88}"/>
              </a:ext>
            </a:extLst>
          </p:cNvPr>
          <p:cNvSpPr txBox="1"/>
          <p:nvPr/>
        </p:nvSpPr>
        <p:spPr>
          <a:xfrm>
            <a:off x="4886281" y="5292824"/>
            <a:ext cx="2016779" cy="4616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sz="2400" dirty="0"/>
              <a:t>                                           </a:t>
            </a:r>
            <a:endParaRPr kumimoji="1" lang="ja-JP" altLang="en-US" sz="2400"/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6DF7AB0A-BB1E-C541-95B4-E978473B8ED2}"/>
              </a:ext>
            </a:extLst>
          </p:cNvPr>
          <p:cNvSpPr txBox="1"/>
          <p:nvPr/>
        </p:nvSpPr>
        <p:spPr>
          <a:xfrm>
            <a:off x="4733881" y="5140424"/>
            <a:ext cx="2016779" cy="4616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sz="2400" dirty="0"/>
              <a:t>                                           </a:t>
            </a:r>
            <a:endParaRPr kumimoji="1" lang="ja-JP" altLang="en-US" sz="2400"/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92E7C5DA-89B3-3747-B7D5-1E41D5EC3587}"/>
              </a:ext>
            </a:extLst>
          </p:cNvPr>
          <p:cNvSpPr txBox="1"/>
          <p:nvPr/>
        </p:nvSpPr>
        <p:spPr>
          <a:xfrm>
            <a:off x="4636569" y="4988024"/>
            <a:ext cx="1961691" cy="4616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2400" dirty="0"/>
              <a:t>Analyzed</a:t>
            </a:r>
            <a:r>
              <a:rPr kumimoji="1" lang="en-US" altLang="ja-JP" sz="2400" dirty="0"/>
              <a:t> tree</a:t>
            </a:r>
            <a:endParaRPr kumimoji="1" lang="ja-JP" altLang="en-US" sz="2400"/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EFEC4F35-8107-2B4E-AA6D-E11ACF2D77F0}"/>
              </a:ext>
            </a:extLst>
          </p:cNvPr>
          <p:cNvSpPr txBox="1"/>
          <p:nvPr/>
        </p:nvSpPr>
        <p:spPr>
          <a:xfrm>
            <a:off x="7812360" y="5118283"/>
            <a:ext cx="1175065" cy="83099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400" dirty="0"/>
              <a:t>N-batch</a:t>
            </a:r>
          </a:p>
          <a:p>
            <a:r>
              <a:rPr kumimoji="1" lang="en-US" altLang="ja-JP" sz="2400" dirty="0"/>
              <a:t>tree</a:t>
            </a:r>
            <a:endParaRPr kumimoji="1" lang="ja-JP" altLang="en-US" sz="2400"/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C05A1E78-80B9-274C-83A4-288DE4D7BCAD}"/>
              </a:ext>
            </a:extLst>
          </p:cNvPr>
          <p:cNvSpPr txBox="1"/>
          <p:nvPr/>
        </p:nvSpPr>
        <p:spPr>
          <a:xfrm>
            <a:off x="1516324" y="6165304"/>
            <a:ext cx="967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List data</a:t>
            </a:r>
            <a:endParaRPr kumimoji="1" lang="ja-JP" altLang="en-US"/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D07FCCCB-445B-2A45-8961-C678613C835C}"/>
              </a:ext>
            </a:extLst>
          </p:cNvPr>
          <p:cNvSpPr txBox="1"/>
          <p:nvPr/>
        </p:nvSpPr>
        <p:spPr>
          <a:xfrm>
            <a:off x="5133692" y="6233393"/>
            <a:ext cx="1188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count</a:t>
            </a:r>
            <a:r>
              <a:rPr kumimoji="1" lang="en-US" altLang="ja-JP" dirty="0"/>
              <a:t> data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5186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5498E5E-9E56-6E41-97FA-EC5ACBCDFC71}"/>
              </a:ext>
            </a:extLst>
          </p:cNvPr>
          <p:cNvSpPr txBox="1"/>
          <p:nvPr/>
        </p:nvSpPr>
        <p:spPr>
          <a:xfrm>
            <a:off x="761528" y="5556497"/>
            <a:ext cx="3148619" cy="4616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400" dirty="0"/>
              <a:t>                                           </a:t>
            </a:r>
            <a:endParaRPr kumimoji="1" lang="ja-JP" altLang="en-US" sz="2400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D4707681-61CB-6942-B590-E1263F7F4432}"/>
              </a:ext>
            </a:extLst>
          </p:cNvPr>
          <p:cNvSpPr txBox="1"/>
          <p:nvPr/>
        </p:nvSpPr>
        <p:spPr>
          <a:xfrm>
            <a:off x="609128" y="5404097"/>
            <a:ext cx="3148619" cy="4616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400" dirty="0"/>
              <a:t>                                           </a:t>
            </a:r>
            <a:endParaRPr kumimoji="1" lang="ja-JP" altLang="en-US" sz="240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472B3C3-63CB-9A40-9AE5-0A70A951F2E2}"/>
              </a:ext>
            </a:extLst>
          </p:cNvPr>
          <p:cNvSpPr txBox="1"/>
          <p:nvPr/>
        </p:nvSpPr>
        <p:spPr>
          <a:xfrm>
            <a:off x="456728" y="5251697"/>
            <a:ext cx="3148619" cy="4616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400" dirty="0"/>
              <a:t>                                           </a:t>
            </a:r>
            <a:endParaRPr kumimoji="1" lang="ja-JP" altLang="en-US" sz="240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BE1D8253-589A-8943-9F66-83019E1C8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/>
              <a:t>Simulation (Monte Carlo?)</a:t>
            </a:r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595A598-95B8-604A-A8A3-78FC9C7A4E5A}"/>
              </a:ext>
            </a:extLst>
          </p:cNvPr>
          <p:cNvSpPr txBox="1"/>
          <p:nvPr/>
        </p:nvSpPr>
        <p:spPr>
          <a:xfrm>
            <a:off x="359416" y="5099297"/>
            <a:ext cx="3074944" cy="4616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400" dirty="0"/>
              <a:t>ROOT  1 batch tree raw</a:t>
            </a:r>
            <a:endParaRPr kumimoji="1" lang="ja-JP" altLang="en-US" sz="2400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0EFB241-0BA2-9C41-82E4-C6E3ACDE3DDA}"/>
              </a:ext>
            </a:extLst>
          </p:cNvPr>
          <p:cNvSpPr/>
          <p:nvPr/>
        </p:nvSpPr>
        <p:spPr>
          <a:xfrm>
            <a:off x="251520" y="1916832"/>
            <a:ext cx="3266090" cy="646331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 lvl="1"/>
            <a:r>
              <a:rPr lang="en-US" altLang="ja-JP" dirty="0"/>
              <a:t>UCN detectors data tree (time spectrum?)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BAB85D62-F563-754F-8D9A-DD9D299CBF21}"/>
              </a:ext>
            </a:extLst>
          </p:cNvPr>
          <p:cNvSpPr/>
          <p:nvPr/>
        </p:nvSpPr>
        <p:spPr>
          <a:xfrm>
            <a:off x="251520" y="2771636"/>
            <a:ext cx="3960440" cy="369332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 lvl="1"/>
            <a:r>
              <a:rPr lang="en-US" altLang="ja-JP" dirty="0"/>
              <a:t>co-magnetometer time spectrum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1498D94-B72A-1547-9BC4-B9BE5B186FE1}"/>
              </a:ext>
            </a:extLst>
          </p:cNvPr>
          <p:cNvSpPr/>
          <p:nvPr/>
        </p:nvSpPr>
        <p:spPr>
          <a:xfrm>
            <a:off x="251519" y="3349441"/>
            <a:ext cx="3657087" cy="369332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 lvl="1"/>
            <a:r>
              <a:rPr lang="en-US" altLang="ja-JP" dirty="0"/>
              <a:t>Magnetometer time spectrum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F190B6E2-E7C1-8E48-BF67-0E26FE19F6BE}"/>
              </a:ext>
            </a:extLst>
          </p:cNvPr>
          <p:cNvSpPr/>
          <p:nvPr/>
        </p:nvSpPr>
        <p:spPr>
          <a:xfrm>
            <a:off x="251520" y="3861048"/>
            <a:ext cx="3657087" cy="369332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 lvl="1"/>
            <a:r>
              <a:rPr lang="en-US" altLang="ja-JP" dirty="0"/>
              <a:t>Coil currents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EBDA21CF-1732-7341-9ACB-446D14C5BC7C}"/>
              </a:ext>
            </a:extLst>
          </p:cNvPr>
          <p:cNvSpPr/>
          <p:nvPr/>
        </p:nvSpPr>
        <p:spPr>
          <a:xfrm>
            <a:off x="107504" y="1556792"/>
            <a:ext cx="4320480" cy="29523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0B0B94D9-A53F-C343-BFCC-5FED4ABE5CE5}"/>
              </a:ext>
            </a:extLst>
          </p:cNvPr>
          <p:cNvSpPr/>
          <p:nvPr/>
        </p:nvSpPr>
        <p:spPr>
          <a:xfrm>
            <a:off x="5317450" y="1916832"/>
            <a:ext cx="3070974" cy="369332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 lvl="1"/>
            <a:r>
              <a:rPr lang="en-US" altLang="ja-JP" dirty="0"/>
              <a:t>Proton current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8127EC06-92D1-3F42-B596-9ACC3A7F0B0F}"/>
              </a:ext>
            </a:extLst>
          </p:cNvPr>
          <p:cNvSpPr/>
          <p:nvPr/>
        </p:nvSpPr>
        <p:spPr>
          <a:xfrm>
            <a:off x="5317450" y="2771636"/>
            <a:ext cx="3070974" cy="369332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 lvl="1"/>
            <a:r>
              <a:rPr lang="en-US" altLang="ja-JP" dirty="0"/>
              <a:t>He-II Temperature 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FCF135DE-2E9B-6C4B-A2C1-AF0CBCB3857E}"/>
              </a:ext>
            </a:extLst>
          </p:cNvPr>
          <p:cNvSpPr/>
          <p:nvPr/>
        </p:nvSpPr>
        <p:spPr>
          <a:xfrm>
            <a:off x="5004048" y="3861048"/>
            <a:ext cx="3659846" cy="369332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 lvl="1"/>
            <a:r>
              <a:rPr lang="en-US" altLang="ja-JP" dirty="0"/>
              <a:t>UCN monitor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AA9D872E-22BC-6445-A751-5E7B6542E0DD}"/>
              </a:ext>
            </a:extLst>
          </p:cNvPr>
          <p:cNvSpPr/>
          <p:nvPr/>
        </p:nvSpPr>
        <p:spPr>
          <a:xfrm>
            <a:off x="4788024" y="1556792"/>
            <a:ext cx="4176464" cy="29523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1470616-84F3-9A43-8CD1-22123FE410C7}"/>
              </a:ext>
            </a:extLst>
          </p:cNvPr>
          <p:cNvSpPr txBox="1"/>
          <p:nvPr/>
        </p:nvSpPr>
        <p:spPr>
          <a:xfrm>
            <a:off x="971600" y="1093386"/>
            <a:ext cx="8210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err="1"/>
              <a:t>nEDM</a:t>
            </a:r>
            <a:endParaRPr kumimoji="1" lang="ja-JP" altLang="en-US" sz="200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BB8C281C-3DE2-5A4E-A3A1-48D53C475741}"/>
              </a:ext>
            </a:extLst>
          </p:cNvPr>
          <p:cNvSpPr txBox="1"/>
          <p:nvPr/>
        </p:nvSpPr>
        <p:spPr>
          <a:xfrm>
            <a:off x="5643391" y="1152543"/>
            <a:ext cx="14023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/>
              <a:t>UCN source</a:t>
            </a:r>
            <a:endParaRPr kumimoji="1" lang="ja-JP" altLang="en-US" sz="2000"/>
          </a:p>
        </p:txBody>
      </p: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47B89499-9A87-8D45-94B6-D6E12766B24A}"/>
              </a:ext>
            </a:extLst>
          </p:cNvPr>
          <p:cNvCxnSpPr>
            <a:cxnSpLocks/>
          </p:cNvCxnSpPr>
          <p:nvPr/>
        </p:nvCxnSpPr>
        <p:spPr>
          <a:xfrm flipH="1">
            <a:off x="3227313" y="4505051"/>
            <a:ext cx="1560711" cy="5014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A07998DF-5B40-BE49-A9B0-847E3FA954D9}"/>
              </a:ext>
            </a:extLst>
          </p:cNvPr>
          <p:cNvCxnSpPr>
            <a:cxnSpLocks/>
          </p:cNvCxnSpPr>
          <p:nvPr/>
        </p:nvCxnSpPr>
        <p:spPr>
          <a:xfrm>
            <a:off x="3034528" y="4481172"/>
            <a:ext cx="174563" cy="5198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右中かっこ 32">
            <a:extLst>
              <a:ext uri="{FF2B5EF4-FFF2-40B4-BE49-F238E27FC236}">
                <a16:creationId xmlns:a16="http://schemas.microsoft.com/office/drawing/2014/main" id="{B02D7E9D-44DE-E047-9F93-EDB8EE984AE7}"/>
              </a:ext>
            </a:extLst>
          </p:cNvPr>
          <p:cNvSpPr/>
          <p:nvPr/>
        </p:nvSpPr>
        <p:spPr>
          <a:xfrm>
            <a:off x="6924319" y="4839580"/>
            <a:ext cx="731429" cy="1368152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右矢印 36">
            <a:extLst>
              <a:ext uri="{FF2B5EF4-FFF2-40B4-BE49-F238E27FC236}">
                <a16:creationId xmlns:a16="http://schemas.microsoft.com/office/drawing/2014/main" id="{E4B5BCCF-0DC4-8B4D-A9BC-F564B0373C03}"/>
              </a:ext>
            </a:extLst>
          </p:cNvPr>
          <p:cNvSpPr/>
          <p:nvPr/>
        </p:nvSpPr>
        <p:spPr>
          <a:xfrm>
            <a:off x="4008404" y="5225632"/>
            <a:ext cx="504779" cy="3840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B2E72AD8-9169-4845-B86D-0090212E90A3}"/>
              </a:ext>
            </a:extLst>
          </p:cNvPr>
          <p:cNvSpPr txBox="1"/>
          <p:nvPr/>
        </p:nvSpPr>
        <p:spPr>
          <a:xfrm>
            <a:off x="5038681" y="5445224"/>
            <a:ext cx="2016779" cy="4616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sz="2400" dirty="0"/>
              <a:t>                                           </a:t>
            </a:r>
            <a:endParaRPr kumimoji="1" lang="ja-JP" altLang="en-US" sz="2400"/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C7604BC9-BEF4-434A-A1AC-93825FEEBF88}"/>
              </a:ext>
            </a:extLst>
          </p:cNvPr>
          <p:cNvSpPr txBox="1"/>
          <p:nvPr/>
        </p:nvSpPr>
        <p:spPr>
          <a:xfrm>
            <a:off x="4886281" y="5292824"/>
            <a:ext cx="2016779" cy="4616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sz="2400" dirty="0"/>
              <a:t>                                           </a:t>
            </a:r>
            <a:endParaRPr kumimoji="1" lang="ja-JP" altLang="en-US" sz="2400"/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6DF7AB0A-BB1E-C541-95B4-E978473B8ED2}"/>
              </a:ext>
            </a:extLst>
          </p:cNvPr>
          <p:cNvSpPr txBox="1"/>
          <p:nvPr/>
        </p:nvSpPr>
        <p:spPr>
          <a:xfrm>
            <a:off x="4733881" y="5140424"/>
            <a:ext cx="2016779" cy="4616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sz="2400" dirty="0"/>
              <a:t>                                           </a:t>
            </a:r>
            <a:endParaRPr kumimoji="1" lang="ja-JP" altLang="en-US" sz="2400"/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92E7C5DA-89B3-3747-B7D5-1E41D5EC3587}"/>
              </a:ext>
            </a:extLst>
          </p:cNvPr>
          <p:cNvSpPr txBox="1"/>
          <p:nvPr/>
        </p:nvSpPr>
        <p:spPr>
          <a:xfrm>
            <a:off x="4636569" y="4988024"/>
            <a:ext cx="1961691" cy="4616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2400" dirty="0"/>
              <a:t>Analyzed</a:t>
            </a:r>
            <a:r>
              <a:rPr kumimoji="1" lang="en-US" altLang="ja-JP" sz="2400" dirty="0"/>
              <a:t> tree</a:t>
            </a:r>
            <a:endParaRPr kumimoji="1" lang="ja-JP" altLang="en-US" sz="2400"/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EFEC4F35-8107-2B4E-AA6D-E11ACF2D77F0}"/>
              </a:ext>
            </a:extLst>
          </p:cNvPr>
          <p:cNvSpPr txBox="1"/>
          <p:nvPr/>
        </p:nvSpPr>
        <p:spPr>
          <a:xfrm>
            <a:off x="7812360" y="5118283"/>
            <a:ext cx="1175065" cy="83099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400" dirty="0"/>
              <a:t>N-batch</a:t>
            </a:r>
          </a:p>
          <a:p>
            <a:r>
              <a:rPr kumimoji="1" lang="en-US" altLang="ja-JP" sz="2400" dirty="0"/>
              <a:t>tree</a:t>
            </a:r>
            <a:endParaRPr kumimoji="1" lang="ja-JP" altLang="en-US" sz="2400"/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C05A1E78-80B9-274C-83A4-288DE4D7BCAD}"/>
              </a:ext>
            </a:extLst>
          </p:cNvPr>
          <p:cNvSpPr txBox="1"/>
          <p:nvPr/>
        </p:nvSpPr>
        <p:spPr>
          <a:xfrm>
            <a:off x="1516324" y="6165304"/>
            <a:ext cx="967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List data</a:t>
            </a:r>
            <a:endParaRPr kumimoji="1" lang="ja-JP" altLang="en-US"/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D07FCCCB-445B-2A45-8961-C678613C835C}"/>
              </a:ext>
            </a:extLst>
          </p:cNvPr>
          <p:cNvSpPr txBox="1"/>
          <p:nvPr/>
        </p:nvSpPr>
        <p:spPr>
          <a:xfrm>
            <a:off x="5133692" y="6233393"/>
            <a:ext cx="1188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count</a:t>
            </a:r>
            <a:r>
              <a:rPr kumimoji="1" lang="en-US" altLang="ja-JP" dirty="0"/>
              <a:t> data</a:t>
            </a:r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C3ECC4A-27E4-CF40-9779-1F62CDDAC82A}"/>
              </a:ext>
            </a:extLst>
          </p:cNvPr>
          <p:cNvSpPr txBox="1"/>
          <p:nvPr/>
        </p:nvSpPr>
        <p:spPr>
          <a:xfrm>
            <a:off x="2474607" y="1257464"/>
            <a:ext cx="2226315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/>
              <a:t>Magnetic </a:t>
            </a:r>
            <a:r>
              <a:rPr lang="en" altLang="ja-JP" dirty="0"/>
              <a:t>disturbance</a:t>
            </a:r>
            <a:endParaRPr kumimoji="1" lang="ja-JP" altLang="en-US"/>
          </a:p>
        </p:txBody>
      </p:sp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5F836E4A-6176-E347-AB92-C96D4973982A}"/>
              </a:ext>
            </a:extLst>
          </p:cNvPr>
          <p:cNvCxnSpPr>
            <a:cxnSpLocks/>
          </p:cNvCxnSpPr>
          <p:nvPr/>
        </p:nvCxnSpPr>
        <p:spPr>
          <a:xfrm flipH="1">
            <a:off x="3517611" y="1623843"/>
            <a:ext cx="490057" cy="3437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4" name="直線矢印コネクタ 33">
            <a:extLst>
              <a:ext uri="{FF2B5EF4-FFF2-40B4-BE49-F238E27FC236}">
                <a16:creationId xmlns:a16="http://schemas.microsoft.com/office/drawing/2014/main" id="{43C669AA-171C-9E49-9F2F-003B10A4BC08}"/>
              </a:ext>
            </a:extLst>
          </p:cNvPr>
          <p:cNvCxnSpPr>
            <a:cxnSpLocks/>
          </p:cNvCxnSpPr>
          <p:nvPr/>
        </p:nvCxnSpPr>
        <p:spPr>
          <a:xfrm flipH="1">
            <a:off x="3604712" y="1655955"/>
            <a:ext cx="387765" cy="10954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5" name="直線矢印コネクタ 44">
            <a:extLst>
              <a:ext uri="{FF2B5EF4-FFF2-40B4-BE49-F238E27FC236}">
                <a16:creationId xmlns:a16="http://schemas.microsoft.com/office/drawing/2014/main" id="{778E916E-00D5-5E48-9456-EA316C4F7427}"/>
              </a:ext>
            </a:extLst>
          </p:cNvPr>
          <p:cNvCxnSpPr>
            <a:cxnSpLocks/>
          </p:cNvCxnSpPr>
          <p:nvPr/>
        </p:nvCxnSpPr>
        <p:spPr>
          <a:xfrm flipH="1">
            <a:off x="3901947" y="1623843"/>
            <a:ext cx="105721" cy="17054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45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07C5F9F-60E0-B540-AE23-9C5081403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Example of ROOT class</a:t>
            </a:r>
            <a:endParaRPr kumimoji="1" lang="ja-JP" altLang="en-US"/>
          </a:p>
        </p:txBody>
      </p:sp>
      <p:pic>
        <p:nvPicPr>
          <p:cNvPr id="13" name="コンテンツ プレースホルダー 12">
            <a:extLst>
              <a:ext uri="{FF2B5EF4-FFF2-40B4-BE49-F238E27FC236}">
                <a16:creationId xmlns:a16="http://schemas.microsoft.com/office/drawing/2014/main" id="{A2C9AAB4-3532-834B-A0E5-65DB2AF172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67744" y="1700808"/>
            <a:ext cx="4912849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3182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0F9993A-E4EF-6548-BF31-418E8CBC4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Summary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4025018-C3B9-EF4F-B772-F50665B6E0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ja-JP" dirty="0"/>
              <a:t>We will measure </a:t>
            </a:r>
            <a:r>
              <a:rPr lang="en-US" altLang="ja-JP" dirty="0" err="1"/>
              <a:t>nEDM</a:t>
            </a:r>
            <a:r>
              <a:rPr lang="en-US" altLang="ja-JP" dirty="0"/>
              <a:t>.</a:t>
            </a:r>
          </a:p>
          <a:p>
            <a:endParaRPr lang="en-US" altLang="ja-JP" dirty="0"/>
          </a:p>
          <a:p>
            <a:r>
              <a:rPr lang="en-US" altLang="ja-JP" dirty="0"/>
              <a:t>The analysis framework for the measurement should be imaged before making experimental apparatus.</a:t>
            </a:r>
          </a:p>
          <a:p>
            <a:pPr lvl="1"/>
            <a:r>
              <a:rPr lang="en-US" altLang="ja-JP" dirty="0"/>
              <a:t>How do we use data of devices? For what?</a:t>
            </a:r>
          </a:p>
          <a:p>
            <a:endParaRPr lang="en-US" altLang="ja-JP" dirty="0"/>
          </a:p>
          <a:p>
            <a:r>
              <a:rPr lang="en-US" altLang="ja-JP" dirty="0"/>
              <a:t>Monte Carlo simulation is useful to evaluate systematic uncertainties.</a:t>
            </a:r>
          </a:p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9736449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3378</TotalTime>
  <Words>225</Words>
  <Application>Microsoft Macintosh PowerPoint</Application>
  <PresentationFormat>画面に合わせる (4:3)</PresentationFormat>
  <Paragraphs>79</Paragraphs>
  <Slides>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1" baseType="lpstr">
      <vt:lpstr>ＭＳ Ｐゴシック</vt:lpstr>
      <vt:lpstr>Arial</vt:lpstr>
      <vt:lpstr>Calibri</vt:lpstr>
      <vt:lpstr>blank</vt:lpstr>
      <vt:lpstr>nEDM Analysis Framework</vt:lpstr>
      <vt:lpstr>nEDM Analysis</vt:lpstr>
      <vt:lpstr>Analysis Framework</vt:lpstr>
      <vt:lpstr>ROOT/C++ base</vt:lpstr>
      <vt:lpstr>Simulation (Monte Carlo?)</vt:lpstr>
      <vt:lpstr>Example of ROOT class</vt:lpstr>
      <vt:lpstr>Summary</vt:lpstr>
    </vt:vector>
  </TitlesOfParts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中性子エマルジョンの応用</dc:title>
  <dc:creator>Windows ユーザー</dc:creator>
  <cp:lastModifiedBy>三島　賢二</cp:lastModifiedBy>
  <cp:revision>68</cp:revision>
  <dcterms:created xsi:type="dcterms:W3CDTF">2015-06-29T07:21:10Z</dcterms:created>
  <dcterms:modified xsi:type="dcterms:W3CDTF">2018-08-08T17:06:08Z</dcterms:modified>
</cp:coreProperties>
</file>