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1" r:id="rId2"/>
    <p:sldMasterId id="2147483692" r:id="rId3"/>
  </p:sldMasterIdLst>
  <p:notesMasterIdLst>
    <p:notesMasterId r:id="rId24"/>
  </p:notesMasterIdLst>
  <p:handoutMasterIdLst>
    <p:handoutMasterId r:id="rId25"/>
  </p:handoutMasterIdLst>
  <p:sldIdLst>
    <p:sldId id="277" r:id="rId4"/>
    <p:sldId id="258" r:id="rId5"/>
    <p:sldId id="291" r:id="rId6"/>
    <p:sldId id="289" r:id="rId7"/>
    <p:sldId id="278" r:id="rId8"/>
    <p:sldId id="290" r:id="rId9"/>
    <p:sldId id="280" r:id="rId10"/>
    <p:sldId id="284" r:id="rId11"/>
    <p:sldId id="283" r:id="rId12"/>
    <p:sldId id="285" r:id="rId13"/>
    <p:sldId id="286" r:id="rId14"/>
    <p:sldId id="287" r:id="rId15"/>
    <p:sldId id="288" r:id="rId16"/>
    <p:sldId id="281" r:id="rId17"/>
    <p:sldId id="292" r:id="rId18"/>
    <p:sldId id="295" r:id="rId19"/>
    <p:sldId id="257" r:id="rId20"/>
    <p:sldId id="293" r:id="rId21"/>
    <p:sldId id="294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CC6600"/>
    <a:srgbClr val="FFFFFF"/>
    <a:srgbClr val="00AAFF"/>
    <a:srgbClr val="00A4FF"/>
    <a:srgbClr val="000000"/>
    <a:srgbClr val="70AD47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34"/>
    <p:restoredTop sz="96395" autoAdjust="0"/>
  </p:normalViewPr>
  <p:slideViewPr>
    <p:cSldViewPr snapToGrid="0" snapToObjects="1">
      <p:cViewPr varScale="1">
        <p:scale>
          <a:sx n="85" d="100"/>
          <a:sy n="85" d="100"/>
        </p:scale>
        <p:origin x="537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447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8/8/2018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8/8/2018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51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28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23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18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87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190708"/>
            <a:ext cx="1947186" cy="350306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8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33029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316183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5075238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214976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27870" y="205595"/>
            <a:ext cx="863226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7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95518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32"/>
          </p:nvPr>
        </p:nvSpPr>
        <p:spPr>
          <a:xfrm>
            <a:off x="9123108" y="1590784"/>
            <a:ext cx="2387539" cy="4652855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Content Placeholder 16"/>
          <p:cNvSpPr>
            <a:spLocks noGrp="1"/>
          </p:cNvSpPr>
          <p:nvPr>
            <p:ph sz="quarter" idx="34"/>
          </p:nvPr>
        </p:nvSpPr>
        <p:spPr>
          <a:xfrm>
            <a:off x="6346062" y="3730001"/>
            <a:ext cx="2387539" cy="2513638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598511" y="1590783"/>
            <a:ext cx="2387539" cy="9163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Bold 20-Cyan Blue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598511" y="2732526"/>
            <a:ext cx="2387539" cy="3511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346060" y="1561078"/>
            <a:ext cx="2387539" cy="18934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45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822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0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5" name="Content Placeholder 16"/>
          <p:cNvSpPr>
            <a:spLocks noGrp="1"/>
          </p:cNvSpPr>
          <p:nvPr>
            <p:ph sz="quarter" idx="34"/>
          </p:nvPr>
        </p:nvSpPr>
        <p:spPr>
          <a:xfrm>
            <a:off x="6667342" y="1590785"/>
            <a:ext cx="4994433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642755" y="1590783"/>
            <a:ext cx="2387539" cy="9164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20-Cyan Blue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642755" y="2732526"/>
            <a:ext cx="2387539" cy="311168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6667341" y="4293829"/>
            <a:ext cx="4964959" cy="206252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</a:t>
            </a:r>
            <a:r>
              <a:rPr lang="en-US"/>
              <a:t>Regular 14 </a:t>
            </a:r>
            <a:r>
              <a:rPr lang="en-US" dirty="0"/>
              <a:t>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  <a:p>
            <a:pPr lvl="0"/>
            <a:r>
              <a:rPr lang="en-US" dirty="0"/>
              <a:t>Use two columns of text when possible, as default.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Italic 24-Cyan Blue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945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16937" y="19083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b="0" i="0" kern="120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248852" y="0"/>
            <a:ext cx="3943148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08-Aug-18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8/8/2018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03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33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70000" y="63469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 b="0" i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76B958E4-B883-3A43-B886-6E34D2C9DE1B}" type="datetime1">
              <a:rPr lang="en-CA" smtClean="0"/>
              <a:t>08-Aug-18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270000" y="4906619"/>
            <a:ext cx="100838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1270000" y="1641818"/>
            <a:ext cx="10083800" cy="30100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200" b="0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2pPr>
            <a:lvl3pPr marL="9144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3pPr>
            <a:lvl4pPr marL="13716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4pPr>
            <a:lvl5pPr marL="18288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5pPr>
          </a:lstStyle>
          <a:p>
            <a:pPr lvl="0"/>
            <a:r>
              <a:rPr lang="en-US" dirty="0"/>
              <a:t>Presentation Title. Arial Regular 32pt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7" hasCustomPrompt="1"/>
          </p:nvPr>
        </p:nvSpPr>
        <p:spPr>
          <a:xfrm>
            <a:off x="1270000" y="5110646"/>
            <a:ext cx="10083800" cy="74246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Presentation Subtitle-Arial Regular 16-Title Case</a:t>
            </a:r>
          </a:p>
          <a:p>
            <a:pPr lvl="0"/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-11408"/>
            <a:ext cx="12192000" cy="1034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78" y="313154"/>
            <a:ext cx="1783444" cy="3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05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53730" y="205595"/>
            <a:ext cx="870640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92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88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33029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316183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5075238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214976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27870" y="205595"/>
            <a:ext cx="8632267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67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95518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32"/>
          </p:nvPr>
        </p:nvSpPr>
        <p:spPr>
          <a:xfrm>
            <a:off x="9123108" y="1590784"/>
            <a:ext cx="2387539" cy="4652855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0" name="Content Placeholder 16"/>
          <p:cNvSpPr>
            <a:spLocks noGrp="1"/>
          </p:cNvSpPr>
          <p:nvPr>
            <p:ph sz="quarter" idx="34"/>
          </p:nvPr>
        </p:nvSpPr>
        <p:spPr>
          <a:xfrm>
            <a:off x="6346062" y="3730001"/>
            <a:ext cx="2387539" cy="2513638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598511" y="1590783"/>
            <a:ext cx="2387539" cy="9163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Bold 20-Cyan Blue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598511" y="2732526"/>
            <a:ext cx="2387539" cy="3511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346060" y="1561078"/>
            <a:ext cx="2387539" cy="18934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13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822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0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5" name="Content Placeholder 16"/>
          <p:cNvSpPr>
            <a:spLocks noGrp="1"/>
          </p:cNvSpPr>
          <p:nvPr>
            <p:ph sz="quarter" idx="34"/>
          </p:nvPr>
        </p:nvSpPr>
        <p:spPr>
          <a:xfrm>
            <a:off x="6667342" y="1590785"/>
            <a:ext cx="4994433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642755" y="1590783"/>
            <a:ext cx="2387539" cy="9164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20-Cyan Blue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642755" y="2732526"/>
            <a:ext cx="2387539" cy="311168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6667341" y="4293829"/>
            <a:ext cx="4964959" cy="206252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</a:t>
            </a:r>
            <a:r>
              <a:rPr lang="en-US"/>
              <a:t>Regular 14 </a:t>
            </a:r>
            <a:r>
              <a:rPr lang="en-US" dirty="0"/>
              <a:t>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  <a:p>
            <a:pPr lvl="0"/>
            <a:r>
              <a:rPr lang="en-US" dirty="0"/>
              <a:t>Use two columns of text when possible, as default.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644346" y="205595"/>
            <a:ext cx="8615791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Italic 24-Cyan Blue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03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22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248852" y="0"/>
            <a:ext cx="3943148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08-Aug-18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607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86968"/>
            <a:ext cx="10972800" cy="520903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7D6E3-EA9D-E741-9881-B35FD4502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952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267"/>
            </a:lvl1pPr>
          </a:lstStyle>
          <a:p>
            <a:pPr lvl="0">
              <a:defRPr sz="1800" b="0"/>
            </a:pPr>
            <a:r>
              <a:rPr sz="4533" b="1"/>
              <a:t>タイトルテキスト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1250081" indent="-535749">
              <a:spcBef>
                <a:spcPts val="375"/>
              </a:spcBef>
              <a:defRPr sz="2267" i="1"/>
            </a:lvl2pPr>
            <a:lvl3pPr marL="1666774" indent="-535749">
              <a:spcBef>
                <a:spcPts val="0"/>
              </a:spcBef>
              <a:defRPr sz="1733"/>
            </a:lvl3pPr>
            <a:lvl4pPr marL="2083468" indent="-535749">
              <a:spcBef>
                <a:spcPts val="0"/>
              </a:spcBef>
              <a:defRPr sz="1733" b="0"/>
            </a:lvl4pPr>
            <a:lvl5pPr marL="2500161" indent="-535749">
              <a:spcBef>
                <a:spcPts val="0"/>
              </a:spcBef>
              <a:defRPr sz="1067" b="0"/>
            </a:lvl5pPr>
          </a:lstStyle>
          <a:p>
            <a:pPr lvl="0">
              <a:defRPr sz="1800" b="0"/>
            </a:pPr>
            <a:r>
              <a:rPr sz="3333" b="1"/>
              <a:t>本文レベル1</a:t>
            </a:r>
          </a:p>
          <a:p>
            <a:pPr lvl="1">
              <a:defRPr sz="1800" b="0" i="0"/>
            </a:pPr>
            <a:r>
              <a:rPr sz="2267" b="1" i="1"/>
              <a:t>本文レベル2</a:t>
            </a:r>
          </a:p>
          <a:p>
            <a:pPr lvl="2">
              <a:defRPr b="0"/>
            </a:pPr>
            <a:r>
              <a:rPr b="1"/>
              <a:t>本文レベル3</a:t>
            </a:r>
          </a:p>
          <a:p>
            <a:pPr lvl="3"/>
            <a:r>
              <a:t>本文レベル4</a:t>
            </a:r>
          </a:p>
          <a:p>
            <a:pPr lvl="4">
              <a:defRPr sz="1800"/>
            </a:pPr>
            <a:r>
              <a:rPr sz="1067"/>
              <a:t>本文レベル 5</a:t>
            </a:r>
          </a:p>
        </p:txBody>
      </p:sp>
    </p:spTree>
    <p:extLst>
      <p:ext uri="{BB962C8B-B14F-4D97-AF65-F5344CB8AC3E}">
        <p14:creationId xmlns:p14="http://schemas.microsoft.com/office/powerpoint/2010/main" val="291726791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7680962" y="2395405"/>
            <a:ext cx="4511039" cy="4462595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7" y="353907"/>
            <a:ext cx="4199467" cy="115146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5346700" y="498753"/>
            <a:ext cx="6223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6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6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6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5058664" y="194734"/>
            <a:ext cx="0" cy="1469813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224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7680962" y="2395405"/>
            <a:ext cx="4511039" cy="4462595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7" y="353907"/>
            <a:ext cx="4199467" cy="115146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5058664" y="194734"/>
            <a:ext cx="0" cy="1469813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5346700" y="498753"/>
            <a:ext cx="6223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6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6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6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189694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3403600" y="0"/>
            <a:ext cx="87884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403600" y="0"/>
            <a:ext cx="8788400" cy="68580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392854" y="1496948"/>
            <a:ext cx="2709333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2854" y="1334347"/>
            <a:ext cx="2709333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26" y="527100"/>
            <a:ext cx="2207452" cy="605269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66793" y="5361690"/>
            <a:ext cx="3236807" cy="861774"/>
          </a:xfrm>
          <a:prstGeom prst="rect">
            <a:avLst/>
          </a:prstGeom>
          <a:noFill/>
        </p:spPr>
        <p:txBody>
          <a:bodyPr wrap="square" lIns="96000" rtlCol="0">
            <a:spAutoFit/>
          </a:bodyPr>
          <a:lstStyle/>
          <a:p>
            <a:pPr>
              <a:lnSpc>
                <a:spcPts val="1507"/>
              </a:lnSpc>
              <a:spcAft>
                <a:spcPts val="800"/>
              </a:spcAft>
            </a:pP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1067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</p:spTree>
    <p:extLst>
      <p:ext uri="{BB962C8B-B14F-4D97-AF65-F5344CB8AC3E}">
        <p14:creationId xmlns:p14="http://schemas.microsoft.com/office/powerpoint/2010/main" val="19948546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3403600" y="0"/>
            <a:ext cx="87884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403600" y="0"/>
            <a:ext cx="8788400" cy="68580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392854" y="1496948"/>
            <a:ext cx="2709333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2854" y="1334347"/>
            <a:ext cx="2709333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26" y="527100"/>
            <a:ext cx="2207452" cy="605269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66793" y="5361690"/>
            <a:ext cx="3236807" cy="861774"/>
          </a:xfrm>
          <a:prstGeom prst="rect">
            <a:avLst/>
          </a:prstGeom>
          <a:noFill/>
        </p:spPr>
        <p:txBody>
          <a:bodyPr wrap="square" lIns="96000" rtlCol="0">
            <a:spAutoFit/>
          </a:bodyPr>
          <a:lstStyle/>
          <a:p>
            <a:pPr>
              <a:lnSpc>
                <a:spcPts val="1507"/>
              </a:lnSpc>
              <a:spcAft>
                <a:spcPts val="800"/>
              </a:spcAft>
            </a:pP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1067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5156200" y="2082800"/>
            <a:ext cx="5257800" cy="173368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5333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5333" dirty="0" err="1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5333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4267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822267" y="5742649"/>
            <a:ext cx="3098800" cy="379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867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867" dirty="0" err="1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867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689" y="6325902"/>
            <a:ext cx="326231" cy="326231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655" y="6325901"/>
            <a:ext cx="336000" cy="336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141" y="6325901"/>
            <a:ext cx="413287" cy="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381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3403600" y="0"/>
            <a:ext cx="87884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403600" y="0"/>
            <a:ext cx="8788400" cy="68580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392854" y="1496948"/>
            <a:ext cx="2709333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333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2854" y="1334347"/>
            <a:ext cx="2709333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26" y="527100"/>
            <a:ext cx="2207452" cy="605269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66793" y="5361690"/>
            <a:ext cx="3236807" cy="861774"/>
          </a:xfrm>
          <a:prstGeom prst="rect">
            <a:avLst/>
          </a:prstGeom>
          <a:noFill/>
        </p:spPr>
        <p:txBody>
          <a:bodyPr wrap="square" lIns="96000" rtlCol="0">
            <a:spAutoFit/>
          </a:bodyPr>
          <a:lstStyle/>
          <a:p>
            <a:pPr>
              <a:lnSpc>
                <a:spcPts val="1507"/>
              </a:lnSpc>
              <a:spcAft>
                <a:spcPts val="800"/>
              </a:spcAft>
            </a:pP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1067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1067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1067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822267" y="5742649"/>
            <a:ext cx="3098800" cy="379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867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867" dirty="0" err="1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867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689" y="6325902"/>
            <a:ext cx="326231" cy="326231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655" y="6325901"/>
            <a:ext cx="336000" cy="336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141" y="6325901"/>
            <a:ext cx="413287" cy="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02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4470400" y="0"/>
            <a:ext cx="77216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4470400" y="0"/>
            <a:ext cx="7721600" cy="68580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470400" cy="685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881" y="6275995"/>
            <a:ext cx="1371600" cy="37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853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53" y="5180568"/>
            <a:ext cx="1677432" cy="1677432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53" y="5178000"/>
            <a:ext cx="1680000" cy="168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1" y="5175432"/>
            <a:ext cx="1151652" cy="1679987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61" y="5178000"/>
            <a:ext cx="1680000" cy="168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95" y="5178000"/>
            <a:ext cx="1680000" cy="168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1" y="5175432"/>
            <a:ext cx="1680000" cy="168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160" y="5175432"/>
            <a:ext cx="1680000" cy="168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11215393" y="5178000"/>
            <a:ext cx="976608" cy="168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624104" y="952102"/>
            <a:ext cx="10972800" cy="3962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2466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53" y="5180568"/>
            <a:ext cx="1677432" cy="1677432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53" y="5178000"/>
            <a:ext cx="1680000" cy="168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1" y="5175432"/>
            <a:ext cx="1151652" cy="1679987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61" y="5178000"/>
            <a:ext cx="1680000" cy="168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95" y="5178000"/>
            <a:ext cx="1680000" cy="168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1" y="5175432"/>
            <a:ext cx="1680000" cy="168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160" y="5175432"/>
            <a:ext cx="1680000" cy="168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11215393" y="5178000"/>
            <a:ext cx="976608" cy="168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6466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27" y="6159550"/>
            <a:ext cx="766017" cy="766017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536" y="6154599"/>
            <a:ext cx="767189" cy="767189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6116363" y="6149289"/>
            <a:ext cx="761173" cy="767184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43" y="6161439"/>
            <a:ext cx="767189" cy="767189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932" y="6161439"/>
            <a:ext cx="767189" cy="767189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123" y="6159550"/>
            <a:ext cx="767189" cy="767189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312" y="6161439"/>
            <a:ext cx="767189" cy="767189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11479502" y="6154599"/>
            <a:ext cx="773071" cy="767189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18" y="6162612"/>
            <a:ext cx="766017" cy="766017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27" y="6157660"/>
            <a:ext cx="767189" cy="767189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9847" y="6152351"/>
            <a:ext cx="761173" cy="767184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534" y="6164500"/>
            <a:ext cx="767189" cy="767189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23" y="6164500"/>
            <a:ext cx="767189" cy="767189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913" y="6162611"/>
            <a:ext cx="767189" cy="767189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103" y="6164500"/>
            <a:ext cx="767189" cy="767189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5343293" y="6157660"/>
            <a:ext cx="773071" cy="767189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5180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27" y="6159550"/>
            <a:ext cx="766017" cy="766017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536" y="6154599"/>
            <a:ext cx="767189" cy="767189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6116363" y="6149289"/>
            <a:ext cx="761173" cy="767184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43" y="6161439"/>
            <a:ext cx="767189" cy="767189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932" y="6161439"/>
            <a:ext cx="767189" cy="767189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123" y="6159550"/>
            <a:ext cx="767189" cy="767189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312" y="6161439"/>
            <a:ext cx="767189" cy="767189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11479502" y="6154599"/>
            <a:ext cx="773071" cy="767189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18" y="6162612"/>
            <a:ext cx="766017" cy="766017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27" y="6157660"/>
            <a:ext cx="767189" cy="767189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9847" y="6152351"/>
            <a:ext cx="761173" cy="767184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534" y="6164500"/>
            <a:ext cx="767189" cy="767189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23" y="6164500"/>
            <a:ext cx="767189" cy="767189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913" y="6162611"/>
            <a:ext cx="767189" cy="767189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103" y="6164500"/>
            <a:ext cx="767189" cy="767189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5343293" y="6157660"/>
            <a:ext cx="773071" cy="767189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624104" y="952102"/>
            <a:ext cx="10972800" cy="4851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20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006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029361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8/8/2018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53" y="5180568"/>
            <a:ext cx="1677432" cy="1677432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53" y="5178000"/>
            <a:ext cx="1680000" cy="168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1" y="5175432"/>
            <a:ext cx="1151652" cy="1679987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61" y="5178000"/>
            <a:ext cx="1680000" cy="168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95" y="5178000"/>
            <a:ext cx="1680000" cy="168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1" y="5175432"/>
            <a:ext cx="1680000" cy="168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160" y="5175432"/>
            <a:ext cx="1680000" cy="168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11215393" y="5178000"/>
            <a:ext cx="976608" cy="168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963084" y="2528649"/>
            <a:ext cx="10363200" cy="1902884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4367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55852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5852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1332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8132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95700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635461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995700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635461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z="2667">
                <a:latin typeface="Myriad Pro SemiExt" pitchFamily="34" charset="0"/>
              </a:rPr>
              <a:t>Click to edit Master title style</a:t>
            </a:r>
            <a:endParaRPr lang="en-US" sz="2667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9569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8/8/2018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876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14899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80136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80137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96342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z="2667">
                <a:latin typeface="Myriad Pro SemiExt" pitchFamily="34" charset="0"/>
              </a:rPr>
              <a:t>Click to edit Master title style</a:t>
            </a:r>
            <a:endParaRPr lang="en-US" sz="2667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101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054" y="5179907"/>
            <a:ext cx="11040533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054" y="992081"/>
            <a:ext cx="11040533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054" y="5746645"/>
            <a:ext cx="11040533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z="2667" dirty="0">
                <a:latin typeface="Myriad Pro SemiExt" pitchFamily="34" charset="0"/>
              </a:rPr>
              <a:t>Click to </a:t>
            </a:r>
            <a:r>
              <a:rPr lang="fr-CA" sz="2667" dirty="0" err="1">
                <a:latin typeface="Myriad Pro SemiExt" pitchFamily="34" charset="0"/>
              </a:rPr>
              <a:t>edit</a:t>
            </a:r>
            <a:r>
              <a:rPr lang="fr-CA" sz="2667" dirty="0">
                <a:latin typeface="Myriad Pro SemiExt" pitchFamily="34" charset="0"/>
              </a:rPr>
              <a:t> Master </a:t>
            </a:r>
            <a:r>
              <a:rPr lang="fr-CA" sz="2667" dirty="0" err="1">
                <a:latin typeface="Myriad Pro SemiExt" pitchFamily="34" charset="0"/>
              </a:rPr>
              <a:t>title</a:t>
            </a:r>
            <a:r>
              <a:rPr lang="fr-CA" sz="2667" dirty="0">
                <a:latin typeface="Myriad Pro SemiExt" pitchFamily="34" charset="0"/>
              </a:rPr>
              <a:t> style</a:t>
            </a:r>
            <a:endParaRPr lang="en-US" sz="2667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4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9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5.emf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1EF0E2-DA0A-442B-ABE4-5E9BED4490B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1236233" y="122779"/>
            <a:ext cx="864291" cy="4861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3175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79" r:id="rId8"/>
    <p:sldLayoutId id="2147483680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20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"/>
            <a:ext cx="12192000" cy="626533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104" y="952101"/>
            <a:ext cx="10972800" cy="5524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2539"/>
            <a:ext cx="1371600" cy="376084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1840979" y="375232"/>
            <a:ext cx="425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66B2C24-75C8-E544-A8CC-21761AB50D8D}" type="slidenum">
              <a:rPr lang="en-US" sz="1600" smtClean="0">
                <a:solidFill>
                  <a:schemeClr val="bg1"/>
                </a:solidFill>
              </a:rPr>
              <a:pPr/>
              <a:t>‹#›</a:t>
            </a:fld>
            <a:endParaRPr lang="en-CA" sz="1867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77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p:txStyles>
    <p:titleStyle>
      <a:lvl1pPr algn="r" defTabSz="609585" rtl="0" eaLnBrk="1" latinLnBrk="0" hangingPunct="1">
        <a:spcBef>
          <a:spcPct val="0"/>
        </a:spcBef>
        <a:buNone/>
        <a:defRPr sz="2667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733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docs.google.com/spreadsheets/d/1IDYH8c5B1zN4VDhGuKcZ-yDypj6c5ODS6oAaVklVkSE/edit?usp=sharing" TargetMode="Externa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hyperlink" Target="https://www.overleaf.com/read/skhrxxntpjyv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5862766" cy="2082023"/>
          </a:xfrm>
        </p:spPr>
        <p:txBody>
          <a:bodyPr>
            <a:normAutofit/>
          </a:bodyPr>
          <a:lstStyle/>
          <a:p>
            <a:r>
              <a:rPr lang="en-CA" dirty="0"/>
              <a:t>BL1U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4192479" cy="90034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R. Picker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AA7755-9DAC-4E61-8CD0-760D77155560}"/>
              </a:ext>
            </a:extLst>
          </p:cNvPr>
          <p:cNvSpPr txBox="1"/>
          <p:nvPr/>
        </p:nvSpPr>
        <p:spPr>
          <a:xfrm>
            <a:off x="8169835" y="6596390"/>
            <a:ext cx="1524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i="1" dirty="0">
                <a:solidFill>
                  <a:schemeClr val="bg1"/>
                </a:solidFill>
              </a:rPr>
              <a:t>Picture: </a:t>
            </a:r>
            <a:r>
              <a:rPr lang="en-CA" sz="1050" i="1" baseline="30000" dirty="0">
                <a:solidFill>
                  <a:schemeClr val="bg1"/>
                </a:solidFill>
              </a:rPr>
              <a:t>3</a:t>
            </a:r>
            <a:r>
              <a:rPr lang="en-CA" sz="1050" i="1" dirty="0">
                <a:solidFill>
                  <a:schemeClr val="bg1"/>
                </a:solidFill>
              </a:rPr>
              <a:t>He gas panel</a:t>
            </a:r>
          </a:p>
        </p:txBody>
      </p:sp>
    </p:spTree>
    <p:extLst>
      <p:ext uri="{BB962C8B-B14F-4D97-AF65-F5344CB8AC3E}">
        <p14:creationId xmlns:p14="http://schemas.microsoft.com/office/powerpoint/2010/main" val="203100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 advTm="5371">
        <p:circle/>
      </p:transition>
    </mc:Choice>
    <mc:Fallback xmlns="">
      <p:transition advTm="5371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E396F-1590-42AF-BD36-2F2967AF26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General status of BL1U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8"/>
          </p:nvPr>
        </p:nvSpPr>
        <p:spPr>
          <a:xfrm>
            <a:off x="0" y="837985"/>
            <a:ext cx="12192000" cy="4547437"/>
          </a:xfrm>
        </p:spPr>
        <p:txBody>
          <a:bodyPr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CA" sz="2000" b="1" dirty="0">
                <a:solidFill>
                  <a:schemeClr val="accent6"/>
                </a:solidFill>
              </a:rPr>
              <a:t>These beamline elements have been commissioned (up to 10 </a:t>
            </a:r>
            <a:r>
              <a:rPr lang="en-CA" sz="2000" b="1" dirty="0" err="1">
                <a:solidFill>
                  <a:schemeClr val="accent6"/>
                </a:solidFill>
              </a:rPr>
              <a:t>muA</a:t>
            </a:r>
            <a:r>
              <a:rPr lang="en-CA" sz="2000" b="1" dirty="0">
                <a:solidFill>
                  <a:schemeClr val="accent6"/>
                </a:solidFill>
              </a:rPr>
              <a:t>)</a:t>
            </a:r>
          </a:p>
          <a:p>
            <a:pPr lvl="1"/>
            <a:r>
              <a:rPr lang="en-CA" sz="2000" b="0" dirty="0"/>
              <a:t>Vacuum system </a:t>
            </a:r>
            <a:r>
              <a:rPr lang="en-CA" sz="2000" b="0" dirty="0">
                <a:solidFill>
                  <a:srgbClr val="0070C0"/>
                </a:solidFill>
              </a:rPr>
              <a:t>minus B1U:1V0 interlock with B1A – still need vacuum signal from 1A to make this interlock work</a:t>
            </a:r>
            <a:endParaRPr lang="en-CA" sz="2000" b="0" dirty="0"/>
          </a:p>
          <a:p>
            <a:pPr lvl="1"/>
            <a:r>
              <a:rPr lang="en-CA" sz="2000" b="0" dirty="0"/>
              <a:t>Machine protect system (via beam blocker, septum, bender and kicker)</a:t>
            </a:r>
          </a:p>
          <a:p>
            <a:pPr lvl="1"/>
            <a:r>
              <a:rPr lang="en-CA" sz="2000" b="0" dirty="0"/>
              <a:t>Septum, bender, two quads (and their power supplies)</a:t>
            </a:r>
          </a:p>
          <a:p>
            <a:pPr lvl="1"/>
            <a:r>
              <a:rPr lang="en-CA" sz="2000" b="0" dirty="0"/>
              <a:t>HARPs (in DC only), BSMs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CA" sz="2000" b="1" dirty="0">
                <a:solidFill>
                  <a:schemeClr val="accent2">
                    <a:lumMod val="75000"/>
                  </a:schemeClr>
                </a:solidFill>
              </a:rPr>
              <a:t>These beamline elements are ready for commissioning (or are partly commissioned)</a:t>
            </a:r>
          </a:p>
          <a:p>
            <a:pPr lvl="1"/>
            <a:r>
              <a:rPr lang="en-CA" sz="2000" b="0" dirty="0"/>
              <a:t>TNIM, kicker, target cooling system, </a:t>
            </a:r>
            <a:r>
              <a:rPr lang="en-CA" sz="2000" b="0" dirty="0">
                <a:solidFill>
                  <a:srgbClr val="0070C0"/>
                </a:solidFill>
              </a:rPr>
              <a:t>UCN target air extraction system interlock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CA" sz="2000" b="1" dirty="0">
                <a:solidFill>
                  <a:srgbClr val="FF0000"/>
                </a:solidFill>
              </a:rPr>
              <a:t>These beamline elements need work for full commissioning</a:t>
            </a:r>
          </a:p>
          <a:p>
            <a:pPr lvl="1"/>
            <a:r>
              <a:rPr lang="en-CA" sz="2000" b="0" dirty="0"/>
              <a:t>Target extraction system: extraction has been demonstrated, target storage cask has to be designed</a:t>
            </a:r>
          </a:p>
          <a:p>
            <a:pPr lvl="1"/>
            <a:r>
              <a:rPr lang="en-CA" sz="2000" b="0" dirty="0"/>
              <a:t>BPMs: readout is just getting ready</a:t>
            </a:r>
          </a:p>
          <a:p>
            <a:pPr lvl="1"/>
            <a:r>
              <a:rPr lang="en-CA" sz="2000" b="0" dirty="0"/>
              <a:t>TPM: readout ready, controls not</a:t>
            </a:r>
          </a:p>
          <a:p>
            <a:pPr lvl="1"/>
            <a:r>
              <a:rPr lang="en-CA" sz="2000" b="0" dirty="0"/>
              <a:t>Long term solution for kicker control: current one is working but should probably make dedicated TRIUMF board </a:t>
            </a:r>
            <a:r>
              <a:rPr lang="en-CA" sz="2000" b="0" dirty="0">
                <a:solidFill>
                  <a:srgbClr val="0070C0"/>
                </a:solidFill>
              </a:rPr>
              <a:t>for kicker sequencing module – kicker timing module needs and EPICS interface</a:t>
            </a:r>
          </a:p>
          <a:p>
            <a:pPr lvl="1"/>
            <a:r>
              <a:rPr lang="en-CA" sz="2000" b="0" dirty="0"/>
              <a:t>Long term solution for notch monitor: see above</a:t>
            </a:r>
          </a:p>
          <a:p>
            <a:pPr lvl="1"/>
            <a:r>
              <a:rPr lang="en-CA" sz="2000" b="0" dirty="0"/>
              <a:t>Raster magnet: Really needed for 40 </a:t>
            </a:r>
            <a:r>
              <a:rPr lang="en-CA" sz="2000" b="0" dirty="0" err="1"/>
              <a:t>muA</a:t>
            </a:r>
            <a:r>
              <a:rPr lang="en-CA" sz="2000" b="0" dirty="0"/>
              <a:t>? Needs to be designed, built and commissioned. </a:t>
            </a:r>
          </a:p>
          <a:p>
            <a:pPr lvl="1"/>
            <a:endParaRPr lang="en-CA" sz="200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0054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F4CA3-1537-4947-A0D8-C4E1A049B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Kicker tube upgrade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45F19A-209F-4987-B878-9F813AECE9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The kicker tube puzzle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47733A-3503-45A9-B2E8-5D20560223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7919C2-949B-4CBF-B5D5-9786BF8B9B3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325" y="2570162"/>
            <a:ext cx="4968875" cy="3847467"/>
          </a:xfrm>
        </p:spPr>
        <p:txBody>
          <a:bodyPr>
            <a:normAutofit fontScale="92500"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The original kicker tube was made from glass, with Wilson-type flanges to metal flanges.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Beginning of 2018, this was deemed unsafe for operation by TRIUMF management due to the risk of shattering and spreading pieces into beamlines.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Doug </a:t>
            </a:r>
            <a:r>
              <a:rPr lang="en-CA" sz="1800" dirty="0" err="1"/>
              <a:t>Preddy</a:t>
            </a:r>
            <a:r>
              <a:rPr lang="en-CA" sz="1800" dirty="0"/>
              <a:t> suggest a resin tube with glued on aluminum flanges.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This was installed almost towards the end of shutdown.</a:t>
            </a:r>
          </a:p>
          <a:p>
            <a:pPr marL="0" indent="0">
              <a:buNone/>
            </a:pPr>
            <a:r>
              <a:rPr lang="en-CA" sz="1800" b="1" dirty="0">
                <a:solidFill>
                  <a:schemeClr val="accent6"/>
                </a:solidFill>
              </a:rPr>
              <a:t>Thanks to Cam and Doug and </a:t>
            </a:r>
            <a:r>
              <a:rPr lang="en-CA" sz="1800" b="1" dirty="0" err="1">
                <a:solidFill>
                  <a:schemeClr val="accent6"/>
                </a:solidFill>
              </a:rPr>
              <a:t>Dimo</a:t>
            </a:r>
            <a:r>
              <a:rPr lang="en-CA" sz="1800" b="1" dirty="0">
                <a:solidFill>
                  <a:schemeClr val="accent6"/>
                </a:solidFill>
              </a:rPr>
              <a:t> from beamlines and vacuum group for taking care of this!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sz="1800" dirty="0"/>
          </a:p>
          <a:p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745C95-F9F2-42FD-833C-C12EB0A843A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C123E2C4-9FC5-495E-9CBB-8B7100FFC1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61" t="18964" r="3814" b="30561"/>
          <a:stretch/>
        </p:blipFill>
        <p:spPr>
          <a:xfrm>
            <a:off x="6189497" y="17464"/>
            <a:ext cx="4487326" cy="1974656"/>
          </a:xfrm>
          <a:prstGeom prst="rect">
            <a:avLst/>
          </a:prstGeom>
        </p:spPr>
      </p:pic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61FF4543-0ECD-4991-B85E-14A9CE17E1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330" r="23330"/>
          <a:stretch>
            <a:fillRect/>
          </a:stretch>
        </p:blipFill>
        <p:spPr>
          <a:xfrm>
            <a:off x="6189497" y="2180251"/>
            <a:ext cx="2189972" cy="2469265"/>
          </a:xfrm>
          <a:prstGeom prst="rect">
            <a:avLst/>
          </a:prstGeom>
        </p:spPr>
      </p:pic>
      <p:pic>
        <p:nvPicPr>
          <p:cNvPr id="11" name="Picture Placeholder 5">
            <a:extLst>
              <a:ext uri="{FF2B5EF4-FFF2-40B4-BE49-F238E27FC236}">
                <a16:creationId xmlns:a16="http://schemas.microsoft.com/office/drawing/2014/main" id="{8B1EFC21-E9D3-4E08-8CD6-7FAE77CE6F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850" t="8641" r="20673" b="8479"/>
          <a:stretch/>
        </p:blipFill>
        <p:spPr>
          <a:xfrm>
            <a:off x="9341621" y="2196338"/>
            <a:ext cx="2517529" cy="2465323"/>
          </a:xfrm>
          <a:prstGeom prst="rect">
            <a:avLst/>
          </a:prstGeom>
        </p:spPr>
      </p:pic>
      <p:pic>
        <p:nvPicPr>
          <p:cNvPr id="12" name="Picture Placeholder 5">
            <a:extLst>
              <a:ext uri="{FF2B5EF4-FFF2-40B4-BE49-F238E27FC236}">
                <a16:creationId xmlns:a16="http://schemas.microsoft.com/office/drawing/2014/main" id="{391CC54D-42BD-4165-ACDC-4B322D25BD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4395" y="4660703"/>
            <a:ext cx="2906444" cy="217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0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F4CA3-1537-4947-A0D8-C4E1A049B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Kicker “upgrade”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45F19A-209F-4987-B878-9F813AECE9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The kicker conundrum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47733A-3503-45A9-B2E8-5D20560223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7919C2-949B-4CBF-B5D5-9786BF8B9B3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Kicker was ordered for 350 Hz rep rate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For 40 </a:t>
            </a:r>
            <a:r>
              <a:rPr lang="en-CA" sz="1800" dirty="0" err="1"/>
              <a:t>uA</a:t>
            </a:r>
            <a:r>
              <a:rPr lang="en-CA" sz="1800" dirty="0"/>
              <a:t> out of 120 we need 373 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 err="1"/>
              <a:t>Pulser</a:t>
            </a:r>
            <a:r>
              <a:rPr lang="en-CA" sz="1800" dirty="0"/>
              <a:t> frequency is 1110 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The power supply would have tripped at 370 Hz and this trip was hard coded.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Board was sent back to </a:t>
            </a:r>
            <a:r>
              <a:rPr lang="en-CA" sz="1800" dirty="0" err="1"/>
              <a:t>Danfysik</a:t>
            </a:r>
            <a:r>
              <a:rPr lang="en-CA" sz="1800" dirty="0"/>
              <a:t> and for only 9600 Euro, they did reprogram the board.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Kicker was tested at 375 Hz without problems.</a:t>
            </a:r>
          </a:p>
          <a:p>
            <a:pPr marL="0" indent="0">
              <a:buNone/>
            </a:pPr>
            <a:r>
              <a:rPr lang="en-CA" sz="1800" b="1" dirty="0">
                <a:solidFill>
                  <a:schemeClr val="accent6"/>
                </a:solidFill>
              </a:rPr>
              <a:t>Thanks to Thomas, Des and Art and Dan from the PS group for taking care of this!</a:t>
            </a:r>
          </a:p>
          <a:p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745C95-F9F2-42FD-833C-C12EB0A843A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3CF89-DE74-43E9-BDD3-EFCE405BF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838" y="2614174"/>
            <a:ext cx="5235600" cy="348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952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BL1U final leg, side view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7941"/>
            <a:ext cx="12192000" cy="51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59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B486E2-CDFA-4E1E-A89D-AA700C2234A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Beamline end window temperature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E9489-0CC4-4F19-8BFE-54FAFF2FEC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55AA3-8D5C-4443-82C2-20FB3AF806A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2B1B94-2472-4CC3-B025-0B5CD1F11C8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CA" dirty="0"/>
              <a:t>If the beam spot on the beamline end window is too small, it will creep or yield due to the differential pressure.</a:t>
            </a:r>
          </a:p>
          <a:p>
            <a:r>
              <a:rPr lang="en-CA" dirty="0"/>
              <a:t>Right picture shows Ansys simulation of  1x1 mm beam spot (worst </a:t>
            </a:r>
            <a:r>
              <a:rPr lang="en-CA" dirty="0" err="1"/>
              <a:t>worst</a:t>
            </a:r>
            <a:r>
              <a:rPr lang="en-CA" dirty="0"/>
              <a:t> case) by Sean </a:t>
            </a:r>
            <a:r>
              <a:rPr lang="en-CA" dirty="0" err="1"/>
              <a:t>Vanbergen</a:t>
            </a:r>
            <a:r>
              <a:rPr lang="en-CA" dirty="0"/>
              <a:t>. </a:t>
            </a:r>
          </a:p>
          <a:p>
            <a:r>
              <a:rPr lang="en-CA" dirty="0"/>
              <a:t>Need to make sure the </a:t>
            </a:r>
            <a:r>
              <a:rPr lang="en-CA" dirty="0" err="1"/>
              <a:t>beamspot</a:t>
            </a:r>
            <a:r>
              <a:rPr lang="en-CA" dirty="0"/>
              <a:t> is at least 5 x 7 mm ??? Sean is doing more calculations on this…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1417C7-4F7B-41CD-96EC-32673E40AB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2EA10-FDED-4E43-9316-AAC90E34A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246B96-6DCF-4B01-BE70-B246D6E1252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0EE3CE-86EA-46E0-A00B-BA85AD67C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838" y="2482525"/>
            <a:ext cx="4614751" cy="38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95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FCF547-4B60-484B-A8B2-B1C632D71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4678"/>
            <a:ext cx="6608618" cy="592591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7371C-F20E-4CA4-BCE4-1362B2EF0AF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How to determine the beam profile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D02F401-1231-4CC4-AD59-6317983F91F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73838" y="1284649"/>
            <a:ext cx="4968875" cy="49089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dirty="0"/>
              <a:t>The challenge:</a:t>
            </a:r>
          </a:p>
          <a:p>
            <a:r>
              <a:rPr lang="en-CA" dirty="0"/>
              <a:t>There is only one operational beam diagnostics element (HARP) downstream of the last optics element</a:t>
            </a:r>
          </a:p>
          <a:p>
            <a:r>
              <a:rPr lang="en-CA" dirty="0"/>
              <a:t>The BL1V and 1U optics are not understood well enough (no full simulation of it, either)</a:t>
            </a:r>
          </a:p>
          <a:p>
            <a:r>
              <a:rPr lang="en-CA" dirty="0"/>
              <a:t>We need to know the beam spot size in the beamline end window and target.</a:t>
            </a:r>
          </a:p>
          <a:p>
            <a:pPr marL="0" indent="0">
              <a:buNone/>
            </a:pPr>
            <a:r>
              <a:rPr lang="en-CA" dirty="0"/>
              <a:t>Possible solutions:</a:t>
            </a:r>
          </a:p>
          <a:p>
            <a:r>
              <a:rPr lang="en-CA" dirty="0"/>
              <a:t>There is a TPM close to the target, which could be used to perform beam profile scans (Yi-</a:t>
            </a:r>
            <a:r>
              <a:rPr lang="en-CA" dirty="0" err="1"/>
              <a:t>Nong</a:t>
            </a:r>
            <a:r>
              <a:rPr lang="en-CA" dirty="0"/>
              <a:t>)</a:t>
            </a:r>
          </a:p>
          <a:p>
            <a:pPr lvl="1"/>
            <a:r>
              <a:rPr lang="en-CA" dirty="0"/>
              <a:t>Challenge 1: it only has 5 mm active area</a:t>
            </a:r>
          </a:p>
          <a:p>
            <a:pPr lvl="1"/>
            <a:r>
              <a:rPr lang="en-CA" dirty="0"/>
              <a:t>Challenge 2: controls are not.</a:t>
            </a:r>
          </a:p>
          <a:p>
            <a:r>
              <a:rPr lang="en-CA" dirty="0"/>
              <a:t>We could install a second HARP instead of Q2 to extrapolate the beam shape to the target (Chuck)</a:t>
            </a:r>
          </a:p>
          <a:p>
            <a:pPr lvl="1"/>
            <a:r>
              <a:rPr lang="en-CA" dirty="0"/>
              <a:t>Challenge 1: it would only be ca 1.5 m before HARP 2 and the target is another 2.5 m away</a:t>
            </a:r>
          </a:p>
          <a:p>
            <a:pPr lvl="1"/>
            <a:r>
              <a:rPr lang="en-CA" dirty="0"/>
              <a:t>Challenge 2: 3 mm resolution is not ideal to extrapolate the beam spot on the target (Yi-</a:t>
            </a:r>
            <a:r>
              <a:rPr lang="en-CA" dirty="0" err="1"/>
              <a:t>Nong</a:t>
            </a:r>
            <a:r>
              <a:rPr lang="en-CA" dirty="0"/>
              <a:t>)</a:t>
            </a:r>
          </a:p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9E8B0-C674-447B-8E90-DC22924E36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numCol="1">
            <a:normAutofit fontScale="25000" lnSpcReduction="20000"/>
          </a:bodyPr>
          <a:lstStyle/>
          <a:p>
            <a:pPr marL="0" indent="0">
              <a:buNone/>
            </a:pPr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The challenge:</a:t>
            </a:r>
          </a:p>
          <a:p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There is only one operational beam diagnostics element (HARP) downstream of the last optics element</a:t>
            </a:r>
          </a:p>
          <a:p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The BL1V and 1U optics are not understood well enough (no full simulation of it, either)</a:t>
            </a:r>
          </a:p>
          <a:p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We need to know the beam spot size in the beamline end window and target.</a:t>
            </a:r>
          </a:p>
          <a:p>
            <a:pPr marL="0" indent="0">
              <a:buNone/>
            </a:pPr>
            <a:r>
              <a:rPr lang="en-CA" dirty="0">
                <a:solidFill>
                  <a:srgbClr val="00B050"/>
                </a:solidFill>
              </a:rPr>
              <a:t>Possible solutions:</a:t>
            </a:r>
          </a:p>
          <a:p>
            <a:r>
              <a:rPr lang="en-CA" dirty="0">
                <a:solidFill>
                  <a:srgbClr val="00B050"/>
                </a:solidFill>
              </a:rPr>
              <a:t>There is a TPM close to the target, which could be used to perform beam profile scans (Yi-</a:t>
            </a:r>
            <a:r>
              <a:rPr lang="en-CA" dirty="0" err="1">
                <a:solidFill>
                  <a:srgbClr val="00B050"/>
                </a:solidFill>
              </a:rPr>
              <a:t>Nong</a:t>
            </a:r>
            <a:r>
              <a:rPr lang="en-CA" dirty="0">
                <a:solidFill>
                  <a:srgbClr val="00B050"/>
                </a:solidFill>
              </a:rPr>
              <a:t>)</a:t>
            </a:r>
          </a:p>
          <a:p>
            <a:pPr lvl="1"/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Challenge 1: it only has 5 mm active area</a:t>
            </a:r>
          </a:p>
          <a:p>
            <a:pPr lvl="1"/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Challenge 2: controls are not.</a:t>
            </a:r>
          </a:p>
          <a:p>
            <a:r>
              <a:rPr lang="en-CA" dirty="0">
                <a:solidFill>
                  <a:srgbClr val="00B050"/>
                </a:solidFill>
              </a:rPr>
              <a:t>We could install a second HARP instead of Q2 to extrapolate the beam shape to the target (Chuck)</a:t>
            </a:r>
          </a:p>
          <a:p>
            <a:pPr lvl="1"/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Challenge 1: it would only be ca 1.5 m before HARP 2 and the target is another 2.5 m away</a:t>
            </a:r>
          </a:p>
          <a:p>
            <a:pPr lvl="1"/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Challenge 2: 3 mm resolution is not ideal to extrapolate the beam spot on the target (Yi-</a:t>
            </a:r>
            <a:r>
              <a:rPr lang="en-CA" dirty="0" err="1">
                <a:solidFill>
                  <a:schemeClr val="accent6">
                    <a:lumMod val="75000"/>
                  </a:schemeClr>
                </a:solidFill>
              </a:rPr>
              <a:t>Nong</a:t>
            </a:r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553453-8CE1-4875-8EEC-B73A5E231AD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7478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The BL1U TPM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6732"/>
            <a:ext cx="12187622" cy="5901267"/>
          </a:xfrm>
          <a:prstGeom prst="rect">
            <a:avLst/>
          </a:prstGeom>
        </p:spPr>
      </p:pic>
      <p:sp>
        <p:nvSpPr>
          <p:cNvPr id="7" name="Text Placeholder 7"/>
          <p:cNvSpPr txBox="1">
            <a:spLocks/>
          </p:cNvSpPr>
          <p:nvPr/>
        </p:nvSpPr>
        <p:spPr>
          <a:xfrm>
            <a:off x="4266412" y="5774268"/>
            <a:ext cx="7857856" cy="10837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There was a rumor that the TPM cannot be seen well behind the collimator… </a:t>
            </a: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 Placeholder 7"/>
          <p:cNvSpPr txBox="1">
            <a:spLocks/>
          </p:cNvSpPr>
          <p:nvPr/>
        </p:nvSpPr>
        <p:spPr>
          <a:xfrm>
            <a:off x="0" y="912149"/>
            <a:ext cx="7857856" cy="10837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solidFill>
                  <a:srgbClr val="000000"/>
                </a:solidFill>
              </a:rPr>
              <a:t>Secondary-electron-emission-type target protect monitor</a:t>
            </a:r>
          </a:p>
          <a:p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Opening 40 mm x 15 mm</a:t>
            </a:r>
          </a:p>
          <a:p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Active width 5 mm</a:t>
            </a:r>
          </a:p>
        </p:txBody>
      </p:sp>
    </p:spTree>
    <p:extLst>
      <p:ext uri="{BB962C8B-B14F-4D97-AF65-F5344CB8AC3E}">
        <p14:creationId xmlns:p14="http://schemas.microsoft.com/office/powerpoint/2010/main" val="581149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96183" y="285360"/>
            <a:ext cx="6238345" cy="72118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74826" y="1169280"/>
            <a:ext cx="6238342" cy="5139099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TPM optics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464878" y="712853"/>
            <a:ext cx="11231129" cy="362343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Horizontally deflected beam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557867" y="3937000"/>
            <a:ext cx="10871200" cy="127000"/>
          </a:xfrm>
          <a:prstGeom prst="line">
            <a:avLst/>
          </a:prstGeom>
          <a:ln w="79375">
            <a:solidFill>
              <a:srgbClr val="FF0000">
                <a:alpha val="4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1557867" y="1405288"/>
            <a:ext cx="2070857" cy="244481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28724" y="1125933"/>
            <a:ext cx="4980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Straight line starting in the center of Q1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           (which doubles as a steering magnet)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9221002" y="2238127"/>
            <a:ext cx="2714324" cy="174134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06884" y="1868795"/>
            <a:ext cx="395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Scraping the inside of the collimator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2" t="5670" r="36594" b="52555"/>
          <a:stretch/>
        </p:blipFill>
        <p:spPr>
          <a:xfrm rot="5400000">
            <a:off x="9027970" y="3770584"/>
            <a:ext cx="1926100" cy="4215868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 flipV="1">
            <a:off x="7883086" y="3937000"/>
            <a:ext cx="2893749" cy="978468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12098954" y="4123270"/>
            <a:ext cx="471640" cy="2654753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37FCF547-4B60-484B-A8B2-B1C632D71E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67" r="14942" b="59835"/>
          <a:stretch/>
        </p:blipFill>
        <p:spPr>
          <a:xfrm>
            <a:off x="8557677" y="0"/>
            <a:ext cx="3650972" cy="1281591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9329960" y="895831"/>
            <a:ext cx="2201640" cy="85946"/>
          </a:xfrm>
          <a:prstGeom prst="line">
            <a:avLst/>
          </a:prstGeom>
          <a:ln w="79375">
            <a:solidFill>
              <a:srgbClr val="FF0000">
                <a:alpha val="4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08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380" y="1087655"/>
            <a:ext cx="8873620" cy="577034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TPM optics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464879" y="712853"/>
            <a:ext cx="10373168" cy="67318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Horizontally deflected beam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45617" y="1087655"/>
            <a:ext cx="1463040" cy="5770345"/>
          </a:xfrm>
          <a:prstGeom prst="line">
            <a:avLst/>
          </a:prstGeom>
          <a:ln w="79375">
            <a:solidFill>
              <a:srgbClr val="FF0000">
                <a:alpha val="4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384629" y="3652176"/>
            <a:ext cx="53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5811" y="5438274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TPM foil </a:t>
            </a:r>
          </a:p>
        </p:txBody>
      </p:sp>
    </p:spTree>
    <p:extLst>
      <p:ext uri="{BB962C8B-B14F-4D97-AF65-F5344CB8AC3E}">
        <p14:creationId xmlns:p14="http://schemas.microsoft.com/office/powerpoint/2010/main" val="1010076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183" y="1907295"/>
            <a:ext cx="6238345" cy="40584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2662" y="1932964"/>
            <a:ext cx="6238342" cy="4033486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TPM optics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464878" y="712853"/>
            <a:ext cx="11231129" cy="362343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Vertically deflected beam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588168" y="3830855"/>
            <a:ext cx="10684043" cy="86627"/>
          </a:xfrm>
          <a:prstGeom prst="line">
            <a:avLst/>
          </a:prstGeom>
          <a:ln w="79375">
            <a:solidFill>
              <a:srgbClr val="FF0000">
                <a:alpha val="4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1557867" y="1405288"/>
            <a:ext cx="2070857" cy="244481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28724" y="1125933"/>
            <a:ext cx="4980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Straight line starting in the center of Q1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           (which doubles as a steering magnet)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9221002" y="2238127"/>
            <a:ext cx="1578543" cy="149647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06884" y="1868795"/>
            <a:ext cx="395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Scraping the inside of the collimator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7FCF547-4B60-484B-A8B2-B1C632D71E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67" r="14942" b="59835"/>
          <a:stretch/>
        </p:blipFill>
        <p:spPr>
          <a:xfrm>
            <a:off x="8557677" y="0"/>
            <a:ext cx="3650972" cy="1281591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9329960" y="895831"/>
            <a:ext cx="2201640" cy="85946"/>
          </a:xfrm>
          <a:prstGeom prst="line">
            <a:avLst/>
          </a:prstGeom>
          <a:ln w="79375">
            <a:solidFill>
              <a:srgbClr val="FF0000">
                <a:alpha val="4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880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941" y="1087655"/>
            <a:ext cx="8864497" cy="577034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TPM optics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464879" y="712853"/>
            <a:ext cx="10373168" cy="67318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Horizontally deflected beam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27773" y="2897204"/>
            <a:ext cx="11097928" cy="407294"/>
          </a:xfrm>
          <a:prstGeom prst="line">
            <a:avLst/>
          </a:prstGeom>
          <a:ln w="79375">
            <a:solidFill>
              <a:srgbClr val="FF0000">
                <a:alpha val="4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147079" y="2658167"/>
            <a:ext cx="53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5253608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TPM foil </a:t>
            </a:r>
          </a:p>
        </p:txBody>
      </p:sp>
    </p:spTree>
    <p:extLst>
      <p:ext uri="{BB962C8B-B14F-4D97-AF65-F5344CB8AC3E}">
        <p14:creationId xmlns:p14="http://schemas.microsoft.com/office/powerpoint/2010/main" val="3931110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My calculation of this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2608352" y="681829"/>
            <a:ext cx="9480979" cy="3623435"/>
          </a:xfrm>
        </p:spPr>
        <p:txBody>
          <a:bodyPr/>
          <a:lstStyle/>
          <a:p>
            <a:pPr marL="0" indent="0">
              <a:buNone/>
            </a:pPr>
            <a:r>
              <a:rPr lang="en-CA" sz="1200" dirty="0">
                <a:hlinkClick r:id="rId2"/>
              </a:rPr>
              <a:t>https://docs.google.com/spreadsheets/d/1IDYH8c5B1zN4VDhGuKcZ-yDypj6c5ODS6oAaVklVkSE/edit?usp=sharing</a:t>
            </a:r>
            <a:endParaRPr lang="en-CA" sz="1200" dirty="0"/>
          </a:p>
          <a:p>
            <a:pPr marL="0" indent="0">
              <a:buNone/>
            </a:pPr>
            <a:endParaRPr lang="en-CA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890513-E58D-2644-ACDB-E89B1349FCE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/>
              <a:cs typeface="Arial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204" y="1389609"/>
            <a:ext cx="10764093" cy="32711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63424"/>
          <a:stretch/>
        </p:blipFill>
        <p:spPr>
          <a:xfrm>
            <a:off x="0" y="1037371"/>
            <a:ext cx="6179419" cy="51343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78191" y="4679523"/>
            <a:ext cx="47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Symbol" panose="05050102010706020507" pitchFamily="18" charset="2"/>
              </a:rPr>
              <a:t>I think the TPM should work just fine behind the collimator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Symbol" panose="05050102010706020507" pitchFamily="18" charset="2"/>
              </a:rPr>
              <a:t>Are 5 mm active width normal for TPMs?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Symbol" panose="05050102010706020507" pitchFamily="18" charset="2"/>
              </a:rPr>
              <a:t>Can we make the beam as small as 5 mm diameter?</a:t>
            </a:r>
            <a:endParaRPr kumimoji="0" lang="en-C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201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33A67-31A9-4BAA-A410-7CD3366F3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Timeline working backwards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80358-5F01-4151-9044-3FCA9BFBA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2021: installation of new UCN source </a:t>
            </a:r>
            <a:r>
              <a:rPr lang="en-CA" dirty="0">
                <a:sym typeface="Symbol" panose="05050102010706020507" pitchFamily="18" charset="2"/>
              </a:rPr>
              <a:t> 40 A operation of BL1U  installation of raster magnet (if required)</a:t>
            </a:r>
          </a:p>
          <a:p>
            <a:r>
              <a:rPr lang="en-CA" dirty="0">
                <a:sym typeface="Symbol" panose="05050102010706020507" pitchFamily="18" charset="2"/>
              </a:rPr>
              <a:t>2020: design and construction of raster magnet (if required)</a:t>
            </a:r>
          </a:p>
          <a:p>
            <a:r>
              <a:rPr lang="en-CA" dirty="0">
                <a:sym typeface="Symbol" panose="05050102010706020507" pitchFamily="18" charset="2"/>
              </a:rPr>
              <a:t>2019 BL1U runs: need to determine whether raster is necessary</a:t>
            </a:r>
          </a:p>
          <a:p>
            <a:r>
              <a:rPr lang="en-CA" dirty="0">
                <a:sym typeface="Symbol" panose="05050102010706020507" pitchFamily="18" charset="2"/>
              </a:rPr>
              <a:t>2019 shutdown: need to install HARP1 (if required)</a:t>
            </a:r>
          </a:p>
          <a:p>
            <a:r>
              <a:rPr lang="en-CA" dirty="0">
                <a:sym typeface="Symbol" panose="05050102010706020507" pitchFamily="18" charset="2"/>
              </a:rPr>
              <a:t>2018 BL1U runs: need to determine whether a HARP is necessary  </a:t>
            </a:r>
            <a:r>
              <a:rPr lang="en-CA" b="1" dirty="0">
                <a:sym typeface="Symbol" panose="05050102010706020507" pitchFamily="18" charset="2"/>
              </a:rPr>
              <a:t>need an operational TPM</a:t>
            </a:r>
          </a:p>
          <a:p>
            <a:endParaRPr lang="en-CA" dirty="0">
              <a:sym typeface="Symbol" panose="05050102010706020507" pitchFamily="18" charset="2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3366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2276E-6CD2-4DD5-8EB4-4F9F862DBBB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Beamline profile next steps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68445D-DA32-4B1F-99FC-7E1D95DDD8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TPM </a:t>
            </a:r>
            <a:r>
              <a:rPr lang="en-CA" dirty="0" err="1"/>
              <a:t>etc</a:t>
            </a:r>
            <a:endParaRPr lang="en-CA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B9FE62-0A42-4770-A44B-6666DE44BBC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Raster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DC16D5-FBC2-4B89-B4FB-09FF07ACA87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We will get half a beam development shift  in September for TPM test (Sep 11?)</a:t>
            </a:r>
          </a:p>
          <a:p>
            <a:r>
              <a:rPr lang="en-CA" dirty="0"/>
              <a:t>TPM readout is ready, controls and display in EPICS is missing.</a:t>
            </a:r>
          </a:p>
          <a:p>
            <a:r>
              <a:rPr lang="en-CA" dirty="0"/>
              <a:t>Could use a DVM or scope to display TPM output (voltage).</a:t>
            </a:r>
          </a:p>
          <a:p>
            <a:r>
              <a:rPr lang="en-CA" dirty="0"/>
              <a:t>Oliver Kester has promised that he will to get controls group to get the TPM controls ready after the mini-shutdown. </a:t>
            </a:r>
          </a:p>
          <a:p>
            <a:r>
              <a:rPr lang="en-CA" dirty="0"/>
              <a:t>Pietro is trying to get us a thesis student from UBC to do G4Beamline calculations of BL1U. Beam physicist Yi-</a:t>
            </a:r>
            <a:r>
              <a:rPr lang="en-CA" dirty="0" err="1"/>
              <a:t>Nong</a:t>
            </a:r>
            <a:r>
              <a:rPr lang="en-CA" dirty="0"/>
              <a:t> Rao would co-supervise.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920450-8CD5-4006-9029-EF5C5B53A17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CA" dirty="0"/>
              <a:t>See Chuck’s presentation</a:t>
            </a:r>
          </a:p>
          <a:p>
            <a:r>
              <a:rPr lang="en-CA" dirty="0"/>
              <a:t>It looks like we will need a raster since it will be difficult to determine the beam spot size on the target with certainty and especially to diagnose it during full current running…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DA543-0652-4B19-A2F2-08F1F9338F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3887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FCF547-4B60-484B-A8B2-B1C632D71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4678"/>
            <a:ext cx="6608618" cy="592591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7371C-F20E-4CA4-BCE4-1362B2EF0AF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Other diagnostic items status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D02F401-1231-4CC4-AD59-6317983F91F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73838" y="1284649"/>
            <a:ext cx="4968875" cy="4908948"/>
          </a:xfrm>
        </p:spPr>
        <p:txBody>
          <a:bodyPr>
            <a:normAutofit/>
          </a:bodyPr>
          <a:lstStyle/>
          <a:p>
            <a:r>
              <a:rPr lang="en-CA" dirty="0"/>
              <a:t>Beam profile monitors (BPMs): measure beam centroid in horizontal and vertical direction.</a:t>
            </a:r>
          </a:p>
          <a:p>
            <a:r>
              <a:rPr lang="en-CA" dirty="0"/>
              <a:t>Important to diagnose beam during full current operation.</a:t>
            </a:r>
          </a:p>
          <a:p>
            <a:r>
              <a:rPr lang="en-CA" dirty="0"/>
              <a:t>Readout boards are ready, controls should be ready by Fall running.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9E8B0-C674-447B-8E90-DC22924E36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numCol="1">
            <a:normAutofit fontScale="25000" lnSpcReduction="20000"/>
          </a:bodyPr>
          <a:lstStyle/>
          <a:p>
            <a:pPr marL="0" indent="0">
              <a:buNone/>
            </a:pPr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The challenge:</a:t>
            </a:r>
          </a:p>
          <a:p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There is only one operational beam diagnostics element (HARP) downstream of the last optics element</a:t>
            </a:r>
          </a:p>
          <a:p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The BL1V and 1U optics are not understood well enough (no full simulation of it, either)</a:t>
            </a:r>
          </a:p>
          <a:p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We need to know the beam spot size in the beamline end window and target.</a:t>
            </a:r>
          </a:p>
          <a:p>
            <a:pPr marL="0" indent="0">
              <a:buNone/>
            </a:pPr>
            <a:r>
              <a:rPr lang="en-CA" dirty="0">
                <a:solidFill>
                  <a:srgbClr val="00B050"/>
                </a:solidFill>
              </a:rPr>
              <a:t>Possible solutions:</a:t>
            </a:r>
          </a:p>
          <a:p>
            <a:r>
              <a:rPr lang="en-CA" dirty="0">
                <a:solidFill>
                  <a:srgbClr val="00B050"/>
                </a:solidFill>
              </a:rPr>
              <a:t>There is a TPM close to the target, which could be used to perform beam profile scans (Yi-</a:t>
            </a:r>
            <a:r>
              <a:rPr lang="en-CA" dirty="0" err="1">
                <a:solidFill>
                  <a:srgbClr val="00B050"/>
                </a:solidFill>
              </a:rPr>
              <a:t>Nong</a:t>
            </a:r>
            <a:r>
              <a:rPr lang="en-CA" dirty="0">
                <a:solidFill>
                  <a:srgbClr val="00B050"/>
                </a:solidFill>
              </a:rPr>
              <a:t>)</a:t>
            </a:r>
          </a:p>
          <a:p>
            <a:pPr lvl="1"/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Challenge 1: it only has 5 mm active area</a:t>
            </a:r>
          </a:p>
          <a:p>
            <a:pPr lvl="1"/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Challenge 2: controls are not.</a:t>
            </a:r>
          </a:p>
          <a:p>
            <a:r>
              <a:rPr lang="en-CA" dirty="0">
                <a:solidFill>
                  <a:srgbClr val="00B050"/>
                </a:solidFill>
              </a:rPr>
              <a:t>We could install a second HARP instead of Q2 to extrapolate the beam shape to the target (Chuck)</a:t>
            </a:r>
          </a:p>
          <a:p>
            <a:pPr lvl="1"/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Challenge 1: it would only be ca 1.5 m before HARP 2 and the target is another 2.5 m away</a:t>
            </a:r>
          </a:p>
          <a:p>
            <a:pPr lvl="1"/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Challenge 2: 3 mm resolution is not ideal to extrapolate the beam spot on the target (Yi-</a:t>
            </a:r>
            <a:r>
              <a:rPr lang="en-CA" dirty="0" err="1">
                <a:solidFill>
                  <a:schemeClr val="accent6">
                    <a:lumMod val="75000"/>
                  </a:schemeClr>
                </a:solidFill>
              </a:rPr>
              <a:t>Nong</a:t>
            </a:r>
            <a:r>
              <a:rPr lang="en-CA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553453-8CE1-4875-8EEC-B73A5E231AD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5867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F4CA3-1537-4947-A0D8-C4E1A049B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Handover of BL1U to </a:t>
            </a:r>
            <a:r>
              <a:rPr lang="en-CA" dirty="0" err="1"/>
              <a:t>Acc</a:t>
            </a:r>
            <a:r>
              <a:rPr lang="en-CA" dirty="0"/>
              <a:t> </a:t>
            </a:r>
            <a:r>
              <a:rPr lang="en-CA" dirty="0" err="1"/>
              <a:t>Div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45F19A-209F-4987-B878-9F813AECE9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What we want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47733A-3503-45A9-B2E8-5D20560223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7919C2-949B-4CBF-B5D5-9786BF8B9B3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fontScale="92500"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BL1U and </a:t>
            </a:r>
            <a:r>
              <a:rPr lang="en-CA" sz="1800" b="1" dirty="0"/>
              <a:t>target</a:t>
            </a:r>
            <a:r>
              <a:rPr lang="en-CA" sz="1800" dirty="0"/>
              <a:t> are owned by the accelerator division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Physical sciences division (UCN group) own moderators around the target crypt and everything associated with UCN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UCN group requests beam properties from operations:</a:t>
            </a:r>
          </a:p>
          <a:p>
            <a:pPr lvl="1"/>
            <a:r>
              <a:rPr lang="en-CA" sz="1800" dirty="0"/>
              <a:t>Current and beam time structure on target (kicker parameters)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800" dirty="0"/>
              <a:t>Certain beam properties are mandated by the beam end window and target</a:t>
            </a:r>
          </a:p>
          <a:p>
            <a:pPr lvl="1"/>
            <a:r>
              <a:rPr lang="en-CA" sz="1800" dirty="0"/>
              <a:t>Minimum beam spot size on the beam end window and target or </a:t>
            </a:r>
            <a:r>
              <a:rPr lang="en-CA" sz="1800" dirty="0" err="1"/>
              <a:t>rastering</a:t>
            </a:r>
            <a:endParaRPr lang="en-CA" sz="1800" dirty="0"/>
          </a:p>
          <a:p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745C95-F9F2-42FD-833C-C12EB0A843A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6376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AEBDDD-C943-426C-92A9-336024B5F3F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BL1U paper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EA71D5-FC65-4CEA-94D0-7BC187DD727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325" y="4101900"/>
            <a:ext cx="10437812" cy="2091697"/>
          </a:xfrm>
        </p:spPr>
        <p:txBody>
          <a:bodyPr/>
          <a:lstStyle/>
          <a:p>
            <a:r>
              <a:rPr lang="en-CA" dirty="0"/>
              <a:t>Please let me know if you want to be on the author list!</a:t>
            </a:r>
          </a:p>
          <a:p>
            <a:r>
              <a:rPr lang="en-CA" dirty="0"/>
              <a:t>Describes components of beamline, optics and some of the commissioning.</a:t>
            </a:r>
          </a:p>
          <a:p>
            <a:r>
              <a:rPr lang="en-CA" dirty="0"/>
              <a:t>Paper is at 90%, will send draft around again in August…</a:t>
            </a:r>
          </a:p>
          <a:p>
            <a:r>
              <a:rPr lang="en-CA" dirty="0">
                <a:hlinkClick r:id="rId2"/>
              </a:rPr>
              <a:t>https://www.overleaf.com/read/skhrxxntpjyv</a:t>
            </a:r>
            <a:endParaRPr lang="en-CA" dirty="0"/>
          </a:p>
          <a:p>
            <a:r>
              <a:rPr lang="en-CA" dirty="0"/>
              <a:t>Another paper on kicker is also in the </a:t>
            </a:r>
            <a:r>
              <a:rPr lang="en-CA" dirty="0" err="1"/>
              <a:t>pipelin</a:t>
            </a:r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492AA-7CF7-4E69-859C-47F541DEF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84DBDE-D399-4B6D-83DF-34F006A093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F3B593-053E-43D0-8A87-400848895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689" y="0"/>
            <a:ext cx="7133086" cy="41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35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28BA5A-145C-4802-AF7F-E2CFE94F19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CA" dirty="0"/>
              <a:t>BL1U 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8C2CD-9DC6-4EF2-B54A-DB0F1D85CC3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CA" dirty="0"/>
              <a:t>Beam spot issues, diagnostics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4A97D-A172-443A-BECA-C39152D35DE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CA" dirty="0"/>
              <a:t>Handover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4F66DA-28C6-4AF3-8420-3B4500B765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CA" dirty="0"/>
              <a:t>We are getting closer to a solution.</a:t>
            </a:r>
          </a:p>
          <a:p>
            <a:r>
              <a:rPr lang="en-CA" dirty="0"/>
              <a:t>We probably will need a raster magnet.</a:t>
            </a:r>
          </a:p>
          <a:p>
            <a:endParaRPr lang="en-CA" dirty="0"/>
          </a:p>
          <a:p>
            <a:r>
              <a:rPr lang="en-CA" dirty="0"/>
              <a:t>BPMs and TPMs are getting closer to being operational.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E776E0-F1E4-4100-84F6-88CCF7EF617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Handover has been agreed upon.</a:t>
            </a:r>
          </a:p>
          <a:p>
            <a:r>
              <a:rPr lang="en-CA" dirty="0"/>
              <a:t>Oliver is definitely trying to help.</a:t>
            </a:r>
          </a:p>
          <a:p>
            <a:r>
              <a:rPr lang="en-CA" dirty="0"/>
              <a:t>More involvement is seen already (kicker tube, kicker commissioning, beam spot discussions…)</a:t>
            </a:r>
          </a:p>
          <a:p>
            <a:r>
              <a:rPr lang="en-CA" dirty="0"/>
              <a:t>Target and remote handling ownership are still debated in the </a:t>
            </a:r>
            <a:r>
              <a:rPr lang="en-CA" dirty="0" err="1"/>
              <a:t>Acc</a:t>
            </a:r>
            <a:r>
              <a:rPr lang="en-CA" dirty="0"/>
              <a:t> Div. Remote handling group is swamped with ARIEL…</a:t>
            </a:r>
          </a:p>
          <a:p>
            <a:r>
              <a:rPr lang="en-CA" dirty="0"/>
              <a:t>We are getting the documents together for the handover: BL1U operations manual (thanks to Wolfgang), target water design note </a:t>
            </a:r>
            <a:r>
              <a:rPr lang="en-CA" dirty="0" err="1"/>
              <a:t>etc</a:t>
            </a:r>
            <a:r>
              <a:rPr lang="en-CA" dirty="0"/>
              <a:t> (Cam).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5E803F-A124-4C5B-A657-C36BF987C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0513-E58D-2644-ACDB-E89B1349FCE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F217DB-A4CB-4511-95C9-FA798A5624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4762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134726" y="762548"/>
            <a:ext cx="8706407" cy="1014516"/>
          </a:xfrm>
        </p:spPr>
        <p:txBody>
          <a:bodyPr/>
          <a:lstStyle/>
          <a:p>
            <a:r>
              <a:rPr lang="en-CA" dirty="0"/>
              <a:t>BL1U final leg</a:t>
            </a:r>
          </a:p>
          <a:p>
            <a:r>
              <a:rPr lang="en-CA" dirty="0"/>
              <a:t>Top view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CA" dirty="0"/>
              <a:t>BL1U final leg, side view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254" y="0"/>
            <a:ext cx="86807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62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F59817C-5E89-F74C-BE88-562E79136B4B}" vid="{7DBB21AC-0158-974F-8828-1E86F2AF932A}"/>
    </a:ext>
  </a:extLst>
</a:theme>
</file>

<file path=ppt/theme/theme2.xml><?xml version="1.0" encoding="utf-8"?>
<a:theme xmlns:a="http://schemas.openxmlformats.org/drawingml/2006/main" name="1_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F59817C-5E89-F74C-BE88-562E79136B4B}" vid="{7DBB21AC-0158-974F-8828-1E86F2AF932A}"/>
    </a:ext>
  </a:extLst>
</a:theme>
</file>

<file path=ppt/theme/theme3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Document-153798</Template>
  <TotalTime>6739</TotalTime>
  <Words>1621</Words>
  <Application>Microsoft Office PowerPoint</Application>
  <PresentationFormat>Widescreen</PresentationFormat>
  <Paragraphs>165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Arial</vt:lpstr>
      <vt:lpstr>Arial Black</vt:lpstr>
      <vt:lpstr>Avenir Heavy</vt:lpstr>
      <vt:lpstr>Calibri</vt:lpstr>
      <vt:lpstr>Myriad Pro</vt:lpstr>
      <vt:lpstr>Myriad Pro Light</vt:lpstr>
      <vt:lpstr>Myriad Pro SemiExt</vt:lpstr>
      <vt:lpstr>Myriad Web Pro</vt:lpstr>
      <vt:lpstr>Symbol</vt:lpstr>
      <vt:lpstr>ヒラギノ角ゴ Pro W3</vt:lpstr>
      <vt:lpstr>Office Theme</vt:lpstr>
      <vt:lpstr>1_Office Theme</vt:lpstr>
      <vt:lpstr>201603_TRIUMF PPT Template_rev</vt:lpstr>
      <vt:lpstr>BL1U update</vt:lpstr>
      <vt:lpstr> </vt:lpstr>
      <vt:lpstr> </vt:lpstr>
      <vt:lpstr> 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Timeline working backwards</vt:lpstr>
      <vt:lpstr>PowerPoint Presentation</vt:lpstr>
      <vt:lpstr> </vt:lpstr>
      <vt:lpstr>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and summary</dc:title>
  <dc:creator>Ruediger Picker</dc:creator>
  <cp:lastModifiedBy>Ruediger Picker</cp:lastModifiedBy>
  <cp:revision>96</cp:revision>
  <dcterms:created xsi:type="dcterms:W3CDTF">2018-04-05T21:52:18Z</dcterms:created>
  <dcterms:modified xsi:type="dcterms:W3CDTF">2018-08-08T16:19:31Z</dcterms:modified>
</cp:coreProperties>
</file>