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6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24" autoAdjust="0"/>
  </p:normalViewPr>
  <p:slideViewPr>
    <p:cSldViewPr>
      <p:cViewPr varScale="1">
        <p:scale>
          <a:sx n="145" d="100"/>
          <a:sy n="145" d="100"/>
        </p:scale>
        <p:origin x="171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8649F-3DCB-44B5-AB4A-CB0348A717EB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74292-C05E-4050-84B0-F17D3D5BAC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97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74292-C05E-4050-84B0-F17D3D5BACE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730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163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953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893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62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521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804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54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35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30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4929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4E212-2CB7-4939-B6DE-F865E391D39E}" type="datetimeFigureOut">
              <a:rPr kumimoji="1" lang="ja-JP" altLang="en-US" smtClean="0"/>
              <a:t>2018/8/3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E684C-24C2-461E-9419-08CFE8D08F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054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83"/>
          <p:cNvSpPr>
            <a:spLocks noGrp="1" noChangeArrowheads="1"/>
          </p:cNvSpPr>
          <p:nvPr>
            <p:ph type="ctrTitle"/>
          </p:nvPr>
        </p:nvSpPr>
        <p:spPr>
          <a:xfrm>
            <a:off x="467544" y="1700808"/>
            <a:ext cx="8064896" cy="818510"/>
          </a:xfrm>
          <a:noFill/>
        </p:spPr>
        <p:txBody>
          <a:bodyPr lIns="481035" tIns="240517" rIns="481035" bIns="240517" anchor="ctr"/>
          <a:lstStyle/>
          <a:p>
            <a:pPr eaLnBrk="1" hangingPunct="1">
              <a:lnSpc>
                <a:spcPct val="50000"/>
              </a:lnSpc>
            </a:pPr>
            <a:r>
              <a:rPr lang="en-GB" altLang="ja-JP" sz="2400" b="1" dirty="0" smtClean="0">
                <a:latin typeface="Times New Roman" panose="02020603050405020304" pitchFamily="18" charset="0"/>
              </a:rPr>
              <a:t>HTS Magnet to Polarize </a:t>
            </a:r>
            <a:r>
              <a:rPr lang="en-GB" altLang="ja-JP" sz="2400" b="1" dirty="0" err="1" smtClean="0">
                <a:latin typeface="Times New Roman" panose="02020603050405020304" pitchFamily="18" charset="0"/>
              </a:rPr>
              <a:t>UltraCold</a:t>
            </a:r>
            <a:r>
              <a:rPr lang="en-GB" altLang="ja-JP" sz="2400" b="1" dirty="0" smtClean="0">
                <a:latin typeface="Times New Roman" panose="02020603050405020304" pitchFamily="18" charset="0"/>
              </a:rPr>
              <a:t> Neutrons</a:t>
            </a:r>
            <a:endParaRPr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2065617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755576" y="589720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dirty="0" smtClean="0">
                <a:latin typeface="Times New Roman" panose="02020603050405020304" pitchFamily="18" charset="0"/>
              </a:rPr>
              <a:t>We </a:t>
            </a:r>
            <a:r>
              <a:rPr lang="en-GB" altLang="ja-JP" dirty="0" smtClean="0">
                <a:latin typeface="Times New Roman" panose="02020603050405020304" pitchFamily="18" charset="0"/>
              </a:rPr>
              <a:t>fabricated </a:t>
            </a:r>
            <a:r>
              <a:rPr lang="en-GB" altLang="ja-JP" dirty="0">
                <a:latin typeface="Times New Roman" panose="02020603050405020304" pitchFamily="18" charset="0"/>
              </a:rPr>
              <a:t>a </a:t>
            </a:r>
            <a:r>
              <a:rPr lang="en-GB" altLang="ja-JP" dirty="0" smtClean="0">
                <a:latin typeface="Times New Roman" panose="02020603050405020304" pitchFamily="18" charset="0"/>
              </a:rPr>
              <a:t>HTS cylindrical to polarize </a:t>
            </a:r>
            <a:r>
              <a:rPr lang="en-GB" altLang="ja-JP" dirty="0" err="1">
                <a:latin typeface="Times New Roman" panose="02020603050405020304" pitchFamily="18" charset="0"/>
              </a:rPr>
              <a:t>ultracold</a:t>
            </a:r>
            <a:r>
              <a:rPr lang="en-GB" altLang="ja-JP" dirty="0">
                <a:latin typeface="Times New Roman" panose="02020603050405020304" pitchFamily="18" charset="0"/>
              </a:rPr>
              <a:t> neutrons (UCN). It consists of 10 double pancakes and the field strength at the </a:t>
            </a:r>
            <a:r>
              <a:rPr lang="en-GB" altLang="ja-JP" dirty="0" err="1">
                <a:latin typeface="Times New Roman" panose="02020603050405020304" pitchFamily="18" charset="0"/>
              </a:rPr>
              <a:t>center</a:t>
            </a:r>
            <a:r>
              <a:rPr lang="en-GB" altLang="ja-JP" dirty="0">
                <a:latin typeface="Times New Roman" panose="02020603050405020304" pitchFamily="18" charset="0"/>
              </a:rPr>
              <a:t> is larger than 3.5 T which is required to fully polarize 210 </a:t>
            </a:r>
            <a:r>
              <a:rPr lang="en-GB" altLang="ja-JP" dirty="0" err="1">
                <a:latin typeface="Times New Roman" panose="02020603050405020304" pitchFamily="18" charset="0"/>
              </a:rPr>
              <a:t>neV</a:t>
            </a:r>
            <a:r>
              <a:rPr lang="en-GB" altLang="ja-JP" dirty="0">
                <a:latin typeface="Times New Roman" panose="02020603050405020304" pitchFamily="18" charset="0"/>
              </a:rPr>
              <a:t> neutrons. Design and performance of the magnet are described.</a:t>
            </a:r>
            <a:endParaRPr lang="en-US" altLang="ja-JP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587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0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31544"/>
              </p:ext>
            </p:extLst>
          </p:nvPr>
        </p:nvGraphicFramePr>
        <p:xfrm>
          <a:off x="1115616" y="980728"/>
          <a:ext cx="6697241" cy="5455868"/>
        </p:xfrm>
        <a:graphic>
          <a:graphicData uri="http://schemas.openxmlformats.org/drawingml/2006/table">
            <a:tbl>
              <a:tblPr/>
              <a:tblGrid>
                <a:gridCol w="1221127"/>
                <a:gridCol w="3439906"/>
                <a:gridCol w="2036208"/>
              </a:tblGrid>
              <a:tr h="0">
                <a:tc rowSpan="8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Coil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Inner diameter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131.5 mm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Outer diameter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213 mm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Length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105 mm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Number of DP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Number of turns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2800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Total length of wire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1530 m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Inductance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H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Weight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30 kg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Magnet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Operating Temperature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 K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Rated current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200 A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Field at the center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≥ 3.5 T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041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Cryostat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Cooling power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35 W at 45 K             0.9 W at 4 K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0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Temperature of the shield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15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3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9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60 K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1009"/>
          <p:cNvSpPr>
            <a:spLocks noChangeArrowheads="1"/>
          </p:cNvSpPr>
          <p:nvPr/>
        </p:nvSpPr>
        <p:spPr bwMode="auto">
          <a:xfrm>
            <a:off x="1187624" y="188640"/>
            <a:ext cx="74959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GB" altLang="ja-JP" sz="2800" dirty="0">
                <a:latin typeface="Times New Roman" panose="02020603050405020304" pitchFamily="18" charset="0"/>
              </a:rPr>
              <a:t>Design parameters of the HTS cylindrical magnet. </a:t>
            </a:r>
          </a:p>
        </p:txBody>
      </p:sp>
    </p:spTree>
    <p:extLst>
      <p:ext uri="{BB962C8B-B14F-4D97-AF65-F5344CB8AC3E}">
        <p14:creationId xmlns:p14="http://schemas.microsoft.com/office/powerpoint/2010/main" val="1664910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336704" cy="542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010"/>
          <p:cNvSpPr>
            <a:spLocks noChangeArrowheads="1"/>
          </p:cNvSpPr>
          <p:nvPr/>
        </p:nvSpPr>
        <p:spPr bwMode="auto">
          <a:xfrm>
            <a:off x="899592" y="5733256"/>
            <a:ext cx="72728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GB" altLang="ja-JP" sz="1800" dirty="0">
                <a:latin typeface="Times New Roman" panose="02020603050405020304" pitchFamily="18" charset="0"/>
              </a:rPr>
              <a:t>A cross sectional structure of the upper half of the cylindrical magnet. Each double pancake is sandwiched by 1 mm thick cooling plates made of cupper. </a:t>
            </a:r>
          </a:p>
        </p:txBody>
      </p:sp>
    </p:spTree>
    <p:extLst>
      <p:ext uri="{BB962C8B-B14F-4D97-AF65-F5344CB8AC3E}">
        <p14:creationId xmlns:p14="http://schemas.microsoft.com/office/powerpoint/2010/main" val="262061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12" descr="P10102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6" b="3345"/>
          <a:stretch>
            <a:fillRect/>
          </a:stretch>
        </p:blipFill>
        <p:spPr bwMode="auto">
          <a:xfrm>
            <a:off x="1115616" y="836712"/>
            <a:ext cx="3024336" cy="204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34" descr="IMG_36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68960"/>
            <a:ext cx="3024336" cy="226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35"/>
          <p:cNvSpPr txBox="1">
            <a:spLocks noChangeArrowheads="1"/>
          </p:cNvSpPr>
          <p:nvPr/>
        </p:nvSpPr>
        <p:spPr bwMode="auto">
          <a:xfrm>
            <a:off x="467544" y="5504916"/>
            <a:ext cx="446449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813300">
              <a:spcBef>
                <a:spcPct val="20000"/>
              </a:spcBef>
              <a:buChar char="•"/>
              <a:defRPr kumimoji="1" sz="16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913188" indent="-1504950" defTabSz="4813300">
              <a:spcBef>
                <a:spcPct val="20000"/>
              </a:spcBef>
              <a:buChar char="–"/>
              <a:defRPr kumimoji="1" sz="14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018213" indent="-1204913" defTabSz="4813300">
              <a:spcBef>
                <a:spcPct val="20000"/>
              </a:spcBef>
              <a:buChar char="•"/>
              <a:defRPr kumimoji="1" sz="1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8424863" indent="-1203325" defTabSz="4813300">
              <a:spcBef>
                <a:spcPct val="20000"/>
              </a:spcBef>
              <a:buChar char="–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0831513" indent="-1204913" defTabSz="4813300">
              <a:spcBef>
                <a:spcPct val="20000"/>
              </a:spcBef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12887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117459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22031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26603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2400" dirty="0">
                <a:latin typeface="Times New Roman" panose="02020603050405020304" pitchFamily="18" charset="0"/>
              </a:rPr>
              <a:t>Coil and connection to current leads and cooling plates.</a:t>
            </a:r>
          </a:p>
        </p:txBody>
      </p:sp>
      <p:pic>
        <p:nvPicPr>
          <p:cNvPr id="5" name="Picture 1031" descr="co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53445"/>
            <a:ext cx="3240360" cy="441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036"/>
          <p:cNvSpPr txBox="1">
            <a:spLocks noChangeArrowheads="1"/>
          </p:cNvSpPr>
          <p:nvPr/>
        </p:nvSpPr>
        <p:spPr bwMode="auto">
          <a:xfrm>
            <a:off x="4463480" y="5504915"/>
            <a:ext cx="468052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813300">
              <a:spcBef>
                <a:spcPct val="20000"/>
              </a:spcBef>
              <a:buChar char="•"/>
              <a:defRPr kumimoji="1" sz="16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913188" indent="-1504950" defTabSz="4813300">
              <a:spcBef>
                <a:spcPct val="20000"/>
              </a:spcBef>
              <a:buChar char="–"/>
              <a:defRPr kumimoji="1" sz="14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018213" indent="-1204913" defTabSz="4813300">
              <a:spcBef>
                <a:spcPct val="20000"/>
              </a:spcBef>
              <a:buChar char="•"/>
              <a:defRPr kumimoji="1" sz="1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8424863" indent="-1203325" defTabSz="4813300">
              <a:spcBef>
                <a:spcPct val="20000"/>
              </a:spcBef>
              <a:buChar char="–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0831513" indent="-1204913" defTabSz="4813300">
              <a:spcBef>
                <a:spcPct val="20000"/>
              </a:spcBef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12887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117459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22031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26603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2400" dirty="0">
                <a:latin typeface="Times New Roman" panose="02020603050405020304" pitchFamily="18" charset="0"/>
              </a:rPr>
              <a:t>Connection to the 1</a:t>
            </a:r>
            <a:r>
              <a:rPr lang="en-US" altLang="ja-JP" sz="2400" baseline="30000" dirty="0">
                <a:latin typeface="Times New Roman" panose="02020603050405020304" pitchFamily="18" charset="0"/>
              </a:rPr>
              <a:t>st</a:t>
            </a:r>
            <a:r>
              <a:rPr lang="en-US" altLang="ja-JP" sz="2400" dirty="0">
                <a:latin typeface="Times New Roman" panose="02020603050405020304" pitchFamily="18" charset="0"/>
              </a:rPr>
              <a:t> and 2</a:t>
            </a:r>
            <a:r>
              <a:rPr lang="en-US" altLang="ja-JP" sz="2400" baseline="30000" dirty="0">
                <a:latin typeface="Times New Roman" panose="02020603050405020304" pitchFamily="18" charset="0"/>
              </a:rPr>
              <a:t>nd</a:t>
            </a:r>
            <a:r>
              <a:rPr lang="en-US" altLang="ja-JP" sz="2400" dirty="0">
                <a:latin typeface="Times New Roman" panose="02020603050405020304" pitchFamily="18" charset="0"/>
              </a:rPr>
              <a:t> stage of the pulse tube </a:t>
            </a:r>
            <a:r>
              <a:rPr lang="en-US" altLang="ja-JP" sz="2400" dirty="0" err="1">
                <a:latin typeface="Times New Roman" panose="02020603050405020304" pitchFamily="18" charset="0"/>
              </a:rPr>
              <a:t>cryocooler</a:t>
            </a:r>
            <a:r>
              <a:rPr lang="en-US" altLang="ja-JP" sz="2400" dirty="0"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7233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32" descr="IMG_36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4032447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33" descr="IMG_63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8680"/>
            <a:ext cx="3618169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37"/>
          <p:cNvSpPr txBox="1">
            <a:spLocks noChangeArrowheads="1"/>
          </p:cNvSpPr>
          <p:nvPr/>
        </p:nvSpPr>
        <p:spPr bwMode="auto">
          <a:xfrm>
            <a:off x="323528" y="4365104"/>
            <a:ext cx="334846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813300">
              <a:spcBef>
                <a:spcPct val="20000"/>
              </a:spcBef>
              <a:buChar char="•"/>
              <a:defRPr kumimoji="1" sz="16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913188" indent="-1504950" defTabSz="4813300">
              <a:spcBef>
                <a:spcPct val="20000"/>
              </a:spcBef>
              <a:buChar char="–"/>
              <a:defRPr kumimoji="1" sz="14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018213" indent="-1204913" defTabSz="4813300">
              <a:spcBef>
                <a:spcPct val="20000"/>
              </a:spcBef>
              <a:buChar char="•"/>
              <a:defRPr kumimoji="1" sz="1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8424863" indent="-1203325" defTabSz="4813300">
              <a:spcBef>
                <a:spcPct val="20000"/>
              </a:spcBef>
              <a:buChar char="–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0831513" indent="-1204913" defTabSz="4813300">
              <a:spcBef>
                <a:spcPct val="20000"/>
              </a:spcBef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12887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117459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22031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26603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2400" dirty="0">
                <a:latin typeface="Times New Roman" panose="02020603050405020304" pitchFamily="18" charset="0"/>
              </a:rPr>
              <a:t>Current leads and thermal anchors on the </a:t>
            </a:r>
            <a:r>
              <a:rPr lang="en-US" altLang="ja-JP" sz="2400" dirty="0" smtClean="0">
                <a:latin typeface="Times New Roman" panose="02020603050405020304" pitchFamily="18" charset="0"/>
              </a:rPr>
              <a:t>1</a:t>
            </a:r>
            <a:r>
              <a:rPr lang="en-US" altLang="ja-JP" sz="2400" baseline="30000" dirty="0" smtClean="0">
                <a:latin typeface="Times New Roman" panose="02020603050405020304" pitchFamily="18" charset="0"/>
              </a:rPr>
              <a:t>st</a:t>
            </a:r>
            <a:r>
              <a:rPr lang="en-US" altLang="ja-JP" sz="2400" dirty="0" smtClean="0">
                <a:latin typeface="Times New Roman" panose="02020603050405020304" pitchFamily="18" charset="0"/>
              </a:rPr>
              <a:t> </a:t>
            </a:r>
            <a:r>
              <a:rPr lang="en-US" altLang="ja-JP" sz="2400" dirty="0">
                <a:latin typeface="Times New Roman" panose="02020603050405020304" pitchFamily="18" charset="0"/>
              </a:rPr>
              <a:t>stage of the </a:t>
            </a:r>
            <a:r>
              <a:rPr lang="en-US" altLang="ja-JP" sz="2400" dirty="0" err="1">
                <a:latin typeface="Times New Roman" panose="02020603050405020304" pitchFamily="18" charset="0"/>
              </a:rPr>
              <a:t>cryocooler</a:t>
            </a:r>
            <a:r>
              <a:rPr lang="en-US" altLang="ja-JP" sz="24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" name="Text Box 1038"/>
          <p:cNvSpPr txBox="1">
            <a:spLocks noChangeArrowheads="1"/>
          </p:cNvSpPr>
          <p:nvPr/>
        </p:nvSpPr>
        <p:spPr bwMode="auto">
          <a:xfrm>
            <a:off x="4716016" y="5661248"/>
            <a:ext cx="453667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813300">
              <a:spcBef>
                <a:spcPct val="20000"/>
              </a:spcBef>
              <a:buChar char="•"/>
              <a:defRPr kumimoji="1" sz="16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913188" indent="-1504950" defTabSz="4813300">
              <a:spcBef>
                <a:spcPct val="20000"/>
              </a:spcBef>
              <a:buChar char="–"/>
              <a:defRPr kumimoji="1" sz="14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018213" indent="-1204913" defTabSz="4813300">
              <a:spcBef>
                <a:spcPct val="20000"/>
              </a:spcBef>
              <a:buChar char="•"/>
              <a:defRPr kumimoji="1" sz="1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8424863" indent="-1203325" defTabSz="4813300">
              <a:spcBef>
                <a:spcPct val="20000"/>
              </a:spcBef>
              <a:buChar char="–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0831513" indent="-1204913" defTabSz="4813300">
              <a:spcBef>
                <a:spcPct val="20000"/>
              </a:spcBef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12887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117459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22031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2660313" indent="-1204913" defTabSz="48133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2400" dirty="0">
                <a:latin typeface="Times New Roman" panose="02020603050405020304" pitchFamily="18" charset="0"/>
              </a:rPr>
              <a:t>Magnet installed downstream of the </a:t>
            </a:r>
            <a:r>
              <a:rPr lang="en-US" altLang="ja-JP" sz="2400" dirty="0" err="1">
                <a:latin typeface="Times New Roman" panose="02020603050405020304" pitchFamily="18" charset="0"/>
              </a:rPr>
              <a:t>superthermal</a:t>
            </a:r>
            <a:r>
              <a:rPr lang="en-US" altLang="ja-JP" sz="2400" dirty="0">
                <a:latin typeface="Times New Roman" panose="02020603050405020304" pitchFamily="18" charset="0"/>
              </a:rPr>
              <a:t> UCN source. </a:t>
            </a:r>
          </a:p>
        </p:txBody>
      </p:sp>
    </p:spTree>
    <p:extLst>
      <p:ext uri="{BB962C8B-B14F-4D97-AF65-F5344CB8AC3E}">
        <p14:creationId xmlns:p14="http://schemas.microsoft.com/office/powerpoint/2010/main" val="1445718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39" descr="I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4464496" cy="252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044"/>
          <p:cNvSpPr>
            <a:spLocks noChangeArrowheads="1"/>
          </p:cNvSpPr>
          <p:nvPr/>
        </p:nvSpPr>
        <p:spPr bwMode="auto">
          <a:xfrm>
            <a:off x="104117" y="3573016"/>
            <a:ext cx="432048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GB" altLang="ja-JP" sz="2000" dirty="0">
                <a:latin typeface="Times New Roman" panose="02020603050405020304" pitchFamily="18" charset="0"/>
              </a:rPr>
              <a:t>Results of </a:t>
            </a:r>
            <a:r>
              <a:rPr lang="en-GB" altLang="ja-JP" sz="2000" dirty="0" err="1">
                <a:latin typeface="Times New Roman" panose="02020603050405020304" pitchFamily="18" charset="0"/>
              </a:rPr>
              <a:t>Ic</a:t>
            </a:r>
            <a:r>
              <a:rPr lang="en-GB" altLang="ja-JP" sz="2000" dirty="0">
                <a:latin typeface="Times New Roman" panose="02020603050405020304" pitchFamily="18" charset="0"/>
              </a:rPr>
              <a:t> measurement at 77K. The total length of wire is 1530 m. The </a:t>
            </a:r>
            <a:r>
              <a:rPr lang="en-GB" altLang="ja-JP" sz="2000" dirty="0" err="1">
                <a:latin typeface="Times New Roman" panose="02020603050405020304" pitchFamily="18" charset="0"/>
              </a:rPr>
              <a:t>Ic</a:t>
            </a:r>
            <a:r>
              <a:rPr lang="en-GB" altLang="ja-JP" sz="2000" dirty="0">
                <a:latin typeface="Times New Roman" panose="02020603050405020304" pitchFamily="18" charset="0"/>
              </a:rPr>
              <a:t> value is 25 A which is better than the design value of 20 A.</a:t>
            </a:r>
          </a:p>
        </p:txBody>
      </p:sp>
      <p:pic>
        <p:nvPicPr>
          <p:cNvPr id="7" name="Picture 1041" descr="te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20688"/>
            <a:ext cx="3836143" cy="256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068"/>
          <p:cNvSpPr>
            <a:spLocks noChangeArrowheads="1"/>
          </p:cNvSpPr>
          <p:nvPr/>
        </p:nvSpPr>
        <p:spPr bwMode="auto">
          <a:xfrm>
            <a:off x="4860032" y="3549607"/>
            <a:ext cx="439226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GB" altLang="ja-JP" sz="2000" dirty="0">
                <a:latin typeface="Times New Roman" panose="02020603050405020304" pitchFamily="18" charset="0"/>
              </a:rPr>
              <a:t>Cooling performance of the system. Solid, dashed, dot-dashed and dotted lines show the temperature of the coil, the first stage of the </a:t>
            </a:r>
            <a:r>
              <a:rPr lang="en-GB" altLang="ja-JP" sz="2000" dirty="0" err="1">
                <a:latin typeface="Times New Roman" panose="02020603050405020304" pitchFamily="18" charset="0"/>
              </a:rPr>
              <a:t>cryocooler</a:t>
            </a:r>
            <a:r>
              <a:rPr lang="en-GB" altLang="ja-JP" sz="2000" dirty="0">
                <a:latin typeface="Times New Roman" panose="02020603050405020304" pitchFamily="18" charset="0"/>
              </a:rPr>
              <a:t>, the shield and the second stage of the </a:t>
            </a:r>
            <a:r>
              <a:rPr lang="en-GB" altLang="ja-JP" sz="2000" dirty="0" err="1">
                <a:latin typeface="Times New Roman" panose="02020603050405020304" pitchFamily="18" charset="0"/>
              </a:rPr>
              <a:t>cryocooler</a:t>
            </a:r>
            <a:r>
              <a:rPr lang="en-GB" altLang="ja-JP" sz="2000" dirty="0">
                <a:latin typeface="Times New Roman" panose="02020603050405020304" pitchFamily="18" charset="0"/>
              </a:rPr>
              <a:t>, respectively.</a:t>
            </a:r>
          </a:p>
        </p:txBody>
      </p:sp>
    </p:spTree>
    <p:extLst>
      <p:ext uri="{BB962C8B-B14F-4D97-AF65-F5344CB8AC3E}">
        <p14:creationId xmlns:p14="http://schemas.microsoft.com/office/powerpoint/2010/main" val="2456769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42" descr="mfiel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3694421" cy="247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069"/>
          <p:cNvSpPr>
            <a:spLocks noChangeArrowheads="1"/>
          </p:cNvSpPr>
          <p:nvPr/>
        </p:nvSpPr>
        <p:spPr bwMode="auto">
          <a:xfrm>
            <a:off x="827584" y="4005064"/>
            <a:ext cx="381555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GB" altLang="ja-JP" sz="2000" dirty="0">
                <a:latin typeface="Times New Roman" panose="02020603050405020304" pitchFamily="18" charset="0"/>
              </a:rPr>
              <a:t>Excitation results of the fabricated magnet. At 200 A, the field strength is 3.75 T which is higher than required value 3.5 T to fully polarize 210 </a:t>
            </a:r>
            <a:r>
              <a:rPr lang="en-GB" altLang="ja-JP" sz="2000" dirty="0" err="1">
                <a:latin typeface="Times New Roman" panose="02020603050405020304" pitchFamily="18" charset="0"/>
              </a:rPr>
              <a:t>neV</a:t>
            </a:r>
            <a:r>
              <a:rPr lang="en-GB" altLang="ja-JP" sz="2000" dirty="0">
                <a:latin typeface="Times New Roman" panose="02020603050405020304" pitchFamily="18" charset="0"/>
              </a:rPr>
              <a:t> UCNs. </a:t>
            </a:r>
          </a:p>
        </p:txBody>
      </p:sp>
      <p:pic>
        <p:nvPicPr>
          <p:cNvPr id="4" name="Picture 1043" descr="dis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787056"/>
            <a:ext cx="3779248" cy="249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70"/>
          <p:cNvSpPr>
            <a:spLocks noChangeArrowheads="1"/>
          </p:cNvSpPr>
          <p:nvPr/>
        </p:nvSpPr>
        <p:spPr bwMode="auto">
          <a:xfrm>
            <a:off x="4860032" y="4077072"/>
            <a:ext cx="381637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GB" altLang="ja-JP" sz="2000" dirty="0">
                <a:latin typeface="Times New Roman" panose="02020603050405020304" pitchFamily="18" charset="0"/>
              </a:rPr>
              <a:t>Field distribution along the axis. The solid line shows results of the numerical simulation by TOSCA.</a:t>
            </a:r>
          </a:p>
        </p:txBody>
      </p:sp>
    </p:spTree>
    <p:extLst>
      <p:ext uri="{BB962C8B-B14F-4D97-AF65-F5344CB8AC3E}">
        <p14:creationId xmlns:p14="http://schemas.microsoft.com/office/powerpoint/2010/main" val="124707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655" y="823990"/>
            <a:ext cx="3663489" cy="274761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95811"/>
            <a:ext cx="2784309" cy="208823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2" y="4509120"/>
            <a:ext cx="2731306" cy="204848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09" y="3595411"/>
            <a:ext cx="3138491" cy="2353869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060" y="332656"/>
            <a:ext cx="2811444" cy="2108583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4568868" y="274512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Fixing of an Al foil at the center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640876" y="6033414"/>
            <a:ext cx="3531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Connections to thermal shields</a:t>
            </a:r>
            <a:endParaRPr kumimoji="1" lang="ja-JP" altLang="en-US" sz="20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10916" y="4013359"/>
            <a:ext cx="1412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Downstream side</a:t>
            </a:r>
            <a:endParaRPr kumimoji="1" lang="ja-JP" altLang="en-US" dirty="0"/>
          </a:p>
        </p:txBody>
      </p:sp>
      <p:cxnSp>
        <p:nvCxnSpPr>
          <p:cNvPr id="16" name="直線矢印コネクタ 15"/>
          <p:cNvCxnSpPr/>
          <p:nvPr/>
        </p:nvCxnSpPr>
        <p:spPr>
          <a:xfrm>
            <a:off x="4211960" y="4605934"/>
            <a:ext cx="1440160" cy="3231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7787596" y="4248602"/>
            <a:ext cx="1296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Upstream side: taper</a:t>
            </a:r>
            <a:endParaRPr kumimoji="1" lang="en-US" altLang="ja-JP" sz="2000" dirty="0" smtClean="0"/>
          </a:p>
        </p:txBody>
      </p:sp>
      <p:cxnSp>
        <p:nvCxnSpPr>
          <p:cNvPr id="25" name="直線矢印コネクタ 24"/>
          <p:cNvCxnSpPr/>
          <p:nvPr/>
        </p:nvCxnSpPr>
        <p:spPr>
          <a:xfrm flipH="1">
            <a:off x="7164288" y="4653136"/>
            <a:ext cx="68271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3364089" y="5751117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Fixing: screw</a:t>
            </a:r>
            <a:endParaRPr kumimoji="1" lang="ja-JP" altLang="en-US" dirty="0"/>
          </a:p>
        </p:txBody>
      </p:sp>
      <p:cxnSp>
        <p:nvCxnSpPr>
          <p:cNvPr id="28" name="直線矢印コネクタ 27"/>
          <p:cNvCxnSpPr/>
          <p:nvPr/>
        </p:nvCxnSpPr>
        <p:spPr>
          <a:xfrm flipV="1">
            <a:off x="4067944" y="5810780"/>
            <a:ext cx="1584176" cy="2105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28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4380" y="1207908"/>
            <a:ext cx="4121696" cy="309127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85413" y="995307"/>
            <a:ext cx="4149080" cy="311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072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6"/>
            <a:ext cx="3803915" cy="285293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1048"/>
            <a:ext cx="7710297" cy="2299696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5148064" y="155679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Current feedthroughs in air.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0003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786"/>
            <a:ext cx="9144000" cy="62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25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353</Words>
  <Application>Microsoft Office PowerPoint</Application>
  <PresentationFormat>画面に合わせる (4:3)</PresentationFormat>
  <Paragraphs>48</Paragraphs>
  <Slides>12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ＭＳ Ｐゴシック</vt:lpstr>
      <vt:lpstr>Arial</vt:lpstr>
      <vt:lpstr>Calibri</vt:lpstr>
      <vt:lpstr>Times New Roman</vt:lpstr>
      <vt:lpstr>Office ​​テーマ</vt:lpstr>
      <vt:lpstr>HTS Magnet to Polarize UltraCold Neutrons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console21-u</dc:creator>
  <cp:lastModifiedBy>hatanaka</cp:lastModifiedBy>
  <cp:revision>12</cp:revision>
  <dcterms:created xsi:type="dcterms:W3CDTF">2012-06-20T23:50:53Z</dcterms:created>
  <dcterms:modified xsi:type="dcterms:W3CDTF">2018-08-03T05:00:32Z</dcterms:modified>
</cp:coreProperties>
</file>