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0" r:id="rId6"/>
    <p:sldId id="261" r:id="rId7"/>
    <p:sldId id="268" r:id="rId8"/>
    <p:sldId id="259" r:id="rId9"/>
    <p:sldId id="262" r:id="rId10"/>
    <p:sldId id="264" r:id="rId11"/>
    <p:sldId id="269" r:id="rId12"/>
    <p:sldId id="265" r:id="rId13"/>
    <p:sldId id="270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3" autoAdjust="0"/>
    <p:restoredTop sz="94699"/>
  </p:normalViewPr>
  <p:slideViewPr>
    <p:cSldViewPr>
      <p:cViewPr varScale="1">
        <p:scale>
          <a:sx n="115" d="100"/>
          <a:sy n="115" d="100"/>
        </p:scale>
        <p:origin x="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Active Magnetic Compensation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Jeff</a:t>
            </a:r>
          </a:p>
        </p:txBody>
      </p:sp>
    </p:spTree>
    <p:extLst>
      <p:ext uri="{BB962C8B-B14F-4D97-AF65-F5344CB8AC3E}">
        <p14:creationId xmlns:p14="http://schemas.microsoft.com/office/powerpoint/2010/main" val="324902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Magnetic Compensation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Requirements:  make the field small, homogeneous, and stable.  Do not restrict access to experiment within.</a:t>
            </a:r>
          </a:p>
          <a:p>
            <a:pPr lvl="1"/>
            <a:r>
              <a:rPr lang="en-US" dirty="0"/>
              <a:t>How small?  Make sure the passive shields don’t saturate.</a:t>
            </a:r>
          </a:p>
          <a:p>
            <a:pPr lvl="1"/>
            <a:r>
              <a:rPr lang="en-US" dirty="0"/>
              <a:t>How homogeneous?  Probably don’t care too much – the passive shields will remove gradients.</a:t>
            </a:r>
          </a:p>
          <a:p>
            <a:pPr lvl="1"/>
            <a:r>
              <a:rPr lang="en-US" dirty="0"/>
              <a:t>How stable?</a:t>
            </a:r>
          </a:p>
          <a:p>
            <a:pPr lvl="2"/>
            <a:r>
              <a:rPr lang="en-US" dirty="0"/>
              <a:t>Stable enough that passive shield still does its job and keeps the </a:t>
            </a:r>
            <a:r>
              <a:rPr lang="en-US" dirty="0" err="1"/>
              <a:t>comagnetometer</a:t>
            </a:r>
            <a:r>
              <a:rPr lang="en-US" dirty="0"/>
              <a:t> happy – 10 </a:t>
            </a:r>
            <a:r>
              <a:rPr lang="en-US" dirty="0" err="1"/>
              <a:t>fT</a:t>
            </a:r>
            <a:r>
              <a:rPr lang="en-US" dirty="0"/>
              <a:t> in 100 s averaging.</a:t>
            </a:r>
          </a:p>
          <a:p>
            <a:pPr lvl="2"/>
            <a:r>
              <a:rPr lang="en-US" dirty="0"/>
              <a:t>Stability of gradient set by “R-1” correction scheme inside passive shielding factor – somewhat related to int. mag. function.</a:t>
            </a:r>
          </a:p>
          <a:p>
            <a:pPr lvl="1"/>
            <a:r>
              <a:rPr lang="en-US" dirty="0"/>
              <a:t>The belief is that the happier the outermost passive shield is, the less time we will spend degaussing.  This belief is not quantified, to my knowledge.</a:t>
            </a:r>
          </a:p>
          <a:p>
            <a:pPr lvl="1"/>
            <a:r>
              <a:rPr lang="en-US" dirty="0"/>
              <a:t>How invisible?  No conflicts with any access to anything.  Easy to rip apart for access, if necessary.  =&gt; “Open” geometry.</a:t>
            </a:r>
          </a:p>
          <a:p>
            <a:r>
              <a:rPr lang="en-US" dirty="0"/>
              <a:t>Deficiency:  how to answer why this is better than another layer of mu-metal.</a:t>
            </a:r>
          </a:p>
        </p:txBody>
      </p:sp>
    </p:spTree>
    <p:extLst>
      <p:ext uri="{BB962C8B-B14F-4D97-AF65-F5344CB8AC3E}">
        <p14:creationId xmlns:p14="http://schemas.microsoft.com/office/powerpoint/2010/main" val="24607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new state-of-the-art is defined by PSI, in my opinion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Reported in Michal </a:t>
            </a:r>
            <a:r>
              <a:rPr lang="en-US" dirty="0" err="1"/>
              <a:t>Rawlik’s</a:t>
            </a:r>
            <a:r>
              <a:rPr lang="en-US" dirty="0"/>
              <a:t> thesis (2018)</a:t>
            </a:r>
          </a:p>
          <a:p>
            <a:r>
              <a:rPr lang="en-US" dirty="0"/>
              <a:t>Main innovations:</a:t>
            </a:r>
          </a:p>
          <a:p>
            <a:pPr lvl="1"/>
            <a:r>
              <a:rPr lang="en-US" dirty="0"/>
              <a:t>Coil design based on patch coils</a:t>
            </a:r>
          </a:p>
          <a:p>
            <a:pPr lvl="1"/>
            <a:r>
              <a:rPr lang="en-US" dirty="0"/>
              <a:t>Multidimensional PID,  revisited</a:t>
            </a:r>
          </a:p>
          <a:p>
            <a:pPr lvl="1"/>
            <a:r>
              <a:rPr lang="en-US" dirty="0"/>
              <a:t>Field mapping in the experimental area</a:t>
            </a:r>
          </a:p>
        </p:txBody>
      </p:sp>
    </p:spTree>
    <p:extLst>
      <p:ext uri="{BB962C8B-B14F-4D97-AF65-F5344CB8AC3E}">
        <p14:creationId xmlns:p14="http://schemas.microsoft.com/office/powerpoint/2010/main" val="41492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3101192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399" y="2717562"/>
            <a:ext cx="5453063" cy="4091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Bent Arrow 4"/>
          <p:cNvSpPr/>
          <p:nvPr/>
        </p:nvSpPr>
        <p:spPr>
          <a:xfrm rot="10800000" flipH="1">
            <a:off x="2094432" y="3609767"/>
            <a:ext cx="1486968" cy="149284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98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309563"/>
            <a:ext cx="8896350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00729" y="228600"/>
            <a:ext cx="2085975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Design for n2EDM:</a:t>
            </a:r>
          </a:p>
          <a:p>
            <a:r>
              <a:rPr lang="en-US" dirty="0"/>
              <a:t>Efficiencies for </a:t>
            </a:r>
            <a:r>
              <a:rPr lang="en-US" dirty="0" err="1"/>
              <a:t>counterpropagating</a:t>
            </a:r>
            <a:r>
              <a:rPr lang="en-US" dirty="0"/>
              <a:t> currents in winding patterns flexible enough to generate gradients to some order.</a:t>
            </a:r>
          </a:p>
        </p:txBody>
      </p:sp>
    </p:spTree>
    <p:extLst>
      <p:ext uri="{BB962C8B-B14F-4D97-AF65-F5344CB8AC3E}">
        <p14:creationId xmlns:p14="http://schemas.microsoft.com/office/powerpoint/2010/main" val="264540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Multidimensional PID revisited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2296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14525"/>
            <a:ext cx="6291263" cy="462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5184449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Rotating dipole stimulus 7.5 m distant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2743200"/>
            <a:ext cx="137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Prototype system at ETH Zurich, with condition number ~1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4132" y="1496496"/>
            <a:ext cx="233711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No PID? – not exactly…</a:t>
            </a:r>
          </a:p>
        </p:txBody>
      </p:sp>
    </p:spTree>
    <p:extLst>
      <p:ext uri="{BB962C8B-B14F-4D97-AF65-F5344CB8AC3E}">
        <p14:creationId xmlns:p14="http://schemas.microsoft.com/office/powerpoint/2010/main" val="1866821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 PID?</a:t>
            </a:r>
            <a:br>
              <a:rPr lang="en-US" dirty="0"/>
            </a:br>
            <a:r>
              <a:rPr lang="en-US" dirty="0"/>
              <a:t>Actually, it is PID, just not as general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Rawlik: 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𝑡𝑎𝑟𝑔𝑒𝑡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is mathematically equivalent to: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𝑡𝑎𝑟𝑔𝑒𝑡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Which in turn is equivalent to an implementation of PID: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  <m:r>
                        <a:rPr lang="en-US" b="0" i="1" dirty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dirty="0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		where the error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≡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𝑡𝑎𝑟𝑔𝑒𝑡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)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with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dirty="0"/>
                  <a:t> set to a particular value.</a:t>
                </a:r>
              </a:p>
              <a:p>
                <a:r>
                  <a:rPr lang="en-US" dirty="0"/>
                  <a:t>So this is just PID, but with a very particular tuning.  The delay built into equation (30) is in fact another form of tuning.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230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ETHZ:  robot-belt system (like at </a:t>
            </a:r>
            <a:r>
              <a:rPr lang="en-US" dirty="0" err="1"/>
              <a:t>UWpg</a:t>
            </a:r>
            <a:r>
              <a:rPr lang="en-US" dirty="0"/>
              <a:t>)</a:t>
            </a:r>
          </a:p>
          <a:p>
            <a:r>
              <a:rPr lang="en-US" dirty="0"/>
              <a:t>At LSPC:  manual </a:t>
            </a:r>
            <a:r>
              <a:rPr lang="en-US" dirty="0" err="1"/>
              <a:t>multifluxgate</a:t>
            </a:r>
            <a:r>
              <a:rPr lang="en-US" dirty="0"/>
              <a:t> tower</a:t>
            </a:r>
          </a:p>
          <a:p>
            <a:r>
              <a:rPr lang="en-US" dirty="0"/>
              <a:t>At PSI:  scaled up version of LSPC system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1" y="3505200"/>
            <a:ext cx="882967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7" y="3810000"/>
            <a:ext cx="3886200" cy="27310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33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14300"/>
            <a:ext cx="8810625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371141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1200" y="235009"/>
            <a:ext cx="29718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January 2018:  Maps made for all conditions of nearby superconducting magnets</a:t>
            </a:r>
          </a:p>
        </p:txBody>
      </p:sp>
    </p:spTree>
    <p:extLst>
      <p:ext uri="{BB962C8B-B14F-4D97-AF65-F5344CB8AC3E}">
        <p14:creationId xmlns:p14="http://schemas.microsoft.com/office/powerpoint/2010/main" val="1830792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of us is working on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be at state-of-the-art:</a:t>
            </a:r>
          </a:p>
          <a:p>
            <a:pPr lvl="1"/>
            <a:r>
              <a:rPr lang="en-US" dirty="0"/>
              <a:t>Coil design (based on patch coils)</a:t>
            </a:r>
          </a:p>
          <a:p>
            <a:pPr lvl="1"/>
            <a:r>
              <a:rPr lang="en-US" dirty="0"/>
              <a:t>Multidimensional PID,  revisited</a:t>
            </a:r>
          </a:p>
          <a:p>
            <a:pPr lvl="1"/>
            <a:r>
              <a:rPr lang="en-US" dirty="0"/>
              <a:t>Field mapping in the experimental area</a:t>
            </a:r>
          </a:p>
          <a:p>
            <a:r>
              <a:rPr lang="en-US" dirty="0"/>
              <a:t>Basic definition of </a:t>
            </a:r>
            <a:r>
              <a:rPr lang="en-US" dirty="0" err="1"/>
              <a:t>Shomi’s</a:t>
            </a:r>
            <a:r>
              <a:rPr lang="en-US" dirty="0"/>
              <a:t> MSc thesis:  learning about multidimensional PID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67954" y="2743200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Shomi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6096355" y="2927866"/>
            <a:ext cx="13715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3" idx="1"/>
          </p:cNvCxnSpPr>
          <p:nvPr/>
        </p:nvCxnSpPr>
        <p:spPr>
          <a:xfrm flipH="1" flipV="1">
            <a:off x="7086600" y="3505200"/>
            <a:ext cx="533400" cy="138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324600" y="2438400"/>
            <a:ext cx="11810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20000" y="3320534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Elspeth, Beatrice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5698" y="2253734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Opportunity</a:t>
            </a:r>
          </a:p>
        </p:txBody>
      </p:sp>
    </p:spTree>
    <p:extLst>
      <p:ext uri="{BB962C8B-B14F-4D97-AF65-F5344CB8AC3E}">
        <p14:creationId xmlns:p14="http://schemas.microsoft.com/office/powerpoint/2010/main" val="147335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results from </a:t>
            </a:r>
            <a:r>
              <a:rPr lang="en-US" dirty="0" err="1"/>
              <a:t>Shomi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852401" cy="497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818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results from </a:t>
            </a:r>
            <a:r>
              <a:rPr lang="en-US" dirty="0" err="1"/>
              <a:t>Shomi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143000"/>
            <a:ext cx="9843509" cy="553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049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 Time-dependent simulation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4" y="1689831"/>
            <a:ext cx="9145024" cy="514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88207" y="1320499"/>
            <a:ext cx="126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Experiment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3079" y="1320499"/>
            <a:ext cx="3281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Simulation:  100% FEA + PID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6446082"/>
            <a:ext cx="404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few sign errors – otherwise very similar</a:t>
            </a:r>
          </a:p>
        </p:txBody>
      </p:sp>
    </p:spTree>
    <p:extLst>
      <p:ext uri="{BB962C8B-B14F-4D97-AF65-F5344CB8AC3E}">
        <p14:creationId xmlns:p14="http://schemas.microsoft.com/office/powerpoint/2010/main" val="218503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results from </a:t>
            </a:r>
            <a:r>
              <a:rPr lang="en-US" dirty="0" err="1"/>
              <a:t>Shomi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Better understanding of PID (feedback) parameters via PID-simulation:</a:t>
            </a:r>
          </a:p>
          <a:p>
            <a:pPr lvl="1"/>
            <a:r>
              <a:rPr lang="en-US" dirty="0"/>
              <a:t>M and </a:t>
            </a:r>
            <a:r>
              <a:rPr lang="en-US" dirty="0" err="1"/>
              <a:t>B</a:t>
            </a:r>
            <a:r>
              <a:rPr lang="en-US" baseline="-25000" dirty="0" err="1"/>
              <a:t>ext</a:t>
            </a:r>
            <a:r>
              <a:rPr lang="en-US" dirty="0"/>
              <a:t>(t) from FEA (or measurement)</a:t>
            </a:r>
          </a:p>
          <a:p>
            <a:pPr lvl="1"/>
            <a:r>
              <a:rPr lang="en-US" dirty="0"/>
              <a:t>M</a:t>
            </a:r>
            <a:r>
              <a:rPr lang="en-US" baseline="30000" dirty="0"/>
              <a:t>-1</a:t>
            </a:r>
            <a:r>
              <a:rPr lang="en-US" dirty="0"/>
              <a:t> (r) and PID parameters adjusted</a:t>
            </a:r>
          </a:p>
          <a:p>
            <a:pPr lvl="1"/>
            <a:r>
              <a:rPr lang="en-US" dirty="0"/>
              <a:t>Feedback loop with adjustable delays</a:t>
            </a:r>
          </a:p>
          <a:p>
            <a:r>
              <a:rPr lang="en-US" dirty="0"/>
              <a:t>Conclusion:  system performs as expected (simulation and data see similar time behavior for similar parameters/delays).</a:t>
            </a:r>
          </a:p>
          <a:p>
            <a:r>
              <a:rPr lang="en-US" dirty="0"/>
              <a:t>Somewhat open question:  what are the “best” parameters for the feedback loop?  Define metrics and characterize.</a:t>
            </a:r>
          </a:p>
          <a:p>
            <a:r>
              <a:rPr lang="en-US" dirty="0"/>
              <a:t>Otherwise, quantify system performance and write up.  Leave further improvements to the future students (Beryl?)</a:t>
            </a:r>
          </a:p>
        </p:txBody>
      </p:sp>
    </p:spTree>
    <p:extLst>
      <p:ext uri="{BB962C8B-B14F-4D97-AF65-F5344CB8AC3E}">
        <p14:creationId xmlns:p14="http://schemas.microsoft.com/office/powerpoint/2010/main" val="3870214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484</Words>
  <Application>Microsoft Macintosh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Active Magnetic Compensation</vt:lpstr>
      <vt:lpstr>Active Magnetic Compensation</vt:lpstr>
      <vt:lpstr>The new state-of-the-art is defined by PSI, in my opinion</vt:lpstr>
      <vt:lpstr>Coil design</vt:lpstr>
      <vt:lpstr>Coil design</vt:lpstr>
      <vt:lpstr>Multidimensional PID revisited</vt:lpstr>
      <vt:lpstr>No PID? Actually, it is PID, just not as general</vt:lpstr>
      <vt:lpstr>Mapping</vt:lpstr>
      <vt:lpstr>PowerPoint Presentation</vt:lpstr>
      <vt:lpstr>Who of us is working on this?</vt:lpstr>
      <vt:lpstr>Recent results from Shomi</vt:lpstr>
      <vt:lpstr>Recent results from Shomi</vt:lpstr>
      <vt:lpstr>New:  Time-dependent simulation</vt:lpstr>
      <vt:lpstr>Recent results from Shomi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state-of-the-art in active compensation</dc:title>
  <dc:creator>Jeff Martin</dc:creator>
  <cp:lastModifiedBy>Beatrice Franke</cp:lastModifiedBy>
  <cp:revision>19</cp:revision>
  <dcterms:created xsi:type="dcterms:W3CDTF">2006-08-16T00:00:00Z</dcterms:created>
  <dcterms:modified xsi:type="dcterms:W3CDTF">2018-08-09T15:44:11Z</dcterms:modified>
</cp:coreProperties>
</file>