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77" r:id="rId2"/>
    <p:sldId id="288" r:id="rId3"/>
    <p:sldId id="289" r:id="rId4"/>
    <p:sldId id="292" r:id="rId5"/>
    <p:sldId id="290" r:id="rId6"/>
    <p:sldId id="291" r:id="rId7"/>
    <p:sldId id="293" r:id="rId8"/>
    <p:sldId id="294" r:id="rId9"/>
    <p:sldId id="295" r:id="rId10"/>
    <p:sldId id="297" r:id="rId11"/>
    <p:sldId id="296" r:id="rId12"/>
    <p:sldId id="298" r:id="rId13"/>
    <p:sldId id="299" r:id="rId14"/>
    <p:sldId id="287" r:id="rId15"/>
    <p:sldId id="307" r:id="rId16"/>
    <p:sldId id="308" r:id="rId17"/>
    <p:sldId id="309" r:id="rId18"/>
    <p:sldId id="310" r:id="rId19"/>
    <p:sldId id="311" r:id="rId20"/>
    <p:sldId id="312" r:id="rId21"/>
    <p:sldId id="303" r:id="rId22"/>
    <p:sldId id="313" r:id="rId23"/>
    <p:sldId id="314" r:id="rId24"/>
    <p:sldId id="315" r:id="rId25"/>
    <p:sldId id="316" r:id="rId26"/>
    <p:sldId id="31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CC6600"/>
    <a:srgbClr val="FFFFFF"/>
    <a:srgbClr val="00AAFF"/>
    <a:srgbClr val="00A4FF"/>
    <a:srgbClr val="000000"/>
    <a:srgbClr val="70AD47"/>
    <a:srgbClr val="00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34"/>
    <p:restoredTop sz="96395" autoAdjust="0"/>
  </p:normalViewPr>
  <p:slideViewPr>
    <p:cSldViewPr snapToGrid="0" snapToObjects="1">
      <p:cViewPr varScale="1">
        <p:scale>
          <a:sx n="80" d="100"/>
          <a:sy n="80" d="100"/>
        </p:scale>
        <p:origin x="48" y="15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42" d="100"/>
          <a:sy n="142" d="100"/>
        </p:scale>
        <p:origin x="447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A28B2-28B8-364D-9670-4B162B54CA37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15AF5-5D84-804C-BA78-8F8C31435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20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487CE-4BC8-F744-A3DE-180CA8258505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76310-DAD6-EE4F-ABB6-4124C82A7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8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51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015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1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539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21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10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443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488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6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274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942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484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959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9547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37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53730" y="205595"/>
            <a:ext cx="8706407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190708"/>
            <a:ext cx="1947186" cy="350306"/>
          </a:xfrm>
          <a:prstGeom prst="rect">
            <a:avLst/>
          </a:prstGeom>
        </p:spPr>
      </p:pic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516937" y="19083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b="0" i="0" kern="120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18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22325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822325" y="2570162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570161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16937" y="190834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2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3302966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316183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6"/>
          </p:nvPr>
        </p:nvSpPr>
        <p:spPr>
          <a:xfrm>
            <a:off x="822325" y="1316183"/>
            <a:ext cx="5075238" cy="5045027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214976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27870" y="205595"/>
            <a:ext cx="8632267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16937" y="190834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73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2795518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2" name="Content Placeholder 16"/>
          <p:cNvSpPr>
            <a:spLocks noGrp="1"/>
          </p:cNvSpPr>
          <p:nvPr>
            <p:ph sz="quarter" idx="26"/>
          </p:nvPr>
        </p:nvSpPr>
        <p:spPr>
          <a:xfrm>
            <a:off x="836214" y="1590784"/>
            <a:ext cx="2387539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8" name="Content Placeholder 16"/>
          <p:cNvSpPr>
            <a:spLocks noGrp="1"/>
          </p:cNvSpPr>
          <p:nvPr>
            <p:ph sz="quarter" idx="32"/>
          </p:nvPr>
        </p:nvSpPr>
        <p:spPr>
          <a:xfrm>
            <a:off x="9123108" y="1590784"/>
            <a:ext cx="2387539" cy="4652855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0" name="Content Placeholder 16"/>
          <p:cNvSpPr>
            <a:spLocks noGrp="1"/>
          </p:cNvSpPr>
          <p:nvPr>
            <p:ph sz="quarter" idx="34"/>
          </p:nvPr>
        </p:nvSpPr>
        <p:spPr>
          <a:xfrm>
            <a:off x="6346062" y="3730001"/>
            <a:ext cx="2387539" cy="2513638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3598511" y="1590783"/>
            <a:ext cx="2387539" cy="91631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Section Title—Arial Bold 20-Cyan Blue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598511" y="2732526"/>
            <a:ext cx="2387539" cy="351111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836212" y="4234195"/>
            <a:ext cx="2387539" cy="20094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6346060" y="1561078"/>
            <a:ext cx="2387539" cy="18934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16937" y="190834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445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2782266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0" name="Content Placeholder 16"/>
          <p:cNvSpPr>
            <a:spLocks noGrp="1"/>
          </p:cNvSpPr>
          <p:nvPr>
            <p:ph sz="quarter" idx="26"/>
          </p:nvPr>
        </p:nvSpPr>
        <p:spPr>
          <a:xfrm>
            <a:off x="836214" y="1590784"/>
            <a:ext cx="2387539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5" name="Content Placeholder 16"/>
          <p:cNvSpPr>
            <a:spLocks noGrp="1"/>
          </p:cNvSpPr>
          <p:nvPr>
            <p:ph sz="quarter" idx="34"/>
          </p:nvPr>
        </p:nvSpPr>
        <p:spPr>
          <a:xfrm>
            <a:off x="6667342" y="1590785"/>
            <a:ext cx="4994433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3642755" y="1590783"/>
            <a:ext cx="2387539" cy="91644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Section Title—Arial 20-Cyan Blue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642755" y="2732526"/>
            <a:ext cx="2387539" cy="311168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14 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6667341" y="4293829"/>
            <a:ext cx="4964959" cy="206252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</a:t>
            </a:r>
            <a:r>
              <a:rPr lang="en-US"/>
              <a:t>Regular 14 </a:t>
            </a:r>
            <a:r>
              <a:rPr lang="en-US" dirty="0"/>
              <a:t>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  <a:p>
            <a:pPr lvl="0"/>
            <a:r>
              <a:rPr lang="en-US" dirty="0"/>
              <a:t>Use two columns of text when possible, as default.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836212" y="4234195"/>
            <a:ext cx="2387539" cy="20094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14 is the default type for paragraphs (in black).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Italic 24-Cyan Blue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16937" y="190834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945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516937" y="19083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b="0" i="0" kern="120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8248852" y="0"/>
            <a:ext cx="3943148" cy="6858000"/>
          </a:xfrm>
          <a:prstGeom prst="rect">
            <a:avLst/>
          </a:prstGeom>
          <a:solidFill>
            <a:schemeClr val="tx1">
              <a:alpha val="90000"/>
            </a:schemeClr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06-Aug-18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1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8/6/2018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203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1EF0E2-DA0A-442B-ABE4-5E9BED4490B6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1236233" y="122779"/>
            <a:ext cx="864291" cy="4861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softEdge rad="3175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316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79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cn.triumf.ca/resources/proposals/ucn-cdr-2018/EDMsensitivity2018CDRv12.xls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725" y="2032777"/>
            <a:ext cx="5862766" cy="2082023"/>
          </a:xfrm>
        </p:spPr>
        <p:txBody>
          <a:bodyPr/>
          <a:lstStyle/>
          <a:p>
            <a:r>
              <a:rPr lang="en-CA" dirty="0"/>
              <a:t>UCN handling for UCN source and EDM experiment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4192479" cy="900340"/>
          </a:xfrm>
        </p:spPr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R. Picker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AA7755-9DAC-4E61-8CD0-760D77155560}"/>
              </a:ext>
            </a:extLst>
          </p:cNvPr>
          <p:cNvSpPr txBox="1"/>
          <p:nvPr/>
        </p:nvSpPr>
        <p:spPr>
          <a:xfrm>
            <a:off x="8169835" y="6596390"/>
            <a:ext cx="15247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50" i="1" dirty="0">
                <a:solidFill>
                  <a:schemeClr val="bg1"/>
                </a:solidFill>
              </a:rPr>
              <a:t>Picture: </a:t>
            </a:r>
            <a:r>
              <a:rPr lang="en-CA" sz="1050" i="1" baseline="30000" dirty="0">
                <a:solidFill>
                  <a:schemeClr val="bg1"/>
                </a:solidFill>
              </a:rPr>
              <a:t>3</a:t>
            </a:r>
            <a:r>
              <a:rPr lang="en-CA" sz="1050" i="1" dirty="0">
                <a:solidFill>
                  <a:schemeClr val="bg1"/>
                </a:solidFill>
              </a:rPr>
              <a:t>He gas panel</a:t>
            </a:r>
          </a:p>
        </p:txBody>
      </p:sp>
    </p:spTree>
    <p:extLst>
      <p:ext uri="{BB962C8B-B14F-4D97-AF65-F5344CB8AC3E}">
        <p14:creationId xmlns:p14="http://schemas.microsoft.com/office/powerpoint/2010/main" val="203100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 advTm="5371">
        <p:circle/>
      </p:transition>
    </mc:Choice>
    <mc:Fallback xmlns="">
      <p:transition advTm="5371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/>
          <p:cNvSpPr/>
          <p:nvPr/>
        </p:nvSpPr>
        <p:spPr>
          <a:xfrm>
            <a:off x="926343" y="2341568"/>
            <a:ext cx="10867719" cy="25315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67" name="Straight Connector 66"/>
          <p:cNvCxnSpPr/>
          <p:nvPr/>
        </p:nvCxnSpPr>
        <p:spPr>
          <a:xfrm>
            <a:off x="933903" y="2324144"/>
            <a:ext cx="0" cy="254902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1511778" y="3090938"/>
            <a:ext cx="620942" cy="75081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0" name="Rectangle 49"/>
          <p:cNvSpPr/>
          <p:nvPr/>
        </p:nvSpPr>
        <p:spPr>
          <a:xfrm>
            <a:off x="2604812" y="2813939"/>
            <a:ext cx="764382" cy="10763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UCN handling components for the source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 rot="2518544">
            <a:off x="9018393" y="2877501"/>
            <a:ext cx="20858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UCN production volume</a:t>
            </a:r>
          </a:p>
          <a:p>
            <a:r>
              <a:rPr lang="en-CA" sz="1400" dirty="0"/>
              <a:t>(bottle)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01258" y="3664991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</a:rPr>
              <a:t>1.2 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403936" y="3782811"/>
            <a:ext cx="694266" cy="5492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11"/>
          <p:cNvSpPr/>
          <p:nvPr/>
        </p:nvSpPr>
        <p:spPr>
          <a:xfrm>
            <a:off x="6973127" y="3803490"/>
            <a:ext cx="3807824" cy="277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548831" y="3803490"/>
            <a:ext cx="1424295" cy="277713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4767782" y="3363124"/>
            <a:ext cx="783431" cy="721518"/>
          </a:xfrm>
          <a:custGeom>
            <a:avLst/>
            <a:gdLst>
              <a:gd name="connsiteX0" fmla="*/ 781050 w 783431"/>
              <a:gd name="connsiteY0" fmla="*/ 440531 h 721518"/>
              <a:gd name="connsiteX1" fmla="*/ 528637 w 783431"/>
              <a:gd name="connsiteY1" fmla="*/ 485775 h 721518"/>
              <a:gd name="connsiteX2" fmla="*/ 7143 w 783431"/>
              <a:gd name="connsiteY2" fmla="*/ 2381 h 721518"/>
              <a:gd name="connsiteX3" fmla="*/ 0 w 783431"/>
              <a:gd name="connsiteY3" fmla="*/ 0 h 721518"/>
              <a:gd name="connsiteX4" fmla="*/ 0 w 783431"/>
              <a:gd name="connsiteY4" fmla="*/ 207168 h 721518"/>
              <a:gd name="connsiteX5" fmla="*/ 526256 w 783431"/>
              <a:gd name="connsiteY5" fmla="*/ 678656 h 721518"/>
              <a:gd name="connsiteX6" fmla="*/ 783431 w 783431"/>
              <a:gd name="connsiteY6" fmla="*/ 721518 h 721518"/>
              <a:gd name="connsiteX7" fmla="*/ 781050 w 783431"/>
              <a:gd name="connsiteY7" fmla="*/ 440531 h 721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3431" h="721518">
                <a:moveTo>
                  <a:pt x="781050" y="440531"/>
                </a:moveTo>
                <a:lnTo>
                  <a:pt x="528637" y="485775"/>
                </a:lnTo>
                <a:lnTo>
                  <a:pt x="7143" y="2381"/>
                </a:lnTo>
                <a:lnTo>
                  <a:pt x="0" y="0"/>
                </a:lnTo>
                <a:lnTo>
                  <a:pt x="0" y="207168"/>
                </a:lnTo>
                <a:lnTo>
                  <a:pt x="526256" y="678656"/>
                </a:lnTo>
                <a:lnTo>
                  <a:pt x="783431" y="721518"/>
                </a:lnTo>
                <a:cubicBezTo>
                  <a:pt x="782637" y="627856"/>
                  <a:pt x="781844" y="534193"/>
                  <a:pt x="781050" y="4405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4768973" y="3363123"/>
            <a:ext cx="425054" cy="392905"/>
          </a:xfrm>
          <a:custGeom>
            <a:avLst/>
            <a:gdLst>
              <a:gd name="connsiteX0" fmla="*/ 781050 w 783431"/>
              <a:gd name="connsiteY0" fmla="*/ 440531 h 721518"/>
              <a:gd name="connsiteX1" fmla="*/ 528637 w 783431"/>
              <a:gd name="connsiteY1" fmla="*/ 485775 h 721518"/>
              <a:gd name="connsiteX2" fmla="*/ 7143 w 783431"/>
              <a:gd name="connsiteY2" fmla="*/ 2381 h 721518"/>
              <a:gd name="connsiteX3" fmla="*/ 0 w 783431"/>
              <a:gd name="connsiteY3" fmla="*/ 0 h 721518"/>
              <a:gd name="connsiteX4" fmla="*/ 0 w 783431"/>
              <a:gd name="connsiteY4" fmla="*/ 207168 h 721518"/>
              <a:gd name="connsiteX5" fmla="*/ 526256 w 783431"/>
              <a:gd name="connsiteY5" fmla="*/ 678656 h 721518"/>
              <a:gd name="connsiteX6" fmla="*/ 783431 w 783431"/>
              <a:gd name="connsiteY6" fmla="*/ 721518 h 721518"/>
              <a:gd name="connsiteX7" fmla="*/ 781050 w 783431"/>
              <a:gd name="connsiteY7" fmla="*/ 440531 h 721518"/>
              <a:gd name="connsiteX0" fmla="*/ 781050 w 783431"/>
              <a:gd name="connsiteY0" fmla="*/ 440531 h 721518"/>
              <a:gd name="connsiteX1" fmla="*/ 528637 w 783431"/>
              <a:gd name="connsiteY1" fmla="*/ 485775 h 721518"/>
              <a:gd name="connsiteX2" fmla="*/ 408385 w 783431"/>
              <a:gd name="connsiteY2" fmla="*/ 376237 h 721518"/>
              <a:gd name="connsiteX3" fmla="*/ 7143 w 783431"/>
              <a:gd name="connsiteY3" fmla="*/ 2381 h 721518"/>
              <a:gd name="connsiteX4" fmla="*/ 0 w 783431"/>
              <a:gd name="connsiteY4" fmla="*/ 0 h 721518"/>
              <a:gd name="connsiteX5" fmla="*/ 0 w 783431"/>
              <a:gd name="connsiteY5" fmla="*/ 207168 h 721518"/>
              <a:gd name="connsiteX6" fmla="*/ 526256 w 783431"/>
              <a:gd name="connsiteY6" fmla="*/ 678656 h 721518"/>
              <a:gd name="connsiteX7" fmla="*/ 783431 w 783431"/>
              <a:gd name="connsiteY7" fmla="*/ 721518 h 721518"/>
              <a:gd name="connsiteX8" fmla="*/ 781050 w 783431"/>
              <a:gd name="connsiteY8" fmla="*/ 440531 h 721518"/>
              <a:gd name="connsiteX0" fmla="*/ 781050 w 783431"/>
              <a:gd name="connsiteY0" fmla="*/ 440531 h 721518"/>
              <a:gd name="connsiteX1" fmla="*/ 528637 w 783431"/>
              <a:gd name="connsiteY1" fmla="*/ 485775 h 721518"/>
              <a:gd name="connsiteX2" fmla="*/ 408385 w 783431"/>
              <a:gd name="connsiteY2" fmla="*/ 376237 h 721518"/>
              <a:gd name="connsiteX3" fmla="*/ 7143 w 783431"/>
              <a:gd name="connsiteY3" fmla="*/ 2381 h 721518"/>
              <a:gd name="connsiteX4" fmla="*/ 0 w 783431"/>
              <a:gd name="connsiteY4" fmla="*/ 0 h 721518"/>
              <a:gd name="connsiteX5" fmla="*/ 0 w 783431"/>
              <a:gd name="connsiteY5" fmla="*/ 207168 h 721518"/>
              <a:gd name="connsiteX6" fmla="*/ 198835 w 783431"/>
              <a:gd name="connsiteY6" fmla="*/ 390525 h 721518"/>
              <a:gd name="connsiteX7" fmla="*/ 526256 w 783431"/>
              <a:gd name="connsiteY7" fmla="*/ 678656 h 721518"/>
              <a:gd name="connsiteX8" fmla="*/ 783431 w 783431"/>
              <a:gd name="connsiteY8" fmla="*/ 721518 h 721518"/>
              <a:gd name="connsiteX9" fmla="*/ 781050 w 783431"/>
              <a:gd name="connsiteY9" fmla="*/ 440531 h 721518"/>
              <a:gd name="connsiteX0" fmla="*/ 783431 w 783431"/>
              <a:gd name="connsiteY0" fmla="*/ 721518 h 721518"/>
              <a:gd name="connsiteX1" fmla="*/ 528637 w 783431"/>
              <a:gd name="connsiteY1" fmla="*/ 485775 h 721518"/>
              <a:gd name="connsiteX2" fmla="*/ 408385 w 783431"/>
              <a:gd name="connsiteY2" fmla="*/ 376237 h 721518"/>
              <a:gd name="connsiteX3" fmla="*/ 7143 w 783431"/>
              <a:gd name="connsiteY3" fmla="*/ 2381 h 721518"/>
              <a:gd name="connsiteX4" fmla="*/ 0 w 783431"/>
              <a:gd name="connsiteY4" fmla="*/ 0 h 721518"/>
              <a:gd name="connsiteX5" fmla="*/ 0 w 783431"/>
              <a:gd name="connsiteY5" fmla="*/ 207168 h 721518"/>
              <a:gd name="connsiteX6" fmla="*/ 198835 w 783431"/>
              <a:gd name="connsiteY6" fmla="*/ 390525 h 721518"/>
              <a:gd name="connsiteX7" fmla="*/ 526256 w 783431"/>
              <a:gd name="connsiteY7" fmla="*/ 678656 h 721518"/>
              <a:gd name="connsiteX8" fmla="*/ 783431 w 783431"/>
              <a:gd name="connsiteY8" fmla="*/ 721518 h 721518"/>
              <a:gd name="connsiteX0" fmla="*/ 783431 w 783431"/>
              <a:gd name="connsiteY0" fmla="*/ 721518 h 721518"/>
              <a:gd name="connsiteX1" fmla="*/ 408385 w 783431"/>
              <a:gd name="connsiteY1" fmla="*/ 376237 h 721518"/>
              <a:gd name="connsiteX2" fmla="*/ 7143 w 783431"/>
              <a:gd name="connsiteY2" fmla="*/ 2381 h 721518"/>
              <a:gd name="connsiteX3" fmla="*/ 0 w 783431"/>
              <a:gd name="connsiteY3" fmla="*/ 0 h 721518"/>
              <a:gd name="connsiteX4" fmla="*/ 0 w 783431"/>
              <a:gd name="connsiteY4" fmla="*/ 207168 h 721518"/>
              <a:gd name="connsiteX5" fmla="*/ 198835 w 783431"/>
              <a:gd name="connsiteY5" fmla="*/ 390525 h 721518"/>
              <a:gd name="connsiteX6" fmla="*/ 526256 w 783431"/>
              <a:gd name="connsiteY6" fmla="*/ 678656 h 721518"/>
              <a:gd name="connsiteX7" fmla="*/ 783431 w 783431"/>
              <a:gd name="connsiteY7" fmla="*/ 721518 h 721518"/>
              <a:gd name="connsiteX0" fmla="*/ 783431 w 783431"/>
              <a:gd name="connsiteY0" fmla="*/ 721518 h 721518"/>
              <a:gd name="connsiteX1" fmla="*/ 408385 w 783431"/>
              <a:gd name="connsiteY1" fmla="*/ 376237 h 721518"/>
              <a:gd name="connsiteX2" fmla="*/ 7143 w 783431"/>
              <a:gd name="connsiteY2" fmla="*/ 2381 h 721518"/>
              <a:gd name="connsiteX3" fmla="*/ 0 w 783431"/>
              <a:gd name="connsiteY3" fmla="*/ 0 h 721518"/>
              <a:gd name="connsiteX4" fmla="*/ 0 w 783431"/>
              <a:gd name="connsiteY4" fmla="*/ 207168 h 721518"/>
              <a:gd name="connsiteX5" fmla="*/ 198835 w 783431"/>
              <a:gd name="connsiteY5" fmla="*/ 390525 h 721518"/>
              <a:gd name="connsiteX6" fmla="*/ 783431 w 783431"/>
              <a:gd name="connsiteY6" fmla="*/ 721518 h 721518"/>
              <a:gd name="connsiteX0" fmla="*/ 198835 w 408385"/>
              <a:gd name="connsiteY0" fmla="*/ 390525 h 390525"/>
              <a:gd name="connsiteX1" fmla="*/ 408385 w 408385"/>
              <a:gd name="connsiteY1" fmla="*/ 376237 h 390525"/>
              <a:gd name="connsiteX2" fmla="*/ 7143 w 408385"/>
              <a:gd name="connsiteY2" fmla="*/ 2381 h 390525"/>
              <a:gd name="connsiteX3" fmla="*/ 0 w 408385"/>
              <a:gd name="connsiteY3" fmla="*/ 0 h 390525"/>
              <a:gd name="connsiteX4" fmla="*/ 0 w 408385"/>
              <a:gd name="connsiteY4" fmla="*/ 207168 h 390525"/>
              <a:gd name="connsiteX5" fmla="*/ 198835 w 408385"/>
              <a:gd name="connsiteY5" fmla="*/ 390525 h 390525"/>
              <a:gd name="connsiteX0" fmla="*/ 198835 w 429816"/>
              <a:gd name="connsiteY0" fmla="*/ 390525 h 397668"/>
              <a:gd name="connsiteX1" fmla="*/ 429816 w 429816"/>
              <a:gd name="connsiteY1" fmla="*/ 397668 h 397668"/>
              <a:gd name="connsiteX2" fmla="*/ 7143 w 429816"/>
              <a:gd name="connsiteY2" fmla="*/ 2381 h 397668"/>
              <a:gd name="connsiteX3" fmla="*/ 0 w 429816"/>
              <a:gd name="connsiteY3" fmla="*/ 0 h 397668"/>
              <a:gd name="connsiteX4" fmla="*/ 0 w 429816"/>
              <a:gd name="connsiteY4" fmla="*/ 207168 h 397668"/>
              <a:gd name="connsiteX5" fmla="*/ 198835 w 429816"/>
              <a:gd name="connsiteY5" fmla="*/ 390525 h 397668"/>
              <a:gd name="connsiteX0" fmla="*/ 198835 w 425054"/>
              <a:gd name="connsiteY0" fmla="*/ 390525 h 392905"/>
              <a:gd name="connsiteX1" fmla="*/ 425054 w 425054"/>
              <a:gd name="connsiteY1" fmla="*/ 392905 h 392905"/>
              <a:gd name="connsiteX2" fmla="*/ 7143 w 425054"/>
              <a:gd name="connsiteY2" fmla="*/ 2381 h 392905"/>
              <a:gd name="connsiteX3" fmla="*/ 0 w 425054"/>
              <a:gd name="connsiteY3" fmla="*/ 0 h 392905"/>
              <a:gd name="connsiteX4" fmla="*/ 0 w 425054"/>
              <a:gd name="connsiteY4" fmla="*/ 207168 h 392905"/>
              <a:gd name="connsiteX5" fmla="*/ 198835 w 425054"/>
              <a:gd name="connsiteY5" fmla="*/ 390525 h 39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5054" h="392905">
                <a:moveTo>
                  <a:pt x="198835" y="390525"/>
                </a:moveTo>
                <a:lnTo>
                  <a:pt x="425054" y="392905"/>
                </a:lnTo>
                <a:lnTo>
                  <a:pt x="7143" y="2381"/>
                </a:lnTo>
                <a:lnTo>
                  <a:pt x="0" y="0"/>
                </a:lnTo>
                <a:lnTo>
                  <a:pt x="0" y="207168"/>
                </a:lnTo>
                <a:lnTo>
                  <a:pt x="198835" y="39052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864831" y="3363124"/>
            <a:ext cx="904142" cy="207168"/>
          </a:xfrm>
          <a:prstGeom prst="rect">
            <a:avLst/>
          </a:prstGeom>
          <a:gradFill>
            <a:gsLst>
              <a:gs pos="0">
                <a:srgbClr val="333333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884820" y="3363124"/>
            <a:ext cx="1920964" cy="207168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794967" y="3043137"/>
            <a:ext cx="115329" cy="71669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52" name="Straight Connector 51"/>
          <p:cNvCxnSpPr/>
          <p:nvPr/>
        </p:nvCxnSpPr>
        <p:spPr>
          <a:xfrm>
            <a:off x="2988798" y="3363123"/>
            <a:ext cx="0" cy="20716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 rot="1778278">
            <a:off x="748612" y="3059465"/>
            <a:ext cx="1282907" cy="207168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 rot="19800000">
            <a:off x="750061" y="3669478"/>
            <a:ext cx="1282907" cy="207168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 flipV="1">
            <a:off x="1711338" y="3360742"/>
            <a:ext cx="235743" cy="107157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1706791" y="3467900"/>
            <a:ext cx="240290" cy="102392"/>
          </a:xfrm>
          <a:prstGeom prst="line">
            <a:avLst/>
          </a:prstGeom>
          <a:ln w="285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7398993" y="3530080"/>
            <a:ext cx="2167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UCN guide bottle to HEX</a:t>
            </a:r>
          </a:p>
        </p:txBody>
      </p:sp>
      <p:sp>
        <p:nvSpPr>
          <p:cNvPr id="116" name="Can 115"/>
          <p:cNvSpPr/>
          <p:nvPr/>
        </p:nvSpPr>
        <p:spPr>
          <a:xfrm>
            <a:off x="4199730" y="3139111"/>
            <a:ext cx="245449" cy="275209"/>
          </a:xfrm>
          <a:prstGeom prst="can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 rot="18900000">
            <a:off x="4841001" y="2890193"/>
            <a:ext cx="1399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HEX to thermal</a:t>
            </a:r>
          </a:p>
          <a:p>
            <a:r>
              <a:rPr lang="en-CA" sz="1400" dirty="0"/>
              <a:t>transition guide</a:t>
            </a:r>
          </a:p>
        </p:txBody>
      </p:sp>
      <p:sp>
        <p:nvSpPr>
          <p:cNvPr id="118" name="TextBox 117"/>
          <p:cNvSpPr txBox="1"/>
          <p:nvPr/>
        </p:nvSpPr>
        <p:spPr>
          <a:xfrm rot="18900000">
            <a:off x="2753984" y="4179983"/>
            <a:ext cx="21034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Thermal transition guide</a:t>
            </a:r>
          </a:p>
        </p:txBody>
      </p:sp>
      <p:sp>
        <p:nvSpPr>
          <p:cNvPr id="120" name="TextBox 119"/>
          <p:cNvSpPr txBox="1"/>
          <p:nvPr/>
        </p:nvSpPr>
        <p:spPr>
          <a:xfrm rot="18900000">
            <a:off x="3592310" y="2503934"/>
            <a:ext cx="10422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UCN valve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2556264" y="2795158"/>
            <a:ext cx="870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400" dirty="0"/>
              <a:t>SC</a:t>
            </a:r>
          </a:p>
          <a:p>
            <a:pPr algn="ctr"/>
            <a:r>
              <a:rPr lang="en-CA" sz="1400" dirty="0"/>
              <a:t>polarizer</a:t>
            </a:r>
          </a:p>
        </p:txBody>
      </p:sp>
      <p:sp>
        <p:nvSpPr>
          <p:cNvPr id="122" name="TextBox 121"/>
          <p:cNvSpPr txBox="1"/>
          <p:nvPr/>
        </p:nvSpPr>
        <p:spPr>
          <a:xfrm rot="18900000">
            <a:off x="1455373" y="4039296"/>
            <a:ext cx="19752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Warm bore guide with</a:t>
            </a:r>
          </a:p>
          <a:p>
            <a:r>
              <a:rPr lang="en-CA" sz="1400" dirty="0"/>
              <a:t>vacuum separation foil</a:t>
            </a:r>
          </a:p>
        </p:txBody>
      </p:sp>
      <p:sp>
        <p:nvSpPr>
          <p:cNvPr id="123" name="TextBox 122"/>
          <p:cNvSpPr txBox="1"/>
          <p:nvPr/>
        </p:nvSpPr>
        <p:spPr>
          <a:xfrm rot="18900000">
            <a:off x="1640926" y="2639501"/>
            <a:ext cx="849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Y switch</a:t>
            </a:r>
          </a:p>
        </p:txBody>
      </p:sp>
      <p:sp>
        <p:nvSpPr>
          <p:cNvPr id="124" name="TextBox 123"/>
          <p:cNvSpPr txBox="1"/>
          <p:nvPr/>
        </p:nvSpPr>
        <p:spPr>
          <a:xfrm rot="19800000">
            <a:off x="125218" y="4115417"/>
            <a:ext cx="776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2</a:t>
            </a:r>
            <a:r>
              <a:rPr lang="en-CA" sz="1400" baseline="30000" dirty="0"/>
              <a:t>nd</a:t>
            </a:r>
            <a:r>
              <a:rPr lang="en-CA" sz="1400" dirty="0"/>
              <a:t> port</a:t>
            </a:r>
          </a:p>
        </p:txBody>
      </p:sp>
      <p:sp>
        <p:nvSpPr>
          <p:cNvPr id="125" name="TextBox 124"/>
          <p:cNvSpPr txBox="1"/>
          <p:nvPr/>
        </p:nvSpPr>
        <p:spPr>
          <a:xfrm rot="1800000">
            <a:off x="-53231" y="2454187"/>
            <a:ext cx="941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EDM port</a:t>
            </a:r>
          </a:p>
        </p:txBody>
      </p:sp>
      <p:sp>
        <p:nvSpPr>
          <p:cNvPr id="126" name="TextBox 125"/>
          <p:cNvSpPr txBox="1"/>
          <p:nvPr/>
        </p:nvSpPr>
        <p:spPr>
          <a:xfrm rot="16200000">
            <a:off x="310342" y="3299975"/>
            <a:ext cx="8915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shielding</a:t>
            </a:r>
          </a:p>
        </p:txBody>
      </p:sp>
      <p:sp>
        <p:nvSpPr>
          <p:cNvPr id="127" name="TextBox 126"/>
          <p:cNvSpPr txBox="1"/>
          <p:nvPr/>
        </p:nvSpPr>
        <p:spPr>
          <a:xfrm rot="18900000">
            <a:off x="1018275" y="2449557"/>
            <a:ext cx="994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RT guides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5960666" y="3548745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HEX</a:t>
            </a:r>
          </a:p>
        </p:txBody>
      </p:sp>
      <p:sp>
        <p:nvSpPr>
          <p:cNvPr id="4" name="Freeform 3"/>
          <p:cNvSpPr/>
          <p:nvPr/>
        </p:nvSpPr>
        <p:spPr>
          <a:xfrm>
            <a:off x="2406770" y="2518913"/>
            <a:ext cx="1147313" cy="871268"/>
          </a:xfrm>
          <a:custGeom>
            <a:avLst/>
            <a:gdLst>
              <a:gd name="connsiteX0" fmla="*/ 0 w 1147313"/>
              <a:gd name="connsiteY0" fmla="*/ 845389 h 871268"/>
              <a:gd name="connsiteX1" fmla="*/ 0 w 1147313"/>
              <a:gd name="connsiteY1" fmla="*/ 0 h 871268"/>
              <a:gd name="connsiteX2" fmla="*/ 1147313 w 1147313"/>
              <a:gd name="connsiteY2" fmla="*/ 17253 h 871268"/>
              <a:gd name="connsiteX3" fmla="*/ 1147313 w 1147313"/>
              <a:gd name="connsiteY3" fmla="*/ 871268 h 871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7313" h="871268">
                <a:moveTo>
                  <a:pt x="0" y="845389"/>
                </a:moveTo>
                <a:lnTo>
                  <a:pt x="0" y="0"/>
                </a:lnTo>
                <a:lnTo>
                  <a:pt x="1147313" y="17253"/>
                </a:lnTo>
                <a:lnTo>
                  <a:pt x="1147313" y="871268"/>
                </a:lnTo>
              </a:path>
            </a:pathLst>
          </a:cu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0" name="TextBox 89"/>
          <p:cNvSpPr txBox="1"/>
          <p:nvPr/>
        </p:nvSpPr>
        <p:spPr>
          <a:xfrm>
            <a:off x="2287420" y="2272048"/>
            <a:ext cx="1518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Pressure bypass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9B21320-634C-454E-85B6-5D409BFA38E5}"/>
              </a:ext>
            </a:extLst>
          </p:cNvPr>
          <p:cNvCxnSpPr/>
          <p:nvPr/>
        </p:nvCxnSpPr>
        <p:spPr>
          <a:xfrm>
            <a:off x="3805784" y="1769806"/>
            <a:ext cx="7205823" cy="0"/>
          </a:xfrm>
          <a:prstGeom prst="line">
            <a:avLst/>
          </a:prstGeom>
          <a:ln w="38100">
            <a:headEnd type="oval"/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9926BF0-6902-4727-A1AF-638ED9FF0E66}"/>
              </a:ext>
            </a:extLst>
          </p:cNvPr>
          <p:cNvSpPr txBox="1"/>
          <p:nvPr/>
        </p:nvSpPr>
        <p:spPr>
          <a:xfrm>
            <a:off x="5797432" y="1376747"/>
            <a:ext cx="2685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UCN source </a:t>
            </a:r>
            <a:r>
              <a:rPr lang="en-CA" dirty="0" err="1"/>
              <a:t>cryo</a:t>
            </a:r>
            <a:r>
              <a:rPr lang="en-CA" dirty="0"/>
              <a:t> guides</a:t>
            </a:r>
          </a:p>
        </p:txBody>
      </p:sp>
      <p:sp>
        <p:nvSpPr>
          <p:cNvPr id="8" name="Cylinder 7">
            <a:extLst>
              <a:ext uri="{FF2B5EF4-FFF2-40B4-BE49-F238E27FC236}">
                <a16:creationId xmlns:a16="http://schemas.microsoft.com/office/drawing/2014/main" id="{16BCF1CB-51F3-4991-BC5C-A8F8210F4D93}"/>
              </a:ext>
            </a:extLst>
          </p:cNvPr>
          <p:cNvSpPr/>
          <p:nvPr/>
        </p:nvSpPr>
        <p:spPr>
          <a:xfrm>
            <a:off x="4658216" y="2197171"/>
            <a:ext cx="134634" cy="1217149"/>
          </a:xfrm>
          <a:prstGeom prst="can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19" name="TextBox 118"/>
          <p:cNvSpPr txBox="1"/>
          <p:nvPr/>
        </p:nvSpPr>
        <p:spPr>
          <a:xfrm rot="18900000">
            <a:off x="4008590" y="2452900"/>
            <a:ext cx="1459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Burst disk guide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299619E-8C39-4A4D-A35E-FAE84ACBFE32}"/>
              </a:ext>
            </a:extLst>
          </p:cNvPr>
          <p:cNvSpPr txBox="1"/>
          <p:nvPr/>
        </p:nvSpPr>
        <p:spPr>
          <a:xfrm rot="18900000">
            <a:off x="4413891" y="1544086"/>
            <a:ext cx="13083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Pump out port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11442AC-8CCD-4AF3-A183-65EF1D90D513}"/>
              </a:ext>
            </a:extLst>
          </p:cNvPr>
          <p:cNvCxnSpPr>
            <a:cxnSpLocks/>
          </p:cNvCxnSpPr>
          <p:nvPr/>
        </p:nvCxnSpPr>
        <p:spPr>
          <a:xfrm>
            <a:off x="3089835" y="1769806"/>
            <a:ext cx="613343" cy="0"/>
          </a:xfrm>
          <a:prstGeom prst="line">
            <a:avLst/>
          </a:prstGeom>
          <a:ln w="38100">
            <a:headEnd type="oval"/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8B48C84-6405-4B4B-8D07-E22D5268E6DF}"/>
              </a:ext>
            </a:extLst>
          </p:cNvPr>
          <p:cNvSpPr txBox="1"/>
          <p:nvPr/>
        </p:nvSpPr>
        <p:spPr>
          <a:xfrm rot="19416488">
            <a:off x="2944499" y="862123"/>
            <a:ext cx="18091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UCN source RT</a:t>
            </a:r>
          </a:p>
          <a:p>
            <a:r>
              <a:rPr lang="en-CA" dirty="0"/>
              <a:t>    guides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11218C0C-2DF4-47FA-9EEB-21B1104459EF}"/>
              </a:ext>
            </a:extLst>
          </p:cNvPr>
          <p:cNvCxnSpPr>
            <a:cxnSpLocks/>
          </p:cNvCxnSpPr>
          <p:nvPr/>
        </p:nvCxnSpPr>
        <p:spPr>
          <a:xfrm>
            <a:off x="781310" y="1746079"/>
            <a:ext cx="2199116" cy="23727"/>
          </a:xfrm>
          <a:prstGeom prst="line">
            <a:avLst/>
          </a:prstGeom>
          <a:ln w="38100">
            <a:headEnd type="oval"/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A08923B1-AC04-4921-979A-D5D22E49755A}"/>
              </a:ext>
            </a:extLst>
          </p:cNvPr>
          <p:cNvSpPr txBox="1"/>
          <p:nvPr/>
        </p:nvSpPr>
        <p:spPr>
          <a:xfrm rot="19416488">
            <a:off x="1241721" y="767696"/>
            <a:ext cx="1514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Polarized RT</a:t>
            </a:r>
          </a:p>
          <a:p>
            <a:r>
              <a:rPr lang="en-CA" dirty="0"/>
              <a:t>guides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1C8036A-24E3-4542-AE3E-95BCA38DB9D0}"/>
              </a:ext>
            </a:extLst>
          </p:cNvPr>
          <p:cNvSpPr/>
          <p:nvPr/>
        </p:nvSpPr>
        <p:spPr>
          <a:xfrm rot="19842879">
            <a:off x="844278" y="3836513"/>
            <a:ext cx="115329" cy="71669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60C7EEA-0F74-4866-8504-BC8C80750F7E}"/>
              </a:ext>
            </a:extLst>
          </p:cNvPr>
          <p:cNvSpPr txBox="1"/>
          <p:nvPr/>
        </p:nvSpPr>
        <p:spPr>
          <a:xfrm rot="3495982">
            <a:off x="681422" y="5105595"/>
            <a:ext cx="16845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Vacuum tight valve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 advTm="41179">
        <p:circle/>
      </p:transition>
    </mc:Choice>
    <mc:Fallback xmlns="">
      <p:transition advTm="41179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104"/>
          <p:cNvSpPr/>
          <p:nvPr/>
        </p:nvSpPr>
        <p:spPr>
          <a:xfrm>
            <a:off x="5024438" y="4515784"/>
            <a:ext cx="2143125" cy="6905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4" name="Rectangle 103"/>
          <p:cNvSpPr/>
          <p:nvPr/>
        </p:nvSpPr>
        <p:spPr>
          <a:xfrm>
            <a:off x="5024438" y="1849515"/>
            <a:ext cx="2143125" cy="6905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UCN handling components for the source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>
            <a:off x="7247632" y="3427061"/>
            <a:ext cx="1282907" cy="207168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045166" y="3282759"/>
            <a:ext cx="161171" cy="52939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0" name="Rectangle 69"/>
          <p:cNvSpPr/>
          <p:nvPr/>
        </p:nvSpPr>
        <p:spPr>
          <a:xfrm rot="1778278">
            <a:off x="6164011" y="3146101"/>
            <a:ext cx="1282907" cy="16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 rot="19800000">
            <a:off x="6147762" y="3756185"/>
            <a:ext cx="1282907" cy="16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5711222" y="2654346"/>
            <a:ext cx="733425" cy="53616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4" name="Rectangle 73"/>
          <p:cNvSpPr/>
          <p:nvPr/>
        </p:nvSpPr>
        <p:spPr>
          <a:xfrm>
            <a:off x="3814940" y="4216152"/>
            <a:ext cx="1903149" cy="16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816732" y="2684422"/>
            <a:ext cx="1894490" cy="16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3422242" y="3190515"/>
            <a:ext cx="950020" cy="7127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8" name="Rounded Rectangle 77"/>
          <p:cNvSpPr/>
          <p:nvPr/>
        </p:nvSpPr>
        <p:spPr>
          <a:xfrm>
            <a:off x="3205056" y="2965859"/>
            <a:ext cx="1380924" cy="2246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9" name="Rounded Rectangle 78"/>
          <p:cNvSpPr/>
          <p:nvPr/>
        </p:nvSpPr>
        <p:spPr>
          <a:xfrm>
            <a:off x="3205056" y="3869426"/>
            <a:ext cx="1380924" cy="2246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0" name="Rounded Rectangle 79"/>
          <p:cNvSpPr/>
          <p:nvPr/>
        </p:nvSpPr>
        <p:spPr>
          <a:xfrm>
            <a:off x="3205056" y="3405895"/>
            <a:ext cx="1380924" cy="2246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1" name="Rectangle 80"/>
          <p:cNvSpPr/>
          <p:nvPr/>
        </p:nvSpPr>
        <p:spPr>
          <a:xfrm rot="16200000">
            <a:off x="3641155" y="4042788"/>
            <a:ext cx="508725" cy="16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 rot="16200000">
            <a:off x="3679998" y="2893573"/>
            <a:ext cx="431884" cy="16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 rot="5400000">
            <a:off x="5899212" y="2383669"/>
            <a:ext cx="379361" cy="16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5718089" y="3869425"/>
            <a:ext cx="733425" cy="53616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1" name="Rectangle 90"/>
          <p:cNvSpPr/>
          <p:nvPr/>
        </p:nvSpPr>
        <p:spPr>
          <a:xfrm rot="5400000">
            <a:off x="5895120" y="4514275"/>
            <a:ext cx="379361" cy="16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718089" y="2112725"/>
            <a:ext cx="750506" cy="16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702681" y="4779763"/>
            <a:ext cx="750506" cy="16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6468595" y="1935279"/>
            <a:ext cx="161171" cy="52939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5" name="Rectangle 94"/>
          <p:cNvSpPr/>
          <p:nvPr/>
        </p:nvSpPr>
        <p:spPr>
          <a:xfrm>
            <a:off x="6453187" y="4612637"/>
            <a:ext cx="161171" cy="52939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6" name="Rectangle 95"/>
          <p:cNvSpPr/>
          <p:nvPr/>
        </p:nvSpPr>
        <p:spPr>
          <a:xfrm>
            <a:off x="6629766" y="2043521"/>
            <a:ext cx="375344" cy="323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7" name="Rectangle 96"/>
          <p:cNvSpPr/>
          <p:nvPr/>
        </p:nvSpPr>
        <p:spPr>
          <a:xfrm>
            <a:off x="6610086" y="4715407"/>
            <a:ext cx="375344" cy="323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00" name="Group 99"/>
          <p:cNvGrpSpPr/>
          <p:nvPr/>
        </p:nvGrpSpPr>
        <p:grpSpPr>
          <a:xfrm rot="10800000">
            <a:off x="5146170" y="4612637"/>
            <a:ext cx="541103" cy="529390"/>
            <a:chOff x="5420641" y="6054706"/>
            <a:chExt cx="541103" cy="529390"/>
          </a:xfrm>
        </p:grpSpPr>
        <p:sp>
          <p:nvSpPr>
            <p:cNvPr id="98" name="Rectangle 97"/>
            <p:cNvSpPr/>
            <p:nvPr/>
          </p:nvSpPr>
          <p:spPr>
            <a:xfrm>
              <a:off x="5420641" y="6054706"/>
              <a:ext cx="161171" cy="52939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5586400" y="6157476"/>
              <a:ext cx="375344" cy="323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101" name="Group 100"/>
          <p:cNvGrpSpPr/>
          <p:nvPr/>
        </p:nvGrpSpPr>
        <p:grpSpPr>
          <a:xfrm rot="10800000">
            <a:off x="5167839" y="1930842"/>
            <a:ext cx="543383" cy="529390"/>
            <a:chOff x="5420641" y="6054706"/>
            <a:chExt cx="543383" cy="529390"/>
          </a:xfrm>
        </p:grpSpPr>
        <p:sp>
          <p:nvSpPr>
            <p:cNvPr id="102" name="Rectangle 101"/>
            <p:cNvSpPr/>
            <p:nvPr/>
          </p:nvSpPr>
          <p:spPr>
            <a:xfrm>
              <a:off x="5420641" y="6054706"/>
              <a:ext cx="161171" cy="52939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5588680" y="6157476"/>
              <a:ext cx="375344" cy="323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09" name="Can 108"/>
          <p:cNvSpPr/>
          <p:nvPr/>
        </p:nvSpPr>
        <p:spPr>
          <a:xfrm rot="5400000">
            <a:off x="5620671" y="4743070"/>
            <a:ext cx="465138" cy="235387"/>
          </a:xfrm>
          <a:prstGeom prst="can">
            <a:avLst/>
          </a:prstGeom>
          <a:solidFill>
            <a:srgbClr val="7030A0"/>
          </a:solidFill>
          <a:ln>
            <a:solidFill>
              <a:srgbClr val="33333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1" name="Can 110"/>
          <p:cNvSpPr/>
          <p:nvPr/>
        </p:nvSpPr>
        <p:spPr>
          <a:xfrm rot="5400000">
            <a:off x="6062003" y="4759639"/>
            <a:ext cx="465138" cy="235387"/>
          </a:xfrm>
          <a:prstGeom prst="can">
            <a:avLst/>
          </a:prstGeom>
          <a:solidFill>
            <a:srgbClr val="7030A0"/>
          </a:solidFill>
          <a:ln>
            <a:solidFill>
              <a:srgbClr val="33333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2" name="Can 111"/>
          <p:cNvSpPr/>
          <p:nvPr/>
        </p:nvSpPr>
        <p:spPr>
          <a:xfrm rot="5400000">
            <a:off x="6086674" y="2083819"/>
            <a:ext cx="465138" cy="235387"/>
          </a:xfrm>
          <a:prstGeom prst="can">
            <a:avLst/>
          </a:prstGeom>
          <a:solidFill>
            <a:srgbClr val="7030A0"/>
          </a:solidFill>
          <a:ln>
            <a:solidFill>
              <a:srgbClr val="33333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3" name="Can 112"/>
          <p:cNvSpPr/>
          <p:nvPr/>
        </p:nvSpPr>
        <p:spPr>
          <a:xfrm rot="5400000">
            <a:off x="5625054" y="2077812"/>
            <a:ext cx="465138" cy="235387"/>
          </a:xfrm>
          <a:prstGeom prst="can">
            <a:avLst/>
          </a:prstGeom>
          <a:solidFill>
            <a:srgbClr val="7030A0"/>
          </a:solidFill>
          <a:ln>
            <a:solidFill>
              <a:srgbClr val="33333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5" name="TextBox 114"/>
          <p:cNvSpPr txBox="1"/>
          <p:nvPr/>
        </p:nvSpPr>
        <p:spPr>
          <a:xfrm>
            <a:off x="5448436" y="3139396"/>
            <a:ext cx="1132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EDM switch</a:t>
            </a:r>
          </a:p>
        </p:txBody>
      </p:sp>
      <p:sp>
        <p:nvSpPr>
          <p:cNvPr id="128" name="TextBox 127"/>
          <p:cNvSpPr txBox="1"/>
          <p:nvPr/>
        </p:nvSpPr>
        <p:spPr>
          <a:xfrm rot="18900000">
            <a:off x="7961698" y="2712842"/>
            <a:ext cx="10807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Spin flipper</a:t>
            </a:r>
          </a:p>
        </p:txBody>
      </p:sp>
      <p:sp>
        <p:nvSpPr>
          <p:cNvPr id="129" name="TextBox 128"/>
          <p:cNvSpPr txBox="1"/>
          <p:nvPr/>
        </p:nvSpPr>
        <p:spPr>
          <a:xfrm rot="18900000">
            <a:off x="7072561" y="2816863"/>
            <a:ext cx="1220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EDM-y guide</a:t>
            </a:r>
          </a:p>
        </p:txBody>
      </p:sp>
      <p:sp>
        <p:nvSpPr>
          <p:cNvPr id="130" name="TextBox 129"/>
          <p:cNvSpPr txBox="1"/>
          <p:nvPr/>
        </p:nvSpPr>
        <p:spPr>
          <a:xfrm rot="18900000">
            <a:off x="6655115" y="2631794"/>
            <a:ext cx="11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EDM guides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584887" y="3151847"/>
            <a:ext cx="16289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EDM cell insulator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3585661" y="3134225"/>
            <a:ext cx="623921" cy="562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3" name="Rectangle 132"/>
          <p:cNvSpPr/>
          <p:nvPr/>
        </p:nvSpPr>
        <p:spPr>
          <a:xfrm>
            <a:off x="3569068" y="3860992"/>
            <a:ext cx="623921" cy="562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4" name="TextBox 133"/>
          <p:cNvSpPr txBox="1"/>
          <p:nvPr/>
        </p:nvSpPr>
        <p:spPr>
          <a:xfrm>
            <a:off x="1907361" y="2691302"/>
            <a:ext cx="1975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EDM ground electrode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583158" y="3344082"/>
            <a:ext cx="1669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EDM HV electrode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7151228" y="2083385"/>
            <a:ext cx="5453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SSA</a:t>
            </a:r>
          </a:p>
        </p:txBody>
      </p:sp>
      <p:sp>
        <p:nvSpPr>
          <p:cNvPr id="137" name="TextBox 136"/>
          <p:cNvSpPr txBox="1"/>
          <p:nvPr/>
        </p:nvSpPr>
        <p:spPr>
          <a:xfrm rot="18900000">
            <a:off x="6629794" y="1487404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aseline="30000" dirty="0"/>
              <a:t>6</a:t>
            </a:r>
            <a:r>
              <a:rPr lang="en-CA" sz="1400" dirty="0"/>
              <a:t>Li detector</a:t>
            </a:r>
          </a:p>
        </p:txBody>
      </p:sp>
      <p:sp>
        <p:nvSpPr>
          <p:cNvPr id="138" name="TextBox 137"/>
          <p:cNvSpPr txBox="1"/>
          <p:nvPr/>
        </p:nvSpPr>
        <p:spPr>
          <a:xfrm rot="18900000">
            <a:off x="6394522" y="1458601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polarizer</a:t>
            </a:r>
          </a:p>
        </p:txBody>
      </p:sp>
      <p:sp>
        <p:nvSpPr>
          <p:cNvPr id="139" name="TextBox 138"/>
          <p:cNvSpPr txBox="1"/>
          <p:nvPr/>
        </p:nvSpPr>
        <p:spPr>
          <a:xfrm rot="18900000">
            <a:off x="6059232" y="1457934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polarizer</a:t>
            </a:r>
          </a:p>
        </p:txBody>
      </p:sp>
      <p:sp>
        <p:nvSpPr>
          <p:cNvPr id="140" name="TextBox 139"/>
          <p:cNvSpPr txBox="1"/>
          <p:nvPr/>
        </p:nvSpPr>
        <p:spPr>
          <a:xfrm rot="16200000">
            <a:off x="5576405" y="1514564"/>
            <a:ext cx="1022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SSA guide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8498431" y="3386676"/>
            <a:ext cx="13484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from EDM port</a:t>
            </a:r>
          </a:p>
        </p:txBody>
      </p:sp>
      <p:sp>
        <p:nvSpPr>
          <p:cNvPr id="142" name="TextBox 141"/>
          <p:cNvSpPr txBox="1"/>
          <p:nvPr/>
        </p:nvSpPr>
        <p:spPr>
          <a:xfrm rot="18900000">
            <a:off x="2582126" y="4215282"/>
            <a:ext cx="1370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EDM cell valve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59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 advTm="41179">
        <p:circle/>
      </p:transition>
    </mc:Choice>
    <mc:Fallback xmlns="">
      <p:transition advTm="41179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Requirements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General UCN guide requirements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/>
        <p:txBody>
          <a:bodyPr>
            <a:normAutofit/>
          </a:bodyPr>
          <a:lstStyle/>
          <a:p>
            <a:r>
              <a:rPr lang="en-CA" dirty="0"/>
              <a:t>Wall Fermi potential: 212 </a:t>
            </a:r>
            <a:r>
              <a:rPr lang="en-CA" dirty="0" err="1"/>
              <a:t>neV</a:t>
            </a:r>
            <a:r>
              <a:rPr lang="en-CA" dirty="0"/>
              <a:t> (</a:t>
            </a:r>
            <a:r>
              <a:rPr lang="en-CA" dirty="0" err="1"/>
              <a:t>NiP</a:t>
            </a:r>
            <a:r>
              <a:rPr lang="en-CA" dirty="0"/>
              <a:t>) or higher (</a:t>
            </a:r>
            <a:r>
              <a:rPr lang="en-CA" dirty="0" err="1"/>
              <a:t>NiP</a:t>
            </a:r>
            <a:r>
              <a:rPr lang="en-CA" dirty="0"/>
              <a:t> coating) (except for EDM cell)</a:t>
            </a:r>
          </a:p>
          <a:p>
            <a:r>
              <a:rPr lang="en-CA" dirty="0"/>
              <a:t>Smooth inner surfaces (mirror finish surface, very few scratches allowed, will we do acceptance test on the surfaces?)</a:t>
            </a:r>
          </a:p>
          <a:p>
            <a:pPr lvl="1"/>
            <a:r>
              <a:rPr lang="en-CA" dirty="0"/>
              <a:t>In the simulation we assumed 3% diffuse reflection -  how does this correlate with any measured surface roughness…?</a:t>
            </a:r>
          </a:p>
          <a:p>
            <a:r>
              <a:rPr lang="en-CA" dirty="0"/>
              <a:t>Vacuum level inside guides better than 10</a:t>
            </a:r>
            <a:r>
              <a:rPr lang="en-CA" baseline="30000" dirty="0"/>
              <a:t>-6</a:t>
            </a:r>
            <a:r>
              <a:rPr lang="en-CA" dirty="0"/>
              <a:t> mbar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D1DD6BA-4FAF-40DF-97F0-EA3632E1481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573838" y="1495425"/>
            <a:ext cx="4686300" cy="690563"/>
          </a:xfrm>
        </p:spPr>
        <p:txBody>
          <a:bodyPr/>
          <a:lstStyle/>
          <a:p>
            <a:r>
              <a:rPr lang="en-CA" dirty="0"/>
              <a:t>UCN source </a:t>
            </a:r>
            <a:r>
              <a:rPr lang="en-CA" dirty="0" err="1"/>
              <a:t>cryo</a:t>
            </a:r>
            <a:r>
              <a:rPr lang="en-CA" dirty="0"/>
              <a:t> guides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62A2BF46-3434-4310-9FB5-259E98AD16F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573838" y="2570161"/>
            <a:ext cx="4968875" cy="3623435"/>
          </a:xfrm>
        </p:spPr>
        <p:txBody>
          <a:bodyPr/>
          <a:lstStyle/>
          <a:p>
            <a:r>
              <a:rPr lang="en-CA" dirty="0"/>
              <a:t>Temperature range: 0.8 K to 450 K</a:t>
            </a:r>
          </a:p>
          <a:p>
            <a:r>
              <a:rPr lang="en-CA" dirty="0"/>
              <a:t>Superfluid tight (</a:t>
            </a:r>
            <a:r>
              <a:rPr lang="en-CA" dirty="0" err="1"/>
              <a:t>Helicoflex</a:t>
            </a:r>
            <a:r>
              <a:rPr lang="en-CA" dirty="0"/>
              <a:t> delta seals?)</a:t>
            </a:r>
          </a:p>
          <a:p>
            <a:r>
              <a:rPr lang="en-CA" dirty="0"/>
              <a:t>Wall Fermi potential: 212 </a:t>
            </a:r>
            <a:r>
              <a:rPr lang="en-CA" dirty="0" err="1"/>
              <a:t>neV</a:t>
            </a:r>
            <a:r>
              <a:rPr lang="en-CA" dirty="0"/>
              <a:t> (</a:t>
            </a:r>
            <a:r>
              <a:rPr lang="en-CA" dirty="0" err="1"/>
              <a:t>NiP</a:t>
            </a:r>
            <a:r>
              <a:rPr lang="en-CA" dirty="0"/>
              <a:t>) or higher (</a:t>
            </a:r>
            <a:r>
              <a:rPr lang="en-CA" dirty="0" err="1"/>
              <a:t>NiP</a:t>
            </a:r>
            <a:r>
              <a:rPr lang="en-CA" dirty="0"/>
              <a:t> coating)</a:t>
            </a:r>
          </a:p>
        </p:txBody>
      </p:sp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585AEC79-374F-4A5F-917F-1B304903128F}"/>
              </a:ext>
            </a:extLst>
          </p:cNvPr>
          <p:cNvSpPr/>
          <p:nvPr/>
        </p:nvSpPr>
        <p:spPr>
          <a:xfrm>
            <a:off x="5023363" y="152761"/>
            <a:ext cx="2145273" cy="1342664"/>
          </a:xfrm>
          <a:prstGeom prst="wedgeEllipseCallout">
            <a:avLst>
              <a:gd name="adj1" fmla="val -62064"/>
              <a:gd name="adj2" fmla="val 5118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/>
              <a:t>All requirements are recursive.</a:t>
            </a:r>
          </a:p>
        </p:txBody>
      </p:sp>
    </p:spTree>
    <p:extLst>
      <p:ext uri="{BB962C8B-B14F-4D97-AF65-F5344CB8AC3E}">
        <p14:creationId xmlns:p14="http://schemas.microsoft.com/office/powerpoint/2010/main" val="3938983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Requirements and questions?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UCN production volume (bottle)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/>
              <a:t>Bottle to HEX guide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Base material shall have low beam heating and low neutron absorption (Al or better </a:t>
            </a:r>
            <a:r>
              <a:rPr lang="en-CA" dirty="0" err="1"/>
              <a:t>AlBeMet</a:t>
            </a:r>
            <a:r>
              <a:rPr lang="en-CA" dirty="0"/>
              <a:t> or Be) </a:t>
            </a:r>
          </a:p>
          <a:p>
            <a:r>
              <a:rPr lang="en-CA" dirty="0"/>
              <a:t>Inside surface shall be smooth (better for baking)</a:t>
            </a:r>
          </a:p>
          <a:p>
            <a:r>
              <a:rPr lang="en-CA" dirty="0"/>
              <a:t>Metal sealed flange to HEX to bottle guide</a:t>
            </a:r>
          </a:p>
          <a:p>
            <a:r>
              <a:rPr lang="en-CA" dirty="0"/>
              <a:t>Size: ca 340 mm diameter, ca 490 mm long (from moderator optimization)</a:t>
            </a:r>
          </a:p>
          <a:p>
            <a:r>
              <a:rPr lang="en-CA" dirty="0"/>
              <a:t>Superinsulation necessary on outside? (cryogen relief </a:t>
            </a:r>
            <a:r>
              <a:rPr lang="en-CA" dirty="0" err="1"/>
              <a:t>calcs</a:t>
            </a:r>
            <a:r>
              <a:rPr lang="en-CA" dirty="0"/>
              <a:t> will inform)</a:t>
            </a:r>
          </a:p>
          <a:p>
            <a:r>
              <a:rPr lang="en-CA" dirty="0"/>
              <a:t>Heaters necessary around bottle?</a:t>
            </a:r>
          </a:p>
          <a:p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/>
              <a:t>Base material should have low beam heating and low neutron absorption (Al)</a:t>
            </a:r>
          </a:p>
          <a:p>
            <a:r>
              <a:rPr lang="en-CA" dirty="0"/>
              <a:t>Inside surface shall be smooth (better for baking)</a:t>
            </a:r>
          </a:p>
          <a:p>
            <a:r>
              <a:rPr lang="en-CA" dirty="0"/>
              <a:t>diameter: 150 mm? (see Steve’s presentation)</a:t>
            </a:r>
          </a:p>
          <a:p>
            <a:r>
              <a:rPr lang="en-CA" dirty="0"/>
              <a:t>Length: ??</a:t>
            </a:r>
          </a:p>
          <a:p>
            <a:r>
              <a:rPr lang="en-CA" dirty="0"/>
              <a:t>Superinsulation necessary on outside? (cryogen relief </a:t>
            </a:r>
            <a:r>
              <a:rPr lang="en-CA" dirty="0" err="1"/>
              <a:t>calcs</a:t>
            </a:r>
            <a:r>
              <a:rPr lang="en-CA" dirty="0"/>
              <a:t> will inform)</a:t>
            </a:r>
          </a:p>
          <a:p>
            <a:r>
              <a:rPr lang="en-CA" dirty="0"/>
              <a:t>Heaters on the outside</a:t>
            </a:r>
          </a:p>
          <a:p>
            <a:r>
              <a:rPr lang="en-CA" dirty="0"/>
              <a:t>Extraction height from bottle (see Steve’s presentation)</a:t>
            </a:r>
          </a:p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Rounded Rectangle 10">
            <a:extLst>
              <a:ext uri="{FF2B5EF4-FFF2-40B4-BE49-F238E27FC236}">
                <a16:creationId xmlns:a16="http://schemas.microsoft.com/office/drawing/2014/main" id="{E6E86340-1943-420B-9219-7BFDE6B4DB77}"/>
              </a:ext>
            </a:extLst>
          </p:cNvPr>
          <p:cNvSpPr/>
          <p:nvPr/>
        </p:nvSpPr>
        <p:spPr>
          <a:xfrm>
            <a:off x="2471209" y="862958"/>
            <a:ext cx="694266" cy="5492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8DF48B-F2C9-47B6-BFDF-060CEB7C29E1}"/>
              </a:ext>
            </a:extLst>
          </p:cNvPr>
          <p:cNvSpPr/>
          <p:nvPr/>
        </p:nvSpPr>
        <p:spPr>
          <a:xfrm>
            <a:off x="6613025" y="1019012"/>
            <a:ext cx="3807824" cy="277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04775" y="1877475"/>
            <a:ext cx="3840480" cy="583828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en-CA" dirty="0"/>
              <a:t>Owners: CM (mechanical), SK, RM (coating), RP (</a:t>
            </a:r>
            <a:r>
              <a:rPr lang="en-CA" dirty="0" err="1"/>
              <a:t>AlBeMet</a:t>
            </a:r>
            <a:r>
              <a:rPr lang="en-CA" dirty="0"/>
              <a:t>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73838" y="1877475"/>
            <a:ext cx="3840480" cy="583828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en-CA" dirty="0"/>
              <a:t>Owners: CM (mechanical), RM (coating)</a:t>
            </a:r>
          </a:p>
        </p:txBody>
      </p:sp>
    </p:spTree>
    <p:extLst>
      <p:ext uri="{BB962C8B-B14F-4D97-AF65-F5344CB8AC3E}">
        <p14:creationId xmlns:p14="http://schemas.microsoft.com/office/powerpoint/2010/main" val="3342914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Requirements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HEX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/>
              <a:t>HEX to thermal transition guide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/>
        <p:txBody>
          <a:bodyPr>
            <a:normAutofit/>
          </a:bodyPr>
          <a:lstStyle/>
          <a:p>
            <a:r>
              <a:rPr lang="en-CA" dirty="0"/>
              <a:t>Base material should provide best conductivity (OHFC copper, which grade?)</a:t>
            </a:r>
          </a:p>
          <a:p>
            <a:r>
              <a:rPr lang="en-CA" dirty="0"/>
              <a:t>Inner diameter: 150 mm?</a:t>
            </a:r>
          </a:p>
          <a:p>
            <a:r>
              <a:rPr lang="en-CA" dirty="0"/>
              <a:t>Length: 600 mm?</a:t>
            </a:r>
          </a:p>
          <a:p>
            <a:r>
              <a:rPr lang="en-CA" dirty="0"/>
              <a:t>Can the HEX be baked?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Contains liquid helium surface</a:t>
            </a:r>
          </a:p>
          <a:p>
            <a:r>
              <a:rPr lang="en-CA" dirty="0"/>
              <a:t>Diameter shall neck down to reduce film flow above liquid surface (Which diameter? Need </a:t>
            </a:r>
            <a:r>
              <a:rPr lang="en-CA" dirty="0" err="1"/>
              <a:t>PENTrack</a:t>
            </a:r>
            <a:r>
              <a:rPr lang="en-CA" dirty="0"/>
              <a:t> sims and film-flow heat-input estimation)</a:t>
            </a:r>
          </a:p>
          <a:p>
            <a:r>
              <a:rPr lang="en-CA" dirty="0"/>
              <a:t>Film burner required? </a:t>
            </a:r>
            <a:r>
              <a:rPr lang="en-CA" dirty="0" err="1"/>
              <a:t>Knive</a:t>
            </a:r>
            <a:r>
              <a:rPr lang="en-CA" dirty="0"/>
              <a:t> edge required?</a:t>
            </a:r>
          </a:p>
          <a:p>
            <a:r>
              <a:rPr lang="en-CA" dirty="0"/>
              <a:t>Elevation gain? (</a:t>
            </a:r>
            <a:r>
              <a:rPr lang="en-CA" dirty="0" err="1"/>
              <a:t>PENTrack</a:t>
            </a:r>
            <a:r>
              <a:rPr lang="en-CA" dirty="0"/>
              <a:t> simulations…) Height of liquid level? (Pressure head </a:t>
            </a:r>
            <a:r>
              <a:rPr lang="en-CA" dirty="0" err="1"/>
              <a:t>calcs</a:t>
            </a:r>
            <a:r>
              <a:rPr lang="en-CA" dirty="0"/>
              <a:t>…)</a:t>
            </a:r>
          </a:p>
          <a:p>
            <a:r>
              <a:rPr lang="en-CA" dirty="0"/>
              <a:t>Pump-out port and burst disk shall be located along its length</a:t>
            </a:r>
          </a:p>
          <a:p>
            <a:r>
              <a:rPr lang="en-CA" dirty="0"/>
              <a:t>Thermal anchors are necessary to reduce heat input into superfluid</a:t>
            </a:r>
          </a:p>
          <a:p>
            <a:r>
              <a:rPr lang="en-CA" dirty="0"/>
              <a:t>Thermal radiation should be minimized through its design</a:t>
            </a:r>
          </a:p>
          <a:p>
            <a:r>
              <a:rPr lang="en-CA" dirty="0"/>
              <a:t>Thermal transition guide must have low thermal conductivity (either thin walled stainless or titanium?)</a:t>
            </a:r>
          </a:p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FF53ED-148C-4A71-BFED-277377E65308}"/>
              </a:ext>
            </a:extLst>
          </p:cNvPr>
          <p:cNvSpPr/>
          <p:nvPr/>
        </p:nvSpPr>
        <p:spPr>
          <a:xfrm>
            <a:off x="1675210" y="941199"/>
            <a:ext cx="1424295" cy="277713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0" name="Freeform 14">
            <a:extLst>
              <a:ext uri="{FF2B5EF4-FFF2-40B4-BE49-F238E27FC236}">
                <a16:creationId xmlns:a16="http://schemas.microsoft.com/office/drawing/2014/main" id="{C633DD1D-7698-4C5B-91D0-85FE8CEAF43C}"/>
              </a:ext>
            </a:extLst>
          </p:cNvPr>
          <p:cNvSpPr/>
          <p:nvPr/>
        </p:nvSpPr>
        <p:spPr>
          <a:xfrm>
            <a:off x="8389523" y="714889"/>
            <a:ext cx="783431" cy="721518"/>
          </a:xfrm>
          <a:custGeom>
            <a:avLst/>
            <a:gdLst>
              <a:gd name="connsiteX0" fmla="*/ 781050 w 783431"/>
              <a:gd name="connsiteY0" fmla="*/ 440531 h 721518"/>
              <a:gd name="connsiteX1" fmla="*/ 528637 w 783431"/>
              <a:gd name="connsiteY1" fmla="*/ 485775 h 721518"/>
              <a:gd name="connsiteX2" fmla="*/ 7143 w 783431"/>
              <a:gd name="connsiteY2" fmla="*/ 2381 h 721518"/>
              <a:gd name="connsiteX3" fmla="*/ 0 w 783431"/>
              <a:gd name="connsiteY3" fmla="*/ 0 h 721518"/>
              <a:gd name="connsiteX4" fmla="*/ 0 w 783431"/>
              <a:gd name="connsiteY4" fmla="*/ 207168 h 721518"/>
              <a:gd name="connsiteX5" fmla="*/ 526256 w 783431"/>
              <a:gd name="connsiteY5" fmla="*/ 678656 h 721518"/>
              <a:gd name="connsiteX6" fmla="*/ 783431 w 783431"/>
              <a:gd name="connsiteY6" fmla="*/ 721518 h 721518"/>
              <a:gd name="connsiteX7" fmla="*/ 781050 w 783431"/>
              <a:gd name="connsiteY7" fmla="*/ 440531 h 721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3431" h="721518">
                <a:moveTo>
                  <a:pt x="781050" y="440531"/>
                </a:moveTo>
                <a:lnTo>
                  <a:pt x="528637" y="485775"/>
                </a:lnTo>
                <a:lnTo>
                  <a:pt x="7143" y="2381"/>
                </a:lnTo>
                <a:lnTo>
                  <a:pt x="0" y="0"/>
                </a:lnTo>
                <a:lnTo>
                  <a:pt x="0" y="207168"/>
                </a:lnTo>
                <a:lnTo>
                  <a:pt x="526256" y="678656"/>
                </a:lnTo>
                <a:lnTo>
                  <a:pt x="783431" y="721518"/>
                </a:lnTo>
                <a:cubicBezTo>
                  <a:pt x="782637" y="627856"/>
                  <a:pt x="781844" y="534193"/>
                  <a:pt x="781050" y="4405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1" name="Freeform 46">
            <a:extLst>
              <a:ext uri="{FF2B5EF4-FFF2-40B4-BE49-F238E27FC236}">
                <a16:creationId xmlns:a16="http://schemas.microsoft.com/office/drawing/2014/main" id="{EA9EC0AC-EBC6-4581-BF3E-1D45D6BE9E75}"/>
              </a:ext>
            </a:extLst>
          </p:cNvPr>
          <p:cNvSpPr/>
          <p:nvPr/>
        </p:nvSpPr>
        <p:spPr>
          <a:xfrm>
            <a:off x="8390714" y="714888"/>
            <a:ext cx="425054" cy="392905"/>
          </a:xfrm>
          <a:custGeom>
            <a:avLst/>
            <a:gdLst>
              <a:gd name="connsiteX0" fmla="*/ 781050 w 783431"/>
              <a:gd name="connsiteY0" fmla="*/ 440531 h 721518"/>
              <a:gd name="connsiteX1" fmla="*/ 528637 w 783431"/>
              <a:gd name="connsiteY1" fmla="*/ 485775 h 721518"/>
              <a:gd name="connsiteX2" fmla="*/ 7143 w 783431"/>
              <a:gd name="connsiteY2" fmla="*/ 2381 h 721518"/>
              <a:gd name="connsiteX3" fmla="*/ 0 w 783431"/>
              <a:gd name="connsiteY3" fmla="*/ 0 h 721518"/>
              <a:gd name="connsiteX4" fmla="*/ 0 w 783431"/>
              <a:gd name="connsiteY4" fmla="*/ 207168 h 721518"/>
              <a:gd name="connsiteX5" fmla="*/ 526256 w 783431"/>
              <a:gd name="connsiteY5" fmla="*/ 678656 h 721518"/>
              <a:gd name="connsiteX6" fmla="*/ 783431 w 783431"/>
              <a:gd name="connsiteY6" fmla="*/ 721518 h 721518"/>
              <a:gd name="connsiteX7" fmla="*/ 781050 w 783431"/>
              <a:gd name="connsiteY7" fmla="*/ 440531 h 721518"/>
              <a:gd name="connsiteX0" fmla="*/ 781050 w 783431"/>
              <a:gd name="connsiteY0" fmla="*/ 440531 h 721518"/>
              <a:gd name="connsiteX1" fmla="*/ 528637 w 783431"/>
              <a:gd name="connsiteY1" fmla="*/ 485775 h 721518"/>
              <a:gd name="connsiteX2" fmla="*/ 408385 w 783431"/>
              <a:gd name="connsiteY2" fmla="*/ 376237 h 721518"/>
              <a:gd name="connsiteX3" fmla="*/ 7143 w 783431"/>
              <a:gd name="connsiteY3" fmla="*/ 2381 h 721518"/>
              <a:gd name="connsiteX4" fmla="*/ 0 w 783431"/>
              <a:gd name="connsiteY4" fmla="*/ 0 h 721518"/>
              <a:gd name="connsiteX5" fmla="*/ 0 w 783431"/>
              <a:gd name="connsiteY5" fmla="*/ 207168 h 721518"/>
              <a:gd name="connsiteX6" fmla="*/ 526256 w 783431"/>
              <a:gd name="connsiteY6" fmla="*/ 678656 h 721518"/>
              <a:gd name="connsiteX7" fmla="*/ 783431 w 783431"/>
              <a:gd name="connsiteY7" fmla="*/ 721518 h 721518"/>
              <a:gd name="connsiteX8" fmla="*/ 781050 w 783431"/>
              <a:gd name="connsiteY8" fmla="*/ 440531 h 721518"/>
              <a:gd name="connsiteX0" fmla="*/ 781050 w 783431"/>
              <a:gd name="connsiteY0" fmla="*/ 440531 h 721518"/>
              <a:gd name="connsiteX1" fmla="*/ 528637 w 783431"/>
              <a:gd name="connsiteY1" fmla="*/ 485775 h 721518"/>
              <a:gd name="connsiteX2" fmla="*/ 408385 w 783431"/>
              <a:gd name="connsiteY2" fmla="*/ 376237 h 721518"/>
              <a:gd name="connsiteX3" fmla="*/ 7143 w 783431"/>
              <a:gd name="connsiteY3" fmla="*/ 2381 h 721518"/>
              <a:gd name="connsiteX4" fmla="*/ 0 w 783431"/>
              <a:gd name="connsiteY4" fmla="*/ 0 h 721518"/>
              <a:gd name="connsiteX5" fmla="*/ 0 w 783431"/>
              <a:gd name="connsiteY5" fmla="*/ 207168 h 721518"/>
              <a:gd name="connsiteX6" fmla="*/ 198835 w 783431"/>
              <a:gd name="connsiteY6" fmla="*/ 390525 h 721518"/>
              <a:gd name="connsiteX7" fmla="*/ 526256 w 783431"/>
              <a:gd name="connsiteY7" fmla="*/ 678656 h 721518"/>
              <a:gd name="connsiteX8" fmla="*/ 783431 w 783431"/>
              <a:gd name="connsiteY8" fmla="*/ 721518 h 721518"/>
              <a:gd name="connsiteX9" fmla="*/ 781050 w 783431"/>
              <a:gd name="connsiteY9" fmla="*/ 440531 h 721518"/>
              <a:gd name="connsiteX0" fmla="*/ 783431 w 783431"/>
              <a:gd name="connsiteY0" fmla="*/ 721518 h 721518"/>
              <a:gd name="connsiteX1" fmla="*/ 528637 w 783431"/>
              <a:gd name="connsiteY1" fmla="*/ 485775 h 721518"/>
              <a:gd name="connsiteX2" fmla="*/ 408385 w 783431"/>
              <a:gd name="connsiteY2" fmla="*/ 376237 h 721518"/>
              <a:gd name="connsiteX3" fmla="*/ 7143 w 783431"/>
              <a:gd name="connsiteY3" fmla="*/ 2381 h 721518"/>
              <a:gd name="connsiteX4" fmla="*/ 0 w 783431"/>
              <a:gd name="connsiteY4" fmla="*/ 0 h 721518"/>
              <a:gd name="connsiteX5" fmla="*/ 0 w 783431"/>
              <a:gd name="connsiteY5" fmla="*/ 207168 h 721518"/>
              <a:gd name="connsiteX6" fmla="*/ 198835 w 783431"/>
              <a:gd name="connsiteY6" fmla="*/ 390525 h 721518"/>
              <a:gd name="connsiteX7" fmla="*/ 526256 w 783431"/>
              <a:gd name="connsiteY7" fmla="*/ 678656 h 721518"/>
              <a:gd name="connsiteX8" fmla="*/ 783431 w 783431"/>
              <a:gd name="connsiteY8" fmla="*/ 721518 h 721518"/>
              <a:gd name="connsiteX0" fmla="*/ 783431 w 783431"/>
              <a:gd name="connsiteY0" fmla="*/ 721518 h 721518"/>
              <a:gd name="connsiteX1" fmla="*/ 408385 w 783431"/>
              <a:gd name="connsiteY1" fmla="*/ 376237 h 721518"/>
              <a:gd name="connsiteX2" fmla="*/ 7143 w 783431"/>
              <a:gd name="connsiteY2" fmla="*/ 2381 h 721518"/>
              <a:gd name="connsiteX3" fmla="*/ 0 w 783431"/>
              <a:gd name="connsiteY3" fmla="*/ 0 h 721518"/>
              <a:gd name="connsiteX4" fmla="*/ 0 w 783431"/>
              <a:gd name="connsiteY4" fmla="*/ 207168 h 721518"/>
              <a:gd name="connsiteX5" fmla="*/ 198835 w 783431"/>
              <a:gd name="connsiteY5" fmla="*/ 390525 h 721518"/>
              <a:gd name="connsiteX6" fmla="*/ 526256 w 783431"/>
              <a:gd name="connsiteY6" fmla="*/ 678656 h 721518"/>
              <a:gd name="connsiteX7" fmla="*/ 783431 w 783431"/>
              <a:gd name="connsiteY7" fmla="*/ 721518 h 721518"/>
              <a:gd name="connsiteX0" fmla="*/ 783431 w 783431"/>
              <a:gd name="connsiteY0" fmla="*/ 721518 h 721518"/>
              <a:gd name="connsiteX1" fmla="*/ 408385 w 783431"/>
              <a:gd name="connsiteY1" fmla="*/ 376237 h 721518"/>
              <a:gd name="connsiteX2" fmla="*/ 7143 w 783431"/>
              <a:gd name="connsiteY2" fmla="*/ 2381 h 721518"/>
              <a:gd name="connsiteX3" fmla="*/ 0 w 783431"/>
              <a:gd name="connsiteY3" fmla="*/ 0 h 721518"/>
              <a:gd name="connsiteX4" fmla="*/ 0 w 783431"/>
              <a:gd name="connsiteY4" fmla="*/ 207168 h 721518"/>
              <a:gd name="connsiteX5" fmla="*/ 198835 w 783431"/>
              <a:gd name="connsiteY5" fmla="*/ 390525 h 721518"/>
              <a:gd name="connsiteX6" fmla="*/ 783431 w 783431"/>
              <a:gd name="connsiteY6" fmla="*/ 721518 h 721518"/>
              <a:gd name="connsiteX0" fmla="*/ 198835 w 408385"/>
              <a:gd name="connsiteY0" fmla="*/ 390525 h 390525"/>
              <a:gd name="connsiteX1" fmla="*/ 408385 w 408385"/>
              <a:gd name="connsiteY1" fmla="*/ 376237 h 390525"/>
              <a:gd name="connsiteX2" fmla="*/ 7143 w 408385"/>
              <a:gd name="connsiteY2" fmla="*/ 2381 h 390525"/>
              <a:gd name="connsiteX3" fmla="*/ 0 w 408385"/>
              <a:gd name="connsiteY3" fmla="*/ 0 h 390525"/>
              <a:gd name="connsiteX4" fmla="*/ 0 w 408385"/>
              <a:gd name="connsiteY4" fmla="*/ 207168 h 390525"/>
              <a:gd name="connsiteX5" fmla="*/ 198835 w 408385"/>
              <a:gd name="connsiteY5" fmla="*/ 390525 h 390525"/>
              <a:gd name="connsiteX0" fmla="*/ 198835 w 429816"/>
              <a:gd name="connsiteY0" fmla="*/ 390525 h 397668"/>
              <a:gd name="connsiteX1" fmla="*/ 429816 w 429816"/>
              <a:gd name="connsiteY1" fmla="*/ 397668 h 397668"/>
              <a:gd name="connsiteX2" fmla="*/ 7143 w 429816"/>
              <a:gd name="connsiteY2" fmla="*/ 2381 h 397668"/>
              <a:gd name="connsiteX3" fmla="*/ 0 w 429816"/>
              <a:gd name="connsiteY3" fmla="*/ 0 h 397668"/>
              <a:gd name="connsiteX4" fmla="*/ 0 w 429816"/>
              <a:gd name="connsiteY4" fmla="*/ 207168 h 397668"/>
              <a:gd name="connsiteX5" fmla="*/ 198835 w 429816"/>
              <a:gd name="connsiteY5" fmla="*/ 390525 h 397668"/>
              <a:gd name="connsiteX0" fmla="*/ 198835 w 425054"/>
              <a:gd name="connsiteY0" fmla="*/ 390525 h 392905"/>
              <a:gd name="connsiteX1" fmla="*/ 425054 w 425054"/>
              <a:gd name="connsiteY1" fmla="*/ 392905 h 392905"/>
              <a:gd name="connsiteX2" fmla="*/ 7143 w 425054"/>
              <a:gd name="connsiteY2" fmla="*/ 2381 h 392905"/>
              <a:gd name="connsiteX3" fmla="*/ 0 w 425054"/>
              <a:gd name="connsiteY3" fmla="*/ 0 h 392905"/>
              <a:gd name="connsiteX4" fmla="*/ 0 w 425054"/>
              <a:gd name="connsiteY4" fmla="*/ 207168 h 392905"/>
              <a:gd name="connsiteX5" fmla="*/ 198835 w 425054"/>
              <a:gd name="connsiteY5" fmla="*/ 390525 h 39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5054" h="392905">
                <a:moveTo>
                  <a:pt x="198835" y="390525"/>
                </a:moveTo>
                <a:lnTo>
                  <a:pt x="425054" y="392905"/>
                </a:lnTo>
                <a:lnTo>
                  <a:pt x="7143" y="2381"/>
                </a:lnTo>
                <a:lnTo>
                  <a:pt x="0" y="0"/>
                </a:lnTo>
                <a:lnTo>
                  <a:pt x="0" y="207168"/>
                </a:lnTo>
                <a:lnTo>
                  <a:pt x="198835" y="39052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DC2C5F-CD76-4078-9BF0-21EAE52DAB28}"/>
              </a:ext>
            </a:extLst>
          </p:cNvPr>
          <p:cNvSpPr/>
          <p:nvPr/>
        </p:nvSpPr>
        <p:spPr>
          <a:xfrm>
            <a:off x="7486572" y="714889"/>
            <a:ext cx="904142" cy="207168"/>
          </a:xfrm>
          <a:prstGeom prst="rect">
            <a:avLst/>
          </a:prstGeom>
          <a:gradFill>
            <a:gsLst>
              <a:gs pos="0">
                <a:srgbClr val="333333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3" name="Can 115">
            <a:extLst>
              <a:ext uri="{FF2B5EF4-FFF2-40B4-BE49-F238E27FC236}">
                <a16:creationId xmlns:a16="http://schemas.microsoft.com/office/drawing/2014/main" id="{314F0455-5C45-4D35-ACE8-5A9D5DB6DDF4}"/>
              </a:ext>
            </a:extLst>
          </p:cNvPr>
          <p:cNvSpPr/>
          <p:nvPr/>
        </p:nvSpPr>
        <p:spPr>
          <a:xfrm>
            <a:off x="7821471" y="490876"/>
            <a:ext cx="245449" cy="275209"/>
          </a:xfrm>
          <a:prstGeom prst="can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4" name="Cylinder 13">
            <a:extLst>
              <a:ext uri="{FF2B5EF4-FFF2-40B4-BE49-F238E27FC236}">
                <a16:creationId xmlns:a16="http://schemas.microsoft.com/office/drawing/2014/main" id="{66A95F47-3368-45D5-B43C-DED0177978BB}"/>
              </a:ext>
            </a:extLst>
          </p:cNvPr>
          <p:cNvSpPr/>
          <p:nvPr/>
        </p:nvSpPr>
        <p:spPr>
          <a:xfrm>
            <a:off x="8279957" y="-451064"/>
            <a:ext cx="134634" cy="1217149"/>
          </a:xfrm>
          <a:prstGeom prst="can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04775" y="1877475"/>
            <a:ext cx="3840480" cy="583828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CA" dirty="0"/>
              <a:t>Owners: SK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73838" y="1877475"/>
            <a:ext cx="3840480" cy="583828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r>
              <a:rPr lang="en-CA" dirty="0"/>
              <a:t>Owners: CM (mechanical), RM (coating), ? (film flow suppression), ? (thermal anchors)</a:t>
            </a:r>
          </a:p>
        </p:txBody>
      </p:sp>
    </p:spTree>
    <p:extLst>
      <p:ext uri="{BB962C8B-B14F-4D97-AF65-F5344CB8AC3E}">
        <p14:creationId xmlns:p14="http://schemas.microsoft.com/office/powerpoint/2010/main" val="3429110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Requirements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Burst disk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/>
              <a:t>Pump-out port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/>
        <p:txBody>
          <a:bodyPr>
            <a:normAutofit/>
          </a:bodyPr>
          <a:lstStyle/>
          <a:p>
            <a:r>
              <a:rPr lang="en-CA" dirty="0"/>
              <a:t>Required since there is a vacuum tight valve downstream and the guides contain a cryogen</a:t>
            </a:r>
          </a:p>
          <a:p>
            <a:r>
              <a:rPr lang="en-CA" dirty="0"/>
              <a:t>Diameter required (relief </a:t>
            </a:r>
            <a:r>
              <a:rPr lang="en-CA" dirty="0" err="1"/>
              <a:t>calcs</a:t>
            </a:r>
            <a:r>
              <a:rPr lang="en-CA" dirty="0"/>
              <a:t>…)</a:t>
            </a:r>
          </a:p>
          <a:p>
            <a:r>
              <a:rPr lang="en-CA" dirty="0"/>
              <a:t>Current vertical source design good enough? (</a:t>
            </a:r>
            <a:r>
              <a:rPr lang="en-CA" b="1" dirty="0">
                <a:solidFill>
                  <a:srgbClr val="FF0000"/>
                </a:solidFill>
              </a:rPr>
              <a:t>Fall 2018 experiments!</a:t>
            </a:r>
            <a:r>
              <a:rPr lang="en-CA" dirty="0"/>
              <a:t>)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/>
        <p:txBody>
          <a:bodyPr>
            <a:normAutofit/>
          </a:bodyPr>
          <a:lstStyle/>
          <a:p>
            <a:r>
              <a:rPr lang="en-CA" dirty="0"/>
              <a:t>Required to pump the UCN source guides out well to achieve long UCN storage lifetimes</a:t>
            </a:r>
          </a:p>
          <a:p>
            <a:r>
              <a:rPr lang="en-CA" dirty="0"/>
              <a:t>Required opening? (How to determine?)</a:t>
            </a:r>
          </a:p>
          <a:p>
            <a:r>
              <a:rPr lang="en-CA" dirty="0"/>
              <a:t>Similar design as horizontal source?</a:t>
            </a:r>
          </a:p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Freeform 14">
            <a:extLst>
              <a:ext uri="{FF2B5EF4-FFF2-40B4-BE49-F238E27FC236}">
                <a16:creationId xmlns:a16="http://schemas.microsoft.com/office/drawing/2014/main" id="{F1FF2A44-0944-4616-B03B-80A25A6D8CAB}"/>
              </a:ext>
            </a:extLst>
          </p:cNvPr>
          <p:cNvSpPr/>
          <p:nvPr/>
        </p:nvSpPr>
        <p:spPr>
          <a:xfrm>
            <a:off x="5399484" y="1073581"/>
            <a:ext cx="783431" cy="721518"/>
          </a:xfrm>
          <a:custGeom>
            <a:avLst/>
            <a:gdLst>
              <a:gd name="connsiteX0" fmla="*/ 781050 w 783431"/>
              <a:gd name="connsiteY0" fmla="*/ 440531 h 721518"/>
              <a:gd name="connsiteX1" fmla="*/ 528637 w 783431"/>
              <a:gd name="connsiteY1" fmla="*/ 485775 h 721518"/>
              <a:gd name="connsiteX2" fmla="*/ 7143 w 783431"/>
              <a:gd name="connsiteY2" fmla="*/ 2381 h 721518"/>
              <a:gd name="connsiteX3" fmla="*/ 0 w 783431"/>
              <a:gd name="connsiteY3" fmla="*/ 0 h 721518"/>
              <a:gd name="connsiteX4" fmla="*/ 0 w 783431"/>
              <a:gd name="connsiteY4" fmla="*/ 207168 h 721518"/>
              <a:gd name="connsiteX5" fmla="*/ 526256 w 783431"/>
              <a:gd name="connsiteY5" fmla="*/ 678656 h 721518"/>
              <a:gd name="connsiteX6" fmla="*/ 783431 w 783431"/>
              <a:gd name="connsiteY6" fmla="*/ 721518 h 721518"/>
              <a:gd name="connsiteX7" fmla="*/ 781050 w 783431"/>
              <a:gd name="connsiteY7" fmla="*/ 440531 h 721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3431" h="721518">
                <a:moveTo>
                  <a:pt x="781050" y="440531"/>
                </a:moveTo>
                <a:lnTo>
                  <a:pt x="528637" y="485775"/>
                </a:lnTo>
                <a:lnTo>
                  <a:pt x="7143" y="2381"/>
                </a:lnTo>
                <a:lnTo>
                  <a:pt x="0" y="0"/>
                </a:lnTo>
                <a:lnTo>
                  <a:pt x="0" y="207168"/>
                </a:lnTo>
                <a:lnTo>
                  <a:pt x="526256" y="678656"/>
                </a:lnTo>
                <a:lnTo>
                  <a:pt x="783431" y="721518"/>
                </a:lnTo>
                <a:cubicBezTo>
                  <a:pt x="782637" y="627856"/>
                  <a:pt x="781844" y="534193"/>
                  <a:pt x="781050" y="4405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0" name="Freeform 46">
            <a:extLst>
              <a:ext uri="{FF2B5EF4-FFF2-40B4-BE49-F238E27FC236}">
                <a16:creationId xmlns:a16="http://schemas.microsoft.com/office/drawing/2014/main" id="{58978B23-B2D6-49C5-8A4B-8A70F0DC00FF}"/>
              </a:ext>
            </a:extLst>
          </p:cNvPr>
          <p:cNvSpPr/>
          <p:nvPr/>
        </p:nvSpPr>
        <p:spPr>
          <a:xfrm>
            <a:off x="5400675" y="1073580"/>
            <a:ext cx="425054" cy="392905"/>
          </a:xfrm>
          <a:custGeom>
            <a:avLst/>
            <a:gdLst>
              <a:gd name="connsiteX0" fmla="*/ 781050 w 783431"/>
              <a:gd name="connsiteY0" fmla="*/ 440531 h 721518"/>
              <a:gd name="connsiteX1" fmla="*/ 528637 w 783431"/>
              <a:gd name="connsiteY1" fmla="*/ 485775 h 721518"/>
              <a:gd name="connsiteX2" fmla="*/ 7143 w 783431"/>
              <a:gd name="connsiteY2" fmla="*/ 2381 h 721518"/>
              <a:gd name="connsiteX3" fmla="*/ 0 w 783431"/>
              <a:gd name="connsiteY3" fmla="*/ 0 h 721518"/>
              <a:gd name="connsiteX4" fmla="*/ 0 w 783431"/>
              <a:gd name="connsiteY4" fmla="*/ 207168 h 721518"/>
              <a:gd name="connsiteX5" fmla="*/ 526256 w 783431"/>
              <a:gd name="connsiteY5" fmla="*/ 678656 h 721518"/>
              <a:gd name="connsiteX6" fmla="*/ 783431 w 783431"/>
              <a:gd name="connsiteY6" fmla="*/ 721518 h 721518"/>
              <a:gd name="connsiteX7" fmla="*/ 781050 w 783431"/>
              <a:gd name="connsiteY7" fmla="*/ 440531 h 721518"/>
              <a:gd name="connsiteX0" fmla="*/ 781050 w 783431"/>
              <a:gd name="connsiteY0" fmla="*/ 440531 h 721518"/>
              <a:gd name="connsiteX1" fmla="*/ 528637 w 783431"/>
              <a:gd name="connsiteY1" fmla="*/ 485775 h 721518"/>
              <a:gd name="connsiteX2" fmla="*/ 408385 w 783431"/>
              <a:gd name="connsiteY2" fmla="*/ 376237 h 721518"/>
              <a:gd name="connsiteX3" fmla="*/ 7143 w 783431"/>
              <a:gd name="connsiteY3" fmla="*/ 2381 h 721518"/>
              <a:gd name="connsiteX4" fmla="*/ 0 w 783431"/>
              <a:gd name="connsiteY4" fmla="*/ 0 h 721518"/>
              <a:gd name="connsiteX5" fmla="*/ 0 w 783431"/>
              <a:gd name="connsiteY5" fmla="*/ 207168 h 721518"/>
              <a:gd name="connsiteX6" fmla="*/ 526256 w 783431"/>
              <a:gd name="connsiteY6" fmla="*/ 678656 h 721518"/>
              <a:gd name="connsiteX7" fmla="*/ 783431 w 783431"/>
              <a:gd name="connsiteY7" fmla="*/ 721518 h 721518"/>
              <a:gd name="connsiteX8" fmla="*/ 781050 w 783431"/>
              <a:gd name="connsiteY8" fmla="*/ 440531 h 721518"/>
              <a:gd name="connsiteX0" fmla="*/ 781050 w 783431"/>
              <a:gd name="connsiteY0" fmla="*/ 440531 h 721518"/>
              <a:gd name="connsiteX1" fmla="*/ 528637 w 783431"/>
              <a:gd name="connsiteY1" fmla="*/ 485775 h 721518"/>
              <a:gd name="connsiteX2" fmla="*/ 408385 w 783431"/>
              <a:gd name="connsiteY2" fmla="*/ 376237 h 721518"/>
              <a:gd name="connsiteX3" fmla="*/ 7143 w 783431"/>
              <a:gd name="connsiteY3" fmla="*/ 2381 h 721518"/>
              <a:gd name="connsiteX4" fmla="*/ 0 w 783431"/>
              <a:gd name="connsiteY4" fmla="*/ 0 h 721518"/>
              <a:gd name="connsiteX5" fmla="*/ 0 w 783431"/>
              <a:gd name="connsiteY5" fmla="*/ 207168 h 721518"/>
              <a:gd name="connsiteX6" fmla="*/ 198835 w 783431"/>
              <a:gd name="connsiteY6" fmla="*/ 390525 h 721518"/>
              <a:gd name="connsiteX7" fmla="*/ 526256 w 783431"/>
              <a:gd name="connsiteY7" fmla="*/ 678656 h 721518"/>
              <a:gd name="connsiteX8" fmla="*/ 783431 w 783431"/>
              <a:gd name="connsiteY8" fmla="*/ 721518 h 721518"/>
              <a:gd name="connsiteX9" fmla="*/ 781050 w 783431"/>
              <a:gd name="connsiteY9" fmla="*/ 440531 h 721518"/>
              <a:gd name="connsiteX0" fmla="*/ 783431 w 783431"/>
              <a:gd name="connsiteY0" fmla="*/ 721518 h 721518"/>
              <a:gd name="connsiteX1" fmla="*/ 528637 w 783431"/>
              <a:gd name="connsiteY1" fmla="*/ 485775 h 721518"/>
              <a:gd name="connsiteX2" fmla="*/ 408385 w 783431"/>
              <a:gd name="connsiteY2" fmla="*/ 376237 h 721518"/>
              <a:gd name="connsiteX3" fmla="*/ 7143 w 783431"/>
              <a:gd name="connsiteY3" fmla="*/ 2381 h 721518"/>
              <a:gd name="connsiteX4" fmla="*/ 0 w 783431"/>
              <a:gd name="connsiteY4" fmla="*/ 0 h 721518"/>
              <a:gd name="connsiteX5" fmla="*/ 0 w 783431"/>
              <a:gd name="connsiteY5" fmla="*/ 207168 h 721518"/>
              <a:gd name="connsiteX6" fmla="*/ 198835 w 783431"/>
              <a:gd name="connsiteY6" fmla="*/ 390525 h 721518"/>
              <a:gd name="connsiteX7" fmla="*/ 526256 w 783431"/>
              <a:gd name="connsiteY7" fmla="*/ 678656 h 721518"/>
              <a:gd name="connsiteX8" fmla="*/ 783431 w 783431"/>
              <a:gd name="connsiteY8" fmla="*/ 721518 h 721518"/>
              <a:gd name="connsiteX0" fmla="*/ 783431 w 783431"/>
              <a:gd name="connsiteY0" fmla="*/ 721518 h 721518"/>
              <a:gd name="connsiteX1" fmla="*/ 408385 w 783431"/>
              <a:gd name="connsiteY1" fmla="*/ 376237 h 721518"/>
              <a:gd name="connsiteX2" fmla="*/ 7143 w 783431"/>
              <a:gd name="connsiteY2" fmla="*/ 2381 h 721518"/>
              <a:gd name="connsiteX3" fmla="*/ 0 w 783431"/>
              <a:gd name="connsiteY3" fmla="*/ 0 h 721518"/>
              <a:gd name="connsiteX4" fmla="*/ 0 w 783431"/>
              <a:gd name="connsiteY4" fmla="*/ 207168 h 721518"/>
              <a:gd name="connsiteX5" fmla="*/ 198835 w 783431"/>
              <a:gd name="connsiteY5" fmla="*/ 390525 h 721518"/>
              <a:gd name="connsiteX6" fmla="*/ 526256 w 783431"/>
              <a:gd name="connsiteY6" fmla="*/ 678656 h 721518"/>
              <a:gd name="connsiteX7" fmla="*/ 783431 w 783431"/>
              <a:gd name="connsiteY7" fmla="*/ 721518 h 721518"/>
              <a:gd name="connsiteX0" fmla="*/ 783431 w 783431"/>
              <a:gd name="connsiteY0" fmla="*/ 721518 h 721518"/>
              <a:gd name="connsiteX1" fmla="*/ 408385 w 783431"/>
              <a:gd name="connsiteY1" fmla="*/ 376237 h 721518"/>
              <a:gd name="connsiteX2" fmla="*/ 7143 w 783431"/>
              <a:gd name="connsiteY2" fmla="*/ 2381 h 721518"/>
              <a:gd name="connsiteX3" fmla="*/ 0 w 783431"/>
              <a:gd name="connsiteY3" fmla="*/ 0 h 721518"/>
              <a:gd name="connsiteX4" fmla="*/ 0 w 783431"/>
              <a:gd name="connsiteY4" fmla="*/ 207168 h 721518"/>
              <a:gd name="connsiteX5" fmla="*/ 198835 w 783431"/>
              <a:gd name="connsiteY5" fmla="*/ 390525 h 721518"/>
              <a:gd name="connsiteX6" fmla="*/ 783431 w 783431"/>
              <a:gd name="connsiteY6" fmla="*/ 721518 h 721518"/>
              <a:gd name="connsiteX0" fmla="*/ 198835 w 408385"/>
              <a:gd name="connsiteY0" fmla="*/ 390525 h 390525"/>
              <a:gd name="connsiteX1" fmla="*/ 408385 w 408385"/>
              <a:gd name="connsiteY1" fmla="*/ 376237 h 390525"/>
              <a:gd name="connsiteX2" fmla="*/ 7143 w 408385"/>
              <a:gd name="connsiteY2" fmla="*/ 2381 h 390525"/>
              <a:gd name="connsiteX3" fmla="*/ 0 w 408385"/>
              <a:gd name="connsiteY3" fmla="*/ 0 h 390525"/>
              <a:gd name="connsiteX4" fmla="*/ 0 w 408385"/>
              <a:gd name="connsiteY4" fmla="*/ 207168 h 390525"/>
              <a:gd name="connsiteX5" fmla="*/ 198835 w 408385"/>
              <a:gd name="connsiteY5" fmla="*/ 390525 h 390525"/>
              <a:gd name="connsiteX0" fmla="*/ 198835 w 429816"/>
              <a:gd name="connsiteY0" fmla="*/ 390525 h 397668"/>
              <a:gd name="connsiteX1" fmla="*/ 429816 w 429816"/>
              <a:gd name="connsiteY1" fmla="*/ 397668 h 397668"/>
              <a:gd name="connsiteX2" fmla="*/ 7143 w 429816"/>
              <a:gd name="connsiteY2" fmla="*/ 2381 h 397668"/>
              <a:gd name="connsiteX3" fmla="*/ 0 w 429816"/>
              <a:gd name="connsiteY3" fmla="*/ 0 h 397668"/>
              <a:gd name="connsiteX4" fmla="*/ 0 w 429816"/>
              <a:gd name="connsiteY4" fmla="*/ 207168 h 397668"/>
              <a:gd name="connsiteX5" fmla="*/ 198835 w 429816"/>
              <a:gd name="connsiteY5" fmla="*/ 390525 h 397668"/>
              <a:gd name="connsiteX0" fmla="*/ 198835 w 425054"/>
              <a:gd name="connsiteY0" fmla="*/ 390525 h 392905"/>
              <a:gd name="connsiteX1" fmla="*/ 425054 w 425054"/>
              <a:gd name="connsiteY1" fmla="*/ 392905 h 392905"/>
              <a:gd name="connsiteX2" fmla="*/ 7143 w 425054"/>
              <a:gd name="connsiteY2" fmla="*/ 2381 h 392905"/>
              <a:gd name="connsiteX3" fmla="*/ 0 w 425054"/>
              <a:gd name="connsiteY3" fmla="*/ 0 h 392905"/>
              <a:gd name="connsiteX4" fmla="*/ 0 w 425054"/>
              <a:gd name="connsiteY4" fmla="*/ 207168 h 392905"/>
              <a:gd name="connsiteX5" fmla="*/ 198835 w 425054"/>
              <a:gd name="connsiteY5" fmla="*/ 390525 h 39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5054" h="392905">
                <a:moveTo>
                  <a:pt x="198835" y="390525"/>
                </a:moveTo>
                <a:lnTo>
                  <a:pt x="425054" y="392905"/>
                </a:lnTo>
                <a:lnTo>
                  <a:pt x="7143" y="2381"/>
                </a:lnTo>
                <a:lnTo>
                  <a:pt x="0" y="0"/>
                </a:lnTo>
                <a:lnTo>
                  <a:pt x="0" y="207168"/>
                </a:lnTo>
                <a:lnTo>
                  <a:pt x="198835" y="39052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6D6FB5-0CB3-403C-89C2-A72B555C245B}"/>
              </a:ext>
            </a:extLst>
          </p:cNvPr>
          <p:cNvSpPr/>
          <p:nvPr/>
        </p:nvSpPr>
        <p:spPr>
          <a:xfrm>
            <a:off x="4496533" y="1073581"/>
            <a:ext cx="904142" cy="207168"/>
          </a:xfrm>
          <a:prstGeom prst="rect">
            <a:avLst/>
          </a:prstGeom>
          <a:gradFill>
            <a:gsLst>
              <a:gs pos="0">
                <a:srgbClr val="333333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2" name="Can 115">
            <a:extLst>
              <a:ext uri="{FF2B5EF4-FFF2-40B4-BE49-F238E27FC236}">
                <a16:creationId xmlns:a16="http://schemas.microsoft.com/office/drawing/2014/main" id="{183915EB-1E12-4FEC-B4E3-C28B97410397}"/>
              </a:ext>
            </a:extLst>
          </p:cNvPr>
          <p:cNvSpPr/>
          <p:nvPr/>
        </p:nvSpPr>
        <p:spPr>
          <a:xfrm>
            <a:off x="4831432" y="849568"/>
            <a:ext cx="245449" cy="275209"/>
          </a:xfrm>
          <a:prstGeom prst="can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3" name="Cylinder 12">
            <a:extLst>
              <a:ext uri="{FF2B5EF4-FFF2-40B4-BE49-F238E27FC236}">
                <a16:creationId xmlns:a16="http://schemas.microsoft.com/office/drawing/2014/main" id="{823F2AA6-7689-475C-9A53-1131DC303046}"/>
              </a:ext>
            </a:extLst>
          </p:cNvPr>
          <p:cNvSpPr/>
          <p:nvPr/>
        </p:nvSpPr>
        <p:spPr>
          <a:xfrm>
            <a:off x="5289918" y="-92372"/>
            <a:ext cx="134634" cy="1217149"/>
          </a:xfrm>
          <a:prstGeom prst="can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4B4C92D-7EF4-499E-87ED-B1D14A016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406" y="4719781"/>
            <a:ext cx="2944138" cy="21292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F519B3C-0AF8-4CCB-A374-EC1004C06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5059" y="4502690"/>
            <a:ext cx="2944138" cy="2355310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904775" y="1877475"/>
            <a:ext cx="3840480" cy="583828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CA" dirty="0"/>
              <a:t>Owners: CM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73838" y="1877475"/>
            <a:ext cx="3840480" cy="583828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CA" dirty="0"/>
              <a:t>Owners: CM?, SK?</a:t>
            </a:r>
          </a:p>
        </p:txBody>
      </p:sp>
    </p:spTree>
    <p:extLst>
      <p:ext uri="{BB962C8B-B14F-4D97-AF65-F5344CB8AC3E}">
        <p14:creationId xmlns:p14="http://schemas.microsoft.com/office/powerpoint/2010/main" val="634011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Requirements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Source UCN vacuum valve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573838" y="1495425"/>
            <a:ext cx="5390364" cy="690563"/>
          </a:xfrm>
        </p:spPr>
        <p:txBody>
          <a:bodyPr/>
          <a:lstStyle/>
          <a:p>
            <a:r>
              <a:rPr lang="en-CA" dirty="0"/>
              <a:t>SCM warm bore guide, vacuum separation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Stores UCN in source during irradiation so that they don’t have to pass through foil which lowers storage lifetime.</a:t>
            </a:r>
          </a:p>
          <a:p>
            <a:r>
              <a:rPr lang="en-CA" dirty="0"/>
              <a:t>Needs to be vacuum tight in case of problems with the window or when pumping out downstream section of UCN guides.</a:t>
            </a:r>
          </a:p>
          <a:p>
            <a:r>
              <a:rPr lang="en-CA" dirty="0"/>
              <a:t>Shall facilitate a good storage lifetime in closed and good transmission in open position.</a:t>
            </a:r>
          </a:p>
          <a:p>
            <a:r>
              <a:rPr lang="en-CA" dirty="0"/>
              <a:t>Body shall have pumping port to </a:t>
            </a:r>
            <a:r>
              <a:rPr lang="en-CA" dirty="0" err="1"/>
              <a:t>facilite</a:t>
            </a:r>
            <a:r>
              <a:rPr lang="en-CA" dirty="0"/>
              <a:t> pumping of UCN guide at least while in motion.</a:t>
            </a:r>
          </a:p>
          <a:p>
            <a:r>
              <a:rPr lang="en-CA" dirty="0"/>
              <a:t>VAT valve with spreadable protection ring good enough? (</a:t>
            </a:r>
            <a:r>
              <a:rPr lang="en-CA" b="1" dirty="0">
                <a:solidFill>
                  <a:srgbClr val="FF0000"/>
                </a:solidFill>
              </a:rPr>
              <a:t>Fall 2018 experiments!</a:t>
            </a:r>
            <a:r>
              <a:rPr lang="en-CA" dirty="0"/>
              <a:t>)</a:t>
            </a:r>
          </a:p>
          <a:p>
            <a:r>
              <a:rPr lang="en-CA" dirty="0"/>
              <a:t>Above valve has CF flanges, adapters to UCN guide are necessary</a:t>
            </a:r>
          </a:p>
          <a:p>
            <a:r>
              <a:rPr lang="en-CA" dirty="0"/>
              <a:t>Can we make it better?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/>
              <a:t>With current SCM, guide diameter probably restricted to 85 mm with warm bore. (</a:t>
            </a:r>
            <a:r>
              <a:rPr lang="en-CA" b="1" dirty="0">
                <a:solidFill>
                  <a:srgbClr val="FF0000"/>
                </a:solidFill>
              </a:rPr>
              <a:t>Fall 2018 experiments!</a:t>
            </a:r>
            <a:r>
              <a:rPr lang="en-CA" dirty="0"/>
              <a:t>)</a:t>
            </a:r>
          </a:p>
          <a:p>
            <a:r>
              <a:rPr lang="en-CA" dirty="0"/>
              <a:t>Guide downstream of foil shall be polarization conserving.</a:t>
            </a:r>
          </a:p>
          <a:p>
            <a:r>
              <a:rPr lang="en-CA" dirty="0"/>
              <a:t>SCM guide incl. foil shall be exchangeable without lifting shielding blocks.</a:t>
            </a:r>
          </a:p>
          <a:p>
            <a:r>
              <a:rPr lang="en-CA" dirty="0"/>
              <a:t>Foil and foil mount have to be vacuum tight (leak rate &lt; 10</a:t>
            </a:r>
            <a:r>
              <a:rPr lang="en-CA" baseline="30000" dirty="0"/>
              <a:t>-7</a:t>
            </a:r>
            <a:r>
              <a:rPr lang="en-CA" dirty="0"/>
              <a:t> mbar l/s)</a:t>
            </a:r>
          </a:p>
          <a:p>
            <a:r>
              <a:rPr lang="en-CA" dirty="0"/>
              <a:t>Foil shall withstand 100 mbar? pressure difference?</a:t>
            </a:r>
          </a:p>
          <a:p>
            <a:r>
              <a:rPr lang="en-CA" dirty="0"/>
              <a:t>Fermi potential lower than 54 </a:t>
            </a:r>
            <a:r>
              <a:rPr lang="en-CA" dirty="0" err="1"/>
              <a:t>neV</a:t>
            </a:r>
            <a:r>
              <a:rPr lang="en-CA" dirty="0"/>
              <a:t> (Al or better)</a:t>
            </a:r>
          </a:p>
          <a:p>
            <a:r>
              <a:rPr lang="en-CA" dirty="0"/>
              <a:t>Need pressure equalisation line with pressure activated valve to avoid foil failure.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6AB958-7FF5-48D4-A133-A12A68351BCE}"/>
              </a:ext>
            </a:extLst>
          </p:cNvPr>
          <p:cNvSpPr/>
          <p:nvPr/>
        </p:nvSpPr>
        <p:spPr>
          <a:xfrm>
            <a:off x="2083373" y="808894"/>
            <a:ext cx="115329" cy="71669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BBF249-EA35-4BB8-8040-02BCF690F893}"/>
              </a:ext>
            </a:extLst>
          </p:cNvPr>
          <p:cNvSpPr txBox="1"/>
          <p:nvPr/>
        </p:nvSpPr>
        <p:spPr>
          <a:xfrm rot="18900000">
            <a:off x="1941998" y="249374"/>
            <a:ext cx="10422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UCN valve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824420-04E5-49E2-B570-D4A0F204397A}"/>
              </a:ext>
            </a:extLst>
          </p:cNvPr>
          <p:cNvSpPr/>
          <p:nvPr/>
        </p:nvSpPr>
        <p:spPr>
          <a:xfrm>
            <a:off x="8134746" y="339222"/>
            <a:ext cx="764382" cy="10763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91708B-7113-497D-BF17-C802D2CF8138}"/>
              </a:ext>
            </a:extLst>
          </p:cNvPr>
          <p:cNvSpPr/>
          <p:nvPr/>
        </p:nvSpPr>
        <p:spPr>
          <a:xfrm>
            <a:off x="7414754" y="888407"/>
            <a:ext cx="1920964" cy="207168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0BD141C-1565-4338-9706-2CD84AFF5E74}"/>
              </a:ext>
            </a:extLst>
          </p:cNvPr>
          <p:cNvCxnSpPr/>
          <p:nvPr/>
        </p:nvCxnSpPr>
        <p:spPr>
          <a:xfrm>
            <a:off x="8518732" y="888406"/>
            <a:ext cx="0" cy="20716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DDCE8C5-6D44-4616-84F4-FAEEAC2AB473}"/>
              </a:ext>
            </a:extLst>
          </p:cNvPr>
          <p:cNvSpPr txBox="1"/>
          <p:nvPr/>
        </p:nvSpPr>
        <p:spPr>
          <a:xfrm>
            <a:off x="8086198" y="320441"/>
            <a:ext cx="870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400" dirty="0"/>
              <a:t>SC</a:t>
            </a:r>
          </a:p>
          <a:p>
            <a:pPr algn="ctr"/>
            <a:r>
              <a:rPr lang="en-CA" sz="1400" dirty="0"/>
              <a:t>polarizer</a:t>
            </a:r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E6A186BA-272A-47E0-A516-7C7ED64E21C8}"/>
              </a:ext>
            </a:extLst>
          </p:cNvPr>
          <p:cNvSpPr/>
          <p:nvPr/>
        </p:nvSpPr>
        <p:spPr>
          <a:xfrm>
            <a:off x="7936704" y="44196"/>
            <a:ext cx="1147313" cy="871268"/>
          </a:xfrm>
          <a:custGeom>
            <a:avLst/>
            <a:gdLst>
              <a:gd name="connsiteX0" fmla="*/ 0 w 1147313"/>
              <a:gd name="connsiteY0" fmla="*/ 845389 h 871268"/>
              <a:gd name="connsiteX1" fmla="*/ 0 w 1147313"/>
              <a:gd name="connsiteY1" fmla="*/ 0 h 871268"/>
              <a:gd name="connsiteX2" fmla="*/ 1147313 w 1147313"/>
              <a:gd name="connsiteY2" fmla="*/ 17253 h 871268"/>
              <a:gd name="connsiteX3" fmla="*/ 1147313 w 1147313"/>
              <a:gd name="connsiteY3" fmla="*/ 871268 h 871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7313" h="871268">
                <a:moveTo>
                  <a:pt x="0" y="845389"/>
                </a:moveTo>
                <a:lnTo>
                  <a:pt x="0" y="0"/>
                </a:lnTo>
                <a:lnTo>
                  <a:pt x="1147313" y="17253"/>
                </a:lnTo>
                <a:lnTo>
                  <a:pt x="1147313" y="871268"/>
                </a:lnTo>
              </a:path>
            </a:pathLst>
          </a:cu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Rounded Rectangle 19"/>
          <p:cNvSpPr/>
          <p:nvPr/>
        </p:nvSpPr>
        <p:spPr>
          <a:xfrm>
            <a:off x="904775" y="1877475"/>
            <a:ext cx="3840480" cy="583828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CA" dirty="0"/>
              <a:t>Owners: FK?, RP?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73838" y="1877475"/>
            <a:ext cx="3840480" cy="583828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CA" dirty="0"/>
              <a:t>Owners: WS, KH?</a:t>
            </a:r>
          </a:p>
        </p:txBody>
      </p:sp>
    </p:spTree>
    <p:extLst>
      <p:ext uri="{BB962C8B-B14F-4D97-AF65-F5344CB8AC3E}">
        <p14:creationId xmlns:p14="http://schemas.microsoft.com/office/powerpoint/2010/main" val="381310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UCN source Requirements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Y-switch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/>
              <a:t>Polarized RT source guides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/>
              <a:t>Horizontal two way switch for EDM and 2</a:t>
            </a:r>
            <a:r>
              <a:rPr lang="en-CA" baseline="30000" dirty="0"/>
              <a:t>nd</a:t>
            </a:r>
            <a:r>
              <a:rPr lang="en-CA" dirty="0"/>
              <a:t> port.</a:t>
            </a:r>
          </a:p>
          <a:p>
            <a:r>
              <a:rPr lang="en-CA" dirty="0"/>
              <a:t>Shall be compact enough to minimize shielding cavity.</a:t>
            </a:r>
          </a:p>
          <a:p>
            <a:r>
              <a:rPr lang="en-CA" dirty="0"/>
              <a:t>Needs to be service free. (100 000 cycles?)</a:t>
            </a:r>
          </a:p>
          <a:p>
            <a:r>
              <a:rPr lang="en-CA" dirty="0"/>
              <a:t>Good transmission (&gt;80%), virtually no leakage (&lt;0.1%?)</a:t>
            </a:r>
          </a:p>
          <a:p>
            <a:r>
              <a:rPr lang="en-CA" dirty="0"/>
              <a:t>Opening angle &lt; 30</a:t>
            </a:r>
            <a:r>
              <a:rPr lang="en-CA" baseline="30000" dirty="0"/>
              <a:t>O</a:t>
            </a:r>
          </a:p>
          <a:p>
            <a:r>
              <a:rPr lang="en-CA" dirty="0"/>
              <a:t>Needs to be polarization conserving.</a:t>
            </a:r>
          </a:p>
          <a:p>
            <a:r>
              <a:rPr lang="en-CA" dirty="0"/>
              <a:t>Possibility to pump guides through switch housing. </a:t>
            </a:r>
          </a:p>
          <a:p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/>
        <p:txBody>
          <a:bodyPr>
            <a:normAutofit/>
          </a:bodyPr>
          <a:lstStyle/>
          <a:p>
            <a:r>
              <a:rPr lang="en-CA" dirty="0"/>
              <a:t>Polarization conserving!</a:t>
            </a:r>
          </a:p>
          <a:p>
            <a:r>
              <a:rPr lang="en-CA" dirty="0"/>
              <a:t>2</a:t>
            </a:r>
            <a:r>
              <a:rPr lang="en-CA" baseline="30000" dirty="0"/>
              <a:t>nd</a:t>
            </a:r>
            <a:r>
              <a:rPr lang="en-CA" dirty="0"/>
              <a:t> port should have a vacuum tight UCN valve, since switch cannot be UCN tight.</a:t>
            </a:r>
          </a:p>
          <a:p>
            <a:r>
              <a:rPr lang="en-CA" dirty="0"/>
              <a:t>Is </a:t>
            </a:r>
            <a:r>
              <a:rPr lang="en-CA" dirty="0" err="1"/>
              <a:t>NiP</a:t>
            </a:r>
            <a:r>
              <a:rPr lang="en-CA" dirty="0"/>
              <a:t> on SS good enough? How about </a:t>
            </a:r>
            <a:r>
              <a:rPr lang="en-CA" dirty="0" err="1"/>
              <a:t>NiP</a:t>
            </a:r>
            <a:r>
              <a:rPr lang="en-CA" dirty="0"/>
              <a:t> on Al?</a:t>
            </a:r>
          </a:p>
          <a:p>
            <a:r>
              <a:rPr lang="en-CA" dirty="0"/>
              <a:t>How about EDM port?</a:t>
            </a:r>
          </a:p>
          <a:p>
            <a:r>
              <a:rPr lang="en-CA" dirty="0"/>
              <a:t>Diameter?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91708B-7113-497D-BF17-C802D2CF8138}"/>
              </a:ext>
            </a:extLst>
          </p:cNvPr>
          <p:cNvSpPr/>
          <p:nvPr/>
        </p:nvSpPr>
        <p:spPr>
          <a:xfrm>
            <a:off x="7414754" y="888407"/>
            <a:ext cx="1920964" cy="207168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18721E-852D-4A16-9B9A-69F52145F6EA}"/>
              </a:ext>
            </a:extLst>
          </p:cNvPr>
          <p:cNvSpPr/>
          <p:nvPr/>
        </p:nvSpPr>
        <p:spPr>
          <a:xfrm>
            <a:off x="3395876" y="673494"/>
            <a:ext cx="620942" cy="75081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BF40CB-293B-4072-89C4-6D766FB4A2FB}"/>
              </a:ext>
            </a:extLst>
          </p:cNvPr>
          <p:cNvSpPr/>
          <p:nvPr/>
        </p:nvSpPr>
        <p:spPr>
          <a:xfrm>
            <a:off x="3768918" y="945680"/>
            <a:ext cx="354202" cy="207168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4138F6-B4CF-410F-8B4C-A8B270AF885E}"/>
              </a:ext>
            </a:extLst>
          </p:cNvPr>
          <p:cNvSpPr/>
          <p:nvPr/>
        </p:nvSpPr>
        <p:spPr>
          <a:xfrm rot="1778278">
            <a:off x="3295627" y="817406"/>
            <a:ext cx="573589" cy="207168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A89B7C-0015-4124-BB54-7B99E3C3FF5E}"/>
              </a:ext>
            </a:extLst>
          </p:cNvPr>
          <p:cNvSpPr/>
          <p:nvPr/>
        </p:nvSpPr>
        <p:spPr>
          <a:xfrm rot="19800000">
            <a:off x="3276398" y="1079947"/>
            <a:ext cx="594558" cy="207168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35199FF-C95E-45C1-8C3F-B585114A8D17}"/>
              </a:ext>
            </a:extLst>
          </p:cNvPr>
          <p:cNvCxnSpPr/>
          <p:nvPr/>
        </p:nvCxnSpPr>
        <p:spPr>
          <a:xfrm flipV="1">
            <a:off x="3595436" y="943298"/>
            <a:ext cx="235743" cy="107157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FA6F3C7-1912-4D6D-BD1C-16529A531BA3}"/>
              </a:ext>
            </a:extLst>
          </p:cNvPr>
          <p:cNvCxnSpPr/>
          <p:nvPr/>
        </p:nvCxnSpPr>
        <p:spPr>
          <a:xfrm>
            <a:off x="3590889" y="1050456"/>
            <a:ext cx="240290" cy="102392"/>
          </a:xfrm>
          <a:prstGeom prst="line">
            <a:avLst/>
          </a:prstGeom>
          <a:ln w="285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04775" y="1877475"/>
            <a:ext cx="3840480" cy="583828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CA" dirty="0"/>
              <a:t>Owners: RP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73838" y="1877475"/>
            <a:ext cx="3840480" cy="583828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CA" dirty="0"/>
              <a:t>Owners: RM?</a:t>
            </a:r>
          </a:p>
        </p:txBody>
      </p:sp>
    </p:spTree>
    <p:extLst>
      <p:ext uri="{BB962C8B-B14F-4D97-AF65-F5344CB8AC3E}">
        <p14:creationId xmlns:p14="http://schemas.microsoft.com/office/powerpoint/2010/main" val="494992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EDM Requirements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General EDM guide requirements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Smooth surface very important due to their length!</a:t>
            </a:r>
          </a:p>
          <a:p>
            <a:r>
              <a:rPr lang="en-CA" dirty="0"/>
              <a:t>Shall be polarization conserving. Less than 10% loss of polarization to EDM cell, less than 5% loss of polarization from EDM cell to SSA.</a:t>
            </a:r>
          </a:p>
          <a:p>
            <a:r>
              <a:rPr lang="en-CA" dirty="0"/>
              <a:t>Diameter upstream and downstream of Y?</a:t>
            </a:r>
          </a:p>
          <a:p>
            <a:r>
              <a:rPr lang="en-CA" dirty="0"/>
              <a:t>Need to be non-magnetic, at least inside MSR. (How to measure? What’s the criterion?)</a:t>
            </a:r>
          </a:p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CA69115-25A9-4215-AABB-D93BECDE683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384916C-B5E4-4C33-AC59-2743D2021FC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709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5FC5AB0-E735-4DEE-B5B7-8F4B009ECE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18" t="9335" r="9717" b="35425"/>
          <a:stretch/>
        </p:blipFill>
        <p:spPr>
          <a:xfrm>
            <a:off x="7353805" y="3075880"/>
            <a:ext cx="4838195" cy="3788375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EDM Requirements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Spin flipper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/>
              <a:t>EDM Y guide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/>
        <p:txBody>
          <a:bodyPr>
            <a:normAutofit/>
          </a:bodyPr>
          <a:lstStyle/>
          <a:p>
            <a:r>
              <a:rPr lang="en-CA" dirty="0"/>
              <a:t>Needs non-conducting UCN guide. (</a:t>
            </a:r>
            <a:r>
              <a:rPr lang="en-CA" dirty="0" err="1"/>
              <a:t>NiMo</a:t>
            </a:r>
            <a:r>
              <a:rPr lang="en-CA" dirty="0"/>
              <a:t> on glass from </a:t>
            </a:r>
            <a:r>
              <a:rPr lang="en-CA" dirty="0" err="1"/>
              <a:t>Movatec</a:t>
            </a:r>
            <a:r>
              <a:rPr lang="en-CA" dirty="0"/>
              <a:t>? </a:t>
            </a:r>
            <a:r>
              <a:rPr lang="en-CA" dirty="0" err="1"/>
              <a:t>Torsten’s</a:t>
            </a:r>
            <a:r>
              <a:rPr lang="en-CA" dirty="0"/>
              <a:t> company?)</a:t>
            </a:r>
          </a:p>
          <a:p>
            <a:r>
              <a:rPr lang="en-CA" dirty="0"/>
              <a:t>Spin-flip efficiency &gt; 95%? Or higher? (</a:t>
            </a:r>
            <a:r>
              <a:rPr lang="en-CA" b="1" dirty="0">
                <a:solidFill>
                  <a:srgbClr val="FF0000"/>
                </a:solidFill>
              </a:rPr>
              <a:t>Fall 2018 experiments!</a:t>
            </a:r>
            <a:r>
              <a:rPr lang="en-CA" dirty="0"/>
              <a:t>)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6573838" y="2570161"/>
            <a:ext cx="5187856" cy="3623435"/>
          </a:xfrm>
        </p:spPr>
        <p:txBody>
          <a:bodyPr>
            <a:normAutofit/>
          </a:bodyPr>
          <a:lstStyle/>
          <a:p>
            <a:r>
              <a:rPr lang="en-CA" dirty="0"/>
              <a:t>Could incorporate diameter change. (</a:t>
            </a:r>
            <a:r>
              <a:rPr lang="en-CA" dirty="0" err="1"/>
              <a:t>PENTrack</a:t>
            </a:r>
            <a:r>
              <a:rPr lang="en-CA" dirty="0"/>
              <a:t> simulation needed).</a:t>
            </a:r>
          </a:p>
          <a:p>
            <a:r>
              <a:rPr lang="en-CA" dirty="0"/>
              <a:t>Split guides                            horizontally?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963371-A1DD-4130-8C7C-526AE3509CD6}"/>
              </a:ext>
            </a:extLst>
          </p:cNvPr>
          <p:cNvSpPr/>
          <p:nvPr/>
        </p:nvSpPr>
        <p:spPr>
          <a:xfrm>
            <a:off x="3062872" y="1556323"/>
            <a:ext cx="1282907" cy="207168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7E3993-458E-4222-95C3-1A51BDED643B}"/>
              </a:ext>
            </a:extLst>
          </p:cNvPr>
          <p:cNvSpPr/>
          <p:nvPr/>
        </p:nvSpPr>
        <p:spPr>
          <a:xfrm>
            <a:off x="3860406" y="1412021"/>
            <a:ext cx="161171" cy="52939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A79D38-F278-4BF7-9351-BF89C62C0228}"/>
              </a:ext>
            </a:extLst>
          </p:cNvPr>
          <p:cNvSpPr txBox="1"/>
          <p:nvPr/>
        </p:nvSpPr>
        <p:spPr>
          <a:xfrm rot="18900000">
            <a:off x="3776938" y="842104"/>
            <a:ext cx="10807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Spin flipper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E640CB-E987-4F1C-A4CA-7A869577D461}"/>
              </a:ext>
            </a:extLst>
          </p:cNvPr>
          <p:cNvSpPr/>
          <p:nvPr/>
        </p:nvSpPr>
        <p:spPr>
          <a:xfrm>
            <a:off x="8114090" y="620942"/>
            <a:ext cx="1282907" cy="207168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68F19B-CB27-4BCF-9BF2-71800087F51A}"/>
              </a:ext>
            </a:extLst>
          </p:cNvPr>
          <p:cNvSpPr/>
          <p:nvPr/>
        </p:nvSpPr>
        <p:spPr>
          <a:xfrm rot="1778278">
            <a:off x="7030469" y="339982"/>
            <a:ext cx="1282907" cy="16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26BDEF-723E-4917-9956-A1D37B338CFA}"/>
              </a:ext>
            </a:extLst>
          </p:cNvPr>
          <p:cNvSpPr/>
          <p:nvPr/>
        </p:nvSpPr>
        <p:spPr>
          <a:xfrm rot="19800000">
            <a:off x="7014220" y="950066"/>
            <a:ext cx="1282907" cy="16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04775" y="1877475"/>
            <a:ext cx="3840480" cy="583828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CA" dirty="0"/>
              <a:t>Owners: SHR?, BJ?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73838" y="1877475"/>
            <a:ext cx="3840480" cy="583828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CA" dirty="0"/>
              <a:t>Owners: RM?</a:t>
            </a:r>
          </a:p>
        </p:txBody>
      </p:sp>
    </p:spTree>
    <p:extLst>
      <p:ext uri="{BB962C8B-B14F-4D97-AF65-F5344CB8AC3E}">
        <p14:creationId xmlns:p14="http://schemas.microsoft.com/office/powerpoint/2010/main" val="1110704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EDM Requirements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EDM switch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/>
              <a:t>SSA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/>
        <p:txBody>
          <a:bodyPr>
            <a:normAutofit/>
          </a:bodyPr>
          <a:lstStyle/>
          <a:p>
            <a:r>
              <a:rPr lang="en-CA" dirty="0"/>
              <a:t>Three way switch: source to EDM, source to detector, EDM to detector.</a:t>
            </a:r>
          </a:p>
          <a:p>
            <a:r>
              <a:rPr lang="en-CA" dirty="0"/>
              <a:t>Polarization conserving!</a:t>
            </a:r>
          </a:p>
          <a:p>
            <a:r>
              <a:rPr lang="en-CA" dirty="0"/>
              <a:t>Transition speed? 2 s?</a:t>
            </a:r>
          </a:p>
          <a:p>
            <a:r>
              <a:rPr lang="en-CA" dirty="0"/>
              <a:t>Pumping position?</a:t>
            </a:r>
          </a:p>
          <a:p>
            <a:r>
              <a:rPr lang="en-CA" dirty="0"/>
              <a:t>Shall have end switches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/>
        <p:txBody>
          <a:bodyPr>
            <a:normAutofit/>
          </a:bodyPr>
          <a:lstStyle/>
          <a:p>
            <a:r>
              <a:rPr lang="en-CA" dirty="0"/>
              <a:t>Spin flip efficiency &gt; 95% (99%?)</a:t>
            </a:r>
          </a:p>
          <a:p>
            <a:r>
              <a:rPr lang="en-CA" dirty="0"/>
              <a:t>Analysing power &gt; 90% (95%?)</a:t>
            </a:r>
          </a:p>
          <a:p>
            <a:r>
              <a:rPr lang="en-CA" dirty="0"/>
              <a:t>Detection efficiency (just Li6 detector) &gt; 90%</a:t>
            </a:r>
          </a:p>
          <a:p>
            <a:r>
              <a:rPr lang="en-CA" dirty="0"/>
              <a:t>Rate capability: 100 kHz? (2.5 x 10</a:t>
            </a:r>
            <a:r>
              <a:rPr lang="en-CA" baseline="30000" dirty="0"/>
              <a:t>6</a:t>
            </a:r>
            <a:r>
              <a:rPr lang="en-CA" dirty="0"/>
              <a:t> UCN detected after Ramsey cycle)</a:t>
            </a:r>
            <a:endParaRPr lang="en-CA" baseline="30000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ECBBBA-014B-4515-B1F0-53555517D50A}"/>
              </a:ext>
            </a:extLst>
          </p:cNvPr>
          <p:cNvSpPr/>
          <p:nvPr/>
        </p:nvSpPr>
        <p:spPr>
          <a:xfrm rot="1778278">
            <a:off x="3980650" y="1613449"/>
            <a:ext cx="1282907" cy="16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CC91C3-22D8-4860-8E6E-B21289534B7D}"/>
              </a:ext>
            </a:extLst>
          </p:cNvPr>
          <p:cNvSpPr/>
          <p:nvPr/>
        </p:nvSpPr>
        <p:spPr>
          <a:xfrm>
            <a:off x="3527861" y="1121694"/>
            <a:ext cx="733425" cy="53616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4D410C-8715-4116-9663-373DA9955831}"/>
              </a:ext>
            </a:extLst>
          </p:cNvPr>
          <p:cNvSpPr/>
          <p:nvPr/>
        </p:nvSpPr>
        <p:spPr>
          <a:xfrm>
            <a:off x="1633371" y="1151770"/>
            <a:ext cx="1894490" cy="16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5BDFF7-5C7D-4D1F-B2D8-16BE1F713E31}"/>
              </a:ext>
            </a:extLst>
          </p:cNvPr>
          <p:cNvSpPr/>
          <p:nvPr/>
        </p:nvSpPr>
        <p:spPr>
          <a:xfrm rot="5400000">
            <a:off x="3715851" y="851017"/>
            <a:ext cx="379361" cy="16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E359EE-ACB4-4E07-93ED-FE48E318E884}"/>
              </a:ext>
            </a:extLst>
          </p:cNvPr>
          <p:cNvSpPr/>
          <p:nvPr/>
        </p:nvSpPr>
        <p:spPr>
          <a:xfrm>
            <a:off x="7257327" y="656116"/>
            <a:ext cx="2143125" cy="6905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EB85155-BE37-4B59-B1B6-DE2219AE7C41}"/>
              </a:ext>
            </a:extLst>
          </p:cNvPr>
          <p:cNvSpPr/>
          <p:nvPr/>
        </p:nvSpPr>
        <p:spPr>
          <a:xfrm>
            <a:off x="7950978" y="919326"/>
            <a:ext cx="750506" cy="16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3F48128-5184-4079-8209-0BFB7200E3F9}"/>
              </a:ext>
            </a:extLst>
          </p:cNvPr>
          <p:cNvSpPr/>
          <p:nvPr/>
        </p:nvSpPr>
        <p:spPr>
          <a:xfrm>
            <a:off x="8701484" y="741880"/>
            <a:ext cx="161171" cy="52939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FA75B4E-4B45-4010-B19C-AE246CF5E8C3}"/>
              </a:ext>
            </a:extLst>
          </p:cNvPr>
          <p:cNvSpPr/>
          <p:nvPr/>
        </p:nvSpPr>
        <p:spPr>
          <a:xfrm>
            <a:off x="8862655" y="850122"/>
            <a:ext cx="375344" cy="323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97FFA02-44FA-4449-83CA-069BCE55BD1E}"/>
              </a:ext>
            </a:extLst>
          </p:cNvPr>
          <p:cNvGrpSpPr/>
          <p:nvPr/>
        </p:nvGrpSpPr>
        <p:grpSpPr>
          <a:xfrm rot="10800000">
            <a:off x="7400728" y="737443"/>
            <a:ext cx="543383" cy="529390"/>
            <a:chOff x="5420641" y="6054706"/>
            <a:chExt cx="543383" cy="52939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EABD76C-C562-4C27-A504-159D75913B83}"/>
                </a:ext>
              </a:extLst>
            </p:cNvPr>
            <p:cNvSpPr/>
            <p:nvPr/>
          </p:nvSpPr>
          <p:spPr>
            <a:xfrm>
              <a:off x="5420641" y="6054706"/>
              <a:ext cx="161171" cy="52939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7703DAD-BA30-4E61-BB19-7FF7C5B04CA0}"/>
                </a:ext>
              </a:extLst>
            </p:cNvPr>
            <p:cNvSpPr/>
            <p:nvPr/>
          </p:nvSpPr>
          <p:spPr>
            <a:xfrm>
              <a:off x="5588680" y="6157476"/>
              <a:ext cx="375344" cy="3238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32" name="Can 111">
            <a:extLst>
              <a:ext uri="{FF2B5EF4-FFF2-40B4-BE49-F238E27FC236}">
                <a16:creationId xmlns:a16="http://schemas.microsoft.com/office/drawing/2014/main" id="{92BBD10E-2405-4D92-8165-2514F7FDB2C3}"/>
              </a:ext>
            </a:extLst>
          </p:cNvPr>
          <p:cNvSpPr/>
          <p:nvPr/>
        </p:nvSpPr>
        <p:spPr>
          <a:xfrm rot="5400000">
            <a:off x="8319563" y="890420"/>
            <a:ext cx="465138" cy="235387"/>
          </a:xfrm>
          <a:prstGeom prst="can">
            <a:avLst/>
          </a:prstGeom>
          <a:solidFill>
            <a:srgbClr val="7030A0"/>
          </a:solidFill>
          <a:ln>
            <a:solidFill>
              <a:srgbClr val="33333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Can 112">
            <a:extLst>
              <a:ext uri="{FF2B5EF4-FFF2-40B4-BE49-F238E27FC236}">
                <a16:creationId xmlns:a16="http://schemas.microsoft.com/office/drawing/2014/main" id="{CD00FDCC-2D57-4782-A452-7B0D75CE1406}"/>
              </a:ext>
            </a:extLst>
          </p:cNvPr>
          <p:cNvSpPr/>
          <p:nvPr/>
        </p:nvSpPr>
        <p:spPr>
          <a:xfrm rot="5400000">
            <a:off x="7857943" y="884413"/>
            <a:ext cx="465138" cy="235387"/>
          </a:xfrm>
          <a:prstGeom prst="can">
            <a:avLst/>
          </a:prstGeom>
          <a:solidFill>
            <a:srgbClr val="7030A0"/>
          </a:solidFill>
          <a:ln>
            <a:solidFill>
              <a:srgbClr val="33333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64D19D2-200F-40A7-B35F-3C37D1D5B9D7}"/>
              </a:ext>
            </a:extLst>
          </p:cNvPr>
          <p:cNvSpPr txBox="1"/>
          <p:nvPr/>
        </p:nvSpPr>
        <p:spPr>
          <a:xfrm>
            <a:off x="9384117" y="889986"/>
            <a:ext cx="5453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SSA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F1EDCB-1F8C-4551-952C-251D38708867}"/>
              </a:ext>
            </a:extLst>
          </p:cNvPr>
          <p:cNvSpPr txBox="1"/>
          <p:nvPr/>
        </p:nvSpPr>
        <p:spPr>
          <a:xfrm rot="18900000">
            <a:off x="8862683" y="294005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aseline="30000" dirty="0"/>
              <a:t>6</a:t>
            </a:r>
            <a:r>
              <a:rPr lang="en-CA" sz="1400" dirty="0"/>
              <a:t>Li detector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2A6F68-17C6-4022-8344-DE020FE76902}"/>
              </a:ext>
            </a:extLst>
          </p:cNvPr>
          <p:cNvSpPr txBox="1"/>
          <p:nvPr/>
        </p:nvSpPr>
        <p:spPr>
          <a:xfrm rot="18900000">
            <a:off x="8627411" y="265202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polarizer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63C3BFF-2ECC-49BA-AE6F-652EF5DFD08C}"/>
              </a:ext>
            </a:extLst>
          </p:cNvPr>
          <p:cNvSpPr txBox="1"/>
          <p:nvPr/>
        </p:nvSpPr>
        <p:spPr>
          <a:xfrm rot="18900000">
            <a:off x="8292121" y="264535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polarizer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55F6CAF-F3BC-47EA-96B1-B19A662F7D4B}"/>
              </a:ext>
            </a:extLst>
          </p:cNvPr>
          <p:cNvSpPr txBox="1"/>
          <p:nvPr/>
        </p:nvSpPr>
        <p:spPr>
          <a:xfrm rot="16200000">
            <a:off x="7809294" y="321165"/>
            <a:ext cx="1022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SSA guide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04775" y="1877475"/>
            <a:ext cx="3840480" cy="583828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CA" dirty="0"/>
              <a:t>Owners: RP, CM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573838" y="1877475"/>
            <a:ext cx="3840480" cy="583828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CA" dirty="0"/>
              <a:t>Owners: BJ, SHR</a:t>
            </a:r>
          </a:p>
        </p:txBody>
      </p:sp>
    </p:spTree>
    <p:extLst>
      <p:ext uri="{BB962C8B-B14F-4D97-AF65-F5344CB8AC3E}">
        <p14:creationId xmlns:p14="http://schemas.microsoft.com/office/powerpoint/2010/main" val="3728306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EDM Requirements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EDM cell valve </a:t>
            </a:r>
            <a:r>
              <a:rPr lang="en-CA" sz="1600" dirty="0"/>
              <a:t>(see Sean’s presentation)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573838" y="1495425"/>
            <a:ext cx="5448116" cy="690563"/>
          </a:xfrm>
        </p:spPr>
        <p:txBody>
          <a:bodyPr/>
          <a:lstStyle/>
          <a:p>
            <a:r>
              <a:rPr lang="en-CA" dirty="0"/>
              <a:t>EDM cell electrodes and insulator</a:t>
            </a:r>
            <a:endParaRPr lang="en-CA" sz="1600" dirty="0"/>
          </a:p>
          <a:p>
            <a:r>
              <a:rPr lang="en-CA" sz="1600" dirty="0"/>
              <a:t>(see Florian’s presentation)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Good transmission &gt; 95%</a:t>
            </a:r>
          </a:p>
          <a:p>
            <a:r>
              <a:rPr lang="en-CA" dirty="0"/>
              <a:t>Vacuum tight (leak rate &lt; 10</a:t>
            </a:r>
            <a:r>
              <a:rPr lang="en-CA" baseline="30000" dirty="0"/>
              <a:t>-6</a:t>
            </a:r>
            <a:r>
              <a:rPr lang="en-CA" dirty="0"/>
              <a:t> mbar l/s?)</a:t>
            </a:r>
          </a:p>
          <a:p>
            <a:r>
              <a:rPr lang="en-CA" dirty="0"/>
              <a:t>Low UCN loss during storage (storage lifetime in EDM cell &gt; 120 s)</a:t>
            </a:r>
          </a:p>
          <a:p>
            <a:r>
              <a:rPr lang="en-CA" dirty="0"/>
              <a:t>Totally non-magnetic (How to measure? What is the criterion?)</a:t>
            </a:r>
          </a:p>
          <a:p>
            <a:r>
              <a:rPr lang="en-CA" dirty="0"/>
              <a:t>Transition time &lt; 2 s?</a:t>
            </a:r>
          </a:p>
          <a:p>
            <a:r>
              <a:rPr lang="en-CA" dirty="0"/>
              <a:t>High voltage compatibility. (12 kV/cm)</a:t>
            </a:r>
          </a:p>
          <a:p>
            <a:r>
              <a:rPr lang="en-CA" dirty="0"/>
              <a:t>Cavity created by valve in EDM electrode shall be small (&lt; 5 mm)</a:t>
            </a:r>
          </a:p>
          <a:p>
            <a:r>
              <a:rPr lang="en-CA" dirty="0"/>
              <a:t>Reliability: &gt; 100000 cycles</a:t>
            </a:r>
          </a:p>
          <a:p>
            <a:r>
              <a:rPr lang="en-CA" dirty="0"/>
              <a:t>Shall have end switches</a:t>
            </a:r>
          </a:p>
          <a:p>
            <a:r>
              <a:rPr lang="en-CA" dirty="0"/>
              <a:t>Abrasion free movement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6565889" y="2778146"/>
            <a:ext cx="4968875" cy="3623435"/>
          </a:xfrm>
        </p:spPr>
        <p:txBody>
          <a:bodyPr>
            <a:normAutofit/>
          </a:bodyPr>
          <a:lstStyle/>
          <a:p>
            <a:r>
              <a:rPr lang="en-CA" dirty="0"/>
              <a:t>HV compatible</a:t>
            </a:r>
          </a:p>
          <a:p>
            <a:r>
              <a:rPr lang="en-CA" dirty="0"/>
              <a:t>Non-magnetic</a:t>
            </a:r>
          </a:p>
          <a:p>
            <a:r>
              <a:rPr lang="en-CA" dirty="0"/>
              <a:t>Fermi potential should be bigger than 170 </a:t>
            </a:r>
            <a:r>
              <a:rPr lang="en-CA" dirty="0" err="1"/>
              <a:t>neV</a:t>
            </a:r>
            <a:r>
              <a:rPr lang="en-CA" dirty="0"/>
              <a:t> (</a:t>
            </a:r>
            <a:r>
              <a:rPr lang="en-CA" dirty="0" err="1"/>
              <a:t>dPS</a:t>
            </a:r>
            <a:r>
              <a:rPr lang="en-CA" dirty="0"/>
              <a:t>)</a:t>
            </a:r>
          </a:p>
          <a:p>
            <a:r>
              <a:rPr lang="en-CA" dirty="0"/>
              <a:t>Openings for gas inlet, UCN valve in electrode</a:t>
            </a:r>
          </a:p>
          <a:p>
            <a:r>
              <a:rPr lang="en-CA" dirty="0"/>
              <a:t>UV transparent windows for </a:t>
            </a:r>
            <a:r>
              <a:rPr lang="en-CA" dirty="0" err="1"/>
              <a:t>comag</a:t>
            </a:r>
            <a:r>
              <a:rPr lang="en-CA" dirty="0"/>
              <a:t> lasers (ca 250 nm) and photo detection (850 nm?)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9" name="Rounded Rectangle 77">
            <a:extLst>
              <a:ext uri="{FF2B5EF4-FFF2-40B4-BE49-F238E27FC236}">
                <a16:creationId xmlns:a16="http://schemas.microsoft.com/office/drawing/2014/main" id="{E6F47698-4DFF-43BA-B409-A550DA2CB19D}"/>
              </a:ext>
            </a:extLst>
          </p:cNvPr>
          <p:cNvSpPr/>
          <p:nvPr/>
        </p:nvSpPr>
        <p:spPr>
          <a:xfrm>
            <a:off x="2263117" y="1095763"/>
            <a:ext cx="1380924" cy="2246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7C2CB1E-D33E-4241-96A1-03052776FAF0}"/>
              </a:ext>
            </a:extLst>
          </p:cNvPr>
          <p:cNvSpPr/>
          <p:nvPr/>
        </p:nvSpPr>
        <p:spPr>
          <a:xfrm rot="16200000">
            <a:off x="2738059" y="1023477"/>
            <a:ext cx="431884" cy="16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dk1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3123364-E6EC-44D7-812C-2AA0B35838A2}"/>
              </a:ext>
            </a:extLst>
          </p:cNvPr>
          <p:cNvSpPr/>
          <p:nvPr/>
        </p:nvSpPr>
        <p:spPr>
          <a:xfrm>
            <a:off x="2643722" y="1264129"/>
            <a:ext cx="623921" cy="562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Rounded Rectangle 25"/>
          <p:cNvSpPr/>
          <p:nvPr/>
        </p:nvSpPr>
        <p:spPr>
          <a:xfrm>
            <a:off x="904775" y="1877475"/>
            <a:ext cx="3840480" cy="583828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CA" dirty="0"/>
              <a:t>Owners: SV, RP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573838" y="2159577"/>
            <a:ext cx="3840480" cy="583828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CA" dirty="0"/>
              <a:t>Owners: FK, RP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FB4380F-7CAD-4048-82C4-E1D7182502A7}"/>
              </a:ext>
            </a:extLst>
          </p:cNvPr>
          <p:cNvSpPr/>
          <p:nvPr/>
        </p:nvSpPr>
        <p:spPr>
          <a:xfrm>
            <a:off x="8074685" y="468038"/>
            <a:ext cx="950020" cy="7127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Rounded Rectangle 77">
            <a:extLst>
              <a:ext uri="{FF2B5EF4-FFF2-40B4-BE49-F238E27FC236}">
                <a16:creationId xmlns:a16="http://schemas.microsoft.com/office/drawing/2014/main" id="{E6CB06A0-1CF3-4DD8-8614-0DE475E3BDED}"/>
              </a:ext>
            </a:extLst>
          </p:cNvPr>
          <p:cNvSpPr/>
          <p:nvPr/>
        </p:nvSpPr>
        <p:spPr>
          <a:xfrm>
            <a:off x="7857499" y="243382"/>
            <a:ext cx="1380924" cy="2246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Rounded Rectangle 78">
            <a:extLst>
              <a:ext uri="{FF2B5EF4-FFF2-40B4-BE49-F238E27FC236}">
                <a16:creationId xmlns:a16="http://schemas.microsoft.com/office/drawing/2014/main" id="{CBA5DAF2-4BBB-472F-A9BA-51CE3A96AE88}"/>
              </a:ext>
            </a:extLst>
          </p:cNvPr>
          <p:cNvSpPr/>
          <p:nvPr/>
        </p:nvSpPr>
        <p:spPr>
          <a:xfrm>
            <a:off x="7857499" y="1146949"/>
            <a:ext cx="1380924" cy="2246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6" name="Rounded Rectangle 79">
            <a:extLst>
              <a:ext uri="{FF2B5EF4-FFF2-40B4-BE49-F238E27FC236}">
                <a16:creationId xmlns:a16="http://schemas.microsoft.com/office/drawing/2014/main" id="{C5359DC5-EA91-4203-AEF5-340849482948}"/>
              </a:ext>
            </a:extLst>
          </p:cNvPr>
          <p:cNvSpPr/>
          <p:nvPr/>
        </p:nvSpPr>
        <p:spPr>
          <a:xfrm>
            <a:off x="7857499" y="683418"/>
            <a:ext cx="1380924" cy="2246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D8AF88B-5A7F-4A25-9092-12D4A59ABC3C}"/>
              </a:ext>
            </a:extLst>
          </p:cNvPr>
          <p:cNvSpPr/>
          <p:nvPr/>
        </p:nvSpPr>
        <p:spPr>
          <a:xfrm>
            <a:off x="8238104" y="411748"/>
            <a:ext cx="623921" cy="562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326801A-92B5-4A6E-9102-2010F13280FD}"/>
              </a:ext>
            </a:extLst>
          </p:cNvPr>
          <p:cNvSpPr/>
          <p:nvPr/>
        </p:nvSpPr>
        <p:spPr>
          <a:xfrm>
            <a:off x="8221511" y="1138515"/>
            <a:ext cx="623921" cy="562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7689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EDM sensitivity intro &amp; parameters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Sensitivity formula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/>
              <a:t>Visibility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325" y="2461302"/>
            <a:ext cx="3890205" cy="113832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2325" y="3744097"/>
            <a:ext cx="34211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i="1" dirty="0"/>
              <a:t>α</a:t>
            </a:r>
            <a:r>
              <a:rPr lang="en-CA" sz="1400" i="1" dirty="0"/>
              <a:t>: </a:t>
            </a:r>
            <a:r>
              <a:rPr lang="en-CA" sz="1400" dirty="0"/>
              <a:t>visibility </a:t>
            </a:r>
            <a:r>
              <a:rPr lang="en-CA" sz="1400" dirty="0">
                <a:sym typeface="Symbol" panose="05050102010706020507" pitchFamily="18" charset="2"/>
              </a:rPr>
              <a:t>–</a:t>
            </a:r>
            <a:r>
              <a:rPr lang="en-CA" sz="1400" dirty="0"/>
              <a:t> 62%</a:t>
            </a:r>
          </a:p>
          <a:p>
            <a:r>
              <a:rPr lang="en-CA" sz="1400" i="1" dirty="0"/>
              <a:t>E: </a:t>
            </a:r>
            <a:r>
              <a:rPr lang="en-CA" sz="1400" dirty="0"/>
              <a:t>electric field strength </a:t>
            </a:r>
            <a:r>
              <a:rPr lang="en-CA" sz="1400" dirty="0">
                <a:sym typeface="Symbol" panose="05050102010706020507" pitchFamily="18" charset="2"/>
              </a:rPr>
              <a:t>–</a:t>
            </a:r>
            <a:r>
              <a:rPr lang="en-CA" sz="1400" dirty="0"/>
              <a:t> 12kV/cm</a:t>
            </a:r>
          </a:p>
          <a:p>
            <a:r>
              <a:rPr lang="en-CA" sz="1400" i="1" dirty="0" err="1">
                <a:sym typeface="Symbol" panose="05050102010706020507" pitchFamily="18" charset="2"/>
              </a:rPr>
              <a:t>t</a:t>
            </a:r>
            <a:r>
              <a:rPr lang="en-CA" sz="1400" b="1" i="1" baseline="-25000" dirty="0" err="1">
                <a:sym typeface="Symbol" panose="05050102010706020507" pitchFamily="18" charset="2"/>
              </a:rPr>
              <a:t>Ramsey</a:t>
            </a:r>
            <a:r>
              <a:rPr lang="en-CA" sz="1400" i="1" dirty="0">
                <a:sym typeface="Symbol" panose="05050102010706020507" pitchFamily="18" charset="2"/>
              </a:rPr>
              <a:t>: </a:t>
            </a:r>
            <a:r>
              <a:rPr lang="en-CA" sz="1400" dirty="0">
                <a:sym typeface="Symbol" panose="05050102010706020507" pitchFamily="18" charset="2"/>
              </a:rPr>
              <a:t>free spin precession time – 124 s</a:t>
            </a:r>
          </a:p>
          <a:p>
            <a:r>
              <a:rPr lang="en-CA" sz="1400" i="1" dirty="0"/>
              <a:t>N</a:t>
            </a:r>
            <a:r>
              <a:rPr lang="en-CA" sz="1400" dirty="0"/>
              <a:t>: UCN detected </a:t>
            </a:r>
            <a:r>
              <a:rPr lang="en-CA" sz="1400" dirty="0">
                <a:sym typeface="Symbol" panose="05050102010706020507" pitchFamily="18" charset="2"/>
              </a:rPr>
              <a:t>–</a:t>
            </a:r>
            <a:r>
              <a:rPr lang="en-CA" sz="1400" dirty="0"/>
              <a:t> ca 10</a:t>
            </a:r>
            <a:r>
              <a:rPr lang="en-CA" sz="1400" baseline="30000" dirty="0"/>
              <a:t>6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9697" y="2470259"/>
            <a:ext cx="5330025" cy="112936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73838" y="3772877"/>
            <a:ext cx="427552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i="1" dirty="0"/>
              <a:t>α</a:t>
            </a:r>
            <a:r>
              <a:rPr lang="en-CA" sz="1400" baseline="-25000" dirty="0"/>
              <a:t>0</a:t>
            </a:r>
            <a:r>
              <a:rPr lang="en-CA" sz="1400" i="1" dirty="0"/>
              <a:t>: </a:t>
            </a:r>
            <a:r>
              <a:rPr lang="en-CA" sz="1400" dirty="0"/>
              <a:t>polarization at beginning of Ramsey cycle </a:t>
            </a:r>
            <a:r>
              <a:rPr lang="en-CA" sz="1400" dirty="0">
                <a:sym typeface="Symbol" panose="05050102010706020507" pitchFamily="18" charset="2"/>
              </a:rPr>
              <a:t>–</a:t>
            </a:r>
            <a:r>
              <a:rPr lang="en-CA" sz="1400" dirty="0"/>
              <a:t> 95%</a:t>
            </a:r>
          </a:p>
          <a:p>
            <a:r>
              <a:rPr lang="en-CA" sz="1400" i="1" dirty="0" err="1">
                <a:sym typeface="Symbol" panose="05050102010706020507" pitchFamily="18" charset="2"/>
              </a:rPr>
              <a:t>t</a:t>
            </a:r>
            <a:r>
              <a:rPr lang="en-CA" sz="1400" b="1" i="1" baseline="-25000" dirty="0" err="1">
                <a:sym typeface="Symbol" panose="05050102010706020507" pitchFamily="18" charset="2"/>
              </a:rPr>
              <a:t>wait</a:t>
            </a:r>
            <a:r>
              <a:rPr lang="en-CA" sz="1400" i="1" dirty="0">
                <a:sym typeface="Symbol" panose="05050102010706020507" pitchFamily="18" charset="2"/>
              </a:rPr>
              <a:t>: </a:t>
            </a:r>
            <a:r>
              <a:rPr lang="en-CA" sz="1400" dirty="0">
                <a:sym typeface="Symbol" panose="05050102010706020507" pitchFamily="18" charset="2"/>
              </a:rPr>
              <a:t>time before Ramsey cycle starts – 2 s</a:t>
            </a:r>
          </a:p>
          <a:p>
            <a:r>
              <a:rPr lang="en-CA" sz="1400" i="1" dirty="0" err="1">
                <a:sym typeface="Symbol" panose="05050102010706020507" pitchFamily="18" charset="2"/>
              </a:rPr>
              <a:t>t</a:t>
            </a:r>
            <a:r>
              <a:rPr lang="en-CA" sz="1400" b="1" i="1" baseline="-25000" dirty="0" err="1">
                <a:sym typeface="Symbol" panose="05050102010706020507" pitchFamily="18" charset="2"/>
              </a:rPr>
              <a:t>pulse</a:t>
            </a:r>
            <a:r>
              <a:rPr lang="en-CA" sz="1400" i="1" dirty="0">
                <a:sym typeface="Symbol" panose="05050102010706020507" pitchFamily="18" charset="2"/>
              </a:rPr>
              <a:t>: </a:t>
            </a:r>
            <a:r>
              <a:rPr lang="en-CA" sz="1400" dirty="0">
                <a:sym typeface="Symbol" panose="05050102010706020507" pitchFamily="18" charset="2"/>
              </a:rPr>
              <a:t>π/2 flip duration – 2 s</a:t>
            </a:r>
          </a:p>
          <a:p>
            <a:r>
              <a:rPr lang="en-CA" sz="1400" i="1" dirty="0">
                <a:sym typeface="Symbol" panose="05050102010706020507" pitchFamily="18" charset="2"/>
              </a:rPr>
              <a:t>T</a:t>
            </a:r>
            <a:r>
              <a:rPr lang="en-CA" sz="1400" baseline="-25000" dirty="0">
                <a:sym typeface="Symbol" panose="05050102010706020507" pitchFamily="18" charset="2"/>
              </a:rPr>
              <a:t>1</a:t>
            </a:r>
            <a:r>
              <a:rPr lang="en-CA" sz="1400" i="1" dirty="0">
                <a:sym typeface="Symbol" panose="05050102010706020507" pitchFamily="18" charset="2"/>
              </a:rPr>
              <a:t>: </a:t>
            </a:r>
            <a:r>
              <a:rPr lang="en-CA" sz="1400" dirty="0">
                <a:sym typeface="Symbol" panose="05050102010706020507" pitchFamily="18" charset="2"/>
              </a:rPr>
              <a:t>longitudinal depolarization time – 1000 s</a:t>
            </a:r>
          </a:p>
          <a:p>
            <a:r>
              <a:rPr lang="en-CA" sz="1400" i="1" dirty="0">
                <a:sym typeface="Symbol" panose="05050102010706020507" pitchFamily="18" charset="2"/>
              </a:rPr>
              <a:t>T</a:t>
            </a:r>
            <a:r>
              <a:rPr lang="en-CA" sz="1400" b="1" i="1" baseline="-25000" dirty="0">
                <a:sym typeface="Symbol" panose="05050102010706020507" pitchFamily="18" charset="2"/>
              </a:rPr>
              <a:t>2</a:t>
            </a:r>
            <a:r>
              <a:rPr lang="en-CA" sz="1400" i="1" dirty="0">
                <a:sym typeface="Symbol" panose="05050102010706020507" pitchFamily="18" charset="2"/>
              </a:rPr>
              <a:t>: </a:t>
            </a:r>
            <a:r>
              <a:rPr lang="en-CA" sz="1400" dirty="0">
                <a:sym typeface="Symbol" panose="05050102010706020507" pitchFamily="18" charset="2"/>
              </a:rPr>
              <a:t>transverse depolarization time – 500 s</a:t>
            </a:r>
          </a:p>
          <a:p>
            <a:endParaRPr lang="en-CA" sz="1400" dirty="0">
              <a:sym typeface="Symbol" panose="05050102010706020507" pitchFamily="18" charset="2"/>
            </a:endParaRP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29"/>
          </p:nvPr>
        </p:nvSpPr>
        <p:spPr>
          <a:xfrm>
            <a:off x="657439" y="4933185"/>
            <a:ext cx="5627474" cy="1457112"/>
          </a:xfrm>
        </p:spPr>
        <p:txBody>
          <a:bodyPr numCol="1"/>
          <a:lstStyle/>
          <a:p>
            <a:r>
              <a:rPr lang="en-CA" dirty="0"/>
              <a:t>Storage lifetime in EDM cells – 120 s</a:t>
            </a:r>
          </a:p>
          <a:p>
            <a:r>
              <a:rPr lang="en-CA" dirty="0"/>
              <a:t>16 h of useable average time on beam days</a:t>
            </a:r>
          </a:p>
          <a:p>
            <a:r>
              <a:rPr lang="en-CA" dirty="0"/>
              <a:t>Size of each EDM cell </a:t>
            </a:r>
            <a:r>
              <a:rPr lang="en-CA" i="1" dirty="0"/>
              <a:t>r </a:t>
            </a:r>
            <a:r>
              <a:rPr lang="en-CA" dirty="0"/>
              <a:t>= 18 cm, </a:t>
            </a:r>
            <a:r>
              <a:rPr lang="en-CA" i="1" dirty="0"/>
              <a:t>h </a:t>
            </a:r>
            <a:r>
              <a:rPr lang="en-CA" dirty="0"/>
              <a:t>= 16 cm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14941" y="5801149"/>
            <a:ext cx="5441554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CA" b="1" dirty="0"/>
              <a:t>Time to reach 10</a:t>
            </a:r>
            <a:r>
              <a:rPr lang="en-CA" b="1" baseline="30000" dirty="0"/>
              <a:t>-27</a:t>
            </a:r>
            <a:r>
              <a:rPr lang="en-CA" b="1" dirty="0"/>
              <a:t> </a:t>
            </a:r>
            <a:r>
              <a:rPr lang="en-CA" b="1" dirty="0" err="1"/>
              <a:t>ecm</a:t>
            </a:r>
            <a:r>
              <a:rPr lang="en-CA" b="1" dirty="0"/>
              <a:t>: roughly 400 beam days</a:t>
            </a:r>
          </a:p>
        </p:txBody>
      </p:sp>
    </p:spTree>
    <p:extLst>
      <p:ext uri="{BB962C8B-B14F-4D97-AF65-F5344CB8AC3E}">
        <p14:creationId xmlns:p14="http://schemas.microsoft.com/office/powerpoint/2010/main" val="24610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10" grpId="0"/>
      <p:bldP spid="12" grpId="0"/>
      <p:bldP spid="13" grpId="0" uiExpand="1" build="p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1266257-9413-488E-801A-D7087F3F93C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Two streams to estimate sensitivity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EA1218-B86F-4DC6-B585-6FDC1622E2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Analytical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2C5AF-F94A-4BF7-B6B7-5BB728BA668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/>
              <a:t>Simulation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4A7E45DE-E220-4391-B5FC-712997D89A7C}"/>
                  </a:ext>
                </a:extLst>
              </p:cNvPr>
              <p:cNvSpPr>
                <a:spLocks noGrp="1"/>
              </p:cNvSpPr>
              <p:nvPr>
                <p:ph type="body" sz="quarter" idx="28"/>
              </p:nvPr>
            </p:nvSpPr>
            <p:spPr/>
            <p:txBody>
              <a:bodyPr/>
              <a:lstStyle/>
              <a:p>
                <a:r>
                  <a:rPr lang="en-CA" dirty="0"/>
                  <a:t>UCN storage in source lifetime in source calculated via different contributing </a:t>
                </a:r>
                <a14:m>
                  <m:oMath xmlns:m="http://schemas.openxmlformats.org/officeDocument/2006/math">
                    <m:r>
                      <a:rPr lang="en-CA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CA" dirty="0"/>
                  <a:t>’s</a:t>
                </a:r>
              </a:p>
              <a:p>
                <a:r>
                  <a:rPr lang="en-CA" dirty="0"/>
                  <a:t>Transport efficiency </a:t>
                </a:r>
                <a:r>
                  <a:rPr lang="en-CA" dirty="0" err="1"/>
                  <a:t>caclulated</a:t>
                </a:r>
                <a:r>
                  <a:rPr lang="en-CA" dirty="0"/>
                  <a:t> via some loss parameters</a:t>
                </a:r>
              </a:p>
              <a:p>
                <a:pPr marL="0" indent="0">
                  <a:buNone/>
                </a:pPr>
                <a:endParaRPr lang="en-CA" dirty="0"/>
              </a:p>
            </p:txBody>
          </p:sp>
        </mc:Choice>
        <mc:Fallback xmlns="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4A7E45DE-E220-4391-B5FC-712997D89A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8"/>
              </p:nvPr>
            </p:nvSpPr>
            <p:spPr>
              <a:blipFill>
                <a:blip r:embed="rId2"/>
                <a:stretch>
                  <a:fillRect l="-1104" t="-842" r="-245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A12A66-AAE0-45AF-BCC9-35E9A46C5A7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CA" dirty="0" err="1"/>
              <a:t>PENTrack</a:t>
            </a:r>
            <a:r>
              <a:rPr lang="en-CA" dirty="0"/>
              <a:t> MC simulation from UCN creation in source to closing of EDM cell door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9F308D-0C7D-498D-89C4-9C87F10E2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796FDB-83B3-4335-9C0D-BC0E488D9EE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BAA4878-52E9-405F-8B1D-6B2DF5179F95}"/>
              </a:ext>
            </a:extLst>
          </p:cNvPr>
          <p:cNvSpPr/>
          <p:nvPr/>
        </p:nvSpPr>
        <p:spPr>
          <a:xfrm>
            <a:off x="7777707" y="4199394"/>
            <a:ext cx="2771854" cy="40862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CA" dirty="0"/>
              <a:t>See Steve’s presentation</a:t>
            </a:r>
          </a:p>
        </p:txBody>
      </p:sp>
    </p:spTree>
    <p:extLst>
      <p:ext uri="{BB962C8B-B14F-4D97-AF65-F5344CB8AC3E}">
        <p14:creationId xmlns:p14="http://schemas.microsoft.com/office/powerpoint/2010/main" val="2880269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658" y="0"/>
            <a:ext cx="4850542" cy="68580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2644346" y="205595"/>
            <a:ext cx="8615791" cy="574907"/>
          </a:xfrm>
          <a:solidFill>
            <a:srgbClr val="FFFFFF">
              <a:alpha val="38039"/>
            </a:srgbClr>
          </a:solidFill>
        </p:spPr>
        <p:txBody>
          <a:bodyPr/>
          <a:lstStyle/>
          <a:p>
            <a:r>
              <a:rPr lang="en-CA" dirty="0"/>
              <a:t>What is taken into account in the </a:t>
            </a:r>
            <a:r>
              <a:rPr lang="en-CA" u="sng" dirty="0"/>
              <a:t>analytical model</a:t>
            </a:r>
            <a:r>
              <a:rPr lang="en-CA" dirty="0"/>
              <a:t>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322704" y="1495425"/>
            <a:ext cx="4686300" cy="690563"/>
          </a:xfrm>
        </p:spPr>
        <p:txBody>
          <a:bodyPr/>
          <a:lstStyle/>
          <a:p>
            <a:r>
              <a:rPr lang="en-CA" dirty="0"/>
              <a:t>This is taken into account…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800084" y="1495425"/>
            <a:ext cx="4686300" cy="690563"/>
          </a:xfrm>
        </p:spPr>
        <p:txBody>
          <a:bodyPr/>
          <a:lstStyle/>
          <a:p>
            <a:r>
              <a:rPr lang="en-CA" dirty="0"/>
              <a:t>This is not… or not so well…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322704" y="2229342"/>
            <a:ext cx="4968875" cy="3623435"/>
          </a:xfrm>
        </p:spPr>
        <p:txBody>
          <a:bodyPr/>
          <a:lstStyle/>
          <a:p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UCN production/heat input from MCNP simulations</a:t>
            </a:r>
          </a:p>
          <a:p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Cryostat performance (pumps, pressure drop, HEX, heat conductivity)</a:t>
            </a:r>
          </a:p>
          <a:p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Neutron storage lifetime in source (He liquid + vapor)</a:t>
            </a:r>
          </a:p>
          <a:p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Phase space reduction due to wall Fermi potential and height differences</a:t>
            </a:r>
          </a:p>
          <a:p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Dilution of neutron “gas”</a:t>
            </a:r>
          </a:p>
          <a:p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Simple model of Ramsey cycle</a:t>
            </a:r>
          </a:p>
          <a:p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Probable stable daily measurement period</a:t>
            </a:r>
          </a:p>
          <a:p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Times for E field change, degaussing </a:t>
            </a:r>
            <a:r>
              <a:rPr lang="en-CA" sz="1600" dirty="0" err="1">
                <a:solidFill>
                  <a:schemeClr val="accent6">
                    <a:lumMod val="75000"/>
                  </a:schemeClr>
                </a:solidFill>
              </a:rPr>
              <a:t>etc</a:t>
            </a:r>
            <a:endParaRPr lang="en-CA" sz="1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6800084" y="2229341"/>
            <a:ext cx="4968875" cy="3623435"/>
          </a:xfrm>
        </p:spPr>
        <p:txBody>
          <a:bodyPr/>
          <a:lstStyle/>
          <a:p>
            <a:r>
              <a:rPr lang="en-CA" sz="1800" dirty="0">
                <a:solidFill>
                  <a:schemeClr val="accent2"/>
                </a:solidFill>
              </a:rPr>
              <a:t>Magnetic field of polarizer (it is in MC)</a:t>
            </a:r>
          </a:p>
          <a:p>
            <a:r>
              <a:rPr lang="en-CA" sz="1800" dirty="0">
                <a:solidFill>
                  <a:schemeClr val="accent2"/>
                </a:solidFill>
              </a:rPr>
              <a:t>Transport is only modelled via loss per meter, bend, foil </a:t>
            </a:r>
            <a:r>
              <a:rPr lang="en-CA" sz="1800" dirty="0" err="1">
                <a:solidFill>
                  <a:schemeClr val="accent2"/>
                </a:solidFill>
              </a:rPr>
              <a:t>etc</a:t>
            </a:r>
            <a:endParaRPr lang="en-CA" sz="1800" dirty="0">
              <a:solidFill>
                <a:schemeClr val="accent2"/>
              </a:solidFill>
            </a:endParaRPr>
          </a:p>
          <a:p>
            <a:r>
              <a:rPr lang="en-CA" sz="1800" dirty="0">
                <a:solidFill>
                  <a:schemeClr val="accent2"/>
                </a:solidFill>
              </a:rPr>
              <a:t>Depolarization of UCN during transport (assuming 5% total)</a:t>
            </a:r>
          </a:p>
          <a:p>
            <a:r>
              <a:rPr lang="en-CA" sz="1800" dirty="0">
                <a:solidFill>
                  <a:schemeClr val="accent2"/>
                </a:solidFill>
              </a:rPr>
              <a:t>Any systematic effects </a:t>
            </a:r>
            <a:r>
              <a:rPr lang="en-CA" sz="1800" dirty="0">
                <a:solidFill>
                  <a:schemeClr val="accent2"/>
                </a:solidFill>
                <a:sym typeface="Symbol" panose="05050102010706020507" pitchFamily="18" charset="2"/>
              </a:rPr>
              <a:t></a:t>
            </a:r>
            <a:r>
              <a:rPr lang="en-CA" sz="1800" dirty="0">
                <a:solidFill>
                  <a:schemeClr val="accent2"/>
                </a:solidFill>
              </a:rPr>
              <a:t> nEDM CDR</a:t>
            </a:r>
          </a:p>
          <a:p>
            <a:endParaRPr lang="en-CA" sz="1800" dirty="0">
              <a:solidFill>
                <a:schemeClr val="accent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5371910" y="6567699"/>
            <a:ext cx="6477379" cy="330200"/>
          </a:xfrm>
        </p:spPr>
        <p:txBody>
          <a:bodyPr/>
          <a:lstStyle/>
          <a:p>
            <a:r>
              <a:rPr lang="en-CA" dirty="0">
                <a:hlinkClick r:id="rId4"/>
              </a:rPr>
              <a:t>https://ucn.triumf.ca/resources/proposals/ucn-cdr-2018/EDMsensitivity2018CDRv12.xlsm</a:t>
            </a:r>
            <a:endParaRPr lang="en-CA" dirty="0"/>
          </a:p>
          <a:p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666881" y="823856"/>
            <a:ext cx="9328195" cy="369332"/>
          </a:xfrm>
          <a:prstGeom prst="rect">
            <a:avLst/>
          </a:prstGeom>
          <a:solidFill>
            <a:srgbClr val="FFFFFF">
              <a:alpha val="40000"/>
            </a:srgbClr>
          </a:solidFill>
        </p:spPr>
        <p:txBody>
          <a:bodyPr wrap="none">
            <a:spAutoFit/>
          </a:bodyPr>
          <a:lstStyle/>
          <a:p>
            <a:r>
              <a:rPr lang="en-CA" dirty="0"/>
              <a:t>Analytical model useful to study many more parameter options than possible in simulation.</a:t>
            </a:r>
          </a:p>
        </p:txBody>
      </p:sp>
    </p:spTree>
    <p:extLst>
      <p:ext uri="{BB962C8B-B14F-4D97-AF65-F5344CB8AC3E}">
        <p14:creationId xmlns:p14="http://schemas.microsoft.com/office/powerpoint/2010/main" val="653213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Robustness and mitigations (I)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 err="1"/>
              <a:t>Kapitza</a:t>
            </a:r>
            <a:r>
              <a:rPr lang="en-CA" dirty="0"/>
              <a:t> resistance parameter K</a:t>
            </a:r>
            <a:r>
              <a:rPr lang="en-CA" baseline="-25000" dirty="0"/>
              <a:t>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baseline="30000" dirty="0"/>
              <a:t>3</a:t>
            </a:r>
            <a:r>
              <a:rPr lang="en-CA" dirty="0"/>
              <a:t>He </a:t>
            </a:r>
            <a:r>
              <a:rPr lang="en-CA" dirty="0" err="1"/>
              <a:t>Kapitza</a:t>
            </a:r>
            <a:r>
              <a:rPr lang="en-CA" dirty="0"/>
              <a:t> correction factor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822325" y="5724514"/>
            <a:ext cx="4968875" cy="732487"/>
          </a:xfrm>
        </p:spPr>
        <p:txBody>
          <a:bodyPr/>
          <a:lstStyle/>
          <a:p>
            <a:r>
              <a:rPr lang="en-CA" dirty="0"/>
              <a:t>We need K</a:t>
            </a:r>
            <a:r>
              <a:rPr lang="en-CA" baseline="-25000" dirty="0"/>
              <a:t>G</a:t>
            </a:r>
            <a:r>
              <a:rPr lang="en-CA" dirty="0"/>
              <a:t> to be above 20.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1890089"/>
            <a:ext cx="4982271" cy="36152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20" y="1890089"/>
            <a:ext cx="4982271" cy="3615242"/>
          </a:xfrm>
          <a:prstGeom prst="rect">
            <a:avLst/>
          </a:prstGeom>
        </p:spPr>
      </p:pic>
      <p:sp>
        <p:nvSpPr>
          <p:cNvPr id="11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6818312" y="5719426"/>
            <a:ext cx="4968875" cy="732487"/>
          </a:xfrm>
        </p:spPr>
        <p:txBody>
          <a:bodyPr/>
          <a:lstStyle/>
          <a:p>
            <a:r>
              <a:rPr lang="en-CA" dirty="0"/>
              <a:t>Not so critical…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1127125" y="680329"/>
            <a:ext cx="10024784" cy="732487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The analytical model is adjusted to fit the simulation and then parameters are varied.</a:t>
            </a:r>
          </a:p>
        </p:txBody>
      </p:sp>
      <p:sp>
        <p:nvSpPr>
          <p:cNvPr id="6" name="Oval 5"/>
          <p:cNvSpPr/>
          <p:nvPr/>
        </p:nvSpPr>
        <p:spPr>
          <a:xfrm>
            <a:off x="803470" y="2036189"/>
            <a:ext cx="422013" cy="350128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Oval 12"/>
          <p:cNvSpPr/>
          <p:nvPr/>
        </p:nvSpPr>
        <p:spPr>
          <a:xfrm>
            <a:off x="6741234" y="1989329"/>
            <a:ext cx="422013" cy="350128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597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1" grpId="0" build="p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Robustness and mitigations (II)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Pumping speed</a:t>
            </a:r>
            <a:endParaRPr lang="en-CA" baseline="-25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baseline="30000" dirty="0"/>
              <a:t>4</a:t>
            </a:r>
            <a:r>
              <a:rPr lang="en-CA" dirty="0"/>
              <a:t>He temperature (</a:t>
            </a:r>
            <a:r>
              <a:rPr lang="en-CA" baseline="30000" dirty="0"/>
              <a:t>3</a:t>
            </a:r>
            <a:r>
              <a:rPr lang="en-CA" dirty="0"/>
              <a:t>He cryostat)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822325" y="5724514"/>
            <a:ext cx="4968875" cy="732487"/>
          </a:xfrm>
        </p:spPr>
        <p:txBody>
          <a:bodyPr/>
          <a:lstStyle/>
          <a:p>
            <a:r>
              <a:rPr lang="en-CA" baseline="30000" dirty="0"/>
              <a:t>3</a:t>
            </a:r>
            <a:r>
              <a:rPr lang="en-CA" dirty="0"/>
              <a:t>He pump performance requirement is relaxed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1890089"/>
            <a:ext cx="4982270" cy="36152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20" y="1890089"/>
            <a:ext cx="4982270" cy="3615242"/>
          </a:xfrm>
          <a:prstGeom prst="rect">
            <a:avLst/>
          </a:prstGeom>
        </p:spPr>
      </p:pic>
      <p:sp>
        <p:nvSpPr>
          <p:cNvPr id="11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6818312" y="5724514"/>
            <a:ext cx="4968875" cy="732487"/>
          </a:xfrm>
        </p:spPr>
        <p:txBody>
          <a:bodyPr/>
          <a:lstStyle/>
          <a:p>
            <a:r>
              <a:rPr lang="en-CA" dirty="0"/>
              <a:t>Need &lt; 1.2 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1650" y="3084711"/>
            <a:ext cx="3347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The wiggles are Excel rounding errors…</a:t>
            </a:r>
          </a:p>
        </p:txBody>
      </p:sp>
      <p:sp>
        <p:nvSpPr>
          <p:cNvPr id="13" name="Oval 12"/>
          <p:cNvSpPr/>
          <p:nvPr/>
        </p:nvSpPr>
        <p:spPr>
          <a:xfrm>
            <a:off x="765762" y="2322213"/>
            <a:ext cx="422013" cy="350128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Oval 13"/>
          <p:cNvSpPr/>
          <p:nvPr/>
        </p:nvSpPr>
        <p:spPr>
          <a:xfrm>
            <a:off x="6712953" y="2140161"/>
            <a:ext cx="422013" cy="350128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011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1" grpId="0" build="p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Robustness and mitigations (III)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UCN source wall storage lifetime</a:t>
            </a:r>
            <a:endParaRPr lang="en-CA" baseline="-25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/>
              <a:t>EDM cell size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822325" y="5556556"/>
            <a:ext cx="5429185" cy="732487"/>
          </a:xfrm>
        </p:spPr>
        <p:txBody>
          <a:bodyPr/>
          <a:lstStyle/>
          <a:p>
            <a:r>
              <a:rPr lang="en-CA" dirty="0"/>
              <a:t>Above 40 s is fine.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CA" dirty="0">
                <a:sym typeface="Symbol" panose="05050102010706020507" pitchFamily="18" charset="2"/>
              </a:rPr>
              <a:t> Source contamination less critical.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CA" dirty="0"/>
              <a:t> Decided against exchangeable UCN bottle.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1890089"/>
            <a:ext cx="4982270" cy="36152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20" y="1890089"/>
            <a:ext cx="4982270" cy="3615241"/>
          </a:xfrm>
          <a:prstGeom prst="rect">
            <a:avLst/>
          </a:prstGeom>
        </p:spPr>
      </p:pic>
      <p:sp>
        <p:nvSpPr>
          <p:cNvPr id="11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6818312" y="5719426"/>
            <a:ext cx="4968875" cy="732487"/>
          </a:xfrm>
        </p:spPr>
        <p:txBody>
          <a:bodyPr/>
          <a:lstStyle/>
          <a:p>
            <a:r>
              <a:rPr lang="en-CA" dirty="0"/>
              <a:t>Risk mitigation strategy in case of lower production</a:t>
            </a:r>
          </a:p>
        </p:txBody>
      </p:sp>
    </p:spTree>
    <p:extLst>
      <p:ext uri="{BB962C8B-B14F-4D97-AF65-F5344CB8AC3E}">
        <p14:creationId xmlns:p14="http://schemas.microsoft.com/office/powerpoint/2010/main" val="101592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Robustness and mitigations (II)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Irradiation time (batch mode)</a:t>
            </a:r>
            <a:endParaRPr lang="en-CA" baseline="-25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573837" y="1495425"/>
            <a:ext cx="4868519" cy="690563"/>
          </a:xfrm>
        </p:spPr>
        <p:txBody>
          <a:bodyPr/>
          <a:lstStyle/>
          <a:p>
            <a:r>
              <a:rPr lang="en-CA" dirty="0"/>
              <a:t>UCN storage time (observation time)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822325" y="5724514"/>
            <a:ext cx="5916226" cy="732487"/>
          </a:xfrm>
        </p:spPr>
        <p:txBody>
          <a:bodyPr/>
          <a:lstStyle/>
          <a:p>
            <a:r>
              <a:rPr lang="en-CA" dirty="0"/>
              <a:t>Optimum times can be predicted this way…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1890089"/>
            <a:ext cx="4982270" cy="36152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20" y="1890089"/>
            <a:ext cx="4982270" cy="361524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808687" y="5250997"/>
            <a:ext cx="1054185" cy="170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476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Height of EDM cell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Extraction height out of prod. vol.</a:t>
            </a:r>
            <a:endParaRPr lang="en-CA" baseline="-25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573837" y="1495425"/>
            <a:ext cx="4868519" cy="690563"/>
          </a:xfrm>
        </p:spPr>
        <p:txBody>
          <a:bodyPr/>
          <a:lstStyle/>
          <a:p>
            <a:r>
              <a:rPr lang="en-CA" dirty="0"/>
              <a:t>Height of upward kink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/>
              <p:cNvSpPr>
                <a:spLocks noGrp="1"/>
              </p:cNvSpPr>
              <p:nvPr>
                <p:ph type="body" sz="quarter" idx="28"/>
              </p:nvPr>
            </p:nvSpPr>
            <p:spPr>
              <a:xfrm>
                <a:off x="822324" y="5724514"/>
                <a:ext cx="7930977" cy="732487"/>
              </a:xfrm>
            </p:spPr>
            <p:txBody>
              <a:bodyPr/>
              <a:lstStyle/>
              <a:p>
                <a:r>
                  <a:rPr lang="en-CA" dirty="0"/>
                  <a:t>Fermi potentials (</a:t>
                </a:r>
                <a:r>
                  <a:rPr lang="en-CA" dirty="0" err="1"/>
                  <a:t>lHe</a:t>
                </a:r>
                <a:r>
                  <a:rPr lang="en-CA" dirty="0"/>
                  <a:t>, </a:t>
                </a:r>
                <a:r>
                  <a:rPr lang="en-CA" dirty="0" err="1"/>
                  <a:t>NiP</a:t>
                </a:r>
                <a:r>
                  <a:rPr lang="en-CA" dirty="0"/>
                  <a:t>, </a:t>
                </a:r>
                <a:r>
                  <a:rPr lang="en-CA" dirty="0" err="1"/>
                  <a:t>dPS</a:t>
                </a:r>
                <a:r>
                  <a:rPr lang="en-CA" dirty="0"/>
                  <a:t>) are taken into account</a:t>
                </a:r>
              </a:p>
              <a:p>
                <a:r>
                  <a:rPr lang="en-CA" dirty="0"/>
                  <a:t>Starting spectrum </a:t>
                </a:r>
                <a14:m>
                  <m:oMath xmlns:m="http://schemas.openxmlformats.org/officeDocument/2006/math">
                    <m:r>
                      <a:rPr lang="en-CA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ad>
                      <m:radPr>
                        <m:degHide m:val="on"/>
                        <m:ctrlPr>
                          <a:rPr lang="en-CA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</m:rad>
                  </m:oMath>
                </a14:m>
                <a:endParaRPr lang="en-CA" dirty="0"/>
              </a:p>
            </p:txBody>
          </p:sp>
        </mc:Choice>
        <mc:Fallback xmlns="">
          <p:sp>
            <p:nvSpPr>
              <p:cNvPr id="5" name="Tex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8"/>
              </p:nvPr>
            </p:nvSpPr>
            <p:spPr>
              <a:xfrm>
                <a:off x="822324" y="5724514"/>
                <a:ext cx="7930977" cy="732487"/>
              </a:xfrm>
              <a:blipFill>
                <a:blip r:embed="rId3"/>
                <a:stretch>
                  <a:fillRect l="-692" t="-3333" b="-325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1890089"/>
            <a:ext cx="4982269" cy="36152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20" y="1890089"/>
            <a:ext cx="4982269" cy="36152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91388" y="454232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x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822325" y="717277"/>
            <a:ext cx="7930977" cy="732487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… can be optimized with this simple analytical model.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88" t="42884" r="1215" b="41781"/>
          <a:stretch/>
        </p:blipFill>
        <p:spPr>
          <a:xfrm>
            <a:off x="7560497" y="399011"/>
            <a:ext cx="4470895" cy="1190413"/>
          </a:xfrm>
          <a:custGeom>
            <a:avLst/>
            <a:gdLst>
              <a:gd name="connsiteX0" fmla="*/ 2813117 w 2942705"/>
              <a:gd name="connsiteY0" fmla="*/ 235835 h 775381"/>
              <a:gd name="connsiteX1" fmla="*/ 2813217 w 2942705"/>
              <a:gd name="connsiteY1" fmla="*/ 235853 h 775381"/>
              <a:gd name="connsiteX2" fmla="*/ 2817641 w 2942705"/>
              <a:gd name="connsiteY2" fmla="*/ 236943 h 775381"/>
              <a:gd name="connsiteX3" fmla="*/ 290950 w 2942705"/>
              <a:gd name="connsiteY3" fmla="*/ 1716 h 775381"/>
              <a:gd name="connsiteX4" fmla="*/ 299258 w 2942705"/>
              <a:gd name="connsiteY4" fmla="*/ 2297 h 775381"/>
              <a:gd name="connsiteX5" fmla="*/ 432262 w 2942705"/>
              <a:gd name="connsiteY5" fmla="*/ 27235 h 775381"/>
              <a:gd name="connsiteX6" fmla="*/ 457200 w 2942705"/>
              <a:gd name="connsiteY6" fmla="*/ 52173 h 775381"/>
              <a:gd name="connsiteX7" fmla="*/ 498764 w 2942705"/>
              <a:gd name="connsiteY7" fmla="*/ 93737 h 775381"/>
              <a:gd name="connsiteX8" fmla="*/ 523702 w 2942705"/>
              <a:gd name="connsiteY8" fmla="*/ 143613 h 775381"/>
              <a:gd name="connsiteX9" fmla="*/ 548640 w 2942705"/>
              <a:gd name="connsiteY9" fmla="*/ 168552 h 775381"/>
              <a:gd name="connsiteX10" fmla="*/ 581891 w 2942705"/>
              <a:gd name="connsiteY10" fmla="*/ 251679 h 775381"/>
              <a:gd name="connsiteX11" fmla="*/ 615142 w 2942705"/>
              <a:gd name="connsiteY11" fmla="*/ 293243 h 775381"/>
              <a:gd name="connsiteX12" fmla="*/ 731520 w 2942705"/>
              <a:gd name="connsiteY12" fmla="*/ 301555 h 775381"/>
              <a:gd name="connsiteX13" fmla="*/ 764771 w 2942705"/>
              <a:gd name="connsiteY13" fmla="*/ 293243 h 775381"/>
              <a:gd name="connsiteX14" fmla="*/ 781396 w 2942705"/>
              <a:gd name="connsiteY14" fmla="*/ 276617 h 775381"/>
              <a:gd name="connsiteX15" fmla="*/ 1130531 w 2942705"/>
              <a:gd name="connsiteY15" fmla="*/ 268304 h 775381"/>
              <a:gd name="connsiteX16" fmla="*/ 1155469 w 2942705"/>
              <a:gd name="connsiteY16" fmla="*/ 276617 h 775381"/>
              <a:gd name="connsiteX17" fmla="*/ 1288473 w 2942705"/>
              <a:gd name="connsiteY17" fmla="*/ 293243 h 775381"/>
              <a:gd name="connsiteX18" fmla="*/ 2419004 w 2942705"/>
              <a:gd name="connsiteY18" fmla="*/ 301555 h 775381"/>
              <a:gd name="connsiteX19" fmla="*/ 2493818 w 2942705"/>
              <a:gd name="connsiteY19" fmla="*/ 276617 h 775381"/>
              <a:gd name="connsiteX20" fmla="*/ 2543694 w 2942705"/>
              <a:gd name="connsiteY20" fmla="*/ 259992 h 775381"/>
              <a:gd name="connsiteX21" fmla="*/ 2585258 w 2942705"/>
              <a:gd name="connsiteY21" fmla="*/ 235053 h 775381"/>
              <a:gd name="connsiteX22" fmla="*/ 2776451 w 2942705"/>
              <a:gd name="connsiteY22" fmla="*/ 226741 h 775381"/>
              <a:gd name="connsiteX23" fmla="*/ 2805358 w 2942705"/>
              <a:gd name="connsiteY23" fmla="*/ 233934 h 775381"/>
              <a:gd name="connsiteX24" fmla="*/ 2813117 w 2942705"/>
              <a:gd name="connsiteY24" fmla="*/ 235835 h 775381"/>
              <a:gd name="connsiteX25" fmla="*/ 2804958 w 2942705"/>
              <a:gd name="connsiteY25" fmla="*/ 234363 h 775381"/>
              <a:gd name="connsiteX26" fmla="*/ 2834640 w 2942705"/>
              <a:gd name="connsiteY26" fmla="*/ 243366 h 775381"/>
              <a:gd name="connsiteX27" fmla="*/ 2892829 w 2942705"/>
              <a:gd name="connsiteY27" fmla="*/ 259992 h 775381"/>
              <a:gd name="connsiteX28" fmla="*/ 2934393 w 2942705"/>
              <a:gd name="connsiteY28" fmla="*/ 293243 h 775381"/>
              <a:gd name="connsiteX29" fmla="*/ 2942705 w 2942705"/>
              <a:gd name="connsiteY29" fmla="*/ 550937 h 775381"/>
              <a:gd name="connsiteX30" fmla="*/ 2934393 w 2942705"/>
              <a:gd name="connsiteY30" fmla="*/ 667315 h 775381"/>
              <a:gd name="connsiteX31" fmla="*/ 2917767 w 2942705"/>
              <a:gd name="connsiteY31" fmla="*/ 725504 h 775381"/>
              <a:gd name="connsiteX32" fmla="*/ 2909454 w 2942705"/>
              <a:gd name="connsiteY32" fmla="*/ 750443 h 775381"/>
              <a:gd name="connsiteX33" fmla="*/ 2876204 w 2942705"/>
              <a:gd name="connsiteY33" fmla="*/ 767068 h 775381"/>
              <a:gd name="connsiteX34" fmla="*/ 2626822 w 2942705"/>
              <a:gd name="connsiteY34" fmla="*/ 775381 h 775381"/>
              <a:gd name="connsiteX35" fmla="*/ 2452254 w 2942705"/>
              <a:gd name="connsiteY35" fmla="*/ 750443 h 775381"/>
              <a:gd name="connsiteX36" fmla="*/ 2352502 w 2942705"/>
              <a:gd name="connsiteY36" fmla="*/ 742130 h 775381"/>
              <a:gd name="connsiteX37" fmla="*/ 2302625 w 2942705"/>
              <a:gd name="connsiteY37" fmla="*/ 733817 h 775381"/>
              <a:gd name="connsiteX38" fmla="*/ 2211185 w 2942705"/>
              <a:gd name="connsiteY38" fmla="*/ 725504 h 775381"/>
              <a:gd name="connsiteX39" fmla="*/ 2152996 w 2942705"/>
              <a:gd name="connsiteY39" fmla="*/ 708879 h 775381"/>
              <a:gd name="connsiteX40" fmla="*/ 1970116 w 2942705"/>
              <a:gd name="connsiteY40" fmla="*/ 692253 h 775381"/>
              <a:gd name="connsiteX41" fmla="*/ 1928553 w 2942705"/>
              <a:gd name="connsiteY41" fmla="*/ 683941 h 775381"/>
              <a:gd name="connsiteX42" fmla="*/ 1753985 w 2942705"/>
              <a:gd name="connsiteY42" fmla="*/ 659003 h 775381"/>
              <a:gd name="connsiteX43" fmla="*/ 1679171 w 2942705"/>
              <a:gd name="connsiteY43" fmla="*/ 650690 h 775381"/>
              <a:gd name="connsiteX44" fmla="*/ 1620982 w 2942705"/>
              <a:gd name="connsiteY44" fmla="*/ 634064 h 775381"/>
              <a:gd name="connsiteX45" fmla="*/ 1579418 w 2942705"/>
              <a:gd name="connsiteY45" fmla="*/ 625752 h 775381"/>
              <a:gd name="connsiteX46" fmla="*/ 1529542 w 2942705"/>
              <a:gd name="connsiteY46" fmla="*/ 617439 h 775381"/>
              <a:gd name="connsiteX47" fmla="*/ 1504604 w 2942705"/>
              <a:gd name="connsiteY47" fmla="*/ 600813 h 775381"/>
              <a:gd name="connsiteX48" fmla="*/ 1479665 w 2942705"/>
              <a:gd name="connsiteY48" fmla="*/ 592501 h 775381"/>
              <a:gd name="connsiteX49" fmla="*/ 1413164 w 2942705"/>
              <a:gd name="connsiteY49" fmla="*/ 584188 h 775381"/>
              <a:gd name="connsiteX50" fmla="*/ 1379913 w 2942705"/>
              <a:gd name="connsiteY50" fmla="*/ 567563 h 775381"/>
              <a:gd name="connsiteX51" fmla="*/ 1346662 w 2942705"/>
              <a:gd name="connsiteY51" fmla="*/ 559250 h 775381"/>
              <a:gd name="connsiteX52" fmla="*/ 1313411 w 2942705"/>
              <a:gd name="connsiteY52" fmla="*/ 542624 h 775381"/>
              <a:gd name="connsiteX53" fmla="*/ 1288473 w 2942705"/>
              <a:gd name="connsiteY53" fmla="*/ 534312 h 775381"/>
              <a:gd name="connsiteX54" fmla="*/ 1238596 w 2942705"/>
              <a:gd name="connsiteY54" fmla="*/ 509373 h 775381"/>
              <a:gd name="connsiteX55" fmla="*/ 1192356 w 2942705"/>
              <a:gd name="connsiteY55" fmla="*/ 516388 h 775381"/>
              <a:gd name="connsiteX56" fmla="*/ 1172138 w 2942705"/>
              <a:gd name="connsiteY56" fmla="*/ 508247 h 775381"/>
              <a:gd name="connsiteX57" fmla="*/ 889461 w 2942705"/>
              <a:gd name="connsiteY57" fmla="*/ 509373 h 775381"/>
              <a:gd name="connsiteX58" fmla="*/ 773084 w 2942705"/>
              <a:gd name="connsiteY58" fmla="*/ 501061 h 775381"/>
              <a:gd name="connsiteX59" fmla="*/ 748145 w 2942705"/>
              <a:gd name="connsiteY59" fmla="*/ 509373 h 775381"/>
              <a:gd name="connsiteX60" fmla="*/ 714894 w 2942705"/>
              <a:gd name="connsiteY60" fmla="*/ 517686 h 775381"/>
              <a:gd name="connsiteX61" fmla="*/ 689956 w 2942705"/>
              <a:gd name="connsiteY61" fmla="*/ 525999 h 775381"/>
              <a:gd name="connsiteX62" fmla="*/ 399011 w 2942705"/>
              <a:gd name="connsiteY62" fmla="*/ 525999 h 775381"/>
              <a:gd name="connsiteX63" fmla="*/ 290945 w 2942705"/>
              <a:gd name="connsiteY63" fmla="*/ 501061 h 775381"/>
              <a:gd name="connsiteX64" fmla="*/ 241069 w 2942705"/>
              <a:gd name="connsiteY64" fmla="*/ 484435 h 775381"/>
              <a:gd name="connsiteX65" fmla="*/ 216131 w 2942705"/>
              <a:gd name="connsiteY65" fmla="*/ 467810 h 775381"/>
              <a:gd name="connsiteX66" fmla="*/ 157942 w 2942705"/>
              <a:gd name="connsiteY66" fmla="*/ 451184 h 775381"/>
              <a:gd name="connsiteX67" fmla="*/ 133004 w 2942705"/>
              <a:gd name="connsiteY67" fmla="*/ 434559 h 775381"/>
              <a:gd name="connsiteX68" fmla="*/ 108065 w 2942705"/>
              <a:gd name="connsiteY68" fmla="*/ 426246 h 775381"/>
              <a:gd name="connsiteX69" fmla="*/ 66502 w 2942705"/>
              <a:gd name="connsiteY69" fmla="*/ 392995 h 775381"/>
              <a:gd name="connsiteX70" fmla="*/ 8313 w 2942705"/>
              <a:gd name="connsiteY70" fmla="*/ 326493 h 775381"/>
              <a:gd name="connsiteX71" fmla="*/ 0 w 2942705"/>
              <a:gd name="connsiteY71" fmla="*/ 268304 h 775381"/>
              <a:gd name="connsiteX72" fmla="*/ 16625 w 2942705"/>
              <a:gd name="connsiteY72" fmla="*/ 218428 h 775381"/>
              <a:gd name="connsiteX73" fmla="*/ 33251 w 2942705"/>
              <a:gd name="connsiteY73" fmla="*/ 185177 h 775381"/>
              <a:gd name="connsiteX74" fmla="*/ 41564 w 2942705"/>
              <a:gd name="connsiteY74" fmla="*/ 160239 h 775381"/>
              <a:gd name="connsiteX75" fmla="*/ 72390 w 2942705"/>
              <a:gd name="connsiteY75" fmla="*/ 113870 h 775381"/>
              <a:gd name="connsiteX76" fmla="*/ 216131 w 2942705"/>
              <a:gd name="connsiteY76" fmla="*/ 103176 h 775381"/>
              <a:gd name="connsiteX77" fmla="*/ 257694 w 2942705"/>
              <a:gd name="connsiteY77" fmla="*/ 93737 h 775381"/>
              <a:gd name="connsiteX78" fmla="*/ 266007 w 2942705"/>
              <a:gd name="connsiteY78" fmla="*/ 68799 h 775381"/>
              <a:gd name="connsiteX79" fmla="*/ 291105 w 2942705"/>
              <a:gd name="connsiteY79" fmla="*/ 5818 h 775381"/>
              <a:gd name="connsiteX80" fmla="*/ 290916 w 2942705"/>
              <a:gd name="connsiteY80" fmla="*/ 799 h 775381"/>
              <a:gd name="connsiteX81" fmla="*/ 290950 w 2942705"/>
              <a:gd name="connsiteY81" fmla="*/ 1716 h 775381"/>
              <a:gd name="connsiteX82" fmla="*/ 289376 w 2942705"/>
              <a:gd name="connsiteY82" fmla="*/ 1605 h 775381"/>
              <a:gd name="connsiteX83" fmla="*/ 290916 w 2942705"/>
              <a:gd name="connsiteY83" fmla="*/ 799 h 77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2942705" h="775381">
                <a:moveTo>
                  <a:pt x="2813117" y="235835"/>
                </a:moveTo>
                <a:lnTo>
                  <a:pt x="2813217" y="235853"/>
                </a:lnTo>
                <a:cubicBezTo>
                  <a:pt x="2817652" y="236888"/>
                  <a:pt x="2821447" y="237857"/>
                  <a:pt x="2817641" y="236943"/>
                </a:cubicBezTo>
                <a:close/>
                <a:moveTo>
                  <a:pt x="290950" y="1716"/>
                </a:moveTo>
                <a:lnTo>
                  <a:pt x="299258" y="2297"/>
                </a:lnTo>
                <a:cubicBezTo>
                  <a:pt x="326967" y="-4630"/>
                  <a:pt x="373150" y="7533"/>
                  <a:pt x="432262" y="27235"/>
                </a:cubicBezTo>
                <a:cubicBezTo>
                  <a:pt x="443415" y="30952"/>
                  <a:pt x="448887" y="43860"/>
                  <a:pt x="457200" y="52173"/>
                </a:cubicBezTo>
                <a:cubicBezTo>
                  <a:pt x="471055" y="66028"/>
                  <a:pt x="485862" y="78991"/>
                  <a:pt x="498764" y="93737"/>
                </a:cubicBezTo>
                <a:cubicBezTo>
                  <a:pt x="516117" y="113569"/>
                  <a:pt x="515854" y="120070"/>
                  <a:pt x="523702" y="143613"/>
                </a:cubicBezTo>
                <a:cubicBezTo>
                  <a:pt x="532015" y="151926"/>
                  <a:pt x="541807" y="158986"/>
                  <a:pt x="548640" y="168552"/>
                </a:cubicBezTo>
                <a:cubicBezTo>
                  <a:pt x="568650" y="196568"/>
                  <a:pt x="567642" y="219618"/>
                  <a:pt x="581891" y="251679"/>
                </a:cubicBezTo>
                <a:cubicBezTo>
                  <a:pt x="583341" y="254942"/>
                  <a:pt x="606767" y="291673"/>
                  <a:pt x="615142" y="293243"/>
                </a:cubicBezTo>
                <a:cubicBezTo>
                  <a:pt x="653367" y="300410"/>
                  <a:pt x="692727" y="298784"/>
                  <a:pt x="731520" y="301555"/>
                </a:cubicBezTo>
                <a:cubicBezTo>
                  <a:pt x="742604" y="298784"/>
                  <a:pt x="754552" y="298352"/>
                  <a:pt x="764771" y="293243"/>
                </a:cubicBezTo>
                <a:cubicBezTo>
                  <a:pt x="771781" y="289738"/>
                  <a:pt x="773577" y="277150"/>
                  <a:pt x="781396" y="276617"/>
                </a:cubicBezTo>
                <a:cubicBezTo>
                  <a:pt x="897538" y="268698"/>
                  <a:pt x="1014153" y="271075"/>
                  <a:pt x="1130531" y="268304"/>
                </a:cubicBezTo>
                <a:cubicBezTo>
                  <a:pt x="1138844" y="271075"/>
                  <a:pt x="1146915" y="274716"/>
                  <a:pt x="1155469" y="276617"/>
                </a:cubicBezTo>
                <a:cubicBezTo>
                  <a:pt x="1197657" y="285993"/>
                  <a:pt x="1246660" y="289062"/>
                  <a:pt x="1288473" y="293243"/>
                </a:cubicBezTo>
                <a:lnTo>
                  <a:pt x="2419004" y="301555"/>
                </a:lnTo>
                <a:cubicBezTo>
                  <a:pt x="2475532" y="301555"/>
                  <a:pt x="2467107" y="303330"/>
                  <a:pt x="2493818" y="276617"/>
                </a:cubicBezTo>
                <a:cubicBezTo>
                  <a:pt x="2493818" y="276617"/>
                  <a:pt x="2528020" y="267829"/>
                  <a:pt x="2543694" y="259992"/>
                </a:cubicBezTo>
                <a:cubicBezTo>
                  <a:pt x="2575937" y="243871"/>
                  <a:pt x="2542352" y="238353"/>
                  <a:pt x="2585258" y="235053"/>
                </a:cubicBezTo>
                <a:cubicBezTo>
                  <a:pt x="2648861" y="230161"/>
                  <a:pt x="2712720" y="229512"/>
                  <a:pt x="2776451" y="226741"/>
                </a:cubicBezTo>
                <a:cubicBezTo>
                  <a:pt x="2789438" y="229988"/>
                  <a:pt x="2798784" y="232310"/>
                  <a:pt x="2805358" y="233934"/>
                </a:cubicBezTo>
                <a:lnTo>
                  <a:pt x="2813117" y="235835"/>
                </a:lnTo>
                <a:lnTo>
                  <a:pt x="2804958" y="234363"/>
                </a:lnTo>
                <a:cubicBezTo>
                  <a:pt x="2806207" y="235010"/>
                  <a:pt x="2813780" y="237406"/>
                  <a:pt x="2834640" y="243366"/>
                </a:cubicBezTo>
                <a:cubicBezTo>
                  <a:pt x="2847071" y="246918"/>
                  <a:pt x="2879540" y="253348"/>
                  <a:pt x="2892829" y="259992"/>
                </a:cubicBezTo>
                <a:cubicBezTo>
                  <a:pt x="2895029" y="261092"/>
                  <a:pt x="2933657" y="285143"/>
                  <a:pt x="2934393" y="293243"/>
                </a:cubicBezTo>
                <a:cubicBezTo>
                  <a:pt x="2942174" y="378833"/>
                  <a:pt x="2942705" y="464994"/>
                  <a:pt x="2942705" y="550937"/>
                </a:cubicBezTo>
                <a:cubicBezTo>
                  <a:pt x="2942705" y="589828"/>
                  <a:pt x="2937164" y="628522"/>
                  <a:pt x="2934393" y="667315"/>
                </a:cubicBezTo>
                <a:cubicBezTo>
                  <a:pt x="2914463" y="727102"/>
                  <a:pt x="2938641" y="652446"/>
                  <a:pt x="2917767" y="725504"/>
                </a:cubicBezTo>
                <a:cubicBezTo>
                  <a:pt x="2915360" y="733930"/>
                  <a:pt x="2915650" y="744247"/>
                  <a:pt x="2909454" y="750443"/>
                </a:cubicBezTo>
                <a:cubicBezTo>
                  <a:pt x="2900692" y="759205"/>
                  <a:pt x="2888548" y="765979"/>
                  <a:pt x="2876204" y="767068"/>
                </a:cubicBezTo>
                <a:cubicBezTo>
                  <a:pt x="2793352" y="774378"/>
                  <a:pt x="2709949" y="772610"/>
                  <a:pt x="2626822" y="775381"/>
                </a:cubicBezTo>
                <a:cubicBezTo>
                  <a:pt x="2626822" y="775381"/>
                  <a:pt x="2510607" y="757516"/>
                  <a:pt x="2452254" y="750443"/>
                </a:cubicBezTo>
                <a:cubicBezTo>
                  <a:pt x="2419131" y="746428"/>
                  <a:pt x="2385664" y="745815"/>
                  <a:pt x="2352502" y="742130"/>
                </a:cubicBezTo>
                <a:cubicBezTo>
                  <a:pt x="2335750" y="740269"/>
                  <a:pt x="2319365" y="735786"/>
                  <a:pt x="2302625" y="733817"/>
                </a:cubicBezTo>
                <a:cubicBezTo>
                  <a:pt x="2272229" y="730241"/>
                  <a:pt x="2241374" y="730536"/>
                  <a:pt x="2211185" y="725504"/>
                </a:cubicBezTo>
                <a:cubicBezTo>
                  <a:pt x="2191287" y="722188"/>
                  <a:pt x="2172392" y="714421"/>
                  <a:pt x="2152996" y="708879"/>
                </a:cubicBezTo>
                <a:cubicBezTo>
                  <a:pt x="2152996" y="708879"/>
                  <a:pt x="2030953" y="699013"/>
                  <a:pt x="1970116" y="692253"/>
                </a:cubicBezTo>
                <a:cubicBezTo>
                  <a:pt x="1956074" y="690693"/>
                  <a:pt x="1942407" y="686712"/>
                  <a:pt x="1928553" y="683941"/>
                </a:cubicBezTo>
                <a:cubicBezTo>
                  <a:pt x="1731952" y="666068"/>
                  <a:pt x="1938235" y="688095"/>
                  <a:pt x="1753985" y="659003"/>
                </a:cubicBezTo>
                <a:cubicBezTo>
                  <a:pt x="1729201" y="655090"/>
                  <a:pt x="1703833" y="655314"/>
                  <a:pt x="1679171" y="650690"/>
                </a:cubicBezTo>
                <a:cubicBezTo>
                  <a:pt x="1659344" y="646972"/>
                  <a:pt x="1640552" y="638957"/>
                  <a:pt x="1620982" y="634064"/>
                </a:cubicBezTo>
                <a:cubicBezTo>
                  <a:pt x="1607275" y="630637"/>
                  <a:pt x="1593319" y="628279"/>
                  <a:pt x="1579418" y="625752"/>
                </a:cubicBezTo>
                <a:cubicBezTo>
                  <a:pt x="1562835" y="622737"/>
                  <a:pt x="1545532" y="622769"/>
                  <a:pt x="1529542" y="617439"/>
                </a:cubicBezTo>
                <a:cubicBezTo>
                  <a:pt x="1520064" y="614280"/>
                  <a:pt x="1513540" y="605281"/>
                  <a:pt x="1504604" y="600813"/>
                </a:cubicBezTo>
                <a:cubicBezTo>
                  <a:pt x="1496766" y="596894"/>
                  <a:pt x="1487978" y="595272"/>
                  <a:pt x="1479665" y="592501"/>
                </a:cubicBezTo>
                <a:cubicBezTo>
                  <a:pt x="1457498" y="589730"/>
                  <a:pt x="1434837" y="589606"/>
                  <a:pt x="1413164" y="584188"/>
                </a:cubicBezTo>
                <a:cubicBezTo>
                  <a:pt x="1401142" y="581183"/>
                  <a:pt x="1391516" y="571914"/>
                  <a:pt x="1379913" y="567563"/>
                </a:cubicBezTo>
                <a:cubicBezTo>
                  <a:pt x="1369216" y="563552"/>
                  <a:pt x="1357359" y="563262"/>
                  <a:pt x="1346662" y="559250"/>
                </a:cubicBezTo>
                <a:cubicBezTo>
                  <a:pt x="1335059" y="554899"/>
                  <a:pt x="1324801" y="547505"/>
                  <a:pt x="1313411" y="542624"/>
                </a:cubicBezTo>
                <a:cubicBezTo>
                  <a:pt x="1305357" y="539172"/>
                  <a:pt x="1296310" y="538231"/>
                  <a:pt x="1288473" y="534312"/>
                </a:cubicBezTo>
                <a:cubicBezTo>
                  <a:pt x="1224007" y="502080"/>
                  <a:pt x="1301284" y="530270"/>
                  <a:pt x="1238596" y="509373"/>
                </a:cubicBezTo>
                <a:cubicBezTo>
                  <a:pt x="1219200" y="506602"/>
                  <a:pt x="1203432" y="516576"/>
                  <a:pt x="1192356" y="516388"/>
                </a:cubicBezTo>
                <a:cubicBezTo>
                  <a:pt x="1181280" y="516200"/>
                  <a:pt x="1222620" y="509416"/>
                  <a:pt x="1172138" y="508247"/>
                </a:cubicBezTo>
                <a:cubicBezTo>
                  <a:pt x="1121656" y="507078"/>
                  <a:pt x="992325" y="475088"/>
                  <a:pt x="889461" y="509373"/>
                </a:cubicBezTo>
                <a:cubicBezTo>
                  <a:pt x="856608" y="514066"/>
                  <a:pt x="796637" y="501061"/>
                  <a:pt x="773084" y="501061"/>
                </a:cubicBezTo>
                <a:cubicBezTo>
                  <a:pt x="749531" y="501061"/>
                  <a:pt x="756570" y="506966"/>
                  <a:pt x="748145" y="509373"/>
                </a:cubicBezTo>
                <a:cubicBezTo>
                  <a:pt x="737160" y="512512"/>
                  <a:pt x="725879" y="514547"/>
                  <a:pt x="714894" y="517686"/>
                </a:cubicBezTo>
                <a:cubicBezTo>
                  <a:pt x="706469" y="520093"/>
                  <a:pt x="698704" y="525499"/>
                  <a:pt x="689956" y="525999"/>
                </a:cubicBezTo>
                <a:cubicBezTo>
                  <a:pt x="433411" y="540659"/>
                  <a:pt x="506309" y="561766"/>
                  <a:pt x="399011" y="525999"/>
                </a:cubicBezTo>
                <a:cubicBezTo>
                  <a:pt x="329236" y="514370"/>
                  <a:pt x="365341" y="522316"/>
                  <a:pt x="290945" y="501061"/>
                </a:cubicBezTo>
                <a:cubicBezTo>
                  <a:pt x="274095" y="496247"/>
                  <a:pt x="257083" y="491553"/>
                  <a:pt x="241069" y="484435"/>
                </a:cubicBezTo>
                <a:cubicBezTo>
                  <a:pt x="231940" y="480377"/>
                  <a:pt x="224444" y="473352"/>
                  <a:pt x="216131" y="467810"/>
                </a:cubicBezTo>
                <a:cubicBezTo>
                  <a:pt x="205476" y="465146"/>
                  <a:pt x="169869" y="457147"/>
                  <a:pt x="157942" y="451184"/>
                </a:cubicBezTo>
                <a:cubicBezTo>
                  <a:pt x="149006" y="446716"/>
                  <a:pt x="141940" y="439027"/>
                  <a:pt x="133004" y="434559"/>
                </a:cubicBezTo>
                <a:cubicBezTo>
                  <a:pt x="125166" y="430640"/>
                  <a:pt x="115903" y="430165"/>
                  <a:pt x="108065" y="426246"/>
                </a:cubicBezTo>
                <a:cubicBezTo>
                  <a:pt x="87088" y="415758"/>
                  <a:pt x="81968" y="408461"/>
                  <a:pt x="66502" y="392995"/>
                </a:cubicBezTo>
                <a:cubicBezTo>
                  <a:pt x="60234" y="386727"/>
                  <a:pt x="14206" y="346135"/>
                  <a:pt x="8313" y="326493"/>
                </a:cubicBezTo>
                <a:cubicBezTo>
                  <a:pt x="2683" y="307726"/>
                  <a:pt x="2771" y="287700"/>
                  <a:pt x="0" y="268304"/>
                </a:cubicBezTo>
                <a:cubicBezTo>
                  <a:pt x="0" y="268304"/>
                  <a:pt x="10116" y="234699"/>
                  <a:pt x="16625" y="218428"/>
                </a:cubicBezTo>
                <a:cubicBezTo>
                  <a:pt x="21227" y="206922"/>
                  <a:pt x="28369" y="196567"/>
                  <a:pt x="33251" y="185177"/>
                </a:cubicBezTo>
                <a:cubicBezTo>
                  <a:pt x="36703" y="177123"/>
                  <a:pt x="35041" y="172123"/>
                  <a:pt x="41564" y="160239"/>
                </a:cubicBezTo>
                <a:cubicBezTo>
                  <a:pt x="48087" y="148355"/>
                  <a:pt x="55960" y="119346"/>
                  <a:pt x="72390" y="113870"/>
                </a:cubicBezTo>
                <a:cubicBezTo>
                  <a:pt x="113954" y="111099"/>
                  <a:pt x="185247" y="106531"/>
                  <a:pt x="216131" y="103176"/>
                </a:cubicBezTo>
                <a:cubicBezTo>
                  <a:pt x="247015" y="99821"/>
                  <a:pt x="249381" y="99466"/>
                  <a:pt x="257694" y="93737"/>
                </a:cubicBezTo>
                <a:cubicBezTo>
                  <a:pt x="266007" y="88008"/>
                  <a:pt x="262088" y="76636"/>
                  <a:pt x="266007" y="68799"/>
                </a:cubicBezTo>
                <a:cubicBezTo>
                  <a:pt x="284681" y="31452"/>
                  <a:pt x="290129" y="13738"/>
                  <a:pt x="291105" y="5818"/>
                </a:cubicBezTo>
                <a:close/>
                <a:moveTo>
                  <a:pt x="290916" y="799"/>
                </a:moveTo>
                <a:lnTo>
                  <a:pt x="290950" y="1716"/>
                </a:lnTo>
                <a:lnTo>
                  <a:pt x="289376" y="1605"/>
                </a:lnTo>
                <a:cubicBezTo>
                  <a:pt x="288850" y="384"/>
                  <a:pt x="290228" y="-856"/>
                  <a:pt x="290916" y="799"/>
                </a:cubicBezTo>
                <a:close/>
              </a:path>
            </a:pathLst>
          </a:custGeom>
        </p:spPr>
      </p:pic>
      <p:cxnSp>
        <p:nvCxnSpPr>
          <p:cNvPr id="17" name="Straight Arrow Connector 16"/>
          <p:cNvCxnSpPr/>
          <p:nvPr/>
        </p:nvCxnSpPr>
        <p:spPr>
          <a:xfrm>
            <a:off x="11268450" y="1105593"/>
            <a:ext cx="0" cy="1935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7763250" y="717277"/>
            <a:ext cx="0" cy="388316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644346" y="3167149"/>
            <a:ext cx="246913" cy="2253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1</a:t>
            </a:r>
          </a:p>
        </p:txBody>
      </p:sp>
      <p:sp>
        <p:nvSpPr>
          <p:cNvPr id="22" name="Oval 21"/>
          <p:cNvSpPr/>
          <p:nvPr/>
        </p:nvSpPr>
        <p:spPr>
          <a:xfrm>
            <a:off x="8717972" y="3167149"/>
            <a:ext cx="246913" cy="2253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2</a:t>
            </a:r>
          </a:p>
        </p:txBody>
      </p:sp>
      <p:sp>
        <p:nvSpPr>
          <p:cNvPr id="23" name="Oval 22"/>
          <p:cNvSpPr/>
          <p:nvPr/>
        </p:nvSpPr>
        <p:spPr>
          <a:xfrm>
            <a:off x="7437040" y="798766"/>
            <a:ext cx="246913" cy="2253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2</a:t>
            </a:r>
          </a:p>
        </p:txBody>
      </p:sp>
      <p:sp>
        <p:nvSpPr>
          <p:cNvPr id="24" name="Oval 23"/>
          <p:cNvSpPr/>
          <p:nvPr/>
        </p:nvSpPr>
        <p:spPr>
          <a:xfrm>
            <a:off x="10936688" y="1162594"/>
            <a:ext cx="246913" cy="2253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0839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Thank you for your attention.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9448800" y="6311900"/>
            <a:ext cx="2743200" cy="365125"/>
          </a:xfrm>
          <a:prstGeom prst="rect">
            <a:avLst/>
          </a:prstGeom>
        </p:spPr>
        <p:txBody>
          <a:bodyPr/>
          <a:lstStyle/>
          <a:p>
            <a:fld id="{72890513-E58D-2644-ACDB-E89B1349FCE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63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Influence on production volume temperature (I)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 err="1"/>
              <a:t>Kapitza</a:t>
            </a:r>
            <a:r>
              <a:rPr lang="en-CA" dirty="0"/>
              <a:t> K</a:t>
            </a:r>
            <a:r>
              <a:rPr lang="en-CA" baseline="-25000" dirty="0"/>
              <a:t>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573837" y="1495425"/>
            <a:ext cx="4868519" cy="690563"/>
          </a:xfrm>
        </p:spPr>
        <p:txBody>
          <a:bodyPr/>
          <a:lstStyle/>
          <a:p>
            <a:r>
              <a:rPr lang="en-CA" baseline="30000" dirty="0"/>
              <a:t>3</a:t>
            </a:r>
            <a:r>
              <a:rPr lang="en-CA" dirty="0"/>
              <a:t>He </a:t>
            </a:r>
            <a:r>
              <a:rPr lang="en-CA" dirty="0" err="1"/>
              <a:t>Kapitza</a:t>
            </a:r>
            <a:r>
              <a:rPr lang="en-CA" dirty="0"/>
              <a:t> correction factor 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1890089"/>
            <a:ext cx="4982269" cy="36152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20" y="1890089"/>
            <a:ext cx="4982269" cy="361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7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Influence on production volume temperature (II)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Correction factor for Ni</a:t>
            </a:r>
            <a:endParaRPr lang="en-CA" baseline="-25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573837" y="1495425"/>
            <a:ext cx="4868519" cy="690563"/>
          </a:xfrm>
        </p:spPr>
        <p:txBody>
          <a:bodyPr/>
          <a:lstStyle/>
          <a:p>
            <a:r>
              <a:rPr lang="en-CA" dirty="0"/>
              <a:t>Pumping speed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1890089"/>
            <a:ext cx="4982269" cy="36152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20" y="1890089"/>
            <a:ext cx="4982269" cy="361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38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Influence on production volume temperature (III)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Heat input</a:t>
            </a:r>
            <a:endParaRPr lang="en-CA" baseline="-25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573837" y="1495425"/>
            <a:ext cx="4868519" cy="690563"/>
          </a:xfrm>
        </p:spPr>
        <p:txBody>
          <a:bodyPr/>
          <a:lstStyle/>
          <a:p>
            <a:r>
              <a:rPr lang="en-CA" dirty="0"/>
              <a:t>Pumping speed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3" y="1890089"/>
            <a:ext cx="4982267" cy="36152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20" y="1890089"/>
            <a:ext cx="4982269" cy="361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4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Parameters used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b="41532"/>
          <a:stretch/>
        </p:blipFill>
        <p:spPr>
          <a:xfrm>
            <a:off x="0" y="1991776"/>
            <a:ext cx="6096000" cy="45099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57014"/>
          <a:stretch/>
        </p:blipFill>
        <p:spPr>
          <a:xfrm>
            <a:off x="6096000" y="2588879"/>
            <a:ext cx="6096000" cy="33157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t="-1" b="94958"/>
          <a:stretch/>
        </p:blipFill>
        <p:spPr>
          <a:xfrm>
            <a:off x="6096000" y="1991776"/>
            <a:ext cx="6096000" cy="38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8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5|5.8|10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5|5.8|10.6"/>
</p:tagLst>
</file>

<file path=ppt/theme/theme1.xml><?xml version="1.0" encoding="utf-8"?>
<a:theme xmlns:a="http://schemas.openxmlformats.org/drawingml/2006/main" name="Office Theme">
  <a:themeElements>
    <a:clrScheme name="Custom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FF5D1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AF59817C-5E89-F74C-BE88-562E79136B4B}" vid="{7DBB21AC-0158-974F-8828-1E86F2AF93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Document-153798</Template>
  <TotalTime>6739</TotalTime>
  <Words>1959</Words>
  <Application>Microsoft Office PowerPoint</Application>
  <PresentationFormat>Widescreen</PresentationFormat>
  <Paragraphs>330</Paragraphs>
  <Slides>26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Cambria Math</vt:lpstr>
      <vt:lpstr>Myriad Pro</vt:lpstr>
      <vt:lpstr>Myriad Pro SemiExt</vt:lpstr>
      <vt:lpstr>Symbol</vt:lpstr>
      <vt:lpstr>Office Theme</vt:lpstr>
      <vt:lpstr>UCN handling for UCN source and EDM experiment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your attention.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and summary</dc:title>
  <dc:creator>Ruediger Picker</dc:creator>
  <cp:lastModifiedBy>Ruediger Picker</cp:lastModifiedBy>
  <cp:revision>89</cp:revision>
  <dcterms:created xsi:type="dcterms:W3CDTF">2018-04-05T21:52:18Z</dcterms:created>
  <dcterms:modified xsi:type="dcterms:W3CDTF">2018-08-06T21:03:38Z</dcterms:modified>
</cp:coreProperties>
</file>