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766" r:id="rId1"/>
  </p:sldMasterIdLst>
  <p:notesMasterIdLst>
    <p:notesMasterId r:id="rId15"/>
  </p:notesMasterIdLst>
  <p:handoutMasterIdLst>
    <p:handoutMasterId r:id="rId16"/>
  </p:handoutMasterIdLst>
  <p:sldIdLst>
    <p:sldId id="277" r:id="rId2"/>
    <p:sldId id="346" r:id="rId3"/>
    <p:sldId id="369" r:id="rId4"/>
    <p:sldId id="371" r:id="rId5"/>
    <p:sldId id="370" r:id="rId6"/>
    <p:sldId id="372" r:id="rId7"/>
    <p:sldId id="374" r:id="rId8"/>
    <p:sldId id="373" r:id="rId9"/>
    <p:sldId id="366" r:id="rId10"/>
    <p:sldId id="362" r:id="rId11"/>
    <p:sldId id="363" r:id="rId12"/>
    <p:sldId id="365" r:id="rId13"/>
    <p:sldId id="30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A9FF"/>
    <a:srgbClr val="009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02"/>
    <p:restoredTop sz="94650"/>
  </p:normalViewPr>
  <p:slideViewPr>
    <p:cSldViewPr snapToGrid="0" snapToObjects="1">
      <p:cViewPr>
        <p:scale>
          <a:sx n="80" d="100"/>
          <a:sy n="80" d="100"/>
        </p:scale>
        <p:origin x="230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7" d="100"/>
          <a:sy n="137" d="100"/>
        </p:scale>
        <p:origin x="178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Gibson" userId="32998e08-86fe-4730-b0d2-bfe4d78fe423" providerId="ADAL" clId="{5ED71EAD-37B3-472A-8CCD-62C33D5E5949}"/>
    <pc:docChg chg="undo custSel addSld delSld modSld sldOrd">
      <pc:chgData name="Chris Gibson" userId="32998e08-86fe-4730-b0d2-bfe4d78fe423" providerId="ADAL" clId="{5ED71EAD-37B3-472A-8CCD-62C33D5E5949}" dt="2018-08-03T23:26:59.987" v="711" actId="2711"/>
      <pc:docMkLst>
        <pc:docMk/>
      </pc:docMkLst>
      <pc:sldChg chg="modSp">
        <pc:chgData name="Chris Gibson" userId="32998e08-86fe-4730-b0d2-bfe4d78fe423" providerId="ADAL" clId="{5ED71EAD-37B3-472A-8CCD-62C33D5E5949}" dt="2018-08-03T22:25:54.375" v="98" actId="20577"/>
        <pc:sldMkLst>
          <pc:docMk/>
          <pc:sldMk cId="242708350" sldId="277"/>
        </pc:sldMkLst>
        <pc:spChg chg="mod">
          <ac:chgData name="Chris Gibson" userId="32998e08-86fe-4730-b0d2-bfe4d78fe423" providerId="ADAL" clId="{5ED71EAD-37B3-472A-8CCD-62C33D5E5949}" dt="2018-08-03T22:25:37.853" v="76" actId="1076"/>
          <ac:spMkLst>
            <pc:docMk/>
            <pc:sldMk cId="242708350" sldId="277"/>
            <ac:spMk id="2" creationId="{00000000-0000-0000-0000-000000000000}"/>
          </ac:spMkLst>
        </pc:spChg>
        <pc:spChg chg="mod">
          <ac:chgData name="Chris Gibson" userId="32998e08-86fe-4730-b0d2-bfe4d78fe423" providerId="ADAL" clId="{5ED71EAD-37B3-472A-8CCD-62C33D5E5949}" dt="2018-08-03T22:25:54.375" v="98" actId="20577"/>
          <ac:spMkLst>
            <pc:docMk/>
            <pc:sldMk cId="242708350" sldId="277"/>
            <ac:spMk id="3" creationId="{00000000-0000-0000-0000-000000000000}"/>
          </ac:spMkLst>
        </pc:spChg>
      </pc:sldChg>
      <pc:sldChg chg="modSp ord">
        <pc:chgData name="Chris Gibson" userId="32998e08-86fe-4730-b0d2-bfe4d78fe423" providerId="ADAL" clId="{5ED71EAD-37B3-472A-8CCD-62C33D5E5949}" dt="2018-08-03T22:28:11.547" v="202" actId="20577"/>
        <pc:sldMkLst>
          <pc:docMk/>
          <pc:sldMk cId="3605858705" sldId="346"/>
        </pc:sldMkLst>
        <pc:spChg chg="mod">
          <ac:chgData name="Chris Gibson" userId="32998e08-86fe-4730-b0d2-bfe4d78fe423" providerId="ADAL" clId="{5ED71EAD-37B3-472A-8CCD-62C33D5E5949}" dt="2018-08-03T22:27:14.690" v="110" actId="20577"/>
          <ac:spMkLst>
            <pc:docMk/>
            <pc:sldMk cId="3605858705" sldId="346"/>
            <ac:spMk id="2" creationId="{00000000-0000-0000-0000-000000000000}"/>
          </ac:spMkLst>
        </pc:spChg>
        <pc:spChg chg="mod">
          <ac:chgData name="Chris Gibson" userId="32998e08-86fe-4730-b0d2-bfe4d78fe423" providerId="ADAL" clId="{5ED71EAD-37B3-472A-8CCD-62C33D5E5949}" dt="2018-08-03T22:28:11.547" v="202" actId="20577"/>
          <ac:spMkLst>
            <pc:docMk/>
            <pc:sldMk cId="3605858705" sldId="346"/>
            <ac:spMk id="3" creationId="{00000000-0000-0000-0000-000000000000}"/>
          </ac:spMkLst>
        </pc:spChg>
      </pc:sldChg>
      <pc:sldChg chg="ord">
        <pc:chgData name="Chris Gibson" userId="32998e08-86fe-4730-b0d2-bfe4d78fe423" providerId="ADAL" clId="{5ED71EAD-37B3-472A-8CCD-62C33D5E5949}" dt="2018-08-03T22:49:00.430" v="660" actId="2711"/>
        <pc:sldMkLst>
          <pc:docMk/>
          <pc:sldMk cId="11472620" sldId="366"/>
        </pc:sldMkLst>
      </pc:sldChg>
      <pc:sldChg chg="ord">
        <pc:chgData name="Chris Gibson" userId="32998e08-86fe-4730-b0d2-bfe4d78fe423" providerId="ADAL" clId="{5ED71EAD-37B3-472A-8CCD-62C33D5E5949}" dt="2018-08-03T22:27:25.285" v="111" actId="2711"/>
        <pc:sldMkLst>
          <pc:docMk/>
          <pc:sldMk cId="1399772445" sldId="369"/>
        </pc:sldMkLst>
      </pc:sldChg>
      <pc:sldChg chg="addSp delSp modSp add">
        <pc:chgData name="Chris Gibson" userId="32998e08-86fe-4730-b0d2-bfe4d78fe423" providerId="ADAL" clId="{5ED71EAD-37B3-472A-8CCD-62C33D5E5949}" dt="2018-08-03T22:48:05.855" v="659" actId="20577"/>
        <pc:sldMkLst>
          <pc:docMk/>
          <pc:sldMk cId="736702795" sldId="371"/>
        </pc:sldMkLst>
        <pc:spChg chg="mod">
          <ac:chgData name="Chris Gibson" userId="32998e08-86fe-4730-b0d2-bfe4d78fe423" providerId="ADAL" clId="{5ED71EAD-37B3-472A-8CCD-62C33D5E5949}" dt="2018-08-03T22:40:50.807" v="232" actId="6549"/>
          <ac:spMkLst>
            <pc:docMk/>
            <pc:sldMk cId="736702795" sldId="371"/>
            <ac:spMk id="2" creationId="{00000000-0000-0000-0000-000000000000}"/>
          </ac:spMkLst>
        </pc:spChg>
        <pc:spChg chg="mod">
          <ac:chgData name="Chris Gibson" userId="32998e08-86fe-4730-b0d2-bfe4d78fe423" providerId="ADAL" clId="{5ED71EAD-37B3-472A-8CCD-62C33D5E5949}" dt="2018-08-03T22:48:05.855" v="659" actId="20577"/>
          <ac:spMkLst>
            <pc:docMk/>
            <pc:sldMk cId="736702795" sldId="371"/>
            <ac:spMk id="7" creationId="{1BBDE3AC-846D-4FDD-999F-EA08D78B7518}"/>
          </ac:spMkLst>
        </pc:spChg>
        <pc:picChg chg="del">
          <ac:chgData name="Chris Gibson" userId="32998e08-86fe-4730-b0d2-bfe4d78fe423" providerId="ADAL" clId="{5ED71EAD-37B3-472A-8CCD-62C33D5E5949}" dt="2018-08-03T22:40:06.033" v="204" actId="478"/>
          <ac:picMkLst>
            <pc:docMk/>
            <pc:sldMk cId="736702795" sldId="371"/>
            <ac:picMk id="3" creationId="{8F0AB9D1-F33E-4ED1-B95A-F81EB6B62E87}"/>
          </ac:picMkLst>
        </pc:picChg>
        <pc:picChg chg="add mod">
          <ac:chgData name="Chris Gibson" userId="32998e08-86fe-4730-b0d2-bfe4d78fe423" providerId="ADAL" clId="{5ED71EAD-37B3-472A-8CCD-62C33D5E5949}" dt="2018-08-03T22:40:15.705" v="208" actId="1076"/>
          <ac:picMkLst>
            <pc:docMk/>
            <pc:sldMk cId="736702795" sldId="371"/>
            <ac:picMk id="4" creationId="{F114CAFC-001C-4EE6-9450-315863F73010}"/>
          </ac:picMkLst>
        </pc:picChg>
      </pc:sldChg>
      <pc:sldChg chg="addSp delSp modSp">
        <pc:chgData name="Chris Gibson" userId="32998e08-86fe-4730-b0d2-bfe4d78fe423" providerId="ADAL" clId="{5ED71EAD-37B3-472A-8CCD-62C33D5E5949}" dt="2018-08-03T23:26:59.987" v="711" actId="2711"/>
        <pc:sldMkLst>
          <pc:docMk/>
          <pc:sldMk cId="4026384757" sldId="372"/>
        </pc:sldMkLst>
        <pc:spChg chg="mod">
          <ac:chgData name="Chris Gibson" userId="32998e08-86fe-4730-b0d2-bfe4d78fe423" providerId="ADAL" clId="{5ED71EAD-37B3-472A-8CCD-62C33D5E5949}" dt="2018-08-03T23:23:36.015" v="686" actId="20577"/>
          <ac:spMkLst>
            <pc:docMk/>
            <pc:sldMk cId="4026384757" sldId="372"/>
            <ac:spMk id="2" creationId="{00000000-0000-0000-0000-000000000000}"/>
          </ac:spMkLst>
        </pc:spChg>
        <pc:spChg chg="del">
          <ac:chgData name="Chris Gibson" userId="32998e08-86fe-4730-b0d2-bfe4d78fe423" providerId="ADAL" clId="{5ED71EAD-37B3-472A-8CCD-62C33D5E5949}" dt="2018-08-03T23:23:38.679" v="687" actId="478"/>
          <ac:spMkLst>
            <pc:docMk/>
            <pc:sldMk cId="4026384757" sldId="372"/>
            <ac:spMk id="7" creationId="{1BBDE3AC-846D-4FDD-999F-EA08D78B7518}"/>
          </ac:spMkLst>
        </pc:spChg>
        <pc:graphicFrameChg chg="add mod modGraphic">
          <ac:chgData name="Chris Gibson" userId="32998e08-86fe-4730-b0d2-bfe4d78fe423" providerId="ADAL" clId="{5ED71EAD-37B3-472A-8CCD-62C33D5E5949}" dt="2018-08-03T23:26:59.987" v="711" actId="2711"/>
          <ac:graphicFrameMkLst>
            <pc:docMk/>
            <pc:sldMk cId="4026384757" sldId="372"/>
            <ac:graphicFrameMk id="3" creationId="{858DCAAA-A06C-4F89-B347-74107BEB7944}"/>
          </ac:graphicFrameMkLst>
        </pc:graphicFrameChg>
        <pc:picChg chg="del">
          <ac:chgData name="Chris Gibson" userId="32998e08-86fe-4730-b0d2-bfe4d78fe423" providerId="ADAL" clId="{5ED71EAD-37B3-472A-8CCD-62C33D5E5949}" dt="2018-08-03T23:23:40.073" v="688" actId="478"/>
          <ac:picMkLst>
            <pc:docMk/>
            <pc:sldMk cId="4026384757" sldId="372"/>
            <ac:picMk id="4" creationId="{F114CAFC-001C-4EE6-9450-315863F73010}"/>
          </ac:picMkLst>
        </pc:picChg>
      </pc:sldChg>
    </pc:docChg>
  </pc:docChgLst>
  <pc:docChgLst>
    <pc:chgData name="Chris Gibson" userId="32998e08-86fe-4730-b0d2-bfe4d78fe423" providerId="ADAL" clId="{0B4BF7E4-8829-4737-8911-43023CE89E4A}"/>
    <pc:docChg chg="custSel modSld sldOrd">
      <pc:chgData name="Chris Gibson" userId="32998e08-86fe-4730-b0d2-bfe4d78fe423" providerId="ADAL" clId="{0B4BF7E4-8829-4737-8911-43023CE89E4A}" dt="2018-08-06T16:55:37.501" v="744" actId="404"/>
      <pc:docMkLst>
        <pc:docMk/>
      </pc:docMkLst>
      <pc:sldChg chg="ord">
        <pc:chgData name="Chris Gibson" userId="32998e08-86fe-4730-b0d2-bfe4d78fe423" providerId="ADAL" clId="{0B4BF7E4-8829-4737-8911-43023CE89E4A}" dt="2018-08-06T15:36:44.623" v="24"/>
        <pc:sldMkLst>
          <pc:docMk/>
          <pc:sldMk cId="536331663" sldId="362"/>
        </pc:sldMkLst>
      </pc:sldChg>
      <pc:sldChg chg="addSp modSp">
        <pc:chgData name="Chris Gibson" userId="32998e08-86fe-4730-b0d2-bfe4d78fe423" providerId="ADAL" clId="{0B4BF7E4-8829-4737-8911-43023CE89E4A}" dt="2018-08-06T15:33:45.334" v="20" actId="1076"/>
        <pc:sldMkLst>
          <pc:docMk/>
          <pc:sldMk cId="736702795" sldId="371"/>
        </pc:sldMkLst>
        <pc:spChg chg="add mod">
          <ac:chgData name="Chris Gibson" userId="32998e08-86fe-4730-b0d2-bfe4d78fe423" providerId="ADAL" clId="{0B4BF7E4-8829-4737-8911-43023CE89E4A}" dt="2018-08-06T15:33:45.334" v="20" actId="1076"/>
          <ac:spMkLst>
            <pc:docMk/>
            <pc:sldMk cId="736702795" sldId="371"/>
            <ac:spMk id="3" creationId="{6B1B3F83-BDF0-45AA-938D-AC11ADB81AC9}"/>
          </ac:spMkLst>
        </pc:spChg>
      </pc:sldChg>
      <pc:sldChg chg="modSp">
        <pc:chgData name="Chris Gibson" userId="32998e08-86fe-4730-b0d2-bfe4d78fe423" providerId="ADAL" clId="{0B4BF7E4-8829-4737-8911-43023CE89E4A}" dt="2018-08-06T15:35:24.118" v="23"/>
        <pc:sldMkLst>
          <pc:docMk/>
          <pc:sldMk cId="4026384757" sldId="372"/>
        </pc:sldMkLst>
        <pc:graphicFrameChg chg="modGraphic">
          <ac:chgData name="Chris Gibson" userId="32998e08-86fe-4730-b0d2-bfe4d78fe423" providerId="ADAL" clId="{0B4BF7E4-8829-4737-8911-43023CE89E4A}" dt="2018-08-06T15:35:24.118" v="23"/>
          <ac:graphicFrameMkLst>
            <pc:docMk/>
            <pc:sldMk cId="4026384757" sldId="372"/>
            <ac:graphicFrameMk id="3" creationId="{858DCAAA-A06C-4F89-B347-74107BEB7944}"/>
          </ac:graphicFrameMkLst>
        </pc:graphicFrameChg>
      </pc:sldChg>
      <pc:sldChg chg="modSp">
        <pc:chgData name="Chris Gibson" userId="32998e08-86fe-4730-b0d2-bfe4d78fe423" providerId="ADAL" clId="{0B4BF7E4-8829-4737-8911-43023CE89E4A}" dt="2018-08-06T16:55:37.501" v="744" actId="404"/>
        <pc:sldMkLst>
          <pc:docMk/>
          <pc:sldMk cId="1418458982" sldId="373"/>
        </pc:sldMkLst>
        <pc:spChg chg="mod">
          <ac:chgData name="Chris Gibson" userId="32998e08-86fe-4730-b0d2-bfe4d78fe423" providerId="ADAL" clId="{0B4BF7E4-8829-4737-8911-43023CE89E4A}" dt="2018-08-06T15:40:50.432" v="37" actId="20577"/>
          <ac:spMkLst>
            <pc:docMk/>
            <pc:sldMk cId="1418458982" sldId="373"/>
            <ac:spMk id="2" creationId="{00000000-0000-0000-0000-000000000000}"/>
          </ac:spMkLst>
        </pc:spChg>
        <pc:spChg chg="mod">
          <ac:chgData name="Chris Gibson" userId="32998e08-86fe-4730-b0d2-bfe4d78fe423" providerId="ADAL" clId="{0B4BF7E4-8829-4737-8911-43023CE89E4A}" dt="2018-08-06T16:55:37.501" v="744" actId="404"/>
          <ac:spMkLst>
            <pc:docMk/>
            <pc:sldMk cId="1418458982" sldId="373"/>
            <ac:spMk id="3" creationId="{00000000-0000-0000-0000-000000000000}"/>
          </ac:spMkLst>
        </pc:spChg>
      </pc:sldChg>
      <pc:sldChg chg="addSp delSp modSp">
        <pc:chgData name="Chris Gibson" userId="32998e08-86fe-4730-b0d2-bfe4d78fe423" providerId="ADAL" clId="{0B4BF7E4-8829-4737-8911-43023CE89E4A}" dt="2018-08-06T16:01:50.394" v="486" actId="1076"/>
        <pc:sldMkLst>
          <pc:docMk/>
          <pc:sldMk cId="1651897992" sldId="374"/>
        </pc:sldMkLst>
        <pc:spChg chg="mod">
          <ac:chgData name="Chris Gibson" userId="32998e08-86fe-4730-b0d2-bfe4d78fe423" providerId="ADAL" clId="{0B4BF7E4-8829-4737-8911-43023CE89E4A}" dt="2018-08-06T15:42:39.921" v="119" actId="20577"/>
          <ac:spMkLst>
            <pc:docMk/>
            <pc:sldMk cId="1651897992" sldId="374"/>
            <ac:spMk id="2" creationId="{00000000-0000-0000-0000-000000000000}"/>
          </ac:spMkLst>
        </pc:spChg>
        <pc:spChg chg="del">
          <ac:chgData name="Chris Gibson" userId="32998e08-86fe-4730-b0d2-bfe4d78fe423" providerId="ADAL" clId="{0B4BF7E4-8829-4737-8911-43023CE89E4A}" dt="2018-08-06T15:42:45.486" v="120" actId="478"/>
          <ac:spMkLst>
            <pc:docMk/>
            <pc:sldMk cId="1651897992" sldId="374"/>
            <ac:spMk id="3" creationId="{00000000-0000-0000-0000-000000000000}"/>
          </ac:spMkLst>
        </pc:spChg>
        <pc:spChg chg="add del mod">
          <ac:chgData name="Chris Gibson" userId="32998e08-86fe-4730-b0d2-bfe4d78fe423" providerId="ADAL" clId="{0B4BF7E4-8829-4737-8911-43023CE89E4A}" dt="2018-08-06T15:42:50.202" v="121" actId="478"/>
          <ac:spMkLst>
            <pc:docMk/>
            <pc:sldMk cId="1651897992" sldId="374"/>
            <ac:spMk id="5" creationId="{7F2098C2-7AF0-4D74-A48B-E81F01A1979F}"/>
          </ac:spMkLst>
        </pc:spChg>
        <pc:spChg chg="add mod">
          <ac:chgData name="Chris Gibson" userId="32998e08-86fe-4730-b0d2-bfe4d78fe423" providerId="ADAL" clId="{0B4BF7E4-8829-4737-8911-43023CE89E4A}" dt="2018-08-06T16:01:25.273" v="481" actId="1076"/>
          <ac:spMkLst>
            <pc:docMk/>
            <pc:sldMk cId="1651897992" sldId="374"/>
            <ac:spMk id="9" creationId="{AC541609-0827-4C80-9775-67A15D9F88A9}"/>
          </ac:spMkLst>
        </pc:spChg>
        <pc:spChg chg="add mod">
          <ac:chgData name="Chris Gibson" userId="32998e08-86fe-4730-b0d2-bfe4d78fe423" providerId="ADAL" clId="{0B4BF7E4-8829-4737-8911-43023CE89E4A}" dt="2018-08-06T15:59:06.829" v="370" actId="164"/>
          <ac:spMkLst>
            <pc:docMk/>
            <pc:sldMk cId="1651897992" sldId="374"/>
            <ac:spMk id="10" creationId="{C2E347E9-9824-4A3A-8F61-18F9843547D8}"/>
          </ac:spMkLst>
        </pc:spChg>
        <pc:spChg chg="add mod">
          <ac:chgData name="Chris Gibson" userId="32998e08-86fe-4730-b0d2-bfe4d78fe423" providerId="ADAL" clId="{0B4BF7E4-8829-4737-8911-43023CE89E4A}" dt="2018-08-06T16:01:40.936" v="485" actId="1076"/>
          <ac:spMkLst>
            <pc:docMk/>
            <pc:sldMk cId="1651897992" sldId="374"/>
            <ac:spMk id="11" creationId="{20F7A1D0-45DE-466D-9182-4B611C789C22}"/>
          </ac:spMkLst>
        </pc:spChg>
        <pc:spChg chg="add mod">
          <ac:chgData name="Chris Gibson" userId="32998e08-86fe-4730-b0d2-bfe4d78fe423" providerId="ADAL" clId="{0B4BF7E4-8829-4737-8911-43023CE89E4A}" dt="2018-08-06T16:01:50.394" v="486" actId="1076"/>
          <ac:spMkLst>
            <pc:docMk/>
            <pc:sldMk cId="1651897992" sldId="374"/>
            <ac:spMk id="15" creationId="{647629CF-36BF-42DE-9616-FDCF175A03BA}"/>
          </ac:spMkLst>
        </pc:spChg>
        <pc:spChg chg="add mod">
          <ac:chgData name="Chris Gibson" userId="32998e08-86fe-4730-b0d2-bfe4d78fe423" providerId="ADAL" clId="{0B4BF7E4-8829-4737-8911-43023CE89E4A}" dt="2018-08-06T16:01:37.322" v="484" actId="1076"/>
          <ac:spMkLst>
            <pc:docMk/>
            <pc:sldMk cId="1651897992" sldId="374"/>
            <ac:spMk id="16" creationId="{EF8961D7-2169-463C-A757-742BE188585A}"/>
          </ac:spMkLst>
        </pc:spChg>
        <pc:grpChg chg="add mod">
          <ac:chgData name="Chris Gibson" userId="32998e08-86fe-4730-b0d2-bfe4d78fe423" providerId="ADAL" clId="{0B4BF7E4-8829-4737-8911-43023CE89E4A}" dt="2018-08-06T16:01:32.091" v="483" actId="1076"/>
          <ac:grpSpMkLst>
            <pc:docMk/>
            <pc:sldMk cId="1651897992" sldId="374"/>
            <ac:grpSpMk id="12" creationId="{759D4AA2-050A-4B49-9E29-2A66E1AC5F4F}"/>
          </ac:grpSpMkLst>
        </pc:grpChg>
        <pc:picChg chg="add del mod">
          <ac:chgData name="Chris Gibson" userId="32998e08-86fe-4730-b0d2-bfe4d78fe423" providerId="ADAL" clId="{0B4BF7E4-8829-4737-8911-43023CE89E4A}" dt="2018-08-06T15:46:16.847" v="124" actId="478"/>
          <ac:picMkLst>
            <pc:docMk/>
            <pc:sldMk cId="1651897992" sldId="374"/>
            <ac:picMk id="6" creationId="{95873FAC-438D-479E-B3E0-8BBFE48AA1EE}"/>
          </ac:picMkLst>
        </pc:picChg>
        <pc:picChg chg="add mod">
          <ac:chgData name="Chris Gibson" userId="32998e08-86fe-4730-b0d2-bfe4d78fe423" providerId="ADAL" clId="{0B4BF7E4-8829-4737-8911-43023CE89E4A}" dt="2018-08-06T15:59:06.829" v="370" actId="164"/>
          <ac:picMkLst>
            <pc:docMk/>
            <pc:sldMk cId="1651897992" sldId="374"/>
            <ac:picMk id="7" creationId="{484A123C-9BDB-491C-B03B-ABEC7D021982}"/>
          </ac:picMkLst>
        </pc:picChg>
        <pc:picChg chg="add del mod">
          <ac:chgData name="Chris Gibson" userId="32998e08-86fe-4730-b0d2-bfe4d78fe423" providerId="ADAL" clId="{0B4BF7E4-8829-4737-8911-43023CE89E4A}" dt="2018-08-06T15:50:11.929" v="133" actId="478"/>
          <ac:picMkLst>
            <pc:docMk/>
            <pc:sldMk cId="1651897992" sldId="374"/>
            <ac:picMk id="8" creationId="{83084717-A427-47C3-8DAD-4CDC1E9854C9}"/>
          </ac:picMkLst>
        </pc:picChg>
        <pc:cxnChg chg="add del mod">
          <ac:chgData name="Chris Gibson" userId="32998e08-86fe-4730-b0d2-bfe4d78fe423" providerId="ADAL" clId="{0B4BF7E4-8829-4737-8911-43023CE89E4A}" dt="2018-08-06T15:59:42.094" v="377" actId="478"/>
          <ac:cxnSpMkLst>
            <pc:docMk/>
            <pc:sldMk cId="1651897992" sldId="374"/>
            <ac:cxnSpMk id="14" creationId="{244310AC-1E18-495E-8F87-06CEA2D22EB6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9C03A-79D8-174C-8A65-8B724BE9D7B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9E93-5542-D14B-A07B-05AD65D6EB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0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967B-E13D-644C-B749-25F5E6C5117C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6A82-C43D-0E45-8BBC-3BA89641B4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2018-08-06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2018-08-06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2018-08-06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2018-08-06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2018-08-06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7549" y="1264681"/>
            <a:ext cx="4485347" cy="2082023"/>
          </a:xfrm>
        </p:spPr>
        <p:txBody>
          <a:bodyPr>
            <a:noAutofit/>
          </a:bodyPr>
          <a:lstStyle/>
          <a:p>
            <a:r>
              <a:rPr lang="en-US" sz="3200" dirty="0"/>
              <a:t>P0407 UCN Electric Dipole Moment – Project Management Update for TUCAN Collaboration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751" y="4114800"/>
            <a:ext cx="4095787" cy="900340"/>
          </a:xfrm>
        </p:spPr>
        <p:txBody>
          <a:bodyPr/>
          <a:lstStyle/>
          <a:p>
            <a:r>
              <a:rPr lang="en-US" dirty="0"/>
              <a:t> August 7, 2018</a:t>
            </a:r>
          </a:p>
          <a:p>
            <a:r>
              <a:rPr lang="en-US" dirty="0"/>
              <a:t>Chris Gibson</a:t>
            </a:r>
          </a:p>
        </p:txBody>
      </p:sp>
    </p:spTree>
    <p:extLst>
      <p:ext uri="{BB962C8B-B14F-4D97-AF65-F5344CB8AC3E}">
        <p14:creationId xmlns:p14="http://schemas.microsoft.com/office/powerpoint/2010/main" val="24270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71" y="979687"/>
            <a:ext cx="10375305" cy="650329"/>
          </a:xfrm>
        </p:spPr>
        <p:txBody>
          <a:bodyPr>
            <a:normAutofit/>
          </a:bodyPr>
          <a:lstStyle/>
          <a:p>
            <a:r>
              <a:rPr lang="en-US" sz="3600" dirty="0"/>
              <a:t>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612" y="1946840"/>
            <a:ext cx="11056775" cy="452818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Project Metrics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Upcoming deliverables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Requirements Documents Discussion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Conclusions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858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7871" y="329331"/>
            <a:ext cx="8722174" cy="650329"/>
          </a:xfrm>
        </p:spPr>
        <p:txBody>
          <a:bodyPr>
            <a:normAutofit/>
          </a:bodyPr>
          <a:lstStyle/>
          <a:p>
            <a:r>
              <a:rPr lang="en-US" sz="3600" dirty="0"/>
              <a:t>Project Metrics*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BDE3AC-846D-4FDD-999F-EA08D78B7518}"/>
              </a:ext>
            </a:extLst>
          </p:cNvPr>
          <p:cNvSpPr txBox="1"/>
          <p:nvPr/>
        </p:nvSpPr>
        <p:spPr>
          <a:xfrm>
            <a:off x="9003717" y="1930400"/>
            <a:ext cx="2883483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  <a:r>
              <a:rPr lang="en-US" sz="1600" dirty="0"/>
              <a:t> Includes non-CFI labour and expenses (e.g. physicist labour costs).</a:t>
            </a:r>
          </a:p>
          <a:p>
            <a:endParaRPr lang="en-US" sz="1600" dirty="0"/>
          </a:p>
          <a:p>
            <a:r>
              <a:rPr lang="en-US" sz="1600" dirty="0"/>
              <a:t> Contingencies not included.</a:t>
            </a:r>
          </a:p>
          <a:p>
            <a:endParaRPr lang="en-US" sz="1600" dirty="0"/>
          </a:p>
          <a:p>
            <a:r>
              <a:rPr lang="en-US" sz="1600" dirty="0"/>
              <a:t>Now showing June 2018 Baseline (dotted) and  updated plan (solid)</a:t>
            </a:r>
          </a:p>
          <a:p>
            <a:endParaRPr lang="en-US" sz="1600" dirty="0"/>
          </a:p>
          <a:p>
            <a:r>
              <a:rPr lang="en-US" sz="1600" dirty="0"/>
              <a:t>SPI from July onwards is against updated plan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0AB9D1-F33E-4ED1-B95A-F81EB6B62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7" y="822688"/>
            <a:ext cx="7909936" cy="574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72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7871" y="329331"/>
            <a:ext cx="8722174" cy="650329"/>
          </a:xfrm>
        </p:spPr>
        <p:txBody>
          <a:bodyPr>
            <a:normAutofit/>
          </a:bodyPr>
          <a:lstStyle/>
          <a:p>
            <a:r>
              <a:rPr lang="en-US" sz="3600" dirty="0"/>
              <a:t>Project Metrics (Zoomed-In)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BDE3AC-846D-4FDD-999F-EA08D78B7518}"/>
              </a:ext>
            </a:extLst>
          </p:cNvPr>
          <p:cNvSpPr txBox="1"/>
          <p:nvPr/>
        </p:nvSpPr>
        <p:spPr>
          <a:xfrm>
            <a:off x="7903521" y="1592072"/>
            <a:ext cx="38130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What constitutes “Earned Value”?</a:t>
            </a:r>
          </a:p>
          <a:p>
            <a:endParaRPr lang="en-US" sz="1600" dirty="0"/>
          </a:p>
          <a:p>
            <a:pPr marL="342900" indent="-342900">
              <a:buAutoNum type="arabicParenR"/>
            </a:pPr>
            <a:r>
              <a:rPr lang="en-US" sz="1600" dirty="0"/>
              <a:t>A deliverable can be tied to its budgeted cost to achieve (hours + expenses)</a:t>
            </a:r>
          </a:p>
          <a:p>
            <a:endParaRPr lang="en-US" sz="1600" dirty="0"/>
          </a:p>
          <a:p>
            <a:pPr marL="342900" indent="-342900">
              <a:buFont typeface="+mj-lt"/>
              <a:buAutoNum type="arabicParenR" startAt="2"/>
            </a:pPr>
            <a:r>
              <a:rPr lang="en-US" sz="1600" dirty="0"/>
              <a:t>When:</a:t>
            </a:r>
          </a:p>
          <a:p>
            <a:pPr marL="800100" lvl="1" indent="-342900">
              <a:buAutoNum type="alphaLcParenR"/>
            </a:pPr>
            <a:r>
              <a:rPr lang="en-US" sz="1600" dirty="0"/>
              <a:t>Deliverable is “done”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document created 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part received</a:t>
            </a:r>
          </a:p>
          <a:p>
            <a:pPr marL="800100" lvl="1" indent="-342900">
              <a:buFont typeface="+mj-lt"/>
              <a:buAutoNum type="alphaLcParenR" startAt="2"/>
            </a:pPr>
            <a:r>
              <a:rPr lang="en-US" sz="1600" dirty="0"/>
              <a:t>Deliverable is accepted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document reviewed and accepted/released 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part inspected and approved</a:t>
            </a:r>
          </a:p>
          <a:p>
            <a:pPr lvl="1"/>
            <a:r>
              <a:rPr lang="en-US" sz="1600" dirty="0"/>
              <a:t>Then the budgeted value is earned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14CAFC-001C-4EE6-9450-315863F73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021672"/>
            <a:ext cx="7208895" cy="5235453"/>
          </a:xfrm>
          <a:prstGeom prst="rect">
            <a:avLst/>
          </a:prstGeom>
        </p:spPr>
      </p:pic>
      <p:sp>
        <p:nvSpPr>
          <p:cNvPr id="3" name="Callout: Line 2">
            <a:extLst>
              <a:ext uri="{FF2B5EF4-FFF2-40B4-BE49-F238E27FC236}">
                <a16:creationId xmlns:a16="http://schemas.microsoft.com/office/drawing/2014/main" id="{6B1B3F83-BDF0-45AA-938D-AC11ADB81AC9}"/>
              </a:ext>
            </a:extLst>
          </p:cNvPr>
          <p:cNvSpPr/>
          <p:nvPr/>
        </p:nvSpPr>
        <p:spPr>
          <a:xfrm>
            <a:off x="5887615" y="3769567"/>
            <a:ext cx="1436915" cy="718457"/>
          </a:xfrm>
          <a:prstGeom prst="borderCallout1">
            <a:avLst>
              <a:gd name="adj1" fmla="val 18750"/>
              <a:gd name="adj2" fmla="val -8333"/>
              <a:gd name="adj3" fmla="val -9578"/>
              <a:gd name="adj4" fmla="val -608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July re-plan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6702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71" y="82492"/>
            <a:ext cx="10720307" cy="650329"/>
          </a:xfrm>
        </p:spPr>
        <p:txBody>
          <a:bodyPr>
            <a:normAutofit/>
          </a:bodyPr>
          <a:lstStyle/>
          <a:p>
            <a:r>
              <a:rPr lang="en-US" sz="3600" dirty="0"/>
              <a:t>Upcoming Deliverables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605235C1-B1FF-4ED9-BC70-A72A225643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4247878"/>
              </p:ext>
            </p:extLst>
          </p:nvPr>
        </p:nvGraphicFramePr>
        <p:xfrm>
          <a:off x="840507" y="732821"/>
          <a:ext cx="10837334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9779">
                  <a:extLst>
                    <a:ext uri="{9D8B030D-6E8A-4147-A177-3AD203B41FA5}">
                      <a16:colId xmlns:a16="http://schemas.microsoft.com/office/drawing/2014/main" val="258369750"/>
                    </a:ext>
                  </a:extLst>
                </a:gridCol>
                <a:gridCol w="1140178">
                  <a:extLst>
                    <a:ext uri="{9D8B030D-6E8A-4147-A177-3AD203B41FA5}">
                      <a16:colId xmlns:a16="http://schemas.microsoft.com/office/drawing/2014/main" val="558036641"/>
                    </a:ext>
                  </a:extLst>
                </a:gridCol>
                <a:gridCol w="5407377">
                  <a:extLst>
                    <a:ext uri="{9D8B030D-6E8A-4147-A177-3AD203B41FA5}">
                      <a16:colId xmlns:a16="http://schemas.microsoft.com/office/drawing/2014/main" val="958064631"/>
                    </a:ext>
                  </a:extLst>
                </a:gridCol>
              </a:tblGrid>
              <a:tr h="263989">
                <a:tc>
                  <a:txBody>
                    <a:bodyPr/>
                    <a:lstStyle/>
                    <a:p>
                      <a:r>
                        <a:rPr lang="en-US" dirty="0"/>
                        <a:t>Deliverable(s)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997169"/>
                  </a:ext>
                </a:extLst>
              </a:tr>
              <a:tr h="263989">
                <a:tc>
                  <a:txBody>
                    <a:bodyPr/>
                    <a:lstStyle/>
                    <a:p>
                      <a:r>
                        <a:rPr lang="en-US" dirty="0"/>
                        <a:t>Remaining requirements documents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1.4.2.x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Rescheduled August-September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824187"/>
                  </a:ext>
                </a:extLst>
              </a:tr>
              <a:tr h="263989">
                <a:tc>
                  <a:txBody>
                    <a:bodyPr/>
                    <a:lstStyle/>
                    <a:p>
                      <a:r>
                        <a:rPr lang="en-US" dirty="0"/>
                        <a:t>Interface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1.4.2.6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Rescheduled to be completed end-August – Important He cryostat interfaces still being discussed and negotiated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096309"/>
                  </a:ext>
                </a:extLst>
              </a:tr>
              <a:tr h="263989">
                <a:tc>
                  <a:txBody>
                    <a:bodyPr/>
                    <a:lstStyle/>
                    <a:p>
                      <a:r>
                        <a:rPr lang="en-US" dirty="0"/>
                        <a:t>LD2 and He-II detailed design calcs.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various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Higher risk calcs. due before Concept Design Reviews in September.  Some He-II calculations  behind baseline schedule; still working on recovery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195828"/>
                  </a:ext>
                </a:extLst>
              </a:tr>
              <a:tr h="263989">
                <a:tc>
                  <a:txBody>
                    <a:bodyPr/>
                    <a:lstStyle/>
                    <a:p>
                      <a:r>
                        <a:rPr lang="en-US" dirty="0"/>
                        <a:t>Memorandum Of Understanding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MOU between KEK, UBC, TRIUMF, UW, RCNP. This is a predecessor for removal of CFI conditions &amp; finalization of funding. Target for completion moved to end-August.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475832"/>
                  </a:ext>
                </a:extLst>
              </a:tr>
              <a:tr h="263989">
                <a:tc>
                  <a:txBody>
                    <a:bodyPr/>
                    <a:lstStyle/>
                    <a:p>
                      <a:r>
                        <a:rPr lang="en-US" dirty="0"/>
                        <a:t>Drawings for 2018 Fall Test Hardware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1.7.1.1.1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New parts modelled.  Drawings to be created during early-August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453079"/>
                  </a:ext>
                </a:extLst>
              </a:tr>
              <a:tr h="263989">
                <a:tc>
                  <a:txBody>
                    <a:bodyPr/>
                    <a:lstStyle/>
                    <a:p>
                      <a:r>
                        <a:rPr lang="en-US" dirty="0"/>
                        <a:t>Source design 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various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 source design notes due between late August and early-September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422540"/>
                  </a:ext>
                </a:extLst>
              </a:tr>
              <a:tr h="263989">
                <a:tc>
                  <a:txBody>
                    <a:bodyPr/>
                    <a:lstStyle/>
                    <a:p>
                      <a:r>
                        <a:rPr lang="en-US" dirty="0"/>
                        <a:t>3D Model of source area including biological shielding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2.10.1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Design review to take place during August 7-9 TUCAN collaboration meeting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617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111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7871" y="329331"/>
            <a:ext cx="8722174" cy="650329"/>
          </a:xfrm>
        </p:spPr>
        <p:txBody>
          <a:bodyPr>
            <a:normAutofit/>
          </a:bodyPr>
          <a:lstStyle/>
          <a:p>
            <a:r>
              <a:rPr lang="en-US" sz="3600" dirty="0"/>
              <a:t>Requirements Documents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58DCAAA-A06C-4F89-B347-74107BEB79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189070"/>
              </p:ext>
            </p:extLst>
          </p:nvPr>
        </p:nvGraphicFramePr>
        <p:xfrm>
          <a:off x="1709928" y="1130078"/>
          <a:ext cx="8494776" cy="5324743"/>
        </p:xfrm>
        <a:graphic>
          <a:graphicData uri="http://schemas.openxmlformats.org/drawingml/2006/table">
            <a:tbl>
              <a:tblPr/>
              <a:tblGrid>
                <a:gridCol w="1176723">
                  <a:extLst>
                    <a:ext uri="{9D8B030D-6E8A-4147-A177-3AD203B41FA5}">
                      <a16:colId xmlns:a16="http://schemas.microsoft.com/office/drawing/2014/main" val="2396358879"/>
                    </a:ext>
                  </a:extLst>
                </a:gridCol>
                <a:gridCol w="5314787">
                  <a:extLst>
                    <a:ext uri="{9D8B030D-6E8A-4147-A177-3AD203B41FA5}">
                      <a16:colId xmlns:a16="http://schemas.microsoft.com/office/drawing/2014/main" val="4270635037"/>
                    </a:ext>
                  </a:extLst>
                </a:gridCol>
                <a:gridCol w="2003266">
                  <a:extLst>
                    <a:ext uri="{9D8B030D-6E8A-4147-A177-3AD203B41FA5}">
                      <a16:colId xmlns:a16="http://schemas.microsoft.com/office/drawing/2014/main" val="1742170103"/>
                    </a:ext>
                  </a:extLst>
                </a:gridCol>
              </a:tblGrid>
              <a:tr h="38263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1.4.2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Requirements Documents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For Hardware WBS: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660507"/>
                  </a:ext>
                </a:extLst>
              </a:tr>
              <a:tr h="26398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1.4.2.1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407 UCN Electric Dipole Moment System Requirements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724757"/>
                  </a:ext>
                </a:extLst>
              </a:tr>
              <a:tr h="26398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1.4.2.2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nEDM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Experiment Subsystem Requirements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9757175"/>
                  </a:ext>
                </a:extLst>
              </a:tr>
              <a:tr h="26398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1.4.2.3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He-II Subsystem Requirements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2.2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0659351"/>
                  </a:ext>
                </a:extLst>
              </a:tr>
              <a:tr h="26398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1.4.2.4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He Cryostat Subsystem Requirements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2.1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181442"/>
                  </a:ext>
                </a:extLst>
              </a:tr>
              <a:tr h="26398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1.4.2.5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407 - Other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Substem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Requirements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2.4-2.8, 4.2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809303"/>
                  </a:ext>
                </a:extLst>
              </a:tr>
              <a:tr h="26398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1.4.2.6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407 - Interface Requirements Document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3243936"/>
                  </a:ext>
                </a:extLst>
              </a:tr>
              <a:tr h="26398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1.4.2.7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LD2 Subsystem Requirements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2.3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448648"/>
                  </a:ext>
                </a:extLst>
              </a:tr>
              <a:tr h="26398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1.4.2.8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Simultaneous Spin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Analysing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Subsystem Requirements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0121341"/>
                  </a:ext>
                </a:extLst>
              </a:tr>
              <a:tr h="26398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1.4.2.9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nEDM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Cell, HV, &amp; Vacuum Subsystem Requirements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1698430"/>
                  </a:ext>
                </a:extLst>
              </a:tr>
              <a:tr h="26398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1.4.2.10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Internal Magnetometry Subsystem Requirements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3.3.1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751045"/>
                  </a:ext>
                </a:extLst>
              </a:tr>
              <a:tr h="26398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1.4.2.11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Comagnetometry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Subsystem Requirements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3.3.2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6063445"/>
                  </a:ext>
                </a:extLst>
              </a:tr>
              <a:tr h="26398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1.4.2.12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Ambient magnetic field control Subsystem Requirements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2197639"/>
                  </a:ext>
                </a:extLst>
              </a:tr>
              <a:tr h="26398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1.4.2.13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Inner-B Field Coils Subsystem Requirements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6659396"/>
                  </a:ext>
                </a:extLst>
              </a:tr>
              <a:tr h="26398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1.4.2.14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Passive Magnetic Shielding Subsystem Requirements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0028933"/>
                  </a:ext>
                </a:extLst>
              </a:tr>
              <a:tr h="26398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7026505"/>
                  </a:ext>
                </a:extLst>
              </a:tr>
              <a:tr h="26398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Questions: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921968"/>
                  </a:ext>
                </a:extLst>
              </a:tr>
              <a:tr h="245942"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3.5 (nEDM guides) missing.  Make a Requirement Doc for ALL UCN guides (2.6,2.7,3.5)?</a:t>
                      </a:r>
                    </a:p>
                  </a:txBody>
                  <a:tcPr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400736"/>
                  </a:ext>
                </a:extLst>
              </a:tr>
              <a:tr h="180501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Separate Requirement Document for Tail and Moderator Assembly (2.5)</a:t>
                      </a:r>
                    </a:p>
                  </a:txBody>
                  <a:tcPr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429218"/>
                  </a:ext>
                </a:extLst>
              </a:tr>
              <a:tr h="26398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3.8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nEDM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Services missing.  Add to "Other"?</a:t>
                      </a:r>
                    </a:p>
                  </a:txBody>
                  <a:tcPr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7403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384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71" y="410936"/>
            <a:ext cx="10375305" cy="650329"/>
          </a:xfrm>
        </p:spPr>
        <p:txBody>
          <a:bodyPr>
            <a:normAutofit/>
          </a:bodyPr>
          <a:lstStyle/>
          <a:p>
            <a:r>
              <a:rPr lang="en-US" sz="3600" dirty="0"/>
              <a:t>Requirements Documents (cont’d)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541609-0827-4C80-9775-67A15D9F88A9}"/>
              </a:ext>
            </a:extLst>
          </p:cNvPr>
          <p:cNvSpPr/>
          <p:nvPr/>
        </p:nvSpPr>
        <p:spPr>
          <a:xfrm>
            <a:off x="1214291" y="98185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u="sng" dirty="0"/>
              <a:t>Example Requirement:</a:t>
            </a:r>
          </a:p>
          <a:p>
            <a:r>
              <a:rPr lang="en-US" dirty="0"/>
              <a:t>RS 2.1-1.	Shall liquify and deliver </a:t>
            </a:r>
            <a:r>
              <a:rPr lang="en-US" dirty="0" err="1"/>
              <a:t>Isopure</a:t>
            </a:r>
            <a:r>
              <a:rPr lang="en-US" dirty="0"/>
              <a:t> helium to the UCN source bottle. Temperature, Pressure, and purity constraints as specified in Document-157233.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59D4AA2-050A-4B49-9E29-2A66E1AC5F4F}"/>
              </a:ext>
            </a:extLst>
          </p:cNvPr>
          <p:cNvGrpSpPr/>
          <p:nvPr/>
        </p:nvGrpSpPr>
        <p:grpSpPr>
          <a:xfrm>
            <a:off x="5026496" y="2402115"/>
            <a:ext cx="1882159" cy="1545468"/>
            <a:chOff x="2801808" y="2433526"/>
            <a:chExt cx="1882159" cy="154546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84A123C-9BDB-491C-B03B-ABEC7D021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01808" y="2433526"/>
              <a:ext cx="1882159" cy="1545468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2E347E9-9824-4A3A-8F61-18F9843547D8}"/>
                </a:ext>
              </a:extLst>
            </p:cNvPr>
            <p:cNvSpPr/>
            <p:nvPr/>
          </p:nvSpPr>
          <p:spPr>
            <a:xfrm>
              <a:off x="3892298" y="2799184"/>
              <a:ext cx="186457" cy="33481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0F7A1D0-45DE-466D-9182-4B611C789C22}"/>
              </a:ext>
            </a:extLst>
          </p:cNvPr>
          <p:cNvSpPr/>
          <p:nvPr/>
        </p:nvSpPr>
        <p:spPr>
          <a:xfrm>
            <a:off x="4191000" y="4419629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u="sng" dirty="0"/>
              <a:t>Document-157233 (Spec Sheet), Interfaces Tab</a:t>
            </a:r>
          </a:p>
          <a:p>
            <a:r>
              <a:rPr lang="en-US" dirty="0"/>
              <a:t>Will reference Requirement #, From/To Subsystems, and provide quantitative requirement and further information as required</a:t>
            </a:r>
          </a:p>
          <a:p>
            <a:endParaRPr lang="en-US" dirty="0"/>
          </a:p>
          <a:p>
            <a:r>
              <a:rPr lang="en-US" dirty="0"/>
              <a:t>Avoids having same number in 2 documents, provides single document for looking-up key numbers</a:t>
            </a: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647629CF-36BF-42DE-9616-FDCF175A03BA}"/>
              </a:ext>
            </a:extLst>
          </p:cNvPr>
          <p:cNvSpPr/>
          <p:nvPr/>
        </p:nvSpPr>
        <p:spPr>
          <a:xfrm>
            <a:off x="5638964" y="2146579"/>
            <a:ext cx="219075" cy="28964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EF8961D7-2169-463C-A757-742BE188585A}"/>
              </a:ext>
            </a:extLst>
          </p:cNvPr>
          <p:cNvSpPr/>
          <p:nvPr/>
        </p:nvSpPr>
        <p:spPr>
          <a:xfrm>
            <a:off x="5897911" y="4023601"/>
            <a:ext cx="219075" cy="28964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1897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71" y="979687"/>
            <a:ext cx="10375305" cy="650329"/>
          </a:xfrm>
        </p:spPr>
        <p:txBody>
          <a:bodyPr>
            <a:normAutofit/>
          </a:bodyPr>
          <a:lstStyle/>
          <a:p>
            <a:r>
              <a:rPr lang="en-US" sz="3600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612" y="1969632"/>
            <a:ext cx="11056775" cy="309766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Project Metrics &amp; Upcoming deliverables</a:t>
            </a:r>
          </a:p>
          <a:p>
            <a:pPr lvl="1"/>
            <a:r>
              <a:rPr lang="en-US" sz="2800" dirty="0"/>
              <a:t>Completing near-term deliverables will help us keep on-track for detailed design and build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Requirements Documents Discussion</a:t>
            </a:r>
          </a:p>
          <a:p>
            <a:pPr lvl="1"/>
            <a:r>
              <a:rPr lang="en-US" sz="2800" dirty="0"/>
              <a:t>Work with team to propose/release requirements and to negotiate interface definitions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458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725" y="2032777"/>
            <a:ext cx="4094805" cy="2082023"/>
          </a:xfrm>
        </p:spPr>
        <p:txBody>
          <a:bodyPr>
            <a:normAutofit/>
          </a:bodyPr>
          <a:lstStyle/>
          <a:p>
            <a:r>
              <a:rPr lang="en-US" dirty="0"/>
              <a:t>Appendices</a:t>
            </a:r>
          </a:p>
        </p:txBody>
      </p:sp>
    </p:spTree>
    <p:extLst>
      <p:ext uri="{BB962C8B-B14F-4D97-AF65-F5344CB8AC3E}">
        <p14:creationId xmlns:p14="http://schemas.microsoft.com/office/powerpoint/2010/main" val="11472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71" y="358069"/>
            <a:ext cx="10155862" cy="650329"/>
          </a:xfrm>
        </p:spPr>
        <p:txBody>
          <a:bodyPr>
            <a:noAutofit/>
          </a:bodyPr>
          <a:lstStyle/>
          <a:p>
            <a:r>
              <a:rPr lang="en-US" sz="2800" dirty="0"/>
              <a:t>Preliminary High-Level Schedule (Gate-Centric)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86BB4CD-6CD9-4764-9AF4-F2CD29AE0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0631" y="176479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F33C30-099C-4BFB-AD44-2948E2AC5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748" y="916259"/>
            <a:ext cx="10644384" cy="5549195"/>
          </a:xfrm>
          <a:prstGeom prst="rect">
            <a:avLst/>
          </a:prstGeom>
        </p:spPr>
      </p:pic>
      <p:sp>
        <p:nvSpPr>
          <p:cNvPr id="4" name="Callout: Line 3">
            <a:extLst>
              <a:ext uri="{FF2B5EF4-FFF2-40B4-BE49-F238E27FC236}">
                <a16:creationId xmlns:a16="http://schemas.microsoft.com/office/drawing/2014/main" id="{899F4F68-D9E0-486C-AE08-036F57E226CF}"/>
              </a:ext>
            </a:extLst>
          </p:cNvPr>
          <p:cNvSpPr/>
          <p:nvPr/>
        </p:nvSpPr>
        <p:spPr>
          <a:xfrm>
            <a:off x="7076964" y="5695913"/>
            <a:ext cx="3420348" cy="914396"/>
          </a:xfrm>
          <a:prstGeom prst="borderCallout1">
            <a:avLst>
              <a:gd name="adj1" fmla="val 18750"/>
              <a:gd name="adj2" fmla="val -8333"/>
              <a:gd name="adj3" fmla="val -29588"/>
              <a:gd name="adj4" fmla="val -66706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Gate 2 for UCN source at risk due to July re-plan, which removed schedule slack.  Gate now coincides with start of Fall experiments (Nov 6, key team members busy until early December)</a:t>
            </a:r>
          </a:p>
        </p:txBody>
      </p:sp>
    </p:spTree>
    <p:extLst>
      <p:ext uri="{BB962C8B-B14F-4D97-AF65-F5344CB8AC3E}">
        <p14:creationId xmlns:p14="http://schemas.microsoft.com/office/powerpoint/2010/main" val="536331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71" y="358069"/>
            <a:ext cx="10155862" cy="650329"/>
          </a:xfrm>
        </p:spPr>
        <p:txBody>
          <a:bodyPr>
            <a:noAutofit/>
          </a:bodyPr>
          <a:lstStyle/>
          <a:p>
            <a:r>
              <a:rPr lang="en-US" sz="2800" dirty="0"/>
              <a:t>Preliminary High-Level Schedule (Subsystem-Centric)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86BB4CD-6CD9-4764-9AF4-F2CD29AE0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0631" y="176479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C5EB87-6665-4354-B90B-8D518004D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62" y="1431636"/>
            <a:ext cx="11196191" cy="458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847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71" y="358069"/>
            <a:ext cx="10155862" cy="650329"/>
          </a:xfrm>
        </p:spPr>
        <p:txBody>
          <a:bodyPr>
            <a:noAutofit/>
          </a:bodyPr>
          <a:lstStyle/>
          <a:p>
            <a:r>
              <a:rPr lang="en-US" sz="2800" dirty="0"/>
              <a:t>Estimated Cost vs CFI Budget (CAD)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86BB4CD-6CD9-4764-9AF4-F2CD29AE0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0631" y="176479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19352ED-6A0A-4646-A46D-A8424F4842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5111052"/>
              </p:ext>
            </p:extLst>
          </p:nvPr>
        </p:nvGraphicFramePr>
        <p:xfrm>
          <a:off x="681471" y="1345483"/>
          <a:ext cx="9749460" cy="3984159"/>
        </p:xfrm>
        <a:graphic>
          <a:graphicData uri="http://schemas.openxmlformats.org/drawingml/2006/table">
            <a:tbl>
              <a:tblPr/>
              <a:tblGrid>
                <a:gridCol w="1240331">
                  <a:extLst>
                    <a:ext uri="{9D8B030D-6E8A-4147-A177-3AD203B41FA5}">
                      <a16:colId xmlns:a16="http://schemas.microsoft.com/office/drawing/2014/main" val="855356907"/>
                    </a:ext>
                  </a:extLst>
                </a:gridCol>
                <a:gridCol w="4212442">
                  <a:extLst>
                    <a:ext uri="{9D8B030D-6E8A-4147-A177-3AD203B41FA5}">
                      <a16:colId xmlns:a16="http://schemas.microsoft.com/office/drawing/2014/main" val="347698772"/>
                    </a:ext>
                  </a:extLst>
                </a:gridCol>
                <a:gridCol w="1432229">
                  <a:extLst>
                    <a:ext uri="{9D8B030D-6E8A-4147-A177-3AD203B41FA5}">
                      <a16:colId xmlns:a16="http://schemas.microsoft.com/office/drawing/2014/main" val="2030351060"/>
                    </a:ext>
                  </a:extLst>
                </a:gridCol>
                <a:gridCol w="1432229">
                  <a:extLst>
                    <a:ext uri="{9D8B030D-6E8A-4147-A177-3AD203B41FA5}">
                      <a16:colId xmlns:a16="http://schemas.microsoft.com/office/drawing/2014/main" val="3454091180"/>
                    </a:ext>
                  </a:extLst>
                </a:gridCol>
                <a:gridCol w="1432229">
                  <a:extLst>
                    <a:ext uri="{9D8B030D-6E8A-4147-A177-3AD203B41FA5}">
                      <a16:colId xmlns:a16="http://schemas.microsoft.com/office/drawing/2014/main" val="3210406834"/>
                    </a:ext>
                  </a:extLst>
                </a:gridCol>
              </a:tblGrid>
              <a:tr h="3407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CFI </a:t>
                      </a:r>
                    </a:p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Item #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Item Description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CFI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Current*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8678344"/>
                  </a:ext>
                </a:extLst>
              </a:tr>
              <a:tr h="3781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UCN Source Upgrade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3,170,000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3,633,399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463,399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267638"/>
                  </a:ext>
                </a:extLst>
              </a:tr>
              <a:tr h="488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UCN transport and detectors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1,680,000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1,630,995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-49,005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8836238"/>
                  </a:ext>
                </a:extLst>
              </a:tr>
              <a:tr h="3781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Environment and services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1,150,000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1,029,873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-120,127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9244065"/>
                  </a:ext>
                </a:extLst>
              </a:tr>
              <a:tr h="3781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acquisition and controls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425,507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-214,493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3347268"/>
                  </a:ext>
                </a:extLst>
              </a:tr>
              <a:tr h="3781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Magnetic fields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5,580,000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4,937,359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-642,641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651778"/>
                  </a:ext>
                </a:extLst>
              </a:tr>
              <a:tr h="3781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Comagnetometer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1,470,000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3,331,443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1,861,443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6047614"/>
                  </a:ext>
                </a:extLst>
              </a:tr>
              <a:tr h="3781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Electric field system and EDM cell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663,030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303,030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9869036"/>
                  </a:ext>
                </a:extLst>
              </a:tr>
              <a:tr h="3927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Engineering and Technical Support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1,650,000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986,829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-663,171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5233570"/>
                  </a:ext>
                </a:extLst>
              </a:tr>
              <a:tr h="4072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16,638,435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938,435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035753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F71A50C-AF66-41ED-8567-85A5056B3989}"/>
              </a:ext>
            </a:extLst>
          </p:cNvPr>
          <p:cNvSpPr txBox="1"/>
          <p:nvPr/>
        </p:nvSpPr>
        <p:spPr>
          <a:xfrm>
            <a:off x="2510631" y="5578204"/>
            <a:ext cx="7123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Includes contingencies calculated using Monte-Carlo methods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8B6F1F-5CB5-48C9-97F8-DE7CE64F0BD2}"/>
              </a:ext>
            </a:extLst>
          </p:cNvPr>
          <p:cNvSpPr txBox="1"/>
          <p:nvPr/>
        </p:nvSpPr>
        <p:spPr>
          <a:xfrm>
            <a:off x="2691253" y="5947380"/>
            <a:ext cx="7170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Reduced ~300K since June</a:t>
            </a:r>
          </a:p>
        </p:txBody>
      </p:sp>
    </p:spTree>
    <p:extLst>
      <p:ext uri="{BB962C8B-B14F-4D97-AF65-F5344CB8AC3E}">
        <p14:creationId xmlns:p14="http://schemas.microsoft.com/office/powerpoint/2010/main" val="2954628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61988" y="4493174"/>
            <a:ext cx="3938587" cy="304113"/>
          </a:xfrm>
        </p:spPr>
        <p:txBody>
          <a:bodyPr/>
          <a:lstStyle/>
          <a:p>
            <a:r>
              <a:rPr lang="en-US" dirty="0"/>
              <a:t>Follow us </a:t>
            </a:r>
            <a:r>
              <a:rPr lang="en-US" b="1" dirty="0"/>
              <a:t>@TRIUMFLab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</p:spPr>
        <p:txBody>
          <a:bodyPr/>
          <a:lstStyle/>
          <a:p>
            <a:r>
              <a:rPr lang="en-US" dirty="0"/>
              <a:t>www.triumf.ca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6" y="4932943"/>
            <a:ext cx="411480" cy="4114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549" y="4935991"/>
            <a:ext cx="408432" cy="4084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354" y="4932943"/>
            <a:ext cx="411480" cy="411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159" y="4932943"/>
            <a:ext cx="411480" cy="41148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35981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3341</TotalTime>
  <Words>680</Words>
  <Application>Microsoft Office PowerPoint</Application>
  <PresentationFormat>Widescreen</PresentationFormat>
  <Paragraphs>178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</vt:lpstr>
      <vt:lpstr>Custom Design</vt:lpstr>
      <vt:lpstr>P0407 UCN Electric Dipole Moment – Project Management Update for TUCAN Collaboration Meeting</vt:lpstr>
      <vt:lpstr>Contents</vt:lpstr>
      <vt:lpstr>Project Metrics*</vt:lpstr>
      <vt:lpstr>Project Metrics (Zoomed-In)</vt:lpstr>
      <vt:lpstr>Upcoming Deliverables</vt:lpstr>
      <vt:lpstr>Requirements Documents</vt:lpstr>
      <vt:lpstr>Requirements Documents (cont’d)</vt:lpstr>
      <vt:lpstr>Conclusions</vt:lpstr>
      <vt:lpstr>Appendices</vt:lpstr>
      <vt:lpstr>Preliminary High-Level Schedule (Gate-Centric)</vt:lpstr>
      <vt:lpstr>Preliminary High-Level Schedule (Subsystem-Centric)</vt:lpstr>
      <vt:lpstr>Estimated Cost vs CFI Budget (CAD)</vt:lpstr>
      <vt:lpstr>Thank you Merci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Gibson</dc:creator>
  <cp:lastModifiedBy>Chris Gibson</cp:lastModifiedBy>
  <cp:revision>55</cp:revision>
  <dcterms:created xsi:type="dcterms:W3CDTF">2018-03-06T16:46:59Z</dcterms:created>
  <dcterms:modified xsi:type="dcterms:W3CDTF">2018-08-06T16:55:56Z</dcterms:modified>
</cp:coreProperties>
</file>