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58" r:id="rId4"/>
    <p:sldId id="262" r:id="rId5"/>
    <p:sldId id="266" r:id="rId6"/>
    <p:sldId id="263" r:id="rId7"/>
    <p:sldId id="265" r:id="rId8"/>
    <p:sldId id="257" r:id="rId9"/>
    <p:sldId id="259" r:id="rId10"/>
    <p:sldId id="261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7" d="100"/>
          <a:sy n="67" d="100"/>
        </p:scale>
        <p:origin x="24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1C6D9-B0C6-4337-8C15-232F517657AD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0C5B3-62AA-4A7F-8B61-D2D723EB68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25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0C5B3-62AA-4A7F-8B61-D2D723EB68E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769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443630-5BDD-4DBF-9F22-CFD19819B6E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1548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0C5B3-62AA-4A7F-8B61-D2D723EB68E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0986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F561F3-07BD-4DB4-AB33-11820A131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F034B7E-78D8-4561-B2F4-110A9FC7F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02C23D-3E3C-4911-B205-6AC97206B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0603-A888-4572-9BB6-8C231389E508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7B8212-0BC6-4E05-A1BE-FFBC91A00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1080BC-15C0-4CD7-8118-32B267534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B5C0-D2C4-45D7-BF00-76D0F46EF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41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808276-7306-4329-B19C-BAFA5C4DB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0C0DF1-7689-42A6-80B0-CA5F0A835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E017BC-2248-4A6D-8474-22DFBF774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0603-A888-4572-9BB6-8C231389E508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FCAF79-F247-4EA8-8BDB-6788D5E68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D2BE6E-E2FB-4293-ACC9-663348A05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B5C0-D2C4-45D7-BF00-76D0F46EF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3948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3301B0-A4DE-4087-80CE-383A6C72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99EC6C9-DDC2-461C-8E1C-D4ADDC977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AF9650-A833-4EA4-B843-282C70CFA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0603-A888-4572-9BB6-8C231389E508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3C993D-BD4E-4303-86F3-45A63B54A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47ED2A-47C0-44D2-BB7D-8378959A3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B5C0-D2C4-45D7-BF00-76D0F46EF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440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86F6E1-0440-435D-A9E3-ABF6BE774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61E1DB-85B6-480C-A53B-597FADF65A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AAF6799-DCCE-4F70-A96F-EEC36106D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4C5C1D3-4166-4D1F-9305-2A2881922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0603-A888-4572-9BB6-8C231389E508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1F87CA0-3F40-48D0-809B-1D97312CF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4A84ABF-7270-4B06-BB77-4B1E89FA7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B5C0-D2C4-45D7-BF00-76D0F46EF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644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833402-AE07-4208-84EC-16DBA18C3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B4858D1-2C4C-4354-851F-953BE25EE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52DFC95-965D-42F9-809C-73878CF279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6C14D78-F74D-40E6-88A9-0783ACAE32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49E029E-7882-416A-A759-8070A10262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23599C0-2503-45DD-843B-AB9B51E46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0603-A888-4572-9BB6-8C231389E508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5470B07-F8D8-4A43-86A0-A4A10F5C6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A40FB57-9E9B-4C32-98DF-8D96D586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B5C0-D2C4-45D7-BF00-76D0F46EF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856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0DF493-58C4-4948-8333-ACEBA3325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D2049DB-6060-41EC-93FC-351E8C918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0603-A888-4572-9BB6-8C231389E508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9F88FC7-EFC5-4028-8D9A-76D528E8B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4B8107F-985C-427D-8A14-C564CCF5A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B5C0-D2C4-45D7-BF00-76D0F46EF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0849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2D2ECA5-F203-4BDA-8889-0459EC5BA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0603-A888-4572-9BB6-8C231389E508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ADDBA21-2F71-4AB9-B07A-F5848336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7B30AFC-DCEC-414E-B99C-B094660B7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B5C0-D2C4-45D7-BF00-76D0F46EF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8134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DB64EC-C542-4574-8013-5CB8AC0A2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FF8D2D-30AB-4B1D-AE2F-CB5F0174C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CD9B9D8-487B-4B80-BBBC-E055C495F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BB3E6B2-B134-40EC-8E32-4F7225A2E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0603-A888-4572-9BB6-8C231389E508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175F155-F4C8-4915-88F7-B50DC8153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B600F64-13CE-4D5A-AE11-7CA6678EC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B5C0-D2C4-45D7-BF00-76D0F46EF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136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16FD54-D6A4-4E11-974B-7C35DC157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024880C-2D71-4634-9E8E-CB91F7B5FC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CE38DF5-2917-4A06-9261-E65432DE00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5F445D-1CD4-42C9-B010-5F321952C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0603-A888-4572-9BB6-8C231389E508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3DBBA40-5DD6-44BA-9E24-F1A2954CC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8BC8F20-F12D-4496-9085-DEF0DEB63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B5C0-D2C4-45D7-BF00-76D0F46EF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909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6C6F4E-65F7-4589-8A9B-65C907E1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4E980C9-C8C2-4A52-A5BB-DD8BE9436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7CDA03-B12E-42D3-A52A-B326DBCF2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0603-A888-4572-9BB6-8C231389E508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51FB3B-F1FE-4D46-9FD9-6F1934928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15F150-EB35-45EC-B9F3-B5F0E741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B5C0-D2C4-45D7-BF00-76D0F46EF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8829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3DD7546-F6E8-49E3-8667-846118823C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4239C65-D36E-4221-A8C5-59F99433E1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FCE05B-8EAA-4A75-AE89-C5A34E5E2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0603-A888-4572-9BB6-8C231389E508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BA5F7D-DCE0-4BE0-BC53-05B31EA60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FE5AFB-6901-40CD-86F9-BADD16D08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B5C0-D2C4-45D7-BF00-76D0F46EF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230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5289C03-68B9-4AE5-B888-FEF39EE46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8510143-717D-47EC-B57F-0EC24275E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A258D7-9E0F-47B3-829E-D787429C91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20603-A888-4572-9BB6-8C231389E508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44F5BA-E2FD-42C9-8952-E943561AA7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720F4C-759F-4577-BA58-59331457B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EB5C0-D2C4-45D7-BF00-76D0F46EF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592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2D8E31-8A26-4795-92D5-B99739817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737" y="1122363"/>
            <a:ext cx="11844337" cy="2387600"/>
          </a:xfrm>
        </p:spPr>
        <p:txBody>
          <a:bodyPr>
            <a:normAutofit fontScale="90000"/>
          </a:bodyPr>
          <a:lstStyle/>
          <a:p>
            <a:r>
              <a:rPr lang="en-US" altLang="ja-JP" b="1" dirty="0"/>
              <a:t>Next generation UCN source overview </a:t>
            </a:r>
            <a:br>
              <a:rPr lang="en-US" altLang="ja-JP" b="1" dirty="0"/>
            </a:br>
            <a:r>
              <a:rPr lang="en-US" altLang="ja-JP" b="1" dirty="0"/>
              <a:t>and </a:t>
            </a:r>
            <a:br>
              <a:rPr lang="en-US" altLang="ja-JP" b="1" dirty="0"/>
            </a:br>
            <a:r>
              <a:rPr lang="en-US" altLang="ja-JP" b="1" dirty="0"/>
              <a:t>CDR review outcome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388DFE8-5570-4DE8-8D4E-E370DF6EAB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en-US" altLang="ja-JP" dirty="0"/>
          </a:p>
          <a:p>
            <a:r>
              <a:rPr kumimoji="1" lang="en-US" altLang="ja-JP" dirty="0"/>
              <a:t>Shinsuke Kawasaki</a:t>
            </a:r>
          </a:p>
          <a:p>
            <a:r>
              <a:rPr lang="en-US" altLang="ja-JP" dirty="0"/>
              <a:t>KEK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81171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BC6E18-42C4-40B4-88D4-403175F6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UCN production 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BB34E2-8615-44DA-9AAF-37E52B3BA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71612"/>
            <a:ext cx="7537247" cy="5207793"/>
          </a:xfrm>
        </p:spPr>
        <p:txBody>
          <a:bodyPr>
            <a:normAutofit/>
          </a:bodyPr>
          <a:lstStyle/>
          <a:p>
            <a:r>
              <a:rPr lang="en-US" altLang="ja-JP" dirty="0"/>
              <a:t>UCN density  = </a:t>
            </a:r>
            <a:r>
              <a:rPr lang="en-US" altLang="ja-JP" dirty="0" err="1"/>
              <a:t>Pτ</a:t>
            </a:r>
            <a:r>
              <a:rPr lang="ja-JP" altLang="en-US" dirty="0"/>
              <a:t> </a:t>
            </a:r>
            <a:r>
              <a:rPr lang="en-US" altLang="ja-JP" dirty="0"/>
              <a:t>(1 – exp(-t/τ))</a:t>
            </a:r>
          </a:p>
          <a:p>
            <a:pPr lvl="1"/>
            <a:r>
              <a:rPr lang="en-US" altLang="ja-JP" dirty="0"/>
              <a:t>P : UCN production rate</a:t>
            </a:r>
          </a:p>
          <a:p>
            <a:pPr lvl="1"/>
            <a:r>
              <a:rPr lang="en-US" altLang="ja-JP" dirty="0"/>
              <a:t>τ : Storage time</a:t>
            </a:r>
          </a:p>
          <a:p>
            <a:pPr lvl="1"/>
            <a:r>
              <a:rPr lang="en-US" altLang="ja-JP" dirty="0"/>
              <a:t>t : proton irradiation time</a:t>
            </a:r>
          </a:p>
          <a:p>
            <a:endParaRPr kumimoji="1" lang="en-US" altLang="ja-JP" dirty="0"/>
          </a:p>
          <a:p>
            <a:r>
              <a:rPr lang="en-US" altLang="ja-JP" dirty="0"/>
              <a:t>High cold neutron flux</a:t>
            </a:r>
          </a:p>
          <a:p>
            <a:pPr lvl="1"/>
            <a:r>
              <a:rPr lang="en-US" altLang="ja-JP" dirty="0"/>
              <a:t>High proton current</a:t>
            </a:r>
          </a:p>
          <a:p>
            <a:pPr lvl="1"/>
            <a:r>
              <a:rPr lang="en-US" altLang="ja-JP" dirty="0"/>
              <a:t>Good neutron moderation </a:t>
            </a:r>
          </a:p>
          <a:p>
            <a:pPr lvl="2"/>
            <a:r>
              <a:rPr lang="en-US" altLang="ja-JP" dirty="0"/>
              <a:t>resonant energy : 1 meV </a:t>
            </a:r>
          </a:p>
          <a:p>
            <a:r>
              <a:rPr lang="en-US" altLang="ja-JP" dirty="0"/>
              <a:t>Low</a:t>
            </a:r>
            <a:r>
              <a:rPr kumimoji="1" lang="en-US" altLang="ja-JP" dirty="0"/>
              <a:t> super-fluid helium temperature</a:t>
            </a:r>
          </a:p>
          <a:p>
            <a:pPr lvl="1"/>
            <a:r>
              <a:rPr kumimoji="1" lang="en-US" altLang="ja-JP" dirty="0"/>
              <a:t>UCN storage life time </a:t>
            </a:r>
            <a:r>
              <a:rPr kumimoji="1" lang="ja-JP" altLang="en-US" dirty="0"/>
              <a:t>∝ </a:t>
            </a:r>
            <a:r>
              <a:rPr kumimoji="1" lang="en-US" altLang="ja-JP" dirty="0"/>
              <a:t>T</a:t>
            </a:r>
            <a:r>
              <a:rPr kumimoji="1" lang="en-US" altLang="ja-JP" baseline="30000" dirty="0"/>
              <a:t>-7</a:t>
            </a:r>
          </a:p>
          <a:p>
            <a:pPr lvl="1"/>
            <a:r>
              <a:rPr lang="en-US" altLang="ja-JP" dirty="0"/>
              <a:t>Remove radiation heat </a:t>
            </a:r>
            <a:endParaRPr kumimoji="1"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99A51-F5A7-4924-A81A-50D9DA7A3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78" y="3579020"/>
            <a:ext cx="4074750" cy="287815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E9AF65F-C429-4928-968E-F078DE918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660" y="1939135"/>
            <a:ext cx="2412498" cy="66119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AD286D6-3D53-4018-B4B4-B3E1C211C9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573" y="871538"/>
            <a:ext cx="4883481" cy="254317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1B3C816-7D2D-4096-B052-4207AF0D2F90}"/>
              </a:ext>
            </a:extLst>
          </p:cNvPr>
          <p:cNvSpPr txBox="1"/>
          <p:nvPr/>
        </p:nvSpPr>
        <p:spPr>
          <a:xfrm>
            <a:off x="7829550" y="6486520"/>
            <a:ext cx="3360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UCN production cross section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97474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EF6914-2BEA-4D75-B1CE-7FADEF5A3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Next Generation UCN source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3FECD3-8ECB-4296-8C88-2C5068C47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9221"/>
            <a:ext cx="10034588" cy="2660197"/>
          </a:xfrm>
        </p:spPr>
        <p:txBody>
          <a:bodyPr>
            <a:normAutofit fontScale="70000" lnSpcReduction="20000"/>
          </a:bodyPr>
          <a:lstStyle/>
          <a:p>
            <a:r>
              <a:rPr lang="en-US" altLang="ja-JP" dirty="0"/>
              <a:t>LD2 cold neutron moderator</a:t>
            </a:r>
          </a:p>
          <a:p>
            <a:pPr lvl="1"/>
            <a:r>
              <a:rPr lang="en-US" altLang="ja-JP" dirty="0"/>
              <a:t>Get more 1 meV neutron flux</a:t>
            </a:r>
          </a:p>
          <a:p>
            <a:r>
              <a:rPr kumimoji="1" lang="en-US" altLang="ja-JP" dirty="0"/>
              <a:t>High cooling power helium cryostat</a:t>
            </a:r>
          </a:p>
          <a:p>
            <a:pPr lvl="1"/>
            <a:r>
              <a:rPr kumimoji="1" lang="en-US" altLang="ja-JP" dirty="0"/>
              <a:t>Enable to use proton current of 500 MeV × 40 µA = 20 kW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/>
              <a:t>Second UCN port</a:t>
            </a:r>
          </a:p>
          <a:p>
            <a:pPr lvl="1"/>
            <a:r>
              <a:rPr kumimoji="1" lang="en-US" altLang="ja-JP" dirty="0"/>
              <a:t>R&amp;D and other </a:t>
            </a:r>
          </a:p>
          <a:p>
            <a:r>
              <a:rPr kumimoji="1" lang="en-US" altLang="ja-JP" dirty="0"/>
              <a:t>Very Cold Neutron port</a:t>
            </a:r>
          </a:p>
          <a:p>
            <a:pPr lvl="1"/>
            <a:r>
              <a:rPr lang="en-US" altLang="ja-JP" dirty="0"/>
              <a:t>See the LD2 moderator directly</a:t>
            </a:r>
          </a:p>
          <a:p>
            <a:pPr lvl="1"/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C799F43-3590-44A1-A47C-20F3F73DA9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5" b="11234"/>
          <a:stretch/>
        </p:blipFill>
        <p:spPr>
          <a:xfrm>
            <a:off x="3398761" y="1357312"/>
            <a:ext cx="5851676" cy="273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23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871DD32-A73C-44D4-8117-A7234C765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12" y="150019"/>
            <a:ext cx="5855882" cy="6572929"/>
          </a:xfrm>
          <a:prstGeom prst="rect">
            <a:avLst/>
          </a:prstGeom>
        </p:spPr>
      </p:pic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991D9B8D-3A5E-4349-BB31-FA4008F92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9363" y="1321597"/>
            <a:ext cx="5498325" cy="5400676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Executive Summary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/>
              <a:t>Introduction and overview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Project Management Plan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/>
              <a:t>UCN production and beam heating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The cold neutron moderation system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/>
              <a:t>The super</a:t>
            </a:r>
            <a:r>
              <a:rPr lang="en-US" altLang="ja-JP" dirty="0"/>
              <a:t>fluid 4He cryostat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/>
              <a:t>UCN transport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Cryogenic service for the UCN source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/>
              <a:t>Sensitivity reach for the neutron electric dipole moment experiment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A very cold neutron beam line at TRIUMF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/>
              <a:t>Commissioning and performance monitoring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Conclusions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63955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EDFD98-70AF-46ED-91FF-E24618929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4. </a:t>
            </a:r>
            <a:r>
              <a:rPr lang="en-US" altLang="ja-JP" dirty="0"/>
              <a:t>UCN production and beam heating</a:t>
            </a:r>
            <a:br>
              <a:rPr kumimoji="1" lang="en-US" altLang="ja-JP" dirty="0"/>
            </a:br>
            <a:r>
              <a:rPr kumimoji="1" lang="en-US" altLang="ja-JP" dirty="0"/>
              <a:t>5. </a:t>
            </a:r>
            <a:r>
              <a:rPr lang="en-US" altLang="ja-JP" dirty="0"/>
              <a:t>The cold neutron moderation system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447827-5992-4D68-A0C1-6F608E120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955" y="1690688"/>
            <a:ext cx="10105833" cy="1412364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/>
              <a:t>Heat load to superfluid</a:t>
            </a:r>
          </a:p>
          <a:p>
            <a:pPr lvl="1"/>
            <a:r>
              <a:rPr lang="en-US" altLang="ja-JP" dirty="0"/>
              <a:t>5 – 10 W</a:t>
            </a:r>
          </a:p>
          <a:p>
            <a:r>
              <a:rPr lang="en-US" altLang="ja-JP" dirty="0"/>
              <a:t>Comparison of sD</a:t>
            </a:r>
            <a:r>
              <a:rPr lang="en-US" altLang="ja-JP" baseline="-25000" dirty="0"/>
              <a:t>2</a:t>
            </a:r>
            <a:r>
              <a:rPr lang="en-US" altLang="ja-JP" dirty="0"/>
              <a:t>O and LD</a:t>
            </a:r>
            <a:r>
              <a:rPr lang="en-US" altLang="ja-JP" baseline="-25000" dirty="0"/>
              <a:t>2</a:t>
            </a:r>
          </a:p>
          <a:p>
            <a:pPr lvl="1"/>
            <a:r>
              <a:rPr lang="en-US" altLang="ja-JP" dirty="0"/>
              <a:t>LD</a:t>
            </a:r>
            <a:r>
              <a:rPr lang="en-US" altLang="ja-JP" baseline="-25000" dirty="0"/>
              <a:t>2</a:t>
            </a:r>
            <a:r>
              <a:rPr lang="en-US" altLang="ja-JP" dirty="0"/>
              <a:t> has better performance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52913E8-A258-4106-8131-040D841DE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481" y="4649788"/>
            <a:ext cx="3882037" cy="184308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083FB15-C4AA-471D-97C3-1A57BBEEC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06" y="2938743"/>
            <a:ext cx="6085801" cy="14817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471465-EB15-47CC-9796-5D8445EF3446}"/>
              </a:ext>
            </a:extLst>
          </p:cNvPr>
          <p:cNvSpPr txBox="1"/>
          <p:nvPr/>
        </p:nvSpPr>
        <p:spPr>
          <a:xfrm>
            <a:off x="2800357" y="6457947"/>
            <a:ext cx="2350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Moderator geometry</a:t>
            </a:r>
            <a:endParaRPr kumimoji="1"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E5EA274-3BE8-49E4-8EA6-8EF263066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0473" y="3103052"/>
            <a:ext cx="4815721" cy="32934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3448059-960C-41EA-ACA0-7E6C1B6BB99F}"/>
              </a:ext>
            </a:extLst>
          </p:cNvPr>
          <p:cNvSpPr txBox="1"/>
          <p:nvPr/>
        </p:nvSpPr>
        <p:spPr>
          <a:xfrm>
            <a:off x="8301041" y="6307927"/>
            <a:ext cx="2140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Neutron Spectrum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665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3D2875-7C3F-4314-B51A-FEEF9B9F7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6. Superfluid </a:t>
            </a:r>
            <a:r>
              <a:rPr kumimoji="1" lang="en-US" altLang="ja-JP" dirty="0"/>
              <a:t>Helium-4 cryostat</a:t>
            </a:r>
            <a:br>
              <a:rPr kumimoji="1" lang="en-US" altLang="ja-JP" dirty="0"/>
            </a:br>
            <a:r>
              <a:rPr lang="en-US" altLang="ja-JP" dirty="0"/>
              <a:t>		</a:t>
            </a:r>
            <a:r>
              <a:rPr kumimoji="1" lang="en-US" altLang="ja-JP" dirty="0"/>
              <a:t>  Two options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732961D-3AED-4F54-86A8-AA16A4A0A5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57780"/>
            <a:ext cx="5181600" cy="4776359"/>
          </a:xfrm>
        </p:spPr>
        <p:txBody>
          <a:bodyPr/>
          <a:lstStyle/>
          <a:p>
            <a:r>
              <a:rPr kumimoji="1" lang="en-US" altLang="ja-JP" baseline="30000" dirty="0"/>
              <a:t>3</a:t>
            </a:r>
            <a:r>
              <a:rPr kumimoji="1" lang="en-US" altLang="ja-JP" dirty="0"/>
              <a:t>He pumping with a heat exchanger</a:t>
            </a:r>
          </a:p>
          <a:p>
            <a:pPr marL="457200" lvl="1" indent="0">
              <a:buNone/>
            </a:pPr>
            <a:r>
              <a:rPr lang="en-US" altLang="ja-JP" dirty="0"/>
              <a:t>+Higher cooling power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8422868-011D-4174-A07B-89D3239CA5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2246" y="1657780"/>
            <a:ext cx="5181600" cy="4776359"/>
          </a:xfrm>
        </p:spPr>
        <p:txBody>
          <a:bodyPr/>
          <a:lstStyle/>
          <a:p>
            <a:r>
              <a:rPr lang="en-US" altLang="ja-JP" dirty="0" err="1"/>
              <a:t>Isopure</a:t>
            </a:r>
            <a:r>
              <a:rPr lang="en-US" altLang="ja-JP" dirty="0"/>
              <a:t> </a:t>
            </a:r>
            <a:r>
              <a:rPr lang="en-US" altLang="ja-JP" baseline="30000" dirty="0"/>
              <a:t>4</a:t>
            </a:r>
            <a:r>
              <a:rPr lang="en-US" altLang="ja-JP" dirty="0"/>
              <a:t>He direct pumping</a:t>
            </a:r>
          </a:p>
          <a:p>
            <a:pPr marL="457200" lvl="1" indent="0">
              <a:buNone/>
            </a:pPr>
            <a:r>
              <a:rPr lang="en-US" altLang="ja-JP" dirty="0"/>
              <a:t>+Simpler</a:t>
            </a:r>
          </a:p>
          <a:p>
            <a:pPr lvl="2"/>
            <a:r>
              <a:rPr lang="en-US" altLang="ja-JP" dirty="0"/>
              <a:t>Without a heat exchanger</a:t>
            </a:r>
          </a:p>
          <a:p>
            <a:endParaRPr kumimoji="1" lang="ja-JP" altLang="en-US" dirty="0"/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4A26D46-ED0E-4A23-843A-A18C1A70454C}"/>
              </a:ext>
            </a:extLst>
          </p:cNvPr>
          <p:cNvGrpSpPr/>
          <p:nvPr/>
        </p:nvGrpSpPr>
        <p:grpSpPr>
          <a:xfrm>
            <a:off x="434361" y="2872765"/>
            <a:ext cx="5406602" cy="3021184"/>
            <a:chOff x="434361" y="2872765"/>
            <a:chExt cx="5406602" cy="3021184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4D8D5D1-7729-46B0-AB18-3D76783D86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179" b="20203"/>
            <a:stretch/>
          </p:blipFill>
          <p:spPr>
            <a:xfrm>
              <a:off x="434361" y="2872765"/>
              <a:ext cx="5406602" cy="2941770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47193A5-D2F6-4900-8520-E743ED010DEC}"/>
                </a:ext>
              </a:extLst>
            </p:cNvPr>
            <p:cNvSpPr txBox="1"/>
            <p:nvPr/>
          </p:nvSpPr>
          <p:spPr>
            <a:xfrm flipH="1">
              <a:off x="3012232" y="5172191"/>
              <a:ext cx="8335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dirty="0"/>
                <a:t>He-II</a:t>
              </a:r>
              <a:endParaRPr kumimoji="1" lang="ja-JP" altLang="en-US" sz="1200" dirty="0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C71DC83-DC21-4DE1-A3BE-8E9DDA2A9A8C}"/>
                </a:ext>
              </a:extLst>
            </p:cNvPr>
            <p:cNvSpPr txBox="1"/>
            <p:nvPr/>
          </p:nvSpPr>
          <p:spPr>
            <a:xfrm>
              <a:off x="1368489" y="2985796"/>
              <a:ext cx="15327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aseline="30000" dirty="0"/>
                <a:t>3</a:t>
              </a:r>
              <a:r>
                <a:rPr lang="en-US" altLang="ja-JP" dirty="0"/>
                <a:t>He cryostat</a:t>
              </a:r>
              <a:endParaRPr kumimoji="1" lang="ja-JP" altLang="en-US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A289924-8E94-4015-A7A8-A635C5B079DD}"/>
                </a:ext>
              </a:extLst>
            </p:cNvPr>
            <p:cNvSpPr txBox="1"/>
            <p:nvPr/>
          </p:nvSpPr>
          <p:spPr>
            <a:xfrm>
              <a:off x="1301349" y="5366475"/>
              <a:ext cx="16919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solidFill>
                    <a:schemeClr val="bg1"/>
                  </a:solidFill>
                </a:rPr>
                <a:t>Heat exchanger</a:t>
              </a:r>
              <a:endParaRPr kumimoji="1" lang="ja-JP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ED16C07-E5DE-48F0-9499-2F2A67972D36}"/>
                </a:ext>
              </a:extLst>
            </p:cNvPr>
            <p:cNvSpPr txBox="1"/>
            <p:nvPr/>
          </p:nvSpPr>
          <p:spPr>
            <a:xfrm flipH="1">
              <a:off x="4878488" y="5616950"/>
              <a:ext cx="8335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dirty="0"/>
                <a:t>D</a:t>
              </a:r>
              <a:r>
                <a:rPr lang="en-US" altLang="ja-JP" sz="1200" baseline="-25000" dirty="0"/>
                <a:t>2</a:t>
              </a:r>
              <a:r>
                <a:rPr lang="en-US" altLang="ja-JP" sz="1200" dirty="0"/>
                <a:t>O</a:t>
              </a:r>
              <a:endParaRPr kumimoji="1" lang="ja-JP" altLang="en-US" sz="1200" dirty="0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E3A473F-D594-4FE1-813C-CCECD659C2E1}"/>
                </a:ext>
              </a:extLst>
            </p:cNvPr>
            <p:cNvSpPr txBox="1"/>
            <p:nvPr/>
          </p:nvSpPr>
          <p:spPr>
            <a:xfrm flipH="1">
              <a:off x="4464832" y="5470769"/>
              <a:ext cx="8335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dirty="0"/>
                <a:t>LD</a:t>
              </a:r>
              <a:r>
                <a:rPr lang="en-US" altLang="ja-JP" sz="1200" baseline="-25000" dirty="0"/>
                <a:t>2</a:t>
              </a:r>
              <a:endParaRPr kumimoji="1" lang="ja-JP" altLang="en-US" sz="12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515756A-AC05-40BC-9493-87D65DD5DB5B}"/>
                </a:ext>
              </a:extLst>
            </p:cNvPr>
            <p:cNvSpPr txBox="1"/>
            <p:nvPr/>
          </p:nvSpPr>
          <p:spPr>
            <a:xfrm>
              <a:off x="2718318" y="3565622"/>
              <a:ext cx="15424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LD</a:t>
              </a:r>
              <a:r>
                <a:rPr kumimoji="1" lang="en-US" altLang="ja-JP" baseline="-25000" dirty="0"/>
                <a:t>2</a:t>
              </a:r>
              <a:r>
                <a:rPr kumimoji="1" lang="en-US" altLang="ja-JP" dirty="0"/>
                <a:t> cryostat</a:t>
              </a:r>
              <a:endParaRPr kumimoji="1" lang="ja-JP" altLang="en-US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F5406FC4-FFDC-4EC6-B476-3D0157AFC206}"/>
                </a:ext>
              </a:extLst>
            </p:cNvPr>
            <p:cNvSpPr txBox="1"/>
            <p:nvPr/>
          </p:nvSpPr>
          <p:spPr>
            <a:xfrm rot="16200000" flipH="1">
              <a:off x="1612339" y="4119418"/>
              <a:ext cx="13721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/>
                <a:t>Pumping duct</a:t>
              </a:r>
              <a:endParaRPr kumimoji="1" lang="ja-JP" altLang="en-US" sz="1200" dirty="0"/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2C22AFA3-2CD2-4986-A992-B9A3FEBF8C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3260"/>
          <a:stretch/>
        </p:blipFill>
        <p:spPr>
          <a:xfrm>
            <a:off x="6207329" y="2872765"/>
            <a:ext cx="5181600" cy="2941770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DCE0ECED-F133-4F2A-A42B-8BE47373845F}"/>
              </a:ext>
            </a:extLst>
          </p:cNvPr>
          <p:cNvGrpSpPr/>
          <p:nvPr/>
        </p:nvGrpSpPr>
        <p:grpSpPr>
          <a:xfrm>
            <a:off x="9567835" y="5135165"/>
            <a:ext cx="694161" cy="302419"/>
            <a:chOff x="9567835" y="5135165"/>
            <a:chExt cx="694161" cy="302419"/>
          </a:xfrm>
        </p:grpSpPr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026358F5-CDB7-432A-85C6-4038F76066C1}"/>
                </a:ext>
              </a:extLst>
            </p:cNvPr>
            <p:cNvSpPr/>
            <p:nvPr/>
          </p:nvSpPr>
          <p:spPr>
            <a:xfrm>
              <a:off x="9976247" y="5135166"/>
              <a:ext cx="285749" cy="30241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09877065-5E93-4D8A-8235-129F7BF16A96}"/>
                </a:ext>
              </a:extLst>
            </p:cNvPr>
            <p:cNvSpPr/>
            <p:nvPr/>
          </p:nvSpPr>
          <p:spPr>
            <a:xfrm>
              <a:off x="9861520" y="5135166"/>
              <a:ext cx="295704" cy="30241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8AFBE43A-CCB0-44A4-B4E1-12A3226F6AD9}"/>
                </a:ext>
              </a:extLst>
            </p:cNvPr>
            <p:cNvSpPr/>
            <p:nvPr/>
          </p:nvSpPr>
          <p:spPr>
            <a:xfrm>
              <a:off x="9735741" y="5135166"/>
              <a:ext cx="254794" cy="1143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9" name="二等辺三角形 18">
              <a:extLst>
                <a:ext uri="{FF2B5EF4-FFF2-40B4-BE49-F238E27FC236}">
                  <a16:creationId xmlns:a16="http://schemas.microsoft.com/office/drawing/2014/main" id="{F182270E-AE61-4BCE-AE61-95E21697931C}"/>
                </a:ext>
              </a:extLst>
            </p:cNvPr>
            <p:cNvSpPr/>
            <p:nvPr/>
          </p:nvSpPr>
          <p:spPr>
            <a:xfrm rot="10800000">
              <a:off x="9567835" y="5135165"/>
              <a:ext cx="241723" cy="104775"/>
            </a:xfrm>
            <a:prstGeom prst="triangle">
              <a:avLst>
                <a:gd name="adj" fmla="val 29999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6F6650D-4F99-405F-BD91-C983C66BBEF1}"/>
              </a:ext>
            </a:extLst>
          </p:cNvPr>
          <p:cNvSpPr txBox="1"/>
          <p:nvPr/>
        </p:nvSpPr>
        <p:spPr>
          <a:xfrm>
            <a:off x="9797650" y="5154929"/>
            <a:ext cx="796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He-II</a:t>
            </a:r>
            <a:endParaRPr kumimoji="1" lang="ja-JP" altLang="en-US" sz="1200" dirty="0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3DB386A7-387C-465A-BBD3-6C968A4BE01F}"/>
              </a:ext>
            </a:extLst>
          </p:cNvPr>
          <p:cNvSpPr/>
          <p:nvPr/>
        </p:nvSpPr>
        <p:spPr>
          <a:xfrm>
            <a:off x="863698" y="2807500"/>
            <a:ext cx="4014790" cy="401479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3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29026" y="263487"/>
            <a:ext cx="7886700" cy="809120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I</a:t>
            </a:r>
            <a:r>
              <a:rPr kumimoji="1" lang="en-US" altLang="ja-JP" dirty="0"/>
              <a:t>mportant </a:t>
            </a:r>
            <a:r>
              <a:rPr lang="en-US" altLang="ja-JP" sz="4000" dirty="0"/>
              <a:t>items</a:t>
            </a:r>
            <a:r>
              <a:rPr kumimoji="1" lang="en-US" altLang="ja-JP" dirty="0"/>
              <a:t> to be considered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63" y="1590675"/>
            <a:ext cx="7065213" cy="3346224"/>
          </a:xfrm>
          <a:prstGeom prst="rect">
            <a:avLst/>
          </a:prstGeom>
        </p:spPr>
      </p:pic>
      <p:grpSp>
        <p:nvGrpSpPr>
          <p:cNvPr id="8" name="グループ化 7"/>
          <p:cNvGrpSpPr/>
          <p:nvPr/>
        </p:nvGrpSpPr>
        <p:grpSpPr>
          <a:xfrm>
            <a:off x="4632959" y="2818014"/>
            <a:ext cx="1562794" cy="869724"/>
            <a:chOff x="3108959" y="2818014"/>
            <a:chExt cx="1562794" cy="869724"/>
          </a:xfrm>
        </p:grpSpPr>
        <p:sp>
          <p:nvSpPr>
            <p:cNvPr id="6" name="楕円 5"/>
            <p:cNvSpPr/>
            <p:nvPr/>
          </p:nvSpPr>
          <p:spPr>
            <a:xfrm>
              <a:off x="3108960" y="2818014"/>
              <a:ext cx="1562793" cy="374073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" name="楕円 6"/>
            <p:cNvSpPr/>
            <p:nvPr/>
          </p:nvSpPr>
          <p:spPr>
            <a:xfrm>
              <a:off x="3108959" y="3313665"/>
              <a:ext cx="1562793" cy="374073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12" name="フリーフォーム 11"/>
          <p:cNvSpPr/>
          <p:nvPr/>
        </p:nvSpPr>
        <p:spPr>
          <a:xfrm>
            <a:off x="4650090" y="2934566"/>
            <a:ext cx="4545826" cy="677817"/>
          </a:xfrm>
          <a:custGeom>
            <a:avLst/>
            <a:gdLst>
              <a:gd name="connsiteX0" fmla="*/ 0 w 4463934"/>
              <a:gd name="connsiteY0" fmla="*/ 83128 h 631768"/>
              <a:gd name="connsiteX1" fmla="*/ 3017520 w 4463934"/>
              <a:gd name="connsiteY1" fmla="*/ 83128 h 631768"/>
              <a:gd name="connsiteX2" fmla="*/ 3017520 w 4463934"/>
              <a:gd name="connsiteY2" fmla="*/ 0 h 631768"/>
              <a:gd name="connsiteX3" fmla="*/ 4463934 w 4463934"/>
              <a:gd name="connsiteY3" fmla="*/ 0 h 631768"/>
              <a:gd name="connsiteX4" fmla="*/ 4463934 w 4463934"/>
              <a:gd name="connsiteY4" fmla="*/ 631768 h 631768"/>
              <a:gd name="connsiteX5" fmla="*/ 3000894 w 4463934"/>
              <a:gd name="connsiteY5" fmla="*/ 631768 h 631768"/>
              <a:gd name="connsiteX6" fmla="*/ 3000894 w 4463934"/>
              <a:gd name="connsiteY6" fmla="*/ 515390 h 631768"/>
              <a:gd name="connsiteX7" fmla="*/ 0 w 4463934"/>
              <a:gd name="connsiteY7" fmla="*/ 515390 h 631768"/>
              <a:gd name="connsiteX8" fmla="*/ 0 w 4463934"/>
              <a:gd name="connsiteY8" fmla="*/ 83128 h 631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63934" h="631768">
                <a:moveTo>
                  <a:pt x="0" y="83128"/>
                </a:moveTo>
                <a:lnTo>
                  <a:pt x="3017520" y="83128"/>
                </a:lnTo>
                <a:lnTo>
                  <a:pt x="3017520" y="0"/>
                </a:lnTo>
                <a:lnTo>
                  <a:pt x="4463934" y="0"/>
                </a:lnTo>
                <a:lnTo>
                  <a:pt x="4463934" y="631768"/>
                </a:lnTo>
                <a:lnTo>
                  <a:pt x="3000894" y="631768"/>
                </a:lnTo>
                <a:lnTo>
                  <a:pt x="3000894" y="515390"/>
                </a:lnTo>
                <a:lnTo>
                  <a:pt x="0" y="515390"/>
                </a:lnTo>
                <a:lnTo>
                  <a:pt x="0" y="83128"/>
                </a:lnTo>
                <a:close/>
              </a:path>
            </a:pathLst>
          </a:custGeom>
          <a:gradFill flip="none" rotWithShape="1">
            <a:gsLst>
              <a:gs pos="6000">
                <a:schemeClr val="accent2">
                  <a:lumMod val="0"/>
                  <a:lumOff val="100000"/>
                  <a:alpha val="20000"/>
                </a:schemeClr>
              </a:gs>
              <a:gs pos="100000">
                <a:schemeClr val="accent2">
                  <a:lumMod val="100000"/>
                </a:schemeClr>
              </a:gs>
            </a:gsLst>
            <a:lin ang="21594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2089264" y="4811179"/>
            <a:ext cx="73404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1. </a:t>
            </a:r>
            <a:r>
              <a:rPr lang="en-US" altLang="ja-JP" b="1" dirty="0">
                <a:solidFill>
                  <a:srgbClr val="FF0000"/>
                </a:solidFill>
              </a:rPr>
              <a:t>Kapitza conductance </a:t>
            </a:r>
            <a:r>
              <a:rPr lang="en-US" altLang="ja-JP" dirty="0"/>
              <a:t>(resistance) between solid and IPHe-II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2089265" y="5210434"/>
            <a:ext cx="7201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2. </a:t>
            </a:r>
            <a:r>
              <a:rPr lang="en-US" altLang="ja-JP" b="1" dirty="0">
                <a:solidFill>
                  <a:srgbClr val="FF0000"/>
                </a:solidFill>
              </a:rPr>
              <a:t>He-II heat transfer of </a:t>
            </a:r>
            <a:r>
              <a:rPr lang="en-US" altLang="ja-JP" b="1" dirty="0" err="1">
                <a:solidFill>
                  <a:srgbClr val="FF0000"/>
                </a:solidFill>
              </a:rPr>
              <a:t>IPHe</a:t>
            </a:r>
            <a:r>
              <a:rPr lang="en-US" altLang="ja-JP" b="1" dirty="0">
                <a:solidFill>
                  <a:srgbClr val="FF0000"/>
                </a:solidFill>
              </a:rPr>
              <a:t>-II </a:t>
            </a:r>
            <a:r>
              <a:rPr lang="en-US" altLang="ja-JP" dirty="0"/>
              <a:t>through the UCN guide diameter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2089266" y="5631136"/>
            <a:ext cx="5322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3. </a:t>
            </a:r>
            <a:r>
              <a:rPr lang="en-US" altLang="ja-JP" b="1" dirty="0">
                <a:solidFill>
                  <a:srgbClr val="FF0000"/>
                </a:solidFill>
              </a:rPr>
              <a:t>3He pumping duct conductance </a:t>
            </a:r>
            <a:r>
              <a:rPr lang="en-US" altLang="ja-JP" dirty="0"/>
              <a:t>with baffles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2089265" y="6021472"/>
            <a:ext cx="85110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4. </a:t>
            </a:r>
            <a:r>
              <a:rPr lang="en-US" altLang="ja-JP" b="1" dirty="0">
                <a:solidFill>
                  <a:srgbClr val="FF0000"/>
                </a:solidFill>
              </a:rPr>
              <a:t>3He HEX design </a:t>
            </a:r>
            <a:r>
              <a:rPr lang="en-US" altLang="ja-JP" dirty="0"/>
              <a:t>(fin shape etc..)</a:t>
            </a:r>
          </a:p>
          <a:p>
            <a:pPr lvl="1"/>
            <a:r>
              <a:rPr lang="en-US" altLang="ja-JP" dirty="0"/>
              <a:t>From the view point of thermo-fluid behavior of IPHe-II and liquid  3He.</a:t>
            </a:r>
          </a:p>
        </p:txBody>
      </p:sp>
      <p:sp>
        <p:nvSpPr>
          <p:cNvPr id="18" name="角丸四角形 17"/>
          <p:cNvSpPr/>
          <p:nvPr/>
        </p:nvSpPr>
        <p:spPr>
          <a:xfrm>
            <a:off x="5081848" y="1529543"/>
            <a:ext cx="598517" cy="1388225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529383" y="1188391"/>
            <a:ext cx="1972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To pump suction</a:t>
            </a:r>
            <a:endParaRPr lang="ja-JP" altLang="en-US" dirty="0"/>
          </a:p>
        </p:txBody>
      </p:sp>
      <p:grpSp>
        <p:nvGrpSpPr>
          <p:cNvPr id="22" name="グループ化 21"/>
          <p:cNvGrpSpPr/>
          <p:nvPr/>
        </p:nvGrpSpPr>
        <p:grpSpPr>
          <a:xfrm>
            <a:off x="4690282" y="2948348"/>
            <a:ext cx="1382094" cy="630761"/>
            <a:chOff x="3166282" y="2948347"/>
            <a:chExt cx="1382094" cy="630761"/>
          </a:xfrm>
        </p:grpSpPr>
        <p:sp>
          <p:nvSpPr>
            <p:cNvPr id="20" name="正方形/長方形 19"/>
            <p:cNvSpPr/>
            <p:nvPr/>
          </p:nvSpPr>
          <p:spPr>
            <a:xfrm>
              <a:off x="3166282" y="2948347"/>
              <a:ext cx="1362697" cy="104297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" name="正方形/長方形 20"/>
            <p:cNvSpPr/>
            <p:nvPr/>
          </p:nvSpPr>
          <p:spPr>
            <a:xfrm>
              <a:off x="3185679" y="3474811"/>
              <a:ext cx="1362697" cy="104297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AD723-AEAC-4D3A-B37D-B1D552A52A90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FC566A4-851E-4D51-AC1D-B66B6D571C8B}"/>
              </a:ext>
            </a:extLst>
          </p:cNvPr>
          <p:cNvSpPr txBox="1"/>
          <p:nvPr/>
        </p:nvSpPr>
        <p:spPr>
          <a:xfrm>
            <a:off x="6072377" y="1683209"/>
            <a:ext cx="3190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UCN guide diameter 150mm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524B66B-9F06-4188-954F-A15C2A84E637}"/>
              </a:ext>
            </a:extLst>
          </p:cNvPr>
          <p:cNvSpPr txBox="1"/>
          <p:nvPr/>
        </p:nvSpPr>
        <p:spPr>
          <a:xfrm>
            <a:off x="6052980" y="1985712"/>
            <a:ext cx="5311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Distance bet production volume and HEX =1.5m</a:t>
            </a:r>
            <a:endParaRPr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704B82E-7AA6-47FA-B043-3C2A36856485}"/>
              </a:ext>
            </a:extLst>
          </p:cNvPr>
          <p:cNvSpPr txBox="1"/>
          <p:nvPr/>
        </p:nvSpPr>
        <p:spPr>
          <a:xfrm>
            <a:off x="5272157" y="3683393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3He-HEX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244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/>
      <p:bldP spid="14" grpId="0"/>
      <p:bldP spid="15" grpId="0"/>
      <p:bldP spid="16" grpId="0"/>
      <p:bldP spid="18" grpId="0" animBg="1"/>
      <p:bldP spid="1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A8E65E-C81B-44D9-97CB-1B0249C8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CDR review 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2A0824-F77B-46FB-8774-3C6A6265D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April 24 – 25 at KEK, Japan</a:t>
            </a:r>
            <a:endParaRPr kumimoji="1" lang="en-US" altLang="ja-JP" dirty="0"/>
          </a:p>
          <a:p>
            <a:r>
              <a:rPr lang="en-US" altLang="ja-JP" dirty="0"/>
              <a:t>Report from Committee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9560064-2358-48A4-8AE7-9FF34A9BBD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96" t="39931" r="7959"/>
          <a:stretch/>
        </p:blipFill>
        <p:spPr>
          <a:xfrm>
            <a:off x="1737367" y="3064669"/>
            <a:ext cx="8556776" cy="324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57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C76BB2C-43B2-4025-BAFD-72056722A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" y="87641"/>
            <a:ext cx="8418063" cy="668271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C994E3C-1B5C-4419-B60B-D8BFF9304F45}"/>
              </a:ext>
            </a:extLst>
          </p:cNvPr>
          <p:cNvSpPr txBox="1"/>
          <p:nvPr/>
        </p:nvSpPr>
        <p:spPr>
          <a:xfrm>
            <a:off x="8412960" y="3729041"/>
            <a:ext cx="3707606" cy="175432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After the review,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  </a:t>
            </a:r>
            <a:r>
              <a:rPr kumimoji="1" lang="en-US" altLang="ja-JP" dirty="0"/>
              <a:t>JSPS grand was funded about</a:t>
            </a:r>
          </a:p>
          <a:p>
            <a:pPr lvl="1"/>
            <a:r>
              <a:rPr lang="en-US" altLang="ja-JP" dirty="0"/>
              <a:t>152 MJPY</a:t>
            </a:r>
            <a:r>
              <a:rPr lang="ja-JP" altLang="en-US" dirty="0"/>
              <a:t> ≒ </a:t>
            </a:r>
            <a:r>
              <a:rPr lang="en-US" altLang="ja-JP" dirty="0"/>
              <a:t>2 MCAD</a:t>
            </a:r>
            <a:endParaRPr kumimoji="1" lang="en-US" altLang="ja-JP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  KEK agree to support the helium cryostat development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E9A6F48-DD89-4E15-B474-DFBB0D77FD76}"/>
              </a:ext>
            </a:extLst>
          </p:cNvPr>
          <p:cNvSpPr txBox="1"/>
          <p:nvPr/>
        </p:nvSpPr>
        <p:spPr>
          <a:xfrm>
            <a:off x="8412960" y="6336512"/>
            <a:ext cx="3426622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Thanks to Chris!!</a:t>
            </a:r>
            <a:endParaRPr kumimoji="1" lang="ja-JP" altLang="en-US" dirty="0"/>
          </a:p>
        </p:txBody>
      </p:sp>
      <p:cxnSp>
        <p:nvCxnSpPr>
          <p:cNvPr id="8" name="コネクタ: カギ線 7">
            <a:extLst>
              <a:ext uri="{FF2B5EF4-FFF2-40B4-BE49-F238E27FC236}">
                <a16:creationId xmlns:a16="http://schemas.microsoft.com/office/drawing/2014/main" id="{99A25E44-FDE7-43A1-AA48-CE8336F8392C}"/>
              </a:ext>
            </a:extLst>
          </p:cNvPr>
          <p:cNvCxnSpPr>
            <a:cxnSpLocks/>
          </p:cNvCxnSpPr>
          <p:nvPr/>
        </p:nvCxnSpPr>
        <p:spPr>
          <a:xfrm flipV="1">
            <a:off x="7485461" y="4893470"/>
            <a:ext cx="927499" cy="818555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30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FBE9C3-AC98-49EC-9EF5-A8DC20E13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Today’s topics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399B3C-40C9-46B7-824D-621688EDC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EF3B4E7-0E12-49CB-A5B1-260A6868A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769" y="235482"/>
            <a:ext cx="6601801" cy="657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48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1863</TotalTime>
  <Words>358</Words>
  <Application>Microsoft Office PowerPoint</Application>
  <PresentationFormat>ワイド画面</PresentationFormat>
  <Paragraphs>84</Paragraphs>
  <Slides>10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游ゴシック</vt:lpstr>
      <vt:lpstr>游ゴシック Light</vt:lpstr>
      <vt:lpstr>Arial</vt:lpstr>
      <vt:lpstr>Office テーマ</vt:lpstr>
      <vt:lpstr>Next generation UCN source overview  and  CDR review outcome</vt:lpstr>
      <vt:lpstr>UCN production </vt:lpstr>
      <vt:lpstr>Next Generation UCN source</vt:lpstr>
      <vt:lpstr>PowerPoint プレゼンテーション</vt:lpstr>
      <vt:lpstr>4. UCN production and beam heating 5. The cold neutron moderation system</vt:lpstr>
      <vt:lpstr>6. Superfluid Helium-4 cryostat     Two options</vt:lpstr>
      <vt:lpstr>Important items to be considered</vt:lpstr>
      <vt:lpstr>CDR review </vt:lpstr>
      <vt:lpstr>PowerPoint プレゼンテーション</vt:lpstr>
      <vt:lpstr>Today’s topics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generation UCN source overview  and  CDR review outcome</dc:title>
  <dc:creator>川崎 真介</dc:creator>
  <cp:lastModifiedBy>川崎 真介</cp:lastModifiedBy>
  <cp:revision>16</cp:revision>
  <dcterms:created xsi:type="dcterms:W3CDTF">2018-08-06T06:12:24Z</dcterms:created>
  <dcterms:modified xsi:type="dcterms:W3CDTF">2018-08-07T13:16:09Z</dcterms:modified>
</cp:coreProperties>
</file>