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8" r:id="rId3"/>
    <p:sldId id="258" r:id="rId4"/>
    <p:sldId id="270" r:id="rId5"/>
    <p:sldId id="284" r:id="rId6"/>
    <p:sldId id="272" r:id="rId7"/>
    <p:sldId id="266" r:id="rId8"/>
    <p:sldId id="259" r:id="rId9"/>
    <p:sldId id="269" r:id="rId10"/>
    <p:sldId id="281" r:id="rId11"/>
    <p:sldId id="282" r:id="rId12"/>
    <p:sldId id="274" r:id="rId13"/>
    <p:sldId id="275" r:id="rId14"/>
    <p:sldId id="257" r:id="rId15"/>
    <p:sldId id="283" r:id="rId1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84" y="26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awas\Documents\nEDM\NewUCNSource\HeliurmCryostat\DesignNote_TRIUMF\Cal_Spreadsheet\HEX1_Kapitz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awas\Documents\nEDM\NewUCNSource\HeliurmCryostat\DesignNote_TRIUMF\Cal_Spreadsheet\HEX1_Kapitz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awas\Documents\nEDM\NewUCNSource\HeliurmCryostat\DesignNote_TRIUMF\Cal_Spreadsheet\HEX1_Kapitz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 baseline="0" dirty="0"/>
              <a:t>T</a:t>
            </a:r>
            <a:r>
              <a:rPr lang="en-US" altLang="ja-JP" baseline="-25000" dirty="0"/>
              <a:t>3He</a:t>
            </a:r>
            <a:r>
              <a:rPr lang="en-US" altLang="ja-JP" baseline="0" dirty="0"/>
              <a:t> dependence : Q = 10 W, KG = 40</a:t>
            </a:r>
            <a:endParaRPr lang="ja-JP" alt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scatterChart>
        <c:scatterStyle val="lineMarker"/>
        <c:varyColors val="0"/>
        <c:ser>
          <c:idx val="2"/>
          <c:order val="0"/>
          <c:tx>
            <c:v>T_HEX KG=40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Temperature!$C$18:$C$27</c:f>
              <c:numCache>
                <c:formatCode>General</c:formatCode>
                <c:ptCount val="10"/>
                <c:pt idx="0">
                  <c:v>0.5</c:v>
                </c:pt>
                <c:pt idx="1">
                  <c:v>0.6</c:v>
                </c:pt>
                <c:pt idx="2">
                  <c:v>0.7</c:v>
                </c:pt>
                <c:pt idx="3">
                  <c:v>0.8</c:v>
                </c:pt>
                <c:pt idx="4">
                  <c:v>0.9</c:v>
                </c:pt>
                <c:pt idx="5">
                  <c:v>1</c:v>
                </c:pt>
                <c:pt idx="6">
                  <c:v>1.1000000000000001</c:v>
                </c:pt>
                <c:pt idx="7">
                  <c:v>1.2</c:v>
                </c:pt>
                <c:pt idx="8">
                  <c:v>1.3</c:v>
                </c:pt>
                <c:pt idx="9">
                  <c:v>1.4</c:v>
                </c:pt>
              </c:numCache>
            </c:numRef>
          </c:xVal>
          <c:yVal>
            <c:numRef>
              <c:f>Temperature!$E$18:$E$27</c:f>
              <c:numCache>
                <c:formatCode>0.00_ </c:formatCode>
                <c:ptCount val="10"/>
                <c:pt idx="0">
                  <c:v>0.79100059918349364</c:v>
                </c:pt>
                <c:pt idx="1">
                  <c:v>0.76840312452748472</c:v>
                </c:pt>
                <c:pt idx="2">
                  <c:v>0.80604978104354719</c:v>
                </c:pt>
                <c:pt idx="3">
                  <c:v>0.87104506816003258</c:v>
                </c:pt>
                <c:pt idx="4">
                  <c:v>0.94989722208221772</c:v>
                </c:pt>
                <c:pt idx="5">
                  <c:v>1.0363750748979368</c:v>
                </c:pt>
                <c:pt idx="6">
                  <c:v>1.1273291321547234</c:v>
                </c:pt>
                <c:pt idx="7">
                  <c:v>1.2210503905659356</c:v>
                </c:pt>
                <c:pt idx="8">
                  <c:v>1.3165567022748916</c:v>
                </c:pt>
                <c:pt idx="9">
                  <c:v>1.4132562226304433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BB3-4F19-8A58-9C0E1D7D51D2}"/>
            </c:ext>
          </c:extLst>
        </c:ser>
        <c:ser>
          <c:idx val="3"/>
          <c:order val="1"/>
          <c:tx>
            <c:v>T_HeII KG=40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Temperature!$C$18:$C$27</c:f>
              <c:numCache>
                <c:formatCode>General</c:formatCode>
                <c:ptCount val="10"/>
                <c:pt idx="0">
                  <c:v>0.5</c:v>
                </c:pt>
                <c:pt idx="1">
                  <c:v>0.6</c:v>
                </c:pt>
                <c:pt idx="2">
                  <c:v>0.7</c:v>
                </c:pt>
                <c:pt idx="3">
                  <c:v>0.8</c:v>
                </c:pt>
                <c:pt idx="4">
                  <c:v>0.9</c:v>
                </c:pt>
                <c:pt idx="5">
                  <c:v>1</c:v>
                </c:pt>
                <c:pt idx="6">
                  <c:v>1.1000000000000001</c:v>
                </c:pt>
                <c:pt idx="7">
                  <c:v>1.2</c:v>
                </c:pt>
                <c:pt idx="8">
                  <c:v>1.3</c:v>
                </c:pt>
                <c:pt idx="9">
                  <c:v>1.4</c:v>
                </c:pt>
              </c:numCache>
            </c:numRef>
          </c:xVal>
          <c:yVal>
            <c:numRef>
              <c:f>Temperature!$G$18:$G$27</c:f>
              <c:numCache>
                <c:formatCode>0.00_ </c:formatCode>
                <c:ptCount val="10"/>
                <c:pt idx="0">
                  <c:v>0.93743980281770323</c:v>
                </c:pt>
                <c:pt idx="1">
                  <c:v>0.92814560704891802</c:v>
                </c:pt>
                <c:pt idx="2">
                  <c:v>0.94443898234069956</c:v>
                </c:pt>
                <c:pt idx="3">
                  <c:v>0.98070953144906547</c:v>
                </c:pt>
                <c:pt idx="4">
                  <c:v>1.0344558530609642</c:v>
                </c:pt>
                <c:pt idx="5">
                  <c:v>1.1014834590509901</c:v>
                </c:pt>
                <c:pt idx="6">
                  <c:v>1.1779157455292633</c:v>
                </c:pt>
                <c:pt idx="7">
                  <c:v>1.2608599191919723</c:v>
                </c:pt>
                <c:pt idx="8">
                  <c:v>1.348315868396988</c:v>
                </c:pt>
                <c:pt idx="9">
                  <c:v>1.4389320872307956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FBB3-4F19-8A58-9C0E1D7D51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4570184"/>
        <c:axId val="474570512"/>
      </c:scatterChart>
      <c:valAx>
        <c:axId val="474570184"/>
        <c:scaling>
          <c:orientation val="minMax"/>
          <c:min val="0.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ja-JP"/>
                  <a:t>T</a:t>
                </a:r>
                <a:r>
                  <a:rPr lang="en-US" altLang="ja-JP" baseline="-25000"/>
                  <a:t>3He</a:t>
                </a:r>
                <a:r>
                  <a:rPr lang="en-US" altLang="ja-JP" baseline="0"/>
                  <a:t> [K]</a:t>
                </a:r>
                <a:endParaRPr lang="ja-JP" alt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ja-JP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74570512"/>
        <c:crosses val="autoZero"/>
        <c:crossBetween val="midCat"/>
      </c:valAx>
      <c:valAx>
        <c:axId val="474570512"/>
        <c:scaling>
          <c:orientation val="minMax"/>
          <c:min val="0.7000000000000000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ja-JP"/>
                  <a:t>Temperature [K]</a:t>
                </a:r>
                <a:endParaRPr lang="ja-JP" alt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ja-JP"/>
            </a:p>
          </c:txPr>
        </c:title>
        <c:numFmt formatCode="0.00_ 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7457018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 dirty="0"/>
              <a:t>K</a:t>
            </a:r>
            <a:r>
              <a:rPr lang="en-US" altLang="ja-JP" baseline="-25000" dirty="0"/>
              <a:t>G</a:t>
            </a:r>
            <a:r>
              <a:rPr lang="en-US" altLang="ja-JP" baseline="0" dirty="0"/>
              <a:t> dependence :Q = 10 W, T</a:t>
            </a:r>
            <a:r>
              <a:rPr lang="en-US" altLang="ja-JP" baseline="-25000" dirty="0"/>
              <a:t>3He</a:t>
            </a:r>
            <a:r>
              <a:rPr lang="en-US" altLang="ja-JP" baseline="0" dirty="0"/>
              <a:t> = 0.8 K</a:t>
            </a:r>
            <a:endParaRPr lang="ja-JP" alt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T_HEX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Temperature!$B$29:$B$36</c:f>
              <c:numCache>
                <c:formatCode>General</c:formatCode>
                <c:ptCount val="8"/>
                <c:pt idx="0">
                  <c:v>6.5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65</c:v>
                </c:pt>
              </c:numCache>
            </c:numRef>
          </c:xVal>
          <c:yVal>
            <c:numRef>
              <c:f>Temperature!$E$29:$E$36</c:f>
              <c:numCache>
                <c:formatCode>0.00_ </c:formatCode>
                <c:ptCount val="8"/>
                <c:pt idx="0">
                  <c:v>1.2372004194463546</c:v>
                </c:pt>
                <c:pt idx="1">
                  <c:v>1.0841802726401304</c:v>
                </c:pt>
                <c:pt idx="2">
                  <c:v>0.94209013632006522</c:v>
                </c:pt>
                <c:pt idx="3">
                  <c:v>0.89472675754671016</c:v>
                </c:pt>
                <c:pt idx="4">
                  <c:v>0.87104506816003258</c:v>
                </c:pt>
                <c:pt idx="5">
                  <c:v>0.85683605452802614</c:v>
                </c:pt>
                <c:pt idx="6">
                  <c:v>0.8473633787733551</c:v>
                </c:pt>
                <c:pt idx="7">
                  <c:v>0.84372004194463546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41B-4938-9CB5-30499322654D}"/>
            </c:ext>
          </c:extLst>
        </c:ser>
        <c:ser>
          <c:idx val="1"/>
          <c:order val="1"/>
          <c:tx>
            <c:v>T_HeII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Temperature!$B$29:$B$36</c:f>
              <c:numCache>
                <c:formatCode>General</c:formatCode>
                <c:ptCount val="8"/>
                <c:pt idx="0">
                  <c:v>6.5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65</c:v>
                </c:pt>
              </c:numCache>
            </c:numRef>
          </c:xVal>
          <c:yVal>
            <c:numRef>
              <c:f>Temperature!$G$29:$G$36</c:f>
              <c:numCache>
                <c:formatCode>0.00_ </c:formatCode>
                <c:ptCount val="8"/>
                <c:pt idx="0">
                  <c:v>1.4727130779372202</c:v>
                </c:pt>
                <c:pt idx="1">
                  <c:v>1.3116603068791257</c:v>
                </c:pt>
                <c:pt idx="2">
                  <c:v>1.1154467525155667</c:v>
                </c:pt>
                <c:pt idx="3">
                  <c:v>1.0296402099889705</c:v>
                </c:pt>
                <c:pt idx="4">
                  <c:v>0.98070953144906547</c:v>
                </c:pt>
                <c:pt idx="5">
                  <c:v>0.94900499277841266</c:v>
                </c:pt>
                <c:pt idx="6">
                  <c:v>0.92677562206123965</c:v>
                </c:pt>
                <c:pt idx="7">
                  <c:v>0.91797737265767276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41B-4938-9CB5-3049932265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4570184"/>
        <c:axId val="474570512"/>
      </c:scatterChart>
      <c:valAx>
        <c:axId val="474570184"/>
        <c:scaling>
          <c:orientation val="minMax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ja-JP"/>
                  <a:t>K</a:t>
                </a:r>
                <a:r>
                  <a:rPr lang="en-US" altLang="ja-JP" baseline="-25000"/>
                  <a:t>G</a:t>
                </a:r>
                <a:endParaRPr lang="ja-JP" altLang="en-US" baseline="-250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ja-JP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74570512"/>
        <c:crosses val="autoZero"/>
        <c:crossBetween val="midCat"/>
      </c:valAx>
      <c:valAx>
        <c:axId val="474570512"/>
        <c:scaling>
          <c:orientation val="minMax"/>
          <c:min val="0.7000000000000000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ja-JP"/>
                  <a:t>Temperature [K]</a:t>
                </a:r>
                <a:endParaRPr lang="ja-JP" alt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ja-JP"/>
            </a:p>
          </c:txPr>
        </c:title>
        <c:numFmt formatCode="0.00_ 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7457018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 baseline="0" dirty="0"/>
              <a:t>Q dependence : K</a:t>
            </a:r>
            <a:r>
              <a:rPr lang="en-US" altLang="ja-JP" baseline="-25000" dirty="0"/>
              <a:t>G</a:t>
            </a:r>
            <a:r>
              <a:rPr lang="en-US" altLang="ja-JP" baseline="0" dirty="0"/>
              <a:t>=40,  T</a:t>
            </a:r>
            <a:r>
              <a:rPr lang="en-US" altLang="ja-JP" baseline="-25000" dirty="0"/>
              <a:t>3He</a:t>
            </a:r>
            <a:r>
              <a:rPr lang="en-US" altLang="ja-JP" baseline="0" dirty="0"/>
              <a:t> = 0.8 K</a:t>
            </a:r>
            <a:endParaRPr lang="ja-JP" alt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T_HEX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Temperature!$A$38:$A$52</c:f>
              <c:numCache>
                <c:formatCode>General</c:formatCode>
                <c:ptCount val="1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</c:numCache>
            </c:numRef>
          </c:xVal>
          <c:yVal>
            <c:numRef>
              <c:f>Temperature!$E$38:$E$52</c:f>
              <c:numCache>
                <c:formatCode>0.00_ </c:formatCode>
                <c:ptCount val="15"/>
                <c:pt idx="0">
                  <c:v>0.80710450681600332</c:v>
                </c:pt>
                <c:pt idx="1">
                  <c:v>0.8142090136320066</c:v>
                </c:pt>
                <c:pt idx="2">
                  <c:v>0.82131352044800987</c:v>
                </c:pt>
                <c:pt idx="3">
                  <c:v>0.82841802726401303</c:v>
                </c:pt>
                <c:pt idx="4">
                  <c:v>0.83552253408001631</c:v>
                </c:pt>
                <c:pt idx="5">
                  <c:v>0.84262704089601959</c:v>
                </c:pt>
                <c:pt idx="6">
                  <c:v>0.84973154771202286</c:v>
                </c:pt>
                <c:pt idx="7">
                  <c:v>0.85683605452802614</c:v>
                </c:pt>
                <c:pt idx="8">
                  <c:v>0.86394056134402941</c:v>
                </c:pt>
                <c:pt idx="9">
                  <c:v>0.87104506816003258</c:v>
                </c:pt>
                <c:pt idx="10">
                  <c:v>0.87814957497603585</c:v>
                </c:pt>
                <c:pt idx="11">
                  <c:v>0.88525408179203913</c:v>
                </c:pt>
                <c:pt idx="12">
                  <c:v>0.8923585886080424</c:v>
                </c:pt>
                <c:pt idx="13">
                  <c:v>0.89946309542404568</c:v>
                </c:pt>
                <c:pt idx="14">
                  <c:v>0.90656760224004895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F53-479B-8462-780569506753}"/>
            </c:ext>
          </c:extLst>
        </c:ser>
        <c:ser>
          <c:idx val="1"/>
          <c:order val="1"/>
          <c:tx>
            <c:v>T_HeII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Temperature!$A$38:$A$52</c:f>
              <c:numCache>
                <c:formatCode>General</c:formatCode>
                <c:ptCount val="1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</c:numCache>
            </c:numRef>
          </c:xVal>
          <c:yVal>
            <c:numRef>
              <c:f>Temperature!$G$38:$G$52</c:f>
              <c:numCache>
                <c:formatCode>0.00_ </c:formatCode>
                <c:ptCount val="15"/>
                <c:pt idx="0">
                  <c:v>0.82088924362938043</c:v>
                </c:pt>
                <c:pt idx="1">
                  <c:v>0.84106308098596783</c:v>
                </c:pt>
                <c:pt idx="2">
                  <c:v>0.8605583216874092</c:v>
                </c:pt>
                <c:pt idx="3">
                  <c:v>0.87940968887372573</c:v>
                </c:pt>
                <c:pt idx="4">
                  <c:v>0.89764995113519253</c:v>
                </c:pt>
                <c:pt idx="5">
                  <c:v>0.91531004517562498</c:v>
                </c:pt>
                <c:pt idx="6">
                  <c:v>0.93241918992796291</c:v>
                </c:pt>
                <c:pt idx="7">
                  <c:v>0.94900499277841266</c:v>
                </c:pt>
                <c:pt idx="8">
                  <c:v>0.96509354850034201</c:v>
                </c:pt>
                <c:pt idx="9">
                  <c:v>0.98070953144906547</c:v>
                </c:pt>
                <c:pt idx="10">
                  <c:v>0.99587628152312624</c:v>
                </c:pt>
                <c:pt idx="11">
                  <c:v>1.010615884356227</c:v>
                </c:pt>
                <c:pt idx="12">
                  <c:v>1.0249492461661949</c:v>
                </c:pt>
                <c:pt idx="13">
                  <c:v>1.038896163652937</c:v>
                </c:pt>
                <c:pt idx="14">
                  <c:v>1.0524753893059182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F53-479B-8462-7805695067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4570184"/>
        <c:axId val="474570512"/>
      </c:scatterChart>
      <c:valAx>
        <c:axId val="474570184"/>
        <c:scaling>
          <c:orientation val="minMax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ja-JP"/>
                  <a:t>Q [W]</a:t>
                </a:r>
                <a:endParaRPr lang="ja-JP" alt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ja-JP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74570512"/>
        <c:crosses val="autoZero"/>
        <c:crossBetween val="midCat"/>
      </c:valAx>
      <c:valAx>
        <c:axId val="474570512"/>
        <c:scaling>
          <c:orientation val="minMax"/>
          <c:min val="0.7000000000000000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ja-JP"/>
                  <a:t>Temperature [K]</a:t>
                </a:r>
                <a:endParaRPr lang="ja-JP" alt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ja-JP"/>
            </a:p>
          </c:txPr>
        </c:title>
        <c:numFmt formatCode="0.00_ 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7457018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8CB6FA-B38E-4B28-B33F-D7EC72EACA88}" type="datetimeFigureOut">
              <a:rPr kumimoji="1" lang="ja-JP" altLang="en-US" smtClean="0"/>
              <a:t>2018/8/7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6E71F2-7377-4FE8-837E-C35744B6D7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0518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13CBAA-B458-4F9D-8C33-58D333B9C1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3312635-604E-4481-9ADF-047BC3F2E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BD96050-39DA-4BCA-BA77-94EACA014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DFF3-5ED0-4AF2-9F19-96A48FDBA8C3}" type="datetime1">
              <a:rPr kumimoji="1" lang="ja-JP" altLang="en-US" smtClean="0"/>
              <a:t>2018/8/7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9442414-0CAA-4C75-8D1E-D999A520E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3CECE41-9FEF-49B9-9168-73C7DA788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0C0A-80D2-4379-8802-6E31FBC002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934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17B371-1638-4CC8-B8D6-42FDA3315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99BB7BB-6CF0-47E9-B6CA-078C02C63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D91B1C1-A317-4145-97BE-8AB9091AF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BD5D2-C5D2-4BCC-AE81-B6F443B9E637}" type="datetime1">
              <a:rPr kumimoji="1" lang="ja-JP" altLang="en-US" smtClean="0"/>
              <a:t>2018/8/7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378A051-9405-49DF-8EA4-97FBC8035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0E440C1-45B2-4936-A0CE-309D6332B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0C0A-80D2-4379-8802-6E31FBC002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5693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67D7A8-3BD8-4C50-8F9F-4B6016E3F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17F5236-5E3D-4316-890A-78600CB9F3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B9AFB0D-7577-4B5F-BE3B-F8F4B018B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503C3-BF1E-401F-A84F-27860760F396}" type="datetime1">
              <a:rPr kumimoji="1" lang="ja-JP" altLang="en-US" smtClean="0"/>
              <a:t>2018/8/7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0FB9B9D-BA59-4AAF-9385-58244E110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C4A607E-D1DA-4CCC-9153-C6F6E7DF1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0C0A-80D2-4379-8802-6E31FBC002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7999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A2C1DC-97BD-421A-895F-D5C0A8A7F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28EED34-5388-4A9D-BF7C-C848A05CA9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73749A1-AA32-4BCC-8EF2-DDA3E4A65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9D972D7-C8D0-4490-9705-C6ABAAF2B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66FDE-A46A-413D-9AAA-9E832A050FA9}" type="datetime1">
              <a:rPr kumimoji="1" lang="ja-JP" altLang="en-US" smtClean="0"/>
              <a:t>2018/8/7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9D1E3F4-893A-4B27-AE50-E0089E087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D3AFE88-75E8-4191-A12D-C72B043FB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0C0A-80D2-4379-8802-6E31FBC002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8169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073424-F38C-4037-A160-E7BCA9CE1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717C426-84C4-4C44-8360-85012A6AA1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36D2977-1983-4FD1-8A69-DE23AD52E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59F2783-D9C4-4281-9999-4CF8C2A6C9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43C3014-5D14-4B70-A943-643470981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B057379-1D52-428D-9410-5436C6D46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CF20-30C2-4A0B-934C-976AAC25782E}" type="datetime1">
              <a:rPr kumimoji="1" lang="ja-JP" altLang="en-US" smtClean="0"/>
              <a:t>2018/8/7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6256841-DA8F-4E81-9F44-F9498348A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92BDB71-F526-45EA-BED4-2AC3AED0A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0C0A-80D2-4379-8802-6E31FBC002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575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CF6490-D660-4D62-A0C0-EC22395E5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2AC8ADA-F44B-4617-A704-84C8EDCCA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60B8-6635-445C-BE6F-9FD4B21855CA}" type="datetime1">
              <a:rPr kumimoji="1" lang="ja-JP" altLang="en-US" smtClean="0"/>
              <a:t>2018/8/7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2BC57B0-E7A7-4BD4-8199-D4883DFCB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7278D8E-7103-4A8A-9D68-68EC3CFE6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0C0A-80D2-4379-8802-6E31FBC002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1876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2C326E0-DCF4-4AFC-8D97-E89877EB5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982DF-9B34-40C2-8360-520F67F8444F}" type="datetime1">
              <a:rPr kumimoji="1" lang="ja-JP" altLang="en-US" smtClean="0"/>
              <a:t>2018/8/7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C4CDF6C-5CAA-4918-BF94-19FADF155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4332E69-60D1-4E8F-B42F-1F4525E52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0C0A-80D2-4379-8802-6E31FBC002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361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E34288-E50D-467A-9C34-1AA510231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53033A6-B603-4AB7-B0B4-F2E6A7176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BE62CD9-759E-4974-8F7C-2B7985F769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682229F-B3C9-4442-9331-22F915E72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84877-F381-4CE9-B1E2-51A9200DC9D6}" type="datetime1">
              <a:rPr kumimoji="1" lang="ja-JP" altLang="en-US" smtClean="0"/>
              <a:t>2018/8/7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307E911-16E5-4182-A46E-7C3672AC0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17EEBB1-6295-4A56-851A-B47BADABE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0C0A-80D2-4379-8802-6E31FBC002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9759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6F9792-F58D-41F0-A837-8CA77B1F5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F01534F-3847-4E98-9AC6-72ABF1B54A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1C8DA82-B998-47F1-BAD4-3AAE71F70C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A665AA5-153A-4812-862B-8347F1126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D9526-EC13-4F24-A387-F7522B837B5F}" type="datetime1">
              <a:rPr kumimoji="1" lang="ja-JP" altLang="en-US" smtClean="0"/>
              <a:t>2018/8/7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3C1DA62-7C29-4888-8FC1-11E37E425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C311187-0839-4962-BAFF-3BCAAF5E6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0C0A-80D2-4379-8802-6E31FBC002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916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23E402-604E-4E1D-B5BD-A0343EAAD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EE410BC-2621-4847-96AE-ED3883413B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08548D8-AF77-439B-9F9E-D4BAD5E76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BCA46-3DCB-4C8D-95D0-9F546D478547}" type="datetime1">
              <a:rPr kumimoji="1" lang="ja-JP" altLang="en-US" smtClean="0"/>
              <a:t>2018/8/7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5DCBD8-272D-472F-86B3-252350CAC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E9235A2-9CEA-475B-A8B4-E44D62C3C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0C0A-80D2-4379-8802-6E31FBC002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377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7E27AEC-DDF0-4337-AC3B-EBB9358648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6456EF-5F55-45F1-82DE-13A4B5B21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53589E1-93A0-4DF6-A6CD-62D8E83C3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4635F-B204-4506-9424-90EE0A7B0EB3}" type="datetime1">
              <a:rPr kumimoji="1" lang="ja-JP" altLang="en-US" smtClean="0"/>
              <a:t>2018/8/7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FB074F6-AA05-4CE5-AD86-5CAF4AA07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B57959D-07BF-499E-A3D7-4AE806F89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0C0A-80D2-4379-8802-6E31FBC002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2286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8DA3C76-0DE2-45F5-AE43-372A900EF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4094B70-EF4C-4555-894C-EAA428A1B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62C6114-1448-48F9-8F8A-C92A1D9657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28F77-E22B-4EC1-AE68-29FD7A5CF583}" type="datetime1">
              <a:rPr kumimoji="1" lang="ja-JP" altLang="en-US" smtClean="0"/>
              <a:t>2018/8/7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C125B73-6D8D-47FC-9FDB-88D84EA6C9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5CFEA91-DCCC-4CDA-9FE8-37B9181C29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00C0A-80D2-4379-8802-6E31FBC002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8617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8D17B9-A347-407A-90BE-19C09BC696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1069" y="1122363"/>
            <a:ext cx="10991719" cy="2387600"/>
          </a:xfrm>
        </p:spPr>
        <p:txBody>
          <a:bodyPr/>
          <a:lstStyle/>
          <a:p>
            <a:r>
              <a:rPr lang="en-US" altLang="ja-JP" dirty="0"/>
              <a:t>Helium Cryostat Calculation</a:t>
            </a:r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91C6E82-A4A5-4AFD-9C7A-420520B055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/>
              <a:t>Shinsuke Kawasaki</a:t>
            </a:r>
          </a:p>
          <a:p>
            <a:r>
              <a:rPr lang="en-US" altLang="ja-JP" dirty="0"/>
              <a:t>KEK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2339F21-7620-43EC-9E5A-E3BCF1F28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0C0A-80D2-4379-8802-6E31FBC0024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2852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>
            <a:extLst>
              <a:ext uri="{FF2B5EF4-FFF2-40B4-BE49-F238E27FC236}">
                <a16:creationId xmlns:a16="http://schemas.microsoft.com/office/drawing/2014/main" id="{4485627B-8090-455D-9909-F6E225455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073" y="276304"/>
            <a:ext cx="4233565" cy="5867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CA1F16B-BE9A-4FC3-9C4A-4B1E6E107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Helium Flow</a:t>
            </a:r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06696AF-D2A9-4F5F-894E-D5B0FF9D0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78" y="1404617"/>
            <a:ext cx="4506095" cy="288672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kumimoji="1" lang="en-US" altLang="ja-JP" b="1" dirty="0"/>
              <a:t>Condition</a:t>
            </a:r>
          </a:p>
          <a:p>
            <a:r>
              <a:rPr kumimoji="1" lang="en-US" altLang="ja-JP" dirty="0"/>
              <a:t>Heat load</a:t>
            </a:r>
          </a:p>
          <a:p>
            <a:pPr lvl="1"/>
            <a:r>
              <a:rPr lang="en-US" altLang="ja-JP" dirty="0"/>
              <a:t>Static</a:t>
            </a:r>
          </a:p>
          <a:p>
            <a:pPr lvl="2"/>
            <a:r>
              <a:rPr lang="en-US" altLang="ja-JP" dirty="0"/>
              <a:t>He-II system 	: 0.5 W</a:t>
            </a:r>
          </a:p>
          <a:p>
            <a:pPr lvl="2"/>
            <a:r>
              <a:rPr kumimoji="1" lang="en-US" altLang="ja-JP" dirty="0"/>
              <a:t>10 K shield	: 1.0 W</a:t>
            </a:r>
          </a:p>
          <a:p>
            <a:pPr lvl="2"/>
            <a:r>
              <a:rPr lang="en-US" altLang="ja-JP" dirty="0"/>
              <a:t>80 K shield	: 30 W</a:t>
            </a:r>
          </a:p>
          <a:p>
            <a:pPr lvl="1"/>
            <a:r>
              <a:rPr kumimoji="1" lang="en-US" altLang="ja-JP" dirty="0"/>
              <a:t>Beam</a:t>
            </a:r>
            <a:endParaRPr lang="en-US" altLang="ja-JP" dirty="0"/>
          </a:p>
          <a:p>
            <a:pPr lvl="2"/>
            <a:r>
              <a:rPr lang="en-US" altLang="ja-JP" dirty="0"/>
              <a:t>He-II system	: 10 W</a:t>
            </a:r>
          </a:p>
          <a:p>
            <a:endParaRPr lang="en-US" altLang="ja-JP" dirty="0"/>
          </a:p>
          <a:p>
            <a:r>
              <a:rPr lang="en-US" altLang="ja-JP" dirty="0"/>
              <a:t>Temperature assumption</a:t>
            </a:r>
          </a:p>
          <a:p>
            <a:pPr lvl="1"/>
            <a:endParaRPr lang="en-US" altLang="ja-JP" dirty="0"/>
          </a:p>
          <a:p>
            <a:endParaRPr lang="en-US" altLang="ja-JP" dirty="0"/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065EC324-2815-44A3-8325-181CBCDF89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0602848"/>
              </p:ext>
            </p:extLst>
          </p:nvPr>
        </p:nvGraphicFramePr>
        <p:xfrm>
          <a:off x="757617" y="4447717"/>
          <a:ext cx="3613946" cy="23246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7120">
                  <a:extLst>
                    <a:ext uri="{9D8B030D-6E8A-4147-A177-3AD203B41FA5}">
                      <a16:colId xmlns:a16="http://schemas.microsoft.com/office/drawing/2014/main" val="3583644597"/>
                    </a:ext>
                  </a:extLst>
                </a:gridCol>
                <a:gridCol w="807392">
                  <a:extLst>
                    <a:ext uri="{9D8B030D-6E8A-4147-A177-3AD203B41FA5}">
                      <a16:colId xmlns:a16="http://schemas.microsoft.com/office/drawing/2014/main" val="3103800258"/>
                    </a:ext>
                  </a:extLst>
                </a:gridCol>
                <a:gridCol w="1409434">
                  <a:extLst>
                    <a:ext uri="{9D8B030D-6E8A-4147-A177-3AD203B41FA5}">
                      <a16:colId xmlns:a16="http://schemas.microsoft.com/office/drawing/2014/main" val="4163933860"/>
                    </a:ext>
                  </a:extLst>
                </a:gridCol>
              </a:tblGrid>
              <a:tr h="371101">
                <a:tc>
                  <a:txBody>
                    <a:bodyPr/>
                    <a:lstStyle/>
                    <a:p>
                      <a:endParaRPr lang="ja-JP" sz="12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</a:endParaRPr>
                    </a:p>
                  </a:txBody>
                  <a:tcPr marL="62865" marR="62865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T [K]</a:t>
                      </a:r>
                      <a:endParaRPr lang="ja-JP" sz="12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P</a:t>
                      </a:r>
                      <a:r>
                        <a:rPr lang="en-US" sz="1400" kern="0" baseline="-25000" dirty="0">
                          <a:effectLst/>
                        </a:rPr>
                        <a:t>3He</a:t>
                      </a:r>
                      <a:r>
                        <a:rPr lang="en-US" sz="1400" kern="0" dirty="0">
                          <a:effectLst/>
                        </a:rPr>
                        <a:t> </a:t>
                      </a:r>
                      <a:endParaRPr lang="ja-JP" sz="12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b"/>
                </a:tc>
                <a:extLst>
                  <a:ext uri="{0D108BD9-81ED-4DB2-BD59-A6C34878D82A}">
                    <a16:rowId xmlns:a16="http://schemas.microsoft.com/office/drawing/2014/main" val="2147869899"/>
                  </a:ext>
                </a:extLst>
              </a:tr>
              <a:tr h="32558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3He pot</a:t>
                      </a:r>
                      <a:endParaRPr lang="ja-JP" sz="12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0.8 </a:t>
                      </a:r>
                      <a:endParaRPr lang="ja-JP" sz="12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377.8 Pa </a:t>
                      </a:r>
                      <a:endParaRPr lang="ja-JP" sz="12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b"/>
                </a:tc>
                <a:extLst>
                  <a:ext uri="{0D108BD9-81ED-4DB2-BD59-A6C34878D82A}">
                    <a16:rowId xmlns:a16="http://schemas.microsoft.com/office/drawing/2014/main" val="3244662047"/>
                  </a:ext>
                </a:extLst>
              </a:tr>
              <a:tr h="32558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before 3He JT</a:t>
                      </a:r>
                      <a:endParaRPr lang="ja-JP" sz="12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1.0 </a:t>
                      </a:r>
                      <a:endParaRPr lang="ja-JP" sz="12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ja-JP" sz="1400" kern="0" dirty="0">
                          <a:effectLst/>
                          <a:latin typeface="游明朝" panose="02020400000000000000" pitchFamily="18" charset="-128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50 kPa</a:t>
                      </a:r>
                      <a:endParaRPr lang="ja-JP" sz="12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b"/>
                </a:tc>
                <a:extLst>
                  <a:ext uri="{0D108BD9-81ED-4DB2-BD59-A6C34878D82A}">
                    <a16:rowId xmlns:a16="http://schemas.microsoft.com/office/drawing/2014/main" val="268292658"/>
                  </a:ext>
                </a:extLst>
              </a:tr>
              <a:tr h="32558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1K pot</a:t>
                      </a:r>
                      <a:endParaRPr lang="ja-JP" sz="12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1.6 </a:t>
                      </a:r>
                      <a:endParaRPr lang="ja-JP" sz="12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b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游明朝" panose="02020400000000000000" pitchFamily="18" charset="-128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50 kPa</a:t>
                      </a:r>
                      <a:endParaRPr kumimoji="1" lang="ja-JP" altLang="ja-JP" sz="12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b"/>
                </a:tc>
                <a:extLst>
                  <a:ext uri="{0D108BD9-81ED-4DB2-BD59-A6C34878D82A}">
                    <a16:rowId xmlns:a16="http://schemas.microsoft.com/office/drawing/2014/main" val="2639546999"/>
                  </a:ext>
                </a:extLst>
              </a:tr>
              <a:tr h="32558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after HEX3</a:t>
                      </a:r>
                      <a:endParaRPr lang="ja-JP" sz="12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3.2 </a:t>
                      </a:r>
                      <a:endParaRPr lang="ja-JP" sz="12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b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游明朝" panose="02020400000000000000" pitchFamily="18" charset="-128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50 kPa</a:t>
                      </a:r>
                      <a:endParaRPr kumimoji="1" lang="ja-JP" altLang="ja-JP" sz="12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b"/>
                </a:tc>
                <a:extLst>
                  <a:ext uri="{0D108BD9-81ED-4DB2-BD59-A6C34878D82A}">
                    <a16:rowId xmlns:a16="http://schemas.microsoft.com/office/drawing/2014/main" val="2987418583"/>
                  </a:ext>
                </a:extLst>
              </a:tr>
              <a:tr h="32558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4K reservoir</a:t>
                      </a:r>
                      <a:endParaRPr lang="ja-JP" sz="12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4.5 </a:t>
                      </a:r>
                      <a:endParaRPr lang="ja-JP" sz="12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b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游明朝" panose="02020400000000000000" pitchFamily="18" charset="-128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50 kPa</a:t>
                      </a:r>
                      <a:endParaRPr kumimoji="1" lang="ja-JP" altLang="ja-JP" sz="12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b"/>
                </a:tc>
                <a:extLst>
                  <a:ext uri="{0D108BD9-81ED-4DB2-BD59-A6C34878D82A}">
                    <a16:rowId xmlns:a16="http://schemas.microsoft.com/office/drawing/2014/main" val="3498813963"/>
                  </a:ext>
                </a:extLst>
              </a:tr>
              <a:tr h="32558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after HEX4</a:t>
                      </a:r>
                      <a:endParaRPr lang="ja-JP" sz="12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8.0 </a:t>
                      </a:r>
                      <a:endParaRPr lang="ja-JP" sz="12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b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游明朝" panose="02020400000000000000" pitchFamily="18" charset="-128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50 kPa</a:t>
                      </a:r>
                      <a:endParaRPr kumimoji="1" lang="ja-JP" altLang="ja-JP" sz="12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b"/>
                </a:tc>
                <a:extLst>
                  <a:ext uri="{0D108BD9-81ED-4DB2-BD59-A6C34878D82A}">
                    <a16:rowId xmlns:a16="http://schemas.microsoft.com/office/drawing/2014/main" val="131225749"/>
                  </a:ext>
                </a:extLst>
              </a:tr>
            </a:tbl>
          </a:graphicData>
        </a:graphic>
      </p:graphicFrame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CAB9F02-6079-4CCB-881A-D27D9B4FF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0C0A-80D2-4379-8802-6E31FBC0024F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3D35277-650D-4DE8-B0E0-6D8691C1C51E}"/>
              </a:ext>
            </a:extLst>
          </p:cNvPr>
          <p:cNvSpPr txBox="1"/>
          <p:nvPr/>
        </p:nvSpPr>
        <p:spPr>
          <a:xfrm>
            <a:off x="5934147" y="6356350"/>
            <a:ext cx="2380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Helium flow diagram</a:t>
            </a:r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EEB7C1B-D2DC-4C95-95AE-AF6E5CDCE8EB}"/>
              </a:ext>
            </a:extLst>
          </p:cNvPr>
          <p:cNvSpPr txBox="1"/>
          <p:nvPr/>
        </p:nvSpPr>
        <p:spPr>
          <a:xfrm>
            <a:off x="8721491" y="586043"/>
            <a:ext cx="342637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For given condition</a:t>
            </a:r>
            <a:endParaRPr kumimoji="1" lang="en-US" altLang="ja-JP" sz="1600" dirty="0"/>
          </a:p>
          <a:p>
            <a:endParaRPr lang="en-US" altLang="ja-JP" sz="1600" dirty="0"/>
          </a:p>
          <a:p>
            <a:r>
              <a:rPr lang="en-US" altLang="ja-JP" sz="1600" b="1" dirty="0"/>
              <a:t>Kapitza conductance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ja-JP" sz="1600" dirty="0"/>
              <a:t>Necessary surface area of HEX1</a:t>
            </a:r>
          </a:p>
          <a:p>
            <a:endParaRPr lang="en-US" altLang="ja-JP" sz="1600" b="1" dirty="0"/>
          </a:p>
          <a:p>
            <a:r>
              <a:rPr lang="en-US" altLang="ja-JP" sz="1600" b="1" dirty="0"/>
              <a:t>3He loop</a:t>
            </a:r>
          </a:p>
          <a:p>
            <a:pPr marL="342900" indent="-342900">
              <a:buFont typeface="+mj-lt"/>
              <a:buAutoNum type="arabicPeriod" startAt="2"/>
            </a:pPr>
            <a:r>
              <a:rPr kumimoji="1" lang="en-US" altLang="ja-JP" sz="1600" dirty="0"/>
              <a:t>Necessary 3He mass flow</a:t>
            </a:r>
          </a:p>
          <a:p>
            <a:r>
              <a:rPr lang="en-US" altLang="ja-JP" sz="1600" dirty="0"/>
              <a:t>       -&gt; requirement for 3He pot</a:t>
            </a:r>
            <a:endParaRPr kumimoji="1" lang="en-US" altLang="ja-JP" sz="1600" dirty="0"/>
          </a:p>
          <a:p>
            <a:pPr marL="342900" indent="-342900">
              <a:buFont typeface="+mj-lt"/>
              <a:buAutoNum type="arabicPeriod" startAt="2"/>
            </a:pPr>
            <a:r>
              <a:rPr lang="en-US" altLang="ja-JP" sz="1600" dirty="0"/>
              <a:t>1K pot mass flow</a:t>
            </a:r>
          </a:p>
          <a:p>
            <a:pPr lvl="1"/>
            <a:r>
              <a:rPr lang="en-US" altLang="ja-JP" sz="1600" dirty="0"/>
              <a:t>-&gt; requirements for 1K pot</a:t>
            </a:r>
          </a:p>
          <a:p>
            <a:pPr marL="342900" indent="-342900">
              <a:buFont typeface="+mj-lt"/>
              <a:buAutoNum type="arabicPeriod" startAt="2"/>
            </a:pPr>
            <a:r>
              <a:rPr kumimoji="1" lang="en-US" altLang="ja-JP" sz="1600" dirty="0"/>
              <a:t>4K </a:t>
            </a:r>
            <a:r>
              <a:rPr lang="en-US" altLang="ja-JP" sz="1600" dirty="0"/>
              <a:t>evaporation mass flow</a:t>
            </a:r>
          </a:p>
          <a:p>
            <a:endParaRPr lang="en-US" altLang="ja-JP" sz="1600" dirty="0"/>
          </a:p>
          <a:p>
            <a:r>
              <a:rPr lang="en-US" altLang="ja-JP" sz="1600" b="1" dirty="0"/>
              <a:t>Thermal shield</a:t>
            </a:r>
          </a:p>
          <a:p>
            <a:pPr marL="342900" indent="-342900">
              <a:buFont typeface="+mj-lt"/>
              <a:buAutoNum type="arabicPeriod" startAt="4"/>
            </a:pPr>
            <a:r>
              <a:rPr lang="en-US" altLang="ja-JP" sz="1600" dirty="0"/>
              <a:t>Necessary 4He mass flow</a:t>
            </a:r>
          </a:p>
          <a:p>
            <a:pPr lvl="1"/>
            <a:r>
              <a:rPr lang="en-US" altLang="ja-JP" sz="1600" dirty="0"/>
              <a:t>-&gt; total 4He consumption</a:t>
            </a:r>
          </a:p>
          <a:p>
            <a:pPr lvl="1"/>
            <a:r>
              <a:rPr lang="en-US" altLang="ja-JP" sz="1600" dirty="0"/>
              <a:t>-&gt; requirements for 4K reservoir</a:t>
            </a:r>
          </a:p>
        </p:txBody>
      </p:sp>
    </p:spTree>
    <p:extLst>
      <p:ext uri="{BB962C8B-B14F-4D97-AF65-F5344CB8AC3E}">
        <p14:creationId xmlns:p14="http://schemas.microsoft.com/office/powerpoint/2010/main" val="3831557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A700F78C-FB1B-4ACA-994C-1B9577915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List of calculation (WBS)</a:t>
            </a:r>
            <a:endParaRPr kumimoji="1" lang="ja-JP" altLang="en-US" dirty="0"/>
          </a:p>
        </p:txBody>
      </p:sp>
      <p:graphicFrame>
        <p:nvGraphicFramePr>
          <p:cNvPr id="10" name="コンテンツ プレースホルダー 9">
            <a:extLst>
              <a:ext uri="{FF2B5EF4-FFF2-40B4-BE49-F238E27FC236}">
                <a16:creationId xmlns:a16="http://schemas.microsoft.com/office/drawing/2014/main" id="{1109CE54-70FA-431C-96C2-290DD707E8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2292154"/>
              </p:ext>
            </p:extLst>
          </p:nvPr>
        </p:nvGraphicFramePr>
        <p:xfrm>
          <a:off x="1165197" y="1690688"/>
          <a:ext cx="10476356" cy="4910850"/>
        </p:xfrm>
        <a:graphic>
          <a:graphicData uri="http://schemas.openxmlformats.org/drawingml/2006/table">
            <a:tbl>
              <a:tblPr/>
              <a:tblGrid>
                <a:gridCol w="2197949">
                  <a:extLst>
                    <a:ext uri="{9D8B030D-6E8A-4147-A177-3AD203B41FA5}">
                      <a16:colId xmlns:a16="http://schemas.microsoft.com/office/drawing/2014/main" val="2119998594"/>
                    </a:ext>
                  </a:extLst>
                </a:gridCol>
                <a:gridCol w="4540289">
                  <a:extLst>
                    <a:ext uri="{9D8B030D-6E8A-4147-A177-3AD203B41FA5}">
                      <a16:colId xmlns:a16="http://schemas.microsoft.com/office/drawing/2014/main" val="1372887659"/>
                    </a:ext>
                  </a:extLst>
                </a:gridCol>
                <a:gridCol w="1331604">
                  <a:extLst>
                    <a:ext uri="{9D8B030D-6E8A-4147-A177-3AD203B41FA5}">
                      <a16:colId xmlns:a16="http://schemas.microsoft.com/office/drawing/2014/main" val="1077557461"/>
                    </a:ext>
                  </a:extLst>
                </a:gridCol>
                <a:gridCol w="2406514">
                  <a:extLst>
                    <a:ext uri="{9D8B030D-6E8A-4147-A177-3AD203B41FA5}">
                      <a16:colId xmlns:a16="http://schemas.microsoft.com/office/drawing/2014/main" val="2323505451"/>
                    </a:ext>
                  </a:extLst>
                </a:gridCol>
              </a:tblGrid>
              <a:tr h="288782"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2.1.1.1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Finalized Concept (Deleted)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4435576"/>
                  </a:ext>
                </a:extLst>
              </a:tr>
              <a:tr h="288782"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2.1.1.2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    Heat transport from Bottle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8407310"/>
                  </a:ext>
                </a:extLst>
              </a:tr>
              <a:tr h="288782"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2.1.1.3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   Required cryogen flow rates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2710679"/>
                  </a:ext>
                </a:extLst>
              </a:tr>
              <a:tr h="288782"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2.1.1.3.1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Deleted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6258812"/>
                  </a:ext>
                </a:extLst>
              </a:tr>
              <a:tr h="288782"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2.1.1.3.2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        &gt; 4He &amp; 3He pot fill rates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9410020"/>
                  </a:ext>
                </a:extLst>
              </a:tr>
              <a:tr h="288782"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2.1.1.3.3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        &gt;  Sized Heat Shield and Required Shield cooling flows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609244"/>
                  </a:ext>
                </a:extLst>
              </a:tr>
              <a:tr h="288782"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2.1.1.3.4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        &gt; 4K bath fill rate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8534797"/>
                  </a:ext>
                </a:extLst>
              </a:tr>
              <a:tr h="288782"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2.1.1.3.5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       &gt;  Loss of Vacuum relief sizing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4740383"/>
                  </a:ext>
                </a:extLst>
              </a:tr>
              <a:tr h="288782"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2.1.1.4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   Schematic-internal vessels, shields, piping, valves &amp; sensors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0655324"/>
                  </a:ext>
                </a:extLst>
              </a:tr>
              <a:tr h="288782"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2.1.1.5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   Heat exchanger sizing (7? Exchangers)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9268812"/>
                  </a:ext>
                </a:extLst>
              </a:tr>
              <a:tr h="38759"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2.1.1.6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  Sizing of internal vessels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0526215"/>
                  </a:ext>
                </a:extLst>
              </a:tr>
              <a:tr h="288782"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2.1.1.7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  Sizing of Needle valve impedances.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63757"/>
                  </a:ext>
                </a:extLst>
              </a:tr>
              <a:tr h="288782"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2.1.1.8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  Superinsulation spec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9278215"/>
                  </a:ext>
                </a:extLst>
              </a:tr>
              <a:tr h="288782"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2.1.1.9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  Static and Beam heat loads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2533469"/>
                  </a:ext>
                </a:extLst>
              </a:tr>
              <a:tr h="288782"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2.1.1.10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  Sizing of Vacuum pumps &amp; Connected piping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4985685"/>
                  </a:ext>
                </a:extLst>
              </a:tr>
              <a:tr h="288782"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2.1.1.11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  Specification of sensors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1291857"/>
                  </a:ext>
                </a:extLst>
              </a:tr>
              <a:tr h="288782"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2.1.1.12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  Specification of 4He and 3He gas storage volume &amp; Pressure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3049913"/>
                  </a:ext>
                </a:extLst>
              </a:tr>
            </a:tbl>
          </a:graphicData>
        </a:graphic>
      </p:graphicFrame>
      <p:sp>
        <p:nvSpPr>
          <p:cNvPr id="11" name="スライド番号プレースホルダー 10">
            <a:extLst>
              <a:ext uri="{FF2B5EF4-FFF2-40B4-BE49-F238E27FC236}">
                <a16:creationId xmlns:a16="http://schemas.microsoft.com/office/drawing/2014/main" id="{996272FB-2F05-4085-8B1A-B93B9D441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0C0A-80D2-4379-8802-6E31FBC0024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3738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63B922-748D-4259-91EE-DAABEC654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aseline="30000" dirty="0"/>
              <a:t>3</a:t>
            </a:r>
            <a:r>
              <a:rPr lang="en-US" altLang="ja-JP" dirty="0"/>
              <a:t>He pot and HEX 1 (WBS 2.1.1.6)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1724600-8EA2-4ED0-964F-81EA00A1E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673" y="1825624"/>
            <a:ext cx="4689695" cy="4928261"/>
          </a:xfrm>
        </p:spPr>
        <p:txBody>
          <a:bodyPr>
            <a:normAutofit fontScale="85000" lnSpcReduction="10000"/>
          </a:bodyPr>
          <a:lstStyle/>
          <a:p>
            <a:r>
              <a:rPr lang="en-US" altLang="ja-JP" dirty="0"/>
              <a:t>Temperature of </a:t>
            </a:r>
            <a:r>
              <a:rPr lang="en-US" altLang="ja-JP" baseline="30000" dirty="0"/>
              <a:t>3</a:t>
            </a:r>
            <a:r>
              <a:rPr lang="en-US" altLang="ja-JP" dirty="0"/>
              <a:t>He: 0.8 K</a:t>
            </a:r>
          </a:p>
          <a:p>
            <a:r>
              <a:rPr lang="en-US" altLang="ja-JP" dirty="0"/>
              <a:t>Pressure : 378 Pa (Saturated)</a:t>
            </a:r>
          </a:p>
          <a:p>
            <a:r>
              <a:rPr lang="en-US" altLang="ja-JP" dirty="0"/>
              <a:t>Volume :  &gt; 0.67 L</a:t>
            </a:r>
          </a:p>
          <a:p>
            <a:pPr lvl="1"/>
            <a:r>
              <a:rPr lang="en-US" altLang="ja-JP" dirty="0"/>
              <a:t>1.5 times larger than necessary volume to fill the heat exchanger</a:t>
            </a:r>
          </a:p>
          <a:p>
            <a:pPr lvl="1"/>
            <a:r>
              <a:rPr lang="en-US" altLang="ja-JP" dirty="0"/>
              <a:t>Necessary volume : 0.44 L</a:t>
            </a:r>
          </a:p>
          <a:p>
            <a:pPr lvl="2"/>
            <a:r>
              <a:rPr lang="en-US" altLang="ja-JP" dirty="0"/>
              <a:t>Equivalent volume in gas :  294 L</a:t>
            </a:r>
          </a:p>
          <a:p>
            <a:pPr lvl="2"/>
            <a:endParaRPr lang="en-US" altLang="ja-JP" dirty="0"/>
          </a:p>
          <a:p>
            <a:r>
              <a:rPr lang="en-US" altLang="ja-JP" dirty="0"/>
              <a:t>Temperature change for 10 W heat load</a:t>
            </a:r>
          </a:p>
          <a:p>
            <a:pPr marL="0" indent="0">
              <a:buNone/>
            </a:pPr>
            <a:r>
              <a:rPr lang="en-US" altLang="ja-JP" dirty="0"/>
              <a:t>	( K</a:t>
            </a:r>
            <a:r>
              <a:rPr lang="en-US" altLang="ja-JP" baseline="-25000" dirty="0"/>
              <a:t>G</a:t>
            </a:r>
            <a:r>
              <a:rPr lang="en-US" altLang="ja-JP" dirty="0"/>
              <a:t> = 40, a  = 2.6)</a:t>
            </a:r>
          </a:p>
          <a:p>
            <a:pPr lvl="1"/>
            <a:r>
              <a:rPr lang="en-US" altLang="ja-JP" dirty="0"/>
              <a:t>T</a:t>
            </a:r>
            <a:r>
              <a:rPr lang="en-US" altLang="ja-JP" baseline="-25000" dirty="0"/>
              <a:t>3He</a:t>
            </a:r>
            <a:r>
              <a:rPr lang="en-US" altLang="ja-JP" dirty="0"/>
              <a:t> 	: 0.80 K</a:t>
            </a:r>
          </a:p>
          <a:p>
            <a:pPr lvl="1"/>
            <a:r>
              <a:rPr lang="en-US" altLang="ja-JP" dirty="0"/>
              <a:t>T</a:t>
            </a:r>
            <a:r>
              <a:rPr lang="en-US" altLang="ja-JP" baseline="-25000" dirty="0"/>
              <a:t>HEX1</a:t>
            </a:r>
            <a:r>
              <a:rPr lang="en-US" altLang="ja-JP" dirty="0"/>
              <a:t> 	: 0.87 K</a:t>
            </a:r>
          </a:p>
          <a:p>
            <a:pPr lvl="1"/>
            <a:r>
              <a:rPr lang="en-US" altLang="ja-JP" dirty="0" err="1"/>
              <a:t>T</a:t>
            </a:r>
            <a:r>
              <a:rPr lang="en-US" altLang="ja-JP" baseline="-25000" dirty="0" err="1"/>
              <a:t>He</a:t>
            </a:r>
            <a:r>
              <a:rPr lang="en-US" altLang="ja-JP" baseline="-25000" dirty="0"/>
              <a:t>-II</a:t>
            </a:r>
            <a:r>
              <a:rPr lang="en-US" altLang="ja-JP" dirty="0"/>
              <a:t>	: 0.98 K</a:t>
            </a:r>
          </a:p>
          <a:p>
            <a:pPr lvl="1"/>
            <a:endParaRPr lang="en-US" altLang="ja-JP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6AB40ED-3642-4EC8-A541-2BEA09716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333" y="1592710"/>
            <a:ext cx="6284890" cy="3160111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1494CCA-A641-43AF-A95C-634B8CB13435}"/>
              </a:ext>
            </a:extLst>
          </p:cNvPr>
          <p:cNvSpPr/>
          <p:nvPr/>
        </p:nvSpPr>
        <p:spPr>
          <a:xfrm>
            <a:off x="6011917" y="4714392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ja-JP" dirty="0"/>
              <a:t>Kapitza conductance</a:t>
            </a:r>
          </a:p>
          <a:p>
            <a:r>
              <a:rPr lang="en-US" altLang="ja-JP" i="1" dirty="0"/>
              <a:t>	</a:t>
            </a:r>
            <a:r>
              <a:rPr lang="en-US" altLang="ja-JP" i="1" dirty="0" err="1"/>
              <a:t>h</a:t>
            </a:r>
            <a:r>
              <a:rPr lang="en-US" altLang="ja-JP" i="1" baseline="-25000" dirty="0" err="1"/>
              <a:t>K</a:t>
            </a:r>
            <a:r>
              <a:rPr lang="en-US" altLang="ja-JP" dirty="0"/>
              <a:t>(</a:t>
            </a:r>
            <a:r>
              <a:rPr lang="en-US" altLang="ja-JP" i="1" dirty="0"/>
              <a:t>T</a:t>
            </a:r>
            <a:r>
              <a:rPr lang="en-US" altLang="ja-JP" dirty="0"/>
              <a:t>) ~</a:t>
            </a:r>
            <a:r>
              <a:rPr lang="en-US" altLang="ja-JP" i="1" dirty="0"/>
              <a:t> </a:t>
            </a:r>
            <a:r>
              <a:rPr lang="en-US" altLang="ja-JP" dirty="0"/>
              <a:t>20 *K</a:t>
            </a:r>
            <a:r>
              <a:rPr lang="en-US" altLang="ja-JP" baseline="-25000" dirty="0"/>
              <a:t>G*</a:t>
            </a:r>
            <a:r>
              <a:rPr lang="en-US" altLang="ja-JP" dirty="0"/>
              <a:t>T</a:t>
            </a:r>
            <a:r>
              <a:rPr lang="en-US" altLang="ja-JP" baseline="30000" dirty="0"/>
              <a:t>3  </a:t>
            </a:r>
            <a:r>
              <a:rPr lang="en-US" altLang="ja-JP" dirty="0"/>
              <a:t>[W/m</a:t>
            </a:r>
            <a:r>
              <a:rPr lang="en-US" altLang="ja-JP" baseline="30000" dirty="0"/>
              <a:t>2</a:t>
            </a:r>
            <a:r>
              <a:rPr lang="en-US" altLang="ja-JP" dirty="0"/>
              <a:t>K]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/>
              <a:t>Kapitza conductance between Ni and He-II</a:t>
            </a:r>
          </a:p>
          <a:p>
            <a:r>
              <a:rPr lang="en-US" altLang="ja-JP" dirty="0"/>
              <a:t>           </a:t>
            </a:r>
            <a:r>
              <a:rPr lang="en-US" altLang="ja-JP" dirty="0" err="1"/>
              <a:t>h</a:t>
            </a:r>
            <a:r>
              <a:rPr lang="en-US" altLang="ja-JP" baseline="-25000" dirty="0" err="1"/>
              <a:t>K</a:t>
            </a:r>
            <a:r>
              <a:rPr lang="en-US" altLang="ja-JP" baseline="-25000" dirty="0"/>
              <a:t> Ni</a:t>
            </a:r>
            <a:r>
              <a:rPr lang="en-US" altLang="ja-JP" dirty="0"/>
              <a:t> (T) = f*</a:t>
            </a:r>
            <a:r>
              <a:rPr lang="en-US" altLang="ja-JP" dirty="0" err="1"/>
              <a:t>h_K</a:t>
            </a:r>
            <a:r>
              <a:rPr lang="en-US" altLang="ja-JP" baseline="-25000" dirty="0" err="1"/>
              <a:t>K_Cu</a:t>
            </a:r>
            <a:r>
              <a:rPr lang="en-US" altLang="ja-JP" dirty="0"/>
              <a:t>(T)            f = 0.61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/>
              <a:t>Kapitza conductance between Cu and 3He</a:t>
            </a:r>
          </a:p>
          <a:p>
            <a:r>
              <a:rPr lang="en-US" altLang="ja-JP" i="1" dirty="0"/>
              <a:t>            </a:t>
            </a:r>
            <a:r>
              <a:rPr lang="en-US" altLang="ja-JP" i="1" dirty="0" err="1"/>
              <a:t>h</a:t>
            </a:r>
            <a:r>
              <a:rPr lang="en-US" altLang="ja-JP" i="1" baseline="-25000" dirty="0" err="1"/>
              <a:t>K</a:t>
            </a:r>
            <a:r>
              <a:rPr lang="en-US" altLang="ja-JP" dirty="0"/>
              <a:t>(</a:t>
            </a:r>
            <a:r>
              <a:rPr lang="en-US" altLang="ja-JP" dirty="0" err="1"/>
              <a:t>HeII</a:t>
            </a:r>
            <a:r>
              <a:rPr lang="en-US" altLang="ja-JP" dirty="0"/>
              <a:t>) = a* </a:t>
            </a:r>
            <a:r>
              <a:rPr lang="en-US" altLang="ja-JP" i="1" dirty="0" err="1"/>
              <a:t>h</a:t>
            </a:r>
            <a:r>
              <a:rPr lang="en-US" altLang="ja-JP" i="1" baseline="-25000" dirty="0" err="1"/>
              <a:t>K</a:t>
            </a:r>
            <a:r>
              <a:rPr lang="en-US" altLang="ja-JP" dirty="0"/>
              <a:t>(3He)  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989541D-D581-4CC8-B5AE-3680C38E0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0C0A-80D2-4379-8802-6E31FBC0024F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2534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74FE9177-5A62-40E8-8A96-A1FA55E66F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137" y="1068726"/>
            <a:ext cx="3612284" cy="2118381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EC4FE1B7-18C1-419F-A2C2-CF6FFDA20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Kapitza conductance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5CE9746-A062-48B2-99AB-6830C3B49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0C0A-80D2-4379-8802-6E31FBC0024F}" type="slidenum">
              <a:rPr kumimoji="1" lang="ja-JP" altLang="en-US" smtClean="0"/>
              <a:t>5</a:t>
            </a:fld>
            <a:endParaRPr kumimoji="1" lang="ja-JP" altLang="en-US"/>
          </a:p>
        </p:txBody>
      </p:sp>
      <p:graphicFrame>
        <p:nvGraphicFramePr>
          <p:cNvPr id="5" name="グラフ 4">
            <a:extLst>
              <a:ext uri="{FF2B5EF4-FFF2-40B4-BE49-F238E27FC236}">
                <a16:creationId xmlns:a16="http://schemas.microsoft.com/office/drawing/2014/main" id="{4889A85C-1495-4547-9D8A-DE4211D539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2320584"/>
              </p:ext>
            </p:extLst>
          </p:nvPr>
        </p:nvGraphicFramePr>
        <p:xfrm>
          <a:off x="39532" y="3471029"/>
          <a:ext cx="4175569" cy="2776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グラフ 5">
            <a:extLst>
              <a:ext uri="{FF2B5EF4-FFF2-40B4-BE49-F238E27FC236}">
                <a16:creationId xmlns:a16="http://schemas.microsoft.com/office/drawing/2014/main" id="{61324281-5443-4551-8C12-48F419A87F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2454943"/>
              </p:ext>
            </p:extLst>
          </p:nvPr>
        </p:nvGraphicFramePr>
        <p:xfrm>
          <a:off x="4027567" y="3281748"/>
          <a:ext cx="4175568" cy="3154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グラフ 6">
            <a:extLst>
              <a:ext uri="{FF2B5EF4-FFF2-40B4-BE49-F238E27FC236}">
                <a16:creationId xmlns:a16="http://schemas.microsoft.com/office/drawing/2014/main" id="{8C96AE58-9AE2-40D9-8B59-C83DB20B70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1024546"/>
              </p:ext>
            </p:extLst>
          </p:nvPr>
        </p:nvGraphicFramePr>
        <p:xfrm>
          <a:off x="8015602" y="3281748"/>
          <a:ext cx="4175568" cy="3154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789238F-E9B5-4734-B529-015074B5DCD4}"/>
              </a:ext>
            </a:extLst>
          </p:cNvPr>
          <p:cNvSpPr txBox="1"/>
          <p:nvPr/>
        </p:nvSpPr>
        <p:spPr>
          <a:xfrm>
            <a:off x="7883611" y="1977081"/>
            <a:ext cx="3696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Temperature difference in Cu can be neglected.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52437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F181C4-3DD8-4722-A7A1-93C5A2DDC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Helium consumption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EB986E2-ED76-4B9E-80FA-315DCA94E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934" y="1756609"/>
            <a:ext cx="6290914" cy="4964866"/>
          </a:xfrm>
        </p:spPr>
        <p:txBody>
          <a:bodyPr>
            <a:normAutofit fontScale="77500" lnSpcReduction="20000"/>
          </a:bodyPr>
          <a:lstStyle/>
          <a:p>
            <a:r>
              <a:rPr lang="en-US" altLang="ja-JP" dirty="0"/>
              <a:t>Helium consumption</a:t>
            </a:r>
          </a:p>
          <a:p>
            <a:pPr lvl="1"/>
            <a:r>
              <a:rPr lang="en-US" altLang="ja-JP" dirty="0"/>
              <a:t>Static</a:t>
            </a:r>
          </a:p>
          <a:p>
            <a:pPr lvl="2"/>
            <a:r>
              <a:rPr lang="en-US" altLang="ja-JP" dirty="0"/>
              <a:t>3He pot		: 0.05 g/sec</a:t>
            </a:r>
          </a:p>
          <a:p>
            <a:pPr lvl="3"/>
            <a:r>
              <a:rPr lang="en-US" altLang="ja-JP" dirty="0"/>
              <a:t>0.8 K, 378 Pa</a:t>
            </a:r>
          </a:p>
          <a:p>
            <a:pPr lvl="2"/>
            <a:r>
              <a:rPr lang="en-US" altLang="ja-JP" dirty="0"/>
              <a:t>1K pot		: 0.07 g/sec</a:t>
            </a:r>
          </a:p>
          <a:p>
            <a:pPr lvl="3"/>
            <a:r>
              <a:rPr lang="en-US" altLang="ja-JP" dirty="0"/>
              <a:t>1.6 K, 746 Pa</a:t>
            </a:r>
          </a:p>
          <a:p>
            <a:pPr lvl="2"/>
            <a:r>
              <a:rPr lang="en-US" altLang="ja-JP" dirty="0"/>
              <a:t>4K reservoir		: 4.17 L/hour</a:t>
            </a:r>
          </a:p>
          <a:p>
            <a:pPr lvl="3"/>
            <a:r>
              <a:rPr lang="en-US" altLang="ja-JP" dirty="0"/>
              <a:t>Include 1K pot fill</a:t>
            </a:r>
          </a:p>
          <a:p>
            <a:pPr lvl="1"/>
            <a:endParaRPr lang="en-US" altLang="ja-JP" dirty="0"/>
          </a:p>
          <a:p>
            <a:pPr lvl="1"/>
            <a:r>
              <a:rPr lang="en-US" altLang="ja-JP" dirty="0"/>
              <a:t>Static + Beam </a:t>
            </a:r>
          </a:p>
          <a:p>
            <a:pPr lvl="2"/>
            <a:r>
              <a:rPr lang="en-US" altLang="ja-JP" dirty="0"/>
              <a:t>3He pot		: 1.02 g/sec</a:t>
            </a:r>
          </a:p>
          <a:p>
            <a:pPr lvl="3"/>
            <a:r>
              <a:rPr lang="en-US" altLang="ja-JP" dirty="0"/>
              <a:t>0.8 K, 378 Pa</a:t>
            </a:r>
          </a:p>
          <a:p>
            <a:pPr lvl="3"/>
            <a:r>
              <a:rPr lang="en-US" altLang="ja-JP" dirty="0"/>
              <a:t>Necessary pumping speed : 7843 m</a:t>
            </a:r>
            <a:r>
              <a:rPr lang="en-US" altLang="ja-JP" baseline="30000" dirty="0"/>
              <a:t>3</a:t>
            </a:r>
            <a:r>
              <a:rPr lang="en-US" altLang="ja-JP" dirty="0"/>
              <a:t>/hour</a:t>
            </a:r>
          </a:p>
          <a:p>
            <a:pPr lvl="2"/>
            <a:r>
              <a:rPr lang="en-US" altLang="ja-JP" dirty="0"/>
              <a:t>1K pot		: 1.53 g/sec</a:t>
            </a:r>
          </a:p>
          <a:p>
            <a:pPr lvl="3"/>
            <a:r>
              <a:rPr lang="en-US" altLang="ja-JP" dirty="0"/>
              <a:t>1.6 K, 746 Pa</a:t>
            </a:r>
          </a:p>
          <a:p>
            <a:pPr lvl="3"/>
            <a:r>
              <a:rPr lang="en-US" altLang="ja-JP" dirty="0"/>
              <a:t>Necessary pumping speed : 3566 m</a:t>
            </a:r>
            <a:r>
              <a:rPr lang="en-US" altLang="ja-JP" baseline="30000" dirty="0"/>
              <a:t>3</a:t>
            </a:r>
            <a:r>
              <a:rPr lang="en-US" altLang="ja-JP" dirty="0"/>
              <a:t>/hour</a:t>
            </a:r>
          </a:p>
          <a:p>
            <a:pPr lvl="2"/>
            <a:r>
              <a:rPr lang="en-US" altLang="ja-JP" dirty="0"/>
              <a:t>4K reservoir		: 87.6 L/hour</a:t>
            </a:r>
          </a:p>
          <a:p>
            <a:pPr lvl="3"/>
            <a:r>
              <a:rPr lang="en-US" altLang="ja-JP" dirty="0"/>
              <a:t>Include 1K pot fill</a:t>
            </a:r>
          </a:p>
          <a:p>
            <a:pPr marL="1028700" lvl="3" indent="0">
              <a:buNone/>
            </a:pPr>
            <a:endParaRPr lang="en-US" altLang="ja-JP" dirty="0"/>
          </a:p>
          <a:p>
            <a:pPr lvl="1"/>
            <a:r>
              <a:rPr kumimoji="1" lang="en-US" altLang="ja-JP" dirty="0"/>
              <a:t>Consumption of helium-4 is strongly depend on 3He gas temperature before 4K reservoir</a:t>
            </a:r>
          </a:p>
          <a:p>
            <a:pPr marL="342900" lvl="1" indent="0">
              <a:buNone/>
            </a:pPr>
            <a:endParaRPr lang="en-US" altLang="ja-JP" dirty="0"/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26585D0A-065B-486E-9B56-3F19226444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787809"/>
              </p:ext>
            </p:extLst>
          </p:nvPr>
        </p:nvGraphicFramePr>
        <p:xfrm>
          <a:off x="7080546" y="4180492"/>
          <a:ext cx="4136538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5245">
                  <a:extLst>
                    <a:ext uri="{9D8B030D-6E8A-4147-A177-3AD203B41FA5}">
                      <a16:colId xmlns:a16="http://schemas.microsoft.com/office/drawing/2014/main" val="57047204"/>
                    </a:ext>
                  </a:extLst>
                </a:gridCol>
                <a:gridCol w="1415245">
                  <a:extLst>
                    <a:ext uri="{9D8B030D-6E8A-4147-A177-3AD203B41FA5}">
                      <a16:colId xmlns:a16="http://schemas.microsoft.com/office/drawing/2014/main" val="3917911362"/>
                    </a:ext>
                  </a:extLst>
                </a:gridCol>
                <a:gridCol w="1306048">
                  <a:extLst>
                    <a:ext uri="{9D8B030D-6E8A-4147-A177-3AD203B41FA5}">
                      <a16:colId xmlns:a16="http://schemas.microsoft.com/office/drawing/2014/main" val="2701760000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r>
                        <a:rPr kumimoji="1" lang="en-US" altLang="ja-JP" dirty="0"/>
                        <a:t>3He gas temp </a:t>
                      </a:r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dirty="0"/>
                        <a:t>Helium consumption [L/hour]</a:t>
                      </a:r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4065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solidFill>
                            <a:schemeClr val="bg1"/>
                          </a:solidFill>
                        </a:rPr>
                        <a:t>Static</a:t>
                      </a:r>
                      <a:endParaRPr kumimoji="1" lang="ja-JP" alt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solidFill>
                            <a:schemeClr val="bg1"/>
                          </a:solidFill>
                        </a:rPr>
                        <a:t>With beam</a:t>
                      </a:r>
                      <a:endParaRPr kumimoji="1" lang="ja-JP" alt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2547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6 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3.06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64.26 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76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8 K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4.17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87.60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8068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10 K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5.27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110.70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5234771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AE6364B-3413-4596-A381-E5335E171042}"/>
              </a:ext>
            </a:extLst>
          </p:cNvPr>
          <p:cNvSpPr txBox="1"/>
          <p:nvPr/>
        </p:nvSpPr>
        <p:spPr>
          <a:xfrm>
            <a:off x="7220607" y="1690688"/>
            <a:ext cx="3948517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dirty="0"/>
              <a:t>Cooling power of liquid evaporation</a:t>
            </a:r>
          </a:p>
          <a:p>
            <a:r>
              <a:rPr kumimoji="1" lang="en-US" altLang="ja-JP" dirty="0"/>
              <a:t>	L * m</a:t>
            </a:r>
          </a:p>
          <a:p>
            <a:r>
              <a:rPr lang="en-US" altLang="ja-JP" dirty="0"/>
              <a:t> L : latent heat of liquid</a:t>
            </a:r>
          </a:p>
          <a:p>
            <a:r>
              <a:rPr kumimoji="1" lang="en-US" altLang="ja-JP" dirty="0"/>
              <a:t> m : mass flow </a:t>
            </a:r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6EC72C7-14E0-47E6-A9F9-A8AA20017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0C0A-80D2-4379-8802-6E31FBC0024F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4999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7DA3D9-53A2-4E29-ABAF-D0F8F91BE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Fill rate (WBS 2.1.1.3.2 &amp; 2.1.1.3.4)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C858FDD-A258-46A3-A456-D9F6F49E92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ja-JP" dirty="0"/>
              <a:t>3He pot</a:t>
            </a:r>
          </a:p>
          <a:p>
            <a:pPr lvl="1"/>
            <a:r>
              <a:rPr lang="en-US" altLang="ja-JP" dirty="0"/>
              <a:t>1.02 g/sec</a:t>
            </a:r>
          </a:p>
          <a:p>
            <a:r>
              <a:rPr kumimoji="1" lang="en-US" altLang="ja-JP" dirty="0"/>
              <a:t>1K pot</a:t>
            </a:r>
          </a:p>
          <a:p>
            <a:pPr lvl="1"/>
            <a:r>
              <a:rPr lang="en-US" altLang="ja-JP" dirty="0"/>
              <a:t>0.68 g/sec</a:t>
            </a:r>
          </a:p>
          <a:p>
            <a:r>
              <a:rPr lang="en-US" altLang="ja-JP" dirty="0"/>
              <a:t>4K reservoir</a:t>
            </a:r>
          </a:p>
          <a:p>
            <a:pPr lvl="1"/>
            <a:r>
              <a:rPr lang="en-US" altLang="ja-JP" dirty="0"/>
              <a:t>41.42 L/hour</a:t>
            </a:r>
          </a:p>
          <a:p>
            <a:pPr marL="685800" lvl="2" indent="0">
              <a:buNone/>
            </a:pPr>
            <a:endParaRPr lang="en-US" altLang="ja-JP" dirty="0"/>
          </a:p>
          <a:p>
            <a:r>
              <a:rPr lang="en-US" altLang="ja-JP" dirty="0"/>
              <a:t>1K pot and 4K reservoir : 50 % of consumption rate</a:t>
            </a:r>
          </a:p>
          <a:p>
            <a:pPr lvl="1"/>
            <a:r>
              <a:rPr lang="en-US" altLang="ja-JP" dirty="0"/>
              <a:t>Considering duty cycle of proton beam is 35%</a:t>
            </a:r>
          </a:p>
          <a:p>
            <a:r>
              <a:rPr lang="en-US" altLang="ja-JP" dirty="0"/>
              <a:t>3He pot : 100 % of consumption rate</a:t>
            </a:r>
          </a:p>
          <a:p>
            <a:pPr lvl="1"/>
            <a:r>
              <a:rPr lang="en-US" altLang="ja-JP" dirty="0"/>
              <a:t>Reduce necessary 3He amount as small as possible</a:t>
            </a:r>
          </a:p>
          <a:p>
            <a:pPr lvl="1"/>
            <a:r>
              <a:rPr lang="en-US" altLang="ja-JP" dirty="0"/>
              <a:t>Whole volume of the heat exchanger should be in liquid 3He</a:t>
            </a:r>
          </a:p>
          <a:p>
            <a:endParaRPr lang="en-US" altLang="ja-JP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E97DE93-A57F-45A7-91F0-64633865D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0C0A-80D2-4379-8802-6E31FBC0024F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0226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147FB3-695C-4FC0-B3D2-66AFD2327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4K reservoir (WBS 2.1.1.6)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AA7A534-D602-4610-A10D-BC7504973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99411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ja-JP" dirty="0"/>
              <a:t>Temperature : 4.5 K</a:t>
            </a:r>
          </a:p>
          <a:p>
            <a:r>
              <a:rPr kumimoji="1" lang="en-US" altLang="ja-JP" dirty="0"/>
              <a:t>Pressure : 1.3 bar</a:t>
            </a:r>
            <a:endParaRPr lang="en-US" altLang="ja-JP" dirty="0"/>
          </a:p>
          <a:p>
            <a:pPr lvl="1"/>
            <a:r>
              <a:rPr kumimoji="1" lang="en-US" altLang="ja-JP" dirty="0"/>
              <a:t>Not to exceed 2 bar in case of total vacuum loss</a:t>
            </a:r>
          </a:p>
          <a:p>
            <a:r>
              <a:rPr kumimoji="1" lang="en-US" altLang="ja-JP" dirty="0"/>
              <a:t>Volume : &gt; 180 L </a:t>
            </a:r>
          </a:p>
          <a:p>
            <a:pPr lvl="1"/>
            <a:r>
              <a:rPr kumimoji="1" lang="en-US" altLang="ja-JP" dirty="0"/>
              <a:t>Ex )</a:t>
            </a:r>
            <a:r>
              <a:rPr lang="el-GR" altLang="ja-JP" dirty="0"/>
              <a:t> Φ</a:t>
            </a:r>
            <a:r>
              <a:rPr lang="en-US" altLang="ja-JP" dirty="0"/>
              <a:t>600 mm × L650 mm = 184 L</a:t>
            </a:r>
            <a:endParaRPr kumimoji="1" lang="en-US" altLang="ja-JP" dirty="0"/>
          </a:p>
          <a:p>
            <a:pPr lvl="1"/>
            <a:r>
              <a:rPr lang="en-US" altLang="ja-JP" dirty="0"/>
              <a:t>Last 36 hours without filling</a:t>
            </a:r>
          </a:p>
          <a:p>
            <a:pPr lvl="2"/>
            <a:r>
              <a:rPr kumimoji="1" lang="en-US" altLang="ja-JP" dirty="0"/>
              <a:t>Static condition</a:t>
            </a:r>
          </a:p>
          <a:p>
            <a:pPr lvl="3"/>
            <a:r>
              <a:rPr lang="en-US" altLang="ja-JP" dirty="0"/>
              <a:t>Heat load	&lt; 500 </a:t>
            </a:r>
            <a:r>
              <a:rPr lang="en-US" altLang="ja-JP" dirty="0" err="1"/>
              <a:t>mW</a:t>
            </a:r>
            <a:r>
              <a:rPr lang="en-US" altLang="ja-JP" dirty="0"/>
              <a:t> for He-II system</a:t>
            </a:r>
          </a:p>
          <a:p>
            <a:pPr marL="1371600" lvl="3" indent="0">
              <a:buNone/>
            </a:pPr>
            <a:r>
              <a:rPr lang="en-US" altLang="ja-JP" dirty="0"/>
              <a:t>		&lt; 1 W for 10K system</a:t>
            </a:r>
          </a:p>
          <a:p>
            <a:pPr marL="1371600" lvl="3" indent="0">
              <a:buNone/>
            </a:pPr>
            <a:r>
              <a:rPr kumimoji="1" lang="en-US" altLang="ja-JP" dirty="0"/>
              <a:t>		&lt; 10 W for 80 K system</a:t>
            </a:r>
          </a:p>
          <a:p>
            <a:pPr lvl="3"/>
            <a:r>
              <a:rPr lang="en-US" altLang="ja-JP" dirty="0"/>
              <a:t>4K Helium consumption : 4.17 L/hour </a:t>
            </a:r>
            <a:endParaRPr kumimoji="1" lang="en-US" altLang="ja-JP" dirty="0"/>
          </a:p>
          <a:p>
            <a:pPr lvl="1"/>
            <a:r>
              <a:rPr kumimoji="1" lang="en-US" altLang="ja-JP" dirty="0"/>
              <a:t>In case of static condition, </a:t>
            </a:r>
            <a:r>
              <a:rPr lang="en-US" altLang="ja-JP" dirty="0"/>
              <a:t>4K reservoir has enough helium to m</a:t>
            </a:r>
            <a:r>
              <a:rPr kumimoji="1" lang="en-US" altLang="ja-JP" dirty="0"/>
              <a:t>aintain </a:t>
            </a:r>
            <a:r>
              <a:rPr lang="en-US" altLang="ja-JP" dirty="0"/>
              <a:t>the system more than 36 hours without helium supply</a:t>
            </a:r>
          </a:p>
          <a:p>
            <a:pPr lvl="2"/>
            <a:r>
              <a:rPr lang="en-US" altLang="ja-JP" dirty="0"/>
              <a:t>12 hours for decision making</a:t>
            </a:r>
          </a:p>
          <a:p>
            <a:pPr lvl="2"/>
            <a:r>
              <a:rPr lang="en-US" altLang="ja-JP" dirty="0"/>
              <a:t>24 hours for safe shutdown</a:t>
            </a:r>
          </a:p>
          <a:p>
            <a:pPr lvl="1"/>
            <a:r>
              <a:rPr lang="en-US" altLang="ja-JP" dirty="0"/>
              <a:t>Safety factor : 20%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72B7798-23FF-457F-8F43-68B8E79BF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0C0A-80D2-4379-8802-6E31FBC0024F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8264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7CA5D9E-C822-4927-A593-4E8D7C404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1K pot (WBS 2.1.1.6)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1ED3C48-E744-41EC-A5F5-45BD380D6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Temperature : 1.6 K</a:t>
            </a:r>
          </a:p>
          <a:p>
            <a:r>
              <a:rPr lang="en-US" altLang="ja-JP" dirty="0"/>
              <a:t>Pressure : 746 Pa (Saturated)</a:t>
            </a:r>
          </a:p>
          <a:p>
            <a:r>
              <a:rPr lang="en-US" altLang="ja-JP" dirty="0"/>
              <a:t>Volume :  &gt; 9.4 L</a:t>
            </a:r>
          </a:p>
          <a:p>
            <a:pPr lvl="1"/>
            <a:r>
              <a:rPr lang="en-US" altLang="ja-JP" dirty="0"/>
              <a:t>Ex ) </a:t>
            </a:r>
            <a:r>
              <a:rPr lang="el-GR" altLang="ja-JP" dirty="0"/>
              <a:t>Φ</a:t>
            </a:r>
            <a:r>
              <a:rPr lang="en-US" altLang="ja-JP" dirty="0"/>
              <a:t>300mm × L150 mm = 10.6 L</a:t>
            </a:r>
          </a:p>
          <a:p>
            <a:pPr lvl="1"/>
            <a:r>
              <a:rPr lang="en-US" altLang="ja-JP" dirty="0"/>
              <a:t>Last 10 min without filling</a:t>
            </a:r>
          </a:p>
          <a:p>
            <a:pPr lvl="2"/>
            <a:r>
              <a:rPr lang="en-US" altLang="ja-JP" dirty="0"/>
              <a:t>Consumption rate with beam</a:t>
            </a:r>
          </a:p>
          <a:p>
            <a:pPr lvl="3"/>
            <a:r>
              <a:rPr lang="en-US" altLang="ja-JP" dirty="0"/>
              <a:t>1.53 g/sec</a:t>
            </a:r>
          </a:p>
          <a:p>
            <a:pPr lvl="2"/>
            <a:r>
              <a:rPr lang="en-US" altLang="ja-JP" dirty="0"/>
              <a:t>Density : 0.145 kg/L</a:t>
            </a:r>
          </a:p>
          <a:p>
            <a:pPr lvl="1"/>
            <a:r>
              <a:rPr lang="en-US" altLang="ja-JP" dirty="0"/>
              <a:t>Safety factor : 150%</a:t>
            </a:r>
          </a:p>
          <a:p>
            <a:pPr lvl="2"/>
            <a:endParaRPr lang="en-US" altLang="ja-JP" dirty="0"/>
          </a:p>
          <a:p>
            <a:pPr marL="914400" lvl="2" indent="0">
              <a:buNone/>
            </a:pPr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E290E91-73C0-4FBF-9DC6-8F81EC875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0C0A-80D2-4379-8802-6E31FBC0024F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5414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2B3EF4-2124-47A3-BAE8-B323B489A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Needle</a:t>
            </a:r>
            <a:r>
              <a:rPr kumimoji="1" lang="ja-JP" altLang="en-US" dirty="0"/>
              <a:t> </a:t>
            </a:r>
            <a:r>
              <a:rPr kumimoji="1" lang="en-US" altLang="ja-JP" dirty="0"/>
              <a:t>Valve</a:t>
            </a:r>
            <a:r>
              <a:rPr kumimoji="1" lang="ja-JP" altLang="en-US" dirty="0"/>
              <a:t> </a:t>
            </a:r>
            <a:r>
              <a:rPr lang="en-US" altLang="ja-JP" dirty="0"/>
              <a:t>impedance (WBS 2.1.1.7)</a:t>
            </a:r>
            <a:endParaRPr kumimoji="1" lang="ja-JP" altLang="en-US" dirty="0"/>
          </a:p>
        </p:txBody>
      </p:sp>
      <p:pic>
        <p:nvPicPr>
          <p:cNvPr id="7" name="コンテンツ プレースホルダー 6">
            <a:extLst>
              <a:ext uri="{FF2B5EF4-FFF2-40B4-BE49-F238E27FC236}">
                <a16:creationId xmlns:a16="http://schemas.microsoft.com/office/drawing/2014/main" id="{C246C875-38AA-417A-9C4C-C2F85C71D0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7815" y="2569441"/>
            <a:ext cx="7865805" cy="206811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2D1DBA5-30EC-44E0-9DCB-CFE87E188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0702" y="1426661"/>
            <a:ext cx="3025170" cy="1074314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BE7D569-616B-400D-9869-413033AC69BA}"/>
              </a:ext>
            </a:extLst>
          </p:cNvPr>
          <p:cNvSpPr txBox="1"/>
          <p:nvPr/>
        </p:nvSpPr>
        <p:spPr>
          <a:xfrm>
            <a:off x="2240842" y="4808167"/>
            <a:ext cx="78045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Requirement for </a:t>
            </a:r>
            <a:r>
              <a:rPr lang="en-US" altLang="ja-JP" dirty="0" err="1"/>
              <a:t>Cv</a:t>
            </a:r>
            <a:r>
              <a:rPr lang="en-US" altLang="ja-JP" dirty="0"/>
              <a:t> of needle valves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/>
              <a:t>4 times larger than calculated </a:t>
            </a:r>
            <a:r>
              <a:rPr lang="en-US" altLang="ja-JP" dirty="0" err="1"/>
              <a:t>Cv</a:t>
            </a:r>
            <a:endParaRPr lang="en-US" altLang="ja-JP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 err="1"/>
              <a:t>Cv</a:t>
            </a:r>
            <a:endParaRPr lang="en-US" altLang="ja-JP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ja-JP" dirty="0"/>
              <a:t>0.083 for the needle valve at the 3He line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ja-JP" dirty="0"/>
              <a:t>0.029 for the needle valve between 4K reservoir and 1K pot</a:t>
            </a:r>
            <a:endParaRPr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681D0D8F-36F8-4FD7-894D-9ABCA10E9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0C0A-80D2-4379-8802-6E31FBC0024F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7927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0439F1-F75A-4DC6-A520-357BE5B0D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Layou</a:t>
            </a:r>
            <a:r>
              <a:rPr lang="en-US" altLang="ja-JP" dirty="0"/>
              <a:t>t of cryostat</a:t>
            </a:r>
            <a:endParaRPr kumimoji="1" lang="ja-JP" altLang="en-US" dirty="0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9F1ED443-97B2-4604-9065-C613091479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132" y="1376363"/>
            <a:ext cx="3325315" cy="5345112"/>
          </a:xfr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409F735-062F-4EDD-9603-9EF230C62A1E}"/>
              </a:ext>
            </a:extLst>
          </p:cNvPr>
          <p:cNvSpPr txBox="1"/>
          <p:nvPr/>
        </p:nvSpPr>
        <p:spPr>
          <a:xfrm>
            <a:off x="5793346" y="2548342"/>
            <a:ext cx="4592924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Top flange		φ1100</a:t>
            </a:r>
          </a:p>
          <a:p>
            <a:r>
              <a:rPr lang="en-US" altLang="ja-JP" dirty="0"/>
              <a:t>Vacuum</a:t>
            </a:r>
            <a:r>
              <a:rPr lang="ja-JP" altLang="en-US" dirty="0"/>
              <a:t> </a:t>
            </a:r>
            <a:r>
              <a:rPr lang="en-US" altLang="ja-JP" dirty="0"/>
              <a:t>chamber	φ1000 x L1250</a:t>
            </a:r>
          </a:p>
          <a:p>
            <a:r>
              <a:rPr lang="en-US" altLang="ja-JP" dirty="0"/>
              <a:t>100 K shield		φ920</a:t>
            </a:r>
            <a:r>
              <a:rPr lang="ja-JP" altLang="en-US" dirty="0"/>
              <a:t> </a:t>
            </a:r>
            <a:r>
              <a:rPr lang="en-US" altLang="ja-JP" dirty="0"/>
              <a:t>x</a:t>
            </a:r>
            <a:r>
              <a:rPr lang="ja-JP" altLang="en-US" dirty="0"/>
              <a:t> </a:t>
            </a:r>
            <a:r>
              <a:rPr lang="en-US" altLang="ja-JP" dirty="0"/>
              <a:t>L1050</a:t>
            </a:r>
          </a:p>
          <a:p>
            <a:r>
              <a:rPr lang="en-US" altLang="ja-JP" dirty="0"/>
              <a:t>20 K shield		φ820 x L800</a:t>
            </a:r>
          </a:p>
          <a:p>
            <a:r>
              <a:rPr lang="en-US" altLang="ja-JP" dirty="0"/>
              <a:t>4K reservoir	</a:t>
            </a:r>
            <a:r>
              <a:rPr lang="el-GR" altLang="ja-JP" dirty="0"/>
              <a:t> </a:t>
            </a:r>
            <a:r>
              <a:rPr lang="en-US" altLang="ja-JP" dirty="0"/>
              <a:t>	φ450 x L500</a:t>
            </a:r>
          </a:p>
          <a:p>
            <a:r>
              <a:rPr lang="en-US" altLang="ja-JP" dirty="0"/>
              <a:t>Heat exchanger 		φ150 x L600</a:t>
            </a:r>
          </a:p>
          <a:p>
            <a:r>
              <a:rPr lang="en-US" altLang="ja-JP" dirty="0"/>
              <a:t>3He pumping duct	φ300 (max)</a:t>
            </a:r>
          </a:p>
          <a:p>
            <a:r>
              <a:rPr lang="en-US" altLang="ja-JP" dirty="0"/>
              <a:t>1K pot			φ200 x L150</a:t>
            </a:r>
          </a:p>
          <a:p>
            <a:r>
              <a:rPr lang="en-US" altLang="ja-JP" dirty="0"/>
              <a:t>4He pumping duct	φ300 (max)</a:t>
            </a:r>
            <a:endParaRPr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BE83FECC-1232-40C5-A1C8-A923E6ACE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0C0A-80D2-4379-8802-6E31FBC0024F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8529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76EEF8-C897-45DB-A24F-4B9A3D26C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Radiatio</a:t>
            </a:r>
            <a:r>
              <a:rPr lang="en-US" altLang="ja-JP" dirty="0"/>
              <a:t>n Heat (WBS 2.1.1.9)</a:t>
            </a:r>
            <a:endParaRPr kumimoji="1"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6CC3DA1-59A4-4DDE-938E-255E6F2BC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848" y="1637892"/>
            <a:ext cx="4137476" cy="99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コンテンツ プレースホルダー 8">
            <a:extLst>
              <a:ext uri="{FF2B5EF4-FFF2-40B4-BE49-F238E27FC236}">
                <a16:creationId xmlns:a16="http://schemas.microsoft.com/office/drawing/2014/main" id="{1FD690E8-A6B8-4910-B3DE-749AB63F72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8317466"/>
              </p:ext>
            </p:extLst>
          </p:nvPr>
        </p:nvGraphicFramePr>
        <p:xfrm>
          <a:off x="496431" y="3778267"/>
          <a:ext cx="11199138" cy="20298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0831">
                  <a:extLst>
                    <a:ext uri="{9D8B030D-6E8A-4147-A177-3AD203B41FA5}">
                      <a16:colId xmlns:a16="http://schemas.microsoft.com/office/drawing/2014/main" val="2759984346"/>
                    </a:ext>
                  </a:extLst>
                </a:gridCol>
                <a:gridCol w="1116358">
                  <a:extLst>
                    <a:ext uri="{9D8B030D-6E8A-4147-A177-3AD203B41FA5}">
                      <a16:colId xmlns:a16="http://schemas.microsoft.com/office/drawing/2014/main" val="3130285794"/>
                    </a:ext>
                  </a:extLst>
                </a:gridCol>
                <a:gridCol w="585022">
                  <a:extLst>
                    <a:ext uri="{9D8B030D-6E8A-4147-A177-3AD203B41FA5}">
                      <a16:colId xmlns:a16="http://schemas.microsoft.com/office/drawing/2014/main" val="188047450"/>
                    </a:ext>
                  </a:extLst>
                </a:gridCol>
                <a:gridCol w="762166">
                  <a:extLst>
                    <a:ext uri="{9D8B030D-6E8A-4147-A177-3AD203B41FA5}">
                      <a16:colId xmlns:a16="http://schemas.microsoft.com/office/drawing/2014/main" val="2260274129"/>
                    </a:ext>
                  </a:extLst>
                </a:gridCol>
                <a:gridCol w="539597">
                  <a:extLst>
                    <a:ext uri="{9D8B030D-6E8A-4147-A177-3AD203B41FA5}">
                      <a16:colId xmlns:a16="http://schemas.microsoft.com/office/drawing/2014/main" val="146995982"/>
                    </a:ext>
                  </a:extLst>
                </a:gridCol>
                <a:gridCol w="1079194">
                  <a:extLst>
                    <a:ext uri="{9D8B030D-6E8A-4147-A177-3AD203B41FA5}">
                      <a16:colId xmlns:a16="http://schemas.microsoft.com/office/drawing/2014/main" val="1788257385"/>
                    </a:ext>
                  </a:extLst>
                </a:gridCol>
                <a:gridCol w="1079194">
                  <a:extLst>
                    <a:ext uri="{9D8B030D-6E8A-4147-A177-3AD203B41FA5}">
                      <a16:colId xmlns:a16="http://schemas.microsoft.com/office/drawing/2014/main" val="2737582621"/>
                    </a:ext>
                  </a:extLst>
                </a:gridCol>
                <a:gridCol w="1079194">
                  <a:extLst>
                    <a:ext uri="{9D8B030D-6E8A-4147-A177-3AD203B41FA5}">
                      <a16:colId xmlns:a16="http://schemas.microsoft.com/office/drawing/2014/main" val="2129773883"/>
                    </a:ext>
                  </a:extLst>
                </a:gridCol>
                <a:gridCol w="1079194">
                  <a:extLst>
                    <a:ext uri="{9D8B030D-6E8A-4147-A177-3AD203B41FA5}">
                      <a16:colId xmlns:a16="http://schemas.microsoft.com/office/drawing/2014/main" val="3282685078"/>
                    </a:ext>
                  </a:extLst>
                </a:gridCol>
                <a:gridCol w="1079194">
                  <a:extLst>
                    <a:ext uri="{9D8B030D-6E8A-4147-A177-3AD203B41FA5}">
                      <a16:colId xmlns:a16="http://schemas.microsoft.com/office/drawing/2014/main" val="4063096867"/>
                    </a:ext>
                  </a:extLst>
                </a:gridCol>
                <a:gridCol w="1079194">
                  <a:extLst>
                    <a:ext uri="{9D8B030D-6E8A-4147-A177-3AD203B41FA5}">
                      <a16:colId xmlns:a16="http://schemas.microsoft.com/office/drawing/2014/main" val="1171161961"/>
                    </a:ext>
                  </a:extLst>
                </a:gridCol>
              </a:tblGrid>
              <a:tr h="66202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>
                          <a:effectLst/>
                        </a:rPr>
                        <a:t>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surface area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Temp.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Super insulator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>
                          <a:effectLst/>
                        </a:rPr>
                        <a:t>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emissivity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</a:rPr>
                        <a:t>radiation heat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3031401879"/>
                  </a:ext>
                </a:extLst>
              </a:tr>
              <a:tr h="7548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position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symbol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m^3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D[m]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L[m]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T1[K]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</a:rPr>
                        <a:t>T2[K]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# of SI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effecttive #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l-GR" sz="1800" u="none" strike="noStrike">
                          <a:effectLst/>
                        </a:rPr>
                        <a:t>ε</a:t>
                      </a:r>
                      <a:endParaRPr lang="el-GR" sz="1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</a:rPr>
                        <a:t>W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1166946166"/>
                  </a:ext>
                </a:extLst>
              </a:tr>
              <a:tr h="3338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</a:rPr>
                        <a:t>1st layer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14300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S1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u="none" strike="noStrike">
                          <a:effectLst/>
                        </a:rPr>
                        <a:t>0.70 </a:t>
                      </a:r>
                      <a:endParaRPr lang="en-US" altLang="ja-JP" sz="1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u="none" strike="noStrike">
                          <a:effectLst/>
                        </a:rPr>
                        <a:t>0.92</a:t>
                      </a:r>
                      <a:endParaRPr lang="en-US" altLang="ja-JP" sz="1800" b="0" i="0" u="none" strike="noStrike">
                        <a:solidFill>
                          <a:srgbClr val="0070C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u="none" strike="noStrike">
                          <a:effectLst/>
                        </a:rPr>
                        <a:t>1.05</a:t>
                      </a:r>
                      <a:endParaRPr lang="en-US" altLang="ja-JP" sz="1800" b="0" i="0" u="none" strike="noStrike">
                        <a:solidFill>
                          <a:srgbClr val="0070C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u="none" strike="noStrike">
                          <a:effectLst/>
                        </a:rPr>
                        <a:t>300</a:t>
                      </a:r>
                      <a:endParaRPr lang="en-US" altLang="ja-JP" sz="1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</a:rPr>
                        <a:t>100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u="none" strike="noStrike" dirty="0">
                          <a:effectLst/>
                        </a:rPr>
                        <a:t>30</a:t>
                      </a:r>
                      <a:endParaRPr lang="en-US" altLang="ja-JP" sz="1800" b="0" i="0" u="none" strike="noStrike" dirty="0">
                        <a:solidFill>
                          <a:srgbClr val="0070C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u="none" strike="noStrike">
                          <a:effectLst/>
                        </a:rPr>
                        <a:t>10</a:t>
                      </a:r>
                      <a:endParaRPr lang="en-US" altLang="ja-JP" sz="1800" b="0" i="0" u="none" strike="noStrike">
                        <a:solidFill>
                          <a:srgbClr val="0070C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u="none" strike="noStrike">
                          <a:effectLst/>
                        </a:rPr>
                        <a:t>0.1</a:t>
                      </a:r>
                      <a:endParaRPr lang="en-US" altLang="ja-JP" sz="1800" b="0" i="0" u="none" strike="noStrike">
                        <a:solidFill>
                          <a:srgbClr val="0070C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</a:rPr>
                        <a:t>2.17 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1555586845"/>
                  </a:ext>
                </a:extLst>
              </a:tr>
              <a:tr h="20029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</a:rPr>
                        <a:t>2nd layer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14300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S2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u="none" strike="noStrike">
                          <a:effectLst/>
                        </a:rPr>
                        <a:t>0.42 </a:t>
                      </a:r>
                      <a:endParaRPr lang="en-US" altLang="ja-JP" sz="1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u="none" strike="noStrike">
                          <a:effectLst/>
                        </a:rPr>
                        <a:t>0.82</a:t>
                      </a:r>
                      <a:endParaRPr lang="en-US" altLang="ja-JP" sz="1800" b="0" i="0" u="none" strike="noStrike">
                        <a:solidFill>
                          <a:srgbClr val="0070C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u="none" strike="noStrike">
                          <a:effectLst/>
                        </a:rPr>
                        <a:t>0.8</a:t>
                      </a:r>
                      <a:endParaRPr lang="en-US" altLang="ja-JP" sz="1800" b="0" i="0" u="none" strike="noStrike">
                        <a:solidFill>
                          <a:srgbClr val="0070C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u="none" strike="noStrike">
                          <a:effectLst/>
                        </a:rPr>
                        <a:t>100</a:t>
                      </a:r>
                      <a:endParaRPr lang="en-US" altLang="ja-JP" sz="1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</a:rPr>
                        <a:t>20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u="none" strike="noStrike">
                          <a:effectLst/>
                        </a:rPr>
                        <a:t>30</a:t>
                      </a:r>
                      <a:endParaRPr lang="en-US" altLang="ja-JP" sz="1800" b="0" i="0" u="none" strike="noStrike">
                        <a:solidFill>
                          <a:srgbClr val="0070C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u="none" strike="noStrike">
                          <a:effectLst/>
                        </a:rPr>
                        <a:t>10</a:t>
                      </a:r>
                      <a:endParaRPr lang="en-US" altLang="ja-JP" sz="1800" b="0" i="0" u="none" strike="noStrike">
                        <a:solidFill>
                          <a:srgbClr val="0070C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u="none" strike="noStrike">
                          <a:effectLst/>
                        </a:rPr>
                        <a:t>0.1</a:t>
                      </a:r>
                      <a:endParaRPr lang="en-US" altLang="ja-JP" sz="1800" b="0" i="0" u="none" strike="noStrike">
                        <a:solidFill>
                          <a:srgbClr val="0070C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</a:rPr>
                        <a:t>0.03 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478318150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67EB425-0C79-4F6E-B8E1-F4A8EC627EE5}"/>
              </a:ext>
            </a:extLst>
          </p:cNvPr>
          <p:cNvSpPr txBox="1"/>
          <p:nvPr/>
        </p:nvSpPr>
        <p:spPr>
          <a:xfrm>
            <a:off x="4187321" y="2744747"/>
            <a:ext cx="32672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n : number of super insulator</a:t>
            </a:r>
          </a:p>
          <a:p>
            <a:r>
              <a:rPr lang="en-US" altLang="ja-JP" dirty="0"/>
              <a:t>ε: emissivity</a:t>
            </a:r>
          </a:p>
          <a:p>
            <a:r>
              <a:rPr kumimoji="1" lang="en-US" altLang="ja-JP" dirty="0"/>
              <a:t>σ:</a:t>
            </a:r>
            <a:r>
              <a:rPr kumimoji="1" lang="ja-JP" altLang="en-US" dirty="0"/>
              <a:t> </a:t>
            </a:r>
            <a:r>
              <a:rPr lang="pl-PL" altLang="ja-JP" dirty="0"/>
              <a:t>5.67E</a:t>
            </a:r>
            <a:r>
              <a:rPr lang="pl-PL" altLang="ja-JP" baseline="30000" dirty="0"/>
              <a:t>-8</a:t>
            </a:r>
            <a:r>
              <a:rPr lang="pl-PL" altLang="ja-JP" dirty="0"/>
              <a:t> </a:t>
            </a:r>
            <a:r>
              <a:rPr lang="ja-JP" altLang="en-US" dirty="0"/>
              <a:t>「</a:t>
            </a:r>
            <a:r>
              <a:rPr lang="pl-PL" altLang="ja-JP" dirty="0"/>
              <a:t>W/m^2/K</a:t>
            </a:r>
            <a:r>
              <a:rPr lang="en-US" altLang="ja-JP" dirty="0"/>
              <a:t>^</a:t>
            </a:r>
            <a:r>
              <a:rPr lang="pl-PL" altLang="ja-JP" dirty="0"/>
              <a:t>4</a:t>
            </a:r>
            <a:r>
              <a:rPr lang="en-US" altLang="ja-JP" dirty="0"/>
              <a:t>]</a:t>
            </a:r>
            <a:r>
              <a:rPr lang="pl-PL" altLang="ja-JP" dirty="0"/>
              <a:t> </a:t>
            </a:r>
            <a:endParaRPr kumimoji="1" lang="ja-JP" altLang="en-US" dirty="0"/>
          </a:p>
        </p:txBody>
      </p:sp>
      <p:sp>
        <p:nvSpPr>
          <p:cNvPr id="11" name="スライド番号プレースホルダー 10">
            <a:extLst>
              <a:ext uri="{FF2B5EF4-FFF2-40B4-BE49-F238E27FC236}">
                <a16:creationId xmlns:a16="http://schemas.microsoft.com/office/drawing/2014/main" id="{71FC57F0-6FAF-4DB8-BE66-FE4A2539C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0C0A-80D2-4379-8802-6E31FBC0024F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8173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32D922-DD1A-4323-8817-B1A4A8CF8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Necessary helium flow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>
            <a:extLst>
              <a:ext uri="{FF2B5EF4-FFF2-40B4-BE49-F238E27FC236}">
                <a16:creationId xmlns:a16="http://schemas.microsoft.com/office/drawing/2014/main" id="{8323DEB4-141F-40E9-8EAA-FA7DCA1638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5635956"/>
              </p:ext>
            </p:extLst>
          </p:nvPr>
        </p:nvGraphicFramePr>
        <p:xfrm>
          <a:off x="1273853" y="1547409"/>
          <a:ext cx="8448697" cy="32950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58791">
                  <a:extLst>
                    <a:ext uri="{9D8B030D-6E8A-4147-A177-3AD203B41FA5}">
                      <a16:colId xmlns:a16="http://schemas.microsoft.com/office/drawing/2014/main" val="2980300755"/>
                    </a:ext>
                  </a:extLst>
                </a:gridCol>
                <a:gridCol w="1268976">
                  <a:extLst>
                    <a:ext uri="{9D8B030D-6E8A-4147-A177-3AD203B41FA5}">
                      <a16:colId xmlns:a16="http://schemas.microsoft.com/office/drawing/2014/main" val="523649247"/>
                    </a:ext>
                  </a:extLst>
                </a:gridCol>
                <a:gridCol w="857160">
                  <a:extLst>
                    <a:ext uri="{9D8B030D-6E8A-4147-A177-3AD203B41FA5}">
                      <a16:colId xmlns:a16="http://schemas.microsoft.com/office/drawing/2014/main" val="1235873634"/>
                    </a:ext>
                  </a:extLst>
                </a:gridCol>
                <a:gridCol w="883150">
                  <a:extLst>
                    <a:ext uri="{9D8B030D-6E8A-4147-A177-3AD203B41FA5}">
                      <a16:colId xmlns:a16="http://schemas.microsoft.com/office/drawing/2014/main" val="3936355847"/>
                    </a:ext>
                  </a:extLst>
                </a:gridCol>
                <a:gridCol w="1740310">
                  <a:extLst>
                    <a:ext uri="{9D8B030D-6E8A-4147-A177-3AD203B41FA5}">
                      <a16:colId xmlns:a16="http://schemas.microsoft.com/office/drawing/2014/main" val="861727279"/>
                    </a:ext>
                  </a:extLst>
                </a:gridCol>
                <a:gridCol w="1740310">
                  <a:extLst>
                    <a:ext uri="{9D8B030D-6E8A-4147-A177-3AD203B41FA5}">
                      <a16:colId xmlns:a16="http://schemas.microsoft.com/office/drawing/2014/main" val="3552201546"/>
                    </a:ext>
                  </a:extLst>
                </a:gridCol>
              </a:tblGrid>
              <a:tr h="21077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Temperature assumption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extLst>
                  <a:ext uri="{0D108BD9-81ED-4DB2-BD59-A6C34878D82A}">
                    <a16:rowId xmlns:a16="http://schemas.microsoft.com/office/drawing/2014/main" val="994741740"/>
                  </a:ext>
                </a:extLst>
              </a:tr>
              <a:tr h="21077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>
                          <a:effectLst/>
                        </a:rPr>
                        <a:t>　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Temperature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Enthalpy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571162"/>
                  </a:ext>
                </a:extLst>
              </a:tr>
              <a:tr h="2149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position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symbol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Temp. [K]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Temp. [K]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symbol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J/g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extLst>
                  <a:ext uri="{0D108BD9-81ED-4DB2-BD59-A6C34878D82A}">
                    <a16:rowId xmlns:a16="http://schemas.microsoft.com/office/drawing/2014/main" val="2673834982"/>
                  </a:ext>
                </a:extLst>
              </a:tr>
              <a:tr h="2149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4K reservoir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07477" marR="4479" marT="4479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T0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4.5</a:t>
                      </a:r>
                      <a:endParaRPr lang="en-US" altLang="ja-JP" sz="1600" b="0" i="0" u="none" strike="noStrike">
                        <a:solidFill>
                          <a:srgbClr val="0070C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4.5</a:t>
                      </a:r>
                      <a:endParaRPr lang="en-US" altLang="ja-JP" sz="1600" b="0" i="0" u="none" strike="noStrike">
                        <a:solidFill>
                          <a:srgbClr val="0070C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H(T0)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11.64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extLst>
                  <a:ext uri="{0D108BD9-81ED-4DB2-BD59-A6C34878D82A}">
                    <a16:rowId xmlns:a16="http://schemas.microsoft.com/office/drawing/2014/main" val="2609659243"/>
                  </a:ext>
                </a:extLst>
              </a:tr>
              <a:tr h="2107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1st layer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07477" marR="4479" marT="4479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T1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10</a:t>
                      </a:r>
                      <a:endParaRPr lang="en-US" altLang="ja-JP" sz="1600" b="0" i="0" u="none" strike="noStrike">
                        <a:solidFill>
                          <a:srgbClr val="0070C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10</a:t>
                      </a:r>
                      <a:endParaRPr lang="en-US" altLang="ja-JP" sz="1600" b="0" i="0" u="none" strike="noStrike">
                        <a:solidFill>
                          <a:srgbClr val="0070C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H(T1)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65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extLst>
                  <a:ext uri="{0D108BD9-81ED-4DB2-BD59-A6C34878D82A}">
                    <a16:rowId xmlns:a16="http://schemas.microsoft.com/office/drawing/2014/main" val="2045602076"/>
                  </a:ext>
                </a:extLst>
              </a:tr>
              <a:tr h="2107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2nd layer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07477" marR="4479" marT="4479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T2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100</a:t>
                      </a:r>
                      <a:endParaRPr lang="en-US" altLang="ja-JP" sz="1600" b="0" i="0" u="none" strike="noStrike">
                        <a:solidFill>
                          <a:srgbClr val="0070C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100</a:t>
                      </a:r>
                      <a:endParaRPr lang="en-US" altLang="ja-JP" sz="1600" b="0" i="0" u="none" strike="noStrike">
                        <a:solidFill>
                          <a:srgbClr val="0070C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H(T2)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535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extLst>
                  <a:ext uri="{0D108BD9-81ED-4DB2-BD59-A6C34878D82A}">
                    <a16:rowId xmlns:a16="http://schemas.microsoft.com/office/drawing/2014/main" val="1385769476"/>
                  </a:ext>
                </a:extLst>
              </a:tr>
              <a:tr h="3197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Room temperature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07477" marR="4479" marT="4479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Tr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300</a:t>
                      </a:r>
                      <a:endParaRPr lang="en-US" altLang="ja-JP" sz="1600" b="0" i="0" u="none" strike="noStrike">
                        <a:solidFill>
                          <a:srgbClr val="0070C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300</a:t>
                      </a:r>
                      <a:endParaRPr lang="en-US" altLang="ja-JP" sz="1600" b="0" i="0" u="none" strike="noStrike">
                        <a:solidFill>
                          <a:srgbClr val="0070C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H(Tr)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1574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extLst>
                  <a:ext uri="{0D108BD9-81ED-4DB2-BD59-A6C34878D82A}">
                    <a16:rowId xmlns:a16="http://schemas.microsoft.com/office/drawing/2014/main" val="4173491658"/>
                  </a:ext>
                </a:extLst>
              </a:tr>
              <a:tr h="210775"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extLst>
                  <a:ext uri="{0D108BD9-81ED-4DB2-BD59-A6C34878D82A}">
                    <a16:rowId xmlns:a16="http://schemas.microsoft.com/office/drawing/2014/main" val="1100203629"/>
                  </a:ext>
                </a:extLst>
              </a:tr>
              <a:tr h="210775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sz="1600" u="sng" strike="noStrike">
                          <a:effectLst/>
                        </a:rPr>
                        <a:t>mass flow of evaporation gas from 4K reservoir to thermal shield</a:t>
                      </a:r>
                      <a:endParaRPr lang="en-US" sz="1600" b="0" i="0" u="sng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489661"/>
                  </a:ext>
                </a:extLst>
              </a:tr>
              <a:tr h="210775"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u="none" strike="noStrike" dirty="0">
                          <a:effectLst/>
                        </a:rPr>
                        <a:t>0.01</a:t>
                      </a:r>
                      <a:endParaRPr lang="en-US" altLang="ja-JP" sz="1600" b="1" i="0" u="none" strike="noStrike" dirty="0">
                        <a:solidFill>
                          <a:srgbClr val="0070C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ja-JP" sz="1600" b="0" i="0" u="none" strike="noStrike">
                        <a:solidFill>
                          <a:srgbClr val="0070C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u="none" strike="noStrike" dirty="0">
                          <a:effectLst/>
                        </a:rPr>
                        <a:t>g/sec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extLst>
                  <a:ext uri="{0D108BD9-81ED-4DB2-BD59-A6C34878D82A}">
                    <a16:rowId xmlns:a16="http://schemas.microsoft.com/office/drawing/2014/main" val="2385277714"/>
                  </a:ext>
                </a:extLst>
              </a:tr>
              <a:tr h="210775"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8.41E-05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L/sec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extLst>
                  <a:ext uri="{0D108BD9-81ED-4DB2-BD59-A6C34878D82A}">
                    <a16:rowId xmlns:a16="http://schemas.microsoft.com/office/drawing/2014/main" val="2810250453"/>
                  </a:ext>
                </a:extLst>
              </a:tr>
              <a:tr h="210775"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>
                          <a:effectLst/>
                        </a:rPr>
                        <a:t>0.30 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L/hour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479" marR="4479" marT="4479" marB="0" anchor="ctr"/>
                </a:tc>
                <a:extLst>
                  <a:ext uri="{0D108BD9-81ED-4DB2-BD59-A6C34878D82A}">
                    <a16:rowId xmlns:a16="http://schemas.microsoft.com/office/drawing/2014/main" val="262538932"/>
                  </a:ext>
                </a:extLst>
              </a:tr>
            </a:tbl>
          </a:graphicData>
        </a:graphic>
      </p:graphicFrame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86589FB7-BC33-46D5-AB91-055372A823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8979072"/>
              </p:ext>
            </p:extLst>
          </p:nvPr>
        </p:nvGraphicFramePr>
        <p:xfrm>
          <a:off x="2735117" y="5074865"/>
          <a:ext cx="5978282" cy="12430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4504">
                  <a:extLst>
                    <a:ext uri="{9D8B030D-6E8A-4147-A177-3AD203B41FA5}">
                      <a16:colId xmlns:a16="http://schemas.microsoft.com/office/drawing/2014/main" val="3011734008"/>
                    </a:ext>
                  </a:extLst>
                </a:gridCol>
                <a:gridCol w="1557618">
                  <a:extLst>
                    <a:ext uri="{9D8B030D-6E8A-4147-A177-3AD203B41FA5}">
                      <a16:colId xmlns:a16="http://schemas.microsoft.com/office/drawing/2014/main" val="3453820716"/>
                    </a:ext>
                  </a:extLst>
                </a:gridCol>
                <a:gridCol w="2136160">
                  <a:extLst>
                    <a:ext uri="{9D8B030D-6E8A-4147-A177-3AD203B41FA5}">
                      <a16:colId xmlns:a16="http://schemas.microsoft.com/office/drawing/2014/main" val="2108083080"/>
                    </a:ext>
                  </a:extLst>
                </a:gridCol>
              </a:tblGrid>
              <a:tr h="2241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Cooling capacity of the thermal shield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403044719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position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symbol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W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1355655829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1st layer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14300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C</a:t>
                      </a:r>
                      <a:r>
                        <a:rPr lang="en-US" sz="1600" u="none" strike="noStrike" baseline="-25000">
                          <a:effectLst/>
                        </a:rPr>
                        <a:t>2nd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4.7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3964493251"/>
                  </a:ext>
                </a:extLst>
              </a:tr>
              <a:tr h="2432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2nd layer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14300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C</a:t>
                      </a:r>
                      <a:r>
                        <a:rPr lang="en-US" sz="1600" u="none" strike="noStrike" baseline="-25000">
                          <a:effectLst/>
                        </a:rPr>
                        <a:t>1st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0.5336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3997131405"/>
                  </a:ext>
                </a:extLst>
              </a:tr>
              <a:tr h="2432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other available enthalpy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C</a:t>
                      </a:r>
                      <a:r>
                        <a:rPr lang="en-US" sz="1600" u="none" strike="noStrike" baseline="-25000">
                          <a:effectLst/>
                        </a:rPr>
                        <a:t>other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</a:rPr>
                        <a:t>10.39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212046945"/>
                  </a:ext>
                </a:extLst>
              </a:tr>
            </a:tbl>
          </a:graphicData>
        </a:graphic>
      </p:graphicFrame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20950FC7-798B-45FB-8D09-17D233301C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0907169"/>
              </p:ext>
            </p:extLst>
          </p:nvPr>
        </p:nvGraphicFramePr>
        <p:xfrm>
          <a:off x="838200" y="5074865"/>
          <a:ext cx="1483416" cy="11563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1708">
                  <a:extLst>
                    <a:ext uri="{9D8B030D-6E8A-4147-A177-3AD203B41FA5}">
                      <a16:colId xmlns:a16="http://schemas.microsoft.com/office/drawing/2014/main" val="3030164123"/>
                    </a:ext>
                  </a:extLst>
                </a:gridCol>
                <a:gridCol w="741708">
                  <a:extLst>
                    <a:ext uri="{9D8B030D-6E8A-4147-A177-3AD203B41FA5}">
                      <a16:colId xmlns:a16="http://schemas.microsoft.com/office/drawing/2014/main" val="2218945009"/>
                    </a:ext>
                  </a:extLst>
                </a:gridCol>
              </a:tblGrid>
              <a:tr h="46062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300" b="1" u="none" strike="noStrike" dirty="0">
                          <a:effectLst/>
                        </a:rPr>
                        <a:t>radiation heat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314" marR="3314" marT="3314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314" marR="3314" marT="3314" marB="0" anchor="ctr"/>
                </a:tc>
                <a:extLst>
                  <a:ext uri="{0D108BD9-81ED-4DB2-BD59-A6C34878D82A}">
                    <a16:rowId xmlns:a16="http://schemas.microsoft.com/office/drawing/2014/main" val="2059521071"/>
                  </a:ext>
                </a:extLst>
              </a:tr>
              <a:tr h="261959">
                <a:tc>
                  <a:txBody>
                    <a:bodyPr/>
                    <a:lstStyle/>
                    <a:p>
                      <a:pPr algn="r" fontAlgn="ctr"/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314" marR="3314" marT="331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 dirty="0">
                          <a:effectLst/>
                        </a:rPr>
                        <a:t>W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314" marR="3314" marT="3314" marB="0" anchor="ctr"/>
                </a:tc>
                <a:extLst>
                  <a:ext uri="{0D108BD9-81ED-4DB2-BD59-A6C34878D82A}">
                    <a16:rowId xmlns:a16="http://schemas.microsoft.com/office/drawing/2014/main" val="3107318603"/>
                  </a:ext>
                </a:extLst>
              </a:tr>
              <a:tr h="232292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lang="en-US" altLang="ja-JP" sz="13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st</a:t>
                      </a:r>
                      <a:r>
                        <a:rPr lang="en-US" altLang="ja-JP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layer</a:t>
                      </a:r>
                    </a:p>
                  </a:txBody>
                  <a:tcPr marL="3314" marR="3314" marT="331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b="1" u="none" strike="noStrike" dirty="0">
                          <a:effectLst/>
                        </a:rPr>
                        <a:t>2.17 </a:t>
                      </a:r>
                      <a:endParaRPr lang="en-US" altLang="ja-JP" sz="13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314" marR="3314" marT="3314" marB="0" anchor="ctr"/>
                </a:tc>
                <a:extLst>
                  <a:ext uri="{0D108BD9-81ED-4DB2-BD59-A6C34878D82A}">
                    <a16:rowId xmlns:a16="http://schemas.microsoft.com/office/drawing/2014/main" val="2667950139"/>
                  </a:ext>
                </a:extLst>
              </a:tr>
              <a:tr h="19418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lang="en-US" altLang="ja-JP" sz="13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nd</a:t>
                      </a:r>
                      <a:r>
                        <a:rPr lang="en-US" altLang="ja-JP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layer</a:t>
                      </a:r>
                    </a:p>
                  </a:txBody>
                  <a:tcPr marL="3314" marR="3314" marT="331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b="1" u="none" strike="noStrike" dirty="0">
                          <a:effectLst/>
                        </a:rPr>
                        <a:t>0.03 </a:t>
                      </a:r>
                      <a:endParaRPr lang="en-US" altLang="ja-JP" sz="13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314" marR="3314" marT="3314" marB="0" anchor="ctr"/>
                </a:tc>
                <a:extLst>
                  <a:ext uri="{0D108BD9-81ED-4DB2-BD59-A6C34878D82A}">
                    <a16:rowId xmlns:a16="http://schemas.microsoft.com/office/drawing/2014/main" val="2507037781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CCAB807-C569-4BBD-9C36-DAA9693E6E7D}"/>
              </a:ext>
            </a:extLst>
          </p:cNvPr>
          <p:cNvSpPr txBox="1"/>
          <p:nvPr/>
        </p:nvSpPr>
        <p:spPr>
          <a:xfrm>
            <a:off x="8954814" y="5310591"/>
            <a:ext cx="2919933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Mass flow of 0.01 g/sec</a:t>
            </a:r>
          </a:p>
          <a:p>
            <a:r>
              <a:rPr lang="en-US" altLang="ja-JP" dirty="0"/>
              <a:t>2 times larger cooling capacity for 1</a:t>
            </a:r>
            <a:r>
              <a:rPr lang="en-US" altLang="ja-JP" baseline="30000" dirty="0"/>
              <a:t>st</a:t>
            </a:r>
            <a:r>
              <a:rPr lang="en-US" altLang="ja-JP" dirty="0"/>
              <a:t> layer</a:t>
            </a:r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068DD02-7EE7-445C-BF32-80187FC9FD92}"/>
              </a:ext>
            </a:extLst>
          </p:cNvPr>
          <p:cNvSpPr txBox="1"/>
          <p:nvPr/>
        </p:nvSpPr>
        <p:spPr>
          <a:xfrm>
            <a:off x="1090979" y="6427482"/>
            <a:ext cx="10112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Need to be evaluate other source of heat load (radiation heat, conduction of pipe, support, </a:t>
            </a:r>
            <a:r>
              <a:rPr lang="en-US" altLang="ja-JP" dirty="0"/>
              <a:t>…)</a:t>
            </a:r>
            <a:endParaRPr kumimoji="1" lang="ja-JP" altLang="en-US" dirty="0"/>
          </a:p>
        </p:txBody>
      </p:sp>
      <p:sp>
        <p:nvSpPr>
          <p:cNvPr id="10" name="スライド番号プレースホルダー 9">
            <a:extLst>
              <a:ext uri="{FF2B5EF4-FFF2-40B4-BE49-F238E27FC236}">
                <a16:creationId xmlns:a16="http://schemas.microsoft.com/office/drawing/2014/main" id="{72A5DA13-A1AD-402B-874F-9737B4B91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0C0A-80D2-4379-8802-6E31FBC0024F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296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164F66-E269-42BF-B972-9973EC551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Cooling test at KEK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DEAEC3-2CE2-408A-9F33-9CC1A80D95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Liquid helium supply : butch mode</a:t>
            </a:r>
          </a:p>
          <a:p>
            <a:r>
              <a:rPr lang="en-US" altLang="ja-JP" dirty="0"/>
              <a:t>Use helium-4 instead of helium-3</a:t>
            </a:r>
          </a:p>
          <a:p>
            <a:r>
              <a:rPr lang="en-US" altLang="ja-JP" dirty="0"/>
              <a:t>Item to be checked</a:t>
            </a:r>
          </a:p>
          <a:p>
            <a:pPr lvl="1"/>
            <a:r>
              <a:rPr lang="en-US" altLang="ja-JP" dirty="0"/>
              <a:t>Operation process </a:t>
            </a:r>
          </a:p>
          <a:p>
            <a:pPr lvl="1"/>
            <a:r>
              <a:rPr lang="en-US" altLang="ja-JP" dirty="0"/>
              <a:t>Cold leak</a:t>
            </a:r>
          </a:p>
          <a:p>
            <a:pPr lvl="1"/>
            <a:r>
              <a:rPr lang="en-US" altLang="ja-JP" dirty="0" err="1"/>
              <a:t>superleak</a:t>
            </a:r>
            <a:endParaRPr lang="en-US" altLang="ja-JP" dirty="0"/>
          </a:p>
          <a:p>
            <a:pPr lvl="2"/>
            <a:r>
              <a:rPr lang="ja-JP" altLang="en-US" dirty="0"/>
              <a:t>～ </a:t>
            </a:r>
            <a:r>
              <a:rPr lang="en-US" altLang="ja-JP" dirty="0"/>
              <a:t>1.5 K </a:t>
            </a:r>
          </a:p>
          <a:p>
            <a:pPr lvl="3"/>
            <a:r>
              <a:rPr lang="en-US" altLang="ja-JP" dirty="0"/>
              <a:t>Depend available pump</a:t>
            </a:r>
          </a:p>
          <a:p>
            <a:pPr lvl="2"/>
            <a:r>
              <a:rPr lang="en-US" altLang="ja-JP" dirty="0"/>
              <a:t>Static heat load estimation</a:t>
            </a:r>
          </a:p>
          <a:p>
            <a:pPr lvl="3"/>
            <a:r>
              <a:rPr lang="en-US" altLang="ja-JP" dirty="0"/>
              <a:t>Evaporation &amp; pumping rate</a:t>
            </a:r>
          </a:p>
          <a:p>
            <a:pPr lvl="3"/>
            <a:r>
              <a:rPr lang="en-US" altLang="ja-JP" dirty="0"/>
              <a:t>How to estimate film flow effect?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52B0681-CCB3-4092-8222-0D3E7B444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0C0A-80D2-4379-8802-6E31FBC0024F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43458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9920D3-10D9-49E2-A644-71F1B34B7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Next step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A81CF1C-AC66-49B6-89C3-BA11C1C2C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21117"/>
          </a:xfrm>
        </p:spPr>
        <p:txBody>
          <a:bodyPr>
            <a:normAutofit fontScale="85000" lnSpcReduction="20000"/>
          </a:bodyPr>
          <a:lstStyle/>
          <a:p>
            <a:r>
              <a:rPr lang="en-US" altLang="ja-JP" dirty="0"/>
              <a:t>Detail estimation of h</a:t>
            </a:r>
            <a:r>
              <a:rPr kumimoji="1" lang="en-US" altLang="ja-JP" dirty="0"/>
              <a:t>eat load</a:t>
            </a:r>
          </a:p>
          <a:p>
            <a:pPr lvl="1"/>
            <a:r>
              <a:rPr lang="en-US" altLang="ja-JP" dirty="0"/>
              <a:t>He-II : should be assume 1 W?</a:t>
            </a:r>
          </a:p>
          <a:p>
            <a:pPr lvl="1"/>
            <a:r>
              <a:rPr kumimoji="1" lang="en-US" altLang="ja-JP" dirty="0"/>
              <a:t>Thermal shield</a:t>
            </a:r>
            <a:endParaRPr lang="en-US" altLang="ja-JP" dirty="0"/>
          </a:p>
          <a:p>
            <a:pPr lvl="2"/>
            <a:r>
              <a:rPr kumimoji="1" lang="en-US" altLang="ja-JP" dirty="0"/>
              <a:t>Estimate</a:t>
            </a:r>
          </a:p>
          <a:p>
            <a:pPr lvl="3"/>
            <a:r>
              <a:rPr kumimoji="1" lang="en-US" altLang="ja-JP" dirty="0"/>
              <a:t>radiation heat</a:t>
            </a:r>
          </a:p>
          <a:p>
            <a:pPr lvl="3"/>
            <a:r>
              <a:rPr kumimoji="1" lang="en-US" altLang="ja-JP" dirty="0"/>
              <a:t>conduction heat </a:t>
            </a:r>
          </a:p>
          <a:p>
            <a:pPr lvl="1"/>
            <a:r>
              <a:rPr lang="en-US" altLang="ja-JP" dirty="0"/>
              <a:t>Re-calculate by new number</a:t>
            </a:r>
          </a:p>
          <a:p>
            <a:r>
              <a:rPr lang="en-US" altLang="ja-JP" dirty="0"/>
              <a:t>Necessary coil length HEX (-&gt; TO)</a:t>
            </a:r>
          </a:p>
          <a:p>
            <a:pPr lvl="1"/>
            <a:r>
              <a:rPr lang="en-US" altLang="ja-JP" dirty="0"/>
              <a:t>a</a:t>
            </a:r>
            <a:r>
              <a:rPr kumimoji="1" lang="en-US" altLang="ja-JP" dirty="0"/>
              <a:t>bove 4K, 4K reservoir, above 1K pot and 1K pot</a:t>
            </a:r>
          </a:p>
          <a:p>
            <a:pPr lvl="1"/>
            <a:r>
              <a:rPr kumimoji="1" lang="en-US" altLang="ja-JP" dirty="0"/>
              <a:t>Calculate </a:t>
            </a:r>
          </a:p>
          <a:p>
            <a:pPr lvl="2"/>
            <a:r>
              <a:rPr kumimoji="1" lang="en-US" altLang="ja-JP" dirty="0"/>
              <a:t>pressure drop in the coil</a:t>
            </a:r>
          </a:p>
          <a:p>
            <a:pPr lvl="2"/>
            <a:r>
              <a:rPr kumimoji="1" lang="en-US" altLang="ja-JP" dirty="0"/>
              <a:t>3He amount in the coil</a:t>
            </a:r>
          </a:p>
          <a:p>
            <a:r>
              <a:rPr kumimoji="1" lang="en-US" altLang="ja-JP" dirty="0"/>
              <a:t>Loss of vacuum relief size (-&gt; </a:t>
            </a:r>
            <a:r>
              <a:rPr kumimoji="1" lang="en-US" altLang="ja-JP" dirty="0" err="1"/>
              <a:t>RMat</a:t>
            </a:r>
            <a:r>
              <a:rPr kumimoji="1" lang="en-US" altLang="ja-JP" dirty="0"/>
              <a:t>)</a:t>
            </a:r>
          </a:p>
          <a:p>
            <a:pPr lvl="1"/>
            <a:r>
              <a:rPr kumimoji="1" lang="en-US" altLang="ja-JP" dirty="0"/>
              <a:t>Cold ?</a:t>
            </a:r>
          </a:p>
          <a:p>
            <a:pPr lvl="2"/>
            <a:r>
              <a:rPr lang="en-US" altLang="ja-JP" dirty="0"/>
              <a:t>smaller diameter</a:t>
            </a:r>
          </a:p>
          <a:p>
            <a:pPr lvl="1"/>
            <a:r>
              <a:rPr kumimoji="1" lang="en-US" altLang="ja-JP" dirty="0"/>
              <a:t>Room temperature ?</a:t>
            </a:r>
          </a:p>
          <a:p>
            <a:pPr lvl="2"/>
            <a:r>
              <a:rPr lang="en-US" altLang="ja-JP" dirty="0"/>
              <a:t>Easy maintenance</a:t>
            </a:r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5E129B2-D12A-459B-86BD-2CB39EC57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0C0A-80D2-4379-8802-6E31FBC0024F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97719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3243</TotalTime>
  <Words>989</Words>
  <Application>Microsoft Office PowerPoint</Application>
  <PresentationFormat>ワイド画面</PresentationFormat>
  <Paragraphs>395</Paragraphs>
  <Slides>15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3" baseType="lpstr">
      <vt:lpstr>游ゴシック</vt:lpstr>
      <vt:lpstr>游ゴシック</vt:lpstr>
      <vt:lpstr>游ゴシック Light</vt:lpstr>
      <vt:lpstr>游明朝</vt:lpstr>
      <vt:lpstr>Arial</vt:lpstr>
      <vt:lpstr>Century Gothic</vt:lpstr>
      <vt:lpstr>Times New Roman</vt:lpstr>
      <vt:lpstr>Office テーマ</vt:lpstr>
      <vt:lpstr>Helium Cryostat Calculation</vt:lpstr>
      <vt:lpstr>Helium Flow </vt:lpstr>
      <vt:lpstr>List of calculation (WBS)</vt:lpstr>
      <vt:lpstr>3He pot and HEX 1 (WBS 2.1.1.6)</vt:lpstr>
      <vt:lpstr>Kapitza conductance</vt:lpstr>
      <vt:lpstr>Helium consumption</vt:lpstr>
      <vt:lpstr>Fill rate (WBS 2.1.1.3.2 &amp; 2.1.1.3.4)</vt:lpstr>
      <vt:lpstr>4K reservoir (WBS 2.1.1.6)</vt:lpstr>
      <vt:lpstr>1K pot (WBS 2.1.1.6)</vt:lpstr>
      <vt:lpstr>Needle Valve impedance (WBS 2.1.1.7)</vt:lpstr>
      <vt:lpstr>Layout of cryostat</vt:lpstr>
      <vt:lpstr>Radiation Heat (WBS 2.1.1.9)</vt:lpstr>
      <vt:lpstr>Necessary helium flow</vt:lpstr>
      <vt:lpstr>Cooling test at KEK</vt:lpstr>
      <vt:lpstr>Next step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Helium Cryostat</dc:title>
  <dc:creator>川崎 真介</dc:creator>
  <cp:lastModifiedBy>川崎 真介</cp:lastModifiedBy>
  <cp:revision>35</cp:revision>
  <dcterms:created xsi:type="dcterms:W3CDTF">2018-08-02T08:45:30Z</dcterms:created>
  <dcterms:modified xsi:type="dcterms:W3CDTF">2018-08-08T14:15:14Z</dcterms:modified>
</cp:coreProperties>
</file>