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7" r:id="rId2"/>
    <p:sldId id="324" r:id="rId3"/>
    <p:sldId id="306" r:id="rId4"/>
    <p:sldId id="309" r:id="rId5"/>
    <p:sldId id="308" r:id="rId6"/>
    <p:sldId id="311" r:id="rId7"/>
    <p:sldId id="312" r:id="rId8"/>
    <p:sldId id="314" r:id="rId9"/>
    <p:sldId id="319" r:id="rId10"/>
    <p:sldId id="315" r:id="rId11"/>
    <p:sldId id="318" r:id="rId12"/>
    <p:sldId id="323" r:id="rId13"/>
    <p:sldId id="321" r:id="rId14"/>
    <p:sldId id="322" r:id="rId15"/>
    <p:sldId id="325" r:id="rId16"/>
    <p:sldId id="310" r:id="rId17"/>
    <p:sldId id="294" r:id="rId18"/>
    <p:sldId id="295" r:id="rId19"/>
    <p:sldId id="32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EB7022"/>
    <a:srgbClr val="FFFFFF"/>
    <a:srgbClr val="7293C2"/>
    <a:srgbClr val="00A4FF"/>
    <a:srgbClr val="00A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1" autoAdjust="0"/>
    <p:restoredTop sz="94450"/>
  </p:normalViewPr>
  <p:slideViewPr>
    <p:cSldViewPr snapToGrid="0" snapToObjects="1">
      <p:cViewPr varScale="1">
        <p:scale>
          <a:sx n="89" d="100"/>
          <a:sy n="89" d="100"/>
        </p:scale>
        <p:origin x="408" y="63"/>
      </p:cViewPr>
      <p:guideLst>
        <p:guide orient="horz" pos="1797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1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69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6B958E4-B883-3A43-B886-6E34D2C9DE1B}" type="datetime1">
              <a:rPr lang="en-CA" smtClean="0"/>
              <a:t>08-Aug-18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27870" y="205595"/>
            <a:ext cx="863226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4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4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248852" y="0"/>
            <a:ext cx="3943148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08-Aug-18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86968"/>
            <a:ext cx="10972800" cy="520903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7D6E3-EA9D-E741-9881-B35FD4502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5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267"/>
            </a:lvl1pPr>
          </a:lstStyle>
          <a:p>
            <a:pPr lvl="0">
              <a:defRPr sz="1800" b="0"/>
            </a:pPr>
            <a:r>
              <a:rPr sz="4533" b="1"/>
              <a:t>タイトルテキスト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1250081" indent="-535749">
              <a:spcBef>
                <a:spcPts val="375"/>
              </a:spcBef>
              <a:defRPr sz="2267" i="1"/>
            </a:lvl2pPr>
            <a:lvl3pPr marL="1666774" indent="-535749">
              <a:spcBef>
                <a:spcPts val="0"/>
              </a:spcBef>
              <a:defRPr sz="1733"/>
            </a:lvl3pPr>
            <a:lvl4pPr marL="2083468" indent="-535749">
              <a:spcBef>
                <a:spcPts val="0"/>
              </a:spcBef>
              <a:defRPr sz="1733" b="0"/>
            </a:lvl4pPr>
            <a:lvl5pPr marL="2500161" indent="-535749">
              <a:spcBef>
                <a:spcPts val="0"/>
              </a:spcBef>
              <a:defRPr sz="1067" b="0"/>
            </a:lvl5pPr>
          </a:lstStyle>
          <a:p>
            <a:pPr lvl="0">
              <a:defRPr sz="1800" b="0"/>
            </a:pPr>
            <a:r>
              <a:rPr sz="3333" b="1"/>
              <a:t>本文レベル1</a:t>
            </a:r>
          </a:p>
          <a:p>
            <a:pPr lvl="1">
              <a:defRPr sz="1800" b="0" i="0"/>
            </a:pPr>
            <a:r>
              <a:rPr sz="2267" b="1" i="1"/>
              <a:t>本文レベル2</a:t>
            </a:r>
          </a:p>
          <a:p>
            <a:pPr lvl="2">
              <a:defRPr b="0"/>
            </a:pPr>
            <a:r>
              <a:rPr b="1"/>
              <a:t>本文レベル3</a:t>
            </a:r>
          </a:p>
          <a:p>
            <a:pPr lvl="3"/>
            <a:r>
              <a:t>本文レベル4</a:t>
            </a:r>
          </a:p>
          <a:p>
            <a:pPr lvl="4">
              <a:defRPr sz="1800"/>
            </a:pPr>
            <a:r>
              <a:rPr sz="1067"/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327053589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2iO6hu25ZMQOD9K_dDpwM9qMbBwxHZVU2lDZXy9OBCk/edit?usp=sharing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222313" cy="2082023"/>
          </a:xfrm>
        </p:spPr>
        <p:txBody>
          <a:bodyPr/>
          <a:lstStyle/>
          <a:p>
            <a:r>
              <a:rPr lang="en-CA" dirty="0"/>
              <a:t>UCN Experiments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R. Picker</a:t>
            </a:r>
          </a:p>
        </p:txBody>
      </p:sp>
    </p:spTree>
    <p:extLst>
      <p:ext uri="{BB962C8B-B14F-4D97-AF65-F5344CB8AC3E}">
        <p14:creationId xmlns:p14="http://schemas.microsoft.com/office/powerpoint/2010/main" val="203100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302"/>
            <a:ext cx="12189351" cy="362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1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What is most important for the next generation source?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UCN source cryostat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UCN handling hardware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2295842"/>
            <a:ext cx="4968875" cy="3623435"/>
          </a:xfrm>
        </p:spPr>
        <p:txBody>
          <a:bodyPr/>
          <a:lstStyle/>
          <a:p>
            <a:r>
              <a:rPr lang="en-CA" dirty="0"/>
              <a:t>Static heat load </a:t>
            </a:r>
            <a:r>
              <a:rPr lang="en-CA" dirty="0">
                <a:sym typeface="Symbol" panose="05050102010706020507" pitchFamily="18" charset="2"/>
              </a:rPr>
              <a:t></a:t>
            </a:r>
            <a:r>
              <a:rPr lang="en-CA" dirty="0"/>
              <a:t> let isopure boil off to measure (results from 2017?)</a:t>
            </a:r>
          </a:p>
          <a:p>
            <a:r>
              <a:rPr lang="en-CA" dirty="0"/>
              <a:t>Heat conduction in isopure He </a:t>
            </a:r>
            <a:r>
              <a:rPr lang="en-CA" dirty="0">
                <a:sym typeface="Symbol" panose="05050102010706020507" pitchFamily="18" charset="2"/>
              </a:rPr>
              <a:t></a:t>
            </a:r>
            <a:r>
              <a:rPr lang="en-CA" dirty="0"/>
              <a:t> heater tests (better now with better PG9L)</a:t>
            </a:r>
          </a:p>
          <a:p>
            <a:r>
              <a:rPr lang="en-CA" dirty="0"/>
              <a:t>???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573838" y="2295841"/>
            <a:ext cx="4968875" cy="4304464"/>
          </a:xfrm>
        </p:spPr>
        <p:txBody>
          <a:bodyPr>
            <a:normAutofit fontScale="62500" lnSpcReduction="2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burst disk </a:t>
            </a:r>
            <a:r>
              <a:rPr lang="en-CA" dirty="0"/>
              <a:t>effect on source storage lifetime </a:t>
            </a:r>
            <a:r>
              <a:rPr lang="en-CA" dirty="0">
                <a:sym typeface="Symbol" panose="05050102010706020507" pitchFamily="18" charset="2"/>
              </a:rPr>
              <a:t> make duplicate and perform storage lifetime measurements</a:t>
            </a:r>
          </a:p>
          <a:p>
            <a:r>
              <a:rPr lang="en-CA" b="1" dirty="0">
                <a:solidFill>
                  <a:srgbClr val="FF0000"/>
                </a:solidFill>
                <a:sym typeface="Symbol" panose="05050102010706020507" pitchFamily="18" charset="2"/>
              </a:rPr>
              <a:t>VAT valve </a:t>
            </a:r>
            <a:r>
              <a:rPr lang="en-CA" dirty="0">
                <a:sym typeface="Symbol" panose="05050102010706020507" pitchFamily="18" charset="2"/>
              </a:rPr>
              <a:t>storage lifetime  use the two we have to store UCN (both sides?) and its transmission</a:t>
            </a:r>
          </a:p>
          <a:p>
            <a:r>
              <a:rPr lang="en-CA" b="1" dirty="0">
                <a:solidFill>
                  <a:srgbClr val="FF0000"/>
                </a:solidFill>
              </a:rPr>
              <a:t>SCM transmission </a:t>
            </a:r>
            <a:r>
              <a:rPr lang="en-CA" dirty="0"/>
              <a:t>(warm bore and cold bore) </a:t>
            </a:r>
            <a:r>
              <a:rPr lang="en-CA" dirty="0">
                <a:sym typeface="Symbol" panose="05050102010706020507" pitchFamily="18" charset="2"/>
              </a:rPr>
              <a:t> build UCN guide bores with foil holder and measure</a:t>
            </a:r>
          </a:p>
          <a:p>
            <a:r>
              <a:rPr lang="en-CA" b="1" dirty="0" err="1">
                <a:solidFill>
                  <a:srgbClr val="FF0000"/>
                </a:solidFill>
                <a:sym typeface="Symbol" panose="05050102010706020507" pitchFamily="18" charset="2"/>
              </a:rPr>
              <a:t>NiP</a:t>
            </a:r>
            <a:r>
              <a:rPr lang="en-CA" b="1" dirty="0">
                <a:solidFill>
                  <a:srgbClr val="FF0000"/>
                </a:solidFill>
                <a:sym typeface="Symbol" panose="05050102010706020507" pitchFamily="18" charset="2"/>
              </a:rPr>
              <a:t> production volume </a:t>
            </a:r>
            <a:r>
              <a:rPr lang="en-CA" dirty="0">
                <a:sym typeface="Symbol" panose="05050102010706020507" pitchFamily="18" charset="2"/>
              </a:rPr>
              <a:t> SK to build one and test baking temperature dependence</a:t>
            </a:r>
          </a:p>
          <a:p>
            <a:r>
              <a:rPr lang="en-CA" b="1" dirty="0" err="1">
                <a:solidFill>
                  <a:schemeClr val="accent2"/>
                </a:solidFill>
                <a:sym typeface="Symbol" panose="05050102010706020507" pitchFamily="18" charset="2"/>
              </a:rPr>
              <a:t>NiP</a:t>
            </a:r>
            <a:r>
              <a:rPr lang="en-CA" b="1" dirty="0">
                <a:solidFill>
                  <a:schemeClr val="accent2"/>
                </a:solidFill>
                <a:sym typeface="Symbol" panose="05050102010706020507" pitchFamily="18" charset="2"/>
              </a:rPr>
              <a:t> guides </a:t>
            </a:r>
            <a:r>
              <a:rPr lang="en-CA" dirty="0">
                <a:sym typeface="Symbol" panose="05050102010706020507" pitchFamily="18" charset="2"/>
              </a:rPr>
              <a:t>on different substrates, from different companies?  NSERC grant money can be used</a:t>
            </a:r>
          </a:p>
          <a:p>
            <a:r>
              <a:rPr lang="en-CA" b="1" dirty="0">
                <a:solidFill>
                  <a:schemeClr val="accent2"/>
                </a:solidFill>
                <a:sym typeface="Symbol" panose="05050102010706020507" pitchFamily="18" charset="2"/>
              </a:rPr>
              <a:t>Li6 detector improvement </a:t>
            </a:r>
            <a:r>
              <a:rPr lang="en-CA" dirty="0">
                <a:sym typeface="Symbol" panose="05050102010706020507" pitchFamily="18" charset="2"/>
              </a:rPr>
              <a:t>(connections, vacuum) and studies (see Pietro’s talk)</a:t>
            </a:r>
          </a:p>
          <a:p>
            <a:r>
              <a:rPr lang="en-CA" b="1" dirty="0">
                <a:solidFill>
                  <a:srgbClr val="00B050"/>
                </a:solidFill>
                <a:sym typeface="Symbol" panose="05050102010706020507" pitchFamily="18" charset="2"/>
              </a:rPr>
              <a:t>non-de-polarizing guides </a:t>
            </a:r>
            <a:r>
              <a:rPr lang="en-CA" dirty="0">
                <a:sym typeface="Symbol" panose="05050102010706020507" pitchFamily="18" charset="2"/>
              </a:rPr>
              <a:t> see above partly</a:t>
            </a:r>
          </a:p>
          <a:p>
            <a:r>
              <a:rPr lang="en-CA" b="1" dirty="0">
                <a:solidFill>
                  <a:srgbClr val="00B050"/>
                </a:solidFill>
                <a:sym typeface="Symbol" panose="05050102010706020507" pitchFamily="18" charset="2"/>
              </a:rPr>
              <a:t>non-conducting guides </a:t>
            </a:r>
            <a:r>
              <a:rPr lang="en-CA" dirty="0">
                <a:sym typeface="Symbol" panose="05050102010706020507" pitchFamily="18" charset="2"/>
              </a:rPr>
              <a:t>for spin flipper  </a:t>
            </a:r>
            <a:r>
              <a:rPr lang="en-CA" dirty="0" err="1">
                <a:sym typeface="Symbol" panose="05050102010706020507" pitchFamily="18" charset="2"/>
              </a:rPr>
              <a:t>NiMo</a:t>
            </a:r>
            <a:r>
              <a:rPr lang="en-CA" dirty="0">
                <a:sym typeface="Symbol" panose="05050102010706020507" pitchFamily="18" charset="2"/>
              </a:rPr>
              <a:t> on </a:t>
            </a:r>
            <a:r>
              <a:rPr lang="en-CA" dirty="0" err="1">
                <a:sym typeface="Symbol" panose="05050102010706020507" pitchFamily="18" charset="2"/>
              </a:rPr>
              <a:t>on</a:t>
            </a:r>
            <a:r>
              <a:rPr lang="en-CA" dirty="0">
                <a:sym typeface="Symbol" panose="05050102010706020507" pitchFamily="18" charset="2"/>
              </a:rPr>
              <a:t> glass from </a:t>
            </a:r>
            <a:r>
              <a:rPr lang="en-CA" dirty="0" err="1">
                <a:sym typeface="Symbol" panose="05050102010706020507" pitchFamily="18" charset="2"/>
              </a:rPr>
              <a:t>Torsten</a:t>
            </a:r>
            <a:r>
              <a:rPr lang="en-CA" dirty="0">
                <a:sym typeface="Symbol" panose="05050102010706020507" pitchFamily="18" charset="2"/>
              </a:rPr>
              <a:t>?</a:t>
            </a:r>
          </a:p>
          <a:p>
            <a:r>
              <a:rPr lang="en-CA" b="1" dirty="0">
                <a:solidFill>
                  <a:srgbClr val="00B050"/>
                </a:solidFill>
                <a:sym typeface="Symbol" panose="05050102010706020507" pitchFamily="18" charset="2"/>
              </a:rPr>
              <a:t>Fe foil polarizer and spin flipper </a:t>
            </a:r>
            <a:r>
              <a:rPr lang="en-CA" dirty="0">
                <a:sym typeface="Symbol" panose="05050102010706020507" pitchFamily="18" charset="2"/>
              </a:rPr>
              <a:t> SHR data</a:t>
            </a:r>
            <a:endParaRPr lang="en-CA" b="1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r>
              <a:rPr lang="en-CA" b="1" dirty="0">
                <a:solidFill>
                  <a:srgbClr val="00B050"/>
                </a:solidFill>
                <a:sym typeface="Symbol" panose="05050102010706020507" pitchFamily="18" charset="2"/>
              </a:rPr>
              <a:t>EDM cell valve </a:t>
            </a:r>
            <a:r>
              <a:rPr lang="en-CA" dirty="0">
                <a:sym typeface="Symbol" panose="05050102010706020507" pitchFamily="18" charset="2"/>
              </a:rPr>
              <a:t> SV is pushing this…</a:t>
            </a:r>
          </a:p>
          <a:p>
            <a:r>
              <a:rPr lang="en-CA" b="1" dirty="0">
                <a:solidFill>
                  <a:srgbClr val="00B050"/>
                </a:solidFill>
                <a:sym typeface="Symbol" panose="05050102010706020507" pitchFamily="18" charset="2"/>
              </a:rPr>
              <a:t>Am I missing your experiment? Please complain!!!</a:t>
            </a:r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200047"/>
              </p:ext>
            </p:extLst>
          </p:nvPr>
        </p:nvGraphicFramePr>
        <p:xfrm>
          <a:off x="108816" y="4398779"/>
          <a:ext cx="6276109" cy="2420956"/>
        </p:xfrm>
        <a:graphic>
          <a:graphicData uri="http://schemas.openxmlformats.org/drawingml/2006/table">
            <a:tbl>
              <a:tblPr/>
              <a:tblGrid>
                <a:gridCol w="4105866">
                  <a:extLst>
                    <a:ext uri="{9D8B030D-6E8A-4147-A177-3AD203B41FA5}">
                      <a16:colId xmlns:a16="http://schemas.microsoft.com/office/drawing/2014/main" val="2399552719"/>
                    </a:ext>
                  </a:extLst>
                </a:gridCol>
                <a:gridCol w="2170243">
                  <a:extLst>
                    <a:ext uri="{9D8B030D-6E8A-4147-A177-3AD203B41FA5}">
                      <a16:colId xmlns:a16="http://schemas.microsoft.com/office/drawing/2014/main" val="572148067"/>
                    </a:ext>
                  </a:extLst>
                </a:gridCol>
              </a:tblGrid>
              <a:tr h="421174"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MUST</a:t>
                      </a:r>
                    </a:p>
                  </a:txBody>
                  <a:tcPr marL="4646" marR="4646" marT="3097" marB="309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Experiments that impact new source design, or new source tail assembly </a:t>
                      </a:r>
                    </a:p>
                  </a:txBody>
                  <a:tcPr marL="0" marR="0" marT="3097" marB="3097" anchor="b">
                    <a:lnL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400025"/>
                  </a:ext>
                </a:extLst>
              </a:tr>
              <a:tr h="1048098"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marL="4646" marR="4646" marT="3097" marB="309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plays a role for new UCN source (</a:t>
                      </a:r>
                      <a:r>
                        <a:rPr lang="en-CA" sz="1000" b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ie</a:t>
                      </a:r>
                      <a:r>
                        <a:rPr lang="en-CA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before the 300K gate valve) OR to be installed in V source in 2019 e.g. for simulation benchmarking OR nEDM stuff we need to know early OR mature design with clear requirements that are testable</a:t>
                      </a:r>
                    </a:p>
                  </a:txBody>
                  <a:tcPr marL="0" marR="0" marT="3097" marB="3097" anchor="b">
                    <a:lnL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655873"/>
                  </a:ext>
                </a:extLst>
              </a:tr>
              <a:tr h="266787"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MEDIUM</a:t>
                      </a:r>
                    </a:p>
                  </a:txBody>
                  <a:tcPr marL="4646" marR="4646" marT="3097" marB="309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13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refers to nEDM setup and guides, won't hurt if we learn it later</a:t>
                      </a:r>
                    </a:p>
                  </a:txBody>
                  <a:tcPr marL="0" marR="0" marT="3097" marB="3097" anchor="b">
                    <a:lnL w="9525" cap="flat" cmpd="sng" algn="ctr">
                      <a:solidFill>
                        <a:srgbClr val="2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5F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66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790666"/>
                  </a:ext>
                </a:extLst>
              </a:tr>
              <a:tr h="537271"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OPTIONAL</a:t>
                      </a:r>
                    </a:p>
                  </a:txBody>
                  <a:tcPr marL="4646" marR="4646" marT="3097" marB="309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66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CA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 to be installed in V source in 2019, or material tests (can be done elsewhere, which requires less manpower!)</a:t>
                      </a:r>
                    </a:p>
                  </a:txBody>
                  <a:tcPr marL="0" marR="0" marT="3097" marB="3097" anchor="b">
                    <a:lnL w="9525" cap="flat" cmpd="sng" algn="ctr">
                      <a:solidFill>
                        <a:srgbClr val="2066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66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66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66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5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Important leftovers and questions from fall 2017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Leftover measurements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Questions to be answered by data analysis before finalizing experimental program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CA" dirty="0"/>
              <a:t>Al foil in front of Li6 detector </a:t>
            </a:r>
            <a:r>
              <a:rPr lang="en-CA" dirty="0">
                <a:sym typeface="Symbol" panose="05050102010706020507" pitchFamily="18" charset="2"/>
              </a:rPr>
              <a:t> do we want to measure with and without this time to understand efficiency better </a:t>
            </a:r>
          </a:p>
          <a:p>
            <a:pPr marL="0" indent="0">
              <a:buNone/>
            </a:pPr>
            <a:r>
              <a:rPr lang="en-CA" dirty="0">
                <a:sym typeface="Symbol" panose="05050102010706020507" pitchFamily="18" charset="2"/>
              </a:rPr>
              <a:t>      </a:t>
            </a:r>
            <a:r>
              <a:rPr lang="en-CA" b="1" dirty="0">
                <a:solidFill>
                  <a:srgbClr val="FF0000"/>
                </a:solidFill>
                <a:sym typeface="Symbol" panose="05050102010706020507" pitchFamily="18" charset="2"/>
              </a:rPr>
              <a:t>I would say yes!</a:t>
            </a:r>
          </a:p>
          <a:p>
            <a:endParaRPr lang="en-CA" dirty="0">
              <a:sym typeface="Symbol" panose="05050102010706020507" pitchFamily="18" charset="2"/>
            </a:endParaRPr>
          </a:p>
          <a:p>
            <a:r>
              <a:rPr lang="en-CA" dirty="0">
                <a:sym typeface="Symbol" panose="05050102010706020507" pitchFamily="18" charset="2"/>
              </a:rPr>
              <a:t>3He and Li6 detector (w/o Al foil)?</a:t>
            </a:r>
          </a:p>
          <a:p>
            <a:pPr marL="0" indent="0">
              <a:buNone/>
            </a:pPr>
            <a:r>
              <a:rPr lang="en-CA" dirty="0">
                <a:sym typeface="Symbol" panose="05050102010706020507" pitchFamily="18" charset="2"/>
              </a:rPr>
              <a:t>     </a:t>
            </a:r>
            <a:r>
              <a:rPr lang="en-CA" b="1" dirty="0">
                <a:solidFill>
                  <a:srgbClr val="FF0000"/>
                </a:solidFill>
                <a:sym typeface="Symbol" panose="05050102010706020507" pitchFamily="18" charset="2"/>
              </a:rPr>
              <a:t>We should do this as well!  Especially since we might have new housing.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573838" y="2570161"/>
            <a:ext cx="4968875" cy="3863890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ym typeface="Symbol" panose="05050102010706020507" pitchFamily="18" charset="2"/>
              </a:rPr>
              <a:t>Did transmission measurements work? Make sense? Statistical precision? Do we need another method?</a:t>
            </a:r>
          </a:p>
          <a:p>
            <a:r>
              <a:rPr lang="en-CA" dirty="0">
                <a:sym typeface="Symbol" panose="05050102010706020507" pitchFamily="18" charset="2"/>
              </a:rPr>
              <a:t>Did the pinhole storage lifetime measurement work?</a:t>
            </a:r>
          </a:p>
          <a:p>
            <a:r>
              <a:rPr lang="en-CA" dirty="0">
                <a:sym typeface="Symbol" panose="05050102010706020507" pitchFamily="18" charset="2"/>
              </a:rPr>
              <a:t>What is the result of the detector comparison? Remember that the Li6 had an Al foil in front…</a:t>
            </a:r>
          </a:p>
          <a:p>
            <a:r>
              <a:rPr lang="en-CA" dirty="0">
                <a:sym typeface="Symbol" panose="05050102010706020507" pitchFamily="18" charset="2"/>
              </a:rPr>
              <a:t>Were the measurements at different temperatures conclusive enough? Or do we need to repeat some? </a:t>
            </a:r>
          </a:p>
          <a:p>
            <a:r>
              <a:rPr lang="en-CA" dirty="0">
                <a:sym typeface="Symbol" panose="05050102010706020507" pitchFamily="18" charset="2"/>
              </a:rPr>
              <a:t>Were the high current measurements conclusive enough?  steady state measurements?</a:t>
            </a:r>
          </a:p>
          <a:p>
            <a:endParaRPr lang="en-CA" dirty="0">
              <a:sym typeface="Symbol" panose="05050102010706020507" pitchFamily="18" charset="2"/>
            </a:endParaRPr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439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Draft Plan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1220112"/>
            <a:ext cx="10437812" cy="4973486"/>
          </a:xfrm>
        </p:spPr>
        <p:txBody>
          <a:bodyPr/>
          <a:lstStyle/>
          <a:p>
            <a:r>
              <a:rPr lang="en-CA" dirty="0">
                <a:hlinkClick r:id="rId2"/>
              </a:rPr>
              <a:t>https://docs.google.com/spreadsheets/d/12iO6hu25ZMQOD9K_dDpwM9qMbBwxHZVU2lDZXy9OBCk/edit?usp=sharing</a:t>
            </a:r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91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Start-up: simplest possible configuration</a:t>
            </a:r>
          </a:p>
          <a:p>
            <a:r>
              <a:rPr lang="en-CA" dirty="0"/>
              <a:t>or detector comparison with VAT valve in place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TCN18-000 Simple start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TCN18-005 Start with VAT valve and detector comparison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 lnSpcReduction="10000"/>
          </a:bodyPr>
          <a:lstStyle/>
          <a:p>
            <a:r>
              <a:rPr lang="en-CA" dirty="0">
                <a:solidFill>
                  <a:srgbClr val="00B050"/>
                </a:solidFill>
              </a:rPr>
              <a:t>Simplest possible configuration: less sources for errors</a:t>
            </a:r>
          </a:p>
          <a:p>
            <a:r>
              <a:rPr lang="en-CA" dirty="0">
                <a:solidFill>
                  <a:srgbClr val="00B050"/>
                </a:solidFill>
              </a:rPr>
              <a:t>Compare to last year’s best UCN yield numbers</a:t>
            </a:r>
          </a:p>
          <a:p>
            <a:r>
              <a:rPr lang="en-CA" dirty="0">
                <a:solidFill>
                  <a:srgbClr val="FF0000"/>
                </a:solidFill>
              </a:rPr>
              <a:t>Need to vent guides inside shielding right after the first day</a:t>
            </a:r>
          </a:p>
          <a:p>
            <a:r>
              <a:rPr lang="en-CA" dirty="0"/>
              <a:t>Experiments possible:</a:t>
            </a:r>
          </a:p>
          <a:p>
            <a:pPr lvl="1"/>
            <a:r>
              <a:rPr lang="en-CA" dirty="0"/>
              <a:t>UCN yield</a:t>
            </a:r>
          </a:p>
          <a:p>
            <a:pPr lvl="1"/>
            <a:r>
              <a:rPr lang="en-CA" dirty="0"/>
              <a:t>Storage lifetime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999903" y="2570161"/>
            <a:ext cx="3542810" cy="3623435"/>
          </a:xfrm>
        </p:spPr>
        <p:txBody>
          <a:bodyPr>
            <a:normAutofit fontScale="92500" lnSpcReduction="1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More complicated first setup</a:t>
            </a:r>
          </a:p>
          <a:p>
            <a:r>
              <a:rPr lang="en-CA" dirty="0">
                <a:solidFill>
                  <a:srgbClr val="FF0000"/>
                </a:solidFill>
              </a:rPr>
              <a:t>No direct comparison to last year’s best run</a:t>
            </a:r>
          </a:p>
          <a:p>
            <a:r>
              <a:rPr lang="en-CA" dirty="0">
                <a:solidFill>
                  <a:srgbClr val="00B050"/>
                </a:solidFill>
              </a:rPr>
              <a:t>One less configuration change</a:t>
            </a:r>
          </a:p>
          <a:p>
            <a:r>
              <a:rPr lang="en-CA" dirty="0">
                <a:solidFill>
                  <a:srgbClr val="00B050"/>
                </a:solidFill>
              </a:rPr>
              <a:t>Guides inside shielding don’t have to be vented</a:t>
            </a:r>
          </a:p>
          <a:p>
            <a:r>
              <a:rPr lang="en-CA" dirty="0"/>
              <a:t>Experiments possible:</a:t>
            </a:r>
          </a:p>
          <a:p>
            <a:pPr lvl="1"/>
            <a:r>
              <a:rPr lang="en-CA" dirty="0"/>
              <a:t>UCN yield (not directly comparable)</a:t>
            </a:r>
          </a:p>
          <a:p>
            <a:pPr lvl="1"/>
            <a:r>
              <a:rPr lang="en-CA" dirty="0"/>
              <a:t>Storage lifetime</a:t>
            </a:r>
            <a:endParaRPr lang="en-CA" dirty="0">
              <a:solidFill>
                <a:srgbClr val="00B050"/>
              </a:solidFill>
            </a:endParaRPr>
          </a:p>
          <a:p>
            <a:pPr lvl="1"/>
            <a:r>
              <a:rPr lang="en-CA" dirty="0">
                <a:solidFill>
                  <a:srgbClr val="00B050"/>
                </a:solidFill>
              </a:rPr>
              <a:t>Detector comparison</a:t>
            </a:r>
          </a:p>
          <a:p>
            <a:pPr lvl="1"/>
            <a:r>
              <a:rPr lang="en-CA" dirty="0">
                <a:solidFill>
                  <a:srgbClr val="00B050"/>
                </a:solidFill>
              </a:rPr>
              <a:t>Storage lifetime up to VAT valve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4" r="15548"/>
          <a:stretch/>
        </p:blipFill>
        <p:spPr>
          <a:xfrm>
            <a:off x="0" y="2185988"/>
            <a:ext cx="2161309" cy="39515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14413"/>
          <a:stretch/>
        </p:blipFill>
        <p:spPr>
          <a:xfrm>
            <a:off x="5814897" y="2570162"/>
            <a:ext cx="2161309" cy="34541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751164" y="6307691"/>
            <a:ext cx="8020144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CA" dirty="0"/>
              <a:t>Reason for experiments: start up and checks of source – checking detectors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88933" y="1087639"/>
            <a:ext cx="8414163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BJ for new detector housing, TL for UCN DAQ, </a:t>
            </a:r>
            <a:r>
              <a:rPr lang="en-CA" sz="1400" dirty="0" err="1"/>
              <a:t>RMat</a:t>
            </a:r>
            <a:r>
              <a:rPr lang="en-CA" sz="1400" dirty="0"/>
              <a:t> for UCN source, FK for </a:t>
            </a:r>
            <a:r>
              <a:rPr lang="en-CA" sz="1400" dirty="0" err="1"/>
              <a:t>cryo</a:t>
            </a:r>
            <a:r>
              <a:rPr lang="en-CA" sz="1400" dirty="0"/>
              <a:t> services</a:t>
            </a:r>
          </a:p>
        </p:txBody>
      </p:sp>
    </p:spTree>
    <p:extLst>
      <p:ext uri="{BB962C8B-B14F-4D97-AF65-F5344CB8AC3E}">
        <p14:creationId xmlns:p14="http://schemas.microsoft.com/office/powerpoint/2010/main" val="232900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baseline="30000" dirty="0"/>
              <a:t>3</a:t>
            </a:r>
            <a:r>
              <a:rPr lang="en-CA" dirty="0"/>
              <a:t>He as monitor detector and VAT valve tests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TCN18-030 Upgraded monitor guide test and zero </a:t>
            </a:r>
            <a:r>
              <a:rPr lang="en-CA" dirty="0" err="1"/>
              <a:t>expt</a:t>
            </a:r>
            <a:r>
              <a:rPr lang="en-CA" dirty="0"/>
              <a:t> for VAT valve transmission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TCN18-035 VAT valves characterization - storage between two valves, first side and transmission through VAT valve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Install VAT valve now to vent the UCN guides in the shielding as less often as possible</a:t>
            </a:r>
          </a:p>
          <a:p>
            <a:r>
              <a:rPr lang="en-CA" dirty="0"/>
              <a:t>New monitor detector connection should give better statistics for storage measurements</a:t>
            </a:r>
          </a:p>
          <a:p>
            <a:r>
              <a:rPr lang="en-CA" dirty="0"/>
              <a:t>Zero measurement for VAT valve transmission (VAT valve should be O-ring downstream)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999903" y="2570161"/>
            <a:ext cx="3542810" cy="3623435"/>
          </a:xfrm>
        </p:spPr>
        <p:txBody>
          <a:bodyPr>
            <a:normAutofit/>
          </a:bodyPr>
          <a:lstStyle/>
          <a:p>
            <a:r>
              <a:rPr lang="en-CA" dirty="0"/>
              <a:t>Storage lifetime between two O-ring sides of VAT valves</a:t>
            </a:r>
          </a:p>
          <a:p>
            <a:r>
              <a:rPr lang="en-CA" dirty="0"/>
              <a:t>Compare to left to get transmission measurement of VAT valve</a:t>
            </a:r>
          </a:p>
          <a:p>
            <a:endParaRPr lang="en-CA" dirty="0"/>
          </a:p>
          <a:p>
            <a:r>
              <a:rPr lang="en-CA" dirty="0">
                <a:solidFill>
                  <a:schemeClr val="bg1">
                    <a:lumMod val="65000"/>
                  </a:schemeClr>
                </a:solidFill>
              </a:rPr>
              <a:t>If time permits: could store in source up to second VAT valve…(optional)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9"/>
          <a:stretch/>
        </p:blipFill>
        <p:spPr>
          <a:xfrm>
            <a:off x="2" y="2461302"/>
            <a:ext cx="2185005" cy="34033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1" r="9427"/>
          <a:stretch/>
        </p:blipFill>
        <p:spPr>
          <a:xfrm>
            <a:off x="5807675" y="2461302"/>
            <a:ext cx="2175754" cy="296690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/>
          <p:cNvCxnSpPr/>
          <p:nvPr/>
        </p:nvCxnSpPr>
        <p:spPr>
          <a:xfrm flipH="1">
            <a:off x="1454727" y="2308074"/>
            <a:ext cx="631768" cy="7094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86495" y="2082407"/>
            <a:ext cx="2389244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CA" sz="1200" i="1" dirty="0"/>
              <a:t>We should install a guide here…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51164" y="6307691"/>
            <a:ext cx="7494424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CA" dirty="0"/>
              <a:t>Reason for experiments: qualify VAT valve for New UCN source (or not)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84092" y="875785"/>
            <a:ext cx="4350807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EP for monitor port, FK for UCN valves</a:t>
            </a:r>
          </a:p>
        </p:txBody>
      </p:sp>
    </p:spTree>
    <p:extLst>
      <p:ext uri="{BB962C8B-B14F-4D97-AF65-F5344CB8AC3E}">
        <p14:creationId xmlns:p14="http://schemas.microsoft.com/office/powerpoint/2010/main" val="228379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Burst disc and other side of VAT valve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CA" dirty="0"/>
              <a:t>TCN18-055 Burst disc holder qualification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>
            <a:normAutofit/>
          </a:bodyPr>
          <a:lstStyle/>
          <a:p>
            <a:r>
              <a:rPr lang="en-CA" dirty="0"/>
              <a:t>TCN18-045 Other side of VAT valves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/>
          </a:bodyPr>
          <a:lstStyle/>
          <a:p>
            <a:r>
              <a:rPr lang="en-CA" dirty="0"/>
              <a:t>Burst disc holder UCN storage lifetime</a:t>
            </a:r>
          </a:p>
          <a:p>
            <a:r>
              <a:rPr lang="en-CA" dirty="0">
                <a:solidFill>
                  <a:schemeClr val="accent1"/>
                </a:solidFill>
              </a:rPr>
              <a:t>Cam has an alternative idea: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Burst disc would be on top of the cryostat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UCN guide would be closed by thin foil that blows out easily</a:t>
            </a:r>
          </a:p>
          <a:p>
            <a:pPr lvl="1"/>
            <a:r>
              <a:rPr lang="en-CA" b="1" dirty="0">
                <a:solidFill>
                  <a:srgbClr val="FF0000"/>
                </a:solidFill>
              </a:rPr>
              <a:t>This would need to be qualified with UCN this fall, as well!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999903" y="2570161"/>
            <a:ext cx="3542810" cy="3623435"/>
          </a:xfrm>
        </p:spPr>
        <p:txBody>
          <a:bodyPr>
            <a:normAutofit/>
          </a:bodyPr>
          <a:lstStyle/>
          <a:p>
            <a:r>
              <a:rPr lang="en-CA" b="1" dirty="0"/>
              <a:t>Is it clear enough that the O-ring side of the VAT valve is the better storage side???</a:t>
            </a:r>
          </a:p>
          <a:p>
            <a:r>
              <a:rPr lang="en-CA" dirty="0"/>
              <a:t>If not, we should turn them around and measure again.</a:t>
            </a:r>
          </a:p>
          <a:p>
            <a:r>
              <a:rPr lang="en-CA" dirty="0">
                <a:solidFill>
                  <a:srgbClr val="FF0000"/>
                </a:solidFill>
              </a:rPr>
              <a:t>Need to vent inside guides for this…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1" r="9427"/>
          <a:stretch/>
        </p:blipFill>
        <p:spPr>
          <a:xfrm>
            <a:off x="5824149" y="2604082"/>
            <a:ext cx="2175754" cy="29669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1130506" y="6314337"/>
            <a:ext cx="9930988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A" dirty="0"/>
              <a:t>Reason for experiments: qualify burst disc and second side of VAT valves for NEW UCN source</a:t>
            </a:r>
          </a:p>
        </p:txBody>
      </p:sp>
      <p:sp>
        <p:nvSpPr>
          <p:cNvPr id="9" name="Curved Right Arrow 8"/>
          <p:cNvSpPr/>
          <p:nvPr/>
        </p:nvSpPr>
        <p:spPr>
          <a:xfrm>
            <a:off x="6331225" y="2604083"/>
            <a:ext cx="440575" cy="705053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 rot="10800000">
            <a:off x="7141961" y="2638003"/>
            <a:ext cx="440575" cy="705053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3"/>
          <a:stretch/>
        </p:blipFill>
        <p:spPr>
          <a:xfrm>
            <a:off x="-23695" y="2570162"/>
            <a:ext cx="2168771" cy="28989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4752427" y="875785"/>
            <a:ext cx="2614146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RP for burst disc</a:t>
            </a:r>
          </a:p>
        </p:txBody>
      </p:sp>
    </p:spTree>
    <p:extLst>
      <p:ext uri="{BB962C8B-B14F-4D97-AF65-F5344CB8AC3E}">
        <p14:creationId xmlns:p14="http://schemas.microsoft.com/office/powerpoint/2010/main" val="2674809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Cam’s UCN relief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1305098"/>
            <a:ext cx="4968875" cy="4888499"/>
          </a:xfrm>
        </p:spPr>
        <p:txBody>
          <a:bodyPr/>
          <a:lstStyle/>
          <a:p>
            <a:r>
              <a:rPr lang="en-CA" dirty="0"/>
              <a:t>Could double as pumping port…</a:t>
            </a:r>
          </a:p>
          <a:p>
            <a:r>
              <a:rPr lang="en-CA" dirty="0"/>
              <a:t>Al foil of 25 </a:t>
            </a:r>
            <a:r>
              <a:rPr lang="en-CA" dirty="0">
                <a:sym typeface="Symbol" panose="05050102010706020507" pitchFamily="18" charset="2"/>
              </a:rPr>
              <a:t>m would blow out at low pressures</a:t>
            </a:r>
          </a:p>
          <a:p>
            <a:r>
              <a:rPr lang="en-CA" dirty="0">
                <a:sym typeface="Symbol" panose="05050102010706020507" pitchFamily="18" charset="2"/>
              </a:rPr>
              <a:t>Keeps burst disc accessible at top of cryostat</a:t>
            </a:r>
          </a:p>
          <a:p>
            <a:r>
              <a:rPr lang="en-CA" dirty="0">
                <a:sym typeface="Symbol" panose="05050102010706020507" pitchFamily="18" charset="2"/>
              </a:rPr>
              <a:t>Saves space along UCN guide</a:t>
            </a:r>
          </a:p>
          <a:p>
            <a:r>
              <a:rPr lang="en-CA" dirty="0"/>
              <a:t>Not so easy to exchange</a:t>
            </a:r>
          </a:p>
          <a:p>
            <a:r>
              <a:rPr lang="en-CA" dirty="0"/>
              <a:t>How to sense it </a:t>
            </a:r>
            <a:r>
              <a:rPr lang="en-CA" dirty="0" err="1"/>
              <a:t>it</a:t>
            </a:r>
            <a:r>
              <a:rPr lang="en-CA" dirty="0"/>
              <a:t> has blown (other than UCN source yield and storage lifetime)? varnished, thin Cu wire could be glued to foil</a:t>
            </a:r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488" y="0"/>
            <a:ext cx="6225334" cy="50396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745" y="5039604"/>
            <a:ext cx="3295970" cy="180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05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SCM polarizer warm bore tests and polarized UCN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TCN18-065 Transmission and storage lifetime of SC polarizer with Al foil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>
            <a:normAutofit/>
          </a:bodyPr>
          <a:lstStyle/>
          <a:p>
            <a:r>
              <a:rPr lang="en-CA" dirty="0"/>
              <a:t>TCN18-070 Polarization measurement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/>
          </a:bodyPr>
          <a:lstStyle/>
          <a:p>
            <a:r>
              <a:rPr lang="en-CA" dirty="0"/>
              <a:t>Measure transmission and storage lifetime of SCM as a function of magnetic field</a:t>
            </a:r>
          </a:p>
          <a:p>
            <a:r>
              <a:rPr lang="en-CA" dirty="0">
                <a:solidFill>
                  <a:srgbClr val="FF0000"/>
                </a:solidFill>
              </a:rPr>
              <a:t>Need to plan this accordingly to have enough time for </a:t>
            </a:r>
            <a:r>
              <a:rPr lang="en-CA" dirty="0" err="1">
                <a:solidFill>
                  <a:srgbClr val="FF0000"/>
                </a:solidFill>
              </a:rPr>
              <a:t>cooldown</a:t>
            </a:r>
            <a:r>
              <a:rPr lang="en-CA" dirty="0">
                <a:solidFill>
                  <a:srgbClr val="FF0000"/>
                </a:solidFill>
              </a:rPr>
              <a:t> of the magnet.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999903" y="2570161"/>
            <a:ext cx="3542810" cy="3623435"/>
          </a:xfrm>
        </p:spPr>
        <p:txBody>
          <a:bodyPr>
            <a:normAutofit/>
          </a:bodyPr>
          <a:lstStyle/>
          <a:p>
            <a:r>
              <a:rPr lang="en-CA" dirty="0"/>
              <a:t>Put spin flipper after SCM, and analyzer before Li6 detector</a:t>
            </a:r>
          </a:p>
          <a:p>
            <a:r>
              <a:rPr lang="en-CA" dirty="0"/>
              <a:t>How about holding fields?</a:t>
            </a:r>
          </a:p>
          <a:p>
            <a:r>
              <a:rPr lang="en-CA" dirty="0"/>
              <a:t>Measure polarization as a function of spin flipper frequency for nominal SCM current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TextBox 17"/>
          <p:cNvSpPr txBox="1"/>
          <p:nvPr/>
        </p:nvSpPr>
        <p:spPr>
          <a:xfrm>
            <a:off x="1823041" y="6314337"/>
            <a:ext cx="854593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A" dirty="0"/>
              <a:t>Reason for experiments: qualify SCM for NEW UCN source, give SHR thesis data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3"/>
          <a:stretch/>
        </p:blipFill>
        <p:spPr>
          <a:xfrm>
            <a:off x="-23695" y="2570162"/>
            <a:ext cx="2168771" cy="289894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Straight Arrow Connector 13"/>
          <p:cNvCxnSpPr/>
          <p:nvPr/>
        </p:nvCxnSpPr>
        <p:spPr>
          <a:xfrm flipH="1">
            <a:off x="1088967" y="2362627"/>
            <a:ext cx="556016" cy="668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44982" y="2136960"/>
            <a:ext cx="2602821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1200" i="1" dirty="0"/>
              <a:t>Put SCM plus 2 35 cm guides here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67677" y="651975"/>
            <a:ext cx="3156087" cy="40862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dirty="0"/>
              <a:t>See Wolfgang’s presentation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75631" y="875785"/>
            <a:ext cx="3967753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WS for SCM, SHR for polarization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D9D95C-218E-4ABC-BA9D-8A12BB87B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1" y="2461302"/>
            <a:ext cx="2168771" cy="2299611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5504FD-116F-44F9-B946-38C9DA662F84}"/>
              </a:ext>
            </a:extLst>
          </p:cNvPr>
          <p:cNvCxnSpPr>
            <a:cxnSpLocks/>
          </p:cNvCxnSpPr>
          <p:nvPr/>
        </p:nvCxnSpPr>
        <p:spPr>
          <a:xfrm flipH="1">
            <a:off x="6153374" y="2332454"/>
            <a:ext cx="1297152" cy="2377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37E24E7-77A9-4529-AC40-1A21EADB51D2}"/>
              </a:ext>
            </a:extLst>
          </p:cNvPr>
          <p:cNvSpPr txBox="1"/>
          <p:nvPr/>
        </p:nvSpPr>
        <p:spPr>
          <a:xfrm>
            <a:off x="7450526" y="2106787"/>
            <a:ext cx="1241654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1200" i="1" dirty="0"/>
              <a:t>Could be SCM</a:t>
            </a:r>
          </a:p>
        </p:txBody>
      </p:sp>
    </p:spTree>
    <p:extLst>
      <p:ext uri="{BB962C8B-B14F-4D97-AF65-F5344CB8AC3E}">
        <p14:creationId xmlns:p14="http://schemas.microsoft.com/office/powerpoint/2010/main" val="3558809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guide transmission and storage </a:t>
            </a:r>
            <a:r>
              <a:rPr lang="en-CA" dirty="0" err="1"/>
              <a:t>litetime</a:t>
            </a:r>
            <a:r>
              <a:rPr lang="en-CA" dirty="0"/>
              <a:t> tests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CA" dirty="0"/>
              <a:t>TCN18-075 Zero measurement for guide transmission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TCN18-075 to TCN18-??? Transmission and storage lifetime of UCN guides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/>
          </a:bodyPr>
          <a:lstStyle/>
          <a:p>
            <a:r>
              <a:rPr lang="en-CA" dirty="0"/>
              <a:t>Baseline measurement for guide transmission</a:t>
            </a:r>
          </a:p>
          <a:p>
            <a:r>
              <a:rPr lang="en-CA" dirty="0">
                <a:solidFill>
                  <a:srgbClr val="FF0000"/>
                </a:solidFill>
              </a:rPr>
              <a:t>Does a storage lifetime make sense in this configuration?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999903" y="2570161"/>
            <a:ext cx="3542810" cy="3623435"/>
          </a:xfrm>
        </p:spPr>
        <p:txBody>
          <a:bodyPr>
            <a:normAutofit/>
          </a:bodyPr>
          <a:lstStyle/>
          <a:p>
            <a:r>
              <a:rPr lang="en-CA" dirty="0"/>
              <a:t>List of guides to test:</a:t>
            </a:r>
          </a:p>
          <a:p>
            <a:pPr lvl="1"/>
            <a:r>
              <a:rPr lang="en-CA" dirty="0"/>
              <a:t>1 m SS polished guide (how polished?)</a:t>
            </a:r>
          </a:p>
          <a:p>
            <a:pPr lvl="1"/>
            <a:r>
              <a:rPr lang="en-CA" dirty="0"/>
              <a:t>1 m </a:t>
            </a:r>
            <a:r>
              <a:rPr lang="en-CA" dirty="0" err="1"/>
              <a:t>NiP</a:t>
            </a:r>
            <a:r>
              <a:rPr lang="en-CA" dirty="0"/>
              <a:t> coated guide in comparison to above (same surface finish?)</a:t>
            </a:r>
          </a:p>
          <a:p>
            <a:pPr lvl="1"/>
            <a:r>
              <a:rPr lang="en-CA" dirty="0" err="1"/>
              <a:t>NiMo</a:t>
            </a:r>
            <a:r>
              <a:rPr lang="en-CA" dirty="0"/>
              <a:t> coated glass guide for spin flipper</a:t>
            </a:r>
          </a:p>
          <a:p>
            <a:pPr lvl="1"/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Winnipeg </a:t>
            </a:r>
            <a:r>
              <a:rPr lang="en-CA" dirty="0" err="1">
                <a:solidFill>
                  <a:schemeClr val="bg1">
                    <a:lumMod val="50000"/>
                  </a:schemeClr>
                </a:solidFill>
              </a:rPr>
              <a:t>NiP</a:t>
            </a: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 on glass, maybe</a:t>
            </a:r>
          </a:p>
          <a:p>
            <a:pPr lvl="1"/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Winnipeg </a:t>
            </a:r>
            <a:r>
              <a:rPr lang="en-CA" dirty="0" err="1">
                <a:solidFill>
                  <a:schemeClr val="bg1">
                    <a:lumMod val="50000"/>
                  </a:schemeClr>
                </a:solidFill>
              </a:rPr>
              <a:t>NiP</a:t>
            </a: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 glass elbow, maybe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TextBox 17"/>
          <p:cNvSpPr txBox="1"/>
          <p:nvPr/>
        </p:nvSpPr>
        <p:spPr>
          <a:xfrm>
            <a:off x="299077" y="6314337"/>
            <a:ext cx="11593879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A" dirty="0"/>
              <a:t>Reason for experiments: guide development, especially of </a:t>
            </a:r>
            <a:r>
              <a:rPr lang="en-CA" dirty="0" err="1"/>
              <a:t>NiP</a:t>
            </a:r>
            <a:r>
              <a:rPr lang="en-CA" dirty="0"/>
              <a:t> coated guides required for the NEW UCN source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3"/>
          <a:stretch/>
        </p:blipFill>
        <p:spPr>
          <a:xfrm>
            <a:off x="-23695" y="2570162"/>
            <a:ext cx="2168771" cy="289894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Straight Arrow Connector 13"/>
          <p:cNvCxnSpPr/>
          <p:nvPr/>
        </p:nvCxnSpPr>
        <p:spPr>
          <a:xfrm flipH="1">
            <a:off x="1088967" y="2362627"/>
            <a:ext cx="556016" cy="668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44983" y="2136960"/>
            <a:ext cx="1405788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1200" i="1" dirty="0"/>
              <a:t>Take guide out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140" y="2696924"/>
            <a:ext cx="2186824" cy="186883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6650182" y="2481203"/>
            <a:ext cx="156136" cy="668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64487" y="2248799"/>
            <a:ext cx="1877778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1200" i="1" dirty="0"/>
              <a:t>Put different guides 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64680" y="875785"/>
            <a:ext cx="4589654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EP for existing guides, RM for new guides</a:t>
            </a:r>
          </a:p>
        </p:txBody>
      </p:sp>
    </p:spTree>
    <p:extLst>
      <p:ext uri="{BB962C8B-B14F-4D97-AF65-F5344CB8AC3E}">
        <p14:creationId xmlns:p14="http://schemas.microsoft.com/office/powerpoint/2010/main" val="289014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err="1"/>
              <a:t>Ti</a:t>
            </a:r>
            <a:r>
              <a:rPr lang="en-CA" dirty="0"/>
              <a:t> foil transmission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CA" dirty="0"/>
              <a:t>TCN18-115 Transmission through </a:t>
            </a:r>
            <a:r>
              <a:rPr lang="en-CA" dirty="0" err="1"/>
              <a:t>Ti</a:t>
            </a:r>
            <a:r>
              <a:rPr lang="en-CA" dirty="0"/>
              <a:t> foil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/>
          </a:bodyPr>
          <a:lstStyle/>
          <a:p>
            <a:r>
              <a:rPr lang="en-CA" dirty="0"/>
              <a:t>Test transmission and storage lifetime for thinnest foil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TextBox 17"/>
          <p:cNvSpPr txBox="1"/>
          <p:nvPr/>
        </p:nvSpPr>
        <p:spPr>
          <a:xfrm>
            <a:off x="168769" y="6314337"/>
            <a:ext cx="11854527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A" dirty="0"/>
              <a:t>Reason for experiments: we could provide unpolarised neutrons to experiments and put polarizer outside shielding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3"/>
          <a:stretch/>
        </p:blipFill>
        <p:spPr>
          <a:xfrm>
            <a:off x="-23695" y="2570162"/>
            <a:ext cx="2168771" cy="289894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Straight Arrow Connector 13"/>
          <p:cNvCxnSpPr/>
          <p:nvPr/>
        </p:nvCxnSpPr>
        <p:spPr>
          <a:xfrm flipH="1">
            <a:off x="1088967" y="2362627"/>
            <a:ext cx="556016" cy="668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44982" y="2136960"/>
            <a:ext cx="4414505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1200" i="1" dirty="0"/>
              <a:t>Put foil holder with </a:t>
            </a:r>
            <a:r>
              <a:rPr lang="en-CA" sz="1200" i="1" dirty="0" err="1"/>
              <a:t>Ti</a:t>
            </a:r>
            <a:r>
              <a:rPr lang="en-CA" sz="1200" i="1" dirty="0"/>
              <a:t> here, maybe between two 35 cm guides?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39891" y="875785"/>
            <a:ext cx="1639238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EP?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1D4CE5-8878-4A59-B26D-0650E6DDD7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11DFBD-4C03-49EA-995A-0FDDBFFC0F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2732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Do we need to repeat the tests above at lower elevation?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3"/>
          <a:stretch/>
        </p:blipFill>
        <p:spPr>
          <a:xfrm>
            <a:off x="504274" y="655851"/>
            <a:ext cx="2168771" cy="28989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06" y="655851"/>
            <a:ext cx="2873671" cy="28989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ight Arrow 11"/>
          <p:cNvSpPr/>
          <p:nvPr/>
        </p:nvSpPr>
        <p:spPr>
          <a:xfrm>
            <a:off x="2854532" y="1901232"/>
            <a:ext cx="986501" cy="5814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883" y="3702112"/>
            <a:ext cx="4587727" cy="28232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9553950">
            <a:off x="1832387" y="5457843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>
                    <a:lumMod val="50000"/>
                  </a:schemeClr>
                </a:solidFill>
              </a:rPr>
              <a:t>in source</a:t>
            </a:r>
          </a:p>
        </p:txBody>
      </p:sp>
      <p:sp>
        <p:nvSpPr>
          <p:cNvPr id="16" name="TextBox 15"/>
          <p:cNvSpPr txBox="1"/>
          <p:nvPr/>
        </p:nvSpPr>
        <p:spPr>
          <a:xfrm rot="20413510">
            <a:off x="1460480" y="4400678"/>
            <a:ext cx="1428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accent5">
                    <a:lumMod val="75000"/>
                  </a:schemeClr>
                </a:solidFill>
              </a:rPr>
              <a:t>at source exit</a:t>
            </a:r>
          </a:p>
        </p:txBody>
      </p:sp>
      <p:sp>
        <p:nvSpPr>
          <p:cNvPr id="17" name="TextBox 16"/>
          <p:cNvSpPr txBox="1"/>
          <p:nvPr/>
        </p:nvSpPr>
        <p:spPr>
          <a:xfrm rot="20413510">
            <a:off x="3284275" y="4400678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FF0000"/>
                </a:solidFill>
              </a:rPr>
              <a:t>shifted upwards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7687" y="6519446"/>
            <a:ext cx="2486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UCN kinetic energy [</a:t>
            </a:r>
            <a:r>
              <a:rPr lang="en-CA" sz="1600" dirty="0" err="1"/>
              <a:t>neV</a:t>
            </a:r>
            <a:r>
              <a:rPr lang="en-CA" sz="1600" dirty="0"/>
              <a:t>]</a:t>
            </a:r>
          </a:p>
        </p:txBody>
      </p:sp>
      <p:sp>
        <p:nvSpPr>
          <p:cNvPr id="19" name="Right Arrow 18"/>
          <p:cNvSpPr/>
          <p:nvPr/>
        </p:nvSpPr>
        <p:spPr>
          <a:xfrm rot="4091868">
            <a:off x="1407059" y="3769165"/>
            <a:ext cx="904918" cy="581495"/>
          </a:xfrm>
          <a:prstGeom prst="rightArrow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Arrow 19"/>
          <p:cNvSpPr/>
          <p:nvPr/>
        </p:nvSpPr>
        <p:spPr>
          <a:xfrm rot="6698829">
            <a:off x="4672298" y="3491067"/>
            <a:ext cx="904918" cy="581495"/>
          </a:xfrm>
          <a:prstGeom prst="rightArrow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111793" y="859655"/>
            <a:ext cx="4764048" cy="5192622"/>
          </a:xfrm>
        </p:spPr>
        <p:txBody>
          <a:bodyPr/>
          <a:lstStyle/>
          <a:p>
            <a:r>
              <a:rPr lang="en-CA" dirty="0"/>
              <a:t>Provides second data point…</a:t>
            </a:r>
          </a:p>
          <a:p>
            <a:r>
              <a:rPr lang="en-CA" dirty="0"/>
              <a:t>…but both are not the spectrum of the new source…</a:t>
            </a:r>
          </a:p>
          <a:p>
            <a:r>
              <a:rPr lang="en-CA" dirty="0"/>
              <a:t>Which spectrum do we care more about?</a:t>
            </a:r>
          </a:p>
          <a:p>
            <a:r>
              <a:rPr lang="en-CA" dirty="0"/>
              <a:t>It would definitely interesting to compare both, but is it worth the time?</a:t>
            </a:r>
          </a:p>
          <a:p>
            <a:r>
              <a:rPr lang="en-CA" dirty="0"/>
              <a:t>Required time: &gt; 1 week</a:t>
            </a:r>
          </a:p>
          <a:p>
            <a:r>
              <a:rPr lang="en-CA" dirty="0"/>
              <a:t>Measurement that should be repeated:</a:t>
            </a:r>
          </a:p>
          <a:p>
            <a:pPr lvl="1"/>
            <a:r>
              <a:rPr lang="en-CA" dirty="0"/>
              <a:t>VAT valves, both sides</a:t>
            </a:r>
          </a:p>
          <a:p>
            <a:pPr lvl="1"/>
            <a:r>
              <a:rPr lang="en-CA" dirty="0"/>
              <a:t>Burst disc</a:t>
            </a:r>
          </a:p>
          <a:p>
            <a:pPr lvl="1"/>
            <a:r>
              <a:rPr lang="en-CA" dirty="0"/>
              <a:t>SCM</a:t>
            </a:r>
          </a:p>
          <a:p>
            <a:pPr lvl="1"/>
            <a:r>
              <a:rPr lang="en-CA" dirty="0"/>
              <a:t>Guide transmission</a:t>
            </a:r>
          </a:p>
          <a:p>
            <a:pPr lvl="1"/>
            <a:r>
              <a:rPr lang="en-CA" dirty="0"/>
              <a:t>EDM cell valve?</a:t>
            </a:r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6797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/>
      <p:bldP spid="19" grpId="0" animBg="1"/>
      <p:bldP spid="20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err="1"/>
              <a:t>NiP</a:t>
            </a:r>
            <a:r>
              <a:rPr lang="en-CA" dirty="0"/>
              <a:t> coated UCN production volume mock-up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CA" dirty="0"/>
              <a:t>TCN18-125 bake out tests with </a:t>
            </a:r>
            <a:r>
              <a:rPr lang="en-CA" dirty="0" err="1"/>
              <a:t>NiP</a:t>
            </a:r>
            <a:r>
              <a:rPr lang="en-CA" dirty="0"/>
              <a:t> coated bottle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185007" y="2570162"/>
            <a:ext cx="3606194" cy="3623435"/>
          </a:xfrm>
        </p:spPr>
        <p:txBody>
          <a:bodyPr>
            <a:normAutofit/>
          </a:bodyPr>
          <a:lstStyle/>
          <a:p>
            <a:r>
              <a:rPr lang="en-CA" dirty="0"/>
              <a:t>Start with unbaked bottle perform storage lifetime measurement</a:t>
            </a:r>
          </a:p>
          <a:p>
            <a:r>
              <a:rPr lang="en-CA" dirty="0">
                <a:solidFill>
                  <a:srgbClr val="FF0000"/>
                </a:solidFill>
              </a:rPr>
              <a:t>Then bake at 100</a:t>
            </a:r>
            <a:r>
              <a:rPr lang="en-CA" dirty="0">
                <a:solidFill>
                  <a:srgbClr val="FF0000"/>
                </a:solidFill>
                <a:sym typeface="Symbol" panose="05050102010706020507" pitchFamily="18" charset="2"/>
              </a:rPr>
              <a:t>C, perform storage lifetime measurement</a:t>
            </a:r>
          </a:p>
          <a:p>
            <a:r>
              <a:rPr lang="en-CA" dirty="0">
                <a:solidFill>
                  <a:srgbClr val="FF0000"/>
                </a:solidFill>
              </a:rPr>
              <a:t>Then bake at 150</a:t>
            </a:r>
            <a:r>
              <a:rPr lang="en-CA" dirty="0">
                <a:solidFill>
                  <a:srgbClr val="FF0000"/>
                </a:solidFill>
                <a:sym typeface="Symbol" panose="05050102010706020507" pitchFamily="18" charset="2"/>
              </a:rPr>
              <a:t>C, perform storage lifetime measurement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TextBox 17"/>
          <p:cNvSpPr txBox="1"/>
          <p:nvPr/>
        </p:nvSpPr>
        <p:spPr>
          <a:xfrm>
            <a:off x="1399870" y="6314337"/>
            <a:ext cx="9392315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A" dirty="0"/>
              <a:t>Reason for experiments: determine baking temperature requirements for new UCN source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9"/>
          <a:stretch/>
        </p:blipFill>
        <p:spPr>
          <a:xfrm>
            <a:off x="2" y="2461302"/>
            <a:ext cx="2185005" cy="34033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1" name="Straight Arrow Connector 20"/>
          <p:cNvCxnSpPr/>
          <p:nvPr/>
        </p:nvCxnSpPr>
        <p:spPr>
          <a:xfrm flipH="1">
            <a:off x="1454727" y="2308074"/>
            <a:ext cx="631768" cy="7094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86495" y="2082407"/>
            <a:ext cx="2369559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CA" sz="1200" i="1" dirty="0"/>
              <a:t>Install gravity spectrometer here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268" y="1991692"/>
            <a:ext cx="3304532" cy="3125769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5290536" y="875785"/>
            <a:ext cx="1537930" cy="3405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sz="1400" b="1" dirty="0"/>
              <a:t>Champions:</a:t>
            </a:r>
            <a:r>
              <a:rPr lang="en-CA" sz="1400" dirty="0"/>
              <a:t> SK</a:t>
            </a:r>
          </a:p>
        </p:txBody>
      </p:sp>
    </p:spTree>
    <p:extLst>
      <p:ext uri="{BB962C8B-B14F-4D97-AF65-F5344CB8AC3E}">
        <p14:creationId xmlns:p14="http://schemas.microsoft.com/office/powerpoint/2010/main" val="3854751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5FE29A-2C6B-4D3E-855E-6D84FFD29E9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How about this setup for diffuse reflection estimation?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D0881B7-A7B2-47E9-842E-21A3C55F5ACA}"/>
                  </a:ext>
                </a:extLst>
              </p:cNvPr>
              <p:cNvSpPr>
                <a:spLocks noGrp="1"/>
              </p:cNvSpPr>
              <p:nvPr>
                <p:ph type="body" sz="quarter" idx="29"/>
              </p:nvPr>
            </p:nvSpPr>
            <p:spPr>
              <a:xfrm>
                <a:off x="4643026" y="630425"/>
                <a:ext cx="7548974" cy="6046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CA" sz="1800" dirty="0"/>
                  <a:t>Baseline/transmission setup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Valve with absorber closed</a:t>
                </a:r>
              </a:p>
              <a:p>
                <a:pPr lvl="1"/>
                <a:r>
                  <a:rPr lang="en-CA" dirty="0" err="1">
                    <a:sym typeface="Symbol" panose="05050102010706020507" pitchFamily="18" charset="2"/>
                  </a:rPr>
                  <a:t>Det</a:t>
                </a:r>
                <a:r>
                  <a:rPr lang="en-CA" dirty="0">
                    <a:sym typeface="Symbol" panose="05050102010706020507" pitchFamily="18" charset="2"/>
                  </a:rPr>
                  <a:t> 1: UCN from source (</a:t>
                </a:r>
                <a:r>
                  <a:rPr lang="en-CA" b="1" i="1" dirty="0">
                    <a:sym typeface="Symbol" panose="05050102010706020507" pitchFamily="18" charset="2"/>
                  </a:rPr>
                  <a:t>BC1</a:t>
                </a:r>
                <a:r>
                  <a:rPr lang="en-CA" dirty="0">
                    <a:sym typeface="Symbol" panose="05050102010706020507" pitchFamily="18" charset="2"/>
                  </a:rPr>
                  <a:t> and </a:t>
                </a:r>
                <a:r>
                  <a:rPr lang="en-CA" b="1" i="1" dirty="0">
                    <a:sym typeface="Symbol" panose="05050102010706020507" pitchFamily="18" charset="2"/>
                  </a:rPr>
                  <a:t>TC1)</a:t>
                </a:r>
              </a:p>
              <a:p>
                <a:pPr lvl="1"/>
                <a:r>
                  <a:rPr lang="en-CA" dirty="0" err="1">
                    <a:sym typeface="Symbol" panose="05050102010706020507" pitchFamily="18" charset="2"/>
                  </a:rPr>
                  <a:t>Det</a:t>
                </a:r>
                <a:r>
                  <a:rPr lang="en-CA" dirty="0">
                    <a:sym typeface="Symbol" panose="05050102010706020507" pitchFamily="18" charset="2"/>
                  </a:rPr>
                  <a:t> 2: background (</a:t>
                </a:r>
                <a:r>
                  <a:rPr lang="en-CA" b="1" i="1" dirty="0">
                    <a:sym typeface="Symbol" panose="05050102010706020507" pitchFamily="18" charset="2"/>
                  </a:rPr>
                  <a:t>BC2</a:t>
                </a:r>
                <a:r>
                  <a:rPr lang="en-CA" dirty="0">
                    <a:sym typeface="Symbol" panose="05050102010706020507" pitchFamily="18" charset="2"/>
                  </a:rPr>
                  <a:t> and </a:t>
                </a:r>
                <a:r>
                  <a:rPr lang="en-CA" b="1" i="1" dirty="0">
                    <a:sym typeface="Symbol" panose="05050102010706020507" pitchFamily="18" charset="2"/>
                  </a:rPr>
                  <a:t>TC2)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>
                    <a:sym typeface="Symbol" panose="05050102010706020507" pitchFamily="18" charset="2"/>
                  </a:rPr>
                  <a:t>Open valve </a:t>
                </a:r>
              </a:p>
              <a:p>
                <a:pPr lvl="1"/>
                <a:r>
                  <a:rPr lang="en-CA" dirty="0" err="1">
                    <a:sym typeface="Symbol" panose="05050102010706020507" pitchFamily="18" charset="2"/>
                  </a:rPr>
                  <a:t>Det</a:t>
                </a:r>
                <a:r>
                  <a:rPr lang="en-CA" dirty="0">
                    <a:sym typeface="Symbol" panose="05050102010706020507" pitchFamily="18" charset="2"/>
                  </a:rPr>
                  <a:t> 1: UCN from source plus backscatter from downstream (</a:t>
                </a:r>
                <a:r>
                  <a:rPr lang="en-CA" b="1" i="1" dirty="0">
                    <a:sym typeface="Symbol" panose="05050102010706020507" pitchFamily="18" charset="2"/>
                  </a:rPr>
                  <a:t>BO1 </a:t>
                </a:r>
                <a:r>
                  <a:rPr lang="en-CA" dirty="0">
                    <a:sym typeface="Symbol" panose="05050102010706020507" pitchFamily="18" charset="2"/>
                  </a:rPr>
                  <a:t>and </a:t>
                </a:r>
                <a:r>
                  <a:rPr lang="en-CA" b="1" i="1" dirty="0">
                    <a:sym typeface="Symbol" panose="05050102010706020507" pitchFamily="18" charset="2"/>
                  </a:rPr>
                  <a:t>TO1)</a:t>
                </a:r>
              </a:p>
              <a:p>
                <a:pPr lvl="1"/>
                <a:r>
                  <a:rPr lang="en-CA" dirty="0" err="1">
                    <a:sym typeface="Symbol" panose="05050102010706020507" pitchFamily="18" charset="2"/>
                  </a:rPr>
                  <a:t>Det</a:t>
                </a:r>
                <a:r>
                  <a:rPr lang="en-CA" dirty="0">
                    <a:sym typeface="Symbol" panose="05050102010706020507" pitchFamily="18" charset="2"/>
                  </a:rPr>
                  <a:t> 2: transmitted UCN (</a:t>
                </a:r>
                <a:r>
                  <a:rPr lang="en-CA" b="1" i="1" dirty="0">
                    <a:sym typeface="Symbol" panose="05050102010706020507" pitchFamily="18" charset="2"/>
                  </a:rPr>
                  <a:t>B02</a:t>
                </a:r>
                <a:r>
                  <a:rPr lang="en-CA" dirty="0">
                    <a:sym typeface="Symbol" panose="05050102010706020507" pitchFamily="18" charset="2"/>
                  </a:rPr>
                  <a:t> and </a:t>
                </a:r>
                <a:r>
                  <a:rPr lang="en-CA" b="1" i="1" dirty="0">
                    <a:sym typeface="Symbol" panose="05050102010706020507" pitchFamily="18" charset="2"/>
                  </a:rPr>
                  <a:t>TO2)</a:t>
                </a:r>
              </a:p>
              <a:p>
                <a:r>
                  <a:rPr lang="en-CA" sz="1800" dirty="0">
                    <a:sym typeface="Symbol" panose="05050102010706020507" pitchFamily="18" charset="2"/>
                  </a:rPr>
                  <a:t>Measure for transmission without diffuse reflection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𝑖𝑑𝑒𝑎𝑙</m:t>
                        </m:r>
                      </m:sub>
                    </m:sSub>
                    <m:r>
                      <a:rPr lang="en-CA" sz="18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𝑇𝑂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2/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𝑇𝑂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𝐵𝑂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2/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𝐵𝑂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den>
                    </m:f>
                  </m:oMath>
                </a14:m>
                <a:r>
                  <a:rPr lang="en-CA" sz="1800" dirty="0">
                    <a:sym typeface="Symbol" panose="05050102010706020507" pitchFamily="18" charset="2"/>
                  </a:rPr>
                  <a:t>, but </a:t>
                </a:r>
                <a:r>
                  <a:rPr lang="en-CA" sz="1800" b="1" i="1" dirty="0">
                    <a:sym typeface="Symbol" panose="05050102010706020507" pitchFamily="18" charset="2"/>
                  </a:rPr>
                  <a:t>TO1</a:t>
                </a:r>
                <a:r>
                  <a:rPr lang="en-CA" sz="1800" dirty="0">
                    <a:sym typeface="Symbol" panose="05050102010706020507" pitchFamily="18" charset="2"/>
                  </a:rPr>
                  <a:t> and </a:t>
                </a:r>
                <a:r>
                  <a:rPr lang="en-CA" sz="1800" b="1" i="1" dirty="0">
                    <a:sym typeface="Symbol" panose="05050102010706020507" pitchFamily="18" charset="2"/>
                  </a:rPr>
                  <a:t>BO1</a:t>
                </a:r>
                <a:r>
                  <a:rPr lang="en-CA" sz="1800" dirty="0">
                    <a:sym typeface="Symbol" panose="05050102010706020507" pitchFamily="18" charset="2"/>
                  </a:rPr>
                  <a:t> contain backscatter</a:t>
                </a:r>
              </a:p>
              <a:p>
                <a:r>
                  <a:rPr lang="en-CA" sz="1800" dirty="0">
                    <a:sym typeface="Symbol" panose="05050102010706020507" pitchFamily="18" charset="2"/>
                  </a:rPr>
                  <a:t>Measure for backscatter due to diffusivity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𝑅</m:t>
                        </m:r>
                      </m:e>
                      <m:sub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sub>
                    </m:sSub>
                    <m:r>
                      <a:rPr lang="en-CA" sz="18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𝑇𝑂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𝑇𝐶</m:t>
                        </m:r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den>
                    </m:f>
                  </m:oMath>
                </a14:m>
                <a:r>
                  <a:rPr lang="en-CA" sz="18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𝑅</m:t>
                        </m:r>
                      </m:e>
                      <m:sub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  <m:r>
                      <a:rPr lang="en-CA" sz="18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</m:t>
                        </m:r>
                        <m: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𝑂</m:t>
                        </m:r>
                        <m: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</m:t>
                        </m:r>
                        <m: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𝐶</m:t>
                        </m:r>
                        <m: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den>
                    </m:f>
                  </m:oMath>
                </a14:m>
                <a:r>
                  <a:rPr lang="en-CA" sz="1800" dirty="0">
                    <a:sym typeface="Symbol" panose="05050102010706020507" pitchFamily="18" charset="2"/>
                  </a:rPr>
                  <a:t> (assumed to be constant, only dependent on setup).</a:t>
                </a:r>
              </a:p>
              <a:p>
                <a:r>
                  <a:rPr lang="en-CA" sz="1800" dirty="0">
                    <a:sym typeface="Symbol" panose="05050102010706020507" pitchFamily="18" charset="2"/>
                  </a:rPr>
                  <a:t>Now can correct for backscatter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CA" sz="1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𝑐𝑜𝑟𝑟</m:t>
                        </m:r>
                      </m:sub>
                    </m:sSub>
                    <m:r>
                      <a:rPr lang="en-CA" sz="18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CA" sz="1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CA" sz="18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𝑇𝑂</m:t>
                            </m:r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num>
                          <m:den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𝑇𝑂</m:t>
                            </m:r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1×</m:t>
                            </m:r>
                            <m:sSub>
                              <m:sSubPr>
                                <m:ctrlPr>
                                  <a:rPr lang="en-CA" sz="1800" i="1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CA" sz="1800" i="1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CA" sz="1800" i="1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𝑇</m:t>
                                </m:r>
                              </m:sub>
                            </m:sSub>
                          </m:den>
                        </m:f>
                      </m:num>
                      <m:den>
                        <m:f>
                          <m:fPr>
                            <m:ctrlP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CA" sz="18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𝐵</m:t>
                            </m:r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𝑂</m:t>
                            </m:r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num>
                          <m:den>
                            <m:r>
                              <a:rPr lang="en-CA" sz="18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𝐵</m:t>
                            </m:r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𝑂</m:t>
                            </m:r>
                            <m:r>
                              <a:rPr lang="en-CA" sz="1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1×</m:t>
                            </m:r>
                            <m:sSub>
                              <m:sSubPr>
                                <m:ctrlPr>
                                  <a:rPr lang="en-CA" sz="1800" i="1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CA" sz="1800" i="1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CA" sz="1800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𝐵</m:t>
                                </m:r>
                              </m:sub>
                            </m:sSub>
                          </m:den>
                        </m:f>
                      </m:den>
                    </m:f>
                  </m:oMath>
                </a14:m>
                <a:r>
                  <a:rPr lang="en-CA" sz="1800" dirty="0">
                    <a:sym typeface="Symbol" panose="05050102010706020507" pitchFamily="18" charset="2"/>
                  </a:rPr>
                  <a:t>. </a:t>
                </a:r>
                <a14:m>
                  <m:oMath xmlns:m="http://schemas.openxmlformats.org/officeDocument/2006/math">
                    <m:r>
                      <a:rPr lang="en-CA" sz="1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CA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𝑇𝑂</m:t>
                    </m:r>
                    <m:r>
                      <a:rPr lang="en-CA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1×</m:t>
                    </m:r>
                    <m:sSub>
                      <m:sSubPr>
                        <m:ctrlPr>
                          <a:rPr lang="en-CA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CA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𝑅</m:t>
                        </m:r>
                      </m:e>
                      <m:sub>
                        <m:r>
                          <a:rPr lang="en-CA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sub>
                    </m:sSub>
                    <m:r>
                      <a:rPr lang="en-CA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CA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𝑇𝐶</m:t>
                    </m:r>
                    <m:r>
                      <a:rPr lang="en-CA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1)</m:t>
                    </m:r>
                  </m:oMath>
                </a14:m>
                <a:endParaRPr lang="en-CA" sz="1800" dirty="0">
                  <a:sym typeface="Symbol" panose="05050102010706020507" pitchFamily="18" charset="2"/>
                </a:endParaRPr>
              </a:p>
              <a:p>
                <a:r>
                  <a:rPr lang="en-CA" sz="1800" dirty="0">
                    <a:sym typeface="Symbol" panose="05050102010706020507" pitchFamily="18" charset="2"/>
                  </a:rPr>
                  <a:t>Caveats: </a:t>
                </a:r>
              </a:p>
              <a:p>
                <a:pPr lvl="1"/>
                <a:r>
                  <a:rPr lang="en-CA" dirty="0">
                    <a:sym typeface="Symbol" panose="05050102010706020507" pitchFamily="18" charset="2"/>
                  </a:rPr>
                  <a:t>TO1 and TC1 are determined in different runs -  need to have third detector or infer UCN source changes from alternating these valve open and valve closed measurements.</a:t>
                </a:r>
              </a:p>
              <a:p>
                <a:pPr lvl="1"/>
                <a:r>
                  <a:rPr lang="en-CA" dirty="0">
                    <a:sym typeface="Symbol" panose="05050102010706020507" pitchFamily="18" charset="2"/>
                  </a:rPr>
                  <a:t>Pinhole influence must be negligible (especially backscatter): could be low statistics…</a:t>
                </a:r>
              </a:p>
              <a:p>
                <a:pPr marL="0" indent="0">
                  <a:buNone/>
                </a:pPr>
                <a:endParaRPr lang="en-CA" sz="1800" dirty="0"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en-CA" sz="1800" dirty="0">
                    <a:sym typeface="Symbol" panose="05050102010706020507" pitchFamily="18" charset="2"/>
                  </a:rPr>
                  <a:t> </a:t>
                </a:r>
                <a:endParaRPr lang="en-CA" sz="1800" dirty="0"/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D0881B7-A7B2-47E9-842E-21A3C55F5A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9"/>
              </p:nvPr>
            </p:nvSpPr>
            <p:spPr>
              <a:xfrm>
                <a:off x="4643026" y="630425"/>
                <a:ext cx="7548974" cy="6046600"/>
              </a:xfrm>
              <a:blipFill>
                <a:blip r:embed="rId2"/>
                <a:stretch>
                  <a:fillRect l="-727" t="-504" r="-4523" b="-27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D1CEC-BF2E-4B35-86CF-0228ADE9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9594" y="6311898"/>
            <a:ext cx="324205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F7282A-43B6-4CDA-BFAB-039425760D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8648A2-83BC-4920-AC8A-FA2489C7FF58}"/>
              </a:ext>
            </a:extLst>
          </p:cNvPr>
          <p:cNvSpPr/>
          <p:nvPr/>
        </p:nvSpPr>
        <p:spPr>
          <a:xfrm>
            <a:off x="2367305" y="4287949"/>
            <a:ext cx="1728893" cy="2777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F318C5-DCBB-4F38-891B-9988B39D43DA}"/>
              </a:ext>
            </a:extLst>
          </p:cNvPr>
          <p:cNvSpPr/>
          <p:nvPr/>
        </p:nvSpPr>
        <p:spPr>
          <a:xfrm>
            <a:off x="2247195" y="3947528"/>
            <a:ext cx="115329" cy="7166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1F0A91-7A17-46B1-A88B-9F28E9B4B59F}"/>
              </a:ext>
            </a:extLst>
          </p:cNvPr>
          <p:cNvSpPr txBox="1"/>
          <p:nvPr/>
        </p:nvSpPr>
        <p:spPr>
          <a:xfrm>
            <a:off x="1803014" y="743481"/>
            <a:ext cx="1329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rgbClr val="FF0000"/>
                </a:solidFill>
              </a:rPr>
              <a:t>UCN absorber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E2AAE5-8FC2-46BA-9812-BDA8308BEE14}"/>
              </a:ext>
            </a:extLst>
          </p:cNvPr>
          <p:cNvGrpSpPr/>
          <p:nvPr/>
        </p:nvGrpSpPr>
        <p:grpSpPr>
          <a:xfrm>
            <a:off x="1806729" y="4287949"/>
            <a:ext cx="532957" cy="1176528"/>
            <a:chOff x="3634234" y="3366897"/>
            <a:chExt cx="532957" cy="117652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E9F4C13-00B9-4DB6-89DB-EB3F6639C799}"/>
                </a:ext>
              </a:extLst>
            </p:cNvPr>
            <p:cNvSpPr/>
            <p:nvPr/>
          </p:nvSpPr>
          <p:spPr>
            <a:xfrm>
              <a:off x="3634234" y="3366897"/>
              <a:ext cx="435685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EEE864-73ED-470C-93E6-D87DBD31ACFE}"/>
                </a:ext>
              </a:extLst>
            </p:cNvPr>
            <p:cNvSpPr/>
            <p:nvPr/>
          </p:nvSpPr>
          <p:spPr>
            <a:xfrm>
              <a:off x="4005112" y="3429000"/>
              <a:ext cx="45719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14D0FD9-9ECF-4013-BAF0-2EDCDC847AF2}"/>
                </a:ext>
              </a:extLst>
            </p:cNvPr>
            <p:cNvSpPr/>
            <p:nvPr/>
          </p:nvSpPr>
          <p:spPr>
            <a:xfrm rot="5400000">
              <a:off x="3627812" y="3836645"/>
              <a:ext cx="569107" cy="277713"/>
            </a:xfrm>
            <a:custGeom>
              <a:avLst/>
              <a:gdLst>
                <a:gd name="connsiteX0" fmla="*/ 0 w 566728"/>
                <a:gd name="connsiteY0" fmla="*/ 0 h 277713"/>
                <a:gd name="connsiteX1" fmla="*/ 566728 w 566728"/>
                <a:gd name="connsiteY1" fmla="*/ 0 h 277713"/>
                <a:gd name="connsiteX2" fmla="*/ 566728 w 566728"/>
                <a:gd name="connsiteY2" fmla="*/ 277713 h 277713"/>
                <a:gd name="connsiteX3" fmla="*/ 0 w 566728"/>
                <a:gd name="connsiteY3" fmla="*/ 277713 h 277713"/>
                <a:gd name="connsiteX4" fmla="*/ 0 w 566728"/>
                <a:gd name="connsiteY4" fmla="*/ 0 h 277713"/>
                <a:gd name="connsiteX0" fmla="*/ 2379 w 569107"/>
                <a:gd name="connsiteY0" fmla="*/ 0 h 277713"/>
                <a:gd name="connsiteX1" fmla="*/ 569107 w 569107"/>
                <a:gd name="connsiteY1" fmla="*/ 0 h 277713"/>
                <a:gd name="connsiteX2" fmla="*/ 569107 w 569107"/>
                <a:gd name="connsiteY2" fmla="*/ 277713 h 277713"/>
                <a:gd name="connsiteX3" fmla="*/ 0 w 569107"/>
                <a:gd name="connsiteY3" fmla="*/ 49113 h 277713"/>
                <a:gd name="connsiteX4" fmla="*/ 2379 w 569107"/>
                <a:gd name="connsiteY4" fmla="*/ 0 h 27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107" h="277713">
                  <a:moveTo>
                    <a:pt x="2379" y="0"/>
                  </a:moveTo>
                  <a:lnTo>
                    <a:pt x="569107" y="0"/>
                  </a:lnTo>
                  <a:lnTo>
                    <a:pt x="569107" y="277713"/>
                  </a:lnTo>
                  <a:lnTo>
                    <a:pt x="0" y="49113"/>
                  </a:lnTo>
                  <a:lnTo>
                    <a:pt x="23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6E56327C-5D24-4DB3-80E5-DD921F642A98}"/>
                </a:ext>
              </a:extLst>
            </p:cNvPr>
            <p:cNvSpPr/>
            <p:nvPr/>
          </p:nvSpPr>
          <p:spPr>
            <a:xfrm>
              <a:off x="3662366" y="4229100"/>
              <a:ext cx="504825" cy="314325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78E680-6536-4064-8DCA-DE7BF2910130}"/>
              </a:ext>
            </a:extLst>
          </p:cNvPr>
          <p:cNvGrpSpPr/>
          <p:nvPr/>
        </p:nvGrpSpPr>
        <p:grpSpPr>
          <a:xfrm>
            <a:off x="4096198" y="4287949"/>
            <a:ext cx="532957" cy="1176528"/>
            <a:chOff x="3634234" y="3366897"/>
            <a:chExt cx="532957" cy="11765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28B0F2-3D29-4C60-B947-F7E7400ABFEC}"/>
                </a:ext>
              </a:extLst>
            </p:cNvPr>
            <p:cNvSpPr/>
            <p:nvPr/>
          </p:nvSpPr>
          <p:spPr>
            <a:xfrm>
              <a:off x="3634234" y="3366897"/>
              <a:ext cx="435685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147518F-A88C-49F6-AD7C-F425041DB323}"/>
                </a:ext>
              </a:extLst>
            </p:cNvPr>
            <p:cNvSpPr/>
            <p:nvPr/>
          </p:nvSpPr>
          <p:spPr>
            <a:xfrm>
              <a:off x="4005112" y="3429000"/>
              <a:ext cx="45719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28" name="Rectangle 22">
              <a:extLst>
                <a:ext uri="{FF2B5EF4-FFF2-40B4-BE49-F238E27FC236}">
                  <a16:creationId xmlns:a16="http://schemas.microsoft.com/office/drawing/2014/main" id="{9FD52661-3FD5-499D-8138-EB5438D7E21D}"/>
                </a:ext>
              </a:extLst>
            </p:cNvPr>
            <p:cNvSpPr/>
            <p:nvPr/>
          </p:nvSpPr>
          <p:spPr>
            <a:xfrm rot="5400000">
              <a:off x="3627812" y="3836645"/>
              <a:ext cx="569107" cy="277713"/>
            </a:xfrm>
            <a:custGeom>
              <a:avLst/>
              <a:gdLst>
                <a:gd name="connsiteX0" fmla="*/ 0 w 566728"/>
                <a:gd name="connsiteY0" fmla="*/ 0 h 277713"/>
                <a:gd name="connsiteX1" fmla="*/ 566728 w 566728"/>
                <a:gd name="connsiteY1" fmla="*/ 0 h 277713"/>
                <a:gd name="connsiteX2" fmla="*/ 566728 w 566728"/>
                <a:gd name="connsiteY2" fmla="*/ 277713 h 277713"/>
                <a:gd name="connsiteX3" fmla="*/ 0 w 566728"/>
                <a:gd name="connsiteY3" fmla="*/ 277713 h 277713"/>
                <a:gd name="connsiteX4" fmla="*/ 0 w 566728"/>
                <a:gd name="connsiteY4" fmla="*/ 0 h 277713"/>
                <a:gd name="connsiteX0" fmla="*/ 2379 w 569107"/>
                <a:gd name="connsiteY0" fmla="*/ 0 h 277713"/>
                <a:gd name="connsiteX1" fmla="*/ 569107 w 569107"/>
                <a:gd name="connsiteY1" fmla="*/ 0 h 277713"/>
                <a:gd name="connsiteX2" fmla="*/ 569107 w 569107"/>
                <a:gd name="connsiteY2" fmla="*/ 277713 h 277713"/>
                <a:gd name="connsiteX3" fmla="*/ 0 w 569107"/>
                <a:gd name="connsiteY3" fmla="*/ 49113 h 277713"/>
                <a:gd name="connsiteX4" fmla="*/ 2379 w 569107"/>
                <a:gd name="connsiteY4" fmla="*/ 0 h 27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107" h="277713">
                  <a:moveTo>
                    <a:pt x="2379" y="0"/>
                  </a:moveTo>
                  <a:lnTo>
                    <a:pt x="569107" y="0"/>
                  </a:lnTo>
                  <a:lnTo>
                    <a:pt x="569107" y="277713"/>
                  </a:lnTo>
                  <a:lnTo>
                    <a:pt x="0" y="49113"/>
                  </a:lnTo>
                  <a:lnTo>
                    <a:pt x="23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4EDFF84-F7CA-46AA-ACD8-B1EFB4D37E1B}"/>
                </a:ext>
              </a:extLst>
            </p:cNvPr>
            <p:cNvSpPr/>
            <p:nvPr/>
          </p:nvSpPr>
          <p:spPr>
            <a:xfrm>
              <a:off x="3662366" y="4229100"/>
              <a:ext cx="504825" cy="314325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2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3030F2DE-A9CF-46A8-80E6-851127B03988}"/>
              </a:ext>
            </a:extLst>
          </p:cNvPr>
          <p:cNvSpPr/>
          <p:nvPr/>
        </p:nvSpPr>
        <p:spPr>
          <a:xfrm>
            <a:off x="4531883" y="4287948"/>
            <a:ext cx="45719" cy="2777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040E5B-487F-47AC-A76A-26034CB9E1C6}"/>
              </a:ext>
            </a:extLst>
          </p:cNvPr>
          <p:cNvSpPr/>
          <p:nvPr/>
        </p:nvSpPr>
        <p:spPr>
          <a:xfrm>
            <a:off x="2251976" y="1280167"/>
            <a:ext cx="115329" cy="7166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BEAA14-1416-4908-A3E7-34D2C18871E0}"/>
              </a:ext>
            </a:extLst>
          </p:cNvPr>
          <p:cNvGrpSpPr/>
          <p:nvPr/>
        </p:nvGrpSpPr>
        <p:grpSpPr>
          <a:xfrm>
            <a:off x="1811510" y="1620588"/>
            <a:ext cx="532957" cy="1176528"/>
            <a:chOff x="3634234" y="3366897"/>
            <a:chExt cx="532957" cy="117652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C98017-3869-405C-BEEF-412BC3846780}"/>
                </a:ext>
              </a:extLst>
            </p:cNvPr>
            <p:cNvSpPr/>
            <p:nvPr/>
          </p:nvSpPr>
          <p:spPr>
            <a:xfrm>
              <a:off x="3634234" y="3366897"/>
              <a:ext cx="435685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CE3B3F8-F59E-4AD8-BAA2-6E873DB4388B}"/>
                </a:ext>
              </a:extLst>
            </p:cNvPr>
            <p:cNvSpPr/>
            <p:nvPr/>
          </p:nvSpPr>
          <p:spPr>
            <a:xfrm>
              <a:off x="4005112" y="3429000"/>
              <a:ext cx="45719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37" name="Rectangle 22">
              <a:extLst>
                <a:ext uri="{FF2B5EF4-FFF2-40B4-BE49-F238E27FC236}">
                  <a16:creationId xmlns:a16="http://schemas.microsoft.com/office/drawing/2014/main" id="{02F7071B-4055-4747-9F69-35F19B83173C}"/>
                </a:ext>
              </a:extLst>
            </p:cNvPr>
            <p:cNvSpPr/>
            <p:nvPr/>
          </p:nvSpPr>
          <p:spPr>
            <a:xfrm rot="5400000">
              <a:off x="3627812" y="3836645"/>
              <a:ext cx="569107" cy="277713"/>
            </a:xfrm>
            <a:custGeom>
              <a:avLst/>
              <a:gdLst>
                <a:gd name="connsiteX0" fmla="*/ 0 w 566728"/>
                <a:gd name="connsiteY0" fmla="*/ 0 h 277713"/>
                <a:gd name="connsiteX1" fmla="*/ 566728 w 566728"/>
                <a:gd name="connsiteY1" fmla="*/ 0 h 277713"/>
                <a:gd name="connsiteX2" fmla="*/ 566728 w 566728"/>
                <a:gd name="connsiteY2" fmla="*/ 277713 h 277713"/>
                <a:gd name="connsiteX3" fmla="*/ 0 w 566728"/>
                <a:gd name="connsiteY3" fmla="*/ 277713 h 277713"/>
                <a:gd name="connsiteX4" fmla="*/ 0 w 566728"/>
                <a:gd name="connsiteY4" fmla="*/ 0 h 277713"/>
                <a:gd name="connsiteX0" fmla="*/ 2379 w 569107"/>
                <a:gd name="connsiteY0" fmla="*/ 0 h 277713"/>
                <a:gd name="connsiteX1" fmla="*/ 569107 w 569107"/>
                <a:gd name="connsiteY1" fmla="*/ 0 h 277713"/>
                <a:gd name="connsiteX2" fmla="*/ 569107 w 569107"/>
                <a:gd name="connsiteY2" fmla="*/ 277713 h 277713"/>
                <a:gd name="connsiteX3" fmla="*/ 0 w 569107"/>
                <a:gd name="connsiteY3" fmla="*/ 49113 h 277713"/>
                <a:gd name="connsiteX4" fmla="*/ 2379 w 569107"/>
                <a:gd name="connsiteY4" fmla="*/ 0 h 27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107" h="277713">
                  <a:moveTo>
                    <a:pt x="2379" y="0"/>
                  </a:moveTo>
                  <a:lnTo>
                    <a:pt x="569107" y="0"/>
                  </a:lnTo>
                  <a:lnTo>
                    <a:pt x="569107" y="277713"/>
                  </a:lnTo>
                  <a:lnTo>
                    <a:pt x="0" y="49113"/>
                  </a:lnTo>
                  <a:lnTo>
                    <a:pt x="23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7D8DA21C-DCD6-48B8-9D51-793D0046AD97}"/>
                </a:ext>
              </a:extLst>
            </p:cNvPr>
            <p:cNvSpPr/>
            <p:nvPr/>
          </p:nvSpPr>
          <p:spPr>
            <a:xfrm>
              <a:off x="3662366" y="4229100"/>
              <a:ext cx="504825" cy="314325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1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C469C2D-E80A-4DE2-B351-A953FA352DA4}"/>
              </a:ext>
            </a:extLst>
          </p:cNvPr>
          <p:cNvGrpSpPr/>
          <p:nvPr/>
        </p:nvGrpSpPr>
        <p:grpSpPr>
          <a:xfrm>
            <a:off x="2374533" y="1620587"/>
            <a:ext cx="532957" cy="1176528"/>
            <a:chOff x="3634234" y="3366897"/>
            <a:chExt cx="532957" cy="117652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B4E5F7C-2216-4B9E-A4C2-D775FB21FF88}"/>
                </a:ext>
              </a:extLst>
            </p:cNvPr>
            <p:cNvSpPr/>
            <p:nvPr/>
          </p:nvSpPr>
          <p:spPr>
            <a:xfrm>
              <a:off x="3634234" y="3366897"/>
              <a:ext cx="435685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6228EF6-7DDA-4EB0-879B-4837DB40AE46}"/>
                </a:ext>
              </a:extLst>
            </p:cNvPr>
            <p:cNvSpPr/>
            <p:nvPr/>
          </p:nvSpPr>
          <p:spPr>
            <a:xfrm>
              <a:off x="4005112" y="3429000"/>
              <a:ext cx="45719" cy="277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42" name="Rectangle 22">
              <a:extLst>
                <a:ext uri="{FF2B5EF4-FFF2-40B4-BE49-F238E27FC236}">
                  <a16:creationId xmlns:a16="http://schemas.microsoft.com/office/drawing/2014/main" id="{AEAB8D24-8AAF-4E42-AF83-872DB25C7A20}"/>
                </a:ext>
              </a:extLst>
            </p:cNvPr>
            <p:cNvSpPr/>
            <p:nvPr/>
          </p:nvSpPr>
          <p:spPr>
            <a:xfrm rot="5400000">
              <a:off x="3627812" y="3836645"/>
              <a:ext cx="569107" cy="277713"/>
            </a:xfrm>
            <a:custGeom>
              <a:avLst/>
              <a:gdLst>
                <a:gd name="connsiteX0" fmla="*/ 0 w 566728"/>
                <a:gd name="connsiteY0" fmla="*/ 0 h 277713"/>
                <a:gd name="connsiteX1" fmla="*/ 566728 w 566728"/>
                <a:gd name="connsiteY1" fmla="*/ 0 h 277713"/>
                <a:gd name="connsiteX2" fmla="*/ 566728 w 566728"/>
                <a:gd name="connsiteY2" fmla="*/ 277713 h 277713"/>
                <a:gd name="connsiteX3" fmla="*/ 0 w 566728"/>
                <a:gd name="connsiteY3" fmla="*/ 277713 h 277713"/>
                <a:gd name="connsiteX4" fmla="*/ 0 w 566728"/>
                <a:gd name="connsiteY4" fmla="*/ 0 h 277713"/>
                <a:gd name="connsiteX0" fmla="*/ 2379 w 569107"/>
                <a:gd name="connsiteY0" fmla="*/ 0 h 277713"/>
                <a:gd name="connsiteX1" fmla="*/ 569107 w 569107"/>
                <a:gd name="connsiteY1" fmla="*/ 0 h 277713"/>
                <a:gd name="connsiteX2" fmla="*/ 569107 w 569107"/>
                <a:gd name="connsiteY2" fmla="*/ 277713 h 277713"/>
                <a:gd name="connsiteX3" fmla="*/ 0 w 569107"/>
                <a:gd name="connsiteY3" fmla="*/ 49113 h 277713"/>
                <a:gd name="connsiteX4" fmla="*/ 2379 w 569107"/>
                <a:gd name="connsiteY4" fmla="*/ 0 h 27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107" h="277713">
                  <a:moveTo>
                    <a:pt x="2379" y="0"/>
                  </a:moveTo>
                  <a:lnTo>
                    <a:pt x="569107" y="0"/>
                  </a:lnTo>
                  <a:lnTo>
                    <a:pt x="569107" y="277713"/>
                  </a:lnTo>
                  <a:lnTo>
                    <a:pt x="0" y="49113"/>
                  </a:lnTo>
                  <a:lnTo>
                    <a:pt x="23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dk1"/>
                </a:solidFill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FE88A622-CFEC-4FA8-8BF6-5D7F3D5F63CB}"/>
                </a:ext>
              </a:extLst>
            </p:cNvPr>
            <p:cNvSpPr/>
            <p:nvPr/>
          </p:nvSpPr>
          <p:spPr>
            <a:xfrm>
              <a:off x="3662366" y="4229100"/>
              <a:ext cx="504825" cy="314325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2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FDF00D5A-744F-406B-AD93-9331528436A1}"/>
              </a:ext>
            </a:extLst>
          </p:cNvPr>
          <p:cNvSpPr/>
          <p:nvPr/>
        </p:nvSpPr>
        <p:spPr>
          <a:xfrm>
            <a:off x="2251976" y="1620588"/>
            <a:ext cx="45719" cy="2777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AC4BE5-8A2C-435F-9284-F2B39A1CF247}"/>
              </a:ext>
            </a:extLst>
          </p:cNvPr>
          <p:cNvSpPr/>
          <p:nvPr/>
        </p:nvSpPr>
        <p:spPr>
          <a:xfrm>
            <a:off x="2810218" y="1620586"/>
            <a:ext cx="45719" cy="2777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6D9C820-8A15-4DCD-89D5-D45D7E85EDE1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2098990" y="1035657"/>
            <a:ext cx="152986" cy="6028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3170B51-59C9-4112-A7C2-F5EAA9CE090B}"/>
              </a:ext>
            </a:extLst>
          </p:cNvPr>
          <p:cNvCxnSpPr>
            <a:cxnSpLocks/>
          </p:cNvCxnSpPr>
          <p:nvPr/>
        </p:nvCxnSpPr>
        <p:spPr>
          <a:xfrm>
            <a:off x="2685254" y="999327"/>
            <a:ext cx="152986" cy="6028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806C32A-69A1-4EE1-9125-C979A7EF58EB}"/>
              </a:ext>
            </a:extLst>
          </p:cNvPr>
          <p:cNvSpPr txBox="1"/>
          <p:nvPr/>
        </p:nvSpPr>
        <p:spPr>
          <a:xfrm>
            <a:off x="3052804" y="1211451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bg1">
                    <a:lumMod val="50000"/>
                  </a:schemeClr>
                </a:solidFill>
              </a:rPr>
              <a:t>UCN valve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63BB787-F2D4-4A24-B280-DB6126328607}"/>
              </a:ext>
            </a:extLst>
          </p:cNvPr>
          <p:cNvCxnSpPr>
            <a:cxnSpLocks/>
          </p:cNvCxnSpPr>
          <p:nvPr/>
        </p:nvCxnSpPr>
        <p:spPr>
          <a:xfrm flipH="1" flipV="1">
            <a:off x="2372086" y="1352104"/>
            <a:ext cx="729840" cy="48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B081A13-8D48-4293-9037-606B741F8E8D}"/>
              </a:ext>
            </a:extLst>
          </p:cNvPr>
          <p:cNvSpPr txBox="1"/>
          <p:nvPr/>
        </p:nvSpPr>
        <p:spPr>
          <a:xfrm>
            <a:off x="2791130" y="2055085"/>
            <a:ext cx="1229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accent1">
                    <a:lumMod val="75000"/>
                  </a:schemeClr>
                </a:solidFill>
              </a:rPr>
              <a:t>Pinhole ports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011C9E-07D3-4CEF-8991-09A9240B814A}"/>
              </a:ext>
            </a:extLst>
          </p:cNvPr>
          <p:cNvSpPr txBox="1"/>
          <p:nvPr/>
        </p:nvSpPr>
        <p:spPr>
          <a:xfrm>
            <a:off x="1682690" y="2814200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accent4">
                    <a:lumMod val="75000"/>
                  </a:schemeClr>
                </a:solidFill>
              </a:rPr>
              <a:t>UCN detectors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A7D6F779-51EB-4908-B894-D096D0CD1BE3}"/>
              </a:ext>
            </a:extLst>
          </p:cNvPr>
          <p:cNvSpPr txBox="1">
            <a:spLocks/>
          </p:cNvSpPr>
          <p:nvPr/>
        </p:nvSpPr>
        <p:spPr>
          <a:xfrm>
            <a:off x="59515" y="1190686"/>
            <a:ext cx="4686300" cy="6905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Baseline</a:t>
            </a:r>
          </a:p>
          <a:p>
            <a:r>
              <a:rPr lang="en-CA" dirty="0"/>
              <a:t>setup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3070D3C5-8EF5-4442-86F2-829F4398A865}"/>
              </a:ext>
            </a:extLst>
          </p:cNvPr>
          <p:cNvSpPr txBox="1">
            <a:spLocks/>
          </p:cNvSpPr>
          <p:nvPr/>
        </p:nvSpPr>
        <p:spPr>
          <a:xfrm>
            <a:off x="59515" y="3835979"/>
            <a:ext cx="4686300" cy="6905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Transmission</a:t>
            </a:r>
          </a:p>
          <a:p>
            <a:r>
              <a:rPr lang="en-CA" dirty="0"/>
              <a:t>setup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A2EC495-6D73-4BAB-A2B6-609421BC57E9}"/>
              </a:ext>
            </a:extLst>
          </p:cNvPr>
          <p:cNvSpPr txBox="1"/>
          <p:nvPr/>
        </p:nvSpPr>
        <p:spPr>
          <a:xfrm>
            <a:off x="2499054" y="4027371"/>
            <a:ext cx="1478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accent6">
                    <a:lumMod val="75000"/>
                  </a:schemeClr>
                </a:solidFill>
              </a:rPr>
              <a:t>guide test piece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F5B631A-0345-4E7C-8069-D319FFC03D4F}"/>
              </a:ext>
            </a:extLst>
          </p:cNvPr>
          <p:cNvSpPr/>
          <p:nvPr/>
        </p:nvSpPr>
        <p:spPr>
          <a:xfrm>
            <a:off x="2246081" y="4287640"/>
            <a:ext cx="45719" cy="2777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1B8775F4-2030-47F6-BB0B-9371ED5075A7}"/>
              </a:ext>
            </a:extLst>
          </p:cNvPr>
          <p:cNvSpPr/>
          <p:nvPr/>
        </p:nvSpPr>
        <p:spPr>
          <a:xfrm>
            <a:off x="1063687" y="1369097"/>
            <a:ext cx="702193" cy="6905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A" dirty="0"/>
              <a:t>UCN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ADC0F1A8-CCF3-4058-894A-657284120A0C}"/>
              </a:ext>
            </a:extLst>
          </p:cNvPr>
          <p:cNvSpPr/>
          <p:nvPr/>
        </p:nvSpPr>
        <p:spPr>
          <a:xfrm>
            <a:off x="1071824" y="4057288"/>
            <a:ext cx="702193" cy="6905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A" dirty="0"/>
              <a:t>UCN</a:t>
            </a:r>
          </a:p>
        </p:txBody>
      </p:sp>
    </p:spTree>
    <p:extLst>
      <p:ext uri="{BB962C8B-B14F-4D97-AF65-F5344CB8AC3E}">
        <p14:creationId xmlns:p14="http://schemas.microsoft.com/office/powerpoint/2010/main" val="74058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023 L -0.00078 0.00023 C -0.00078 -0.00069 -0.00026 -0.01204 0.00013 -0.01389 C 0.00039 -0.01597 0.00104 -0.01782 0.00156 -0.01967 C 0.0013 -0.0294 0.00169 -0.03912 0.00104 -0.04884 C 0.00091 -0.04977 -0.00039 -0.04954 -0.00039 -0.04954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023 L -0.00078 0.00046 C -0.00078 -0.00069 -0.00026 -0.01204 0.00013 -0.01389 C 0.00039 -0.01597 0.00104 -0.01782 0.00156 -0.01968 C 0.0013 -0.0294 0.00169 -0.03912 0.00104 -0.04884 C 0.00091 -0.04977 -0.00039 -0.04954 -0.00039 -0.04931 " pathEditMode="relative" rAng="0" ptsTypes="AAAAAA">
                                      <p:cBhvr>
                                        <p:cTn id="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Other questions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1220112"/>
            <a:ext cx="10437812" cy="4973486"/>
          </a:xfrm>
        </p:spPr>
        <p:txBody>
          <a:bodyPr/>
          <a:lstStyle/>
          <a:p>
            <a:r>
              <a:rPr lang="en-CA" dirty="0"/>
              <a:t>Do we want to make a few Wilson flanges and test them? Will be done with glass guides if available…</a:t>
            </a:r>
          </a:p>
          <a:p>
            <a:r>
              <a:rPr lang="en-CA" dirty="0"/>
              <a:t>Do we want a platform underneath the UCN guide so that it is at breast height? Non-magnetic 80/20 or Bosch profiles?</a:t>
            </a:r>
          </a:p>
          <a:p>
            <a:r>
              <a:rPr lang="en-CA" dirty="0"/>
              <a:t>Do we need a UCN spectrum shaper for the storage lifetime measurements? I presume not, due to the large vertical rise out of the vertical source.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786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Conclusion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1220112"/>
            <a:ext cx="10437812" cy="4973486"/>
          </a:xfrm>
        </p:spPr>
        <p:txBody>
          <a:bodyPr/>
          <a:lstStyle/>
          <a:p>
            <a:r>
              <a:rPr lang="en-CA" dirty="0"/>
              <a:t>There are lots of things to test, questions to answer</a:t>
            </a:r>
          </a:p>
          <a:p>
            <a:r>
              <a:rPr lang="en-CA" dirty="0"/>
              <a:t>Many require some new hardware</a:t>
            </a:r>
          </a:p>
          <a:p>
            <a:r>
              <a:rPr lang="en-CA" dirty="0"/>
              <a:t>We need people to take ownership of a set of experiments and make them happen! Volunteers, please!</a:t>
            </a:r>
          </a:p>
          <a:p>
            <a:r>
              <a:rPr lang="en-CA" dirty="0"/>
              <a:t>Please comment on the experimental program draft!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47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Thank you for your attention.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9448800" y="6311900"/>
            <a:ext cx="2743200" cy="365125"/>
          </a:xfrm>
          <a:prstGeom prst="rect">
            <a:avLst/>
          </a:prstGeom>
        </p:spPr>
        <p:txBody>
          <a:bodyPr/>
          <a:lstStyle/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63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388331-F15C-493A-ADD7-495CA51E8F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Sensitivity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7F079-AD61-4F3E-8B03-D23E985160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71AFEF-156E-454E-AE9A-CD18AF4D6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6280"/>
            <a:ext cx="6096003" cy="35742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13C5C3-C976-4226-AF3F-A2E70EE96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06280"/>
            <a:ext cx="6096000" cy="357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68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F59817C-5E89-F74C-BE88-562E79136B4B}" vid="{7DBB21AC-0158-974F-8828-1E86F2AF93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Document-153798</Template>
  <TotalTime>3954</TotalTime>
  <Words>1730</Words>
  <Application>Microsoft Office PowerPoint</Application>
  <PresentationFormat>Widescreen</PresentationFormat>
  <Paragraphs>215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Cambria Math</vt:lpstr>
      <vt:lpstr>Symbol</vt:lpstr>
      <vt:lpstr>Office Theme</vt:lpstr>
      <vt:lpstr>UCN Experiments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and summary</dc:title>
  <dc:creator>Ruediger Picker</dc:creator>
  <cp:lastModifiedBy>Ruediger Picker</cp:lastModifiedBy>
  <cp:revision>106</cp:revision>
  <dcterms:created xsi:type="dcterms:W3CDTF">2018-04-05T21:52:18Z</dcterms:created>
  <dcterms:modified xsi:type="dcterms:W3CDTF">2018-08-08T16:59:45Z</dcterms:modified>
</cp:coreProperties>
</file>