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7"/>
  </p:notesMasterIdLst>
  <p:sldIdLst>
    <p:sldId id="662" r:id="rId6"/>
    <p:sldId id="1534" r:id="rId7"/>
    <p:sldId id="1512" r:id="rId8"/>
    <p:sldId id="1537" r:id="rId9"/>
    <p:sldId id="2057" r:id="rId10"/>
    <p:sldId id="2058" r:id="rId11"/>
    <p:sldId id="2060" r:id="rId12"/>
    <p:sldId id="2061" r:id="rId13"/>
    <p:sldId id="2063" r:id="rId14"/>
    <p:sldId id="2064" r:id="rId15"/>
    <p:sldId id="2065" r:id="rId16"/>
    <p:sldId id="2067" r:id="rId17"/>
    <p:sldId id="2068" r:id="rId18"/>
    <p:sldId id="2069" r:id="rId19"/>
    <p:sldId id="2070" r:id="rId20"/>
    <p:sldId id="2071" r:id="rId21"/>
    <p:sldId id="2092" r:id="rId22"/>
    <p:sldId id="2074" r:id="rId23"/>
    <p:sldId id="2093" r:id="rId24"/>
    <p:sldId id="2094" r:id="rId25"/>
    <p:sldId id="2079" r:id="rId26"/>
    <p:sldId id="2080" r:id="rId27"/>
    <p:sldId id="2082" r:id="rId28"/>
    <p:sldId id="2086" r:id="rId29"/>
    <p:sldId id="2089" r:id="rId30"/>
    <p:sldId id="2083" r:id="rId31"/>
    <p:sldId id="2084" r:id="rId32"/>
    <p:sldId id="2091" r:id="rId33"/>
    <p:sldId id="1535" r:id="rId34"/>
    <p:sldId id="690"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CC25AB-6914-C385-AAFC-EF4D64EC6B93}" name="Beatrice Franke" initials="BF" userId="S::bfranke@triumf.ca::018d7d91-3a7e-43e2-a24e-6af50ecc895b" providerId="AD"/>
  <p188:author id="{17B96ED3-34CF-15DD-7550-01AE0E8396EF}" name="Oliver Stelzer-Chilton" initials="OSC" userId="S::stelzer-chilton@triumf.ca::adbf8634-2c78-491d-8849-b2d96119b6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B0F0"/>
    <a:srgbClr val="35B1F1"/>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p:restoredTop sz="94728"/>
  </p:normalViewPr>
  <p:slideViewPr>
    <p:cSldViewPr snapToGrid="0" snapToObjects="1">
      <p:cViewPr varScale="1">
        <p:scale>
          <a:sx n="99" d="100"/>
          <a:sy n="99" d="100"/>
        </p:scale>
        <p:origin x="2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04E74-000E-EE47-AE4A-0AEE87E67431}" type="datetimeFigureOut">
              <a:rPr lang="en-US" smtClean="0"/>
              <a:t>7/17/22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3CF5E-B851-0A40-B147-2A94E94FCF72}" type="slidenum">
              <a:rPr lang="en-US" smtClean="0"/>
              <a:t>‹#›</a:t>
            </a:fld>
            <a:endParaRPr lang="en-US"/>
          </a:p>
        </p:txBody>
      </p:sp>
    </p:spTree>
    <p:extLst>
      <p:ext uri="{BB962C8B-B14F-4D97-AF65-F5344CB8AC3E}">
        <p14:creationId xmlns:p14="http://schemas.microsoft.com/office/powerpoint/2010/main" val="102177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1</a:t>
            </a:fld>
            <a:endParaRPr lang="en-US"/>
          </a:p>
        </p:txBody>
      </p:sp>
    </p:spTree>
    <p:extLst>
      <p:ext uri="{BB962C8B-B14F-4D97-AF65-F5344CB8AC3E}">
        <p14:creationId xmlns:p14="http://schemas.microsoft.com/office/powerpoint/2010/main" val="228043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2</a:t>
            </a:fld>
            <a:endParaRPr lang="en-US"/>
          </a:p>
        </p:txBody>
      </p:sp>
    </p:spTree>
    <p:extLst>
      <p:ext uri="{BB962C8B-B14F-4D97-AF65-F5344CB8AC3E}">
        <p14:creationId xmlns:p14="http://schemas.microsoft.com/office/powerpoint/2010/main" val="77873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7</a:t>
            </a:fld>
            <a:endParaRPr lang="en-US"/>
          </a:p>
        </p:txBody>
      </p:sp>
    </p:spTree>
    <p:extLst>
      <p:ext uri="{BB962C8B-B14F-4D97-AF65-F5344CB8AC3E}">
        <p14:creationId xmlns:p14="http://schemas.microsoft.com/office/powerpoint/2010/main" val="40881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3CF5E-B851-0A40-B147-2A94E94FCF72}" type="slidenum">
              <a:rPr lang="en-US" smtClean="0"/>
              <a:t>29</a:t>
            </a:fld>
            <a:endParaRPr lang="en-US"/>
          </a:p>
        </p:txBody>
      </p:sp>
    </p:spTree>
    <p:extLst>
      <p:ext uri="{BB962C8B-B14F-4D97-AF65-F5344CB8AC3E}">
        <p14:creationId xmlns:p14="http://schemas.microsoft.com/office/powerpoint/2010/main" val="322656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3CF5E-B851-0A40-B147-2A94E94FCF72}" type="slidenum">
              <a:rPr lang="en-US" smtClean="0"/>
              <a:t>30</a:t>
            </a:fld>
            <a:endParaRPr lang="en-US"/>
          </a:p>
        </p:txBody>
      </p:sp>
    </p:spTree>
    <p:extLst>
      <p:ext uri="{BB962C8B-B14F-4D97-AF65-F5344CB8AC3E}">
        <p14:creationId xmlns:p14="http://schemas.microsoft.com/office/powerpoint/2010/main" val="27308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3CF5E-B851-0A40-B147-2A94E94FCF72}" type="slidenum">
              <a:rPr lang="en-US" smtClean="0"/>
              <a:t>31</a:t>
            </a:fld>
            <a:endParaRPr lang="en-US"/>
          </a:p>
        </p:txBody>
      </p:sp>
    </p:spTree>
    <p:extLst>
      <p:ext uri="{BB962C8B-B14F-4D97-AF65-F5344CB8AC3E}">
        <p14:creationId xmlns:p14="http://schemas.microsoft.com/office/powerpoint/2010/main" val="115452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3210-20EC-F24E-9683-99436A0FBE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72E1A-5AC8-DB49-9CF5-317BA4860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23DB3-D48C-CA40-BB06-9A34C40E16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E2D4F74-92FB-7B47-AB9B-2402ACA0D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7C8DE-136B-264A-BFD1-4B4C3D80425E}"/>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73664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3275-8EED-F74F-9591-620A8EDB5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E77F45-0BD2-9147-9203-A54F11429F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995CB-BB57-AD46-A56C-1CE8C3CF26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FD85B0D-6D2C-4E46-9A20-85849629F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2A690-2178-D845-B175-1FF74B1C63B0}"/>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413999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FB74D-5416-9544-B0F7-C77525F840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B241A1-15FC-0949-B9A9-F6D82538F9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C98A2-634E-234F-8801-258C64C8B1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197447E-2489-DF46-8245-C5E62407F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FED96-0404-B344-870B-C76DD35AC3B0}"/>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63363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8060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2022-07-17</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194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90935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6841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2022-07-17</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993338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2022-07-17</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737044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2022-07-17</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662532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483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1262-C525-9F44-9DAB-B55D8D2C8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3B7BF-7AC6-1540-95FA-08BC0714E6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8F0C-51BE-0745-9948-89A9073814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761DA34-738F-BF45-B243-623E999F7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4B553-1789-6C45-B201-5E5FE6FED68F}"/>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7688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t" anchorCtr="0">
            <a:normAutofit/>
          </a:bodyP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689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84659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4490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29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3"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93136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487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627887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5172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559917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1732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46F5-BAFE-4848-8CA4-4CA8F56A81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EA1C-E6C1-6742-BFD1-ABF0B11EE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956C3D-8AE9-FA40-A38F-5E48F3FFCB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CA4FA7-8FB0-7E43-9E41-01F7F7EF9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B25A-5ED4-D44E-9096-E219BD5CEFC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658913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36591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044972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7803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246726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85967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3160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59212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84076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93744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4742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78DC-46C0-834B-A6EB-594D77742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9D703-51D7-3F46-9B4B-20CB6D16D5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AA2D9-E06A-3142-929B-FE8CB59FC9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70DB70-19F4-FE47-ABA6-6F1F68A0E04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B15372-C264-3846-81AD-B5629A5C5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83DFA-6C5F-2F4A-B954-7A21BA2304F7}"/>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1322486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4775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21388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55950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75123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9091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63578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79716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29850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48158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0568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0F85-0C2F-CE49-9F8A-9E21B3DDC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AEE599-984D-E247-BBEF-DCA5618951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CED082-E9D8-5444-8CF3-396C27D2CF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75317-B077-E549-9309-FE2DF5EB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22F5F3-0A74-0B4A-8373-F65BC32958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79320-A2CB-5942-A50A-A442F3F7F4B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4BC9324-99AB-4D4A-B09B-C7DA1B25E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BFBA53-CDB9-1044-9106-8AF0D78D26A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31722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03588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7030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51631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37945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69123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00713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22952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05533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0073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4668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AADE-A67C-DF41-BF42-80F95B5951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F781C-DACC-D04A-A8D6-8BD2D471817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269459-B71D-C24D-8999-9FFD7F83A3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47B7DF-597B-DC44-859F-BA279CF83737}"/>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2639493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90193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50498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44877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58891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08284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CDD3677-4C9B-4970-A539-889BA99E5C6A}" type="slidenum">
              <a:rPr lang="en-US" smtClean="0"/>
              <a:t>‹#›</a:t>
            </a:fld>
            <a:endParaRPr lang="en-US"/>
          </a:p>
        </p:txBody>
      </p:sp>
    </p:spTree>
    <p:extLst>
      <p:ext uri="{BB962C8B-B14F-4D97-AF65-F5344CB8AC3E}">
        <p14:creationId xmlns:p14="http://schemas.microsoft.com/office/powerpoint/2010/main" val="2760360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lIns="121917" tIns="60958" rIns="121917" bIns="60958"/>
          <a:lstStyle>
            <a:lvl1pPr>
              <a:defRPr>
                <a:latin typeface="Myriad Pro SemiExt" pitchFamily="34" charset="0"/>
              </a:defRPr>
            </a:lvl1pPr>
          </a:lstStyle>
          <a:p>
            <a:r>
              <a:rPr lang="en-US"/>
              <a:t>Click to edit Master title style</a:t>
            </a:r>
          </a:p>
        </p:txBody>
      </p:sp>
      <p:sp>
        <p:nvSpPr>
          <p:cNvPr id="3" name="Content Placeholder 2"/>
          <p:cNvSpPr>
            <a:spLocks noGrp="1"/>
          </p:cNvSpPr>
          <p:nvPr>
            <p:ph sz="half" idx="1"/>
          </p:nvPr>
        </p:nvSpPr>
        <p:spPr>
          <a:xfrm>
            <a:off x="609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36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1313-7917-41C0-88BE-CC11AC7292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577E10F-CB24-40EB-8F3C-F1A18FE016B9}"/>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4" name="Footer Placeholder 3">
            <a:extLst>
              <a:ext uri="{FF2B5EF4-FFF2-40B4-BE49-F238E27FC236}">
                <a16:creationId xmlns:a16="http://schemas.microsoft.com/office/drawing/2014/main" id="{7F6F923B-D830-4618-A1D0-9D6DE836D68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B941ACB5-F598-4191-80CF-E8A9B98F0054}"/>
              </a:ext>
            </a:extLst>
          </p:cNvPr>
          <p:cNvSpPr>
            <a:spLocks noGrp="1"/>
          </p:cNvSpPr>
          <p:nvPr>
            <p:ph type="sldNum" sz="quarter" idx="12"/>
          </p:nvPr>
        </p:nvSpPr>
        <p:spPr>
          <a:xfrm>
            <a:off x="8610600" y="6356350"/>
            <a:ext cx="2743200" cy="365125"/>
          </a:xfrm>
          <a:prstGeom prst="rect">
            <a:avLst/>
          </a:prstGeom>
        </p:spPr>
        <p:txBody>
          <a:bodyPr/>
          <a:lstStyle/>
          <a:p>
            <a:fld id="{14C8D780-B3A0-4885-918A-3AF6DEC7C3D0}" type="slidenum">
              <a:rPr lang="en-CA" smtClean="0"/>
              <a:t>‹#›</a:t>
            </a:fld>
            <a:endParaRPr lang="en-CA"/>
          </a:p>
        </p:txBody>
      </p:sp>
    </p:spTree>
    <p:extLst>
      <p:ext uri="{BB962C8B-B14F-4D97-AF65-F5344CB8AC3E}">
        <p14:creationId xmlns:p14="http://schemas.microsoft.com/office/powerpoint/2010/main" val="296850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9A5DD8-9271-3143-8323-4EBFD8E89DC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AB6E1C5-BC85-4241-B86A-E8F9A0E2C0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1546DB-155A-3445-82E9-41814BA0D53C}"/>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316750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54BE-114C-E142-B053-623474E25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CF4BB9-173B-E940-85EA-9C1E207D7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5BC1BB-D590-D54E-9597-32EF12968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5FCA37-4539-C649-99B0-7E4C3745F0C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3856C3-528D-084A-9E7C-FF7B9EA00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9C26B-4EBA-4249-B29A-3F0067779CD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80175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20AD-211D-CA4B-83E1-AEF5E116F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9310-1E88-E646-BDA1-CAEBCCFED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A2C9E-EDEC-BA49-8751-C0ADE1C5B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9BA6C7-8399-8D4A-9E22-F5134E70D3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6759F5-9797-F144-94E1-B79FF15AF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291E1-B3D7-3A4F-9C98-02C1DE6CE365}"/>
              </a:ext>
            </a:extLst>
          </p:cNvPr>
          <p:cNvSpPr>
            <a:spLocks noGrp="1"/>
          </p:cNvSpPr>
          <p:nvPr>
            <p:ph type="sldNum" sz="quarter" idx="12"/>
          </p:nvPr>
        </p:nvSpPr>
        <p:spPr/>
        <p:txBody>
          <a:bodyPr/>
          <a:lstStyle/>
          <a:p>
            <a:fld id="{D8EEF7A5-0C3A-5B49-8BA7-8AC21D8FBA03}" type="slidenum">
              <a:rPr lang="en-US" smtClean="0"/>
              <a:t>‹#›</a:t>
            </a:fld>
            <a:endParaRPr lang="en-US"/>
          </a:p>
        </p:txBody>
      </p:sp>
    </p:spTree>
    <p:extLst>
      <p:ext uri="{BB962C8B-B14F-4D97-AF65-F5344CB8AC3E}">
        <p14:creationId xmlns:p14="http://schemas.microsoft.com/office/powerpoint/2010/main" val="206435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DFB37-AD8F-8243-ABE9-852A74481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391CF-1280-CE49-8D27-6B5EEBBAC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5C038-23EE-F045-A396-D96B214F9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6E79AA7-CD0D-3B41-900C-EB1DD60A6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7EC45-35EC-6845-B9C1-3F66F31A3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EF7A5-0C3A-5B49-8BA7-8AC21D8FBA03}" type="slidenum">
              <a:rPr lang="en-US" smtClean="0"/>
              <a:t>‹#›</a:t>
            </a:fld>
            <a:endParaRPr lang="en-US"/>
          </a:p>
        </p:txBody>
      </p:sp>
    </p:spTree>
    <p:extLst>
      <p:ext uri="{BB962C8B-B14F-4D97-AF65-F5344CB8AC3E}">
        <p14:creationId xmlns:p14="http://schemas.microsoft.com/office/powerpoint/2010/main" val="148782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5" r:id="rId13"/>
    <p:sldLayoutId id="214748371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1001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hyperlink" Target="https://meetings.triumf.ca/event/284/"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1D4CEE-0566-FC47-8203-28EFE1E4859D}"/>
              </a:ext>
            </a:extLst>
          </p:cNvPr>
          <p:cNvSpPr/>
          <p:nvPr/>
        </p:nvSpPr>
        <p:spPr>
          <a:xfrm>
            <a:off x="5840669" y="0"/>
            <a:ext cx="55870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69A6A-C069-48AF-A644-E5DAB8E8B18F}"/>
              </a:ext>
            </a:extLst>
          </p:cNvPr>
          <p:cNvSpPr>
            <a:spLocks noGrp="1"/>
          </p:cNvSpPr>
          <p:nvPr>
            <p:ph type="ctrTitle"/>
          </p:nvPr>
        </p:nvSpPr>
        <p:spPr>
          <a:xfrm>
            <a:off x="1992761" y="4613762"/>
            <a:ext cx="7882759" cy="2082023"/>
          </a:xfrm>
        </p:spPr>
        <p:txBody>
          <a:bodyPr>
            <a:normAutofit/>
          </a:bodyPr>
          <a:lstStyle/>
          <a:p>
            <a:pPr algn="ctr"/>
            <a:r>
              <a:rPr lang="en-US" sz="3000" dirty="0">
                <a:latin typeface="Arial"/>
                <a:cs typeface="Arial"/>
              </a:rPr>
              <a:t>Particle Physics at TRIUMF in </a:t>
            </a:r>
            <a:br>
              <a:rPr lang="en-US" sz="3000" dirty="0">
                <a:latin typeface="Arial"/>
                <a:cs typeface="Arial"/>
              </a:rPr>
            </a:br>
            <a:r>
              <a:rPr lang="en-US" sz="3000" dirty="0">
                <a:latin typeface="Arial"/>
                <a:cs typeface="Arial"/>
              </a:rPr>
              <a:t>next Five-Year Plan 2025-2030</a:t>
            </a:r>
            <a:endParaRPr lang="en-CA" sz="3000" dirty="0">
              <a:latin typeface="Arial"/>
              <a:cs typeface="Arial"/>
            </a:endParaRPr>
          </a:p>
        </p:txBody>
      </p:sp>
      <p:sp>
        <p:nvSpPr>
          <p:cNvPr id="3" name="Subtitle 2">
            <a:extLst>
              <a:ext uri="{FF2B5EF4-FFF2-40B4-BE49-F238E27FC236}">
                <a16:creationId xmlns:a16="http://schemas.microsoft.com/office/drawing/2014/main" id="{3885E869-0FCA-4DF7-AF07-8E8D3F09FA78}"/>
              </a:ext>
            </a:extLst>
          </p:cNvPr>
          <p:cNvSpPr>
            <a:spLocks noGrp="1"/>
          </p:cNvSpPr>
          <p:nvPr>
            <p:ph type="subTitle" idx="1"/>
          </p:nvPr>
        </p:nvSpPr>
        <p:spPr>
          <a:xfrm>
            <a:off x="1273460" y="5785297"/>
            <a:ext cx="9134418" cy="872126"/>
          </a:xfrm>
        </p:spPr>
        <p:txBody>
          <a:bodyPr>
            <a:normAutofit fontScale="92500" lnSpcReduction="20000"/>
          </a:bodyPr>
          <a:lstStyle/>
          <a:p>
            <a:pPr algn="ctr">
              <a:lnSpc>
                <a:spcPct val="100000"/>
              </a:lnSpc>
              <a:spcBef>
                <a:spcPts val="600"/>
              </a:spcBef>
            </a:pPr>
            <a:r>
              <a:rPr lang="en-US" dirty="0">
                <a:latin typeface="Arial" panose="020B0604020202020204" pitchFamily="34" charset="0"/>
                <a:cs typeface="Arial" panose="020B0604020202020204" pitchFamily="34" charset="0"/>
              </a:rPr>
              <a:t>Oliver </a:t>
            </a:r>
            <a:r>
              <a:rPr lang="en-US" dirty="0" err="1">
                <a:latin typeface="Arial" panose="020B0604020202020204" pitchFamily="34" charset="0"/>
                <a:cs typeface="Arial" panose="020B0604020202020204" pitchFamily="34" charset="0"/>
              </a:rPr>
              <a:t>Stelzer</a:t>
            </a:r>
            <a:r>
              <a:rPr lang="en-US" dirty="0">
                <a:latin typeface="Arial" panose="020B0604020202020204" pitchFamily="34" charset="0"/>
                <a:cs typeface="Arial" panose="020B0604020202020204" pitchFamily="34" charset="0"/>
              </a:rPr>
              <a:t>-Chilton (for the PP group)</a:t>
            </a:r>
          </a:p>
          <a:p>
            <a:pPr algn="ctr">
              <a:lnSpc>
                <a:spcPct val="100000"/>
              </a:lnSpc>
              <a:spcBef>
                <a:spcPts val="600"/>
              </a:spcBef>
            </a:pPr>
            <a:r>
              <a:rPr lang="en-US" dirty="0">
                <a:latin typeface="Arial" panose="020B0604020202020204" pitchFamily="34" charset="0"/>
                <a:cs typeface="Arial" panose="020B0604020202020204" pitchFamily="34" charset="0"/>
              </a:rPr>
              <a:t>Science Week 2022 </a:t>
            </a:r>
          </a:p>
          <a:p>
            <a:pPr algn="ctr">
              <a:lnSpc>
                <a:spcPct val="100000"/>
              </a:lnSpc>
              <a:spcBef>
                <a:spcPts val="600"/>
              </a:spcBef>
            </a:pPr>
            <a:r>
              <a:rPr lang="en-US" dirty="0">
                <a:latin typeface="Arial" panose="020B0604020202020204" pitchFamily="34" charset="0"/>
                <a:cs typeface="Arial" panose="020B0604020202020204" pitchFamily="34" charset="0"/>
              </a:rPr>
              <a:t>July 18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–July 22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2022</a:t>
            </a:r>
          </a:p>
        </p:txBody>
      </p:sp>
      <p:pic>
        <p:nvPicPr>
          <p:cNvPr id="4" name="Picture 3">
            <a:extLst>
              <a:ext uri="{FF2B5EF4-FFF2-40B4-BE49-F238E27FC236}">
                <a16:creationId xmlns:a16="http://schemas.microsoft.com/office/drawing/2014/main" id="{2D056093-CE77-604D-9E77-E0D60507ED1D}"/>
              </a:ext>
            </a:extLst>
          </p:cNvPr>
          <p:cNvPicPr>
            <a:picLocks noChangeAspect="1"/>
          </p:cNvPicPr>
          <p:nvPr/>
        </p:nvPicPr>
        <p:blipFill>
          <a:blip r:embed="rId3"/>
          <a:stretch>
            <a:fillRect/>
          </a:stretch>
        </p:blipFill>
        <p:spPr>
          <a:xfrm>
            <a:off x="764325" y="940706"/>
            <a:ext cx="10773367" cy="3202084"/>
          </a:xfrm>
          <a:prstGeom prst="rect">
            <a:avLst/>
          </a:prstGeom>
        </p:spPr>
      </p:pic>
    </p:spTree>
    <p:extLst>
      <p:ext uri="{BB962C8B-B14F-4D97-AF65-F5344CB8AC3E}">
        <p14:creationId xmlns:p14="http://schemas.microsoft.com/office/powerpoint/2010/main" val="266759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diagram&#10;&#10;Description automatically generated">
            <a:extLst>
              <a:ext uri="{FF2B5EF4-FFF2-40B4-BE49-F238E27FC236}">
                <a16:creationId xmlns:a16="http://schemas.microsoft.com/office/drawing/2014/main" id="{B518457F-906A-E0BF-CEC1-0866CA0C09A7}"/>
              </a:ext>
            </a:extLst>
          </p:cNvPr>
          <p:cNvPicPr>
            <a:picLocks noChangeAspect="1"/>
          </p:cNvPicPr>
          <p:nvPr/>
        </p:nvPicPr>
        <p:blipFill>
          <a:blip r:embed="rId2"/>
          <a:stretch>
            <a:fillRect/>
          </a:stretch>
        </p:blipFill>
        <p:spPr>
          <a:xfrm>
            <a:off x="855222" y="797838"/>
            <a:ext cx="10481555" cy="5885057"/>
          </a:xfrm>
          <a:prstGeom prst="rect">
            <a:avLst/>
          </a:prstGeom>
        </p:spPr>
      </p:pic>
      <p:sp>
        <p:nvSpPr>
          <p:cNvPr id="8" name="Title 1">
            <a:extLst>
              <a:ext uri="{FF2B5EF4-FFF2-40B4-BE49-F238E27FC236}">
                <a16:creationId xmlns:a16="http://schemas.microsoft.com/office/drawing/2014/main" id="{2D405589-DF5F-176D-0456-5A541D53BBBB}"/>
              </a:ext>
            </a:extLst>
          </p:cNvPr>
          <p:cNvSpPr txBox="1">
            <a:spLocks/>
          </p:cNvSpPr>
          <p:nvPr/>
        </p:nvSpPr>
        <p:spPr>
          <a:xfrm>
            <a:off x="2597975" y="136920"/>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Hyper-K</a:t>
            </a:r>
          </a:p>
        </p:txBody>
      </p:sp>
    </p:spTree>
    <p:extLst>
      <p:ext uri="{BB962C8B-B14F-4D97-AF65-F5344CB8AC3E}">
        <p14:creationId xmlns:p14="http://schemas.microsoft.com/office/powerpoint/2010/main" val="258190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97975" y="136920"/>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Hyper-K</a:t>
            </a:r>
          </a:p>
        </p:txBody>
      </p:sp>
      <p:pic>
        <p:nvPicPr>
          <p:cNvPr id="3" name="Picture 2">
            <a:extLst>
              <a:ext uri="{FF2B5EF4-FFF2-40B4-BE49-F238E27FC236}">
                <a16:creationId xmlns:a16="http://schemas.microsoft.com/office/drawing/2014/main" id="{4A5EDA42-74DE-B70D-83E6-CA8DEB268687}"/>
              </a:ext>
            </a:extLst>
          </p:cNvPr>
          <p:cNvPicPr>
            <a:picLocks noChangeAspect="1"/>
          </p:cNvPicPr>
          <p:nvPr/>
        </p:nvPicPr>
        <p:blipFill>
          <a:blip r:embed="rId2"/>
          <a:stretch>
            <a:fillRect/>
          </a:stretch>
        </p:blipFill>
        <p:spPr>
          <a:xfrm>
            <a:off x="600892" y="825258"/>
            <a:ext cx="10659291" cy="5866445"/>
          </a:xfrm>
          <a:prstGeom prst="rect">
            <a:avLst/>
          </a:prstGeom>
        </p:spPr>
      </p:pic>
    </p:spTree>
    <p:extLst>
      <p:ext uri="{BB962C8B-B14F-4D97-AF65-F5344CB8AC3E}">
        <p14:creationId xmlns:p14="http://schemas.microsoft.com/office/powerpoint/2010/main" val="182473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97975" y="136920"/>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Hyper-K</a:t>
            </a:r>
          </a:p>
        </p:txBody>
      </p:sp>
      <p:pic>
        <p:nvPicPr>
          <p:cNvPr id="5" name="Picture 4">
            <a:extLst>
              <a:ext uri="{FF2B5EF4-FFF2-40B4-BE49-F238E27FC236}">
                <a16:creationId xmlns:a16="http://schemas.microsoft.com/office/drawing/2014/main" id="{4274E159-7DAA-119A-9F4C-855FF336B0D9}"/>
              </a:ext>
            </a:extLst>
          </p:cNvPr>
          <p:cNvPicPr>
            <a:picLocks noChangeAspect="1"/>
          </p:cNvPicPr>
          <p:nvPr/>
        </p:nvPicPr>
        <p:blipFill>
          <a:blip r:embed="rId2"/>
          <a:stretch>
            <a:fillRect/>
          </a:stretch>
        </p:blipFill>
        <p:spPr>
          <a:xfrm>
            <a:off x="627017" y="825258"/>
            <a:ext cx="10937966" cy="6024427"/>
          </a:xfrm>
          <a:prstGeom prst="rect">
            <a:avLst/>
          </a:prstGeom>
        </p:spPr>
      </p:pic>
    </p:spTree>
    <p:extLst>
      <p:ext uri="{BB962C8B-B14F-4D97-AF65-F5344CB8AC3E}">
        <p14:creationId xmlns:p14="http://schemas.microsoft.com/office/powerpoint/2010/main" val="83368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97975" y="136920"/>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Hyper-K</a:t>
            </a:r>
          </a:p>
        </p:txBody>
      </p:sp>
      <p:pic>
        <p:nvPicPr>
          <p:cNvPr id="5" name="Picture 4" descr="Chart, waterfall chart&#10;&#10;Description automatically generated">
            <a:extLst>
              <a:ext uri="{FF2B5EF4-FFF2-40B4-BE49-F238E27FC236}">
                <a16:creationId xmlns:a16="http://schemas.microsoft.com/office/drawing/2014/main" id="{C8F19056-6BF0-ECD7-A8EA-70DF89024051}"/>
              </a:ext>
            </a:extLst>
          </p:cNvPr>
          <p:cNvPicPr>
            <a:picLocks noChangeAspect="1"/>
          </p:cNvPicPr>
          <p:nvPr/>
        </p:nvPicPr>
        <p:blipFill>
          <a:blip r:embed="rId2"/>
          <a:stretch>
            <a:fillRect/>
          </a:stretch>
        </p:blipFill>
        <p:spPr>
          <a:xfrm>
            <a:off x="495522" y="692331"/>
            <a:ext cx="10490948" cy="5917475"/>
          </a:xfrm>
          <a:prstGeom prst="rect">
            <a:avLst/>
          </a:prstGeom>
        </p:spPr>
      </p:pic>
    </p:spTree>
    <p:extLst>
      <p:ext uri="{BB962C8B-B14F-4D97-AF65-F5344CB8AC3E}">
        <p14:creationId xmlns:p14="http://schemas.microsoft.com/office/powerpoint/2010/main" val="3942102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ALPHA</a:t>
            </a:r>
          </a:p>
        </p:txBody>
      </p:sp>
      <p:pic>
        <p:nvPicPr>
          <p:cNvPr id="4" name="Picture 3">
            <a:extLst>
              <a:ext uri="{FF2B5EF4-FFF2-40B4-BE49-F238E27FC236}">
                <a16:creationId xmlns:a16="http://schemas.microsoft.com/office/drawing/2014/main" id="{20BA9E0A-DA4F-3C74-EFF1-C95C0E02BEEA}"/>
              </a:ext>
            </a:extLst>
          </p:cNvPr>
          <p:cNvPicPr>
            <a:picLocks noChangeAspect="1"/>
          </p:cNvPicPr>
          <p:nvPr/>
        </p:nvPicPr>
        <p:blipFill rotWithShape="1">
          <a:blip r:embed="rId2"/>
          <a:srcRect l="335" r="281"/>
          <a:stretch/>
        </p:blipFill>
        <p:spPr>
          <a:xfrm>
            <a:off x="337929" y="864447"/>
            <a:ext cx="11138723" cy="5657020"/>
          </a:xfrm>
          <a:prstGeom prst="rect">
            <a:avLst/>
          </a:prstGeom>
        </p:spPr>
      </p:pic>
    </p:spTree>
    <p:extLst>
      <p:ext uri="{BB962C8B-B14F-4D97-AF65-F5344CB8AC3E}">
        <p14:creationId xmlns:p14="http://schemas.microsoft.com/office/powerpoint/2010/main" val="98632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ALPHA</a:t>
            </a:r>
          </a:p>
        </p:txBody>
      </p:sp>
      <p:pic>
        <p:nvPicPr>
          <p:cNvPr id="3" name="Picture 2">
            <a:extLst>
              <a:ext uri="{FF2B5EF4-FFF2-40B4-BE49-F238E27FC236}">
                <a16:creationId xmlns:a16="http://schemas.microsoft.com/office/drawing/2014/main" id="{2AFC778F-EECB-61CE-7337-B1931DBB2211}"/>
              </a:ext>
            </a:extLst>
          </p:cNvPr>
          <p:cNvPicPr>
            <a:picLocks noChangeAspect="1"/>
          </p:cNvPicPr>
          <p:nvPr/>
        </p:nvPicPr>
        <p:blipFill>
          <a:blip r:embed="rId2"/>
          <a:stretch>
            <a:fillRect/>
          </a:stretch>
        </p:blipFill>
        <p:spPr>
          <a:xfrm>
            <a:off x="814290" y="990410"/>
            <a:ext cx="10563419" cy="5470956"/>
          </a:xfrm>
          <a:prstGeom prst="rect">
            <a:avLst/>
          </a:prstGeom>
        </p:spPr>
      </p:pic>
    </p:spTree>
    <p:extLst>
      <p:ext uri="{BB962C8B-B14F-4D97-AF65-F5344CB8AC3E}">
        <p14:creationId xmlns:p14="http://schemas.microsoft.com/office/powerpoint/2010/main" val="47296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ALPHA</a:t>
            </a:r>
          </a:p>
        </p:txBody>
      </p:sp>
      <p:pic>
        <p:nvPicPr>
          <p:cNvPr id="4" name="Picture 3">
            <a:extLst>
              <a:ext uri="{FF2B5EF4-FFF2-40B4-BE49-F238E27FC236}">
                <a16:creationId xmlns:a16="http://schemas.microsoft.com/office/drawing/2014/main" id="{D3518E24-78B8-15FF-1089-E515333AF914}"/>
              </a:ext>
            </a:extLst>
          </p:cNvPr>
          <p:cNvPicPr>
            <a:picLocks noChangeAspect="1"/>
          </p:cNvPicPr>
          <p:nvPr/>
        </p:nvPicPr>
        <p:blipFill>
          <a:blip r:embed="rId2"/>
          <a:stretch>
            <a:fillRect/>
          </a:stretch>
        </p:blipFill>
        <p:spPr>
          <a:xfrm>
            <a:off x="989757" y="864447"/>
            <a:ext cx="10212485" cy="5463283"/>
          </a:xfrm>
          <a:prstGeom prst="rect">
            <a:avLst/>
          </a:prstGeom>
        </p:spPr>
      </p:pic>
    </p:spTree>
    <p:extLst>
      <p:ext uri="{BB962C8B-B14F-4D97-AF65-F5344CB8AC3E}">
        <p14:creationId xmlns:p14="http://schemas.microsoft.com/office/powerpoint/2010/main" val="356457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4756413"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TUCAN</a:t>
            </a:r>
          </a:p>
        </p:txBody>
      </p:sp>
      <p:pic>
        <p:nvPicPr>
          <p:cNvPr id="5" name="Picture 4" descr="Chart&#10;&#10;Description automatically generated">
            <a:extLst>
              <a:ext uri="{FF2B5EF4-FFF2-40B4-BE49-F238E27FC236}">
                <a16:creationId xmlns:a16="http://schemas.microsoft.com/office/drawing/2014/main" id="{17AE5B0F-E41B-EADB-2A66-D3A12E7265BD}"/>
              </a:ext>
            </a:extLst>
          </p:cNvPr>
          <p:cNvPicPr>
            <a:picLocks noChangeAspect="1"/>
          </p:cNvPicPr>
          <p:nvPr/>
        </p:nvPicPr>
        <p:blipFill rotWithShape="1">
          <a:blip r:embed="rId2"/>
          <a:srcRect t="1655"/>
          <a:stretch/>
        </p:blipFill>
        <p:spPr>
          <a:xfrm>
            <a:off x="103031" y="1085849"/>
            <a:ext cx="11348348" cy="5596041"/>
          </a:xfrm>
          <a:prstGeom prst="rect">
            <a:avLst/>
          </a:prstGeom>
        </p:spPr>
      </p:pic>
    </p:spTree>
    <p:extLst>
      <p:ext uri="{BB962C8B-B14F-4D97-AF65-F5344CB8AC3E}">
        <p14:creationId xmlns:p14="http://schemas.microsoft.com/office/powerpoint/2010/main" val="191254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4756413"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TUCAN</a:t>
            </a:r>
          </a:p>
        </p:txBody>
      </p:sp>
      <p:pic>
        <p:nvPicPr>
          <p:cNvPr id="3" name="Picture 2">
            <a:extLst>
              <a:ext uri="{FF2B5EF4-FFF2-40B4-BE49-F238E27FC236}">
                <a16:creationId xmlns:a16="http://schemas.microsoft.com/office/drawing/2014/main" id="{F61CE93E-CB74-8628-C67C-DB3268B69781}"/>
              </a:ext>
            </a:extLst>
          </p:cNvPr>
          <p:cNvPicPr>
            <a:picLocks noChangeAspect="1"/>
          </p:cNvPicPr>
          <p:nvPr/>
        </p:nvPicPr>
        <p:blipFill>
          <a:blip r:embed="rId2"/>
          <a:stretch>
            <a:fillRect/>
          </a:stretch>
        </p:blipFill>
        <p:spPr>
          <a:xfrm>
            <a:off x="519793" y="712891"/>
            <a:ext cx="10629900" cy="5969000"/>
          </a:xfrm>
          <a:prstGeom prst="rect">
            <a:avLst/>
          </a:prstGeom>
        </p:spPr>
      </p:pic>
    </p:spTree>
    <p:extLst>
      <p:ext uri="{BB962C8B-B14F-4D97-AF65-F5344CB8AC3E}">
        <p14:creationId xmlns:p14="http://schemas.microsoft.com/office/powerpoint/2010/main" val="2206178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4756413"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TUCAN</a:t>
            </a:r>
          </a:p>
        </p:txBody>
      </p:sp>
      <p:pic>
        <p:nvPicPr>
          <p:cNvPr id="3" name="Picture 2">
            <a:extLst>
              <a:ext uri="{FF2B5EF4-FFF2-40B4-BE49-F238E27FC236}">
                <a16:creationId xmlns:a16="http://schemas.microsoft.com/office/drawing/2014/main" id="{E0A531D2-E9A9-BB78-C24C-B6589BCF7C49}"/>
              </a:ext>
            </a:extLst>
          </p:cNvPr>
          <p:cNvPicPr>
            <a:picLocks noChangeAspect="1"/>
          </p:cNvPicPr>
          <p:nvPr/>
        </p:nvPicPr>
        <p:blipFill>
          <a:blip r:embed="rId2"/>
          <a:stretch>
            <a:fillRect/>
          </a:stretch>
        </p:blipFill>
        <p:spPr>
          <a:xfrm>
            <a:off x="152400" y="1227548"/>
            <a:ext cx="11487150" cy="4893678"/>
          </a:xfrm>
          <a:prstGeom prst="rect">
            <a:avLst/>
          </a:prstGeom>
        </p:spPr>
      </p:pic>
    </p:spTree>
    <p:extLst>
      <p:ext uri="{BB962C8B-B14F-4D97-AF65-F5344CB8AC3E}">
        <p14:creationId xmlns:p14="http://schemas.microsoft.com/office/powerpoint/2010/main" val="293374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E3D5B0-6587-B04F-8C24-2665DE65EC8E}"/>
              </a:ext>
            </a:extLst>
          </p:cNvPr>
          <p:cNvSpPr txBox="1"/>
          <p:nvPr/>
        </p:nvSpPr>
        <p:spPr>
          <a:xfrm>
            <a:off x="812481" y="4395787"/>
            <a:ext cx="5283519" cy="769441"/>
          </a:xfrm>
          <a:prstGeom prst="rect">
            <a:avLst/>
          </a:prstGeom>
          <a:noFill/>
        </p:spPr>
        <p:txBody>
          <a:bodyPr wrap="square" rtlCol="0">
            <a:spAutoFit/>
          </a:bodyPr>
          <a:lstStyle/>
          <a:p>
            <a:pPr marL="342900" indent="-342900">
              <a:buFont typeface="Wingdings" pitchFamily="2" charset="2"/>
              <a:buChar char="§"/>
            </a:pPr>
            <a:endParaRPr lang="en-US" sz="2200"/>
          </a:p>
          <a:p>
            <a:pPr marL="342900" indent="-342900">
              <a:buFont typeface="Wingdings" pitchFamily="2" charset="2"/>
              <a:buChar char="§"/>
            </a:pPr>
            <a:endParaRPr lang="en-US" sz="2200"/>
          </a:p>
        </p:txBody>
      </p:sp>
      <p:sp>
        <p:nvSpPr>
          <p:cNvPr id="9" name="TextBox 8">
            <a:extLst>
              <a:ext uri="{FF2B5EF4-FFF2-40B4-BE49-F238E27FC236}">
                <a16:creationId xmlns:a16="http://schemas.microsoft.com/office/drawing/2014/main" id="{4CF4400F-6852-784F-80D4-C53123FA58F2}"/>
              </a:ext>
            </a:extLst>
          </p:cNvPr>
          <p:cNvSpPr txBox="1"/>
          <p:nvPr/>
        </p:nvSpPr>
        <p:spPr>
          <a:xfrm>
            <a:off x="738455" y="1574703"/>
            <a:ext cx="10715090" cy="5170646"/>
          </a:xfrm>
          <a:prstGeom prst="rect">
            <a:avLst/>
          </a:prstGeom>
          <a:noFill/>
        </p:spPr>
        <p:txBody>
          <a:bodyPr vert="horz" wrap="square" lIns="91440" tIns="45720" rIns="91440" bIns="45720" rtlCol="0" anchor="t">
            <a:spAutoFit/>
          </a:bodyPr>
          <a:lstStyle/>
          <a:p>
            <a:r>
              <a:rPr lang="en-US" sz="2000" dirty="0"/>
              <a:t>The departments of </a:t>
            </a:r>
            <a:r>
              <a:rPr lang="en-US" sz="2000" b="1" dirty="0"/>
              <a:t>Particle Physics</a:t>
            </a:r>
            <a:r>
              <a:rPr lang="en-US" sz="2000" dirty="0"/>
              <a:t>, </a:t>
            </a:r>
            <a:r>
              <a:rPr lang="en-US" sz="2000" b="1" dirty="0"/>
              <a:t>Science &amp; Technology</a:t>
            </a:r>
            <a:r>
              <a:rPr lang="en-US" sz="2000" dirty="0"/>
              <a:t> 		                                                         and </a:t>
            </a:r>
            <a:r>
              <a:rPr lang="en-US" sz="2000" b="1" dirty="0"/>
              <a:t>Scientific Computing </a:t>
            </a:r>
            <a:r>
              <a:rPr lang="en-US" sz="2000" dirty="0"/>
              <a:t>address the areas:</a:t>
            </a:r>
          </a:p>
          <a:p>
            <a:endParaRPr lang="en-US" sz="1000" dirty="0"/>
          </a:p>
          <a:p>
            <a:pPr marL="285750" indent="-285750">
              <a:buClr>
                <a:srgbClr val="00B0F0"/>
              </a:buClr>
              <a:buFont typeface="Wingdings" charset="2"/>
              <a:buChar char="§"/>
            </a:pPr>
            <a:r>
              <a:rPr lang="en-US" sz="2000" dirty="0"/>
              <a:t>High Energy Frontier</a:t>
            </a:r>
          </a:p>
          <a:p>
            <a:pPr marL="285750" indent="-285750">
              <a:buClr>
                <a:srgbClr val="00B0F0"/>
              </a:buClr>
              <a:buFont typeface="Wingdings" charset="2"/>
              <a:buChar char="§"/>
            </a:pPr>
            <a:r>
              <a:rPr lang="en-US" sz="2000" dirty="0"/>
              <a:t>Neutrinos and Dark Matter</a:t>
            </a:r>
          </a:p>
          <a:p>
            <a:pPr marL="285750" indent="-285750">
              <a:buClr>
                <a:srgbClr val="00B0F0"/>
              </a:buClr>
              <a:buFont typeface="Wingdings" charset="2"/>
              <a:buChar char="§"/>
            </a:pPr>
            <a:r>
              <a:rPr lang="en-US" sz="2000" dirty="0"/>
              <a:t>Precision Tests of Fundamental Interactions</a:t>
            </a:r>
          </a:p>
          <a:p>
            <a:pPr>
              <a:buClr>
                <a:srgbClr val="00B0F0"/>
              </a:buClr>
            </a:pPr>
            <a:endParaRPr lang="en-US" sz="2000" dirty="0">
              <a:cs typeface="Arial"/>
            </a:endParaRPr>
          </a:p>
          <a:p>
            <a:pPr>
              <a:buClr>
                <a:srgbClr val="00B0F0"/>
              </a:buClr>
            </a:pPr>
            <a:r>
              <a:rPr lang="en-US" sz="2000" b="1" dirty="0">
                <a:cs typeface="Arial"/>
              </a:rPr>
              <a:t>Lead in Scientific Discovery </a:t>
            </a:r>
            <a:r>
              <a:rPr lang="en-US" sz="2000" dirty="0">
                <a:cs typeface="Arial"/>
              </a:rPr>
              <a:t>through </a:t>
            </a:r>
            <a:r>
              <a:rPr lang="en-US" sz="2000" b="1" dirty="0">
                <a:cs typeface="Arial"/>
              </a:rPr>
              <a:t>focus projects </a:t>
            </a:r>
            <a:endParaRPr lang="en-US" sz="2000" dirty="0"/>
          </a:p>
          <a:p>
            <a:pPr marL="285750" indent="-285750">
              <a:buClr>
                <a:srgbClr val="00B0F0"/>
              </a:buClr>
              <a:buFont typeface="Wingdings" charset="2"/>
              <a:buChar char="§"/>
            </a:pPr>
            <a:r>
              <a:rPr lang="en-US" sz="2000" dirty="0">
                <a:cs typeface="Arial"/>
              </a:rPr>
              <a:t>Projects where we are involved in all areas</a:t>
            </a:r>
          </a:p>
          <a:p>
            <a:pPr marL="742950" lvl="1" indent="-285750">
              <a:buClr>
                <a:srgbClr val="00B0F0"/>
              </a:buClr>
              <a:buFont typeface="Wingdings" charset="2"/>
              <a:buChar char="§"/>
            </a:pPr>
            <a:r>
              <a:rPr lang="en-US" sz="2000" dirty="0">
                <a:cs typeface="Arial"/>
              </a:rPr>
              <a:t>detector design/construction, operations, data analysis</a:t>
            </a:r>
            <a:endParaRPr lang="en-US" sz="2000" dirty="0"/>
          </a:p>
          <a:p>
            <a:pPr marL="285750" indent="-285750">
              <a:buClr>
                <a:srgbClr val="00B0F0"/>
              </a:buClr>
              <a:buFont typeface="Wingdings" charset="2"/>
              <a:buChar char="§"/>
            </a:pPr>
            <a:r>
              <a:rPr lang="en-US" sz="2000" dirty="0"/>
              <a:t>Ensure critical mass is established</a:t>
            </a:r>
          </a:p>
          <a:p>
            <a:pPr marL="285750" indent="-285750">
              <a:buClr>
                <a:srgbClr val="00B0F0"/>
              </a:buClr>
              <a:buFont typeface="Wingdings" charset="2"/>
              <a:buChar char="§"/>
            </a:pPr>
            <a:r>
              <a:rPr lang="en-US" sz="2000" dirty="0"/>
              <a:t>Maintain leadership in all areas</a:t>
            </a:r>
          </a:p>
          <a:p>
            <a:pPr marL="285750" indent="-285750">
              <a:buClr>
                <a:srgbClr val="00B0F0"/>
              </a:buClr>
              <a:buFont typeface="Wingdings" charset="2"/>
              <a:buChar char="§"/>
            </a:pPr>
            <a:r>
              <a:rPr lang="en-US" sz="2000" dirty="0"/>
              <a:t>Current experiments</a:t>
            </a:r>
          </a:p>
          <a:p>
            <a:pPr marL="742950" lvl="1" indent="-285750">
              <a:buClr>
                <a:srgbClr val="00B0F0"/>
              </a:buClr>
              <a:buFont typeface="Wingdings" charset="2"/>
              <a:buChar char="§"/>
            </a:pPr>
            <a:r>
              <a:rPr lang="en-US" sz="2000" dirty="0"/>
              <a:t>ATLAS, T2K/Hyper-K, ALPHA, TUCAN, </a:t>
            </a:r>
            <a:r>
              <a:rPr lang="en-US" sz="2000" dirty="0" err="1"/>
              <a:t>SuperCDMS</a:t>
            </a:r>
            <a:endParaRPr lang="en-US" sz="2000" dirty="0"/>
          </a:p>
          <a:p>
            <a:pPr marL="285750" indent="-285750">
              <a:buClr>
                <a:srgbClr val="00B0F0"/>
              </a:buClr>
              <a:buFont typeface="Wingdings" charset="2"/>
              <a:buChar char="§"/>
            </a:pPr>
            <a:r>
              <a:rPr lang="en-US" sz="2000" dirty="0"/>
              <a:t>New experiments expected to reach that point in the future</a:t>
            </a:r>
          </a:p>
          <a:p>
            <a:pPr marL="742950" lvl="1" indent="-285750">
              <a:buClr>
                <a:srgbClr val="00B0F0"/>
              </a:buClr>
              <a:buFont typeface="Wingdings" charset="2"/>
              <a:buChar char="§"/>
            </a:pPr>
            <a:r>
              <a:rPr lang="en-US" sz="2000" dirty="0" err="1"/>
              <a:t>DarkLight</a:t>
            </a:r>
            <a:r>
              <a:rPr lang="en-US" sz="2000" dirty="0"/>
              <a:t>, </a:t>
            </a:r>
            <a:r>
              <a:rPr lang="en-US" sz="2000" dirty="0" err="1"/>
              <a:t>nEXO</a:t>
            </a:r>
            <a:r>
              <a:rPr lang="en-US" sz="2000" dirty="0"/>
              <a:t>, PIONEER</a:t>
            </a:r>
          </a:p>
          <a:p>
            <a:pPr>
              <a:buClr>
                <a:srgbClr val="00B0F0"/>
              </a:buClr>
            </a:pPr>
            <a:endParaRPr lang="en-US" sz="2000" dirty="0"/>
          </a:p>
        </p:txBody>
      </p:sp>
      <p:sp>
        <p:nvSpPr>
          <p:cNvPr id="7" name="Title 1">
            <a:extLst>
              <a:ext uri="{FF2B5EF4-FFF2-40B4-BE49-F238E27FC236}">
                <a16:creationId xmlns:a16="http://schemas.microsoft.com/office/drawing/2014/main" id="{204398F3-83E3-C040-9BA2-FADED4B25908}"/>
              </a:ext>
            </a:extLst>
          </p:cNvPr>
          <p:cNvSpPr>
            <a:spLocks noGrp="1"/>
          </p:cNvSpPr>
          <p:nvPr>
            <p:ph type="ctrTitle"/>
          </p:nvPr>
        </p:nvSpPr>
        <p:spPr>
          <a:xfrm>
            <a:off x="681281" y="841605"/>
            <a:ext cx="10541042" cy="936395"/>
          </a:xfrm>
        </p:spPr>
        <p:txBody>
          <a:bodyPr>
            <a:normAutofit fontScale="90000"/>
          </a:bodyPr>
          <a:lstStyle/>
          <a:p>
            <a:pPr>
              <a:spcAft>
                <a:spcPts val="0"/>
              </a:spcAft>
            </a:pPr>
            <a:r>
              <a:rPr lang="en-US" sz="3300"/>
              <a:t>Particle Physics within the Physical Sciences Division</a:t>
            </a:r>
            <a:br>
              <a:rPr lang="en-US" sz="3300"/>
            </a:br>
            <a:br>
              <a:rPr lang="en-US" sz="3000"/>
            </a:br>
            <a:endParaRPr lang="en-US" sz="1600" b="0">
              <a:solidFill>
                <a:schemeClr val="tx1"/>
              </a:solidFill>
            </a:endParaRPr>
          </a:p>
        </p:txBody>
      </p:sp>
      <p:pic>
        <p:nvPicPr>
          <p:cNvPr id="11" name="Picture 10">
            <a:extLst>
              <a:ext uri="{FF2B5EF4-FFF2-40B4-BE49-F238E27FC236}">
                <a16:creationId xmlns:a16="http://schemas.microsoft.com/office/drawing/2014/main" id="{F65F8172-90B2-FF48-A47F-A42E8616DA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4292" y="3610122"/>
            <a:ext cx="3135227" cy="3135227"/>
          </a:xfrm>
          <a:prstGeom prst="rect">
            <a:avLst/>
          </a:prstGeom>
        </p:spPr>
      </p:pic>
      <p:pic>
        <p:nvPicPr>
          <p:cNvPr id="13" name="Picture 12">
            <a:extLst>
              <a:ext uri="{FF2B5EF4-FFF2-40B4-BE49-F238E27FC236}">
                <a16:creationId xmlns:a16="http://schemas.microsoft.com/office/drawing/2014/main" id="{66F581F6-1460-4642-9268-A462F7C47A1B}"/>
              </a:ext>
            </a:extLst>
          </p:cNvPr>
          <p:cNvPicPr>
            <a:picLocks noChangeAspect="1"/>
          </p:cNvPicPr>
          <p:nvPr/>
        </p:nvPicPr>
        <p:blipFill>
          <a:blip r:embed="rId4"/>
          <a:stretch>
            <a:fillRect/>
          </a:stretch>
        </p:blipFill>
        <p:spPr>
          <a:xfrm>
            <a:off x="8296531" y="1716176"/>
            <a:ext cx="3030748" cy="1752474"/>
          </a:xfrm>
          <a:prstGeom prst="rect">
            <a:avLst/>
          </a:prstGeom>
        </p:spPr>
      </p:pic>
      <p:sp>
        <p:nvSpPr>
          <p:cNvPr id="2" name="Rectangle 1">
            <a:extLst>
              <a:ext uri="{FF2B5EF4-FFF2-40B4-BE49-F238E27FC236}">
                <a16:creationId xmlns:a16="http://schemas.microsoft.com/office/drawing/2014/main" id="{F62752B1-2842-C274-32E6-4E2D47EF6D86}"/>
              </a:ext>
            </a:extLst>
          </p:cNvPr>
          <p:cNvSpPr/>
          <p:nvPr/>
        </p:nvSpPr>
        <p:spPr>
          <a:xfrm>
            <a:off x="738455" y="6488668"/>
            <a:ext cx="5149295" cy="369332"/>
          </a:xfrm>
          <a:prstGeom prst="rect">
            <a:avLst/>
          </a:prstGeom>
        </p:spPr>
        <p:txBody>
          <a:bodyPr wrap="none">
            <a:spAutoFit/>
          </a:bodyPr>
          <a:lstStyle/>
          <a:p>
            <a:r>
              <a:rPr lang="en-US" dirty="0"/>
              <a:t>TRIUMF@SNOLAB covered in talk by Jocelyn Monroe</a:t>
            </a:r>
          </a:p>
        </p:txBody>
      </p:sp>
    </p:spTree>
    <p:extLst>
      <p:ext uri="{BB962C8B-B14F-4D97-AF65-F5344CB8AC3E}">
        <p14:creationId xmlns:p14="http://schemas.microsoft.com/office/powerpoint/2010/main" val="2256647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D405589-DF5F-176D-0456-5A541D53BBBB}"/>
              </a:ext>
            </a:extLst>
          </p:cNvPr>
          <p:cNvSpPr txBox="1">
            <a:spLocks/>
          </p:cNvSpPr>
          <p:nvPr/>
        </p:nvSpPr>
        <p:spPr>
          <a:xfrm>
            <a:off x="2558787" y="176109"/>
            <a:ext cx="4756413"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TUCAN</a:t>
            </a:r>
          </a:p>
        </p:txBody>
      </p:sp>
      <p:pic>
        <p:nvPicPr>
          <p:cNvPr id="4" name="Picture 3">
            <a:extLst>
              <a:ext uri="{FF2B5EF4-FFF2-40B4-BE49-F238E27FC236}">
                <a16:creationId xmlns:a16="http://schemas.microsoft.com/office/drawing/2014/main" id="{ABEF23CD-AA8A-6D47-FC27-53E4B814E6DE}"/>
              </a:ext>
            </a:extLst>
          </p:cNvPr>
          <p:cNvPicPr>
            <a:picLocks noChangeAspect="1"/>
          </p:cNvPicPr>
          <p:nvPr/>
        </p:nvPicPr>
        <p:blipFill>
          <a:blip r:embed="rId2"/>
          <a:stretch>
            <a:fillRect/>
          </a:stretch>
        </p:blipFill>
        <p:spPr>
          <a:xfrm>
            <a:off x="381000" y="940492"/>
            <a:ext cx="11202106" cy="5574608"/>
          </a:xfrm>
          <a:prstGeom prst="rect">
            <a:avLst/>
          </a:prstGeom>
        </p:spPr>
      </p:pic>
      <p:pic>
        <p:nvPicPr>
          <p:cNvPr id="6" name="Grafik 21" descr="SPP_Video.gif">
            <a:extLst>
              <a:ext uri="{FF2B5EF4-FFF2-40B4-BE49-F238E27FC236}">
                <a16:creationId xmlns:a16="http://schemas.microsoft.com/office/drawing/2014/main" id="{11AA6EA8-132E-4BE7-FC7D-3F62DE02FD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58497"/>
            <a:ext cx="2037192" cy="137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519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1289882" y="2740662"/>
            <a:ext cx="9612235" cy="688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pPr algn="ctr"/>
            <a:r>
              <a:rPr lang="en-US" sz="4500" dirty="0"/>
              <a:t>Next Five-Year Plan </a:t>
            </a:r>
          </a:p>
          <a:p>
            <a:pPr algn="ctr"/>
            <a:r>
              <a:rPr lang="en-US" sz="4500" dirty="0"/>
              <a:t>New Projects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384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BF39A-6C23-9464-74A1-F9A954FC7C74}"/>
              </a:ext>
            </a:extLst>
          </p:cNvPr>
          <p:cNvPicPr>
            <a:picLocks noChangeAspect="1"/>
          </p:cNvPicPr>
          <p:nvPr/>
        </p:nvPicPr>
        <p:blipFill>
          <a:blip r:embed="rId2"/>
          <a:stretch>
            <a:fillRect/>
          </a:stretch>
        </p:blipFill>
        <p:spPr>
          <a:xfrm>
            <a:off x="5859662" y="1639229"/>
            <a:ext cx="5736762" cy="4385042"/>
          </a:xfrm>
          <a:prstGeom prst="rect">
            <a:avLst/>
          </a:prstGeom>
        </p:spPr>
      </p:pic>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1801794" y="708460"/>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err="1"/>
              <a:t>DarkLight</a:t>
            </a:r>
            <a:endParaRPr lang="en-US" sz="3000" dirty="0"/>
          </a:p>
        </p:txBody>
      </p:sp>
      <p:pic>
        <p:nvPicPr>
          <p:cNvPr id="4" name="Picture 3">
            <a:extLst>
              <a:ext uri="{FF2B5EF4-FFF2-40B4-BE49-F238E27FC236}">
                <a16:creationId xmlns:a16="http://schemas.microsoft.com/office/drawing/2014/main" id="{53A2E45B-FE65-FC4C-63A9-A4BD0B502E32}"/>
              </a:ext>
            </a:extLst>
          </p:cNvPr>
          <p:cNvPicPr>
            <a:picLocks noChangeAspect="1"/>
          </p:cNvPicPr>
          <p:nvPr/>
        </p:nvPicPr>
        <p:blipFill rotWithShape="1">
          <a:blip r:embed="rId3"/>
          <a:srcRect l="2080"/>
          <a:stretch/>
        </p:blipFill>
        <p:spPr>
          <a:xfrm>
            <a:off x="122899" y="1860460"/>
            <a:ext cx="5736763" cy="3869352"/>
          </a:xfrm>
          <a:prstGeom prst="rect">
            <a:avLst/>
          </a:prstGeom>
        </p:spPr>
      </p:pic>
      <p:sp>
        <p:nvSpPr>
          <p:cNvPr id="7" name="Rectangle 6">
            <a:extLst>
              <a:ext uri="{FF2B5EF4-FFF2-40B4-BE49-F238E27FC236}">
                <a16:creationId xmlns:a16="http://schemas.microsoft.com/office/drawing/2014/main" id="{ED46E547-E9C9-F83A-4B4B-9009A8947B36}"/>
              </a:ext>
            </a:extLst>
          </p:cNvPr>
          <p:cNvSpPr/>
          <p:nvPr/>
        </p:nvSpPr>
        <p:spPr>
          <a:xfrm>
            <a:off x="595576" y="5951043"/>
            <a:ext cx="2321726" cy="369332"/>
          </a:xfrm>
          <a:prstGeom prst="rect">
            <a:avLst/>
          </a:prstGeom>
        </p:spPr>
        <p:txBody>
          <a:bodyPr wrap="none">
            <a:spAutoFit/>
          </a:bodyPr>
          <a:lstStyle/>
          <a:p>
            <a:r>
              <a:rPr lang="en-US" dirty="0"/>
              <a:t>See talk by Kate </a:t>
            </a:r>
            <a:r>
              <a:rPr lang="en-US" dirty="0" err="1"/>
              <a:t>Pachal</a:t>
            </a:r>
            <a:endParaRPr lang="en-US" dirty="0"/>
          </a:p>
        </p:txBody>
      </p:sp>
    </p:spTree>
    <p:extLst>
      <p:ext uri="{BB962C8B-B14F-4D97-AF65-F5344CB8AC3E}">
        <p14:creationId xmlns:p14="http://schemas.microsoft.com/office/powerpoint/2010/main" val="634792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2532662" y="489617"/>
            <a:ext cx="2378975"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PIONEER</a:t>
            </a:r>
          </a:p>
        </p:txBody>
      </p:sp>
      <p:pic>
        <p:nvPicPr>
          <p:cNvPr id="4" name="Picture 3">
            <a:extLst>
              <a:ext uri="{FF2B5EF4-FFF2-40B4-BE49-F238E27FC236}">
                <a16:creationId xmlns:a16="http://schemas.microsoft.com/office/drawing/2014/main" id="{7E268B60-683E-EBB9-5480-DBCD321923BD}"/>
              </a:ext>
            </a:extLst>
          </p:cNvPr>
          <p:cNvPicPr>
            <a:picLocks noChangeAspect="1"/>
          </p:cNvPicPr>
          <p:nvPr/>
        </p:nvPicPr>
        <p:blipFill rotWithShape="1">
          <a:blip r:embed="rId2"/>
          <a:srcRect b="9290"/>
          <a:stretch/>
        </p:blipFill>
        <p:spPr>
          <a:xfrm>
            <a:off x="209006" y="1177955"/>
            <a:ext cx="11368646" cy="4879559"/>
          </a:xfrm>
          <a:prstGeom prst="rect">
            <a:avLst/>
          </a:prstGeom>
        </p:spPr>
      </p:pic>
      <p:pic>
        <p:nvPicPr>
          <p:cNvPr id="6" name="Picture 5">
            <a:extLst>
              <a:ext uri="{FF2B5EF4-FFF2-40B4-BE49-F238E27FC236}">
                <a16:creationId xmlns:a16="http://schemas.microsoft.com/office/drawing/2014/main" id="{128547A7-E2C8-5DC6-232A-C9B2BCB7BB1A}"/>
              </a:ext>
            </a:extLst>
          </p:cNvPr>
          <p:cNvPicPr>
            <a:picLocks noChangeAspect="1"/>
          </p:cNvPicPr>
          <p:nvPr/>
        </p:nvPicPr>
        <p:blipFill>
          <a:blip r:embed="rId3"/>
          <a:stretch>
            <a:fillRect/>
          </a:stretch>
        </p:blipFill>
        <p:spPr>
          <a:xfrm>
            <a:off x="8712926" y="118169"/>
            <a:ext cx="2864726" cy="2972538"/>
          </a:xfrm>
          <a:prstGeom prst="rect">
            <a:avLst/>
          </a:prstGeom>
        </p:spPr>
      </p:pic>
      <p:pic>
        <p:nvPicPr>
          <p:cNvPr id="7" name="Picture 6">
            <a:extLst>
              <a:ext uri="{FF2B5EF4-FFF2-40B4-BE49-F238E27FC236}">
                <a16:creationId xmlns:a16="http://schemas.microsoft.com/office/drawing/2014/main" id="{75831069-0FE2-470B-9E5A-B4C541801B64}"/>
              </a:ext>
            </a:extLst>
          </p:cNvPr>
          <p:cNvPicPr>
            <a:picLocks noChangeAspect="1"/>
          </p:cNvPicPr>
          <p:nvPr/>
        </p:nvPicPr>
        <p:blipFill rotWithShape="1">
          <a:blip r:embed="rId4"/>
          <a:srcRect t="16867" b="61428"/>
          <a:stretch/>
        </p:blipFill>
        <p:spPr>
          <a:xfrm>
            <a:off x="149372" y="5991995"/>
            <a:ext cx="9281441" cy="885883"/>
          </a:xfrm>
          <a:prstGeom prst="rect">
            <a:avLst/>
          </a:prstGeom>
        </p:spPr>
      </p:pic>
    </p:spTree>
    <p:extLst>
      <p:ext uri="{BB962C8B-B14F-4D97-AF65-F5344CB8AC3E}">
        <p14:creationId xmlns:p14="http://schemas.microsoft.com/office/powerpoint/2010/main" val="358692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1289882" y="2740662"/>
            <a:ext cx="9612235" cy="688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pPr algn="ctr"/>
            <a:r>
              <a:rPr lang="en-US" sz="4500" dirty="0"/>
              <a:t>Next Five-Year Plan </a:t>
            </a:r>
          </a:p>
          <a:p>
            <a:pPr algn="ctr"/>
            <a:r>
              <a:rPr lang="en-US" sz="4500" dirty="0"/>
              <a:t>Future Projects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058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E984BD9-6772-16E8-0684-4A73BA1F7E09}"/>
              </a:ext>
            </a:extLst>
          </p:cNvPr>
          <p:cNvSpPr txBox="1">
            <a:spLocks/>
          </p:cNvSpPr>
          <p:nvPr/>
        </p:nvSpPr>
        <p:spPr>
          <a:xfrm>
            <a:off x="2410741" y="235051"/>
            <a:ext cx="3685259"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P-ONE</a:t>
            </a:r>
          </a:p>
        </p:txBody>
      </p:sp>
      <p:pic>
        <p:nvPicPr>
          <p:cNvPr id="3" name="Picture 2">
            <a:extLst>
              <a:ext uri="{FF2B5EF4-FFF2-40B4-BE49-F238E27FC236}">
                <a16:creationId xmlns:a16="http://schemas.microsoft.com/office/drawing/2014/main" id="{32FA35CA-C114-DFEF-1668-A7852D0EBDF7}"/>
              </a:ext>
            </a:extLst>
          </p:cNvPr>
          <p:cNvPicPr>
            <a:picLocks noChangeAspect="1"/>
          </p:cNvPicPr>
          <p:nvPr/>
        </p:nvPicPr>
        <p:blipFill>
          <a:blip r:embed="rId2"/>
          <a:stretch>
            <a:fillRect/>
          </a:stretch>
        </p:blipFill>
        <p:spPr>
          <a:xfrm>
            <a:off x="597159" y="923389"/>
            <a:ext cx="10655559" cy="5934611"/>
          </a:xfrm>
          <a:prstGeom prst="rect">
            <a:avLst/>
          </a:prstGeom>
        </p:spPr>
      </p:pic>
      <p:sp>
        <p:nvSpPr>
          <p:cNvPr id="5" name="Rectangle 4">
            <a:extLst>
              <a:ext uri="{FF2B5EF4-FFF2-40B4-BE49-F238E27FC236}">
                <a16:creationId xmlns:a16="http://schemas.microsoft.com/office/drawing/2014/main" id="{C4CE7EDD-D7A9-7838-C6B5-F07B314EAC47}"/>
              </a:ext>
            </a:extLst>
          </p:cNvPr>
          <p:cNvSpPr/>
          <p:nvPr/>
        </p:nvSpPr>
        <p:spPr>
          <a:xfrm>
            <a:off x="5029590" y="6438283"/>
            <a:ext cx="2836674" cy="369332"/>
          </a:xfrm>
          <a:prstGeom prst="rect">
            <a:avLst/>
          </a:prstGeom>
        </p:spPr>
        <p:txBody>
          <a:bodyPr wrap="none">
            <a:spAutoFit/>
          </a:bodyPr>
          <a:lstStyle/>
          <a:p>
            <a:r>
              <a:rPr lang="en-US" dirty="0">
                <a:solidFill>
                  <a:schemeClr val="bg1"/>
                </a:solidFill>
              </a:rPr>
              <a:t>See talk by Felix Henningsen</a:t>
            </a:r>
          </a:p>
        </p:txBody>
      </p:sp>
    </p:spTree>
    <p:extLst>
      <p:ext uri="{BB962C8B-B14F-4D97-AF65-F5344CB8AC3E}">
        <p14:creationId xmlns:p14="http://schemas.microsoft.com/office/powerpoint/2010/main" val="990010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2558787" y="176109"/>
            <a:ext cx="3685259"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Future Collider</a:t>
            </a:r>
          </a:p>
        </p:txBody>
      </p:sp>
      <p:pic>
        <p:nvPicPr>
          <p:cNvPr id="4" name="Picture 3">
            <a:extLst>
              <a:ext uri="{FF2B5EF4-FFF2-40B4-BE49-F238E27FC236}">
                <a16:creationId xmlns:a16="http://schemas.microsoft.com/office/drawing/2014/main" id="{2D1C33B6-6EBB-44B0-FE38-A1B6B70459D7}"/>
              </a:ext>
            </a:extLst>
          </p:cNvPr>
          <p:cNvPicPr>
            <a:picLocks noChangeAspect="1"/>
          </p:cNvPicPr>
          <p:nvPr/>
        </p:nvPicPr>
        <p:blipFill rotWithShape="1">
          <a:blip r:embed="rId2"/>
          <a:srcRect b="2889"/>
          <a:stretch/>
        </p:blipFill>
        <p:spPr>
          <a:xfrm>
            <a:off x="765447" y="827191"/>
            <a:ext cx="9537700" cy="5685576"/>
          </a:xfrm>
          <a:prstGeom prst="rect">
            <a:avLst/>
          </a:prstGeom>
        </p:spPr>
      </p:pic>
    </p:spTree>
    <p:extLst>
      <p:ext uri="{BB962C8B-B14F-4D97-AF65-F5344CB8AC3E}">
        <p14:creationId xmlns:p14="http://schemas.microsoft.com/office/powerpoint/2010/main" val="3849204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2558787" y="176109"/>
            <a:ext cx="3685259"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Future Collider</a:t>
            </a:r>
          </a:p>
        </p:txBody>
      </p:sp>
      <p:pic>
        <p:nvPicPr>
          <p:cNvPr id="6" name="Picture 5" descr="Table&#10;&#10;Description automatically generated">
            <a:extLst>
              <a:ext uri="{FF2B5EF4-FFF2-40B4-BE49-F238E27FC236}">
                <a16:creationId xmlns:a16="http://schemas.microsoft.com/office/drawing/2014/main" id="{CFEB1625-D238-199A-CF2D-502E944650BD}"/>
              </a:ext>
            </a:extLst>
          </p:cNvPr>
          <p:cNvPicPr>
            <a:picLocks noChangeAspect="1"/>
          </p:cNvPicPr>
          <p:nvPr/>
        </p:nvPicPr>
        <p:blipFill>
          <a:blip r:embed="rId2"/>
          <a:stretch>
            <a:fillRect/>
          </a:stretch>
        </p:blipFill>
        <p:spPr>
          <a:xfrm>
            <a:off x="961390" y="864447"/>
            <a:ext cx="9537700" cy="5664200"/>
          </a:xfrm>
          <a:prstGeom prst="rect">
            <a:avLst/>
          </a:prstGeom>
        </p:spPr>
      </p:pic>
    </p:spTree>
    <p:extLst>
      <p:ext uri="{BB962C8B-B14F-4D97-AF65-F5344CB8AC3E}">
        <p14:creationId xmlns:p14="http://schemas.microsoft.com/office/powerpoint/2010/main" val="1443033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8EA73C9-393E-B385-E095-44D07731D014}"/>
              </a:ext>
            </a:extLst>
          </p:cNvPr>
          <p:cNvSpPr txBox="1">
            <a:spLocks/>
          </p:cNvSpPr>
          <p:nvPr/>
        </p:nvSpPr>
        <p:spPr>
          <a:xfrm>
            <a:off x="2558787" y="342053"/>
            <a:ext cx="4233899" cy="9081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HAICU</a:t>
            </a:r>
          </a:p>
        </p:txBody>
      </p:sp>
      <p:pic>
        <p:nvPicPr>
          <p:cNvPr id="3" name="Picture 2">
            <a:extLst>
              <a:ext uri="{FF2B5EF4-FFF2-40B4-BE49-F238E27FC236}">
                <a16:creationId xmlns:a16="http://schemas.microsoft.com/office/drawing/2014/main" id="{991A8F68-D982-7857-6F3F-4C005D81A52A}"/>
              </a:ext>
            </a:extLst>
          </p:cNvPr>
          <p:cNvPicPr>
            <a:picLocks noChangeAspect="1"/>
          </p:cNvPicPr>
          <p:nvPr/>
        </p:nvPicPr>
        <p:blipFill>
          <a:blip r:embed="rId2"/>
          <a:stretch>
            <a:fillRect/>
          </a:stretch>
        </p:blipFill>
        <p:spPr>
          <a:xfrm>
            <a:off x="0" y="864447"/>
            <a:ext cx="11480800" cy="5651500"/>
          </a:xfrm>
          <a:prstGeom prst="rect">
            <a:avLst/>
          </a:prstGeom>
        </p:spPr>
      </p:pic>
      <p:sp>
        <p:nvSpPr>
          <p:cNvPr id="6" name="Rectangle 5">
            <a:extLst>
              <a:ext uri="{FF2B5EF4-FFF2-40B4-BE49-F238E27FC236}">
                <a16:creationId xmlns:a16="http://schemas.microsoft.com/office/drawing/2014/main" id="{BA8BF13A-848E-4A5A-243B-4489E812D268}"/>
              </a:ext>
            </a:extLst>
          </p:cNvPr>
          <p:cNvSpPr/>
          <p:nvPr/>
        </p:nvSpPr>
        <p:spPr>
          <a:xfrm>
            <a:off x="1109561" y="6488668"/>
            <a:ext cx="2598468" cy="369332"/>
          </a:xfrm>
          <a:prstGeom prst="rect">
            <a:avLst/>
          </a:prstGeom>
        </p:spPr>
        <p:txBody>
          <a:bodyPr wrap="none">
            <a:spAutoFit/>
          </a:bodyPr>
          <a:lstStyle/>
          <a:p>
            <a:r>
              <a:rPr lang="en-US" dirty="0"/>
              <a:t>See talk by Taka </a:t>
            </a:r>
            <a:r>
              <a:rPr lang="en-US" dirty="0" err="1"/>
              <a:t>Momose</a:t>
            </a:r>
            <a:endParaRPr lang="en-US" dirty="0"/>
          </a:p>
        </p:txBody>
      </p:sp>
    </p:spTree>
    <p:extLst>
      <p:ext uri="{BB962C8B-B14F-4D97-AF65-F5344CB8AC3E}">
        <p14:creationId xmlns:p14="http://schemas.microsoft.com/office/powerpoint/2010/main" val="267880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8854" y="852658"/>
            <a:ext cx="10194291" cy="688338"/>
          </a:xfrm>
        </p:spPr>
        <p:txBody>
          <a:bodyPr>
            <a:normAutofit/>
          </a:bodyPr>
          <a:lstStyle/>
          <a:p>
            <a:r>
              <a:rPr lang="en-US" sz="3000"/>
              <a:t>Chart of current and future projects in Particle Physics</a:t>
            </a:r>
          </a:p>
        </p:txBody>
      </p:sp>
      <p:sp>
        <p:nvSpPr>
          <p:cNvPr id="7" name="Rectangle 6">
            <a:extLst>
              <a:ext uri="{FF2B5EF4-FFF2-40B4-BE49-F238E27FC236}">
                <a16:creationId xmlns:a16="http://schemas.microsoft.com/office/drawing/2014/main" id="{B3BEEB85-5D13-7049-9F0E-A6FF978F75A7}"/>
              </a:ext>
            </a:extLst>
          </p:cNvPr>
          <p:cNvSpPr/>
          <p:nvPr/>
        </p:nvSpPr>
        <p:spPr>
          <a:xfrm>
            <a:off x="5838348" y="1475286"/>
            <a:ext cx="5890967" cy="2446824"/>
          </a:xfrm>
          <a:prstGeom prst="rect">
            <a:avLst/>
          </a:prstGeom>
        </p:spPr>
        <p:txBody>
          <a:bodyPr wrap="square" lIns="91440" tIns="45720" rIns="91440" bIns="45720" anchor="t">
            <a:spAutoFit/>
          </a:bodyPr>
          <a:lstStyle/>
          <a:p>
            <a:pPr marL="285750" indent="-285750">
              <a:buClr>
                <a:srgbClr val="00B0F0"/>
              </a:buClr>
              <a:buFont typeface="Wingdings" charset="2"/>
              <a:buChar char="§"/>
            </a:pPr>
            <a:r>
              <a:rPr lang="en-GB" spc="-1" dirty="0"/>
              <a:t>Capture the TRIUMF supported local effort with focus on scientific and research contributions</a:t>
            </a:r>
          </a:p>
          <a:p>
            <a:pPr marL="742950" lvl="1" indent="-285750">
              <a:buClr>
                <a:srgbClr val="00B0F0"/>
              </a:buClr>
              <a:buFont typeface="Wingdings" charset="2"/>
              <a:buChar char="§"/>
            </a:pPr>
            <a:r>
              <a:rPr lang="en-GB" spc="-1" dirty="0"/>
              <a:t>Additional technical support from Science and Technology department crucial</a:t>
            </a:r>
            <a:endParaRPr lang="en-GB" spc="-1" dirty="0">
              <a:cs typeface="Calibri"/>
            </a:endParaRPr>
          </a:p>
          <a:p>
            <a:pPr marL="285750" indent="-285750">
              <a:buClr>
                <a:srgbClr val="00B0F0"/>
              </a:buClr>
              <a:buFont typeface="Wingdings" charset="2"/>
              <a:buChar char="§"/>
            </a:pPr>
            <a:r>
              <a:rPr lang="en-GB" spc="-1" dirty="0"/>
              <a:t>Each group has their complement of students, postdocs </a:t>
            </a:r>
          </a:p>
          <a:p>
            <a:pPr marL="285750" indent="-285750">
              <a:buClr>
                <a:srgbClr val="00B0F0"/>
              </a:buClr>
              <a:buFont typeface="Wingdings" charset="2"/>
              <a:buChar char="§"/>
            </a:pPr>
            <a:endParaRPr lang="en-GB" sz="900" spc="-1" dirty="0"/>
          </a:p>
          <a:p>
            <a:pPr marL="285750" indent="-285750">
              <a:buClr>
                <a:srgbClr val="00B0F0"/>
              </a:buClr>
              <a:buFont typeface="Wingdings" charset="2"/>
              <a:buChar char="§"/>
            </a:pPr>
            <a:r>
              <a:rPr lang="en-GB" spc="-1" dirty="0"/>
              <a:t>List of future projects and associated personnel will move and grow as we develop the next 5-year plan</a:t>
            </a:r>
          </a:p>
          <a:p>
            <a:pPr marL="742950" lvl="1" indent="-285750">
              <a:buClr>
                <a:srgbClr val="00B0F0"/>
              </a:buClr>
              <a:buFont typeface="Wingdings" charset="2"/>
              <a:buChar char="§"/>
            </a:pPr>
            <a:r>
              <a:rPr lang="en-GB" spc="-1" dirty="0"/>
              <a:t>E.g. Future Collider, new </a:t>
            </a:r>
            <a:r>
              <a:rPr lang="en-GB" spc="-1" dirty="0" err="1"/>
              <a:t>centers</a:t>
            </a:r>
            <a:r>
              <a:rPr lang="en-GB" spc="-1" dirty="0"/>
              <a:t>/platforms</a:t>
            </a:r>
          </a:p>
        </p:txBody>
      </p:sp>
      <p:pic>
        <p:nvPicPr>
          <p:cNvPr id="2" name="Picture 1">
            <a:extLst>
              <a:ext uri="{FF2B5EF4-FFF2-40B4-BE49-F238E27FC236}">
                <a16:creationId xmlns:a16="http://schemas.microsoft.com/office/drawing/2014/main" id="{2BC41942-3841-6B4C-8F91-DAF5558386D8}"/>
              </a:ext>
            </a:extLst>
          </p:cNvPr>
          <p:cNvPicPr>
            <a:picLocks noChangeAspect="1"/>
          </p:cNvPicPr>
          <p:nvPr/>
        </p:nvPicPr>
        <p:blipFill>
          <a:blip r:embed="rId3"/>
          <a:stretch>
            <a:fillRect/>
          </a:stretch>
        </p:blipFill>
        <p:spPr>
          <a:xfrm>
            <a:off x="1145096" y="1516179"/>
            <a:ext cx="4547010" cy="5119933"/>
          </a:xfrm>
          <a:prstGeom prst="rect">
            <a:avLst/>
          </a:prstGeom>
        </p:spPr>
      </p:pic>
      <p:pic>
        <p:nvPicPr>
          <p:cNvPr id="8" name="Picture 7">
            <a:extLst>
              <a:ext uri="{FF2B5EF4-FFF2-40B4-BE49-F238E27FC236}">
                <a16:creationId xmlns:a16="http://schemas.microsoft.com/office/drawing/2014/main" id="{258A3481-93B6-FA47-801C-8732C4966374}"/>
              </a:ext>
            </a:extLst>
          </p:cNvPr>
          <p:cNvPicPr>
            <a:picLocks noChangeAspect="1"/>
          </p:cNvPicPr>
          <p:nvPr/>
        </p:nvPicPr>
        <p:blipFill>
          <a:blip r:embed="rId4"/>
          <a:stretch>
            <a:fillRect/>
          </a:stretch>
        </p:blipFill>
        <p:spPr>
          <a:xfrm>
            <a:off x="6499894" y="3922110"/>
            <a:ext cx="4547010" cy="2791864"/>
          </a:xfrm>
          <a:prstGeom prst="rect">
            <a:avLst/>
          </a:prstGeom>
        </p:spPr>
      </p:pic>
    </p:spTree>
    <p:extLst>
      <p:ext uri="{BB962C8B-B14F-4D97-AF65-F5344CB8AC3E}">
        <p14:creationId xmlns:p14="http://schemas.microsoft.com/office/powerpoint/2010/main" val="241576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38ED2C-EAA4-5541-8CA8-B075E5C773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78278" y="3792122"/>
            <a:ext cx="4604000" cy="2400514"/>
          </a:xfrm>
          <a:prstGeom prst="rect">
            <a:avLst/>
          </a:prstGeom>
        </p:spPr>
      </p:pic>
      <p:sp>
        <p:nvSpPr>
          <p:cNvPr id="8" name="TextBox 7">
            <a:extLst>
              <a:ext uri="{FF2B5EF4-FFF2-40B4-BE49-F238E27FC236}">
                <a16:creationId xmlns:a16="http://schemas.microsoft.com/office/drawing/2014/main" id="{80E3D5B0-6587-B04F-8C24-2665DE65EC8E}"/>
              </a:ext>
            </a:extLst>
          </p:cNvPr>
          <p:cNvSpPr txBox="1"/>
          <p:nvPr/>
        </p:nvSpPr>
        <p:spPr>
          <a:xfrm>
            <a:off x="812481" y="4395787"/>
            <a:ext cx="5283519" cy="769441"/>
          </a:xfrm>
          <a:prstGeom prst="rect">
            <a:avLst/>
          </a:prstGeom>
          <a:noFill/>
        </p:spPr>
        <p:txBody>
          <a:bodyPr wrap="square" rtlCol="0">
            <a:spAutoFit/>
          </a:bodyPr>
          <a:lstStyle/>
          <a:p>
            <a:pPr marL="342900" indent="-342900">
              <a:buFont typeface="Wingdings" pitchFamily="2" charset="2"/>
              <a:buChar char="§"/>
            </a:pPr>
            <a:endParaRPr lang="en-US" sz="2200"/>
          </a:p>
          <a:p>
            <a:pPr marL="342900" indent="-342900">
              <a:buFont typeface="Wingdings" pitchFamily="2" charset="2"/>
              <a:buChar char="§"/>
            </a:pPr>
            <a:endParaRPr lang="en-US" sz="2200"/>
          </a:p>
        </p:txBody>
      </p:sp>
      <p:sp>
        <p:nvSpPr>
          <p:cNvPr id="9" name="TextBox 8">
            <a:extLst>
              <a:ext uri="{FF2B5EF4-FFF2-40B4-BE49-F238E27FC236}">
                <a16:creationId xmlns:a16="http://schemas.microsoft.com/office/drawing/2014/main" id="{4CF4400F-6852-784F-80D4-C53123FA58F2}"/>
              </a:ext>
            </a:extLst>
          </p:cNvPr>
          <p:cNvSpPr txBox="1"/>
          <p:nvPr/>
        </p:nvSpPr>
        <p:spPr>
          <a:xfrm>
            <a:off x="609722" y="855171"/>
            <a:ext cx="11014634" cy="5478423"/>
          </a:xfrm>
          <a:prstGeom prst="rect">
            <a:avLst/>
          </a:prstGeom>
          <a:noFill/>
        </p:spPr>
        <p:txBody>
          <a:bodyPr vert="horz" wrap="square" lIns="91440" tIns="45720" rIns="91440" bIns="45720" rtlCol="0" anchor="t">
            <a:spAutoFit/>
          </a:bodyPr>
          <a:lstStyle/>
          <a:p>
            <a:pPr>
              <a:buClr>
                <a:srgbClr val="00B0F0"/>
              </a:buClr>
            </a:pPr>
            <a:endParaRPr lang="en-US" sz="2000" dirty="0">
              <a:cs typeface="Arial"/>
            </a:endParaRPr>
          </a:p>
          <a:p>
            <a:pPr>
              <a:buClr>
                <a:srgbClr val="00B0F0"/>
              </a:buClr>
            </a:pPr>
            <a:r>
              <a:rPr lang="en-US" sz="2000" b="1" dirty="0">
                <a:cs typeface="Arial"/>
              </a:rPr>
              <a:t>Enable Particle Physics in Canada and Abroad</a:t>
            </a:r>
            <a:endParaRPr lang="en-US" sz="2000" dirty="0"/>
          </a:p>
          <a:p>
            <a:pPr marL="285750" indent="-285750">
              <a:buClr>
                <a:srgbClr val="00B0F0"/>
              </a:buClr>
              <a:buFont typeface="Wingdings" charset="2"/>
              <a:buChar char="§"/>
            </a:pPr>
            <a:r>
              <a:rPr lang="en-US" sz="2000" dirty="0"/>
              <a:t>TRIUMF is part of a </a:t>
            </a:r>
            <a:r>
              <a:rPr lang="en-US" sz="2000" b="1" dirty="0"/>
              <a:t>network of laboratories and partner institutions</a:t>
            </a:r>
            <a:endParaRPr lang="en-US" sz="2000" dirty="0"/>
          </a:p>
          <a:p>
            <a:pPr marL="285750" indent="-285750">
              <a:buClr>
                <a:srgbClr val="00B0F0"/>
              </a:buClr>
              <a:buFont typeface="Wingdings" charset="2"/>
              <a:buChar char="§"/>
            </a:pPr>
            <a:r>
              <a:rPr lang="en-US" sz="2000" dirty="0"/>
              <a:t>Leverage TRIUMF key expertise in accelerator, computing, detector and DAQ technologies</a:t>
            </a:r>
          </a:p>
          <a:p>
            <a:pPr marL="742950" lvl="1" indent="-285750">
              <a:buClr>
                <a:srgbClr val="00B0F0"/>
              </a:buClr>
              <a:buFont typeface="Wingdings" charset="2"/>
              <a:buChar char="§"/>
            </a:pPr>
            <a:r>
              <a:rPr lang="en-US" sz="2000" dirty="0"/>
              <a:t>Unique expertise in e.g. cryomodules, </a:t>
            </a:r>
            <a:r>
              <a:rPr lang="en-US" sz="2000" dirty="0" err="1"/>
              <a:t>SiPM</a:t>
            </a:r>
            <a:r>
              <a:rPr lang="en-US" sz="2000" dirty="0"/>
              <a:t>, TPC, gaseous detectors, DAQ, </a:t>
            </a:r>
            <a:r>
              <a:rPr lang="en-US" sz="2000" dirty="0" err="1"/>
              <a:t>etc</a:t>
            </a:r>
            <a:r>
              <a:rPr lang="en-US" sz="2000" dirty="0"/>
              <a:t>…</a:t>
            </a:r>
          </a:p>
          <a:p>
            <a:pPr marL="742950" lvl="1" indent="-285750">
              <a:buClr>
                <a:srgbClr val="00B0F0"/>
              </a:buClr>
              <a:buFont typeface="Wingdings" charset="2"/>
              <a:buChar char="§"/>
            </a:pPr>
            <a:r>
              <a:rPr lang="en-US" sz="2000" dirty="0"/>
              <a:t>Support for Accelerator and Engineering, Science Technology and Computing are crucial</a:t>
            </a:r>
          </a:p>
          <a:p>
            <a:pPr marL="285750" indent="-285750">
              <a:buClr>
                <a:srgbClr val="00B0F0"/>
              </a:buClr>
              <a:buFont typeface="Wingdings" charset="2"/>
              <a:buChar char="§"/>
            </a:pPr>
            <a:endParaRPr lang="en-US" sz="1000" dirty="0"/>
          </a:p>
          <a:p>
            <a:pPr marL="285750" indent="-285750">
              <a:buClr>
                <a:srgbClr val="00B0F0"/>
              </a:buClr>
              <a:buFont typeface="Wingdings" charset="2"/>
              <a:buChar char="§"/>
            </a:pPr>
            <a:endParaRPr lang="en-US" sz="1000" dirty="0"/>
          </a:p>
          <a:p>
            <a:pPr marL="285750" indent="-285750">
              <a:buClr>
                <a:srgbClr val="00B0F0"/>
              </a:buClr>
              <a:buFont typeface="Wingdings" charset="2"/>
              <a:buChar char="§"/>
            </a:pPr>
            <a:r>
              <a:rPr lang="en-US" sz="2000" dirty="0"/>
              <a:t>SNOLAB: detector, facility and DAQ systems through Science and Technology involvement</a:t>
            </a:r>
          </a:p>
          <a:p>
            <a:pPr>
              <a:buClr>
                <a:srgbClr val="00B0F0"/>
              </a:buClr>
            </a:pPr>
            <a:r>
              <a:rPr lang="en-US" sz="2000" dirty="0"/>
              <a:t>       -&gt; </a:t>
            </a:r>
            <a:r>
              <a:rPr lang="en-US" sz="2000" dirty="0" err="1"/>
              <a:t>SuperCDMS</a:t>
            </a:r>
            <a:r>
              <a:rPr lang="en-US" sz="2000" dirty="0"/>
              <a:t>, </a:t>
            </a:r>
            <a:r>
              <a:rPr lang="en-US" sz="2000" dirty="0" err="1"/>
              <a:t>nEXO</a:t>
            </a:r>
            <a:r>
              <a:rPr lang="en-US" sz="2000" dirty="0"/>
              <a:t>, ARGO, DEAP, SNO+</a:t>
            </a:r>
          </a:p>
          <a:p>
            <a:pPr marL="285750" indent="-285750">
              <a:buClr>
                <a:srgbClr val="00B0F0"/>
              </a:buClr>
              <a:buFont typeface="Wingdings" charset="2"/>
              <a:buChar char="§"/>
            </a:pPr>
            <a:r>
              <a:rPr lang="en-US" sz="2000" dirty="0"/>
              <a:t>CERN: In kind contributions to LHC and HL-LHC,                                                                                           share in detector upgrades -&gt; ATLAS, ALPHA</a:t>
            </a:r>
          </a:p>
          <a:p>
            <a:pPr marL="285750" indent="-285750">
              <a:buClr>
                <a:srgbClr val="00B0F0"/>
              </a:buClr>
              <a:buFont typeface="Wingdings" charset="2"/>
              <a:buChar char="§"/>
            </a:pPr>
            <a:r>
              <a:rPr lang="en-US" sz="2000" dirty="0"/>
              <a:t>KEK/J-PARC: beam monitoring accelerator contributions</a:t>
            </a:r>
          </a:p>
          <a:p>
            <a:pPr>
              <a:buClr>
                <a:srgbClr val="00B0F0"/>
              </a:buClr>
            </a:pPr>
            <a:r>
              <a:rPr lang="en-US" sz="2000" dirty="0"/>
              <a:t>     share in detector upgrades -&gt; T2K/Hyper-K</a:t>
            </a:r>
          </a:p>
          <a:p>
            <a:pPr marL="285750" indent="-285750">
              <a:buClr>
                <a:srgbClr val="00B0F0"/>
              </a:buClr>
              <a:buFont typeface="Wingdings" charset="2"/>
              <a:buChar char="§"/>
            </a:pPr>
            <a:r>
              <a:rPr lang="en-US" sz="2000" dirty="0"/>
              <a:t>Gran </a:t>
            </a:r>
            <a:r>
              <a:rPr lang="en-US" sz="2000" dirty="0" err="1"/>
              <a:t>Sasso</a:t>
            </a:r>
            <a:r>
              <a:rPr lang="en-US" sz="2000" dirty="0"/>
              <a:t>: DAQ systems -&gt; </a:t>
            </a:r>
            <a:r>
              <a:rPr lang="en-US" sz="2000" dirty="0" err="1"/>
              <a:t>DarkSide</a:t>
            </a:r>
            <a:endParaRPr lang="en-US" sz="2000" dirty="0"/>
          </a:p>
          <a:p>
            <a:pPr marL="285750" indent="-285750">
              <a:buClr>
                <a:srgbClr val="00B0F0"/>
              </a:buClr>
              <a:buFont typeface="Wingdings" charset="2"/>
              <a:buChar char="§"/>
            </a:pPr>
            <a:r>
              <a:rPr lang="en-US" sz="2000" dirty="0"/>
              <a:t>Future involvement</a:t>
            </a:r>
          </a:p>
          <a:p>
            <a:pPr marL="742950" lvl="1" indent="-285750">
              <a:buClr>
                <a:srgbClr val="00B0F0"/>
              </a:buClr>
              <a:buFont typeface="Wingdings" charset="2"/>
              <a:buChar char="§"/>
            </a:pPr>
            <a:r>
              <a:rPr lang="en-US" sz="2000" dirty="0"/>
              <a:t>Ocean Networks Canada: -&gt; P-One</a:t>
            </a:r>
          </a:p>
          <a:p>
            <a:pPr marL="742950" lvl="1" indent="-285750">
              <a:buClr>
                <a:srgbClr val="00B0F0"/>
              </a:buClr>
              <a:buFont typeface="Wingdings" charset="2"/>
              <a:buChar char="§"/>
            </a:pPr>
            <a:r>
              <a:rPr lang="en-US" sz="2000" dirty="0"/>
              <a:t>Future Collider</a:t>
            </a:r>
          </a:p>
          <a:p>
            <a:pPr>
              <a:buClr>
                <a:srgbClr val="00B0F0"/>
              </a:buClr>
            </a:pPr>
            <a:endParaRPr lang="en-CA" sz="1000" dirty="0"/>
          </a:p>
        </p:txBody>
      </p:sp>
      <p:sp>
        <p:nvSpPr>
          <p:cNvPr id="3" name="Oval 2">
            <a:extLst>
              <a:ext uri="{FF2B5EF4-FFF2-40B4-BE49-F238E27FC236}">
                <a16:creationId xmlns:a16="http://schemas.microsoft.com/office/drawing/2014/main" id="{2D435F7E-22CC-2C4C-97CB-EE8B7FC53F3F}"/>
              </a:ext>
            </a:extLst>
          </p:cNvPr>
          <p:cNvSpPr/>
          <p:nvPr/>
        </p:nvSpPr>
        <p:spPr>
          <a:xfrm>
            <a:off x="7589370" y="4595467"/>
            <a:ext cx="97536" cy="1152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4493B5-67FF-634E-9959-120118D8C7DC}"/>
              </a:ext>
            </a:extLst>
          </p:cNvPr>
          <p:cNvSpPr/>
          <p:nvPr/>
        </p:nvSpPr>
        <p:spPr>
          <a:xfrm>
            <a:off x="8119722" y="4613184"/>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73CC4-94CA-7442-9DA8-30EE3F06B3BC}"/>
              </a:ext>
            </a:extLst>
          </p:cNvPr>
          <p:cNvSpPr/>
          <p:nvPr/>
        </p:nvSpPr>
        <p:spPr>
          <a:xfrm>
            <a:off x="9223098" y="4619280"/>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8CCBC-A8B3-1C4C-862A-69B6AE84851C}"/>
              </a:ext>
            </a:extLst>
          </p:cNvPr>
          <p:cNvSpPr/>
          <p:nvPr/>
        </p:nvSpPr>
        <p:spPr>
          <a:xfrm>
            <a:off x="10814154" y="4771680"/>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BE7219-667E-334F-B256-558B554A74AE}"/>
              </a:ext>
            </a:extLst>
          </p:cNvPr>
          <p:cNvSpPr/>
          <p:nvPr/>
        </p:nvSpPr>
        <p:spPr>
          <a:xfrm>
            <a:off x="9247482" y="4716816"/>
            <a:ext cx="103632" cy="1219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523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73921" y="933990"/>
            <a:ext cx="10621926" cy="688338"/>
          </a:xfrm>
        </p:spPr>
        <p:txBody>
          <a:bodyPr>
            <a:normAutofit/>
          </a:bodyPr>
          <a:lstStyle/>
          <a:p>
            <a:r>
              <a:rPr lang="en-US" sz="3000"/>
              <a:t>Summary</a:t>
            </a:r>
          </a:p>
        </p:txBody>
      </p:sp>
      <p:sp>
        <p:nvSpPr>
          <p:cNvPr id="9" name="Rectangle 8">
            <a:extLst>
              <a:ext uri="{FF2B5EF4-FFF2-40B4-BE49-F238E27FC236}">
                <a16:creationId xmlns:a16="http://schemas.microsoft.com/office/drawing/2014/main" id="{7F540628-7644-044D-AB59-D7D5203714A4}"/>
              </a:ext>
            </a:extLst>
          </p:cNvPr>
          <p:cNvSpPr/>
          <p:nvPr/>
        </p:nvSpPr>
        <p:spPr>
          <a:xfrm>
            <a:off x="896153" y="976367"/>
            <a:ext cx="10756080" cy="3354765"/>
          </a:xfrm>
          <a:prstGeom prst="rect">
            <a:avLst/>
          </a:prstGeom>
        </p:spPr>
        <p:txBody>
          <a:bodyPr wrap="square" lIns="91440" tIns="45720" rIns="91440" bIns="45720" anchor="t">
            <a:spAutoFit/>
          </a:bodyPr>
          <a:lstStyle/>
          <a:p>
            <a:pPr>
              <a:lnSpc>
                <a:spcPct val="110000"/>
              </a:lnSpc>
              <a:spcBef>
                <a:spcPts val="600"/>
              </a:spcBef>
            </a:pPr>
            <a:endParaRPr lang="en-CA" altLang="en-US" sz="2000" b="1" dirty="0"/>
          </a:p>
          <a:p>
            <a:pPr>
              <a:buClr>
                <a:srgbClr val="00A9FF"/>
              </a:buClr>
            </a:pPr>
            <a:endParaRPr lang="en-US" sz="1000" dirty="0"/>
          </a:p>
          <a:p>
            <a:pPr marL="285750" indent="-285750">
              <a:buClr>
                <a:srgbClr val="00A9FF"/>
              </a:buClr>
              <a:buFont typeface="Wingdings" pitchFamily="2" charset="2"/>
              <a:buChar char="§"/>
            </a:pPr>
            <a:r>
              <a:rPr lang="en-US" sz="2000" dirty="0">
                <a:cs typeface="Calibri"/>
              </a:rPr>
              <a:t>Impact on Focus Projects in the Next Five-Year Plan </a:t>
            </a:r>
          </a:p>
          <a:p>
            <a:pPr marL="742950" lvl="1" indent="-285750">
              <a:buClr>
                <a:srgbClr val="00A9FF"/>
              </a:buClr>
              <a:buFont typeface="Wingdings" pitchFamily="2" charset="2"/>
              <a:buChar char="§"/>
            </a:pPr>
            <a:r>
              <a:rPr lang="en-US" sz="2000" dirty="0">
                <a:cs typeface="Calibri"/>
              </a:rPr>
              <a:t>Upgrades to ATLAS will be mostly completed – except repairs and commissioning for ITK</a:t>
            </a:r>
          </a:p>
          <a:p>
            <a:pPr marL="1200150" lvl="2" indent="-285750">
              <a:buClr>
                <a:srgbClr val="00A9FF"/>
              </a:buClr>
              <a:buFont typeface="Wingdings" pitchFamily="2" charset="2"/>
              <a:buChar char="§"/>
            </a:pPr>
            <a:r>
              <a:rPr lang="en-US" sz="2000" dirty="0">
                <a:cs typeface="Calibri"/>
              </a:rPr>
              <a:t>Likely will see the start of partial activities towards a future collider</a:t>
            </a:r>
          </a:p>
          <a:p>
            <a:pPr marL="742950" lvl="1" indent="-285750">
              <a:buClr>
                <a:srgbClr val="00A9FF"/>
              </a:buClr>
              <a:buFont typeface="Wingdings" pitchFamily="2" charset="2"/>
              <a:buChar char="§"/>
            </a:pPr>
            <a:r>
              <a:rPr lang="en-US" sz="2000" dirty="0">
                <a:cs typeface="Calibri"/>
              </a:rPr>
              <a:t>Hyper-K program</a:t>
            </a:r>
          </a:p>
          <a:p>
            <a:pPr marL="1200150" lvl="2" indent="-285750">
              <a:buClr>
                <a:srgbClr val="00A9FF"/>
              </a:buClr>
              <a:buFont typeface="Wingdings" pitchFamily="2" charset="2"/>
              <a:buChar char="§"/>
            </a:pPr>
            <a:r>
              <a:rPr lang="en-CA" sz="2000" dirty="0"/>
              <a:t>Significant requirements on technical and project management personnel from TRIUMF</a:t>
            </a:r>
          </a:p>
          <a:p>
            <a:pPr marL="1200150" lvl="2" indent="-285750">
              <a:buClr>
                <a:srgbClr val="00A9FF"/>
              </a:buClr>
              <a:buFont typeface="Wingdings" pitchFamily="2" charset="2"/>
              <a:buChar char="§"/>
            </a:pPr>
            <a:r>
              <a:rPr lang="en-CA" sz="2000" dirty="0"/>
              <a:t>WCTE: space for assembly of </a:t>
            </a:r>
            <a:r>
              <a:rPr lang="en-CA" sz="2000" dirty="0" err="1"/>
              <a:t>mPMT</a:t>
            </a:r>
            <a:endParaRPr lang="en-CA" sz="2000" dirty="0"/>
          </a:p>
          <a:p>
            <a:pPr marL="1200150" lvl="2" indent="-285750">
              <a:buClr>
                <a:srgbClr val="00A9FF"/>
              </a:buClr>
              <a:buFont typeface="Wingdings" pitchFamily="2" charset="2"/>
              <a:buChar char="§"/>
            </a:pPr>
            <a:r>
              <a:rPr lang="en-CA" sz="2000" dirty="0"/>
              <a:t>IWCD and Hyper-K: Space for electronics testing</a:t>
            </a:r>
            <a:endParaRPr lang="en-US" sz="2000" dirty="0">
              <a:cs typeface="Calibri"/>
            </a:endParaRPr>
          </a:p>
          <a:p>
            <a:pPr marL="742950" lvl="1" indent="-285750">
              <a:buClr>
                <a:srgbClr val="00A9FF"/>
              </a:buClr>
              <a:buFont typeface="Wingdings" pitchFamily="2" charset="2"/>
              <a:buChar char="§"/>
            </a:pPr>
            <a:r>
              <a:rPr lang="en-US" sz="2000" dirty="0">
                <a:cs typeface="Calibri"/>
              </a:rPr>
              <a:t>TUCAN will move into user facility with the 2</a:t>
            </a:r>
            <a:r>
              <a:rPr lang="en-US" sz="2000" baseline="30000" dirty="0">
                <a:cs typeface="Calibri"/>
              </a:rPr>
              <a:t>nd</a:t>
            </a:r>
            <a:r>
              <a:rPr lang="en-US" sz="2000" dirty="0">
                <a:cs typeface="Calibri"/>
              </a:rPr>
              <a:t> port – will need more scientific personnel </a:t>
            </a:r>
          </a:p>
          <a:p>
            <a:pPr marL="742950" lvl="1" indent="-285750">
              <a:buClr>
                <a:srgbClr val="00A9FF"/>
              </a:buClr>
              <a:buFont typeface="Wingdings" pitchFamily="2" charset="2"/>
              <a:buChar char="§"/>
            </a:pPr>
            <a:r>
              <a:rPr lang="en-US" sz="2000" dirty="0" err="1">
                <a:cs typeface="Calibri"/>
              </a:rPr>
              <a:t>SuperCDMS</a:t>
            </a:r>
            <a:r>
              <a:rPr lang="en-US" sz="2000" dirty="0">
                <a:cs typeface="Calibri"/>
              </a:rPr>
              <a:t> will complete its run and make possible upgrades / way for new involvements</a:t>
            </a:r>
          </a:p>
        </p:txBody>
      </p:sp>
      <p:sp>
        <p:nvSpPr>
          <p:cNvPr id="4" name="Rectangle 3">
            <a:extLst>
              <a:ext uri="{FF2B5EF4-FFF2-40B4-BE49-F238E27FC236}">
                <a16:creationId xmlns:a16="http://schemas.microsoft.com/office/drawing/2014/main" id="{B297F927-D4F2-EE0C-947B-BD1AE8A3BF68}"/>
              </a:ext>
            </a:extLst>
          </p:cNvPr>
          <p:cNvSpPr/>
          <p:nvPr/>
        </p:nvSpPr>
        <p:spPr>
          <a:xfrm>
            <a:off x="896153" y="3852053"/>
            <a:ext cx="10756080" cy="2123658"/>
          </a:xfrm>
          <a:prstGeom prst="rect">
            <a:avLst/>
          </a:prstGeom>
        </p:spPr>
        <p:txBody>
          <a:bodyPr wrap="square" lIns="91440" tIns="45720" rIns="91440" bIns="45720" anchor="t">
            <a:spAutoFit/>
          </a:bodyPr>
          <a:lstStyle/>
          <a:p>
            <a:pPr>
              <a:lnSpc>
                <a:spcPct val="110000"/>
              </a:lnSpc>
              <a:spcBef>
                <a:spcPts val="600"/>
              </a:spcBef>
            </a:pPr>
            <a:endParaRPr lang="en-CA" altLang="en-US" sz="2000" b="1" dirty="0"/>
          </a:p>
          <a:p>
            <a:pPr>
              <a:buClr>
                <a:srgbClr val="00A9FF"/>
              </a:buClr>
            </a:pPr>
            <a:endParaRPr lang="en-US" sz="1000" dirty="0"/>
          </a:p>
          <a:p>
            <a:pPr marL="285750" indent="-285750">
              <a:buClr>
                <a:srgbClr val="00A9FF"/>
              </a:buClr>
              <a:buFont typeface="Wingdings" pitchFamily="2" charset="2"/>
              <a:buChar char="§"/>
            </a:pPr>
            <a:r>
              <a:rPr lang="en-US" sz="2000" dirty="0">
                <a:cs typeface="Calibri"/>
              </a:rPr>
              <a:t>New Projects</a:t>
            </a:r>
          </a:p>
          <a:p>
            <a:pPr marL="742950" lvl="1" indent="-285750">
              <a:buClr>
                <a:srgbClr val="00A9FF"/>
              </a:buClr>
              <a:buFont typeface="Wingdings" pitchFamily="2" charset="2"/>
              <a:buChar char="§"/>
            </a:pPr>
            <a:r>
              <a:rPr lang="en-US" sz="2000" dirty="0" err="1">
                <a:cs typeface="Calibri"/>
              </a:rPr>
              <a:t>DarkLight</a:t>
            </a:r>
            <a:r>
              <a:rPr lang="en-US" sz="2000" dirty="0">
                <a:cs typeface="Calibri"/>
              </a:rPr>
              <a:t> will have completed its physics run – discussions ongoing of future opportunities</a:t>
            </a:r>
          </a:p>
          <a:p>
            <a:pPr marL="742950" lvl="1" indent="-285750">
              <a:buClr>
                <a:srgbClr val="00A9FF"/>
              </a:buClr>
              <a:buFont typeface="Wingdings" pitchFamily="2" charset="2"/>
              <a:buChar char="§"/>
            </a:pPr>
            <a:r>
              <a:rPr lang="en-US" sz="2000" dirty="0" err="1">
                <a:cs typeface="Calibri"/>
              </a:rPr>
              <a:t>nEXO</a:t>
            </a:r>
            <a:r>
              <a:rPr lang="en-US" sz="2000" dirty="0">
                <a:cs typeface="Calibri"/>
              </a:rPr>
              <a:t>, PIONEER and HAICU will require more resources both technical and scientific </a:t>
            </a:r>
          </a:p>
          <a:p>
            <a:pPr marL="742950" lvl="1" indent="-285750">
              <a:buClr>
                <a:srgbClr val="00A9FF"/>
              </a:buClr>
              <a:buFont typeface="Wingdings" pitchFamily="2" charset="2"/>
              <a:buChar char="§"/>
            </a:pPr>
            <a:r>
              <a:rPr lang="en-US" sz="2000" dirty="0">
                <a:cs typeface="Calibri"/>
              </a:rPr>
              <a:t>Future collider and P-One involvement will become more concrete</a:t>
            </a:r>
          </a:p>
          <a:p>
            <a:pPr lvl="1">
              <a:buClr>
                <a:srgbClr val="00A9FF"/>
              </a:buClr>
            </a:pPr>
            <a:endParaRPr lang="en-US" sz="2000" dirty="0">
              <a:cs typeface="Calibri"/>
            </a:endParaRPr>
          </a:p>
        </p:txBody>
      </p:sp>
      <p:sp>
        <p:nvSpPr>
          <p:cNvPr id="5" name="Rectangle 4">
            <a:extLst>
              <a:ext uri="{FF2B5EF4-FFF2-40B4-BE49-F238E27FC236}">
                <a16:creationId xmlns:a16="http://schemas.microsoft.com/office/drawing/2014/main" id="{1842DC76-108B-0B66-DDB5-B8A6E38E2F4F}"/>
              </a:ext>
            </a:extLst>
          </p:cNvPr>
          <p:cNvSpPr/>
          <p:nvPr/>
        </p:nvSpPr>
        <p:spPr>
          <a:xfrm>
            <a:off x="896153" y="5221659"/>
            <a:ext cx="10756080" cy="1508105"/>
          </a:xfrm>
          <a:prstGeom prst="rect">
            <a:avLst/>
          </a:prstGeom>
        </p:spPr>
        <p:txBody>
          <a:bodyPr wrap="square" lIns="91440" tIns="45720" rIns="91440" bIns="45720" anchor="t">
            <a:spAutoFit/>
          </a:bodyPr>
          <a:lstStyle/>
          <a:p>
            <a:pPr>
              <a:lnSpc>
                <a:spcPct val="110000"/>
              </a:lnSpc>
              <a:spcBef>
                <a:spcPts val="600"/>
              </a:spcBef>
            </a:pPr>
            <a:endParaRPr lang="en-CA" altLang="en-US" sz="2000" b="1" dirty="0"/>
          </a:p>
          <a:p>
            <a:pPr>
              <a:buClr>
                <a:srgbClr val="00A9FF"/>
              </a:buClr>
            </a:pPr>
            <a:endParaRPr lang="en-US" sz="1000" dirty="0"/>
          </a:p>
          <a:p>
            <a:pPr marL="285750" indent="-285750">
              <a:buClr>
                <a:srgbClr val="00A9FF"/>
              </a:buClr>
              <a:buFont typeface="Wingdings" pitchFamily="2" charset="2"/>
              <a:buChar char="§"/>
            </a:pPr>
            <a:r>
              <a:rPr lang="en-US" sz="2000" dirty="0">
                <a:cs typeface="Calibri"/>
              </a:rPr>
              <a:t>New Initiatives</a:t>
            </a:r>
          </a:p>
          <a:p>
            <a:pPr marL="742950" lvl="1" indent="-285750">
              <a:buClr>
                <a:srgbClr val="00A9FF"/>
              </a:buClr>
              <a:buFont typeface="Wingdings" pitchFamily="2" charset="2"/>
              <a:buChar char="§"/>
            </a:pPr>
            <a:r>
              <a:rPr lang="en-US" sz="2000" dirty="0">
                <a:cs typeface="Calibri"/>
              </a:rPr>
              <a:t>All our experiments and their successes depend on facilities with key personnel and expertise, available resources in technical aspects + critically new space </a:t>
            </a:r>
          </a:p>
        </p:txBody>
      </p:sp>
    </p:spTree>
    <p:extLst>
      <p:ext uri="{BB962C8B-B14F-4D97-AF65-F5344CB8AC3E}">
        <p14:creationId xmlns:p14="http://schemas.microsoft.com/office/powerpoint/2010/main" val="843712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661988" y="4493174"/>
            <a:ext cx="3938587" cy="304113"/>
          </a:xfrm>
        </p:spPr>
        <p:txBody>
          <a:bodyPr>
            <a:normAutofit fontScale="92500" lnSpcReduction="10000"/>
          </a:bodyPr>
          <a:lstStyle/>
          <a:p>
            <a:r>
              <a:rPr lang="en-US"/>
              <a:t>Follow us </a:t>
            </a:r>
            <a:r>
              <a:rPr lang="en-US" b="1"/>
              <a:t>@TRIUMFLab</a:t>
            </a:r>
          </a:p>
        </p:txBody>
      </p:sp>
      <p:sp>
        <p:nvSpPr>
          <p:cNvPr id="6"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696" y="4932943"/>
            <a:ext cx="411480" cy="4114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1549" y="4935991"/>
            <a:ext cx="408432" cy="4084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11354" y="4932943"/>
            <a:ext cx="411480" cy="4114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31159" y="4932943"/>
            <a:ext cx="411480" cy="411480"/>
          </a:xfrm>
          <a:prstGeom prst="rect">
            <a:avLst/>
          </a:prstGeom>
        </p:spPr>
      </p:pic>
      <p:sp>
        <p:nvSpPr>
          <p:cNvPr id="11" name="Title 1"/>
          <p:cNvSpPr>
            <a:spLocks noGrp="1"/>
          </p:cNvSpPr>
          <p:nvPr>
            <p:ph type="title"/>
          </p:nvPr>
        </p:nvSpPr>
        <p:spPr>
          <a:xfrm>
            <a:off x="661743" y="2032776"/>
            <a:ext cx="3938833" cy="1581961"/>
          </a:xfrm>
        </p:spPr>
        <p:txBody>
          <a:bodyPr/>
          <a:lstStyle/>
          <a:p>
            <a:r>
              <a:rPr lang="en-US"/>
              <a:t>Thank you</a:t>
            </a:r>
            <a:br>
              <a:rPr lang="en-US"/>
            </a:br>
            <a:r>
              <a:rPr lang="en-US">
                <a:solidFill>
                  <a:srgbClr val="00B0F0"/>
                </a:solidFill>
              </a:rPr>
              <a:t>Merci</a:t>
            </a:r>
            <a:endParaRPr lang="en-US"/>
          </a:p>
        </p:txBody>
      </p:sp>
    </p:spTree>
    <p:extLst>
      <p:ext uri="{BB962C8B-B14F-4D97-AF65-F5344CB8AC3E}">
        <p14:creationId xmlns:p14="http://schemas.microsoft.com/office/powerpoint/2010/main" val="301478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CA" sz="3000"/>
              <a:t>Particle Physics Next 5YP Planning</a:t>
            </a:r>
          </a:p>
          <a:p>
            <a:endParaRPr lang="en-US" sz="3000"/>
          </a:p>
        </p:txBody>
      </p:sp>
      <p:sp>
        <p:nvSpPr>
          <p:cNvPr id="7" name="TextBox 6">
            <a:extLst>
              <a:ext uri="{FF2B5EF4-FFF2-40B4-BE49-F238E27FC236}">
                <a16:creationId xmlns:a16="http://schemas.microsoft.com/office/drawing/2014/main" id="{F1D8BC3F-38F6-1842-AD82-C6C26394DACD}"/>
              </a:ext>
            </a:extLst>
          </p:cNvPr>
          <p:cNvSpPr txBox="1"/>
          <p:nvPr/>
        </p:nvSpPr>
        <p:spPr>
          <a:xfrm>
            <a:off x="687743" y="1641400"/>
            <a:ext cx="11160819" cy="5427127"/>
          </a:xfrm>
          <a:prstGeom prst="rect">
            <a:avLst/>
          </a:prstGeom>
          <a:noFill/>
        </p:spPr>
        <p:txBody>
          <a:bodyPr wrap="square" lIns="91440" tIns="45720" rIns="91440" bIns="45720" rtlCol="0" anchor="t">
            <a:spAutoFit/>
          </a:bodyPr>
          <a:lstStyle/>
          <a:p>
            <a:pPr marL="285750" indent="-285750">
              <a:buClr>
                <a:srgbClr val="00B0F0"/>
              </a:buClr>
              <a:buFont typeface="Wingdings" charset="2"/>
              <a:buChar char="§"/>
            </a:pPr>
            <a:r>
              <a:rPr lang="en-CA" sz="2000" dirty="0">
                <a:cs typeface="Times New Roman" panose="02020603050405020304" pitchFamily="18" charset="0"/>
                <a:hlinkClick r:id="rId2"/>
              </a:rPr>
              <a:t>Particle Physics Planning</a:t>
            </a:r>
            <a:endParaRPr lang="en-CA" sz="2000" dirty="0">
              <a:cs typeface="Times New Roman" panose="02020603050405020304" pitchFamily="18" charset="0"/>
            </a:endParaRPr>
          </a:p>
          <a:p>
            <a:pPr marL="742950" lvl="1" indent="-285750">
              <a:spcBef>
                <a:spcPts val="600"/>
              </a:spcBef>
              <a:buClr>
                <a:srgbClr val="00B0F0"/>
              </a:buClr>
              <a:buFont typeface="Wingdings" charset="2"/>
              <a:buChar char="§"/>
            </a:pPr>
            <a:r>
              <a:rPr lang="en-CA" sz="2000" dirty="0">
                <a:cs typeface="Arial"/>
              </a:rPr>
              <a:t>Dedicated meetings (mini-retreat) during March and April</a:t>
            </a:r>
            <a:endParaRPr lang="en-US" sz="2000" dirty="0">
              <a:ea typeface="+mn-lt"/>
              <a:cs typeface="+mn-lt"/>
            </a:endParaRPr>
          </a:p>
          <a:p>
            <a:pPr marL="742950" lvl="1" indent="-285750">
              <a:spcBef>
                <a:spcPts val="600"/>
              </a:spcBef>
              <a:buClr>
                <a:srgbClr val="00B0F0"/>
              </a:buClr>
              <a:buFont typeface="Wingdings" charset="2"/>
              <a:buChar char="§"/>
            </a:pPr>
            <a:r>
              <a:rPr lang="en-US" sz="2000" dirty="0">
                <a:ea typeface="+mn-lt"/>
                <a:cs typeface="+mn-lt"/>
              </a:rPr>
              <a:t>Presentations from all research groups + new future initiatives</a:t>
            </a:r>
          </a:p>
          <a:p>
            <a:pPr marL="742950" lvl="1" indent="-285750">
              <a:spcBef>
                <a:spcPts val="600"/>
              </a:spcBef>
              <a:buClr>
                <a:srgbClr val="00B0F0"/>
              </a:buClr>
              <a:buFont typeface="Wingdings" charset="2"/>
              <a:buChar char="§"/>
            </a:pPr>
            <a:r>
              <a:rPr lang="en-CA" sz="2000" dirty="0">
                <a:cs typeface="Times New Roman" panose="02020603050405020304" pitchFamily="18" charset="0"/>
              </a:rPr>
              <a:t>Contributions from: </a:t>
            </a:r>
            <a:r>
              <a:rPr lang="en-CA" sz="2000" b="1" dirty="0">
                <a:cs typeface="Times New Roman" panose="02020603050405020304" pitchFamily="18" charset="0"/>
              </a:rPr>
              <a:t>ATLAS, Hyper-K, ALPHA, HAICU, TUCAN, </a:t>
            </a:r>
            <a:r>
              <a:rPr lang="en-CA" sz="2000" b="1" dirty="0" err="1">
                <a:cs typeface="Times New Roman" panose="02020603050405020304" pitchFamily="18" charset="0"/>
              </a:rPr>
              <a:t>SuperCDMS</a:t>
            </a:r>
            <a:r>
              <a:rPr lang="en-CA" sz="2000" b="1" dirty="0">
                <a:cs typeface="Times New Roman" panose="02020603050405020304" pitchFamily="18" charset="0"/>
              </a:rPr>
              <a:t>, </a:t>
            </a:r>
            <a:r>
              <a:rPr lang="en-CA" sz="2000" b="1" dirty="0" err="1">
                <a:cs typeface="Times New Roman" panose="02020603050405020304" pitchFamily="18" charset="0"/>
              </a:rPr>
              <a:t>nEXO</a:t>
            </a:r>
            <a:r>
              <a:rPr lang="en-CA" sz="2000" b="1" dirty="0">
                <a:cs typeface="Times New Roman" panose="02020603050405020304" pitchFamily="18" charset="0"/>
              </a:rPr>
              <a:t>, PHAAR, </a:t>
            </a:r>
            <a:r>
              <a:rPr lang="en-CA" sz="2000" b="1" dirty="0" err="1">
                <a:cs typeface="Times New Roman" panose="02020603050405020304" pitchFamily="18" charset="0"/>
              </a:rPr>
              <a:t>DarkLight</a:t>
            </a:r>
            <a:r>
              <a:rPr lang="en-CA" sz="2000" b="1" dirty="0">
                <a:cs typeface="Times New Roman" panose="02020603050405020304" pitchFamily="18" charset="0"/>
              </a:rPr>
              <a:t>, PIONEER, P-ONE, Future Collider</a:t>
            </a:r>
          </a:p>
          <a:p>
            <a:pPr marL="742950" lvl="1" indent="-285750">
              <a:spcBef>
                <a:spcPts val="600"/>
              </a:spcBef>
              <a:buClr>
                <a:srgbClr val="00B0F0"/>
              </a:buClr>
              <a:buFont typeface="Wingdings" charset="2"/>
              <a:buChar char="§"/>
            </a:pPr>
            <a:r>
              <a:rPr lang="en-CA" sz="2000" dirty="0">
                <a:cs typeface="Times New Roman" panose="02020603050405020304" pitchFamily="18" charset="0"/>
              </a:rPr>
              <a:t>Hiring Priorities in short talks in dedicated meetings in May and June in preparation for PSD retreat</a:t>
            </a:r>
          </a:p>
          <a:p>
            <a:pPr marL="742950" lvl="1" indent="-285750">
              <a:spcBef>
                <a:spcPts val="600"/>
              </a:spcBef>
              <a:buClr>
                <a:srgbClr val="00B0F0"/>
              </a:buClr>
              <a:buFont typeface="Wingdings" charset="2"/>
              <a:buChar char="§"/>
            </a:pPr>
            <a:r>
              <a:rPr lang="en-CA" sz="2000" dirty="0">
                <a:cs typeface="Times New Roman" panose="02020603050405020304" pitchFamily="18" charset="0"/>
              </a:rPr>
              <a:t>New initiatives under discussion in dedicated task forces</a:t>
            </a:r>
          </a:p>
          <a:p>
            <a:pPr marL="1200150" lvl="2" indent="-285750">
              <a:spcBef>
                <a:spcPts val="1000"/>
              </a:spcBef>
              <a:buClr>
                <a:srgbClr val="00B0F0"/>
              </a:buClr>
              <a:buFont typeface="Wingdings" charset="2"/>
              <a:buChar char="§"/>
            </a:pPr>
            <a:r>
              <a:rPr lang="en-CA" sz="2000" b="1" dirty="0">
                <a:cs typeface="Times New Roman" panose="02020603050405020304" pitchFamily="18" charset="0"/>
              </a:rPr>
              <a:t>Center/platform/hub for detector development </a:t>
            </a:r>
            <a:r>
              <a:rPr lang="en-CA" sz="2000" dirty="0">
                <a:cs typeface="Times New Roman" panose="02020603050405020304" pitchFamily="18" charset="0"/>
              </a:rPr>
              <a:t>- joint with Nuclear Physics, SciTech</a:t>
            </a:r>
          </a:p>
          <a:p>
            <a:pPr marL="1200150" lvl="2" indent="-285750">
              <a:spcBef>
                <a:spcPts val="1000"/>
              </a:spcBef>
              <a:buClr>
                <a:srgbClr val="00B0F0"/>
              </a:buClr>
              <a:buFont typeface="Wingdings" charset="2"/>
              <a:buChar char="§"/>
            </a:pPr>
            <a:r>
              <a:rPr lang="en-CA" sz="2000" b="1" dirty="0">
                <a:cs typeface="Times New Roman" panose="02020603050405020304" pitchFamily="18" charset="0"/>
              </a:rPr>
              <a:t>Center/platform/hub for AMO/Quantum/Precision/ physics </a:t>
            </a:r>
            <a:r>
              <a:rPr lang="en-CA" sz="2000" dirty="0">
                <a:cs typeface="Times New Roman" panose="02020603050405020304" pitchFamily="18" charset="0"/>
              </a:rPr>
              <a:t>(HAICU, radioactive molecules, UCN, Francium…) - joint with Nuclear Physics and CMMS</a:t>
            </a:r>
          </a:p>
          <a:p>
            <a:pPr marL="742950" lvl="1" indent="-285750">
              <a:spcBef>
                <a:spcPts val="600"/>
              </a:spcBef>
              <a:buClr>
                <a:srgbClr val="00B0F0"/>
              </a:buClr>
              <a:buFont typeface="Wingdings" charset="2"/>
              <a:buChar char="§"/>
            </a:pPr>
            <a:r>
              <a:rPr lang="en-CA" sz="2000" dirty="0">
                <a:cs typeface="Times New Roman" panose="02020603050405020304" pitchFamily="18" charset="0"/>
              </a:rPr>
              <a:t>These are meant to 1) strengthen and refresh critical specialized technical expertise and give a means to retain that expertise over time that is existential to the core of the laboratory and our research while 2) also fostering existing synergies and leveraging new capabilities that are appealing to our community and the government as part of the next Five-Year Plan</a:t>
            </a:r>
          </a:p>
          <a:p>
            <a:pPr marL="742950" lvl="1" indent="-285750">
              <a:buClr>
                <a:srgbClr val="00B0F0"/>
              </a:buClr>
              <a:buFont typeface="Wingdings" charset="2"/>
              <a:buChar char="§"/>
            </a:pPr>
            <a:endParaRPr lang="en-CA" sz="2000" dirty="0"/>
          </a:p>
        </p:txBody>
      </p:sp>
    </p:spTree>
    <p:extLst>
      <p:ext uri="{BB962C8B-B14F-4D97-AF65-F5344CB8AC3E}">
        <p14:creationId xmlns:p14="http://schemas.microsoft.com/office/powerpoint/2010/main" val="213667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1289882" y="2740662"/>
            <a:ext cx="9612235" cy="688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pPr algn="ctr"/>
            <a:r>
              <a:rPr lang="en-US" sz="4500" dirty="0"/>
              <a:t>Next Five-Year Plan </a:t>
            </a:r>
          </a:p>
          <a:p>
            <a:pPr algn="ctr"/>
            <a:r>
              <a:rPr lang="en-US" sz="4500" dirty="0"/>
              <a:t>Impact on Focus Projects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71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ATLAS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6A89905-7642-6A9E-4C99-42EA44FD36CF}"/>
              </a:ext>
            </a:extLst>
          </p:cNvPr>
          <p:cNvPicPr>
            <a:picLocks noChangeAspect="1"/>
          </p:cNvPicPr>
          <p:nvPr/>
        </p:nvPicPr>
        <p:blipFill>
          <a:blip r:embed="rId2"/>
          <a:stretch>
            <a:fillRect/>
          </a:stretch>
        </p:blipFill>
        <p:spPr>
          <a:xfrm>
            <a:off x="612420" y="1531133"/>
            <a:ext cx="10687282" cy="5133054"/>
          </a:xfrm>
          <a:prstGeom prst="rect">
            <a:avLst/>
          </a:prstGeom>
        </p:spPr>
      </p:pic>
    </p:spTree>
    <p:extLst>
      <p:ext uri="{BB962C8B-B14F-4D97-AF65-F5344CB8AC3E}">
        <p14:creationId xmlns:p14="http://schemas.microsoft.com/office/powerpoint/2010/main" val="96121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ATLAS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BA85983-2D39-9EF3-E34D-BA3C4C21E4B1}"/>
              </a:ext>
            </a:extLst>
          </p:cNvPr>
          <p:cNvSpPr txBox="1"/>
          <p:nvPr/>
        </p:nvSpPr>
        <p:spPr>
          <a:xfrm>
            <a:off x="749950" y="1838473"/>
            <a:ext cx="5878055" cy="4724370"/>
          </a:xfrm>
          <a:prstGeom prst="rect">
            <a:avLst/>
          </a:prstGeom>
          <a:noFill/>
        </p:spPr>
        <p:txBody>
          <a:bodyPr wrap="square" rtlCol="0">
            <a:spAutoFit/>
          </a:bodyPr>
          <a:lstStyle/>
          <a:p>
            <a:pPr marL="285750" indent="-285750">
              <a:spcBef>
                <a:spcPts val="600"/>
              </a:spcBef>
              <a:buClr>
                <a:srgbClr val="00B0F0"/>
              </a:buClr>
              <a:buFont typeface="Wingdings" charset="2"/>
              <a:buChar char="§"/>
            </a:pPr>
            <a:r>
              <a:rPr lang="en-CA" sz="2000" dirty="0"/>
              <a:t>Physics with 3x the dataset: huge range of interesting physics options</a:t>
            </a:r>
            <a:endParaRPr lang="en-CA" sz="2000" dirty="0">
              <a:ea typeface="Cambria" panose="02040503050406030204" pitchFamily="18" charset="0"/>
              <a:cs typeface="Times New Roman" panose="02020603050405020304" pitchFamily="18" charset="0"/>
            </a:endParaRPr>
          </a:p>
          <a:p>
            <a:pPr marL="742950" lvl="1" indent="-285750">
              <a:spcBef>
                <a:spcPts val="600"/>
              </a:spcBef>
              <a:buClr>
                <a:srgbClr val="00B0F0"/>
              </a:buClr>
              <a:buFont typeface="Wingdings" charset="2"/>
              <a:buChar char="§"/>
            </a:pPr>
            <a:r>
              <a:rPr lang="en-CA" sz="2000" dirty="0"/>
              <a:t>Higgs and Standard Model measurements become more precise</a:t>
            </a:r>
          </a:p>
          <a:p>
            <a:pPr marL="742950" lvl="1" indent="-285750">
              <a:spcBef>
                <a:spcPts val="600"/>
              </a:spcBef>
              <a:buClr>
                <a:srgbClr val="00B0F0"/>
              </a:buClr>
              <a:buFont typeface="Wingdings" charset="2"/>
              <a:buChar char="§"/>
            </a:pPr>
            <a:r>
              <a:rPr lang="en-CA" sz="2000" dirty="0"/>
              <a:t>Search program - higher energy, new signatures, new detector </a:t>
            </a:r>
          </a:p>
          <a:p>
            <a:pPr marL="285750" indent="-285750">
              <a:spcBef>
                <a:spcPts val="600"/>
              </a:spcBef>
              <a:buClr>
                <a:srgbClr val="00B0F0"/>
              </a:buClr>
              <a:buFont typeface="Wingdings" charset="2"/>
              <a:buChar char="§"/>
            </a:pPr>
            <a:r>
              <a:rPr lang="en-CA" sz="2000" dirty="0"/>
              <a:t>A flagship analysis for future runs of the LHC</a:t>
            </a:r>
          </a:p>
          <a:p>
            <a:pPr marL="742950" lvl="1" indent="-285750">
              <a:spcBef>
                <a:spcPts val="600"/>
              </a:spcBef>
              <a:buClr>
                <a:srgbClr val="00B0F0"/>
              </a:buClr>
              <a:buFont typeface="Wingdings" charset="2"/>
              <a:buChar char="§"/>
            </a:pPr>
            <a:r>
              <a:rPr lang="en-CA" sz="2000" dirty="0"/>
              <a:t>Measuring </a:t>
            </a:r>
            <a:r>
              <a:rPr lang="el-GR" sz="2000" dirty="0" err="1"/>
              <a:t>κ</a:t>
            </a:r>
            <a:r>
              <a:rPr lang="el-GR" sz="2000" baseline="-25000" dirty="0" err="1"/>
              <a:t>λ</a:t>
            </a:r>
            <a:r>
              <a:rPr lang="en-CA" sz="2000" dirty="0"/>
              <a:t> by measuring HH production</a:t>
            </a:r>
          </a:p>
          <a:p>
            <a:pPr marL="285750" indent="-285750">
              <a:spcBef>
                <a:spcPts val="600"/>
              </a:spcBef>
              <a:buClr>
                <a:srgbClr val="00B0F0"/>
              </a:buClr>
              <a:buFont typeface="Wingdings" charset="2"/>
              <a:buChar char="§"/>
            </a:pPr>
            <a:r>
              <a:rPr lang="el-GR" sz="2000" dirty="0" err="1"/>
              <a:t>Κ</a:t>
            </a:r>
            <a:r>
              <a:rPr lang="el-GR" sz="2000" baseline="-25000" dirty="0" err="1"/>
              <a:t>λ</a:t>
            </a:r>
            <a:r>
              <a:rPr lang="en-CA" sz="2000" dirty="0"/>
              <a:t> gives direct information on the Higgs potential</a:t>
            </a:r>
          </a:p>
          <a:p>
            <a:pPr marL="742950" lvl="1" indent="-285750">
              <a:spcBef>
                <a:spcPts val="600"/>
              </a:spcBef>
              <a:buClr>
                <a:srgbClr val="00B0F0"/>
              </a:buClr>
              <a:buFont typeface="Wingdings" charset="2"/>
              <a:buChar char="§"/>
            </a:pPr>
            <a:r>
              <a:rPr lang="en-CA" sz="2000" dirty="0"/>
              <a:t>Potentially evidence of HH before Run-4</a:t>
            </a:r>
          </a:p>
          <a:p>
            <a:pPr marL="742950" lvl="1" indent="-285750">
              <a:spcBef>
                <a:spcPts val="600"/>
              </a:spcBef>
              <a:buClr>
                <a:srgbClr val="00B0F0"/>
              </a:buClr>
              <a:buFont typeface="Wingdings" charset="2"/>
              <a:buChar char="§"/>
            </a:pPr>
            <a:r>
              <a:rPr lang="en-CA" sz="2000" dirty="0"/>
              <a:t>But clearly will be a HL-LHC legacy!</a:t>
            </a:r>
          </a:p>
          <a:p>
            <a:pPr>
              <a:spcBef>
                <a:spcPts val="600"/>
              </a:spcBef>
              <a:buClr>
                <a:srgbClr val="00B0F0"/>
              </a:buClr>
            </a:pPr>
            <a:endParaRPr lang="en-CA" dirty="0"/>
          </a:p>
          <a:p>
            <a:pPr marL="742950" lvl="1" indent="-285750">
              <a:spcBef>
                <a:spcPts val="600"/>
              </a:spcBef>
              <a:buClr>
                <a:srgbClr val="00B0F0"/>
              </a:buClr>
              <a:buFont typeface="Wingdings" charset="2"/>
              <a:buChar char="§"/>
            </a:pPr>
            <a:endParaRPr lang="en-CA" dirty="0"/>
          </a:p>
        </p:txBody>
      </p:sp>
      <p:pic>
        <p:nvPicPr>
          <p:cNvPr id="4" name="Picture 3">
            <a:extLst>
              <a:ext uri="{FF2B5EF4-FFF2-40B4-BE49-F238E27FC236}">
                <a16:creationId xmlns:a16="http://schemas.microsoft.com/office/drawing/2014/main" id="{EC5D178A-18C3-7474-71CD-97A297764738}"/>
              </a:ext>
            </a:extLst>
          </p:cNvPr>
          <p:cNvPicPr>
            <a:picLocks noChangeAspect="1"/>
          </p:cNvPicPr>
          <p:nvPr/>
        </p:nvPicPr>
        <p:blipFill>
          <a:blip r:embed="rId3"/>
          <a:stretch>
            <a:fillRect/>
          </a:stretch>
        </p:blipFill>
        <p:spPr>
          <a:xfrm>
            <a:off x="7815647" y="632299"/>
            <a:ext cx="3207186" cy="2658588"/>
          </a:xfrm>
          <a:prstGeom prst="rect">
            <a:avLst/>
          </a:prstGeom>
        </p:spPr>
      </p:pic>
      <p:pic>
        <p:nvPicPr>
          <p:cNvPr id="7" name="Picture 6">
            <a:extLst>
              <a:ext uri="{FF2B5EF4-FFF2-40B4-BE49-F238E27FC236}">
                <a16:creationId xmlns:a16="http://schemas.microsoft.com/office/drawing/2014/main" id="{4CD95E7F-DAA8-CC0B-9497-CA576741F7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21435" y="3450953"/>
            <a:ext cx="4519650" cy="3111890"/>
          </a:xfrm>
          <a:prstGeom prst="rect">
            <a:avLst/>
          </a:prstGeom>
        </p:spPr>
      </p:pic>
    </p:spTree>
    <p:extLst>
      <p:ext uri="{BB962C8B-B14F-4D97-AF65-F5344CB8AC3E}">
        <p14:creationId xmlns:p14="http://schemas.microsoft.com/office/powerpoint/2010/main" val="36889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69EAD4-2494-414D-9120-A2C6FDC90870}"/>
              </a:ext>
            </a:extLst>
          </p:cNvPr>
          <p:cNvSpPr txBox="1">
            <a:spLocks/>
          </p:cNvSpPr>
          <p:nvPr/>
        </p:nvSpPr>
        <p:spPr>
          <a:xfrm>
            <a:off x="481791" y="917016"/>
            <a:ext cx="10541042" cy="688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r>
              <a:rPr lang="en-US" sz="3000" dirty="0"/>
              <a:t>ATLAS</a:t>
            </a:r>
          </a:p>
        </p:txBody>
      </p:sp>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DE8B47F-3D49-9B12-646C-FD1F82A079C6}"/>
              </a:ext>
            </a:extLst>
          </p:cNvPr>
          <p:cNvPicPr>
            <a:picLocks noChangeAspect="1"/>
          </p:cNvPicPr>
          <p:nvPr/>
        </p:nvPicPr>
        <p:blipFill>
          <a:blip r:embed="rId2"/>
          <a:stretch>
            <a:fillRect/>
          </a:stretch>
        </p:blipFill>
        <p:spPr>
          <a:xfrm>
            <a:off x="1246060" y="1605354"/>
            <a:ext cx="9776773" cy="5172660"/>
          </a:xfrm>
          <a:prstGeom prst="rect">
            <a:avLst/>
          </a:prstGeom>
        </p:spPr>
      </p:pic>
    </p:spTree>
    <p:extLst>
      <p:ext uri="{BB962C8B-B14F-4D97-AF65-F5344CB8AC3E}">
        <p14:creationId xmlns:p14="http://schemas.microsoft.com/office/powerpoint/2010/main" val="371960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C32B7-5462-244C-A2F8-F3EA0C7ED451}"/>
              </a:ext>
            </a:extLst>
          </p:cNvPr>
          <p:cNvSpPr/>
          <p:nvPr/>
        </p:nvSpPr>
        <p:spPr>
          <a:xfrm>
            <a:off x="9545444" y="5006898"/>
            <a:ext cx="618498"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9C3F9-8DEF-B7CE-8B25-CE156F9B67AA}"/>
              </a:ext>
            </a:extLst>
          </p:cNvPr>
          <p:cNvPicPr>
            <a:picLocks noChangeAspect="1"/>
          </p:cNvPicPr>
          <p:nvPr/>
        </p:nvPicPr>
        <p:blipFill>
          <a:blip r:embed="rId2"/>
          <a:stretch>
            <a:fillRect/>
          </a:stretch>
        </p:blipFill>
        <p:spPr>
          <a:xfrm>
            <a:off x="1097278" y="731054"/>
            <a:ext cx="10364897" cy="6035506"/>
          </a:xfrm>
          <a:prstGeom prst="rect">
            <a:avLst/>
          </a:prstGeom>
        </p:spPr>
      </p:pic>
      <p:pic>
        <p:nvPicPr>
          <p:cNvPr id="6" name="Picture 5" descr="Diagram&#10;&#10;Description automatically generated">
            <a:extLst>
              <a:ext uri="{FF2B5EF4-FFF2-40B4-BE49-F238E27FC236}">
                <a16:creationId xmlns:a16="http://schemas.microsoft.com/office/drawing/2014/main" id="{1B5144B2-3CF6-DF7D-08EA-DE1D7BC27647}"/>
              </a:ext>
            </a:extLst>
          </p:cNvPr>
          <p:cNvPicPr>
            <a:picLocks noChangeAspect="1"/>
          </p:cNvPicPr>
          <p:nvPr/>
        </p:nvPicPr>
        <p:blipFill>
          <a:blip r:embed="rId3"/>
          <a:stretch>
            <a:fillRect/>
          </a:stretch>
        </p:blipFill>
        <p:spPr>
          <a:xfrm>
            <a:off x="222696" y="1638191"/>
            <a:ext cx="7165855" cy="2633364"/>
          </a:xfrm>
          <a:prstGeom prst="rect">
            <a:avLst/>
          </a:prstGeom>
        </p:spPr>
      </p:pic>
    </p:spTree>
    <p:extLst>
      <p:ext uri="{BB962C8B-B14F-4D97-AF65-F5344CB8AC3E}">
        <p14:creationId xmlns:p14="http://schemas.microsoft.com/office/powerpoint/2010/main" val="530830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16ce94c-b33b-49c9-9925-ac1f620a856c">
      <UserInfo>
        <DisplayName>Nigel Hessey</DisplayName>
        <AccountId>19</AccountId>
        <AccountType/>
      </UserInfo>
      <UserInfo>
        <DisplayName>Oliver Stelzer-Chilton</DisplayName>
        <AccountId>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9D25517C076A40B5E5F5F5C278F8E9" ma:contentTypeVersion="11" ma:contentTypeDescription="Create a new document." ma:contentTypeScope="" ma:versionID="3b89fd041769c281277e22d35177e8cd">
  <xsd:schema xmlns:xsd="http://www.w3.org/2001/XMLSchema" xmlns:xs="http://www.w3.org/2001/XMLSchema" xmlns:p="http://schemas.microsoft.com/office/2006/metadata/properties" xmlns:ns2="816ce94c-b33b-49c9-9925-ac1f620a856c" xmlns:ns3="2ece6f30-4b9b-4a5e-8509-000b01fbf727" targetNamespace="http://schemas.microsoft.com/office/2006/metadata/properties" ma:root="true" ma:fieldsID="6c5065b24b4f7d93a3f1a6963972879d" ns2:_="" ns3:_="">
    <xsd:import namespace="816ce94c-b33b-49c9-9925-ac1f620a856c"/>
    <xsd:import namespace="2ece6f30-4b9b-4a5e-8509-000b01fbf7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ce94c-b33b-49c9-9925-ac1f620a856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ce6f30-4b9b-4a5e-8509-000b01fbf7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6A30BC-38FB-4EA1-AB27-0752855EF068}">
  <ds:schemaRefs>
    <ds:schemaRef ds:uri="http://schemas.microsoft.com/sharepoint/v3/contenttype/forms"/>
  </ds:schemaRefs>
</ds:datastoreItem>
</file>

<file path=customXml/itemProps2.xml><?xml version="1.0" encoding="utf-8"?>
<ds:datastoreItem xmlns:ds="http://schemas.openxmlformats.org/officeDocument/2006/customXml" ds:itemID="{A9C98A8F-138F-4418-8789-C8DAAD0A4ED1}">
  <ds:schemaRefs>
    <ds:schemaRef ds:uri="816ce94c-b33b-49c9-9925-ac1f620a856c"/>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2ece6f30-4b9b-4a5e-8509-000b01fbf727"/>
    <ds:schemaRef ds:uri="http://www.w3.org/XML/1998/namespace"/>
    <ds:schemaRef ds:uri="http://purl.org/dc/elements/1.1/"/>
  </ds:schemaRefs>
</ds:datastoreItem>
</file>

<file path=customXml/itemProps3.xml><?xml version="1.0" encoding="utf-8"?>
<ds:datastoreItem xmlns:ds="http://schemas.openxmlformats.org/officeDocument/2006/customXml" ds:itemID="{25C7EC00-AFFD-4D0F-B806-FE45E0F35D18}">
  <ds:schemaRefs>
    <ds:schemaRef ds:uri="2ece6f30-4b9b-4a5e-8509-000b01fbf727"/>
    <ds:schemaRef ds:uri="816ce94c-b33b-49c9-9925-ac1f620a85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2807</TotalTime>
  <Words>830</Words>
  <Application>Microsoft Macintosh PowerPoint</Application>
  <PresentationFormat>Widescreen</PresentationFormat>
  <Paragraphs>123</Paragraphs>
  <Slides>31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 Black</vt:lpstr>
      <vt:lpstr>Calibri</vt:lpstr>
      <vt:lpstr>Calibri Light</vt:lpstr>
      <vt:lpstr>Myriad Pro SemiExt</vt:lpstr>
      <vt:lpstr>Wingdings</vt:lpstr>
      <vt:lpstr>Office Theme</vt:lpstr>
      <vt:lpstr>Custom Design</vt:lpstr>
      <vt:lpstr>Particle Physics at TRIUMF in  next Five-Year Plan 2025-2030</vt:lpstr>
      <vt:lpstr>Particle Physics within the Physical Sciences Division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 of current and future projects in Particle Physics</vt:lpstr>
      <vt:lpstr>Summary</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Makoto Fujiwara</dc:creator>
  <cp:lastModifiedBy>Oliver Stelzer-Chilton</cp:lastModifiedBy>
  <cp:revision>147</cp:revision>
  <cp:lastPrinted>2022-04-11T02:53:19Z</cp:lastPrinted>
  <dcterms:created xsi:type="dcterms:W3CDTF">2018-03-19T21:44:26Z</dcterms:created>
  <dcterms:modified xsi:type="dcterms:W3CDTF">2022-07-18T03:30:09Z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0x010100E29D25517C076A40B5E5F5F5C278F8E9</vt:lpwstr>
  </property>
</Properties>
</file>