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59" r:id="rId2"/>
    <p:sldId id="263" r:id="rId3"/>
    <p:sldId id="267" r:id="rId4"/>
    <p:sldId id="328" r:id="rId5"/>
    <p:sldId id="266" r:id="rId6"/>
    <p:sldId id="299" r:id="rId7"/>
    <p:sldId id="296" r:id="rId8"/>
    <p:sldId id="316" r:id="rId9"/>
    <p:sldId id="335" r:id="rId10"/>
    <p:sldId id="286" r:id="rId11"/>
    <p:sldId id="288" r:id="rId12"/>
    <p:sldId id="293" r:id="rId13"/>
    <p:sldId id="289" r:id="rId14"/>
    <p:sldId id="290" r:id="rId15"/>
    <p:sldId id="315" r:id="rId16"/>
    <p:sldId id="292" r:id="rId17"/>
    <p:sldId id="295" r:id="rId18"/>
    <p:sldId id="306" r:id="rId19"/>
    <p:sldId id="305" r:id="rId20"/>
    <p:sldId id="287" r:id="rId21"/>
    <p:sldId id="284" r:id="rId22"/>
    <p:sldId id="307" r:id="rId23"/>
    <p:sldId id="326" r:id="rId24"/>
    <p:sldId id="327" r:id="rId25"/>
    <p:sldId id="282" r:id="rId26"/>
    <p:sldId id="309" r:id="rId27"/>
    <p:sldId id="336" r:id="rId28"/>
    <p:sldId id="294" r:id="rId29"/>
    <p:sldId id="297" r:id="rId30"/>
    <p:sldId id="291" r:id="rId31"/>
    <p:sldId id="275" r:id="rId32"/>
    <p:sldId id="279" r:id="rId33"/>
    <p:sldId id="276" r:id="rId34"/>
    <p:sldId id="277" r:id="rId35"/>
    <p:sldId id="278" r:id="rId36"/>
    <p:sldId id="280" r:id="rId37"/>
    <p:sldId id="311" r:id="rId38"/>
    <p:sldId id="270" r:id="rId39"/>
    <p:sldId id="271" r:id="rId40"/>
    <p:sldId id="285" r:id="rId41"/>
    <p:sldId id="269" r:id="rId42"/>
    <p:sldId id="337" r:id="rId43"/>
    <p:sldId id="272" r:id="rId44"/>
    <p:sldId id="273" r:id="rId45"/>
    <p:sldId id="301" r:id="rId46"/>
    <p:sldId id="323" r:id="rId47"/>
    <p:sldId id="324" r:id="rId48"/>
    <p:sldId id="325" r:id="rId49"/>
    <p:sldId id="303" r:id="rId50"/>
    <p:sldId id="264" r:id="rId51"/>
    <p:sldId id="321" r:id="rId52"/>
    <p:sldId id="332" r:id="rId53"/>
    <p:sldId id="329" r:id="rId54"/>
    <p:sldId id="339" r:id="rId55"/>
    <p:sldId id="338" r:id="rId56"/>
    <p:sldId id="334" r:id="rId57"/>
    <p:sldId id="341" r:id="rId58"/>
    <p:sldId id="340" r:id="rId59"/>
    <p:sldId id="333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4FF"/>
    <a:srgbClr val="00AAFF"/>
    <a:srgbClr val="00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93"/>
    <p:restoredTop sz="86442"/>
  </p:normalViewPr>
  <p:slideViewPr>
    <p:cSldViewPr snapToGrid="0" snapToObjects="1">
      <p:cViewPr varScale="1">
        <p:scale>
          <a:sx n="127" d="100"/>
          <a:sy n="127" d="100"/>
        </p:scale>
        <p:origin x="68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43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5" d="100"/>
          <a:sy n="75" d="100"/>
        </p:scale>
        <p:origin x="211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A28B2-28B8-364D-9670-4B162B54CA37}" type="datetimeFigureOut">
              <a:rPr lang="en-US" smtClean="0"/>
              <a:t>8/14/18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15AF5-5D84-804C-BA78-8F8C31435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20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487CE-4BC8-F744-A3DE-180CA8258505}" type="datetimeFigureOut">
              <a:rPr lang="en-US" smtClean="0"/>
              <a:t>8/14/18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76310-DAD6-EE4F-ABB6-4124C82A7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8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Consider droppi</a:t>
            </a:r>
            <a:r>
              <a:rPr lang="en-US" baseline="0" dirty="0"/>
              <a:t>ng this slide???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083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52500" y="634696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sz="900" b="0" i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76B958E4-B883-3A43-B886-6E34D2C9DE1B}" type="datetime1">
              <a:rPr lang="en-CA" smtClean="0"/>
              <a:t>2018-08-14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952500" y="1641819"/>
            <a:ext cx="7562850" cy="30100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200" b="0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2pPr>
            <a:lvl3pPr marL="9144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3pPr>
            <a:lvl4pPr marL="13716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4pPr>
            <a:lvl5pPr marL="18288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5pPr>
          </a:lstStyle>
          <a:p>
            <a:pPr lvl="0"/>
            <a:r>
              <a:rPr lang="en-US" dirty="0"/>
              <a:t>Presentation Title. Arial Regular 32pt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11899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900" b="0" i="1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7"/>
          <p:cNvSpPr>
            <a:spLocks noGrp="1"/>
          </p:cNvSpPr>
          <p:nvPr>
            <p:ph sz="quarter" idx="17" hasCustomPrompt="1"/>
          </p:nvPr>
        </p:nvSpPr>
        <p:spPr>
          <a:xfrm>
            <a:off x="952500" y="5110646"/>
            <a:ext cx="7562850" cy="74246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6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Presentation Subtitle-Arial Regular 16-Title Case</a:t>
            </a:r>
          </a:p>
          <a:p>
            <a:pPr lvl="0"/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250406" y="6346825"/>
            <a:ext cx="299085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-11408"/>
            <a:ext cx="9144000" cy="1034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833" y="335212"/>
            <a:ext cx="1841975" cy="3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932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07599" y="205595"/>
            <a:ext cx="7837504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11899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900" b="0" i="1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250406" y="6346825"/>
            <a:ext cx="299085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1794183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501153" y="205595"/>
            <a:ext cx="5943950" cy="749146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616743" y="1237129"/>
            <a:ext cx="7828359" cy="4956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8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</a:t>
            </a:r>
          </a:p>
          <a:p>
            <a:pPr lvl="1"/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25F5F9-6F5F-CF49-B34C-83546BF60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11899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900" b="0" i="1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2376689-A035-A044-9C82-64083617C2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50406" y="6346825"/>
            <a:ext cx="299085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T. Lindner</a:t>
            </a:r>
            <a:br>
              <a:rPr lang="en-US" dirty="0"/>
            </a:b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107A7E-48BB-FD4B-9A27-150BC6F78B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574" y="236378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9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616744" y="6469064"/>
            <a:ext cx="2477225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4930379" y="1316184"/>
            <a:ext cx="3514725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6"/>
          </p:nvPr>
        </p:nvSpPr>
        <p:spPr>
          <a:xfrm>
            <a:off x="616744" y="1316183"/>
            <a:ext cx="3806429" cy="5045027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4930379" y="2214977"/>
            <a:ext cx="3726656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07599" y="205595"/>
            <a:ext cx="7837504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0091A5B-90DC-FC44-B526-76E4B8632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11899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900" b="0" i="1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BF7AB901-15A8-4C45-B3D9-D2E87E5F3EF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50406" y="6346825"/>
            <a:ext cx="299085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235573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E2558CD-1935-2248-A786-74700347B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11899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900" b="0" i="1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0B71566D-A0B3-8E4B-855E-40D225691E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50406" y="6346825"/>
            <a:ext cx="299085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163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0" r:id="rId3"/>
    <p:sldLayoutId id="2147483651" r:id="rId4"/>
    <p:sldLayoutId id="2147483655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1307.3241" TargetMode="Externa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iff"/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tif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40EF5-184A-F64D-ADA2-CE38E62D6DEC}" type="datetime1">
              <a:rPr lang="en-CA" smtClean="0"/>
              <a:t>2018-08-14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85012" y="2085785"/>
            <a:ext cx="4331368" cy="1813288"/>
          </a:xfrm>
        </p:spPr>
        <p:txBody>
          <a:bodyPr/>
          <a:lstStyle/>
          <a:p>
            <a:r>
              <a:rPr lang="en-CA" dirty="0"/>
              <a:t>Electronics and DAQ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549152" y="3383545"/>
            <a:ext cx="7562850" cy="388658"/>
          </a:xfrm>
        </p:spPr>
        <p:txBody>
          <a:bodyPr/>
          <a:lstStyle/>
          <a:p>
            <a:r>
              <a:rPr lang="en-US" dirty="0"/>
              <a:t>T. Lindner</a:t>
            </a:r>
          </a:p>
          <a:p>
            <a:r>
              <a:rPr lang="en-US" dirty="0"/>
              <a:t>TRIUMF DAQ Group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TSI/GRIDS2018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5A695E7-246C-2F46-A5A3-B69E751D11A5}"/>
              </a:ext>
            </a:extLst>
          </p:cNvPr>
          <p:cNvCxnSpPr>
            <a:cxnSpLocks/>
          </p:cNvCxnSpPr>
          <p:nvPr/>
        </p:nvCxnSpPr>
        <p:spPr>
          <a:xfrm>
            <a:off x="549152" y="3018581"/>
            <a:ext cx="3493458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CCD5A4E0-716F-604C-98EE-41D3C588E2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2036" y="1177768"/>
            <a:ext cx="2886660" cy="513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016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A71FE-B16C-674B-A1F5-BF10D2BD391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34653" y="205595"/>
            <a:ext cx="5910450" cy="1014516"/>
          </a:xfrm>
        </p:spPr>
        <p:txBody>
          <a:bodyPr/>
          <a:lstStyle/>
          <a:p>
            <a:pPr algn="r"/>
            <a:r>
              <a:rPr lang="en-US" dirty="0"/>
              <a:t>Outline of Talk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4FDF18-4919-E044-B39B-7CBE1B81C0D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6744" y="1556085"/>
            <a:ext cx="7898606" cy="4637514"/>
          </a:xfrm>
        </p:spPr>
        <p:txBody>
          <a:bodyPr/>
          <a:lstStyle/>
          <a:p>
            <a:r>
              <a:rPr lang="en-US" dirty="0"/>
              <a:t>Electronics Overview</a:t>
            </a:r>
          </a:p>
          <a:p>
            <a:r>
              <a:rPr lang="en-US" dirty="0"/>
              <a:t>Signal Digitization and Triggering</a:t>
            </a:r>
          </a:p>
          <a:p>
            <a:r>
              <a:rPr lang="en-US" dirty="0"/>
              <a:t>Assorted Electronics Topics: </a:t>
            </a:r>
          </a:p>
          <a:p>
            <a:pPr lvl="1"/>
            <a:r>
              <a:rPr lang="en-US" dirty="0"/>
              <a:t>Form factors, power, cooling, cabling, slow control</a:t>
            </a:r>
          </a:p>
          <a:p>
            <a:r>
              <a:rPr lang="en-US" dirty="0"/>
              <a:t>Data Acquisition Software and Frameworks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93FC0C-1444-DE40-B978-060A725F9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02143DD-A6C7-CF4F-9449-8C0AFFB4AE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T. Lindner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F5D249-688B-C44B-A9A7-18CC59CBB6F9}"/>
              </a:ext>
            </a:extLst>
          </p:cNvPr>
          <p:cNvSpPr txBox="1"/>
          <p:nvPr/>
        </p:nvSpPr>
        <p:spPr>
          <a:xfrm>
            <a:off x="616744" y="4462819"/>
            <a:ext cx="70583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This talk will try to cover electronics used for small test experiments</a:t>
            </a:r>
            <a:br>
              <a:rPr lang="en-US" i="1" dirty="0"/>
            </a:br>
            <a:r>
              <a:rPr lang="en-US" i="1" dirty="0"/>
              <a:t>up to large LHC experiments… but there will be a focus on </a:t>
            </a:r>
            <a:br>
              <a:rPr lang="en-US" i="1" dirty="0"/>
            </a:br>
            <a:r>
              <a:rPr lang="en-US" i="1" dirty="0"/>
              <a:t>electronics with which I am familiar.</a:t>
            </a:r>
          </a:p>
        </p:txBody>
      </p:sp>
    </p:spTree>
    <p:extLst>
      <p:ext uri="{BB962C8B-B14F-4D97-AF65-F5344CB8AC3E}">
        <p14:creationId xmlns:p14="http://schemas.microsoft.com/office/powerpoint/2010/main" val="3190949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5554CFA-608B-FF4A-9BF9-68B777D9CF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Questions to Ponder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DE438-08C8-8F4A-9BCB-1D5BC74F660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What are the main pieces of electronics design?</a:t>
            </a:r>
          </a:p>
          <a:p>
            <a:r>
              <a:rPr lang="en-US" dirty="0"/>
              <a:t>What are our options for digitizing signals?</a:t>
            </a:r>
          </a:p>
          <a:p>
            <a:r>
              <a:rPr lang="en-US" dirty="0"/>
              <a:t>How do we pick particular solutions?</a:t>
            </a:r>
          </a:p>
          <a:p>
            <a:pPr lvl="1"/>
            <a:r>
              <a:rPr lang="en-US" dirty="0"/>
              <a:t>Performance</a:t>
            </a:r>
          </a:p>
          <a:p>
            <a:pPr lvl="1"/>
            <a:r>
              <a:rPr lang="en-US" dirty="0"/>
              <a:t>Power/Cooling</a:t>
            </a:r>
          </a:p>
          <a:p>
            <a:pPr lvl="1"/>
            <a:r>
              <a:rPr lang="en-US" dirty="0"/>
              <a:t>Money</a:t>
            </a:r>
          </a:p>
          <a:p>
            <a:pPr lvl="1"/>
            <a:r>
              <a:rPr lang="en-US" dirty="0"/>
              <a:t>Time</a:t>
            </a:r>
          </a:p>
          <a:p>
            <a:r>
              <a:rPr lang="en-US" dirty="0"/>
              <a:t>Common performance metrics for electronics:</a:t>
            </a:r>
          </a:p>
          <a:p>
            <a:pPr lvl="1"/>
            <a:r>
              <a:rPr lang="en-US" dirty="0"/>
              <a:t>Charge resolution: how accurately can you measure charge of pulse?</a:t>
            </a:r>
          </a:p>
          <a:p>
            <a:pPr lvl="1"/>
            <a:r>
              <a:rPr lang="en-US" dirty="0"/>
              <a:t>Time resolution: how accurately can you measure time of pulse?</a:t>
            </a:r>
          </a:p>
          <a:p>
            <a:pPr lvl="1"/>
            <a:r>
              <a:rPr lang="en-US" dirty="0"/>
              <a:t>Dynamic range: what range of pulses can your electronics measure?</a:t>
            </a:r>
          </a:p>
          <a:p>
            <a:pPr lvl="1"/>
            <a:r>
              <a:rPr lang="en-US" dirty="0" err="1"/>
              <a:t>Deadtime</a:t>
            </a:r>
            <a:r>
              <a:rPr lang="en-US" dirty="0"/>
              <a:t>: how quickly after making one measurement can you make another?  Is your electronics </a:t>
            </a:r>
            <a:r>
              <a:rPr lang="en-US" dirty="0" err="1"/>
              <a:t>deadtime</a:t>
            </a:r>
            <a:r>
              <a:rPr lang="en-US" dirty="0"/>
              <a:t>-less?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AC26C2-C664-EC44-950B-F0AA270E9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11060E-7F46-914A-8599-10DF4AC5FE8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578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A8F9301-F6E6-C646-AA1B-2B237780CDB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Electronics Components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F4B568-E340-8A4C-8335-371587EDBF8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ADC: analog to digital converter</a:t>
            </a:r>
          </a:p>
          <a:p>
            <a:pPr lvl="1"/>
            <a:r>
              <a:rPr lang="en-US" dirty="0"/>
              <a:t>Typically turn a voltage into a digital measure</a:t>
            </a:r>
          </a:p>
          <a:p>
            <a:r>
              <a:rPr lang="en-US" dirty="0"/>
              <a:t>TDC: time to digital converter</a:t>
            </a:r>
          </a:p>
          <a:p>
            <a:pPr lvl="1"/>
            <a:r>
              <a:rPr lang="en-US" dirty="0"/>
              <a:t>Precision timestamp of a digital signal</a:t>
            </a:r>
          </a:p>
          <a:p>
            <a:r>
              <a:rPr lang="en-US" dirty="0"/>
              <a:t>FPGA: Field Programmable Gate Arrays</a:t>
            </a:r>
          </a:p>
          <a:p>
            <a:pPr lvl="1"/>
            <a:r>
              <a:rPr lang="en-US" dirty="0"/>
              <a:t>Programmable set of logic devices; </a:t>
            </a:r>
          </a:p>
          <a:p>
            <a:pPr lvl="1"/>
            <a:r>
              <a:rPr lang="en-US" dirty="0"/>
              <a:t>FPGA program is called firmware.</a:t>
            </a:r>
          </a:p>
          <a:p>
            <a:pPr lvl="1"/>
            <a:r>
              <a:rPr lang="en-US" dirty="0"/>
              <a:t>Real-time device, appropriate for precision readout of electronics components (unlike a PC, which has no timing guarantees)</a:t>
            </a:r>
          </a:p>
          <a:p>
            <a:r>
              <a:rPr lang="en-US" dirty="0"/>
              <a:t>ASIC: Application Specific Integrated Circuit</a:t>
            </a:r>
          </a:p>
          <a:p>
            <a:pPr lvl="1"/>
            <a:r>
              <a:rPr lang="en-US" dirty="0"/>
              <a:t>Chip designed for a specific purpose</a:t>
            </a:r>
          </a:p>
          <a:p>
            <a:pPr lvl="1"/>
            <a:r>
              <a:rPr lang="en-US" dirty="0"/>
              <a:t>Can be either analog or digital electronics or a mix</a:t>
            </a:r>
          </a:p>
          <a:p>
            <a:pPr lvl="1"/>
            <a:r>
              <a:rPr lang="en-US" dirty="0"/>
              <a:t>Typically best performance (compared to discrete components or FPGA)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BCF87-FB37-6A4B-A2CC-AA38E5CB7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9F2B4F-5429-DA48-B634-16410B7DCC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045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F879D4-7801-7E45-A192-6F5D1D0B512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Detector Electronics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48656C-814C-3B49-8ADC-0FDEF9250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A1E20F-AD7A-B148-BF66-D1B0C6AE74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BF6094-CB5E-AC45-BEF9-C8010A9CC39E}"/>
              </a:ext>
            </a:extLst>
          </p:cNvPr>
          <p:cNvSpPr/>
          <p:nvPr/>
        </p:nvSpPr>
        <p:spPr>
          <a:xfrm>
            <a:off x="408091" y="954741"/>
            <a:ext cx="1269241" cy="13101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Detector</a:t>
            </a:r>
          </a:p>
          <a:p>
            <a:pPr algn="ctr"/>
            <a:r>
              <a:rPr lang="en-US" dirty="0"/>
              <a:t>(produces</a:t>
            </a:r>
            <a:br>
              <a:rPr lang="en-US" dirty="0"/>
            </a:br>
            <a:r>
              <a:rPr lang="en-US" dirty="0"/>
              <a:t>electrical</a:t>
            </a:r>
            <a:br>
              <a:rPr lang="en-US" dirty="0"/>
            </a:br>
            <a:r>
              <a:rPr lang="en-US" dirty="0"/>
              <a:t>signal)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1300F0-775F-2F4A-885D-3E08D3DCD205}"/>
              </a:ext>
            </a:extLst>
          </p:cNvPr>
          <p:cNvSpPr/>
          <p:nvPr/>
        </p:nvSpPr>
        <p:spPr>
          <a:xfrm>
            <a:off x="2610440" y="954741"/>
            <a:ext cx="1348854" cy="15012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Analog Electronics</a:t>
            </a:r>
            <a:br>
              <a:rPr lang="en-US" dirty="0"/>
            </a:br>
            <a:r>
              <a:rPr lang="en-US" dirty="0"/>
              <a:t>(shape, amplify, filter)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3EE451F-EBE0-2C49-8C4D-179500384233}"/>
              </a:ext>
            </a:extLst>
          </p:cNvPr>
          <p:cNvCxnSpPr>
            <a:cxnSpLocks/>
          </p:cNvCxnSpPr>
          <p:nvPr/>
        </p:nvCxnSpPr>
        <p:spPr>
          <a:xfrm>
            <a:off x="1677332" y="1623482"/>
            <a:ext cx="8238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6FC3A8F5-350E-2C46-BEDA-3B8F42794F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709" y="2933667"/>
            <a:ext cx="1484004" cy="197593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00487CC-FE5F-124C-8C0E-68FC6AF395BA}"/>
              </a:ext>
            </a:extLst>
          </p:cNvPr>
          <p:cNvSpPr/>
          <p:nvPr/>
        </p:nvSpPr>
        <p:spPr>
          <a:xfrm>
            <a:off x="4892402" y="954741"/>
            <a:ext cx="1703270" cy="18634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Digitization Electronics</a:t>
            </a:r>
            <a:br>
              <a:rPr lang="en-US" dirty="0"/>
            </a:br>
            <a:r>
              <a:rPr lang="en-US" dirty="0"/>
              <a:t>(convert to</a:t>
            </a:r>
            <a:br>
              <a:rPr lang="en-US" dirty="0"/>
            </a:br>
            <a:r>
              <a:rPr lang="en-US" dirty="0"/>
              <a:t>digits, firmware,</a:t>
            </a:r>
            <a:br>
              <a:rPr lang="en-US" dirty="0"/>
            </a:br>
            <a:r>
              <a:rPr lang="en-US" dirty="0"/>
              <a:t>data transport)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FA580E5-F3B1-7E4B-9E1D-0D0CB813E00F}"/>
              </a:ext>
            </a:extLst>
          </p:cNvPr>
          <p:cNvCxnSpPr>
            <a:cxnSpLocks/>
          </p:cNvCxnSpPr>
          <p:nvPr/>
        </p:nvCxnSpPr>
        <p:spPr>
          <a:xfrm>
            <a:off x="3959294" y="1609833"/>
            <a:ext cx="93310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9037792-4D16-2440-9AB9-30F20877946D}"/>
              </a:ext>
            </a:extLst>
          </p:cNvPr>
          <p:cNvSpPr/>
          <p:nvPr/>
        </p:nvSpPr>
        <p:spPr>
          <a:xfrm>
            <a:off x="7174364" y="954741"/>
            <a:ext cx="1703270" cy="1608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 Acquisition Software, Online Monitoring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A59DC2C-F04A-AA4B-9648-AB9D86150DD5}"/>
              </a:ext>
            </a:extLst>
          </p:cNvPr>
          <p:cNvCxnSpPr>
            <a:cxnSpLocks/>
          </p:cNvCxnSpPr>
          <p:nvPr/>
        </p:nvCxnSpPr>
        <p:spPr>
          <a:xfrm flipV="1">
            <a:off x="6595672" y="1647676"/>
            <a:ext cx="57869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69F936A7-EC01-F841-87E2-B3C070124D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1548" y="3421426"/>
            <a:ext cx="2202452" cy="128189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385CD41-1275-9344-A3DE-1A002FCCBBE3}"/>
              </a:ext>
            </a:extLst>
          </p:cNvPr>
          <p:cNvSpPr txBox="1"/>
          <p:nvPr/>
        </p:nvSpPr>
        <p:spPr>
          <a:xfrm>
            <a:off x="2293495" y="5246557"/>
            <a:ext cx="5193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Plus power, cooling, cables, slow controls…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C4CE85-E9CF-5240-BA3A-92CC572D2488}"/>
              </a:ext>
            </a:extLst>
          </p:cNvPr>
          <p:cNvSpPr/>
          <p:nvPr/>
        </p:nvSpPr>
        <p:spPr>
          <a:xfrm>
            <a:off x="4537986" y="3646110"/>
            <a:ext cx="1703270" cy="1057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Trigger </a:t>
            </a:r>
            <a:br>
              <a:rPr lang="en-US" dirty="0"/>
            </a:br>
            <a:r>
              <a:rPr lang="en-US" dirty="0"/>
              <a:t>Generation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A81B2D2-0976-DF49-928A-D474C53ED049}"/>
              </a:ext>
            </a:extLst>
          </p:cNvPr>
          <p:cNvCxnSpPr>
            <a:cxnSpLocks/>
          </p:cNvCxnSpPr>
          <p:nvPr/>
        </p:nvCxnSpPr>
        <p:spPr>
          <a:xfrm flipV="1">
            <a:off x="5685123" y="2831578"/>
            <a:ext cx="0" cy="8145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73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8" grpId="1" animBg="1"/>
      <p:bldP spid="25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4B5600-6A82-AE41-85D9-BA441812C02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Detector Electrical Signals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75E7B6-8D45-9C4F-AC45-90BBB21C9DF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6744" y="954741"/>
            <a:ext cx="7828359" cy="4956470"/>
          </a:xfrm>
        </p:spPr>
        <p:txBody>
          <a:bodyPr/>
          <a:lstStyle/>
          <a:p>
            <a:r>
              <a:rPr lang="en-US" dirty="0"/>
              <a:t>Lots of difference between signals from different types of detectors.</a:t>
            </a:r>
          </a:p>
          <a:p>
            <a:r>
              <a:rPr lang="en-US" dirty="0"/>
              <a:t>Characteristic signal time</a:t>
            </a:r>
          </a:p>
          <a:p>
            <a:pPr lvl="1"/>
            <a:r>
              <a:rPr lang="en-US" dirty="0"/>
              <a:t>Fast signals (&lt;=500ps): MCP, LAPPD</a:t>
            </a:r>
          </a:p>
          <a:p>
            <a:pPr lvl="1"/>
            <a:r>
              <a:rPr lang="en-US" dirty="0"/>
              <a:t>Slow signals (~100us): TPCs</a:t>
            </a:r>
          </a:p>
          <a:p>
            <a:r>
              <a:rPr lang="en-US" dirty="0"/>
              <a:t>Characteristic signal amplitude</a:t>
            </a:r>
          </a:p>
          <a:p>
            <a:pPr lvl="1"/>
            <a:r>
              <a:rPr lang="en-US" dirty="0"/>
              <a:t>Very small intrinsic signals: TPCs</a:t>
            </a:r>
          </a:p>
          <a:p>
            <a:pPr lvl="1"/>
            <a:r>
              <a:rPr lang="en-US" dirty="0"/>
              <a:t>Large intrinsic signals: PMTs</a:t>
            </a:r>
          </a:p>
          <a:p>
            <a:r>
              <a:rPr lang="en-US" dirty="0"/>
              <a:t>Much of talk will focus on relatively fast electronics, with typical timescale of ns.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437B9-D40D-E74E-B8C2-F47AEF930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BF6075-05F8-AE4B-91D6-5C4901B19E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32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506A73-05B1-BB4D-9CC9-39D055D9A96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Analog Electronics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2FB757-A764-E340-AD79-4EC77E01908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Analog electronics are often an integral part of the detector design; difficult to discuss analog electronics generically, since so tied to particular detectors.</a:t>
            </a:r>
          </a:p>
          <a:p>
            <a:r>
              <a:rPr lang="en-US" dirty="0"/>
              <a:t>Many different goals of analog electronics. </a:t>
            </a:r>
            <a:r>
              <a:rPr lang="en-US" dirty="0" err="1"/>
              <a:t>Ie</a:t>
            </a:r>
            <a:r>
              <a:rPr lang="en-US" dirty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Amplify a small signal</a:t>
            </a:r>
          </a:p>
          <a:p>
            <a:pPr lvl="2"/>
            <a:r>
              <a:rPr lang="en-US" dirty="0"/>
              <a:t>Want to amplify the signal close to its production point.</a:t>
            </a:r>
          </a:p>
          <a:p>
            <a:pPr lvl="2"/>
            <a:r>
              <a:rPr lang="en-US" dirty="0"/>
              <a:t>Need to choose amplifier that doesn’t cause loss of important signal characteristics.</a:t>
            </a:r>
          </a:p>
          <a:p>
            <a:pPr lvl="2"/>
            <a:r>
              <a:rPr lang="en-US" dirty="0"/>
              <a:t>For instance, for a very fast pulse, need an amplifier with sufficiently high bandwidth that pulse doesn’t get distorted (unless you want to).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Shape the signal to better match your digitization.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Minimize or filter out noise.</a:t>
            </a:r>
          </a:p>
          <a:p>
            <a:r>
              <a:rPr lang="en-US" dirty="0"/>
              <a:t>If analog signal travels over cable, also need to think carefully about proper signal termination.</a:t>
            </a:r>
          </a:p>
          <a:p>
            <a:pPr lvl="1"/>
            <a:r>
              <a:rPr lang="en-US" dirty="0"/>
              <a:t>If termination doesn’t match characteristic impedance of cable, then will get reflection of signal.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66FDE7-6365-AE46-9FC9-315DB6A4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DE51E6-7D03-D740-BA6C-9829735648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91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883B18-CE6F-564D-BDB1-A15636B7EDC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Analog Shaping Example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0E9FD-2BD9-174E-99EA-7452260EBB0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47730" y="1237129"/>
            <a:ext cx="4687910" cy="4956470"/>
          </a:xfrm>
        </p:spPr>
        <p:txBody>
          <a:bodyPr/>
          <a:lstStyle/>
          <a:p>
            <a:r>
              <a:rPr lang="en-CA" dirty="0"/>
              <a:t>Stretch fast signal to match slower waveform digitizer.</a:t>
            </a:r>
          </a:p>
          <a:p>
            <a:pPr lvl="1"/>
            <a:r>
              <a:rPr lang="en-CA" dirty="0"/>
              <a:t>Circuit optimized for 100 MSPS system, with rise time = 15 ns or 30 ns.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E0FF4E-439C-B54C-8DE6-A510DE76A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FBFC20-9DF3-1C47-9807-6C9418DEB8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43DF4A-E65F-C24B-A7AC-E92E3AFF78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3457" y="1107967"/>
            <a:ext cx="4140543" cy="39348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6FB8DA-A84E-294A-919D-2D24A36FC8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993" y="4222577"/>
            <a:ext cx="4248495" cy="21242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CD93ADC-AD91-4D42-B23E-D68086A40D7E}"/>
              </a:ext>
            </a:extLst>
          </p:cNvPr>
          <p:cNvSpPr txBox="1"/>
          <p:nvPr/>
        </p:nvSpPr>
        <p:spPr>
          <a:xfrm>
            <a:off x="2987465" y="5580915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Shaped signal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2591F7-08EC-1F40-B8C8-C9D7E11CC8E5}"/>
              </a:ext>
            </a:extLst>
          </p:cNvPr>
          <p:cNvSpPr txBox="1"/>
          <p:nvPr/>
        </p:nvSpPr>
        <p:spPr>
          <a:xfrm>
            <a:off x="2330875" y="443373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Raw signal</a:t>
            </a:r>
          </a:p>
        </p:txBody>
      </p:sp>
    </p:spTree>
    <p:extLst>
      <p:ext uri="{BB962C8B-B14F-4D97-AF65-F5344CB8AC3E}">
        <p14:creationId xmlns:p14="http://schemas.microsoft.com/office/powerpoint/2010/main" val="421916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A71FE-B16C-674B-A1F5-BF10D2BD391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34653" y="205595"/>
            <a:ext cx="5910450" cy="1014516"/>
          </a:xfrm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4FDF18-4919-E044-B39B-7CBE1B81C0D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6744" y="1556085"/>
            <a:ext cx="7898606" cy="4637514"/>
          </a:xfrm>
        </p:spPr>
        <p:txBody>
          <a:bodyPr/>
          <a:lstStyle/>
          <a:p>
            <a:r>
              <a:rPr lang="en-US" dirty="0"/>
              <a:t>Electronics Overview</a:t>
            </a:r>
          </a:p>
          <a:p>
            <a:r>
              <a:rPr lang="en-US" b="1" dirty="0">
                <a:solidFill>
                  <a:srgbClr val="FF0000"/>
                </a:solidFill>
              </a:rPr>
              <a:t>Signal Digitization and Triggering</a:t>
            </a:r>
          </a:p>
          <a:p>
            <a:r>
              <a:rPr lang="en-US" dirty="0"/>
              <a:t>Assorted Electronics Topics: </a:t>
            </a:r>
          </a:p>
          <a:p>
            <a:pPr lvl="1"/>
            <a:r>
              <a:rPr lang="en-US" dirty="0"/>
              <a:t>Form factors, power, cooling, cabling, slow control</a:t>
            </a:r>
          </a:p>
          <a:p>
            <a:r>
              <a:rPr lang="en-US" dirty="0"/>
              <a:t>Data Acquisition Software and Frameworks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93FC0C-1444-DE40-B978-060A725F9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02143DD-A6C7-CF4F-9449-8C0AFFB4AE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T. Lindner</a:t>
            </a:r>
          </a:p>
        </p:txBody>
      </p:sp>
    </p:spTree>
    <p:extLst>
      <p:ext uri="{BB962C8B-B14F-4D97-AF65-F5344CB8AC3E}">
        <p14:creationId xmlns:p14="http://schemas.microsoft.com/office/powerpoint/2010/main" val="3235601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097704-0EE8-F64F-A4F6-D88395C885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Digitization Electronics Options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E7728-039A-F343-BCEA-C3374C1017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Many different options for digitizing electrical signals.</a:t>
            </a:r>
          </a:p>
          <a:p>
            <a:r>
              <a:rPr lang="en-US" dirty="0"/>
              <a:t>Will concentrate on two broad classes of measurement:</a:t>
            </a:r>
          </a:p>
          <a:p>
            <a:pPr lvl="1"/>
            <a:r>
              <a:rPr lang="en-US" dirty="0"/>
              <a:t>Making separate measurements of the charge and time for each pulse: Q/T measurements</a:t>
            </a:r>
          </a:p>
          <a:p>
            <a:pPr lvl="1"/>
            <a:r>
              <a:rPr lang="en-US" dirty="0"/>
              <a:t>Recording the full signal waveform (voltage vs time) and then analyzing the waveform.</a:t>
            </a:r>
          </a:p>
          <a:p>
            <a:r>
              <a:rPr lang="en-US" dirty="0"/>
              <a:t>Many possible variations on these ideas.</a:t>
            </a:r>
          </a:p>
          <a:p>
            <a:pPr lvl="1"/>
            <a:r>
              <a:rPr lang="en-US" dirty="0"/>
              <a:t>Example: Measure Q/T for each channel, but measure the waveform from the sum of the signals from N channels.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D1F25-001D-B547-A1C3-0529CD7FB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3F1A8C-8DAC-1B4B-8BED-2E786E30D3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118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B248F1-B569-0548-82A2-B858F08AE9A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Q/T measurement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D74B4-FA62-D148-AB44-620BD2E6428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52248" y="1466078"/>
            <a:ext cx="4845063" cy="4845821"/>
          </a:xfrm>
        </p:spPr>
        <p:txBody>
          <a:bodyPr/>
          <a:lstStyle/>
          <a:p>
            <a:r>
              <a:rPr lang="en-US" dirty="0"/>
              <a:t>Split analog signal</a:t>
            </a:r>
          </a:p>
          <a:p>
            <a:r>
              <a:rPr lang="en-US" dirty="0"/>
              <a:t>One signal into discriminator; gives digital pulse if analog signal goes above pre-set threshold.</a:t>
            </a:r>
          </a:p>
          <a:p>
            <a:pPr lvl="1"/>
            <a:r>
              <a:rPr lang="en-US" dirty="0"/>
              <a:t>Time of digital pulse is measured with Time-to-Digital Converter (TDC)</a:t>
            </a:r>
          </a:p>
          <a:p>
            <a:pPr lvl="1"/>
            <a:r>
              <a:rPr lang="en-US" dirty="0"/>
              <a:t>Digital pulse also used to generate a gate.</a:t>
            </a:r>
          </a:p>
          <a:p>
            <a:r>
              <a:rPr lang="en-US" dirty="0"/>
              <a:t>Other signal gets measured with  slower Analog to Digital Converter  </a:t>
            </a:r>
          </a:p>
          <a:p>
            <a:pPr lvl="1"/>
            <a:r>
              <a:rPr lang="en-US" dirty="0"/>
              <a:t>Can be either peak-sensitive or charge-sensitive (integrating) ADC.</a:t>
            </a:r>
          </a:p>
          <a:p>
            <a:pPr lvl="1"/>
            <a:r>
              <a:rPr lang="en-US" dirty="0"/>
              <a:t>ADC needs a gate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195910-4DF0-0A46-B3E3-B2064161A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D93DDF-EB0C-9348-99BD-BBB8F02883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1489B43-8BD2-454E-AC74-85981B6E729E}"/>
              </a:ext>
            </a:extLst>
          </p:cNvPr>
          <p:cNvCxnSpPr>
            <a:cxnSpLocks/>
          </p:cNvCxnSpPr>
          <p:nvPr/>
        </p:nvCxnSpPr>
        <p:spPr>
          <a:xfrm flipV="1">
            <a:off x="7099532" y="1466078"/>
            <a:ext cx="0" cy="6149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8B87178-032A-EE49-9B4A-E3E107BB90D9}"/>
              </a:ext>
            </a:extLst>
          </p:cNvPr>
          <p:cNvSpPr txBox="1"/>
          <p:nvPr/>
        </p:nvSpPr>
        <p:spPr>
          <a:xfrm>
            <a:off x="6241256" y="10967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Analog signal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BBB7967-2C35-AB46-8731-6EC7C404FB3B}"/>
              </a:ext>
            </a:extLst>
          </p:cNvPr>
          <p:cNvCxnSpPr>
            <a:cxnSpLocks/>
          </p:cNvCxnSpPr>
          <p:nvPr/>
        </p:nvCxnSpPr>
        <p:spPr>
          <a:xfrm flipV="1">
            <a:off x="6241256" y="2074701"/>
            <a:ext cx="865215" cy="542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BC3A15-F329-DD42-8F5C-DC9A8D5083E4}"/>
              </a:ext>
            </a:extLst>
          </p:cNvPr>
          <p:cNvCxnSpPr>
            <a:cxnSpLocks/>
          </p:cNvCxnSpPr>
          <p:nvPr/>
        </p:nvCxnSpPr>
        <p:spPr>
          <a:xfrm>
            <a:off x="7106471" y="2081048"/>
            <a:ext cx="1044301" cy="5360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1B84C3E-75EC-C14A-8F5B-1FC46B9D3C0B}"/>
              </a:ext>
            </a:extLst>
          </p:cNvPr>
          <p:cNvCxnSpPr>
            <a:cxnSpLocks/>
          </p:cNvCxnSpPr>
          <p:nvPr/>
        </p:nvCxnSpPr>
        <p:spPr>
          <a:xfrm>
            <a:off x="6241256" y="2617076"/>
            <a:ext cx="0" cy="748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C4AF70F-0A65-2D40-A30B-67BDFC74534F}"/>
              </a:ext>
            </a:extLst>
          </p:cNvPr>
          <p:cNvCxnSpPr>
            <a:cxnSpLocks/>
          </p:cNvCxnSpPr>
          <p:nvPr/>
        </p:nvCxnSpPr>
        <p:spPr>
          <a:xfrm>
            <a:off x="8150772" y="2617076"/>
            <a:ext cx="0" cy="27248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04B1AF35-C114-6346-BCA1-04945D23A2CC}"/>
              </a:ext>
            </a:extLst>
          </p:cNvPr>
          <p:cNvSpPr/>
          <p:nvPr/>
        </p:nvSpPr>
        <p:spPr>
          <a:xfrm>
            <a:off x="5468744" y="3354079"/>
            <a:ext cx="1545023" cy="5934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Discriminator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A65D7A-0E63-1045-856B-C7A977F8D6D5}"/>
              </a:ext>
            </a:extLst>
          </p:cNvPr>
          <p:cNvSpPr/>
          <p:nvPr/>
        </p:nvSpPr>
        <p:spPr>
          <a:xfrm>
            <a:off x="7543800" y="5341967"/>
            <a:ext cx="1600200" cy="5934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ADC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FCDF08-B7D5-0540-87EE-DC5EC3D987CF}"/>
              </a:ext>
            </a:extLst>
          </p:cNvPr>
          <p:cNvSpPr/>
          <p:nvPr/>
        </p:nvSpPr>
        <p:spPr>
          <a:xfrm>
            <a:off x="5468742" y="5341967"/>
            <a:ext cx="1545025" cy="5934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TDC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9DDF7BB-41D3-0F41-9113-655064564FE9}"/>
              </a:ext>
            </a:extLst>
          </p:cNvPr>
          <p:cNvCxnSpPr>
            <a:cxnSpLocks/>
          </p:cNvCxnSpPr>
          <p:nvPr/>
        </p:nvCxnSpPr>
        <p:spPr>
          <a:xfrm>
            <a:off x="6673863" y="3888988"/>
            <a:ext cx="0" cy="4830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739BFFB2-9B0B-964C-B985-82009BC59967}"/>
              </a:ext>
            </a:extLst>
          </p:cNvPr>
          <p:cNvSpPr/>
          <p:nvPr/>
        </p:nvSpPr>
        <p:spPr>
          <a:xfrm>
            <a:off x="6360627" y="4372035"/>
            <a:ext cx="1545023" cy="5934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Gate</a:t>
            </a:r>
            <a:br>
              <a:rPr lang="en-US" dirty="0"/>
            </a:br>
            <a:r>
              <a:rPr lang="en-US" dirty="0"/>
              <a:t>Generator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2ECA2BA-DD8D-6A4D-B695-0334C6DEE353}"/>
              </a:ext>
            </a:extLst>
          </p:cNvPr>
          <p:cNvCxnSpPr>
            <a:cxnSpLocks/>
          </p:cNvCxnSpPr>
          <p:nvPr/>
        </p:nvCxnSpPr>
        <p:spPr>
          <a:xfrm>
            <a:off x="5960849" y="3947487"/>
            <a:ext cx="0" cy="1394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B3A806C-25F9-D448-BB8B-B09640D1E2FB}"/>
              </a:ext>
            </a:extLst>
          </p:cNvPr>
          <p:cNvCxnSpPr>
            <a:cxnSpLocks/>
          </p:cNvCxnSpPr>
          <p:nvPr/>
        </p:nvCxnSpPr>
        <p:spPr>
          <a:xfrm>
            <a:off x="7645870" y="4949453"/>
            <a:ext cx="0" cy="392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8677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FCA9BD-D343-4A4D-8C0A-ABB99892847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Types of TDC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E8B3DA-BDF7-0545-A21E-FFB4A1FA0CF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83335" y="1237129"/>
            <a:ext cx="5189793" cy="4956470"/>
          </a:xfrm>
        </p:spPr>
        <p:txBody>
          <a:bodyPr/>
          <a:lstStyle/>
          <a:p>
            <a:r>
              <a:rPr lang="en-US" dirty="0"/>
              <a:t>Historically have used ASIC for TDCs. </a:t>
            </a:r>
          </a:p>
          <a:p>
            <a:pPr lvl="1"/>
            <a:r>
              <a:rPr lang="en-US" dirty="0"/>
              <a:t>Example : CERN HP TDC, provides 100ps timestamps.</a:t>
            </a:r>
          </a:p>
          <a:p>
            <a:pPr lvl="2"/>
            <a:r>
              <a:rPr lang="en-US" sz="1600" dirty="0"/>
              <a:t>Used in V1190 board in M11 setup.</a:t>
            </a:r>
          </a:p>
          <a:p>
            <a:r>
              <a:rPr lang="en-US" dirty="0"/>
              <a:t>More recently has become more common to synthesize TDC with FPGA firmware.</a:t>
            </a:r>
          </a:p>
          <a:p>
            <a:pPr lvl="1"/>
            <a:r>
              <a:rPr lang="en-US" dirty="0"/>
              <a:t>Coarse time from FPGA clock.</a:t>
            </a:r>
          </a:p>
          <a:p>
            <a:pPr lvl="2"/>
            <a:r>
              <a:rPr lang="en-US" sz="1600" dirty="0"/>
              <a:t>So 200MHz clock means 5ns coarse time tagging.</a:t>
            </a:r>
          </a:p>
          <a:p>
            <a:pPr lvl="1"/>
            <a:r>
              <a:rPr lang="en-US" dirty="0"/>
              <a:t>Fine time with other technique. </a:t>
            </a:r>
          </a:p>
          <a:p>
            <a:pPr lvl="2"/>
            <a:r>
              <a:rPr lang="en-US" sz="1600" dirty="0"/>
              <a:t>For instance, have been testing FPGA-TDC board called TRB3 (made at GSI)</a:t>
            </a:r>
          </a:p>
          <a:p>
            <a:pPr lvl="2"/>
            <a:r>
              <a:rPr lang="en-US" sz="1600" dirty="0"/>
              <a:t>Fine time based on Tapped Delay Line</a:t>
            </a:r>
          </a:p>
          <a:p>
            <a:pPr lvl="2"/>
            <a:r>
              <a:rPr lang="en-US" sz="1600" dirty="0"/>
              <a:t>Provides 10ps timing resolution; but requires stable temperature and frequent calibration.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CB511-AE3E-2648-BE35-2413C06EE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77A095-571A-CC41-BECC-BB61A2F5E09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AA68F6-8753-0C49-8C38-3CA7B21525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3128" y="4181785"/>
            <a:ext cx="3683357" cy="20709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F318D5-368C-8E4E-A3E1-CA9811CB169D}"/>
              </a:ext>
            </a:extLst>
          </p:cNvPr>
          <p:cNvSpPr txBox="1"/>
          <p:nvPr/>
        </p:nvSpPr>
        <p:spPr>
          <a:xfrm>
            <a:off x="5710975" y="6296561"/>
            <a:ext cx="24192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TRB3 FPGA-TDC (GSI)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082BE7-5DC7-2D4E-8054-4A7CBDDE88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5986" y="1107967"/>
            <a:ext cx="3257639" cy="12068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D6A047-03D6-FC4B-8C5E-311EDFEC6A53}"/>
              </a:ext>
            </a:extLst>
          </p:cNvPr>
          <p:cNvSpPr txBox="1"/>
          <p:nvPr/>
        </p:nvSpPr>
        <p:spPr>
          <a:xfrm>
            <a:off x="5937161" y="2314774"/>
            <a:ext cx="2895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Tapped Delay Line Schematic</a:t>
            </a:r>
          </a:p>
          <a:p>
            <a:r>
              <a:rPr lang="en-US" sz="1600" dirty="0"/>
              <a:t>From </a:t>
            </a:r>
            <a:r>
              <a:rPr lang="en-CA" sz="1600" dirty="0"/>
              <a:t>J. Kalisz (2003)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63348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DF309D-F402-8547-B95B-5BFD34B098F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Waveform Digitization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9F8E7-582F-B440-93A2-50BB5EF53C6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29387" y="1671145"/>
            <a:ext cx="4962876" cy="4522454"/>
          </a:xfrm>
        </p:spPr>
        <p:txBody>
          <a:bodyPr/>
          <a:lstStyle/>
          <a:p>
            <a:r>
              <a:rPr lang="en-US" dirty="0"/>
              <a:t>Today, more common to use a fast</a:t>
            </a:r>
            <a:br>
              <a:rPr lang="en-US" dirty="0"/>
            </a:br>
            <a:r>
              <a:rPr lang="en-US" dirty="0"/>
              <a:t>(flash) ADC to fully digitize signal </a:t>
            </a:r>
            <a:br>
              <a:rPr lang="en-US" dirty="0"/>
            </a:br>
            <a:r>
              <a:rPr lang="en-US" dirty="0"/>
              <a:t>waveform.</a:t>
            </a:r>
          </a:p>
          <a:p>
            <a:r>
              <a:rPr lang="en-US" dirty="0"/>
              <a:t>Having full waveform gives more information on shape of pulse than Q/T measurement.</a:t>
            </a:r>
          </a:p>
          <a:p>
            <a:r>
              <a:rPr lang="en-US" dirty="0"/>
              <a:t>Downside to fast ADC digitization: </a:t>
            </a:r>
          </a:p>
          <a:p>
            <a:pPr lvl="1"/>
            <a:r>
              <a:rPr lang="en-US" dirty="0"/>
              <a:t>Higher cost and higher power.</a:t>
            </a:r>
          </a:p>
          <a:p>
            <a:pPr lvl="2"/>
            <a:r>
              <a:rPr lang="en-US" dirty="0"/>
              <a:t>Though not always…</a:t>
            </a:r>
          </a:p>
          <a:p>
            <a:pPr lvl="1"/>
            <a:r>
              <a:rPr lang="en-US" dirty="0"/>
              <a:t>Higher data rate (usually)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D9095-F896-224F-9B44-DC916D491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64F936-ECA3-C343-9CFE-4A8E47C19E5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4D8C85-03BC-E749-B3DB-6078CE06F7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92263" y="1622752"/>
            <a:ext cx="3951805" cy="201056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BE1466-CF86-3F4A-8121-A2D5CD08CB53}"/>
              </a:ext>
            </a:extLst>
          </p:cNvPr>
          <p:cNvSpPr txBox="1"/>
          <p:nvPr/>
        </p:nvSpPr>
        <p:spPr>
          <a:xfrm>
            <a:off x="5520306" y="3656337"/>
            <a:ext cx="323678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waveform acquired</a:t>
            </a:r>
            <a:br>
              <a:rPr lang="en-US" dirty="0"/>
            </a:br>
            <a:r>
              <a:rPr lang="en-US" dirty="0"/>
              <a:t>with 250MSPS ADC.</a:t>
            </a:r>
          </a:p>
          <a:p>
            <a:r>
              <a:rPr lang="en-US" dirty="0"/>
              <a:t>ADC sample each 4ns.</a:t>
            </a:r>
          </a:p>
          <a:p>
            <a:endParaRPr lang="en-US" dirty="0"/>
          </a:p>
          <a:p>
            <a:r>
              <a:rPr lang="en-US" i="1" dirty="0"/>
              <a:t>(digitizer used for SMD setup)</a:t>
            </a:r>
          </a:p>
        </p:txBody>
      </p:sp>
    </p:spTree>
    <p:extLst>
      <p:ext uri="{BB962C8B-B14F-4D97-AF65-F5344CB8AC3E}">
        <p14:creationId xmlns:p14="http://schemas.microsoft.com/office/powerpoint/2010/main" val="3156980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3AC1EB0-A34C-6E47-85AE-F013BD54978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Fast ADCs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B0A970-C674-564F-87E2-06BCD572626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73421" y="1172548"/>
            <a:ext cx="5470633" cy="4956470"/>
          </a:xfrm>
        </p:spPr>
        <p:txBody>
          <a:bodyPr/>
          <a:lstStyle/>
          <a:p>
            <a:r>
              <a:rPr lang="en-US" dirty="0"/>
              <a:t>Typically using fast ADCs in range of 10MSPS – 10GSPS.</a:t>
            </a:r>
          </a:p>
          <a:p>
            <a:pPr lvl="1"/>
            <a:r>
              <a:rPr lang="en-US" dirty="0"/>
              <a:t>Fast ADCs often used in RF communication devices.  So manufacturers continually producing faster/cheaper/lower-power chips.</a:t>
            </a:r>
          </a:p>
          <a:p>
            <a:r>
              <a:rPr lang="en-US" dirty="0"/>
              <a:t>Important points to consider when choosing ADCs:</a:t>
            </a:r>
          </a:p>
          <a:p>
            <a:pPr lvl="1"/>
            <a:r>
              <a:rPr lang="en-US" dirty="0"/>
              <a:t>Sampling rate: faster sampling rate means more information.</a:t>
            </a:r>
          </a:p>
          <a:p>
            <a:pPr lvl="1"/>
            <a:r>
              <a:rPr lang="en-US" dirty="0"/>
              <a:t>Precision of ADC: </a:t>
            </a:r>
          </a:p>
          <a:p>
            <a:pPr lvl="2"/>
            <a:r>
              <a:rPr lang="en-US" dirty="0"/>
              <a:t>Some ADCs have non-trivial intrinsic noise: this effectively degrades the precision of the ADC</a:t>
            </a:r>
          </a:p>
          <a:p>
            <a:pPr lvl="2"/>
            <a:r>
              <a:rPr lang="en-US" dirty="0"/>
              <a:t>Characterize ADC with Effective Number Of Bits (ENOB).</a:t>
            </a:r>
          </a:p>
          <a:p>
            <a:pPr lvl="1"/>
            <a:r>
              <a:rPr lang="en-US" dirty="0"/>
              <a:t>Higher sampling rate and higher precision</a:t>
            </a:r>
            <a:br>
              <a:rPr lang="en-US" dirty="0"/>
            </a:br>
            <a:r>
              <a:rPr lang="en-US" dirty="0"/>
              <a:t>→ Higher power and higher cost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5D74F8-985C-7249-A899-5C9152C1D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DC0ED8-1773-CC43-B8A2-4B77431B01A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766C66-4E60-BC48-9270-5E737860FD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3242" y="1289706"/>
            <a:ext cx="3015374" cy="20085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1F3C09-CFF4-FF4F-9C61-D07C58B40F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3242" y="3825346"/>
            <a:ext cx="2889250" cy="19245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80D815-EE25-1447-B40A-D2136FAFC6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0821" y="3860271"/>
            <a:ext cx="2774091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01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3AC1EB0-A34C-6E47-85AE-F013BD54978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Fast ADCs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B0A970-C674-564F-87E2-06BCD572626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73421" y="1172548"/>
            <a:ext cx="5470633" cy="4956470"/>
          </a:xfrm>
        </p:spPr>
        <p:txBody>
          <a:bodyPr/>
          <a:lstStyle/>
          <a:p>
            <a:r>
              <a:rPr lang="en-US" dirty="0"/>
              <a:t>Typically using fast ADCs in range of 10MSPS – 10GSPS.</a:t>
            </a:r>
          </a:p>
          <a:p>
            <a:pPr lvl="1"/>
            <a:r>
              <a:rPr lang="en-US" dirty="0"/>
              <a:t>Fast ADCs often used in RF communication devices.  So manufacturers continually producing faster/cheaper/lower-power chips.</a:t>
            </a:r>
          </a:p>
          <a:p>
            <a:r>
              <a:rPr lang="en-US" dirty="0"/>
              <a:t>Important points to consider when choosing ADCs:</a:t>
            </a:r>
          </a:p>
          <a:p>
            <a:pPr lvl="1"/>
            <a:r>
              <a:rPr lang="en-US" dirty="0"/>
              <a:t>Sampling rate: faster sampling rate means more information.</a:t>
            </a:r>
          </a:p>
          <a:p>
            <a:pPr lvl="1"/>
            <a:r>
              <a:rPr lang="en-US" dirty="0"/>
              <a:t>Precision of ADC: </a:t>
            </a:r>
          </a:p>
          <a:p>
            <a:pPr lvl="2"/>
            <a:r>
              <a:rPr lang="en-US" dirty="0"/>
              <a:t>Some ADCs have non-trivial intrinsic noise: this effectively degrades the precision of the ADC</a:t>
            </a:r>
          </a:p>
          <a:p>
            <a:pPr lvl="2"/>
            <a:r>
              <a:rPr lang="en-US" dirty="0"/>
              <a:t>Characterize ADC with Effective Number Of Bits (ENOB).</a:t>
            </a:r>
          </a:p>
          <a:p>
            <a:pPr lvl="1"/>
            <a:r>
              <a:rPr lang="en-US" dirty="0"/>
              <a:t>Higher sampling rate and higher precision</a:t>
            </a:r>
            <a:br>
              <a:rPr lang="en-US" dirty="0"/>
            </a:br>
            <a:r>
              <a:rPr lang="en-US" dirty="0"/>
              <a:t>→ Higher power and higher cost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5D74F8-985C-7249-A899-5C9152C1D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DC0ED8-1773-CC43-B8A2-4B77431B01A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F5960F-5097-7742-83B9-9AD025190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950" y="3762141"/>
            <a:ext cx="1739900" cy="12192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4345CD6-E95F-7D45-B7DD-E5137DB3DF08}"/>
              </a:ext>
            </a:extLst>
          </p:cNvPr>
          <p:cNvSpPr txBox="1">
            <a:spLocks/>
          </p:cNvSpPr>
          <p:nvPr/>
        </p:nvSpPr>
        <p:spPr>
          <a:xfrm>
            <a:off x="6086125" y="3976067"/>
            <a:ext cx="2801049" cy="161487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US" sz="12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3A889E1-2914-5445-8B97-EC9C5178F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756" y="574056"/>
            <a:ext cx="1595109" cy="151066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DC9EDB9-B9A8-414F-9393-CE92AC183205}"/>
              </a:ext>
            </a:extLst>
          </p:cNvPr>
          <p:cNvSpPr txBox="1"/>
          <p:nvPr/>
        </p:nvSpPr>
        <p:spPr>
          <a:xfrm>
            <a:off x="6241255" y="4937006"/>
            <a:ext cx="2779928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dirty="0"/>
              <a:t>AD ADC 9213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Single 10.25GSPS ADC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12 bit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Power 5W per channel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~$4000 USD per channel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402A3C-001F-324F-BFE7-DE1DC7B70254}"/>
              </a:ext>
            </a:extLst>
          </p:cNvPr>
          <p:cNvSpPr txBox="1"/>
          <p:nvPr/>
        </p:nvSpPr>
        <p:spPr>
          <a:xfrm>
            <a:off x="6241255" y="1984755"/>
            <a:ext cx="2832827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dirty="0"/>
              <a:t>TI ADC 3424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Quad 125MSPS ADC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12 bit (11.4 ENOB)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Power 98mW per channel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~$17 USD per channel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63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81AFAD-EF6A-4F4A-8A7D-FAA032CCF6C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Switched Capacitor Array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542FE9-AA66-1E49-AEBC-0941EC1840F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83335" y="923209"/>
            <a:ext cx="8474299" cy="1974116"/>
          </a:xfrm>
        </p:spPr>
        <p:txBody>
          <a:bodyPr/>
          <a:lstStyle/>
          <a:p>
            <a:r>
              <a:rPr lang="en-US" sz="1400" dirty="0"/>
              <a:t>Switched Capacitor Arrays: array of capacitors to save waveform in analog memory.</a:t>
            </a:r>
          </a:p>
          <a:p>
            <a:r>
              <a:rPr lang="en-US" sz="1400" dirty="0"/>
              <a:t>Decouples writing analog samples (which can be done very fast) and reading analog samples (which can be done with slower ADC).</a:t>
            </a:r>
          </a:p>
          <a:p>
            <a:pPr lvl="1"/>
            <a:r>
              <a:rPr lang="en-US" sz="1400" dirty="0"/>
              <a:t>For instance, the DRS4 ASIC can save analog samples at 5GSPS and read them out with 50MSPS ADC.</a:t>
            </a:r>
          </a:p>
          <a:p>
            <a:r>
              <a:rPr lang="en-US" sz="1400" dirty="0"/>
              <a:t>So can achieve very high sampling rates for relatively low power and cost.</a:t>
            </a:r>
          </a:p>
          <a:p>
            <a:pPr lvl="1"/>
            <a:r>
              <a:rPr lang="en-US" sz="1400" dirty="0"/>
              <a:t>Downside is that SCAs typically have very large dead-time.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61D2AF-9E94-6441-9099-00738FAE1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9515FE-8B19-7645-B421-DB6A497200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63284" y="6511924"/>
            <a:ext cx="2990850" cy="330200"/>
          </a:xfrm>
        </p:spPr>
        <p:txBody>
          <a:bodyPr/>
          <a:lstStyle/>
          <a:p>
            <a:endParaRPr lang="en-US"/>
          </a:p>
        </p:txBody>
      </p:sp>
      <p:sp>
        <p:nvSpPr>
          <p:cNvPr id="593" name="Text Box 591">
            <a:extLst>
              <a:ext uri="{FF2B5EF4-FFF2-40B4-BE49-F238E27FC236}">
                <a16:creationId xmlns:a16="http://schemas.microsoft.com/office/drawing/2014/main" id="{6E7AABAD-A3E3-9E4E-B048-9F3BBF18A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1903" y="2905263"/>
            <a:ext cx="8270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1400"/>
              <a:t>0.2-2 ns</a:t>
            </a:r>
          </a:p>
        </p:txBody>
      </p:sp>
      <p:sp>
        <p:nvSpPr>
          <p:cNvPr id="594" name="Text Box 592">
            <a:extLst>
              <a:ext uri="{FF2B5EF4-FFF2-40B4-BE49-F238E27FC236}">
                <a16:creationId xmlns:a16="http://schemas.microsoft.com/office/drawing/2014/main" id="{522E5085-FB5E-564B-A58F-4C929FAA8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3390" y="5584308"/>
            <a:ext cx="121379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2000" dirty="0">
                <a:solidFill>
                  <a:schemeClr val="hlink"/>
                </a:solidFill>
              </a:rPr>
              <a:t>FADC </a:t>
            </a:r>
          </a:p>
          <a:p>
            <a:pPr algn="ctr" eaLnBrk="1" hangingPunct="1"/>
            <a:r>
              <a:rPr lang="en-US" altLang="en-US" sz="2000" dirty="0">
                <a:solidFill>
                  <a:schemeClr val="hlink"/>
                </a:solidFill>
              </a:rPr>
              <a:t>~50 MHz</a:t>
            </a:r>
          </a:p>
        </p:txBody>
      </p:sp>
      <p:sp>
        <p:nvSpPr>
          <p:cNvPr id="596" name="TextBox 595">
            <a:extLst>
              <a:ext uri="{FF2B5EF4-FFF2-40B4-BE49-F238E27FC236}">
                <a16:creationId xmlns:a16="http://schemas.microsoft.com/office/drawing/2014/main" id="{051F4B7B-100C-B746-9E23-52872E841540}"/>
              </a:ext>
            </a:extLst>
          </p:cNvPr>
          <p:cNvSpPr txBox="1"/>
          <p:nvPr/>
        </p:nvSpPr>
        <p:spPr>
          <a:xfrm>
            <a:off x="283335" y="6464300"/>
            <a:ext cx="2061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S. </a:t>
            </a:r>
            <a:r>
              <a:rPr lang="en-US" dirty="0" err="1"/>
              <a:t>Ritt</a:t>
            </a:r>
            <a:r>
              <a:rPr lang="en-US" dirty="0"/>
              <a:t>, TIPP, 2009</a:t>
            </a:r>
          </a:p>
        </p:txBody>
      </p:sp>
      <p:sp>
        <p:nvSpPr>
          <p:cNvPr id="597" name="Rectangle 3">
            <a:extLst>
              <a:ext uri="{FF2B5EF4-FFF2-40B4-BE49-F238E27FC236}">
                <a16:creationId xmlns:a16="http://schemas.microsoft.com/office/drawing/2014/main" id="{0571F2F0-3A52-944E-97E4-19F52E0CE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3990" y="6008032"/>
            <a:ext cx="6629400" cy="3048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 sz="1400"/>
              <a:t>Shift Register</a:t>
            </a:r>
          </a:p>
        </p:txBody>
      </p:sp>
      <p:sp>
        <p:nvSpPr>
          <p:cNvPr id="598" name="Line 4">
            <a:extLst>
              <a:ext uri="{FF2B5EF4-FFF2-40B4-BE49-F238E27FC236}">
                <a16:creationId xmlns:a16="http://schemas.microsoft.com/office/drawing/2014/main" id="{818A8B70-22E6-A944-9955-71C21C53F9A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55390" y="6160432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9" name="Text Box 5">
            <a:extLst>
              <a:ext uri="{FF2B5EF4-FFF2-40B4-BE49-F238E27FC236}">
                <a16:creationId xmlns:a16="http://schemas.microsoft.com/office/drawing/2014/main" id="{AAF0F99F-D7EC-5F44-A7BA-F5AA10B09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590" y="5949295"/>
            <a:ext cx="777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000"/>
              <a:t>Clock</a:t>
            </a:r>
          </a:p>
        </p:txBody>
      </p:sp>
      <p:sp>
        <p:nvSpPr>
          <p:cNvPr id="600" name="Oval 6">
            <a:extLst>
              <a:ext uri="{FF2B5EF4-FFF2-40B4-BE49-F238E27FC236}">
                <a16:creationId xmlns:a16="http://schemas.microsoft.com/office/drawing/2014/main" id="{4AFABCEE-22B5-5943-910D-07E111879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990" y="6084232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1" name="Line 7">
            <a:extLst>
              <a:ext uri="{FF2B5EF4-FFF2-40B4-BE49-F238E27FC236}">
                <a16:creationId xmlns:a16="http://schemas.microsoft.com/office/drawing/2014/main" id="{94E23B81-123A-D349-B620-5354BABF3687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5390" y="4407832"/>
            <a:ext cx="6172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2" name="Line 8">
            <a:extLst>
              <a:ext uri="{FF2B5EF4-FFF2-40B4-BE49-F238E27FC236}">
                <a16:creationId xmlns:a16="http://schemas.microsoft.com/office/drawing/2014/main" id="{94244D0F-D4BD-3A42-8520-A888EB8382DA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1190" y="4407832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3" name="Line 9">
            <a:extLst>
              <a:ext uri="{FF2B5EF4-FFF2-40B4-BE49-F238E27FC236}">
                <a16:creationId xmlns:a16="http://schemas.microsoft.com/office/drawing/2014/main" id="{7455BB31-3E0A-2B45-B8A9-9E4807DDD36C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1190" y="4560232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" name="Line 10">
            <a:extLst>
              <a:ext uri="{FF2B5EF4-FFF2-40B4-BE49-F238E27FC236}">
                <a16:creationId xmlns:a16="http://schemas.microsoft.com/office/drawing/2014/main" id="{EA3B21FF-91F7-B645-BE06-45EF3CF76C9F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1190" y="47126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5" name="Line 11">
            <a:extLst>
              <a:ext uri="{FF2B5EF4-FFF2-40B4-BE49-F238E27FC236}">
                <a16:creationId xmlns:a16="http://schemas.microsoft.com/office/drawing/2014/main" id="{EA121664-D6B7-3B41-98D2-3F8CFE3AD99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88790" y="49412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6" name="Line 12">
            <a:extLst>
              <a:ext uri="{FF2B5EF4-FFF2-40B4-BE49-F238E27FC236}">
                <a16:creationId xmlns:a16="http://schemas.microsoft.com/office/drawing/2014/main" id="{950D1F6D-92EA-6D44-8A29-FB43759A429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88790" y="50174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7" name="Line 13">
            <a:extLst>
              <a:ext uri="{FF2B5EF4-FFF2-40B4-BE49-F238E27FC236}">
                <a16:creationId xmlns:a16="http://schemas.microsoft.com/office/drawing/2014/main" id="{216D951D-8367-0B46-8278-DC636E04E186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1190" y="50174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8" name="Line 14">
            <a:extLst>
              <a:ext uri="{FF2B5EF4-FFF2-40B4-BE49-F238E27FC236}">
                <a16:creationId xmlns:a16="http://schemas.microsoft.com/office/drawing/2014/main" id="{0278F5D9-C931-A34A-BBDB-4D0AB09CC853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1190" y="48650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9" name="Line 15">
            <a:extLst>
              <a:ext uri="{FF2B5EF4-FFF2-40B4-BE49-F238E27FC236}">
                <a16:creationId xmlns:a16="http://schemas.microsoft.com/office/drawing/2014/main" id="{17F689E7-CE8B-F14E-86B2-5F3F1EF113A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45990" y="486503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0" name="Line 16">
            <a:extLst>
              <a:ext uri="{FF2B5EF4-FFF2-40B4-BE49-F238E27FC236}">
                <a16:creationId xmlns:a16="http://schemas.microsoft.com/office/drawing/2014/main" id="{5C682B50-207B-694F-A3E3-B318CB1C0CE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45990" y="5169832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1" name="Line 17">
            <a:extLst>
              <a:ext uri="{FF2B5EF4-FFF2-40B4-BE49-F238E27FC236}">
                <a16:creationId xmlns:a16="http://schemas.microsoft.com/office/drawing/2014/main" id="{2BBAA44C-4055-284D-9810-E470B50489C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45990" y="532223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2" name="Line 18">
            <a:extLst>
              <a:ext uri="{FF2B5EF4-FFF2-40B4-BE49-F238E27FC236}">
                <a16:creationId xmlns:a16="http://schemas.microsoft.com/office/drawing/2014/main" id="{6AF53E1E-645A-D944-925E-4B8C363CD57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45990" y="5627032"/>
            <a:ext cx="63246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13" name="Group 19">
            <a:extLst>
              <a:ext uri="{FF2B5EF4-FFF2-40B4-BE49-F238E27FC236}">
                <a16:creationId xmlns:a16="http://schemas.microsoft.com/office/drawing/2014/main" id="{F3229FEE-7687-3E4B-8084-B765F2B6B753}"/>
              </a:ext>
            </a:extLst>
          </p:cNvPr>
          <p:cNvGrpSpPr>
            <a:grpSpLocks/>
          </p:cNvGrpSpPr>
          <p:nvPr/>
        </p:nvGrpSpPr>
        <p:grpSpPr bwMode="auto">
          <a:xfrm>
            <a:off x="1917390" y="3874432"/>
            <a:ext cx="76200" cy="762000"/>
            <a:chOff x="1296" y="1488"/>
            <a:chExt cx="48" cy="480"/>
          </a:xfrm>
        </p:grpSpPr>
        <p:sp>
          <p:nvSpPr>
            <p:cNvPr id="614" name="Line 20">
              <a:extLst>
                <a:ext uri="{FF2B5EF4-FFF2-40B4-BE49-F238E27FC236}">
                  <a16:creationId xmlns:a16="http://schemas.microsoft.com/office/drawing/2014/main" id="{80B1C6E3-30B3-A340-B63F-8597B36342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968"/>
              <a:ext cx="48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" name="Line 21">
              <a:extLst>
                <a:ext uri="{FF2B5EF4-FFF2-40B4-BE49-F238E27FC236}">
                  <a16:creationId xmlns:a16="http://schemas.microsoft.com/office/drawing/2014/main" id="{A91D4541-6277-E740-9D9B-234EDE5875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4" y="1488"/>
              <a:ext cx="0" cy="48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6" name="Group 22">
            <a:extLst>
              <a:ext uri="{FF2B5EF4-FFF2-40B4-BE49-F238E27FC236}">
                <a16:creationId xmlns:a16="http://schemas.microsoft.com/office/drawing/2014/main" id="{F14E3339-1ACD-264A-B7F5-97A81C08FC54}"/>
              </a:ext>
            </a:extLst>
          </p:cNvPr>
          <p:cNvGrpSpPr>
            <a:grpSpLocks/>
          </p:cNvGrpSpPr>
          <p:nvPr/>
        </p:nvGrpSpPr>
        <p:grpSpPr bwMode="auto">
          <a:xfrm>
            <a:off x="1307790" y="3798232"/>
            <a:ext cx="685800" cy="152400"/>
            <a:chOff x="912" y="1440"/>
            <a:chExt cx="432" cy="96"/>
          </a:xfrm>
        </p:grpSpPr>
        <p:grpSp>
          <p:nvGrpSpPr>
            <p:cNvPr id="617" name="Group 23">
              <a:extLst>
                <a:ext uri="{FF2B5EF4-FFF2-40B4-BE49-F238E27FC236}">
                  <a16:creationId xmlns:a16="http://schemas.microsoft.com/office/drawing/2014/main" id="{EEF0C68C-9998-014E-AA46-390F4323B2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" y="1440"/>
              <a:ext cx="146" cy="96"/>
              <a:chOff x="1008" y="1440"/>
              <a:chExt cx="146" cy="96"/>
            </a:xfrm>
          </p:grpSpPr>
          <p:sp>
            <p:nvSpPr>
              <p:cNvPr id="626" name="Line 24">
                <a:extLst>
                  <a:ext uri="{FF2B5EF4-FFF2-40B4-BE49-F238E27FC236}">
                    <a16:creationId xmlns:a16="http://schemas.microsoft.com/office/drawing/2014/main" id="{B8EA80E4-6854-734A-8636-01A6FA5F75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" name="Line 25">
                <a:extLst>
                  <a:ext uri="{FF2B5EF4-FFF2-40B4-BE49-F238E27FC236}">
                    <a16:creationId xmlns:a16="http://schemas.microsoft.com/office/drawing/2014/main" id="{35BE505D-2467-7548-870B-4152A9B75A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8" y="1488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" name="Line 26">
                <a:extLst>
                  <a:ext uri="{FF2B5EF4-FFF2-40B4-BE49-F238E27FC236}">
                    <a16:creationId xmlns:a16="http://schemas.microsoft.com/office/drawing/2014/main" id="{FF96D1A9-671F-7E49-A3D5-E099175D1D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" name="Oval 27">
                <a:extLst>
                  <a:ext uri="{FF2B5EF4-FFF2-40B4-BE49-F238E27FC236}">
                    <a16:creationId xmlns:a16="http://schemas.microsoft.com/office/drawing/2014/main" id="{29F7B8BB-6FE6-5C4E-B8E2-C3D078E94A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" y="1464"/>
                <a:ext cx="47" cy="4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18" name="Group 28">
              <a:extLst>
                <a:ext uri="{FF2B5EF4-FFF2-40B4-BE49-F238E27FC236}">
                  <a16:creationId xmlns:a16="http://schemas.microsoft.com/office/drawing/2014/main" id="{2EBED0E2-501D-074E-BB92-E8A4E25232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440"/>
              <a:ext cx="146" cy="96"/>
              <a:chOff x="1008" y="1440"/>
              <a:chExt cx="146" cy="96"/>
            </a:xfrm>
          </p:grpSpPr>
          <p:sp>
            <p:nvSpPr>
              <p:cNvPr id="622" name="Line 29">
                <a:extLst>
                  <a:ext uri="{FF2B5EF4-FFF2-40B4-BE49-F238E27FC236}">
                    <a16:creationId xmlns:a16="http://schemas.microsoft.com/office/drawing/2014/main" id="{560F4600-205B-B545-9544-93536F8FA0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3" name="Line 30">
                <a:extLst>
                  <a:ext uri="{FF2B5EF4-FFF2-40B4-BE49-F238E27FC236}">
                    <a16:creationId xmlns:a16="http://schemas.microsoft.com/office/drawing/2014/main" id="{3BCD896A-8CBD-5C40-8AD6-F9F8AB1F6C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8" y="1488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" name="Line 31">
                <a:extLst>
                  <a:ext uri="{FF2B5EF4-FFF2-40B4-BE49-F238E27FC236}">
                    <a16:creationId xmlns:a16="http://schemas.microsoft.com/office/drawing/2014/main" id="{70D72C59-E175-2640-BC8D-5E594C1912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" name="Oval 32">
                <a:extLst>
                  <a:ext uri="{FF2B5EF4-FFF2-40B4-BE49-F238E27FC236}">
                    <a16:creationId xmlns:a16="http://schemas.microsoft.com/office/drawing/2014/main" id="{1CC054C6-54D4-2C4B-B287-99D8C28C37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" y="1464"/>
                <a:ext cx="47" cy="4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19" name="Line 33">
              <a:extLst>
                <a:ext uri="{FF2B5EF4-FFF2-40B4-BE49-F238E27FC236}">
                  <a16:creationId xmlns:a16="http://schemas.microsoft.com/office/drawing/2014/main" id="{798B0123-B70F-A045-9B95-17624BEEEE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" name="Line 34">
              <a:extLst>
                <a:ext uri="{FF2B5EF4-FFF2-40B4-BE49-F238E27FC236}">
                  <a16:creationId xmlns:a16="http://schemas.microsoft.com/office/drawing/2014/main" id="{93086909-2350-7B47-8856-9CDCFC475A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" name="Line 35">
              <a:extLst>
                <a:ext uri="{FF2B5EF4-FFF2-40B4-BE49-F238E27FC236}">
                  <a16:creationId xmlns:a16="http://schemas.microsoft.com/office/drawing/2014/main" id="{2B1E0BDE-A999-114E-880A-FAE8A8B716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2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30" name="Group 36">
            <a:extLst>
              <a:ext uri="{FF2B5EF4-FFF2-40B4-BE49-F238E27FC236}">
                <a16:creationId xmlns:a16="http://schemas.microsoft.com/office/drawing/2014/main" id="{4150ED4C-AD14-FF4B-8AE0-D765A4264C0F}"/>
              </a:ext>
            </a:extLst>
          </p:cNvPr>
          <p:cNvGrpSpPr>
            <a:grpSpLocks/>
          </p:cNvGrpSpPr>
          <p:nvPr/>
        </p:nvGrpSpPr>
        <p:grpSpPr bwMode="auto">
          <a:xfrm>
            <a:off x="1993590" y="3798232"/>
            <a:ext cx="685800" cy="152400"/>
            <a:chOff x="912" y="1440"/>
            <a:chExt cx="432" cy="96"/>
          </a:xfrm>
        </p:grpSpPr>
        <p:grpSp>
          <p:nvGrpSpPr>
            <p:cNvPr id="631" name="Group 37">
              <a:extLst>
                <a:ext uri="{FF2B5EF4-FFF2-40B4-BE49-F238E27FC236}">
                  <a16:creationId xmlns:a16="http://schemas.microsoft.com/office/drawing/2014/main" id="{F5DBEC95-79D8-474A-833B-72D61FED02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" y="1440"/>
              <a:ext cx="146" cy="96"/>
              <a:chOff x="1008" y="1440"/>
              <a:chExt cx="146" cy="96"/>
            </a:xfrm>
          </p:grpSpPr>
          <p:sp>
            <p:nvSpPr>
              <p:cNvPr id="640" name="Line 38">
                <a:extLst>
                  <a:ext uri="{FF2B5EF4-FFF2-40B4-BE49-F238E27FC236}">
                    <a16:creationId xmlns:a16="http://schemas.microsoft.com/office/drawing/2014/main" id="{494DBE1D-A7D9-2D48-8772-CA81AFB8DB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1" name="Line 39">
                <a:extLst>
                  <a:ext uri="{FF2B5EF4-FFF2-40B4-BE49-F238E27FC236}">
                    <a16:creationId xmlns:a16="http://schemas.microsoft.com/office/drawing/2014/main" id="{95C39BCC-778B-6A45-AF5C-DD56C045D5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8" y="1488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2" name="Line 40">
                <a:extLst>
                  <a:ext uri="{FF2B5EF4-FFF2-40B4-BE49-F238E27FC236}">
                    <a16:creationId xmlns:a16="http://schemas.microsoft.com/office/drawing/2014/main" id="{511A37A2-D5F0-BB4F-A3F9-0CDF31ECB1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3" name="Oval 41">
                <a:extLst>
                  <a:ext uri="{FF2B5EF4-FFF2-40B4-BE49-F238E27FC236}">
                    <a16:creationId xmlns:a16="http://schemas.microsoft.com/office/drawing/2014/main" id="{4526FE7E-11DA-4548-AF52-E4A5B633C2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" y="1464"/>
                <a:ext cx="47" cy="4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32" name="Group 42">
              <a:extLst>
                <a:ext uri="{FF2B5EF4-FFF2-40B4-BE49-F238E27FC236}">
                  <a16:creationId xmlns:a16="http://schemas.microsoft.com/office/drawing/2014/main" id="{6CAFC7E0-B790-B049-AF36-4930006223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440"/>
              <a:ext cx="146" cy="96"/>
              <a:chOff x="1008" y="1440"/>
              <a:chExt cx="146" cy="96"/>
            </a:xfrm>
          </p:grpSpPr>
          <p:sp>
            <p:nvSpPr>
              <p:cNvPr id="636" name="Line 43">
                <a:extLst>
                  <a:ext uri="{FF2B5EF4-FFF2-40B4-BE49-F238E27FC236}">
                    <a16:creationId xmlns:a16="http://schemas.microsoft.com/office/drawing/2014/main" id="{E0E1144F-C91C-934D-AAAB-F39F5A1161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7" name="Line 44">
                <a:extLst>
                  <a:ext uri="{FF2B5EF4-FFF2-40B4-BE49-F238E27FC236}">
                    <a16:creationId xmlns:a16="http://schemas.microsoft.com/office/drawing/2014/main" id="{74077E89-9141-D847-A1C8-921E006E7C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8" y="1488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8" name="Line 45">
                <a:extLst>
                  <a:ext uri="{FF2B5EF4-FFF2-40B4-BE49-F238E27FC236}">
                    <a16:creationId xmlns:a16="http://schemas.microsoft.com/office/drawing/2014/main" id="{5A6CD4F5-A68C-6B45-BA65-2DCBE72A22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9" name="Oval 46">
                <a:extLst>
                  <a:ext uri="{FF2B5EF4-FFF2-40B4-BE49-F238E27FC236}">
                    <a16:creationId xmlns:a16="http://schemas.microsoft.com/office/drawing/2014/main" id="{2EC7343C-DE0B-B440-8523-C1AE4C5010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" y="1464"/>
                <a:ext cx="47" cy="4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33" name="Line 47">
              <a:extLst>
                <a:ext uri="{FF2B5EF4-FFF2-40B4-BE49-F238E27FC236}">
                  <a16:creationId xmlns:a16="http://schemas.microsoft.com/office/drawing/2014/main" id="{221537E2-19EC-EC4E-A039-2C115F36CB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" name="Line 48">
              <a:extLst>
                <a:ext uri="{FF2B5EF4-FFF2-40B4-BE49-F238E27FC236}">
                  <a16:creationId xmlns:a16="http://schemas.microsoft.com/office/drawing/2014/main" id="{AF7358C4-0739-A44F-896A-34F9CE2CB5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" name="Line 49">
              <a:extLst>
                <a:ext uri="{FF2B5EF4-FFF2-40B4-BE49-F238E27FC236}">
                  <a16:creationId xmlns:a16="http://schemas.microsoft.com/office/drawing/2014/main" id="{770CB333-3B44-FF4E-BBED-5A4BBB5633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2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4" name="Group 50">
            <a:extLst>
              <a:ext uri="{FF2B5EF4-FFF2-40B4-BE49-F238E27FC236}">
                <a16:creationId xmlns:a16="http://schemas.microsoft.com/office/drawing/2014/main" id="{28BAFCC4-6EB8-B743-9800-9D4D9B65EAA8}"/>
              </a:ext>
            </a:extLst>
          </p:cNvPr>
          <p:cNvGrpSpPr>
            <a:grpSpLocks/>
          </p:cNvGrpSpPr>
          <p:nvPr/>
        </p:nvGrpSpPr>
        <p:grpSpPr bwMode="auto">
          <a:xfrm>
            <a:off x="2679390" y="3798232"/>
            <a:ext cx="685800" cy="152400"/>
            <a:chOff x="912" y="1440"/>
            <a:chExt cx="432" cy="96"/>
          </a:xfrm>
        </p:grpSpPr>
        <p:grpSp>
          <p:nvGrpSpPr>
            <p:cNvPr id="645" name="Group 51">
              <a:extLst>
                <a:ext uri="{FF2B5EF4-FFF2-40B4-BE49-F238E27FC236}">
                  <a16:creationId xmlns:a16="http://schemas.microsoft.com/office/drawing/2014/main" id="{1E17884A-8E0A-0440-957D-37C6E87617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" y="1440"/>
              <a:ext cx="146" cy="96"/>
              <a:chOff x="1008" y="1440"/>
              <a:chExt cx="146" cy="96"/>
            </a:xfrm>
          </p:grpSpPr>
          <p:sp>
            <p:nvSpPr>
              <p:cNvPr id="654" name="Line 52">
                <a:extLst>
                  <a:ext uri="{FF2B5EF4-FFF2-40B4-BE49-F238E27FC236}">
                    <a16:creationId xmlns:a16="http://schemas.microsoft.com/office/drawing/2014/main" id="{7025C7FE-A882-E749-AD68-810D78A3BE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5" name="Line 53">
                <a:extLst>
                  <a:ext uri="{FF2B5EF4-FFF2-40B4-BE49-F238E27FC236}">
                    <a16:creationId xmlns:a16="http://schemas.microsoft.com/office/drawing/2014/main" id="{601CE0D6-527C-E342-8188-D39152AC15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8" y="1488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6" name="Line 54">
                <a:extLst>
                  <a:ext uri="{FF2B5EF4-FFF2-40B4-BE49-F238E27FC236}">
                    <a16:creationId xmlns:a16="http://schemas.microsoft.com/office/drawing/2014/main" id="{12D35395-9464-184C-AE89-421DE4367B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7" name="Oval 55">
                <a:extLst>
                  <a:ext uri="{FF2B5EF4-FFF2-40B4-BE49-F238E27FC236}">
                    <a16:creationId xmlns:a16="http://schemas.microsoft.com/office/drawing/2014/main" id="{06C5CA60-2F24-4945-82BA-1D48F5EE38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" y="1464"/>
                <a:ext cx="47" cy="4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46" name="Group 56">
              <a:extLst>
                <a:ext uri="{FF2B5EF4-FFF2-40B4-BE49-F238E27FC236}">
                  <a16:creationId xmlns:a16="http://schemas.microsoft.com/office/drawing/2014/main" id="{CB685CF5-24D1-1840-AB3D-23B4DB2709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440"/>
              <a:ext cx="146" cy="96"/>
              <a:chOff x="1008" y="1440"/>
              <a:chExt cx="146" cy="96"/>
            </a:xfrm>
          </p:grpSpPr>
          <p:sp>
            <p:nvSpPr>
              <p:cNvPr id="650" name="Line 57">
                <a:extLst>
                  <a:ext uri="{FF2B5EF4-FFF2-40B4-BE49-F238E27FC236}">
                    <a16:creationId xmlns:a16="http://schemas.microsoft.com/office/drawing/2014/main" id="{CDB557D9-67A1-E343-9232-DFEA2F30DA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1" name="Line 58">
                <a:extLst>
                  <a:ext uri="{FF2B5EF4-FFF2-40B4-BE49-F238E27FC236}">
                    <a16:creationId xmlns:a16="http://schemas.microsoft.com/office/drawing/2014/main" id="{F93564F7-B40E-F14F-B52A-C4CA0117FA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8" y="1488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2" name="Line 59">
                <a:extLst>
                  <a:ext uri="{FF2B5EF4-FFF2-40B4-BE49-F238E27FC236}">
                    <a16:creationId xmlns:a16="http://schemas.microsoft.com/office/drawing/2014/main" id="{67C6BF11-4469-914D-A681-9264A4E8F1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3" name="Oval 60">
                <a:extLst>
                  <a:ext uri="{FF2B5EF4-FFF2-40B4-BE49-F238E27FC236}">
                    <a16:creationId xmlns:a16="http://schemas.microsoft.com/office/drawing/2014/main" id="{4AE7E8AA-968E-A743-8C27-1188F86275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" y="1464"/>
                <a:ext cx="47" cy="4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47" name="Line 61">
              <a:extLst>
                <a:ext uri="{FF2B5EF4-FFF2-40B4-BE49-F238E27FC236}">
                  <a16:creationId xmlns:a16="http://schemas.microsoft.com/office/drawing/2014/main" id="{88252816-C2F1-F449-A004-6C6D6C7B83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8" name="Line 62">
              <a:extLst>
                <a:ext uri="{FF2B5EF4-FFF2-40B4-BE49-F238E27FC236}">
                  <a16:creationId xmlns:a16="http://schemas.microsoft.com/office/drawing/2014/main" id="{89C0CFAC-5548-B54A-B1A8-4481E6C703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9" name="Line 63">
              <a:extLst>
                <a:ext uri="{FF2B5EF4-FFF2-40B4-BE49-F238E27FC236}">
                  <a16:creationId xmlns:a16="http://schemas.microsoft.com/office/drawing/2014/main" id="{F121C76C-0FCD-9B46-8D24-F8A97CD835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2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58" name="Group 64">
            <a:extLst>
              <a:ext uri="{FF2B5EF4-FFF2-40B4-BE49-F238E27FC236}">
                <a16:creationId xmlns:a16="http://schemas.microsoft.com/office/drawing/2014/main" id="{DACA5556-A5CC-D743-8E96-8E9294BF2F48}"/>
              </a:ext>
            </a:extLst>
          </p:cNvPr>
          <p:cNvGrpSpPr>
            <a:grpSpLocks/>
          </p:cNvGrpSpPr>
          <p:nvPr/>
        </p:nvGrpSpPr>
        <p:grpSpPr bwMode="auto">
          <a:xfrm>
            <a:off x="3365190" y="3798232"/>
            <a:ext cx="685800" cy="152400"/>
            <a:chOff x="912" y="1440"/>
            <a:chExt cx="432" cy="96"/>
          </a:xfrm>
        </p:grpSpPr>
        <p:grpSp>
          <p:nvGrpSpPr>
            <p:cNvPr id="659" name="Group 65">
              <a:extLst>
                <a:ext uri="{FF2B5EF4-FFF2-40B4-BE49-F238E27FC236}">
                  <a16:creationId xmlns:a16="http://schemas.microsoft.com/office/drawing/2014/main" id="{50D47550-58BE-2646-B698-855C606985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" y="1440"/>
              <a:ext cx="146" cy="96"/>
              <a:chOff x="1008" y="1440"/>
              <a:chExt cx="146" cy="96"/>
            </a:xfrm>
          </p:grpSpPr>
          <p:sp>
            <p:nvSpPr>
              <p:cNvPr id="668" name="Line 66">
                <a:extLst>
                  <a:ext uri="{FF2B5EF4-FFF2-40B4-BE49-F238E27FC236}">
                    <a16:creationId xmlns:a16="http://schemas.microsoft.com/office/drawing/2014/main" id="{51F2F107-C7B6-8A4E-9504-00750BCE8B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9" name="Line 67">
                <a:extLst>
                  <a:ext uri="{FF2B5EF4-FFF2-40B4-BE49-F238E27FC236}">
                    <a16:creationId xmlns:a16="http://schemas.microsoft.com/office/drawing/2014/main" id="{6AB0718F-2528-8346-97F7-EFD0B31A34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8" y="1488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0" name="Line 68">
                <a:extLst>
                  <a:ext uri="{FF2B5EF4-FFF2-40B4-BE49-F238E27FC236}">
                    <a16:creationId xmlns:a16="http://schemas.microsoft.com/office/drawing/2014/main" id="{6EACAE5A-871D-5244-8D6F-0344CF8BEE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1" name="Oval 69">
                <a:extLst>
                  <a:ext uri="{FF2B5EF4-FFF2-40B4-BE49-F238E27FC236}">
                    <a16:creationId xmlns:a16="http://schemas.microsoft.com/office/drawing/2014/main" id="{8E32138B-8C72-7444-91E4-8BEB45ACF3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" y="1464"/>
                <a:ext cx="47" cy="4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60" name="Group 70">
              <a:extLst>
                <a:ext uri="{FF2B5EF4-FFF2-40B4-BE49-F238E27FC236}">
                  <a16:creationId xmlns:a16="http://schemas.microsoft.com/office/drawing/2014/main" id="{40EC807D-2B8B-1E4D-BD16-752214763A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440"/>
              <a:ext cx="146" cy="96"/>
              <a:chOff x="1008" y="1440"/>
              <a:chExt cx="146" cy="96"/>
            </a:xfrm>
          </p:grpSpPr>
          <p:sp>
            <p:nvSpPr>
              <p:cNvPr id="664" name="Line 71">
                <a:extLst>
                  <a:ext uri="{FF2B5EF4-FFF2-40B4-BE49-F238E27FC236}">
                    <a16:creationId xmlns:a16="http://schemas.microsoft.com/office/drawing/2014/main" id="{9193A3FA-946D-B941-AD71-F9F6355E67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" name="Line 72">
                <a:extLst>
                  <a:ext uri="{FF2B5EF4-FFF2-40B4-BE49-F238E27FC236}">
                    <a16:creationId xmlns:a16="http://schemas.microsoft.com/office/drawing/2014/main" id="{C0B7C343-DF67-5E47-B23B-89E04AE4A1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8" y="1488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6" name="Line 73">
                <a:extLst>
                  <a:ext uri="{FF2B5EF4-FFF2-40B4-BE49-F238E27FC236}">
                    <a16:creationId xmlns:a16="http://schemas.microsoft.com/office/drawing/2014/main" id="{D9301AD4-5C70-B14E-B5CA-FDF5C583BE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7" name="Oval 74">
                <a:extLst>
                  <a:ext uri="{FF2B5EF4-FFF2-40B4-BE49-F238E27FC236}">
                    <a16:creationId xmlns:a16="http://schemas.microsoft.com/office/drawing/2014/main" id="{C4C6D579-2D88-AE4B-9CE2-0F8BD6928A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" y="1464"/>
                <a:ext cx="47" cy="4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61" name="Line 75">
              <a:extLst>
                <a:ext uri="{FF2B5EF4-FFF2-40B4-BE49-F238E27FC236}">
                  <a16:creationId xmlns:a16="http://schemas.microsoft.com/office/drawing/2014/main" id="{30EE57F0-ADAA-0B4C-93D9-9E89712A2B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2" name="Line 76">
              <a:extLst>
                <a:ext uri="{FF2B5EF4-FFF2-40B4-BE49-F238E27FC236}">
                  <a16:creationId xmlns:a16="http://schemas.microsoft.com/office/drawing/2014/main" id="{60D49787-95C0-B741-A553-41B36B98F0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3" name="Line 77">
              <a:extLst>
                <a:ext uri="{FF2B5EF4-FFF2-40B4-BE49-F238E27FC236}">
                  <a16:creationId xmlns:a16="http://schemas.microsoft.com/office/drawing/2014/main" id="{4D93A72C-1F5C-AD4A-BC79-E87EE28917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2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72" name="Group 78">
            <a:extLst>
              <a:ext uri="{FF2B5EF4-FFF2-40B4-BE49-F238E27FC236}">
                <a16:creationId xmlns:a16="http://schemas.microsoft.com/office/drawing/2014/main" id="{F7164847-8984-CC48-B41A-E38F9F9C6A3C}"/>
              </a:ext>
            </a:extLst>
          </p:cNvPr>
          <p:cNvGrpSpPr>
            <a:grpSpLocks/>
          </p:cNvGrpSpPr>
          <p:nvPr/>
        </p:nvGrpSpPr>
        <p:grpSpPr bwMode="auto">
          <a:xfrm>
            <a:off x="4050990" y="3798232"/>
            <a:ext cx="685800" cy="152400"/>
            <a:chOff x="912" y="1440"/>
            <a:chExt cx="432" cy="96"/>
          </a:xfrm>
        </p:grpSpPr>
        <p:grpSp>
          <p:nvGrpSpPr>
            <p:cNvPr id="673" name="Group 79">
              <a:extLst>
                <a:ext uri="{FF2B5EF4-FFF2-40B4-BE49-F238E27FC236}">
                  <a16:creationId xmlns:a16="http://schemas.microsoft.com/office/drawing/2014/main" id="{0BB1043A-DAA4-BD46-8C3D-140EA888F9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" y="1440"/>
              <a:ext cx="146" cy="96"/>
              <a:chOff x="1008" y="1440"/>
              <a:chExt cx="146" cy="96"/>
            </a:xfrm>
          </p:grpSpPr>
          <p:sp>
            <p:nvSpPr>
              <p:cNvPr id="682" name="Line 80">
                <a:extLst>
                  <a:ext uri="{FF2B5EF4-FFF2-40B4-BE49-F238E27FC236}">
                    <a16:creationId xmlns:a16="http://schemas.microsoft.com/office/drawing/2014/main" id="{A0E5014B-4400-DF42-8D86-7ED9805A0C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3" name="Line 81">
                <a:extLst>
                  <a:ext uri="{FF2B5EF4-FFF2-40B4-BE49-F238E27FC236}">
                    <a16:creationId xmlns:a16="http://schemas.microsoft.com/office/drawing/2014/main" id="{06430C3A-75D7-A043-91F4-3BD877E2CD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8" y="1488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4" name="Line 82">
                <a:extLst>
                  <a:ext uri="{FF2B5EF4-FFF2-40B4-BE49-F238E27FC236}">
                    <a16:creationId xmlns:a16="http://schemas.microsoft.com/office/drawing/2014/main" id="{8FB583F2-8F46-B841-B1CD-B73622713B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5" name="Oval 83">
                <a:extLst>
                  <a:ext uri="{FF2B5EF4-FFF2-40B4-BE49-F238E27FC236}">
                    <a16:creationId xmlns:a16="http://schemas.microsoft.com/office/drawing/2014/main" id="{4822B990-ED20-B24C-8719-1360917A7E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" y="1464"/>
                <a:ext cx="47" cy="4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74" name="Group 84">
              <a:extLst>
                <a:ext uri="{FF2B5EF4-FFF2-40B4-BE49-F238E27FC236}">
                  <a16:creationId xmlns:a16="http://schemas.microsoft.com/office/drawing/2014/main" id="{710CA5C7-D0A2-F344-9E68-067A9E01BA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440"/>
              <a:ext cx="146" cy="96"/>
              <a:chOff x="1008" y="1440"/>
              <a:chExt cx="146" cy="96"/>
            </a:xfrm>
          </p:grpSpPr>
          <p:sp>
            <p:nvSpPr>
              <p:cNvPr id="678" name="Line 85">
                <a:extLst>
                  <a:ext uri="{FF2B5EF4-FFF2-40B4-BE49-F238E27FC236}">
                    <a16:creationId xmlns:a16="http://schemas.microsoft.com/office/drawing/2014/main" id="{21768ACC-25C8-E84E-B53E-37614C1748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9" name="Line 86">
                <a:extLst>
                  <a:ext uri="{FF2B5EF4-FFF2-40B4-BE49-F238E27FC236}">
                    <a16:creationId xmlns:a16="http://schemas.microsoft.com/office/drawing/2014/main" id="{018DE389-9258-7848-B5CC-54F7D97BBE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8" y="1488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0" name="Line 87">
                <a:extLst>
                  <a:ext uri="{FF2B5EF4-FFF2-40B4-BE49-F238E27FC236}">
                    <a16:creationId xmlns:a16="http://schemas.microsoft.com/office/drawing/2014/main" id="{9133A5A4-791A-D945-AD5B-92EB75BE2C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1" name="Oval 88">
                <a:extLst>
                  <a:ext uri="{FF2B5EF4-FFF2-40B4-BE49-F238E27FC236}">
                    <a16:creationId xmlns:a16="http://schemas.microsoft.com/office/drawing/2014/main" id="{D374CF45-7482-0E4C-918F-0B472C20C2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" y="1464"/>
                <a:ext cx="47" cy="4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75" name="Line 89">
              <a:extLst>
                <a:ext uri="{FF2B5EF4-FFF2-40B4-BE49-F238E27FC236}">
                  <a16:creationId xmlns:a16="http://schemas.microsoft.com/office/drawing/2014/main" id="{00CE9251-5A2F-0144-83A6-65A469DEA2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" name="Line 90">
              <a:extLst>
                <a:ext uri="{FF2B5EF4-FFF2-40B4-BE49-F238E27FC236}">
                  <a16:creationId xmlns:a16="http://schemas.microsoft.com/office/drawing/2014/main" id="{D193C872-B190-3F44-84B3-132D252392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7" name="Line 91">
              <a:extLst>
                <a:ext uri="{FF2B5EF4-FFF2-40B4-BE49-F238E27FC236}">
                  <a16:creationId xmlns:a16="http://schemas.microsoft.com/office/drawing/2014/main" id="{FBEED893-1669-9F48-A941-E69454A52D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2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86" name="Group 92">
            <a:extLst>
              <a:ext uri="{FF2B5EF4-FFF2-40B4-BE49-F238E27FC236}">
                <a16:creationId xmlns:a16="http://schemas.microsoft.com/office/drawing/2014/main" id="{DFDE7DA7-F429-8341-AD7F-FE0416EC21B7}"/>
              </a:ext>
            </a:extLst>
          </p:cNvPr>
          <p:cNvGrpSpPr>
            <a:grpSpLocks/>
          </p:cNvGrpSpPr>
          <p:nvPr/>
        </p:nvGrpSpPr>
        <p:grpSpPr bwMode="auto">
          <a:xfrm>
            <a:off x="4736790" y="3798232"/>
            <a:ext cx="685800" cy="152400"/>
            <a:chOff x="912" y="1440"/>
            <a:chExt cx="432" cy="96"/>
          </a:xfrm>
        </p:grpSpPr>
        <p:grpSp>
          <p:nvGrpSpPr>
            <p:cNvPr id="687" name="Group 93">
              <a:extLst>
                <a:ext uri="{FF2B5EF4-FFF2-40B4-BE49-F238E27FC236}">
                  <a16:creationId xmlns:a16="http://schemas.microsoft.com/office/drawing/2014/main" id="{C019E6DE-003D-4542-B110-0A4E00B687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" y="1440"/>
              <a:ext cx="146" cy="96"/>
              <a:chOff x="1008" y="1440"/>
              <a:chExt cx="146" cy="96"/>
            </a:xfrm>
          </p:grpSpPr>
          <p:sp>
            <p:nvSpPr>
              <p:cNvPr id="696" name="Line 94">
                <a:extLst>
                  <a:ext uri="{FF2B5EF4-FFF2-40B4-BE49-F238E27FC236}">
                    <a16:creationId xmlns:a16="http://schemas.microsoft.com/office/drawing/2014/main" id="{6C1878F3-6E7E-984D-993E-5F3D9AAA09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7" name="Line 95">
                <a:extLst>
                  <a:ext uri="{FF2B5EF4-FFF2-40B4-BE49-F238E27FC236}">
                    <a16:creationId xmlns:a16="http://schemas.microsoft.com/office/drawing/2014/main" id="{FA75EFE3-6725-484C-9B5B-559D754287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8" y="1488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8" name="Line 96">
                <a:extLst>
                  <a:ext uri="{FF2B5EF4-FFF2-40B4-BE49-F238E27FC236}">
                    <a16:creationId xmlns:a16="http://schemas.microsoft.com/office/drawing/2014/main" id="{3395CA83-4A02-074A-A977-32A30A9E07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9" name="Oval 97">
                <a:extLst>
                  <a:ext uri="{FF2B5EF4-FFF2-40B4-BE49-F238E27FC236}">
                    <a16:creationId xmlns:a16="http://schemas.microsoft.com/office/drawing/2014/main" id="{2C7F27D3-6BB0-AB40-85B2-BBBB72E360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" y="1464"/>
                <a:ext cx="47" cy="4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88" name="Group 98">
              <a:extLst>
                <a:ext uri="{FF2B5EF4-FFF2-40B4-BE49-F238E27FC236}">
                  <a16:creationId xmlns:a16="http://schemas.microsoft.com/office/drawing/2014/main" id="{A7EDB94B-7342-9C4B-8F67-BFCEFA9BB9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440"/>
              <a:ext cx="146" cy="96"/>
              <a:chOff x="1008" y="1440"/>
              <a:chExt cx="146" cy="96"/>
            </a:xfrm>
          </p:grpSpPr>
          <p:sp>
            <p:nvSpPr>
              <p:cNvPr id="692" name="Line 99">
                <a:extLst>
                  <a:ext uri="{FF2B5EF4-FFF2-40B4-BE49-F238E27FC236}">
                    <a16:creationId xmlns:a16="http://schemas.microsoft.com/office/drawing/2014/main" id="{D356E634-F1CF-1742-95A3-52EA30F44F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3" name="Line 100">
                <a:extLst>
                  <a:ext uri="{FF2B5EF4-FFF2-40B4-BE49-F238E27FC236}">
                    <a16:creationId xmlns:a16="http://schemas.microsoft.com/office/drawing/2014/main" id="{618BC142-EA58-8B49-BD12-148826AD70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8" y="1488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4" name="Line 101">
                <a:extLst>
                  <a:ext uri="{FF2B5EF4-FFF2-40B4-BE49-F238E27FC236}">
                    <a16:creationId xmlns:a16="http://schemas.microsoft.com/office/drawing/2014/main" id="{370854EA-6BFE-8B4D-B20D-FD7963C741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5" name="Oval 102">
                <a:extLst>
                  <a:ext uri="{FF2B5EF4-FFF2-40B4-BE49-F238E27FC236}">
                    <a16:creationId xmlns:a16="http://schemas.microsoft.com/office/drawing/2014/main" id="{4D0040A1-96B3-ED4B-8FE9-8EC60813C8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" y="1464"/>
                <a:ext cx="47" cy="4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89" name="Line 103">
              <a:extLst>
                <a:ext uri="{FF2B5EF4-FFF2-40B4-BE49-F238E27FC236}">
                  <a16:creationId xmlns:a16="http://schemas.microsoft.com/office/drawing/2014/main" id="{6BEDDD9A-E015-4346-A5A0-782A5E8E41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0" name="Line 104">
              <a:extLst>
                <a:ext uri="{FF2B5EF4-FFF2-40B4-BE49-F238E27FC236}">
                  <a16:creationId xmlns:a16="http://schemas.microsoft.com/office/drawing/2014/main" id="{3931ED50-B4AE-014A-9769-E2140B687D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1" name="Line 105">
              <a:extLst>
                <a:ext uri="{FF2B5EF4-FFF2-40B4-BE49-F238E27FC236}">
                  <a16:creationId xmlns:a16="http://schemas.microsoft.com/office/drawing/2014/main" id="{524A402A-8A42-7F41-8EC5-D2D1172EEA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2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00" name="Group 106">
            <a:extLst>
              <a:ext uri="{FF2B5EF4-FFF2-40B4-BE49-F238E27FC236}">
                <a16:creationId xmlns:a16="http://schemas.microsoft.com/office/drawing/2014/main" id="{4B372613-6B8D-0F4F-BF3B-7FE3EB439BF6}"/>
              </a:ext>
            </a:extLst>
          </p:cNvPr>
          <p:cNvGrpSpPr>
            <a:grpSpLocks/>
          </p:cNvGrpSpPr>
          <p:nvPr/>
        </p:nvGrpSpPr>
        <p:grpSpPr bwMode="auto">
          <a:xfrm>
            <a:off x="5422590" y="3798232"/>
            <a:ext cx="685800" cy="152400"/>
            <a:chOff x="912" y="1440"/>
            <a:chExt cx="432" cy="96"/>
          </a:xfrm>
        </p:grpSpPr>
        <p:grpSp>
          <p:nvGrpSpPr>
            <p:cNvPr id="701" name="Group 107">
              <a:extLst>
                <a:ext uri="{FF2B5EF4-FFF2-40B4-BE49-F238E27FC236}">
                  <a16:creationId xmlns:a16="http://schemas.microsoft.com/office/drawing/2014/main" id="{4E8FECA6-F9BE-0A44-8138-27460D3ADD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" y="1440"/>
              <a:ext cx="146" cy="96"/>
              <a:chOff x="1008" y="1440"/>
              <a:chExt cx="146" cy="96"/>
            </a:xfrm>
          </p:grpSpPr>
          <p:sp>
            <p:nvSpPr>
              <p:cNvPr id="710" name="Line 108">
                <a:extLst>
                  <a:ext uri="{FF2B5EF4-FFF2-40B4-BE49-F238E27FC236}">
                    <a16:creationId xmlns:a16="http://schemas.microsoft.com/office/drawing/2014/main" id="{5D60871C-B49A-4B43-B877-573A3A2AD5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" name="Line 109">
                <a:extLst>
                  <a:ext uri="{FF2B5EF4-FFF2-40B4-BE49-F238E27FC236}">
                    <a16:creationId xmlns:a16="http://schemas.microsoft.com/office/drawing/2014/main" id="{644EA404-552F-ED4F-8ACB-B71E39C189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8" y="1488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2" name="Line 110">
                <a:extLst>
                  <a:ext uri="{FF2B5EF4-FFF2-40B4-BE49-F238E27FC236}">
                    <a16:creationId xmlns:a16="http://schemas.microsoft.com/office/drawing/2014/main" id="{19FEF42E-81BE-8F40-9F25-2EC3DB7FCF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3" name="Oval 111">
                <a:extLst>
                  <a:ext uri="{FF2B5EF4-FFF2-40B4-BE49-F238E27FC236}">
                    <a16:creationId xmlns:a16="http://schemas.microsoft.com/office/drawing/2014/main" id="{54730DBC-D1EE-3B40-B48B-ED4F880289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" y="1464"/>
                <a:ext cx="47" cy="4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2" name="Group 112">
              <a:extLst>
                <a:ext uri="{FF2B5EF4-FFF2-40B4-BE49-F238E27FC236}">
                  <a16:creationId xmlns:a16="http://schemas.microsoft.com/office/drawing/2014/main" id="{5CA2CC86-743C-1F48-872A-4C9C3EAD95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440"/>
              <a:ext cx="146" cy="96"/>
              <a:chOff x="1008" y="1440"/>
              <a:chExt cx="146" cy="96"/>
            </a:xfrm>
          </p:grpSpPr>
          <p:sp>
            <p:nvSpPr>
              <p:cNvPr id="706" name="Line 113">
                <a:extLst>
                  <a:ext uri="{FF2B5EF4-FFF2-40B4-BE49-F238E27FC236}">
                    <a16:creationId xmlns:a16="http://schemas.microsoft.com/office/drawing/2014/main" id="{B0C874CB-1F59-E545-8948-4266980403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7" name="Line 114">
                <a:extLst>
                  <a:ext uri="{FF2B5EF4-FFF2-40B4-BE49-F238E27FC236}">
                    <a16:creationId xmlns:a16="http://schemas.microsoft.com/office/drawing/2014/main" id="{9207F45A-06FB-DE41-821D-0E5BB06A6B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8" y="1488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8" name="Line 115">
                <a:extLst>
                  <a:ext uri="{FF2B5EF4-FFF2-40B4-BE49-F238E27FC236}">
                    <a16:creationId xmlns:a16="http://schemas.microsoft.com/office/drawing/2014/main" id="{5E04EA36-0131-C147-9BED-E69364A50B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9" name="Oval 116">
                <a:extLst>
                  <a:ext uri="{FF2B5EF4-FFF2-40B4-BE49-F238E27FC236}">
                    <a16:creationId xmlns:a16="http://schemas.microsoft.com/office/drawing/2014/main" id="{73F1E685-66A0-7145-B2CA-25102437E9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" y="1464"/>
                <a:ext cx="47" cy="4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03" name="Line 117">
              <a:extLst>
                <a:ext uri="{FF2B5EF4-FFF2-40B4-BE49-F238E27FC236}">
                  <a16:creationId xmlns:a16="http://schemas.microsoft.com/office/drawing/2014/main" id="{D7C01FBF-E599-834C-A193-FD49CF5763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4" name="Line 118">
              <a:extLst>
                <a:ext uri="{FF2B5EF4-FFF2-40B4-BE49-F238E27FC236}">
                  <a16:creationId xmlns:a16="http://schemas.microsoft.com/office/drawing/2014/main" id="{569F8921-4E64-2342-8BA5-32E2DC2474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5" name="Line 119">
              <a:extLst>
                <a:ext uri="{FF2B5EF4-FFF2-40B4-BE49-F238E27FC236}">
                  <a16:creationId xmlns:a16="http://schemas.microsoft.com/office/drawing/2014/main" id="{0ECA3F04-63A9-F645-A027-E68856CFEA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2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14" name="Group 120">
            <a:extLst>
              <a:ext uri="{FF2B5EF4-FFF2-40B4-BE49-F238E27FC236}">
                <a16:creationId xmlns:a16="http://schemas.microsoft.com/office/drawing/2014/main" id="{58490287-FB57-8E43-A7FB-A68954AD5179}"/>
              </a:ext>
            </a:extLst>
          </p:cNvPr>
          <p:cNvGrpSpPr>
            <a:grpSpLocks/>
          </p:cNvGrpSpPr>
          <p:nvPr/>
        </p:nvGrpSpPr>
        <p:grpSpPr bwMode="auto">
          <a:xfrm>
            <a:off x="6108390" y="3798232"/>
            <a:ext cx="685800" cy="152400"/>
            <a:chOff x="912" y="1440"/>
            <a:chExt cx="432" cy="96"/>
          </a:xfrm>
        </p:grpSpPr>
        <p:grpSp>
          <p:nvGrpSpPr>
            <p:cNvPr id="715" name="Group 121">
              <a:extLst>
                <a:ext uri="{FF2B5EF4-FFF2-40B4-BE49-F238E27FC236}">
                  <a16:creationId xmlns:a16="http://schemas.microsoft.com/office/drawing/2014/main" id="{D9D9F5C3-0F3D-9E4D-A760-8463CED303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" y="1440"/>
              <a:ext cx="146" cy="96"/>
              <a:chOff x="1008" y="1440"/>
              <a:chExt cx="146" cy="96"/>
            </a:xfrm>
          </p:grpSpPr>
          <p:sp>
            <p:nvSpPr>
              <p:cNvPr id="724" name="Line 122">
                <a:extLst>
                  <a:ext uri="{FF2B5EF4-FFF2-40B4-BE49-F238E27FC236}">
                    <a16:creationId xmlns:a16="http://schemas.microsoft.com/office/drawing/2014/main" id="{C418379E-2D6C-4F42-B664-7B75E1824C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" name="Line 123">
                <a:extLst>
                  <a:ext uri="{FF2B5EF4-FFF2-40B4-BE49-F238E27FC236}">
                    <a16:creationId xmlns:a16="http://schemas.microsoft.com/office/drawing/2014/main" id="{6324506B-05C0-654F-B6AC-67BFDA97B6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8" y="1488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" name="Line 124">
                <a:extLst>
                  <a:ext uri="{FF2B5EF4-FFF2-40B4-BE49-F238E27FC236}">
                    <a16:creationId xmlns:a16="http://schemas.microsoft.com/office/drawing/2014/main" id="{E4197E28-6F4C-CA45-8809-D0928A388D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7" name="Oval 125">
                <a:extLst>
                  <a:ext uri="{FF2B5EF4-FFF2-40B4-BE49-F238E27FC236}">
                    <a16:creationId xmlns:a16="http://schemas.microsoft.com/office/drawing/2014/main" id="{54B004D1-F2E2-D340-98CC-E7B08CFAC5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" y="1464"/>
                <a:ext cx="47" cy="4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16" name="Group 126">
              <a:extLst>
                <a:ext uri="{FF2B5EF4-FFF2-40B4-BE49-F238E27FC236}">
                  <a16:creationId xmlns:a16="http://schemas.microsoft.com/office/drawing/2014/main" id="{0DFC0347-2025-214A-9A90-61E141D7A5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440"/>
              <a:ext cx="146" cy="96"/>
              <a:chOff x="1008" y="1440"/>
              <a:chExt cx="146" cy="96"/>
            </a:xfrm>
          </p:grpSpPr>
          <p:sp>
            <p:nvSpPr>
              <p:cNvPr id="720" name="Line 127">
                <a:extLst>
                  <a:ext uri="{FF2B5EF4-FFF2-40B4-BE49-F238E27FC236}">
                    <a16:creationId xmlns:a16="http://schemas.microsoft.com/office/drawing/2014/main" id="{85770ACB-B4D8-894C-AA1B-645DA6CBD7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1" name="Line 128">
                <a:extLst>
                  <a:ext uri="{FF2B5EF4-FFF2-40B4-BE49-F238E27FC236}">
                    <a16:creationId xmlns:a16="http://schemas.microsoft.com/office/drawing/2014/main" id="{6783FCA7-6CD0-AE43-9CC8-A5DBF9DF97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8" y="1488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2" name="Line 129">
                <a:extLst>
                  <a:ext uri="{FF2B5EF4-FFF2-40B4-BE49-F238E27FC236}">
                    <a16:creationId xmlns:a16="http://schemas.microsoft.com/office/drawing/2014/main" id="{37BEA98D-7C47-3843-81C2-B35979F93F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3" name="Oval 130">
                <a:extLst>
                  <a:ext uri="{FF2B5EF4-FFF2-40B4-BE49-F238E27FC236}">
                    <a16:creationId xmlns:a16="http://schemas.microsoft.com/office/drawing/2014/main" id="{3517B4A7-A15B-A14E-B159-63C9C4585D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" y="1464"/>
                <a:ext cx="47" cy="4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17" name="Line 131">
              <a:extLst>
                <a:ext uri="{FF2B5EF4-FFF2-40B4-BE49-F238E27FC236}">
                  <a16:creationId xmlns:a16="http://schemas.microsoft.com/office/drawing/2014/main" id="{C496B57E-4BBC-114C-B725-1F5B81A529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" name="Line 132">
              <a:extLst>
                <a:ext uri="{FF2B5EF4-FFF2-40B4-BE49-F238E27FC236}">
                  <a16:creationId xmlns:a16="http://schemas.microsoft.com/office/drawing/2014/main" id="{D394E081-8AE3-D943-82A0-FBBE15FC43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" name="Line 133">
              <a:extLst>
                <a:ext uri="{FF2B5EF4-FFF2-40B4-BE49-F238E27FC236}">
                  <a16:creationId xmlns:a16="http://schemas.microsoft.com/office/drawing/2014/main" id="{A1834AC7-4D1D-CC44-8459-D0EE831EEB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2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8" name="Group 134">
            <a:extLst>
              <a:ext uri="{FF2B5EF4-FFF2-40B4-BE49-F238E27FC236}">
                <a16:creationId xmlns:a16="http://schemas.microsoft.com/office/drawing/2014/main" id="{D425EB69-E6EB-BE4E-B919-B00C9A5F4252}"/>
              </a:ext>
            </a:extLst>
          </p:cNvPr>
          <p:cNvGrpSpPr>
            <a:grpSpLocks/>
          </p:cNvGrpSpPr>
          <p:nvPr/>
        </p:nvGrpSpPr>
        <p:grpSpPr bwMode="auto">
          <a:xfrm>
            <a:off x="6794190" y="3798232"/>
            <a:ext cx="685800" cy="152400"/>
            <a:chOff x="912" y="1440"/>
            <a:chExt cx="432" cy="96"/>
          </a:xfrm>
        </p:grpSpPr>
        <p:grpSp>
          <p:nvGrpSpPr>
            <p:cNvPr id="729" name="Group 135">
              <a:extLst>
                <a:ext uri="{FF2B5EF4-FFF2-40B4-BE49-F238E27FC236}">
                  <a16:creationId xmlns:a16="http://schemas.microsoft.com/office/drawing/2014/main" id="{44C0B7D3-2896-8144-A8FB-456C1A6D98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" y="1440"/>
              <a:ext cx="146" cy="96"/>
              <a:chOff x="1008" y="1440"/>
              <a:chExt cx="146" cy="96"/>
            </a:xfrm>
          </p:grpSpPr>
          <p:sp>
            <p:nvSpPr>
              <p:cNvPr id="738" name="Line 136">
                <a:extLst>
                  <a:ext uri="{FF2B5EF4-FFF2-40B4-BE49-F238E27FC236}">
                    <a16:creationId xmlns:a16="http://schemas.microsoft.com/office/drawing/2014/main" id="{27840FE7-8B73-4E4C-ADE4-3425D94161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9" name="Line 137">
                <a:extLst>
                  <a:ext uri="{FF2B5EF4-FFF2-40B4-BE49-F238E27FC236}">
                    <a16:creationId xmlns:a16="http://schemas.microsoft.com/office/drawing/2014/main" id="{4772A895-C406-7742-A482-93772608D2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8" y="1488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0" name="Line 138">
                <a:extLst>
                  <a:ext uri="{FF2B5EF4-FFF2-40B4-BE49-F238E27FC236}">
                    <a16:creationId xmlns:a16="http://schemas.microsoft.com/office/drawing/2014/main" id="{FF21AEB9-7261-0340-BEE9-5D3C19EEE6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1" name="Oval 139">
                <a:extLst>
                  <a:ext uri="{FF2B5EF4-FFF2-40B4-BE49-F238E27FC236}">
                    <a16:creationId xmlns:a16="http://schemas.microsoft.com/office/drawing/2014/main" id="{6596D8E2-DED4-9841-9DF5-6D344B2F4D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" y="1464"/>
                <a:ext cx="47" cy="4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30" name="Group 140">
              <a:extLst>
                <a:ext uri="{FF2B5EF4-FFF2-40B4-BE49-F238E27FC236}">
                  <a16:creationId xmlns:a16="http://schemas.microsoft.com/office/drawing/2014/main" id="{BAC7D916-E527-FC4E-A2BD-E2AB2FB583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440"/>
              <a:ext cx="146" cy="96"/>
              <a:chOff x="1008" y="1440"/>
              <a:chExt cx="146" cy="96"/>
            </a:xfrm>
          </p:grpSpPr>
          <p:sp>
            <p:nvSpPr>
              <p:cNvPr id="734" name="Line 141">
                <a:extLst>
                  <a:ext uri="{FF2B5EF4-FFF2-40B4-BE49-F238E27FC236}">
                    <a16:creationId xmlns:a16="http://schemas.microsoft.com/office/drawing/2014/main" id="{0366A3B2-B47F-FC45-9397-F852C49AA5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5" name="Line 142">
                <a:extLst>
                  <a:ext uri="{FF2B5EF4-FFF2-40B4-BE49-F238E27FC236}">
                    <a16:creationId xmlns:a16="http://schemas.microsoft.com/office/drawing/2014/main" id="{3AEF2ACA-D165-2046-B857-EED52F31D8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8" y="1488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6" name="Line 143">
                <a:extLst>
                  <a:ext uri="{FF2B5EF4-FFF2-40B4-BE49-F238E27FC236}">
                    <a16:creationId xmlns:a16="http://schemas.microsoft.com/office/drawing/2014/main" id="{0D43FA38-CA50-7140-97C1-8CDFAED9D3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1440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7" name="Oval 144">
                <a:extLst>
                  <a:ext uri="{FF2B5EF4-FFF2-40B4-BE49-F238E27FC236}">
                    <a16:creationId xmlns:a16="http://schemas.microsoft.com/office/drawing/2014/main" id="{E31900CC-88CF-CA40-878C-ADD63C72B4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" y="1464"/>
                <a:ext cx="47" cy="4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31" name="Line 145">
              <a:extLst>
                <a:ext uri="{FF2B5EF4-FFF2-40B4-BE49-F238E27FC236}">
                  <a16:creationId xmlns:a16="http://schemas.microsoft.com/office/drawing/2014/main" id="{D5559DA7-75D1-3744-8FCB-312E823439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" name="Line 146">
              <a:extLst>
                <a:ext uri="{FF2B5EF4-FFF2-40B4-BE49-F238E27FC236}">
                  <a16:creationId xmlns:a16="http://schemas.microsoft.com/office/drawing/2014/main" id="{88311FE9-D35E-FA42-9062-1472295D59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" name="Line 147">
              <a:extLst>
                <a:ext uri="{FF2B5EF4-FFF2-40B4-BE49-F238E27FC236}">
                  <a16:creationId xmlns:a16="http://schemas.microsoft.com/office/drawing/2014/main" id="{B2B4FB13-92C2-A14A-9EF0-490D01AFE4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2" y="14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42" name="Line 148">
            <a:extLst>
              <a:ext uri="{FF2B5EF4-FFF2-40B4-BE49-F238E27FC236}">
                <a16:creationId xmlns:a16="http://schemas.microsoft.com/office/drawing/2014/main" id="{E42953B6-1176-C149-9F88-DA7404A676F8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6990" y="4407832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3" name="Line 149">
            <a:extLst>
              <a:ext uri="{FF2B5EF4-FFF2-40B4-BE49-F238E27FC236}">
                <a16:creationId xmlns:a16="http://schemas.microsoft.com/office/drawing/2014/main" id="{272D9B41-ADA0-384C-8398-F8A4E15AD628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6990" y="4560232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4" name="Line 150">
            <a:extLst>
              <a:ext uri="{FF2B5EF4-FFF2-40B4-BE49-F238E27FC236}">
                <a16:creationId xmlns:a16="http://schemas.microsoft.com/office/drawing/2014/main" id="{95485444-2AB5-4844-8F6E-6939033DCD69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6990" y="47126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5" name="Line 151">
            <a:extLst>
              <a:ext uri="{FF2B5EF4-FFF2-40B4-BE49-F238E27FC236}">
                <a16:creationId xmlns:a16="http://schemas.microsoft.com/office/drawing/2014/main" id="{C0303BB4-2FF4-F947-8E68-C86E5A0C811F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4590" y="49412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6" name="Line 152">
            <a:extLst>
              <a:ext uri="{FF2B5EF4-FFF2-40B4-BE49-F238E27FC236}">
                <a16:creationId xmlns:a16="http://schemas.microsoft.com/office/drawing/2014/main" id="{A02F03B3-3295-EF4B-9754-C323F12B395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4590" y="50174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" name="Line 153">
            <a:extLst>
              <a:ext uri="{FF2B5EF4-FFF2-40B4-BE49-F238E27FC236}">
                <a16:creationId xmlns:a16="http://schemas.microsoft.com/office/drawing/2014/main" id="{B4A08AFD-5156-C541-A7A3-E73F43605AF6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6990" y="50174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8" name="Line 154">
            <a:extLst>
              <a:ext uri="{FF2B5EF4-FFF2-40B4-BE49-F238E27FC236}">
                <a16:creationId xmlns:a16="http://schemas.microsoft.com/office/drawing/2014/main" id="{5D73F69D-E349-B641-9DC8-E33786C3C2C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1790" y="5169832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9" name="Line 155">
            <a:extLst>
              <a:ext uri="{FF2B5EF4-FFF2-40B4-BE49-F238E27FC236}">
                <a16:creationId xmlns:a16="http://schemas.microsoft.com/office/drawing/2014/main" id="{E7723FB2-AF0F-184F-8668-BB05DEA71B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1790" y="532223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50" name="Group 156">
            <a:extLst>
              <a:ext uri="{FF2B5EF4-FFF2-40B4-BE49-F238E27FC236}">
                <a16:creationId xmlns:a16="http://schemas.microsoft.com/office/drawing/2014/main" id="{4AC35527-B61F-E345-8DB7-AAAFD48DB289}"/>
              </a:ext>
            </a:extLst>
          </p:cNvPr>
          <p:cNvGrpSpPr>
            <a:grpSpLocks/>
          </p:cNvGrpSpPr>
          <p:nvPr/>
        </p:nvGrpSpPr>
        <p:grpSpPr bwMode="auto">
          <a:xfrm>
            <a:off x="2603190" y="3874432"/>
            <a:ext cx="76200" cy="762000"/>
            <a:chOff x="1296" y="1488"/>
            <a:chExt cx="48" cy="480"/>
          </a:xfrm>
        </p:grpSpPr>
        <p:sp>
          <p:nvSpPr>
            <p:cNvPr id="751" name="Line 157">
              <a:extLst>
                <a:ext uri="{FF2B5EF4-FFF2-40B4-BE49-F238E27FC236}">
                  <a16:creationId xmlns:a16="http://schemas.microsoft.com/office/drawing/2014/main" id="{366DBE31-4DAC-814A-B1C6-FC64A6AC0B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968"/>
              <a:ext cx="48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2" name="Line 158">
              <a:extLst>
                <a:ext uri="{FF2B5EF4-FFF2-40B4-BE49-F238E27FC236}">
                  <a16:creationId xmlns:a16="http://schemas.microsoft.com/office/drawing/2014/main" id="{01E6DAD4-F030-FD43-89A6-BD70801F76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4" y="1488"/>
              <a:ext cx="0" cy="48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53" name="Line 159">
            <a:extLst>
              <a:ext uri="{FF2B5EF4-FFF2-40B4-BE49-F238E27FC236}">
                <a16:creationId xmlns:a16="http://schemas.microsoft.com/office/drawing/2014/main" id="{E9ED1E64-B82D-B046-A49A-F9E7565C1B3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2790" y="4407832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4" name="Line 160">
            <a:extLst>
              <a:ext uri="{FF2B5EF4-FFF2-40B4-BE49-F238E27FC236}">
                <a16:creationId xmlns:a16="http://schemas.microsoft.com/office/drawing/2014/main" id="{D4E2ABD6-4537-E940-BFBA-75741FC0E37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2790" y="4560232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5" name="Line 161">
            <a:extLst>
              <a:ext uri="{FF2B5EF4-FFF2-40B4-BE49-F238E27FC236}">
                <a16:creationId xmlns:a16="http://schemas.microsoft.com/office/drawing/2014/main" id="{2AD39E23-BD0D-224B-8346-972E8812A94B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2790" y="47126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6" name="Line 162">
            <a:extLst>
              <a:ext uri="{FF2B5EF4-FFF2-40B4-BE49-F238E27FC236}">
                <a16:creationId xmlns:a16="http://schemas.microsoft.com/office/drawing/2014/main" id="{BAC83753-B8BA-1746-967E-4D40BFC62A59}"/>
              </a:ext>
            </a:extLst>
          </p:cNvPr>
          <p:cNvSpPr>
            <a:spLocks noChangeShapeType="1"/>
          </p:cNvSpPr>
          <p:nvPr/>
        </p:nvSpPr>
        <p:spPr bwMode="auto">
          <a:xfrm>
            <a:off x="3060390" y="49412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" name="Line 163">
            <a:extLst>
              <a:ext uri="{FF2B5EF4-FFF2-40B4-BE49-F238E27FC236}">
                <a16:creationId xmlns:a16="http://schemas.microsoft.com/office/drawing/2014/main" id="{F228135A-EA65-324D-A933-552655B763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060390" y="50174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8" name="Line 164">
            <a:extLst>
              <a:ext uri="{FF2B5EF4-FFF2-40B4-BE49-F238E27FC236}">
                <a16:creationId xmlns:a16="http://schemas.microsoft.com/office/drawing/2014/main" id="{1A0D2B3E-2AE3-9449-A34E-94C2EAF534C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2790" y="50174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9" name="Line 165">
            <a:extLst>
              <a:ext uri="{FF2B5EF4-FFF2-40B4-BE49-F238E27FC236}">
                <a16:creationId xmlns:a16="http://schemas.microsoft.com/office/drawing/2014/main" id="{16682DBC-061D-8546-9F16-F8871D388AA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7590" y="5169832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0" name="Line 166">
            <a:extLst>
              <a:ext uri="{FF2B5EF4-FFF2-40B4-BE49-F238E27FC236}">
                <a16:creationId xmlns:a16="http://schemas.microsoft.com/office/drawing/2014/main" id="{10F7598A-5C2B-254F-B357-6B24BADA0F6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7590" y="532223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61" name="Group 167">
            <a:extLst>
              <a:ext uri="{FF2B5EF4-FFF2-40B4-BE49-F238E27FC236}">
                <a16:creationId xmlns:a16="http://schemas.microsoft.com/office/drawing/2014/main" id="{A8A9DD90-F3EC-DE4D-92B4-AA86BAF4D5D2}"/>
              </a:ext>
            </a:extLst>
          </p:cNvPr>
          <p:cNvGrpSpPr>
            <a:grpSpLocks/>
          </p:cNvGrpSpPr>
          <p:nvPr/>
        </p:nvGrpSpPr>
        <p:grpSpPr bwMode="auto">
          <a:xfrm>
            <a:off x="3288990" y="3874432"/>
            <a:ext cx="76200" cy="762000"/>
            <a:chOff x="1296" y="1488"/>
            <a:chExt cx="48" cy="480"/>
          </a:xfrm>
        </p:grpSpPr>
        <p:sp>
          <p:nvSpPr>
            <p:cNvPr id="762" name="Line 168">
              <a:extLst>
                <a:ext uri="{FF2B5EF4-FFF2-40B4-BE49-F238E27FC236}">
                  <a16:creationId xmlns:a16="http://schemas.microsoft.com/office/drawing/2014/main" id="{9B2A32FA-3D88-D343-A22F-FC70FD9551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968"/>
              <a:ext cx="48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3" name="Line 169">
              <a:extLst>
                <a:ext uri="{FF2B5EF4-FFF2-40B4-BE49-F238E27FC236}">
                  <a16:creationId xmlns:a16="http://schemas.microsoft.com/office/drawing/2014/main" id="{A6F28FC8-FD7E-134B-8540-BF463D1B0D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4" y="1488"/>
              <a:ext cx="0" cy="48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4" name="Line 170">
            <a:extLst>
              <a:ext uri="{FF2B5EF4-FFF2-40B4-BE49-F238E27FC236}">
                <a16:creationId xmlns:a16="http://schemas.microsoft.com/office/drawing/2014/main" id="{0DACE912-05D4-BD4B-9EAE-E6D0C046106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98590" y="4407832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5" name="Line 171">
            <a:extLst>
              <a:ext uri="{FF2B5EF4-FFF2-40B4-BE49-F238E27FC236}">
                <a16:creationId xmlns:a16="http://schemas.microsoft.com/office/drawing/2014/main" id="{AA22C4BF-6723-1D40-9F44-9917156A37A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98590" y="4560232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6" name="Line 172">
            <a:extLst>
              <a:ext uri="{FF2B5EF4-FFF2-40B4-BE49-F238E27FC236}">
                <a16:creationId xmlns:a16="http://schemas.microsoft.com/office/drawing/2014/main" id="{E7683BBB-5910-CA48-9610-51C7545F58E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98590" y="47126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7" name="Line 173">
            <a:extLst>
              <a:ext uri="{FF2B5EF4-FFF2-40B4-BE49-F238E27FC236}">
                <a16:creationId xmlns:a16="http://schemas.microsoft.com/office/drawing/2014/main" id="{3D30D4FE-AC15-F74A-AFCC-47CB81AA9944}"/>
              </a:ext>
            </a:extLst>
          </p:cNvPr>
          <p:cNvSpPr>
            <a:spLocks noChangeShapeType="1"/>
          </p:cNvSpPr>
          <p:nvPr/>
        </p:nvSpPr>
        <p:spPr bwMode="auto">
          <a:xfrm>
            <a:off x="3746190" y="49412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" name="Line 174">
            <a:extLst>
              <a:ext uri="{FF2B5EF4-FFF2-40B4-BE49-F238E27FC236}">
                <a16:creationId xmlns:a16="http://schemas.microsoft.com/office/drawing/2014/main" id="{E334524B-861D-0E43-A047-079AC7AF478D}"/>
              </a:ext>
            </a:extLst>
          </p:cNvPr>
          <p:cNvSpPr>
            <a:spLocks noChangeShapeType="1"/>
          </p:cNvSpPr>
          <p:nvPr/>
        </p:nvSpPr>
        <p:spPr bwMode="auto">
          <a:xfrm>
            <a:off x="3746190" y="50174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9" name="Line 175">
            <a:extLst>
              <a:ext uri="{FF2B5EF4-FFF2-40B4-BE49-F238E27FC236}">
                <a16:creationId xmlns:a16="http://schemas.microsoft.com/office/drawing/2014/main" id="{20E98022-2D27-204E-89F0-2BE57D43270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98590" y="50174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0" name="Line 176">
            <a:extLst>
              <a:ext uri="{FF2B5EF4-FFF2-40B4-BE49-F238E27FC236}">
                <a16:creationId xmlns:a16="http://schemas.microsoft.com/office/drawing/2014/main" id="{DBEA59C0-47DB-7543-B819-041EE851E08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03390" y="5169832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1" name="Line 177">
            <a:extLst>
              <a:ext uri="{FF2B5EF4-FFF2-40B4-BE49-F238E27FC236}">
                <a16:creationId xmlns:a16="http://schemas.microsoft.com/office/drawing/2014/main" id="{6911D613-70D7-A046-A65F-E616B15ACA1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03390" y="532223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72" name="Group 178">
            <a:extLst>
              <a:ext uri="{FF2B5EF4-FFF2-40B4-BE49-F238E27FC236}">
                <a16:creationId xmlns:a16="http://schemas.microsoft.com/office/drawing/2014/main" id="{600CDFBC-06FD-524B-91CA-9F478B5680D5}"/>
              </a:ext>
            </a:extLst>
          </p:cNvPr>
          <p:cNvGrpSpPr>
            <a:grpSpLocks/>
          </p:cNvGrpSpPr>
          <p:nvPr/>
        </p:nvGrpSpPr>
        <p:grpSpPr bwMode="auto">
          <a:xfrm>
            <a:off x="3974790" y="3874432"/>
            <a:ext cx="76200" cy="762000"/>
            <a:chOff x="1296" y="1488"/>
            <a:chExt cx="48" cy="480"/>
          </a:xfrm>
        </p:grpSpPr>
        <p:sp>
          <p:nvSpPr>
            <p:cNvPr id="773" name="Line 179">
              <a:extLst>
                <a:ext uri="{FF2B5EF4-FFF2-40B4-BE49-F238E27FC236}">
                  <a16:creationId xmlns:a16="http://schemas.microsoft.com/office/drawing/2014/main" id="{BCCD84F1-C6B3-844E-B351-EC2A78CE7B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968"/>
              <a:ext cx="48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4" name="Line 180">
              <a:extLst>
                <a:ext uri="{FF2B5EF4-FFF2-40B4-BE49-F238E27FC236}">
                  <a16:creationId xmlns:a16="http://schemas.microsoft.com/office/drawing/2014/main" id="{E287AA01-B042-494D-A0F0-92F87312AA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4" y="1488"/>
              <a:ext cx="0" cy="48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75" name="Line 181">
            <a:extLst>
              <a:ext uri="{FF2B5EF4-FFF2-40B4-BE49-F238E27FC236}">
                <a16:creationId xmlns:a16="http://schemas.microsoft.com/office/drawing/2014/main" id="{8D798757-88EB-CF4A-A906-EFAAE99B58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4390" y="4407832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" name="Line 182">
            <a:extLst>
              <a:ext uri="{FF2B5EF4-FFF2-40B4-BE49-F238E27FC236}">
                <a16:creationId xmlns:a16="http://schemas.microsoft.com/office/drawing/2014/main" id="{A157EF89-1022-8B41-8D87-24C00E38C17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4390" y="4560232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7" name="Line 183">
            <a:extLst>
              <a:ext uri="{FF2B5EF4-FFF2-40B4-BE49-F238E27FC236}">
                <a16:creationId xmlns:a16="http://schemas.microsoft.com/office/drawing/2014/main" id="{861A772B-000B-9841-9DCA-2D9BC6C2A60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4390" y="47126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" name="Line 184">
            <a:extLst>
              <a:ext uri="{FF2B5EF4-FFF2-40B4-BE49-F238E27FC236}">
                <a16:creationId xmlns:a16="http://schemas.microsoft.com/office/drawing/2014/main" id="{CE398FB9-A372-D142-A1B9-643F996069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1990" y="49412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9" name="Line 185">
            <a:extLst>
              <a:ext uri="{FF2B5EF4-FFF2-40B4-BE49-F238E27FC236}">
                <a16:creationId xmlns:a16="http://schemas.microsoft.com/office/drawing/2014/main" id="{7CFC322A-E9B3-A34A-916B-93C225C709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1990" y="50174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0" name="Line 186">
            <a:extLst>
              <a:ext uri="{FF2B5EF4-FFF2-40B4-BE49-F238E27FC236}">
                <a16:creationId xmlns:a16="http://schemas.microsoft.com/office/drawing/2014/main" id="{8EAA100C-D51F-BA4F-8B85-5B9B7C3E750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4390" y="50174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1" name="Line 187">
            <a:extLst>
              <a:ext uri="{FF2B5EF4-FFF2-40B4-BE49-F238E27FC236}">
                <a16:creationId xmlns:a16="http://schemas.microsoft.com/office/drawing/2014/main" id="{45E5355D-F77A-DA4E-95B8-F3FCE2321056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9190" y="5169832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2" name="Line 188">
            <a:extLst>
              <a:ext uri="{FF2B5EF4-FFF2-40B4-BE49-F238E27FC236}">
                <a16:creationId xmlns:a16="http://schemas.microsoft.com/office/drawing/2014/main" id="{4A0A3B37-999A-124E-87D7-59E77B7959EF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9190" y="532223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83" name="Group 189">
            <a:extLst>
              <a:ext uri="{FF2B5EF4-FFF2-40B4-BE49-F238E27FC236}">
                <a16:creationId xmlns:a16="http://schemas.microsoft.com/office/drawing/2014/main" id="{B9C81B78-E6D7-0940-BFED-47E0DF3335D9}"/>
              </a:ext>
            </a:extLst>
          </p:cNvPr>
          <p:cNvGrpSpPr>
            <a:grpSpLocks/>
          </p:cNvGrpSpPr>
          <p:nvPr/>
        </p:nvGrpSpPr>
        <p:grpSpPr bwMode="auto">
          <a:xfrm>
            <a:off x="4660590" y="3874432"/>
            <a:ext cx="76200" cy="762000"/>
            <a:chOff x="1296" y="1488"/>
            <a:chExt cx="48" cy="480"/>
          </a:xfrm>
        </p:grpSpPr>
        <p:sp>
          <p:nvSpPr>
            <p:cNvPr id="784" name="Line 190">
              <a:extLst>
                <a:ext uri="{FF2B5EF4-FFF2-40B4-BE49-F238E27FC236}">
                  <a16:creationId xmlns:a16="http://schemas.microsoft.com/office/drawing/2014/main" id="{EE1E1A17-1F13-F840-B8DC-558AA57EB7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968"/>
              <a:ext cx="48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5" name="Line 191">
              <a:extLst>
                <a:ext uri="{FF2B5EF4-FFF2-40B4-BE49-F238E27FC236}">
                  <a16:creationId xmlns:a16="http://schemas.microsoft.com/office/drawing/2014/main" id="{051B1B40-E006-5449-8A6C-DBCB6C070D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4" y="1488"/>
              <a:ext cx="0" cy="48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86" name="Line 192">
            <a:extLst>
              <a:ext uri="{FF2B5EF4-FFF2-40B4-BE49-F238E27FC236}">
                <a16:creationId xmlns:a16="http://schemas.microsoft.com/office/drawing/2014/main" id="{3D1E52E1-AA67-A241-9952-F5C57D278697}"/>
              </a:ext>
            </a:extLst>
          </p:cNvPr>
          <p:cNvSpPr>
            <a:spLocks noChangeShapeType="1"/>
          </p:cNvSpPr>
          <p:nvPr/>
        </p:nvSpPr>
        <p:spPr bwMode="auto">
          <a:xfrm>
            <a:off x="5270190" y="4407832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7" name="Line 193">
            <a:extLst>
              <a:ext uri="{FF2B5EF4-FFF2-40B4-BE49-F238E27FC236}">
                <a16:creationId xmlns:a16="http://schemas.microsoft.com/office/drawing/2014/main" id="{540B96E9-049E-344B-9B84-C7A7505EA3F5}"/>
              </a:ext>
            </a:extLst>
          </p:cNvPr>
          <p:cNvSpPr>
            <a:spLocks noChangeShapeType="1"/>
          </p:cNvSpPr>
          <p:nvPr/>
        </p:nvSpPr>
        <p:spPr bwMode="auto">
          <a:xfrm>
            <a:off x="5270190" y="4560232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" name="Line 194">
            <a:extLst>
              <a:ext uri="{FF2B5EF4-FFF2-40B4-BE49-F238E27FC236}">
                <a16:creationId xmlns:a16="http://schemas.microsoft.com/office/drawing/2014/main" id="{9DAD039A-3D92-7D43-A853-AF9180DFAC4F}"/>
              </a:ext>
            </a:extLst>
          </p:cNvPr>
          <p:cNvSpPr>
            <a:spLocks noChangeShapeType="1"/>
          </p:cNvSpPr>
          <p:nvPr/>
        </p:nvSpPr>
        <p:spPr bwMode="auto">
          <a:xfrm>
            <a:off x="5270190" y="47126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9" name="Line 195">
            <a:extLst>
              <a:ext uri="{FF2B5EF4-FFF2-40B4-BE49-F238E27FC236}">
                <a16:creationId xmlns:a16="http://schemas.microsoft.com/office/drawing/2014/main" id="{A8137329-40E8-9F42-9E9E-3B1846BB272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7790" y="49412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0" name="Line 196">
            <a:extLst>
              <a:ext uri="{FF2B5EF4-FFF2-40B4-BE49-F238E27FC236}">
                <a16:creationId xmlns:a16="http://schemas.microsoft.com/office/drawing/2014/main" id="{1D7345A4-25F8-1C4B-B553-7B227319A4DC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7790" y="50174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1" name="Line 197">
            <a:extLst>
              <a:ext uri="{FF2B5EF4-FFF2-40B4-BE49-F238E27FC236}">
                <a16:creationId xmlns:a16="http://schemas.microsoft.com/office/drawing/2014/main" id="{DB611D5A-1F54-AF48-8975-052D5D750628}"/>
              </a:ext>
            </a:extLst>
          </p:cNvPr>
          <p:cNvSpPr>
            <a:spLocks noChangeShapeType="1"/>
          </p:cNvSpPr>
          <p:nvPr/>
        </p:nvSpPr>
        <p:spPr bwMode="auto">
          <a:xfrm>
            <a:off x="5270190" y="50174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2" name="Line 198">
            <a:extLst>
              <a:ext uri="{FF2B5EF4-FFF2-40B4-BE49-F238E27FC236}">
                <a16:creationId xmlns:a16="http://schemas.microsoft.com/office/drawing/2014/main" id="{D7519AC2-09CB-3F43-BC8F-3BA71DDC5B22}"/>
              </a:ext>
            </a:extLst>
          </p:cNvPr>
          <p:cNvSpPr>
            <a:spLocks noChangeShapeType="1"/>
          </p:cNvSpPr>
          <p:nvPr/>
        </p:nvSpPr>
        <p:spPr bwMode="auto">
          <a:xfrm>
            <a:off x="5574990" y="5169832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3" name="Line 199">
            <a:extLst>
              <a:ext uri="{FF2B5EF4-FFF2-40B4-BE49-F238E27FC236}">
                <a16:creationId xmlns:a16="http://schemas.microsoft.com/office/drawing/2014/main" id="{97F9DF84-03D8-E340-8F22-DA58C26BC8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574990" y="532223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94" name="Group 200">
            <a:extLst>
              <a:ext uri="{FF2B5EF4-FFF2-40B4-BE49-F238E27FC236}">
                <a16:creationId xmlns:a16="http://schemas.microsoft.com/office/drawing/2014/main" id="{9DED97BB-FEEB-8540-9902-3C4CB869C93A}"/>
              </a:ext>
            </a:extLst>
          </p:cNvPr>
          <p:cNvGrpSpPr>
            <a:grpSpLocks/>
          </p:cNvGrpSpPr>
          <p:nvPr/>
        </p:nvGrpSpPr>
        <p:grpSpPr bwMode="auto">
          <a:xfrm>
            <a:off x="5346390" y="3874432"/>
            <a:ext cx="76200" cy="762000"/>
            <a:chOff x="1296" y="1488"/>
            <a:chExt cx="48" cy="480"/>
          </a:xfrm>
        </p:grpSpPr>
        <p:sp>
          <p:nvSpPr>
            <p:cNvPr id="795" name="Line 201">
              <a:extLst>
                <a:ext uri="{FF2B5EF4-FFF2-40B4-BE49-F238E27FC236}">
                  <a16:creationId xmlns:a16="http://schemas.microsoft.com/office/drawing/2014/main" id="{0527010E-B2ED-0545-8516-89CCBEABD8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968"/>
              <a:ext cx="48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6" name="Line 202">
              <a:extLst>
                <a:ext uri="{FF2B5EF4-FFF2-40B4-BE49-F238E27FC236}">
                  <a16:creationId xmlns:a16="http://schemas.microsoft.com/office/drawing/2014/main" id="{22BD20DF-4C81-9E47-AA56-5ED1D910F8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4" y="1488"/>
              <a:ext cx="0" cy="48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97" name="Line 203">
            <a:extLst>
              <a:ext uri="{FF2B5EF4-FFF2-40B4-BE49-F238E27FC236}">
                <a16:creationId xmlns:a16="http://schemas.microsoft.com/office/drawing/2014/main" id="{A93B63E0-64D8-B04E-8CC8-D622D2C3CFF7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5990" y="4407832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" name="Line 204">
            <a:extLst>
              <a:ext uri="{FF2B5EF4-FFF2-40B4-BE49-F238E27FC236}">
                <a16:creationId xmlns:a16="http://schemas.microsoft.com/office/drawing/2014/main" id="{E10D5176-E318-6547-86CD-7EF3E5244C3B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5990" y="4560232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9" name="Line 205">
            <a:extLst>
              <a:ext uri="{FF2B5EF4-FFF2-40B4-BE49-F238E27FC236}">
                <a16:creationId xmlns:a16="http://schemas.microsoft.com/office/drawing/2014/main" id="{404DAAFC-ED17-344B-B7A6-0BD4F13E2053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5990" y="47126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0" name="Line 206">
            <a:extLst>
              <a:ext uri="{FF2B5EF4-FFF2-40B4-BE49-F238E27FC236}">
                <a16:creationId xmlns:a16="http://schemas.microsoft.com/office/drawing/2014/main" id="{0090C8A7-FBE9-BA4D-94C1-2DE8776B6DA4}"/>
              </a:ext>
            </a:extLst>
          </p:cNvPr>
          <p:cNvSpPr>
            <a:spLocks noChangeShapeType="1"/>
          </p:cNvSpPr>
          <p:nvPr/>
        </p:nvSpPr>
        <p:spPr bwMode="auto">
          <a:xfrm>
            <a:off x="5803590" y="49412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1" name="Line 207">
            <a:extLst>
              <a:ext uri="{FF2B5EF4-FFF2-40B4-BE49-F238E27FC236}">
                <a16:creationId xmlns:a16="http://schemas.microsoft.com/office/drawing/2014/main" id="{B9E64A4B-F638-694B-B04C-83865DCCA63E}"/>
              </a:ext>
            </a:extLst>
          </p:cNvPr>
          <p:cNvSpPr>
            <a:spLocks noChangeShapeType="1"/>
          </p:cNvSpPr>
          <p:nvPr/>
        </p:nvSpPr>
        <p:spPr bwMode="auto">
          <a:xfrm>
            <a:off x="5803590" y="50174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2" name="Line 208">
            <a:extLst>
              <a:ext uri="{FF2B5EF4-FFF2-40B4-BE49-F238E27FC236}">
                <a16:creationId xmlns:a16="http://schemas.microsoft.com/office/drawing/2014/main" id="{922B31C0-88B1-0E4A-B9C6-C032E23A6294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5990" y="50174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3" name="Line 209">
            <a:extLst>
              <a:ext uri="{FF2B5EF4-FFF2-40B4-BE49-F238E27FC236}">
                <a16:creationId xmlns:a16="http://schemas.microsoft.com/office/drawing/2014/main" id="{5C531E29-105F-804D-A18B-E6EB0512448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60790" y="5169832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4" name="Line 210">
            <a:extLst>
              <a:ext uri="{FF2B5EF4-FFF2-40B4-BE49-F238E27FC236}">
                <a16:creationId xmlns:a16="http://schemas.microsoft.com/office/drawing/2014/main" id="{C269A9C0-7578-DC4B-9600-13FEF159561C}"/>
              </a:ext>
            </a:extLst>
          </p:cNvPr>
          <p:cNvSpPr>
            <a:spLocks noChangeShapeType="1"/>
          </p:cNvSpPr>
          <p:nvPr/>
        </p:nvSpPr>
        <p:spPr bwMode="auto">
          <a:xfrm>
            <a:off x="6260790" y="532223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05" name="Group 211">
            <a:extLst>
              <a:ext uri="{FF2B5EF4-FFF2-40B4-BE49-F238E27FC236}">
                <a16:creationId xmlns:a16="http://schemas.microsoft.com/office/drawing/2014/main" id="{5C40819C-1346-F140-8D6E-46393478FAFA}"/>
              </a:ext>
            </a:extLst>
          </p:cNvPr>
          <p:cNvGrpSpPr>
            <a:grpSpLocks/>
          </p:cNvGrpSpPr>
          <p:nvPr/>
        </p:nvGrpSpPr>
        <p:grpSpPr bwMode="auto">
          <a:xfrm>
            <a:off x="6032190" y="3874432"/>
            <a:ext cx="76200" cy="762000"/>
            <a:chOff x="1296" y="1488"/>
            <a:chExt cx="48" cy="480"/>
          </a:xfrm>
        </p:grpSpPr>
        <p:sp>
          <p:nvSpPr>
            <p:cNvPr id="806" name="Line 212">
              <a:extLst>
                <a:ext uri="{FF2B5EF4-FFF2-40B4-BE49-F238E27FC236}">
                  <a16:creationId xmlns:a16="http://schemas.microsoft.com/office/drawing/2014/main" id="{35EFB8B0-86B6-A94F-A36A-122C7AA706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968"/>
              <a:ext cx="48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7" name="Line 213">
              <a:extLst>
                <a:ext uri="{FF2B5EF4-FFF2-40B4-BE49-F238E27FC236}">
                  <a16:creationId xmlns:a16="http://schemas.microsoft.com/office/drawing/2014/main" id="{C83CF933-A4BF-3F4C-BD63-57158CD541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4" y="1488"/>
              <a:ext cx="0" cy="48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08" name="Line 214">
            <a:extLst>
              <a:ext uri="{FF2B5EF4-FFF2-40B4-BE49-F238E27FC236}">
                <a16:creationId xmlns:a16="http://schemas.microsoft.com/office/drawing/2014/main" id="{5DC047BA-BB78-D847-8DA8-9B3927E9D93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1790" y="4407832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" name="Line 215">
            <a:extLst>
              <a:ext uri="{FF2B5EF4-FFF2-40B4-BE49-F238E27FC236}">
                <a16:creationId xmlns:a16="http://schemas.microsoft.com/office/drawing/2014/main" id="{332A1B60-7A6E-E141-8247-118745B4BBA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1790" y="4560232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0" name="Line 216">
            <a:extLst>
              <a:ext uri="{FF2B5EF4-FFF2-40B4-BE49-F238E27FC236}">
                <a16:creationId xmlns:a16="http://schemas.microsoft.com/office/drawing/2014/main" id="{07CE361B-A5F8-DD49-B29F-97453C40F55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1790" y="47126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1" name="Line 217">
            <a:extLst>
              <a:ext uri="{FF2B5EF4-FFF2-40B4-BE49-F238E27FC236}">
                <a16:creationId xmlns:a16="http://schemas.microsoft.com/office/drawing/2014/main" id="{422FD2C5-EA18-B541-8737-5CB00D1C6C6C}"/>
              </a:ext>
            </a:extLst>
          </p:cNvPr>
          <p:cNvSpPr>
            <a:spLocks noChangeShapeType="1"/>
          </p:cNvSpPr>
          <p:nvPr/>
        </p:nvSpPr>
        <p:spPr bwMode="auto">
          <a:xfrm>
            <a:off x="6489390" y="49412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2" name="Line 218">
            <a:extLst>
              <a:ext uri="{FF2B5EF4-FFF2-40B4-BE49-F238E27FC236}">
                <a16:creationId xmlns:a16="http://schemas.microsoft.com/office/drawing/2014/main" id="{977F0162-18C1-9844-A257-B49D33D41E2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89390" y="50174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3" name="Line 219">
            <a:extLst>
              <a:ext uri="{FF2B5EF4-FFF2-40B4-BE49-F238E27FC236}">
                <a16:creationId xmlns:a16="http://schemas.microsoft.com/office/drawing/2014/main" id="{DA0A883E-8BEC-9F44-95DF-84D267238EA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1790" y="50174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4" name="Line 220">
            <a:extLst>
              <a:ext uri="{FF2B5EF4-FFF2-40B4-BE49-F238E27FC236}">
                <a16:creationId xmlns:a16="http://schemas.microsoft.com/office/drawing/2014/main" id="{F529F739-4420-3A4E-9743-851F72709A80}"/>
              </a:ext>
            </a:extLst>
          </p:cNvPr>
          <p:cNvSpPr>
            <a:spLocks noChangeShapeType="1"/>
          </p:cNvSpPr>
          <p:nvPr/>
        </p:nvSpPr>
        <p:spPr bwMode="auto">
          <a:xfrm>
            <a:off x="6946590" y="5169832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5" name="Line 221">
            <a:extLst>
              <a:ext uri="{FF2B5EF4-FFF2-40B4-BE49-F238E27FC236}">
                <a16:creationId xmlns:a16="http://schemas.microsoft.com/office/drawing/2014/main" id="{034F32F6-7711-DD40-A9BC-EC1F31D625F3}"/>
              </a:ext>
            </a:extLst>
          </p:cNvPr>
          <p:cNvSpPr>
            <a:spLocks noChangeShapeType="1"/>
          </p:cNvSpPr>
          <p:nvPr/>
        </p:nvSpPr>
        <p:spPr bwMode="auto">
          <a:xfrm>
            <a:off x="6946590" y="532223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16" name="Group 222">
            <a:extLst>
              <a:ext uri="{FF2B5EF4-FFF2-40B4-BE49-F238E27FC236}">
                <a16:creationId xmlns:a16="http://schemas.microsoft.com/office/drawing/2014/main" id="{5B80A135-5439-DB4B-8D4F-5A2B0AF81A7E}"/>
              </a:ext>
            </a:extLst>
          </p:cNvPr>
          <p:cNvGrpSpPr>
            <a:grpSpLocks/>
          </p:cNvGrpSpPr>
          <p:nvPr/>
        </p:nvGrpSpPr>
        <p:grpSpPr bwMode="auto">
          <a:xfrm>
            <a:off x="6717990" y="3874432"/>
            <a:ext cx="76200" cy="762000"/>
            <a:chOff x="1296" y="1488"/>
            <a:chExt cx="48" cy="480"/>
          </a:xfrm>
        </p:grpSpPr>
        <p:sp>
          <p:nvSpPr>
            <p:cNvPr id="817" name="Line 223">
              <a:extLst>
                <a:ext uri="{FF2B5EF4-FFF2-40B4-BE49-F238E27FC236}">
                  <a16:creationId xmlns:a16="http://schemas.microsoft.com/office/drawing/2014/main" id="{4DD680CD-1E59-1848-9127-3954481741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968"/>
              <a:ext cx="48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8" name="Line 224">
              <a:extLst>
                <a:ext uri="{FF2B5EF4-FFF2-40B4-BE49-F238E27FC236}">
                  <a16:creationId xmlns:a16="http://schemas.microsoft.com/office/drawing/2014/main" id="{5AC92126-4187-5A42-8DAF-792F9B398C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4" y="1488"/>
              <a:ext cx="0" cy="48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19" name="Line 225">
            <a:extLst>
              <a:ext uri="{FF2B5EF4-FFF2-40B4-BE49-F238E27FC236}">
                <a16:creationId xmlns:a16="http://schemas.microsoft.com/office/drawing/2014/main" id="{C4A8523B-93AE-7244-941C-BBF89EA5C9B9}"/>
              </a:ext>
            </a:extLst>
          </p:cNvPr>
          <p:cNvSpPr>
            <a:spLocks noChangeShapeType="1"/>
          </p:cNvSpPr>
          <p:nvPr/>
        </p:nvSpPr>
        <p:spPr bwMode="auto">
          <a:xfrm>
            <a:off x="7327590" y="4407832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" name="Line 226">
            <a:extLst>
              <a:ext uri="{FF2B5EF4-FFF2-40B4-BE49-F238E27FC236}">
                <a16:creationId xmlns:a16="http://schemas.microsoft.com/office/drawing/2014/main" id="{0F9218D3-68EA-F64D-93B6-AACBD82260C0}"/>
              </a:ext>
            </a:extLst>
          </p:cNvPr>
          <p:cNvSpPr>
            <a:spLocks noChangeShapeType="1"/>
          </p:cNvSpPr>
          <p:nvPr/>
        </p:nvSpPr>
        <p:spPr bwMode="auto">
          <a:xfrm>
            <a:off x="7327590" y="4560232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" name="Line 227">
            <a:extLst>
              <a:ext uri="{FF2B5EF4-FFF2-40B4-BE49-F238E27FC236}">
                <a16:creationId xmlns:a16="http://schemas.microsoft.com/office/drawing/2014/main" id="{7823024D-F625-4E42-A236-D3587329280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27590" y="47126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" name="Line 228">
            <a:extLst>
              <a:ext uri="{FF2B5EF4-FFF2-40B4-BE49-F238E27FC236}">
                <a16:creationId xmlns:a16="http://schemas.microsoft.com/office/drawing/2014/main" id="{17C8F17D-C7F1-E446-90C7-59D798B8DCF2}"/>
              </a:ext>
            </a:extLst>
          </p:cNvPr>
          <p:cNvSpPr>
            <a:spLocks noChangeShapeType="1"/>
          </p:cNvSpPr>
          <p:nvPr/>
        </p:nvSpPr>
        <p:spPr bwMode="auto">
          <a:xfrm>
            <a:off x="7175190" y="49412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" name="Line 229">
            <a:extLst>
              <a:ext uri="{FF2B5EF4-FFF2-40B4-BE49-F238E27FC236}">
                <a16:creationId xmlns:a16="http://schemas.microsoft.com/office/drawing/2014/main" id="{44A3055E-E011-AC45-A785-86EA0CA3B553}"/>
              </a:ext>
            </a:extLst>
          </p:cNvPr>
          <p:cNvSpPr>
            <a:spLocks noChangeShapeType="1"/>
          </p:cNvSpPr>
          <p:nvPr/>
        </p:nvSpPr>
        <p:spPr bwMode="auto">
          <a:xfrm>
            <a:off x="7175190" y="50174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4" name="Line 230">
            <a:extLst>
              <a:ext uri="{FF2B5EF4-FFF2-40B4-BE49-F238E27FC236}">
                <a16:creationId xmlns:a16="http://schemas.microsoft.com/office/drawing/2014/main" id="{6134E407-1088-E848-9B4E-7D0F1BDA33E0}"/>
              </a:ext>
            </a:extLst>
          </p:cNvPr>
          <p:cNvSpPr>
            <a:spLocks noChangeShapeType="1"/>
          </p:cNvSpPr>
          <p:nvPr/>
        </p:nvSpPr>
        <p:spPr bwMode="auto">
          <a:xfrm>
            <a:off x="7327590" y="50174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5" name="Line 231">
            <a:extLst>
              <a:ext uri="{FF2B5EF4-FFF2-40B4-BE49-F238E27FC236}">
                <a16:creationId xmlns:a16="http://schemas.microsoft.com/office/drawing/2014/main" id="{AFE2A28E-4B64-AD43-96D5-7E4541D674A5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2390" y="5169832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6" name="Line 232">
            <a:extLst>
              <a:ext uri="{FF2B5EF4-FFF2-40B4-BE49-F238E27FC236}">
                <a16:creationId xmlns:a16="http://schemas.microsoft.com/office/drawing/2014/main" id="{BF81D3B7-D4CA-B94F-9B6F-E1F8F21E484D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2390" y="532223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27" name="Group 233">
            <a:extLst>
              <a:ext uri="{FF2B5EF4-FFF2-40B4-BE49-F238E27FC236}">
                <a16:creationId xmlns:a16="http://schemas.microsoft.com/office/drawing/2014/main" id="{5185DEFE-C815-634D-BAEE-72168789F324}"/>
              </a:ext>
            </a:extLst>
          </p:cNvPr>
          <p:cNvGrpSpPr>
            <a:grpSpLocks/>
          </p:cNvGrpSpPr>
          <p:nvPr/>
        </p:nvGrpSpPr>
        <p:grpSpPr bwMode="auto">
          <a:xfrm>
            <a:off x="7403790" y="3874432"/>
            <a:ext cx="76200" cy="762000"/>
            <a:chOff x="1296" y="1488"/>
            <a:chExt cx="48" cy="480"/>
          </a:xfrm>
        </p:grpSpPr>
        <p:sp>
          <p:nvSpPr>
            <p:cNvPr id="828" name="Line 234">
              <a:extLst>
                <a:ext uri="{FF2B5EF4-FFF2-40B4-BE49-F238E27FC236}">
                  <a16:creationId xmlns:a16="http://schemas.microsoft.com/office/drawing/2014/main" id="{F5B3CD04-3847-FD42-91E7-7AA2CD2691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968"/>
              <a:ext cx="48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" name="Line 235">
              <a:extLst>
                <a:ext uri="{FF2B5EF4-FFF2-40B4-BE49-F238E27FC236}">
                  <a16:creationId xmlns:a16="http://schemas.microsoft.com/office/drawing/2014/main" id="{6F23B82B-2870-AA4D-9215-2C454231D1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4" y="1488"/>
              <a:ext cx="0" cy="48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30" name="Group 236">
            <a:extLst>
              <a:ext uri="{FF2B5EF4-FFF2-40B4-BE49-F238E27FC236}">
                <a16:creationId xmlns:a16="http://schemas.microsoft.com/office/drawing/2014/main" id="{9FAD3AAC-6D91-8B4D-B4A2-68F3A712F34B}"/>
              </a:ext>
            </a:extLst>
          </p:cNvPr>
          <p:cNvGrpSpPr>
            <a:grpSpLocks/>
          </p:cNvGrpSpPr>
          <p:nvPr/>
        </p:nvGrpSpPr>
        <p:grpSpPr bwMode="auto">
          <a:xfrm>
            <a:off x="2222190" y="5246032"/>
            <a:ext cx="152400" cy="762000"/>
            <a:chOff x="1488" y="2352"/>
            <a:chExt cx="96" cy="480"/>
          </a:xfrm>
        </p:grpSpPr>
        <p:sp>
          <p:nvSpPr>
            <p:cNvPr id="831" name="Line 237">
              <a:extLst>
                <a:ext uri="{FF2B5EF4-FFF2-40B4-BE49-F238E27FC236}">
                  <a16:creationId xmlns:a16="http://schemas.microsoft.com/office/drawing/2014/main" id="{B3C540D8-F2A6-A141-BD54-ACBDB0E224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2352"/>
              <a:ext cx="96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2" name="Line 238">
              <a:extLst>
                <a:ext uri="{FF2B5EF4-FFF2-40B4-BE49-F238E27FC236}">
                  <a16:creationId xmlns:a16="http://schemas.microsoft.com/office/drawing/2014/main" id="{17FCC3C4-89D7-744D-9EF0-81ECE0490A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2352"/>
              <a:ext cx="0" cy="48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33" name="Group 239">
            <a:extLst>
              <a:ext uri="{FF2B5EF4-FFF2-40B4-BE49-F238E27FC236}">
                <a16:creationId xmlns:a16="http://schemas.microsoft.com/office/drawing/2014/main" id="{EC4ABF0B-E79D-504B-A24B-F23B070AEDDD}"/>
              </a:ext>
            </a:extLst>
          </p:cNvPr>
          <p:cNvGrpSpPr>
            <a:grpSpLocks/>
          </p:cNvGrpSpPr>
          <p:nvPr/>
        </p:nvGrpSpPr>
        <p:grpSpPr bwMode="auto">
          <a:xfrm>
            <a:off x="2907990" y="5246032"/>
            <a:ext cx="152400" cy="762000"/>
            <a:chOff x="1488" y="2352"/>
            <a:chExt cx="96" cy="480"/>
          </a:xfrm>
        </p:grpSpPr>
        <p:sp>
          <p:nvSpPr>
            <p:cNvPr id="834" name="Line 240">
              <a:extLst>
                <a:ext uri="{FF2B5EF4-FFF2-40B4-BE49-F238E27FC236}">
                  <a16:creationId xmlns:a16="http://schemas.microsoft.com/office/drawing/2014/main" id="{55323D3C-43BE-6B42-8685-7B992C2510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2352"/>
              <a:ext cx="96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5" name="Line 241">
              <a:extLst>
                <a:ext uri="{FF2B5EF4-FFF2-40B4-BE49-F238E27FC236}">
                  <a16:creationId xmlns:a16="http://schemas.microsoft.com/office/drawing/2014/main" id="{A9F1EF29-1DC1-AA49-97A2-7384F5106F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2352"/>
              <a:ext cx="0" cy="48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36" name="Group 242">
            <a:extLst>
              <a:ext uri="{FF2B5EF4-FFF2-40B4-BE49-F238E27FC236}">
                <a16:creationId xmlns:a16="http://schemas.microsoft.com/office/drawing/2014/main" id="{CBC915FF-1FC9-9C45-A942-E208F448C537}"/>
              </a:ext>
            </a:extLst>
          </p:cNvPr>
          <p:cNvGrpSpPr>
            <a:grpSpLocks/>
          </p:cNvGrpSpPr>
          <p:nvPr/>
        </p:nvGrpSpPr>
        <p:grpSpPr bwMode="auto">
          <a:xfrm>
            <a:off x="3593790" y="5246032"/>
            <a:ext cx="152400" cy="762000"/>
            <a:chOff x="1488" y="2352"/>
            <a:chExt cx="96" cy="480"/>
          </a:xfrm>
        </p:grpSpPr>
        <p:sp>
          <p:nvSpPr>
            <p:cNvPr id="837" name="Line 243">
              <a:extLst>
                <a:ext uri="{FF2B5EF4-FFF2-40B4-BE49-F238E27FC236}">
                  <a16:creationId xmlns:a16="http://schemas.microsoft.com/office/drawing/2014/main" id="{9598B74C-2E64-AB41-B47F-1FCD499FA4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2352"/>
              <a:ext cx="96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8" name="Line 244">
              <a:extLst>
                <a:ext uri="{FF2B5EF4-FFF2-40B4-BE49-F238E27FC236}">
                  <a16:creationId xmlns:a16="http://schemas.microsoft.com/office/drawing/2014/main" id="{C4B8E250-8C1C-344A-B490-9DB5C622A9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2352"/>
              <a:ext cx="0" cy="48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39" name="Group 245">
            <a:extLst>
              <a:ext uri="{FF2B5EF4-FFF2-40B4-BE49-F238E27FC236}">
                <a16:creationId xmlns:a16="http://schemas.microsoft.com/office/drawing/2014/main" id="{82ED198E-7D9D-154B-8A5D-FF1CF3C93866}"/>
              </a:ext>
            </a:extLst>
          </p:cNvPr>
          <p:cNvGrpSpPr>
            <a:grpSpLocks/>
          </p:cNvGrpSpPr>
          <p:nvPr/>
        </p:nvGrpSpPr>
        <p:grpSpPr bwMode="auto">
          <a:xfrm>
            <a:off x="4279590" y="5246032"/>
            <a:ext cx="152400" cy="762000"/>
            <a:chOff x="1488" y="2352"/>
            <a:chExt cx="96" cy="480"/>
          </a:xfrm>
        </p:grpSpPr>
        <p:sp>
          <p:nvSpPr>
            <p:cNvPr id="840" name="Line 246">
              <a:extLst>
                <a:ext uri="{FF2B5EF4-FFF2-40B4-BE49-F238E27FC236}">
                  <a16:creationId xmlns:a16="http://schemas.microsoft.com/office/drawing/2014/main" id="{E361D28A-F244-2648-8F61-2C70B2E221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2352"/>
              <a:ext cx="96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1" name="Line 247">
              <a:extLst>
                <a:ext uri="{FF2B5EF4-FFF2-40B4-BE49-F238E27FC236}">
                  <a16:creationId xmlns:a16="http://schemas.microsoft.com/office/drawing/2014/main" id="{866D2BEA-0E7B-AC41-881C-423A0C1D2C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2352"/>
              <a:ext cx="0" cy="48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42" name="Group 248">
            <a:extLst>
              <a:ext uri="{FF2B5EF4-FFF2-40B4-BE49-F238E27FC236}">
                <a16:creationId xmlns:a16="http://schemas.microsoft.com/office/drawing/2014/main" id="{54D22604-EB78-6144-98EC-0ADBBE5A8C60}"/>
              </a:ext>
            </a:extLst>
          </p:cNvPr>
          <p:cNvGrpSpPr>
            <a:grpSpLocks/>
          </p:cNvGrpSpPr>
          <p:nvPr/>
        </p:nvGrpSpPr>
        <p:grpSpPr bwMode="auto">
          <a:xfrm>
            <a:off x="4965390" y="5246032"/>
            <a:ext cx="152400" cy="762000"/>
            <a:chOff x="1488" y="2352"/>
            <a:chExt cx="96" cy="480"/>
          </a:xfrm>
        </p:grpSpPr>
        <p:sp>
          <p:nvSpPr>
            <p:cNvPr id="843" name="Line 249">
              <a:extLst>
                <a:ext uri="{FF2B5EF4-FFF2-40B4-BE49-F238E27FC236}">
                  <a16:creationId xmlns:a16="http://schemas.microsoft.com/office/drawing/2014/main" id="{5ED2AF63-9FB8-5843-AE77-F188CB67F5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2352"/>
              <a:ext cx="96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4" name="Line 250">
              <a:extLst>
                <a:ext uri="{FF2B5EF4-FFF2-40B4-BE49-F238E27FC236}">
                  <a16:creationId xmlns:a16="http://schemas.microsoft.com/office/drawing/2014/main" id="{6BB036FD-C023-514F-B5C6-84DD175707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2352"/>
              <a:ext cx="0" cy="48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45" name="Group 251">
            <a:extLst>
              <a:ext uri="{FF2B5EF4-FFF2-40B4-BE49-F238E27FC236}">
                <a16:creationId xmlns:a16="http://schemas.microsoft.com/office/drawing/2014/main" id="{F0A1C439-1138-A148-B155-15EDD3E0D61C}"/>
              </a:ext>
            </a:extLst>
          </p:cNvPr>
          <p:cNvGrpSpPr>
            <a:grpSpLocks/>
          </p:cNvGrpSpPr>
          <p:nvPr/>
        </p:nvGrpSpPr>
        <p:grpSpPr bwMode="auto">
          <a:xfrm>
            <a:off x="5651190" y="5246032"/>
            <a:ext cx="152400" cy="762000"/>
            <a:chOff x="1488" y="2352"/>
            <a:chExt cx="96" cy="480"/>
          </a:xfrm>
        </p:grpSpPr>
        <p:sp>
          <p:nvSpPr>
            <p:cNvPr id="846" name="Line 252">
              <a:extLst>
                <a:ext uri="{FF2B5EF4-FFF2-40B4-BE49-F238E27FC236}">
                  <a16:creationId xmlns:a16="http://schemas.microsoft.com/office/drawing/2014/main" id="{9D56C724-3168-8144-A5D7-423CC31CE9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2352"/>
              <a:ext cx="96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7" name="Line 253">
              <a:extLst>
                <a:ext uri="{FF2B5EF4-FFF2-40B4-BE49-F238E27FC236}">
                  <a16:creationId xmlns:a16="http://schemas.microsoft.com/office/drawing/2014/main" id="{72B9ED84-4109-A246-AB99-5F530B9BA3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2352"/>
              <a:ext cx="0" cy="48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48" name="Group 254">
            <a:extLst>
              <a:ext uri="{FF2B5EF4-FFF2-40B4-BE49-F238E27FC236}">
                <a16:creationId xmlns:a16="http://schemas.microsoft.com/office/drawing/2014/main" id="{96891D7C-32E5-414E-8AD5-FC2EEE05AB6C}"/>
              </a:ext>
            </a:extLst>
          </p:cNvPr>
          <p:cNvGrpSpPr>
            <a:grpSpLocks/>
          </p:cNvGrpSpPr>
          <p:nvPr/>
        </p:nvGrpSpPr>
        <p:grpSpPr bwMode="auto">
          <a:xfrm>
            <a:off x="6336990" y="5246032"/>
            <a:ext cx="152400" cy="762000"/>
            <a:chOff x="1488" y="2352"/>
            <a:chExt cx="96" cy="480"/>
          </a:xfrm>
        </p:grpSpPr>
        <p:sp>
          <p:nvSpPr>
            <p:cNvPr id="849" name="Line 255">
              <a:extLst>
                <a:ext uri="{FF2B5EF4-FFF2-40B4-BE49-F238E27FC236}">
                  <a16:creationId xmlns:a16="http://schemas.microsoft.com/office/drawing/2014/main" id="{9D8946AA-954D-F348-BAEB-8D687C1C17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2352"/>
              <a:ext cx="96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" name="Line 256">
              <a:extLst>
                <a:ext uri="{FF2B5EF4-FFF2-40B4-BE49-F238E27FC236}">
                  <a16:creationId xmlns:a16="http://schemas.microsoft.com/office/drawing/2014/main" id="{26BF1E91-3D05-3E4A-AB3A-83024A37BB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2352"/>
              <a:ext cx="0" cy="48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51" name="Group 257">
            <a:extLst>
              <a:ext uri="{FF2B5EF4-FFF2-40B4-BE49-F238E27FC236}">
                <a16:creationId xmlns:a16="http://schemas.microsoft.com/office/drawing/2014/main" id="{CB5A34A9-362F-7743-9D00-9475E2FC8D8F}"/>
              </a:ext>
            </a:extLst>
          </p:cNvPr>
          <p:cNvGrpSpPr>
            <a:grpSpLocks/>
          </p:cNvGrpSpPr>
          <p:nvPr/>
        </p:nvGrpSpPr>
        <p:grpSpPr bwMode="auto">
          <a:xfrm>
            <a:off x="7022790" y="5246032"/>
            <a:ext cx="152400" cy="762000"/>
            <a:chOff x="1488" y="2352"/>
            <a:chExt cx="96" cy="480"/>
          </a:xfrm>
        </p:grpSpPr>
        <p:sp>
          <p:nvSpPr>
            <p:cNvPr id="852" name="Line 258">
              <a:extLst>
                <a:ext uri="{FF2B5EF4-FFF2-40B4-BE49-F238E27FC236}">
                  <a16:creationId xmlns:a16="http://schemas.microsoft.com/office/drawing/2014/main" id="{66AA99C1-BC4E-F342-BC90-FEE1397D10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2352"/>
              <a:ext cx="96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3" name="Line 259">
              <a:extLst>
                <a:ext uri="{FF2B5EF4-FFF2-40B4-BE49-F238E27FC236}">
                  <a16:creationId xmlns:a16="http://schemas.microsoft.com/office/drawing/2014/main" id="{22B496E0-317D-E34D-9DB1-B16B8149BD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2352"/>
              <a:ext cx="0" cy="48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54" name="Group 260">
            <a:extLst>
              <a:ext uri="{FF2B5EF4-FFF2-40B4-BE49-F238E27FC236}">
                <a16:creationId xmlns:a16="http://schemas.microsoft.com/office/drawing/2014/main" id="{2F8C5AF6-A34F-D64D-8DDD-523F7E9C4712}"/>
              </a:ext>
            </a:extLst>
          </p:cNvPr>
          <p:cNvGrpSpPr>
            <a:grpSpLocks/>
          </p:cNvGrpSpPr>
          <p:nvPr/>
        </p:nvGrpSpPr>
        <p:grpSpPr bwMode="auto">
          <a:xfrm>
            <a:off x="7708590" y="5246032"/>
            <a:ext cx="152400" cy="762000"/>
            <a:chOff x="1488" y="2352"/>
            <a:chExt cx="96" cy="480"/>
          </a:xfrm>
        </p:grpSpPr>
        <p:sp>
          <p:nvSpPr>
            <p:cNvPr id="855" name="Line 261">
              <a:extLst>
                <a:ext uri="{FF2B5EF4-FFF2-40B4-BE49-F238E27FC236}">
                  <a16:creationId xmlns:a16="http://schemas.microsoft.com/office/drawing/2014/main" id="{15A283FE-E682-5440-A7FF-8E017A6177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2352"/>
              <a:ext cx="96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6" name="Line 262">
              <a:extLst>
                <a:ext uri="{FF2B5EF4-FFF2-40B4-BE49-F238E27FC236}">
                  <a16:creationId xmlns:a16="http://schemas.microsoft.com/office/drawing/2014/main" id="{05F0F2D3-F431-E649-B26B-50801255DD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2352"/>
              <a:ext cx="0" cy="48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57" name="Text Box 263">
            <a:extLst>
              <a:ext uri="{FF2B5EF4-FFF2-40B4-BE49-F238E27FC236}">
                <a16:creationId xmlns:a16="http://schemas.microsoft.com/office/drawing/2014/main" id="{95B03A60-04B1-B64F-B3BC-1531F3CE4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990" y="4183995"/>
            <a:ext cx="4492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000">
                <a:solidFill>
                  <a:srgbClr val="FF0000"/>
                </a:solidFill>
              </a:rPr>
              <a:t>IN</a:t>
            </a:r>
          </a:p>
        </p:txBody>
      </p:sp>
      <p:grpSp>
        <p:nvGrpSpPr>
          <p:cNvPr id="858" name="Group 265">
            <a:extLst>
              <a:ext uri="{FF2B5EF4-FFF2-40B4-BE49-F238E27FC236}">
                <a16:creationId xmlns:a16="http://schemas.microsoft.com/office/drawing/2014/main" id="{03AE9B0F-C62A-2146-9718-CD28A16C58F0}"/>
              </a:ext>
            </a:extLst>
          </p:cNvPr>
          <p:cNvGrpSpPr>
            <a:grpSpLocks/>
          </p:cNvGrpSpPr>
          <p:nvPr/>
        </p:nvGrpSpPr>
        <p:grpSpPr bwMode="auto">
          <a:xfrm>
            <a:off x="1307790" y="3798232"/>
            <a:ext cx="685800" cy="1447800"/>
            <a:chOff x="192" y="768"/>
            <a:chExt cx="432" cy="912"/>
          </a:xfrm>
        </p:grpSpPr>
        <p:sp>
          <p:nvSpPr>
            <p:cNvPr id="859" name="Rectangle 266">
              <a:extLst>
                <a:ext uri="{FF2B5EF4-FFF2-40B4-BE49-F238E27FC236}">
                  <a16:creationId xmlns:a16="http://schemas.microsoft.com/office/drawing/2014/main" id="{E39F644A-2EE1-7C43-8D48-52FA937526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1200"/>
              <a:ext cx="144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" name="Line 267">
              <a:extLst>
                <a:ext uri="{FF2B5EF4-FFF2-40B4-BE49-F238E27FC236}">
                  <a16:creationId xmlns:a16="http://schemas.microsoft.com/office/drawing/2014/main" id="{F4A49AA6-97D1-EE43-9022-F50B49A186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152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1" name="Line 268">
              <a:extLst>
                <a:ext uri="{FF2B5EF4-FFF2-40B4-BE49-F238E27FC236}">
                  <a16:creationId xmlns:a16="http://schemas.microsoft.com/office/drawing/2014/main" id="{6D90282F-2CF1-AF4B-A205-FE3CD1AC52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248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2" name="Line 269">
              <a:extLst>
                <a:ext uri="{FF2B5EF4-FFF2-40B4-BE49-F238E27FC236}">
                  <a16:creationId xmlns:a16="http://schemas.microsoft.com/office/drawing/2014/main" id="{EB52F6E3-CC0B-E842-A3EF-FAE9862073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344"/>
              <a:ext cx="0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3" name="Line 270">
              <a:extLst>
                <a:ext uri="{FF2B5EF4-FFF2-40B4-BE49-F238E27FC236}">
                  <a16:creationId xmlns:a16="http://schemas.microsoft.com/office/drawing/2014/main" id="{92ECB619-968F-2D4C-BAE1-1A5BDDFE15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488"/>
              <a:ext cx="19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4" name="Line 271">
              <a:extLst>
                <a:ext uri="{FF2B5EF4-FFF2-40B4-BE49-F238E27FC236}">
                  <a16:creationId xmlns:a16="http://schemas.microsoft.com/office/drawing/2014/main" id="{42BE7828-8C1A-2E4A-B230-3ECD647E79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536"/>
              <a:ext cx="19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5" name="Line 272">
              <a:extLst>
                <a:ext uri="{FF2B5EF4-FFF2-40B4-BE49-F238E27FC236}">
                  <a16:creationId xmlns:a16="http://schemas.microsoft.com/office/drawing/2014/main" id="{4173916F-8898-6940-9B3A-984215ACB6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536"/>
              <a:ext cx="0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6" name="Line 273">
              <a:extLst>
                <a:ext uri="{FF2B5EF4-FFF2-40B4-BE49-F238E27FC236}">
                  <a16:creationId xmlns:a16="http://schemas.microsoft.com/office/drawing/2014/main" id="{D81463F4-6CC2-7847-9FB6-5E44CB7703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296"/>
              <a:ext cx="4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7" name="Line 274">
              <a:extLst>
                <a:ext uri="{FF2B5EF4-FFF2-40B4-BE49-F238E27FC236}">
                  <a16:creationId xmlns:a16="http://schemas.microsoft.com/office/drawing/2014/main" id="{17D607C8-A798-D940-B9E5-BA8D35AF0E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" y="816"/>
              <a:ext cx="0" cy="48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68" name="Group 275">
              <a:extLst>
                <a:ext uri="{FF2B5EF4-FFF2-40B4-BE49-F238E27FC236}">
                  <a16:creationId xmlns:a16="http://schemas.microsoft.com/office/drawing/2014/main" id="{317520DC-4363-6545-8342-186DFA3235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768"/>
              <a:ext cx="432" cy="96"/>
              <a:chOff x="912" y="1440"/>
              <a:chExt cx="432" cy="96"/>
            </a:xfrm>
          </p:grpSpPr>
          <p:grpSp>
            <p:nvGrpSpPr>
              <p:cNvPr id="869" name="Group 276">
                <a:extLst>
                  <a:ext uri="{FF2B5EF4-FFF2-40B4-BE49-F238E27FC236}">
                    <a16:creationId xmlns:a16="http://schemas.microsoft.com/office/drawing/2014/main" id="{653865BA-E37D-1444-928C-470EA6C426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1440"/>
                <a:ext cx="146" cy="96"/>
                <a:chOff x="1008" y="1440"/>
                <a:chExt cx="146" cy="96"/>
              </a:xfrm>
            </p:grpSpPr>
            <p:sp>
              <p:nvSpPr>
                <p:cNvPr id="878" name="Line 277">
                  <a:extLst>
                    <a:ext uri="{FF2B5EF4-FFF2-40B4-BE49-F238E27FC236}">
                      <a16:creationId xmlns:a16="http://schemas.microsoft.com/office/drawing/2014/main" id="{57F51E66-5902-4740-A626-C6B5777191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0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9" name="Line 278">
                  <a:extLst>
                    <a:ext uri="{FF2B5EF4-FFF2-40B4-BE49-F238E27FC236}">
                      <a16:creationId xmlns:a16="http://schemas.microsoft.com/office/drawing/2014/main" id="{5759D2A2-4C32-804E-A698-D58D2DDB1D4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08" y="14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0" name="Line 279">
                  <a:extLst>
                    <a:ext uri="{FF2B5EF4-FFF2-40B4-BE49-F238E27FC236}">
                      <a16:creationId xmlns:a16="http://schemas.microsoft.com/office/drawing/2014/main" id="{54DDB2FB-D184-D34D-AF6D-0C58929C557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1" name="Oval 280">
                  <a:extLst>
                    <a:ext uri="{FF2B5EF4-FFF2-40B4-BE49-F238E27FC236}">
                      <a16:creationId xmlns:a16="http://schemas.microsoft.com/office/drawing/2014/main" id="{C869A04F-4FBE-6140-B76F-35896A2937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" y="1464"/>
                  <a:ext cx="47" cy="4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70" name="Group 281">
                <a:extLst>
                  <a:ext uri="{FF2B5EF4-FFF2-40B4-BE49-F238E27FC236}">
                    <a16:creationId xmlns:a16="http://schemas.microsoft.com/office/drawing/2014/main" id="{3A0326D2-AF89-F042-B88C-5AFDFBDE32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1440"/>
                <a:ext cx="146" cy="96"/>
                <a:chOff x="1008" y="1440"/>
                <a:chExt cx="146" cy="96"/>
              </a:xfrm>
            </p:grpSpPr>
            <p:sp>
              <p:nvSpPr>
                <p:cNvPr id="874" name="Line 282">
                  <a:extLst>
                    <a:ext uri="{FF2B5EF4-FFF2-40B4-BE49-F238E27FC236}">
                      <a16:creationId xmlns:a16="http://schemas.microsoft.com/office/drawing/2014/main" id="{81DCF939-01B2-594F-9861-52CAD83AC9D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0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" name="Line 283">
                  <a:extLst>
                    <a:ext uri="{FF2B5EF4-FFF2-40B4-BE49-F238E27FC236}">
                      <a16:creationId xmlns:a16="http://schemas.microsoft.com/office/drawing/2014/main" id="{8638614A-6D6C-1945-88C9-EFD976FF7A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08" y="14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" name="Line 284">
                  <a:extLst>
                    <a:ext uri="{FF2B5EF4-FFF2-40B4-BE49-F238E27FC236}">
                      <a16:creationId xmlns:a16="http://schemas.microsoft.com/office/drawing/2014/main" id="{BFFE0E87-987D-A642-9AF8-FFAF5EF6C5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7" name="Oval 285">
                  <a:extLst>
                    <a:ext uri="{FF2B5EF4-FFF2-40B4-BE49-F238E27FC236}">
                      <a16:creationId xmlns:a16="http://schemas.microsoft.com/office/drawing/2014/main" id="{C2E33D6E-336B-9645-8355-E9569CD98F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" y="1464"/>
                  <a:ext cx="47" cy="4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871" name="Line 286">
                <a:extLst>
                  <a:ext uri="{FF2B5EF4-FFF2-40B4-BE49-F238E27FC236}">
                    <a16:creationId xmlns:a16="http://schemas.microsoft.com/office/drawing/2014/main" id="{DB84438B-11AF-124E-8F17-ADECB9509D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04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2" name="Line 287">
                <a:extLst>
                  <a:ext uri="{FF2B5EF4-FFF2-40B4-BE49-F238E27FC236}">
                    <a16:creationId xmlns:a16="http://schemas.microsoft.com/office/drawing/2014/main" id="{F9A90499-18F2-E34F-9596-87B0B9BAC9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3" name="Line 288">
                <a:extLst>
                  <a:ext uri="{FF2B5EF4-FFF2-40B4-BE49-F238E27FC236}">
                    <a16:creationId xmlns:a16="http://schemas.microsoft.com/office/drawing/2014/main" id="{EB882FCE-F2A4-5A40-9ED3-41D7DF3BF4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12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882" name="Line 289">
            <a:extLst>
              <a:ext uri="{FF2B5EF4-FFF2-40B4-BE49-F238E27FC236}">
                <a16:creationId xmlns:a16="http://schemas.microsoft.com/office/drawing/2014/main" id="{D6B439F1-8C28-D44A-B950-2CCD4C7C1EA6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6990" y="48650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3" name="Line 290">
            <a:extLst>
              <a:ext uri="{FF2B5EF4-FFF2-40B4-BE49-F238E27FC236}">
                <a16:creationId xmlns:a16="http://schemas.microsoft.com/office/drawing/2014/main" id="{001118FE-E27C-7C4D-ABAE-02FE6930ADC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1790" y="486503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4" name="Line 291">
            <a:extLst>
              <a:ext uri="{FF2B5EF4-FFF2-40B4-BE49-F238E27FC236}">
                <a16:creationId xmlns:a16="http://schemas.microsoft.com/office/drawing/2014/main" id="{8DE89269-6833-8245-8665-7FC3509D337C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2790" y="48650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5" name="Line 292">
            <a:extLst>
              <a:ext uri="{FF2B5EF4-FFF2-40B4-BE49-F238E27FC236}">
                <a16:creationId xmlns:a16="http://schemas.microsoft.com/office/drawing/2014/main" id="{1B10749F-2F3B-EC43-91D0-424DD1D0857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7590" y="486503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6" name="Line 293">
            <a:extLst>
              <a:ext uri="{FF2B5EF4-FFF2-40B4-BE49-F238E27FC236}">
                <a16:creationId xmlns:a16="http://schemas.microsoft.com/office/drawing/2014/main" id="{1C438D27-21F1-B242-80F9-B964A25BE68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98590" y="48650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7" name="Line 294">
            <a:extLst>
              <a:ext uri="{FF2B5EF4-FFF2-40B4-BE49-F238E27FC236}">
                <a16:creationId xmlns:a16="http://schemas.microsoft.com/office/drawing/2014/main" id="{203E008F-9F2E-9C44-943E-256626D5B2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03390" y="486503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8" name="Line 295">
            <a:extLst>
              <a:ext uri="{FF2B5EF4-FFF2-40B4-BE49-F238E27FC236}">
                <a16:creationId xmlns:a16="http://schemas.microsoft.com/office/drawing/2014/main" id="{A51B932B-6AE7-7D46-AD52-836C0ACDED2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4390" y="48650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9" name="Line 296">
            <a:extLst>
              <a:ext uri="{FF2B5EF4-FFF2-40B4-BE49-F238E27FC236}">
                <a16:creationId xmlns:a16="http://schemas.microsoft.com/office/drawing/2014/main" id="{E3263BB0-BC66-6A4B-9674-C061AE58F30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9190" y="486503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0" name="Line 297">
            <a:extLst>
              <a:ext uri="{FF2B5EF4-FFF2-40B4-BE49-F238E27FC236}">
                <a16:creationId xmlns:a16="http://schemas.microsoft.com/office/drawing/2014/main" id="{1040DDEA-3DFF-314F-973E-B918B4048E49}"/>
              </a:ext>
            </a:extLst>
          </p:cNvPr>
          <p:cNvSpPr>
            <a:spLocks noChangeShapeType="1"/>
          </p:cNvSpPr>
          <p:nvPr/>
        </p:nvSpPr>
        <p:spPr bwMode="auto">
          <a:xfrm>
            <a:off x="5270190" y="48650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" name="Line 298">
            <a:extLst>
              <a:ext uri="{FF2B5EF4-FFF2-40B4-BE49-F238E27FC236}">
                <a16:creationId xmlns:a16="http://schemas.microsoft.com/office/drawing/2014/main" id="{1D0D982C-D884-FF43-B9A6-FC1F2736DCC5}"/>
              </a:ext>
            </a:extLst>
          </p:cNvPr>
          <p:cNvSpPr>
            <a:spLocks noChangeShapeType="1"/>
          </p:cNvSpPr>
          <p:nvPr/>
        </p:nvSpPr>
        <p:spPr bwMode="auto">
          <a:xfrm>
            <a:off x="5574990" y="486503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2" name="Line 299">
            <a:extLst>
              <a:ext uri="{FF2B5EF4-FFF2-40B4-BE49-F238E27FC236}">
                <a16:creationId xmlns:a16="http://schemas.microsoft.com/office/drawing/2014/main" id="{CED54CF7-F863-3D49-9C1B-84159BB881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5990" y="48650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3" name="Line 300">
            <a:extLst>
              <a:ext uri="{FF2B5EF4-FFF2-40B4-BE49-F238E27FC236}">
                <a16:creationId xmlns:a16="http://schemas.microsoft.com/office/drawing/2014/main" id="{31963CD3-15F3-724D-B61D-77D74F902A65}"/>
              </a:ext>
            </a:extLst>
          </p:cNvPr>
          <p:cNvSpPr>
            <a:spLocks noChangeShapeType="1"/>
          </p:cNvSpPr>
          <p:nvPr/>
        </p:nvSpPr>
        <p:spPr bwMode="auto">
          <a:xfrm>
            <a:off x="6260790" y="486503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4" name="Line 301">
            <a:extLst>
              <a:ext uri="{FF2B5EF4-FFF2-40B4-BE49-F238E27FC236}">
                <a16:creationId xmlns:a16="http://schemas.microsoft.com/office/drawing/2014/main" id="{E45049AE-5663-0C4B-B95A-CF521AC9D41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1790" y="48650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5" name="Line 302">
            <a:extLst>
              <a:ext uri="{FF2B5EF4-FFF2-40B4-BE49-F238E27FC236}">
                <a16:creationId xmlns:a16="http://schemas.microsoft.com/office/drawing/2014/main" id="{09707308-EFD6-784C-BA6D-0DE65EFF8FE7}"/>
              </a:ext>
            </a:extLst>
          </p:cNvPr>
          <p:cNvSpPr>
            <a:spLocks noChangeShapeType="1"/>
          </p:cNvSpPr>
          <p:nvPr/>
        </p:nvSpPr>
        <p:spPr bwMode="auto">
          <a:xfrm>
            <a:off x="6946590" y="486503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6" name="Line 303">
            <a:extLst>
              <a:ext uri="{FF2B5EF4-FFF2-40B4-BE49-F238E27FC236}">
                <a16:creationId xmlns:a16="http://schemas.microsoft.com/office/drawing/2014/main" id="{D7E09C7A-E9E4-0140-B641-E14D54D70857}"/>
              </a:ext>
            </a:extLst>
          </p:cNvPr>
          <p:cNvSpPr>
            <a:spLocks noChangeShapeType="1"/>
          </p:cNvSpPr>
          <p:nvPr/>
        </p:nvSpPr>
        <p:spPr bwMode="auto">
          <a:xfrm>
            <a:off x="7327590" y="48650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7" name="Line 304">
            <a:extLst>
              <a:ext uri="{FF2B5EF4-FFF2-40B4-BE49-F238E27FC236}">
                <a16:creationId xmlns:a16="http://schemas.microsoft.com/office/drawing/2014/main" id="{8A840646-191A-A84A-B9A3-1E57A9382D63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2390" y="486503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98" name="Group 305">
            <a:extLst>
              <a:ext uri="{FF2B5EF4-FFF2-40B4-BE49-F238E27FC236}">
                <a16:creationId xmlns:a16="http://schemas.microsoft.com/office/drawing/2014/main" id="{836E0F93-D3C9-934A-98EB-C05A05BE71A8}"/>
              </a:ext>
            </a:extLst>
          </p:cNvPr>
          <p:cNvGrpSpPr>
            <a:grpSpLocks/>
          </p:cNvGrpSpPr>
          <p:nvPr/>
        </p:nvGrpSpPr>
        <p:grpSpPr bwMode="auto">
          <a:xfrm>
            <a:off x="1993590" y="3798232"/>
            <a:ext cx="685800" cy="1447800"/>
            <a:chOff x="192" y="768"/>
            <a:chExt cx="432" cy="912"/>
          </a:xfrm>
        </p:grpSpPr>
        <p:sp>
          <p:nvSpPr>
            <p:cNvPr id="899" name="Rectangle 306">
              <a:extLst>
                <a:ext uri="{FF2B5EF4-FFF2-40B4-BE49-F238E27FC236}">
                  <a16:creationId xmlns:a16="http://schemas.microsoft.com/office/drawing/2014/main" id="{E9C47F23-20F2-5641-B6FF-619F27081B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1200"/>
              <a:ext cx="144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0" name="Line 307">
              <a:extLst>
                <a:ext uri="{FF2B5EF4-FFF2-40B4-BE49-F238E27FC236}">
                  <a16:creationId xmlns:a16="http://schemas.microsoft.com/office/drawing/2014/main" id="{90851AE8-98B6-1346-8E22-7145679E04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152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" name="Line 308">
              <a:extLst>
                <a:ext uri="{FF2B5EF4-FFF2-40B4-BE49-F238E27FC236}">
                  <a16:creationId xmlns:a16="http://schemas.microsoft.com/office/drawing/2014/main" id="{B3AC3DE2-6E47-D14F-A08F-A120B38A27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248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2" name="Line 309">
              <a:extLst>
                <a:ext uri="{FF2B5EF4-FFF2-40B4-BE49-F238E27FC236}">
                  <a16:creationId xmlns:a16="http://schemas.microsoft.com/office/drawing/2014/main" id="{84E29BBA-C417-4F4E-B56D-E563A1E9CA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344"/>
              <a:ext cx="0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3" name="Line 310">
              <a:extLst>
                <a:ext uri="{FF2B5EF4-FFF2-40B4-BE49-F238E27FC236}">
                  <a16:creationId xmlns:a16="http://schemas.microsoft.com/office/drawing/2014/main" id="{AD389F5E-EDF4-D848-9A32-3E602A5D90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488"/>
              <a:ext cx="19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4" name="Line 311">
              <a:extLst>
                <a:ext uri="{FF2B5EF4-FFF2-40B4-BE49-F238E27FC236}">
                  <a16:creationId xmlns:a16="http://schemas.microsoft.com/office/drawing/2014/main" id="{4FA307CA-908E-3B49-9C23-01AE31A4E2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536"/>
              <a:ext cx="19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5" name="Line 312">
              <a:extLst>
                <a:ext uri="{FF2B5EF4-FFF2-40B4-BE49-F238E27FC236}">
                  <a16:creationId xmlns:a16="http://schemas.microsoft.com/office/drawing/2014/main" id="{F042B13E-4001-0647-B46A-55A1CE2AE6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536"/>
              <a:ext cx="0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6" name="Line 313">
              <a:extLst>
                <a:ext uri="{FF2B5EF4-FFF2-40B4-BE49-F238E27FC236}">
                  <a16:creationId xmlns:a16="http://schemas.microsoft.com/office/drawing/2014/main" id="{ADF023B0-74C6-474F-8BF0-6C54869BD2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296"/>
              <a:ext cx="4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7" name="Line 314">
              <a:extLst>
                <a:ext uri="{FF2B5EF4-FFF2-40B4-BE49-F238E27FC236}">
                  <a16:creationId xmlns:a16="http://schemas.microsoft.com/office/drawing/2014/main" id="{EACF2C42-F168-584D-885A-440EB52476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" y="816"/>
              <a:ext cx="0" cy="48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08" name="Group 315">
              <a:extLst>
                <a:ext uri="{FF2B5EF4-FFF2-40B4-BE49-F238E27FC236}">
                  <a16:creationId xmlns:a16="http://schemas.microsoft.com/office/drawing/2014/main" id="{E98B4EE0-658F-8149-9BAD-336E743876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768"/>
              <a:ext cx="432" cy="96"/>
              <a:chOff x="912" y="1440"/>
              <a:chExt cx="432" cy="96"/>
            </a:xfrm>
          </p:grpSpPr>
          <p:grpSp>
            <p:nvGrpSpPr>
              <p:cNvPr id="909" name="Group 316">
                <a:extLst>
                  <a:ext uri="{FF2B5EF4-FFF2-40B4-BE49-F238E27FC236}">
                    <a16:creationId xmlns:a16="http://schemas.microsoft.com/office/drawing/2014/main" id="{282EFB40-C07A-DA46-94A2-3154AA782D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1440"/>
                <a:ext cx="146" cy="96"/>
                <a:chOff x="1008" y="1440"/>
                <a:chExt cx="146" cy="96"/>
              </a:xfrm>
            </p:grpSpPr>
            <p:sp>
              <p:nvSpPr>
                <p:cNvPr id="918" name="Line 317">
                  <a:extLst>
                    <a:ext uri="{FF2B5EF4-FFF2-40B4-BE49-F238E27FC236}">
                      <a16:creationId xmlns:a16="http://schemas.microsoft.com/office/drawing/2014/main" id="{7AD16C2B-9E25-E14D-B9EC-0587E898C73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0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9" name="Line 318">
                  <a:extLst>
                    <a:ext uri="{FF2B5EF4-FFF2-40B4-BE49-F238E27FC236}">
                      <a16:creationId xmlns:a16="http://schemas.microsoft.com/office/drawing/2014/main" id="{B65842FD-3E22-7F47-A789-80CA9955E4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08" y="14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0" name="Line 319">
                  <a:extLst>
                    <a:ext uri="{FF2B5EF4-FFF2-40B4-BE49-F238E27FC236}">
                      <a16:creationId xmlns:a16="http://schemas.microsoft.com/office/drawing/2014/main" id="{91ABEBCD-DC3D-5A4B-A295-B8758CB486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1" name="Oval 320">
                  <a:extLst>
                    <a:ext uri="{FF2B5EF4-FFF2-40B4-BE49-F238E27FC236}">
                      <a16:creationId xmlns:a16="http://schemas.microsoft.com/office/drawing/2014/main" id="{3CCC776D-609A-3941-863A-4064BBEA04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" y="1464"/>
                  <a:ext cx="47" cy="4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10" name="Group 321">
                <a:extLst>
                  <a:ext uri="{FF2B5EF4-FFF2-40B4-BE49-F238E27FC236}">
                    <a16:creationId xmlns:a16="http://schemas.microsoft.com/office/drawing/2014/main" id="{CA170A38-C06E-0C40-8D5D-FED0037D18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1440"/>
                <a:ext cx="146" cy="96"/>
                <a:chOff x="1008" y="1440"/>
                <a:chExt cx="146" cy="96"/>
              </a:xfrm>
            </p:grpSpPr>
            <p:sp>
              <p:nvSpPr>
                <p:cNvPr id="914" name="Line 322">
                  <a:extLst>
                    <a:ext uri="{FF2B5EF4-FFF2-40B4-BE49-F238E27FC236}">
                      <a16:creationId xmlns:a16="http://schemas.microsoft.com/office/drawing/2014/main" id="{D6EA8ED7-4BBA-0B48-8879-605CCD05922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0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5" name="Line 323">
                  <a:extLst>
                    <a:ext uri="{FF2B5EF4-FFF2-40B4-BE49-F238E27FC236}">
                      <a16:creationId xmlns:a16="http://schemas.microsoft.com/office/drawing/2014/main" id="{10983BA4-8677-B440-B204-C06DF1215E4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08" y="14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6" name="Line 324">
                  <a:extLst>
                    <a:ext uri="{FF2B5EF4-FFF2-40B4-BE49-F238E27FC236}">
                      <a16:creationId xmlns:a16="http://schemas.microsoft.com/office/drawing/2014/main" id="{C696D858-BAF6-7244-BDB2-94B08B44ED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7" name="Oval 325">
                  <a:extLst>
                    <a:ext uri="{FF2B5EF4-FFF2-40B4-BE49-F238E27FC236}">
                      <a16:creationId xmlns:a16="http://schemas.microsoft.com/office/drawing/2014/main" id="{B55E1F3D-EB2C-A64C-ACBB-9F2132819B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" y="1464"/>
                  <a:ext cx="47" cy="4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911" name="Line 326">
                <a:extLst>
                  <a:ext uri="{FF2B5EF4-FFF2-40B4-BE49-F238E27FC236}">
                    <a16:creationId xmlns:a16="http://schemas.microsoft.com/office/drawing/2014/main" id="{E6D698AF-4F7A-864E-A79E-44F60F6905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04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2" name="Line 327">
                <a:extLst>
                  <a:ext uri="{FF2B5EF4-FFF2-40B4-BE49-F238E27FC236}">
                    <a16:creationId xmlns:a16="http://schemas.microsoft.com/office/drawing/2014/main" id="{96CC3D48-33AE-8E4F-BA21-A2C4EA89EF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3" name="Line 328">
                <a:extLst>
                  <a:ext uri="{FF2B5EF4-FFF2-40B4-BE49-F238E27FC236}">
                    <a16:creationId xmlns:a16="http://schemas.microsoft.com/office/drawing/2014/main" id="{50520B33-2C43-594D-B9B7-098C9BA7BD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12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922" name="Group 329">
            <a:extLst>
              <a:ext uri="{FF2B5EF4-FFF2-40B4-BE49-F238E27FC236}">
                <a16:creationId xmlns:a16="http://schemas.microsoft.com/office/drawing/2014/main" id="{693F57AF-C17D-1E4B-9004-636BDAE8E52E}"/>
              </a:ext>
            </a:extLst>
          </p:cNvPr>
          <p:cNvGrpSpPr>
            <a:grpSpLocks/>
          </p:cNvGrpSpPr>
          <p:nvPr/>
        </p:nvGrpSpPr>
        <p:grpSpPr bwMode="auto">
          <a:xfrm>
            <a:off x="2679390" y="3798232"/>
            <a:ext cx="685800" cy="1447800"/>
            <a:chOff x="192" y="768"/>
            <a:chExt cx="432" cy="912"/>
          </a:xfrm>
        </p:grpSpPr>
        <p:sp>
          <p:nvSpPr>
            <p:cNvPr id="923" name="Rectangle 330">
              <a:extLst>
                <a:ext uri="{FF2B5EF4-FFF2-40B4-BE49-F238E27FC236}">
                  <a16:creationId xmlns:a16="http://schemas.microsoft.com/office/drawing/2014/main" id="{50CF40B2-620E-CE40-8DF2-BF1421294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1200"/>
              <a:ext cx="144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" name="Line 331">
              <a:extLst>
                <a:ext uri="{FF2B5EF4-FFF2-40B4-BE49-F238E27FC236}">
                  <a16:creationId xmlns:a16="http://schemas.microsoft.com/office/drawing/2014/main" id="{DAFB61CE-9BD0-3742-ACC4-761EEA3883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152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" name="Line 332">
              <a:extLst>
                <a:ext uri="{FF2B5EF4-FFF2-40B4-BE49-F238E27FC236}">
                  <a16:creationId xmlns:a16="http://schemas.microsoft.com/office/drawing/2014/main" id="{4C3536D7-7D3C-3048-8168-B93448AC54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248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" name="Line 333">
              <a:extLst>
                <a:ext uri="{FF2B5EF4-FFF2-40B4-BE49-F238E27FC236}">
                  <a16:creationId xmlns:a16="http://schemas.microsoft.com/office/drawing/2014/main" id="{0B87FDD6-85FE-BC46-B801-46EFF8EE6C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344"/>
              <a:ext cx="0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" name="Line 334">
              <a:extLst>
                <a:ext uri="{FF2B5EF4-FFF2-40B4-BE49-F238E27FC236}">
                  <a16:creationId xmlns:a16="http://schemas.microsoft.com/office/drawing/2014/main" id="{164507B1-BB2A-0545-B2E5-90CB4C1A63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488"/>
              <a:ext cx="19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" name="Line 335">
              <a:extLst>
                <a:ext uri="{FF2B5EF4-FFF2-40B4-BE49-F238E27FC236}">
                  <a16:creationId xmlns:a16="http://schemas.microsoft.com/office/drawing/2014/main" id="{3598B156-864D-6044-8013-17E4F83943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536"/>
              <a:ext cx="19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" name="Line 336">
              <a:extLst>
                <a:ext uri="{FF2B5EF4-FFF2-40B4-BE49-F238E27FC236}">
                  <a16:creationId xmlns:a16="http://schemas.microsoft.com/office/drawing/2014/main" id="{F629F9D6-4762-6A4D-9D1A-731AD0C7BB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536"/>
              <a:ext cx="0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" name="Line 337">
              <a:extLst>
                <a:ext uri="{FF2B5EF4-FFF2-40B4-BE49-F238E27FC236}">
                  <a16:creationId xmlns:a16="http://schemas.microsoft.com/office/drawing/2014/main" id="{A58550A6-B85B-534A-9D5A-EAC65A203A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296"/>
              <a:ext cx="4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" name="Line 338">
              <a:extLst>
                <a:ext uri="{FF2B5EF4-FFF2-40B4-BE49-F238E27FC236}">
                  <a16:creationId xmlns:a16="http://schemas.microsoft.com/office/drawing/2014/main" id="{8524C599-DDD1-1A48-AF7F-A715FD34D1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" y="816"/>
              <a:ext cx="0" cy="48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32" name="Group 339">
              <a:extLst>
                <a:ext uri="{FF2B5EF4-FFF2-40B4-BE49-F238E27FC236}">
                  <a16:creationId xmlns:a16="http://schemas.microsoft.com/office/drawing/2014/main" id="{CFD1E5F7-D52A-044F-8416-5339661CDA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768"/>
              <a:ext cx="432" cy="96"/>
              <a:chOff x="912" y="1440"/>
              <a:chExt cx="432" cy="96"/>
            </a:xfrm>
          </p:grpSpPr>
          <p:grpSp>
            <p:nvGrpSpPr>
              <p:cNvPr id="933" name="Group 340">
                <a:extLst>
                  <a:ext uri="{FF2B5EF4-FFF2-40B4-BE49-F238E27FC236}">
                    <a16:creationId xmlns:a16="http://schemas.microsoft.com/office/drawing/2014/main" id="{DD9150D7-1BDD-7E44-B03A-4C024D16AB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1440"/>
                <a:ext cx="146" cy="96"/>
                <a:chOff x="1008" y="1440"/>
                <a:chExt cx="146" cy="96"/>
              </a:xfrm>
            </p:grpSpPr>
            <p:sp>
              <p:nvSpPr>
                <p:cNvPr id="942" name="Line 341">
                  <a:extLst>
                    <a:ext uri="{FF2B5EF4-FFF2-40B4-BE49-F238E27FC236}">
                      <a16:creationId xmlns:a16="http://schemas.microsoft.com/office/drawing/2014/main" id="{C129C0EA-1664-F94E-BBD6-801DF4F819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0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3" name="Line 342">
                  <a:extLst>
                    <a:ext uri="{FF2B5EF4-FFF2-40B4-BE49-F238E27FC236}">
                      <a16:creationId xmlns:a16="http://schemas.microsoft.com/office/drawing/2014/main" id="{8E38395C-E5DE-E544-B4F7-838D745972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08" y="14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4" name="Line 343">
                  <a:extLst>
                    <a:ext uri="{FF2B5EF4-FFF2-40B4-BE49-F238E27FC236}">
                      <a16:creationId xmlns:a16="http://schemas.microsoft.com/office/drawing/2014/main" id="{9677825A-8ADA-6D46-BF49-E5F6A0D4C3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5" name="Oval 344">
                  <a:extLst>
                    <a:ext uri="{FF2B5EF4-FFF2-40B4-BE49-F238E27FC236}">
                      <a16:creationId xmlns:a16="http://schemas.microsoft.com/office/drawing/2014/main" id="{7CC4B892-6144-FE43-B59F-529C4B83E6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" y="1464"/>
                  <a:ext cx="47" cy="4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34" name="Group 345">
                <a:extLst>
                  <a:ext uri="{FF2B5EF4-FFF2-40B4-BE49-F238E27FC236}">
                    <a16:creationId xmlns:a16="http://schemas.microsoft.com/office/drawing/2014/main" id="{9539594A-C86E-1042-A9FA-823AF6F211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1440"/>
                <a:ext cx="146" cy="96"/>
                <a:chOff x="1008" y="1440"/>
                <a:chExt cx="146" cy="96"/>
              </a:xfrm>
            </p:grpSpPr>
            <p:sp>
              <p:nvSpPr>
                <p:cNvPr id="938" name="Line 346">
                  <a:extLst>
                    <a:ext uri="{FF2B5EF4-FFF2-40B4-BE49-F238E27FC236}">
                      <a16:creationId xmlns:a16="http://schemas.microsoft.com/office/drawing/2014/main" id="{AFE17898-AA92-3C47-B620-235E7C91F41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0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9" name="Line 347">
                  <a:extLst>
                    <a:ext uri="{FF2B5EF4-FFF2-40B4-BE49-F238E27FC236}">
                      <a16:creationId xmlns:a16="http://schemas.microsoft.com/office/drawing/2014/main" id="{FBC01E30-099D-2542-8BD4-2CFB192E72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08" y="14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0" name="Line 348">
                  <a:extLst>
                    <a:ext uri="{FF2B5EF4-FFF2-40B4-BE49-F238E27FC236}">
                      <a16:creationId xmlns:a16="http://schemas.microsoft.com/office/drawing/2014/main" id="{D58368B4-7B47-054B-8C21-25CF75F722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1" name="Oval 349">
                  <a:extLst>
                    <a:ext uri="{FF2B5EF4-FFF2-40B4-BE49-F238E27FC236}">
                      <a16:creationId xmlns:a16="http://schemas.microsoft.com/office/drawing/2014/main" id="{C749E96C-5F4A-6B4E-809C-46ABBA936A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" y="1464"/>
                  <a:ext cx="47" cy="4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935" name="Line 350">
                <a:extLst>
                  <a:ext uri="{FF2B5EF4-FFF2-40B4-BE49-F238E27FC236}">
                    <a16:creationId xmlns:a16="http://schemas.microsoft.com/office/drawing/2014/main" id="{B9B50332-29B6-3040-B4C4-BB3AB45E94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04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" name="Line 351">
                <a:extLst>
                  <a:ext uri="{FF2B5EF4-FFF2-40B4-BE49-F238E27FC236}">
                    <a16:creationId xmlns:a16="http://schemas.microsoft.com/office/drawing/2014/main" id="{0EC30163-4F7F-BA42-93BE-7FBB5D58E9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" name="Line 352">
                <a:extLst>
                  <a:ext uri="{FF2B5EF4-FFF2-40B4-BE49-F238E27FC236}">
                    <a16:creationId xmlns:a16="http://schemas.microsoft.com/office/drawing/2014/main" id="{CE45DCD2-D291-5B4C-BC96-8BB1819CEE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12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946" name="Group 353">
            <a:extLst>
              <a:ext uri="{FF2B5EF4-FFF2-40B4-BE49-F238E27FC236}">
                <a16:creationId xmlns:a16="http://schemas.microsoft.com/office/drawing/2014/main" id="{0C8349F5-AAAC-CF4F-9744-B6819046E00A}"/>
              </a:ext>
            </a:extLst>
          </p:cNvPr>
          <p:cNvGrpSpPr>
            <a:grpSpLocks/>
          </p:cNvGrpSpPr>
          <p:nvPr/>
        </p:nvGrpSpPr>
        <p:grpSpPr bwMode="auto">
          <a:xfrm>
            <a:off x="3365190" y="3798232"/>
            <a:ext cx="685800" cy="1447800"/>
            <a:chOff x="192" y="768"/>
            <a:chExt cx="432" cy="912"/>
          </a:xfrm>
        </p:grpSpPr>
        <p:sp>
          <p:nvSpPr>
            <p:cNvPr id="947" name="Rectangle 354">
              <a:extLst>
                <a:ext uri="{FF2B5EF4-FFF2-40B4-BE49-F238E27FC236}">
                  <a16:creationId xmlns:a16="http://schemas.microsoft.com/office/drawing/2014/main" id="{81807F04-E739-844F-9F28-CC8909DFBC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1200"/>
              <a:ext cx="144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8" name="Line 355">
              <a:extLst>
                <a:ext uri="{FF2B5EF4-FFF2-40B4-BE49-F238E27FC236}">
                  <a16:creationId xmlns:a16="http://schemas.microsoft.com/office/drawing/2014/main" id="{74E66351-AD35-4E43-84D5-6A126C0B3F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152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9" name="Line 356">
              <a:extLst>
                <a:ext uri="{FF2B5EF4-FFF2-40B4-BE49-F238E27FC236}">
                  <a16:creationId xmlns:a16="http://schemas.microsoft.com/office/drawing/2014/main" id="{255430E2-C4F8-D942-99C8-D842B2A419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248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0" name="Line 357">
              <a:extLst>
                <a:ext uri="{FF2B5EF4-FFF2-40B4-BE49-F238E27FC236}">
                  <a16:creationId xmlns:a16="http://schemas.microsoft.com/office/drawing/2014/main" id="{8242D31C-AD0B-724C-91FB-A5E5BE72B4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344"/>
              <a:ext cx="0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1" name="Line 358">
              <a:extLst>
                <a:ext uri="{FF2B5EF4-FFF2-40B4-BE49-F238E27FC236}">
                  <a16:creationId xmlns:a16="http://schemas.microsoft.com/office/drawing/2014/main" id="{5A464070-4A26-0E43-B145-F2F4D743F6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488"/>
              <a:ext cx="19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2" name="Line 359">
              <a:extLst>
                <a:ext uri="{FF2B5EF4-FFF2-40B4-BE49-F238E27FC236}">
                  <a16:creationId xmlns:a16="http://schemas.microsoft.com/office/drawing/2014/main" id="{C8EFD00A-A8F0-2C4C-9920-3A7E65DA18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536"/>
              <a:ext cx="19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" name="Line 360">
              <a:extLst>
                <a:ext uri="{FF2B5EF4-FFF2-40B4-BE49-F238E27FC236}">
                  <a16:creationId xmlns:a16="http://schemas.microsoft.com/office/drawing/2014/main" id="{E548FF65-3B60-2546-8B1B-E533891CCC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536"/>
              <a:ext cx="0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4" name="Line 361">
              <a:extLst>
                <a:ext uri="{FF2B5EF4-FFF2-40B4-BE49-F238E27FC236}">
                  <a16:creationId xmlns:a16="http://schemas.microsoft.com/office/drawing/2014/main" id="{A6C67EBD-1837-1A49-946B-304BF9933A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296"/>
              <a:ext cx="4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5" name="Line 362">
              <a:extLst>
                <a:ext uri="{FF2B5EF4-FFF2-40B4-BE49-F238E27FC236}">
                  <a16:creationId xmlns:a16="http://schemas.microsoft.com/office/drawing/2014/main" id="{1466C8CB-EA5B-224F-89F8-91EA80FB7D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" y="816"/>
              <a:ext cx="0" cy="48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56" name="Group 363">
              <a:extLst>
                <a:ext uri="{FF2B5EF4-FFF2-40B4-BE49-F238E27FC236}">
                  <a16:creationId xmlns:a16="http://schemas.microsoft.com/office/drawing/2014/main" id="{D02743CF-DEE2-7248-ABA7-B78A24CDB5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768"/>
              <a:ext cx="432" cy="96"/>
              <a:chOff x="912" y="1440"/>
              <a:chExt cx="432" cy="96"/>
            </a:xfrm>
          </p:grpSpPr>
          <p:grpSp>
            <p:nvGrpSpPr>
              <p:cNvPr id="957" name="Group 364">
                <a:extLst>
                  <a:ext uri="{FF2B5EF4-FFF2-40B4-BE49-F238E27FC236}">
                    <a16:creationId xmlns:a16="http://schemas.microsoft.com/office/drawing/2014/main" id="{AA14FC63-21B0-3547-8C1C-0F9E1F9969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1440"/>
                <a:ext cx="146" cy="96"/>
                <a:chOff x="1008" y="1440"/>
                <a:chExt cx="146" cy="96"/>
              </a:xfrm>
            </p:grpSpPr>
            <p:sp>
              <p:nvSpPr>
                <p:cNvPr id="966" name="Line 365">
                  <a:extLst>
                    <a:ext uri="{FF2B5EF4-FFF2-40B4-BE49-F238E27FC236}">
                      <a16:creationId xmlns:a16="http://schemas.microsoft.com/office/drawing/2014/main" id="{13DEA91B-E5C9-A546-BBA1-29F9CAE4FF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0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7" name="Line 366">
                  <a:extLst>
                    <a:ext uri="{FF2B5EF4-FFF2-40B4-BE49-F238E27FC236}">
                      <a16:creationId xmlns:a16="http://schemas.microsoft.com/office/drawing/2014/main" id="{FCAAAA2E-43F4-0442-8AEF-F4156CCB94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08" y="14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8" name="Line 367">
                  <a:extLst>
                    <a:ext uri="{FF2B5EF4-FFF2-40B4-BE49-F238E27FC236}">
                      <a16:creationId xmlns:a16="http://schemas.microsoft.com/office/drawing/2014/main" id="{A94F5E87-C5A5-9649-A869-DCBB856F46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9" name="Oval 368">
                  <a:extLst>
                    <a:ext uri="{FF2B5EF4-FFF2-40B4-BE49-F238E27FC236}">
                      <a16:creationId xmlns:a16="http://schemas.microsoft.com/office/drawing/2014/main" id="{C884DA5B-33A1-D141-865E-E051B54924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" y="1464"/>
                  <a:ext cx="47" cy="4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58" name="Group 369">
                <a:extLst>
                  <a:ext uri="{FF2B5EF4-FFF2-40B4-BE49-F238E27FC236}">
                    <a16:creationId xmlns:a16="http://schemas.microsoft.com/office/drawing/2014/main" id="{1229B6F4-0A72-064E-8A66-171A75112F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1440"/>
                <a:ext cx="146" cy="96"/>
                <a:chOff x="1008" y="1440"/>
                <a:chExt cx="146" cy="96"/>
              </a:xfrm>
            </p:grpSpPr>
            <p:sp>
              <p:nvSpPr>
                <p:cNvPr id="962" name="Line 370">
                  <a:extLst>
                    <a:ext uri="{FF2B5EF4-FFF2-40B4-BE49-F238E27FC236}">
                      <a16:creationId xmlns:a16="http://schemas.microsoft.com/office/drawing/2014/main" id="{002368ED-5961-8244-9437-DB1951336E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0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3" name="Line 371">
                  <a:extLst>
                    <a:ext uri="{FF2B5EF4-FFF2-40B4-BE49-F238E27FC236}">
                      <a16:creationId xmlns:a16="http://schemas.microsoft.com/office/drawing/2014/main" id="{F1990C18-8711-8046-8838-AE09425175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08" y="14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4" name="Line 372">
                  <a:extLst>
                    <a:ext uri="{FF2B5EF4-FFF2-40B4-BE49-F238E27FC236}">
                      <a16:creationId xmlns:a16="http://schemas.microsoft.com/office/drawing/2014/main" id="{C2E4FD65-B390-4049-B355-9398A8C6BD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5" name="Oval 373">
                  <a:extLst>
                    <a:ext uri="{FF2B5EF4-FFF2-40B4-BE49-F238E27FC236}">
                      <a16:creationId xmlns:a16="http://schemas.microsoft.com/office/drawing/2014/main" id="{23D7D712-B67B-C843-A9C2-BEBFFCB7A1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" y="1464"/>
                  <a:ext cx="47" cy="4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959" name="Line 374">
                <a:extLst>
                  <a:ext uri="{FF2B5EF4-FFF2-40B4-BE49-F238E27FC236}">
                    <a16:creationId xmlns:a16="http://schemas.microsoft.com/office/drawing/2014/main" id="{7542A6C0-8B87-FB41-BC01-1AAAEB8866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04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0" name="Line 375">
                <a:extLst>
                  <a:ext uri="{FF2B5EF4-FFF2-40B4-BE49-F238E27FC236}">
                    <a16:creationId xmlns:a16="http://schemas.microsoft.com/office/drawing/2014/main" id="{AB53C069-D0D2-3D46-A782-D28CF220BD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1" name="Line 376">
                <a:extLst>
                  <a:ext uri="{FF2B5EF4-FFF2-40B4-BE49-F238E27FC236}">
                    <a16:creationId xmlns:a16="http://schemas.microsoft.com/office/drawing/2014/main" id="{FC9F23E8-E28B-3C42-BC85-A253EDB603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12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970" name="Group 377">
            <a:extLst>
              <a:ext uri="{FF2B5EF4-FFF2-40B4-BE49-F238E27FC236}">
                <a16:creationId xmlns:a16="http://schemas.microsoft.com/office/drawing/2014/main" id="{9E66F989-DC90-F240-8DFA-6878749D8894}"/>
              </a:ext>
            </a:extLst>
          </p:cNvPr>
          <p:cNvGrpSpPr>
            <a:grpSpLocks/>
          </p:cNvGrpSpPr>
          <p:nvPr/>
        </p:nvGrpSpPr>
        <p:grpSpPr bwMode="auto">
          <a:xfrm>
            <a:off x="4050990" y="3798232"/>
            <a:ext cx="685800" cy="1447800"/>
            <a:chOff x="192" y="768"/>
            <a:chExt cx="432" cy="912"/>
          </a:xfrm>
        </p:grpSpPr>
        <p:sp>
          <p:nvSpPr>
            <p:cNvPr id="971" name="Rectangle 378">
              <a:extLst>
                <a:ext uri="{FF2B5EF4-FFF2-40B4-BE49-F238E27FC236}">
                  <a16:creationId xmlns:a16="http://schemas.microsoft.com/office/drawing/2014/main" id="{32ADDDF6-5364-BC4B-90D5-443DCA40B4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1200"/>
              <a:ext cx="144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2" name="Line 379">
              <a:extLst>
                <a:ext uri="{FF2B5EF4-FFF2-40B4-BE49-F238E27FC236}">
                  <a16:creationId xmlns:a16="http://schemas.microsoft.com/office/drawing/2014/main" id="{A54C9A23-D93E-4B4D-8E31-4135035F44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152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" name="Line 380">
              <a:extLst>
                <a:ext uri="{FF2B5EF4-FFF2-40B4-BE49-F238E27FC236}">
                  <a16:creationId xmlns:a16="http://schemas.microsoft.com/office/drawing/2014/main" id="{9D2A13C3-E65F-944D-AC2E-9294BC5D2C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248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4" name="Line 381">
              <a:extLst>
                <a:ext uri="{FF2B5EF4-FFF2-40B4-BE49-F238E27FC236}">
                  <a16:creationId xmlns:a16="http://schemas.microsoft.com/office/drawing/2014/main" id="{FC3D7B44-0F46-5549-AF78-B8C8E1F497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344"/>
              <a:ext cx="0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5" name="Line 382">
              <a:extLst>
                <a:ext uri="{FF2B5EF4-FFF2-40B4-BE49-F238E27FC236}">
                  <a16:creationId xmlns:a16="http://schemas.microsoft.com/office/drawing/2014/main" id="{4123A44B-DF86-F04C-8351-1DF06BF94D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488"/>
              <a:ext cx="19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6" name="Line 383">
              <a:extLst>
                <a:ext uri="{FF2B5EF4-FFF2-40B4-BE49-F238E27FC236}">
                  <a16:creationId xmlns:a16="http://schemas.microsoft.com/office/drawing/2014/main" id="{A19C3510-2161-474A-AF93-428E55F158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536"/>
              <a:ext cx="19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7" name="Line 384">
              <a:extLst>
                <a:ext uri="{FF2B5EF4-FFF2-40B4-BE49-F238E27FC236}">
                  <a16:creationId xmlns:a16="http://schemas.microsoft.com/office/drawing/2014/main" id="{6D5E78AE-B6B3-DC49-B69C-3E2A1FFD50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536"/>
              <a:ext cx="0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8" name="Line 385">
              <a:extLst>
                <a:ext uri="{FF2B5EF4-FFF2-40B4-BE49-F238E27FC236}">
                  <a16:creationId xmlns:a16="http://schemas.microsoft.com/office/drawing/2014/main" id="{C534B8BB-0521-CA4A-B912-6B54B47059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296"/>
              <a:ext cx="4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9" name="Line 386">
              <a:extLst>
                <a:ext uri="{FF2B5EF4-FFF2-40B4-BE49-F238E27FC236}">
                  <a16:creationId xmlns:a16="http://schemas.microsoft.com/office/drawing/2014/main" id="{C23AE412-1FF6-7841-8FFD-0413976F3B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" y="816"/>
              <a:ext cx="0" cy="48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80" name="Group 387">
              <a:extLst>
                <a:ext uri="{FF2B5EF4-FFF2-40B4-BE49-F238E27FC236}">
                  <a16:creationId xmlns:a16="http://schemas.microsoft.com/office/drawing/2014/main" id="{14836B8F-52EB-5A46-82F5-3C52A68CE1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768"/>
              <a:ext cx="432" cy="96"/>
              <a:chOff x="912" y="1440"/>
              <a:chExt cx="432" cy="96"/>
            </a:xfrm>
          </p:grpSpPr>
          <p:grpSp>
            <p:nvGrpSpPr>
              <p:cNvPr id="981" name="Group 388">
                <a:extLst>
                  <a:ext uri="{FF2B5EF4-FFF2-40B4-BE49-F238E27FC236}">
                    <a16:creationId xmlns:a16="http://schemas.microsoft.com/office/drawing/2014/main" id="{980EF67E-CF93-B042-86FA-610553A3AA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1440"/>
                <a:ext cx="146" cy="96"/>
                <a:chOff x="1008" y="1440"/>
                <a:chExt cx="146" cy="96"/>
              </a:xfrm>
            </p:grpSpPr>
            <p:sp>
              <p:nvSpPr>
                <p:cNvPr id="990" name="Line 389">
                  <a:extLst>
                    <a:ext uri="{FF2B5EF4-FFF2-40B4-BE49-F238E27FC236}">
                      <a16:creationId xmlns:a16="http://schemas.microsoft.com/office/drawing/2014/main" id="{5F4EB494-0050-E741-BE79-457B4EA7AD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0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1" name="Line 390">
                  <a:extLst>
                    <a:ext uri="{FF2B5EF4-FFF2-40B4-BE49-F238E27FC236}">
                      <a16:creationId xmlns:a16="http://schemas.microsoft.com/office/drawing/2014/main" id="{5D2F55BD-8190-A949-9F07-EB91714F26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08" y="14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2" name="Line 391">
                  <a:extLst>
                    <a:ext uri="{FF2B5EF4-FFF2-40B4-BE49-F238E27FC236}">
                      <a16:creationId xmlns:a16="http://schemas.microsoft.com/office/drawing/2014/main" id="{33E89BF8-AABB-C049-B2DF-3CA54D1270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3" name="Oval 392">
                  <a:extLst>
                    <a:ext uri="{FF2B5EF4-FFF2-40B4-BE49-F238E27FC236}">
                      <a16:creationId xmlns:a16="http://schemas.microsoft.com/office/drawing/2014/main" id="{D86BC079-17FA-2F4D-9420-0F5A79CF79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" y="1464"/>
                  <a:ext cx="47" cy="4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82" name="Group 393">
                <a:extLst>
                  <a:ext uri="{FF2B5EF4-FFF2-40B4-BE49-F238E27FC236}">
                    <a16:creationId xmlns:a16="http://schemas.microsoft.com/office/drawing/2014/main" id="{3C5F71EE-BA74-E042-B670-5182DA90C8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1440"/>
                <a:ext cx="146" cy="96"/>
                <a:chOff x="1008" y="1440"/>
                <a:chExt cx="146" cy="96"/>
              </a:xfrm>
            </p:grpSpPr>
            <p:sp>
              <p:nvSpPr>
                <p:cNvPr id="986" name="Line 394">
                  <a:extLst>
                    <a:ext uri="{FF2B5EF4-FFF2-40B4-BE49-F238E27FC236}">
                      <a16:creationId xmlns:a16="http://schemas.microsoft.com/office/drawing/2014/main" id="{2AA2FBAE-D15C-C74A-9985-1C885ACA9F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0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7" name="Line 395">
                  <a:extLst>
                    <a:ext uri="{FF2B5EF4-FFF2-40B4-BE49-F238E27FC236}">
                      <a16:creationId xmlns:a16="http://schemas.microsoft.com/office/drawing/2014/main" id="{90688B04-5E51-A742-B7FC-9F1A618499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08" y="14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8" name="Line 396">
                  <a:extLst>
                    <a:ext uri="{FF2B5EF4-FFF2-40B4-BE49-F238E27FC236}">
                      <a16:creationId xmlns:a16="http://schemas.microsoft.com/office/drawing/2014/main" id="{9BC0F00E-9E8D-5849-A152-EDE96ED600D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9" name="Oval 397">
                  <a:extLst>
                    <a:ext uri="{FF2B5EF4-FFF2-40B4-BE49-F238E27FC236}">
                      <a16:creationId xmlns:a16="http://schemas.microsoft.com/office/drawing/2014/main" id="{2C6B8DBB-6303-6B42-8BE4-C61F29AC02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" y="1464"/>
                  <a:ext cx="47" cy="4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983" name="Line 398">
                <a:extLst>
                  <a:ext uri="{FF2B5EF4-FFF2-40B4-BE49-F238E27FC236}">
                    <a16:creationId xmlns:a16="http://schemas.microsoft.com/office/drawing/2014/main" id="{8EB37C39-6071-B246-B350-0B435B23D0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04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4" name="Line 399">
                <a:extLst>
                  <a:ext uri="{FF2B5EF4-FFF2-40B4-BE49-F238E27FC236}">
                    <a16:creationId xmlns:a16="http://schemas.microsoft.com/office/drawing/2014/main" id="{2B78E3B1-B950-7C4B-B769-C1633C3DB0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5" name="Line 400">
                <a:extLst>
                  <a:ext uri="{FF2B5EF4-FFF2-40B4-BE49-F238E27FC236}">
                    <a16:creationId xmlns:a16="http://schemas.microsoft.com/office/drawing/2014/main" id="{B8E29217-DB23-6A4F-96D2-6C6FB1A9A6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12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994" name="Group 401">
            <a:extLst>
              <a:ext uri="{FF2B5EF4-FFF2-40B4-BE49-F238E27FC236}">
                <a16:creationId xmlns:a16="http://schemas.microsoft.com/office/drawing/2014/main" id="{04E42BAA-F2FF-EC46-A1B9-F12F9E4FE2A1}"/>
              </a:ext>
            </a:extLst>
          </p:cNvPr>
          <p:cNvGrpSpPr>
            <a:grpSpLocks/>
          </p:cNvGrpSpPr>
          <p:nvPr/>
        </p:nvGrpSpPr>
        <p:grpSpPr bwMode="auto">
          <a:xfrm>
            <a:off x="4736790" y="3798232"/>
            <a:ext cx="685800" cy="1447800"/>
            <a:chOff x="192" y="768"/>
            <a:chExt cx="432" cy="912"/>
          </a:xfrm>
        </p:grpSpPr>
        <p:sp>
          <p:nvSpPr>
            <p:cNvPr id="995" name="Rectangle 402">
              <a:extLst>
                <a:ext uri="{FF2B5EF4-FFF2-40B4-BE49-F238E27FC236}">
                  <a16:creationId xmlns:a16="http://schemas.microsoft.com/office/drawing/2014/main" id="{6CA6259C-19FB-0340-8966-271050364E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1200"/>
              <a:ext cx="144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6" name="Line 403">
              <a:extLst>
                <a:ext uri="{FF2B5EF4-FFF2-40B4-BE49-F238E27FC236}">
                  <a16:creationId xmlns:a16="http://schemas.microsoft.com/office/drawing/2014/main" id="{114839B3-8015-F54D-86EB-CA2E57C0BD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152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7" name="Line 404">
              <a:extLst>
                <a:ext uri="{FF2B5EF4-FFF2-40B4-BE49-F238E27FC236}">
                  <a16:creationId xmlns:a16="http://schemas.microsoft.com/office/drawing/2014/main" id="{B71F7B30-2DF4-C545-AAB7-EE0F3CE321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248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8" name="Line 405">
              <a:extLst>
                <a:ext uri="{FF2B5EF4-FFF2-40B4-BE49-F238E27FC236}">
                  <a16:creationId xmlns:a16="http://schemas.microsoft.com/office/drawing/2014/main" id="{654AFE19-1EF0-F049-8CCE-533F4B0DF0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344"/>
              <a:ext cx="0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9" name="Line 406">
              <a:extLst>
                <a:ext uri="{FF2B5EF4-FFF2-40B4-BE49-F238E27FC236}">
                  <a16:creationId xmlns:a16="http://schemas.microsoft.com/office/drawing/2014/main" id="{9DF826C2-02A4-954A-9175-359EE2BC28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488"/>
              <a:ext cx="19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0" name="Line 407">
              <a:extLst>
                <a:ext uri="{FF2B5EF4-FFF2-40B4-BE49-F238E27FC236}">
                  <a16:creationId xmlns:a16="http://schemas.microsoft.com/office/drawing/2014/main" id="{2D2BB64D-927D-6448-BBCB-35A1F40856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536"/>
              <a:ext cx="19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1" name="Line 408">
              <a:extLst>
                <a:ext uri="{FF2B5EF4-FFF2-40B4-BE49-F238E27FC236}">
                  <a16:creationId xmlns:a16="http://schemas.microsoft.com/office/drawing/2014/main" id="{E9F8C247-EDF6-4947-83C9-FB20F254C0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536"/>
              <a:ext cx="0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2" name="Line 409">
              <a:extLst>
                <a:ext uri="{FF2B5EF4-FFF2-40B4-BE49-F238E27FC236}">
                  <a16:creationId xmlns:a16="http://schemas.microsoft.com/office/drawing/2014/main" id="{0D264CCF-4CE9-4F4D-A9C1-C1491EE274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296"/>
              <a:ext cx="4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3" name="Line 410">
              <a:extLst>
                <a:ext uri="{FF2B5EF4-FFF2-40B4-BE49-F238E27FC236}">
                  <a16:creationId xmlns:a16="http://schemas.microsoft.com/office/drawing/2014/main" id="{77D4C64D-3C87-CA47-AA83-B8C0286099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" y="816"/>
              <a:ext cx="0" cy="48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04" name="Group 411">
              <a:extLst>
                <a:ext uri="{FF2B5EF4-FFF2-40B4-BE49-F238E27FC236}">
                  <a16:creationId xmlns:a16="http://schemas.microsoft.com/office/drawing/2014/main" id="{6E1C14EA-E42D-BD45-BFDA-76E8C41C8B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768"/>
              <a:ext cx="432" cy="96"/>
              <a:chOff x="912" y="1440"/>
              <a:chExt cx="432" cy="96"/>
            </a:xfrm>
          </p:grpSpPr>
          <p:grpSp>
            <p:nvGrpSpPr>
              <p:cNvPr id="1005" name="Group 412">
                <a:extLst>
                  <a:ext uri="{FF2B5EF4-FFF2-40B4-BE49-F238E27FC236}">
                    <a16:creationId xmlns:a16="http://schemas.microsoft.com/office/drawing/2014/main" id="{588E5761-0AFC-5F42-A707-81A2EEB9E4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1440"/>
                <a:ext cx="146" cy="96"/>
                <a:chOff x="1008" y="1440"/>
                <a:chExt cx="146" cy="96"/>
              </a:xfrm>
            </p:grpSpPr>
            <p:sp>
              <p:nvSpPr>
                <p:cNvPr id="1014" name="Line 413">
                  <a:extLst>
                    <a:ext uri="{FF2B5EF4-FFF2-40B4-BE49-F238E27FC236}">
                      <a16:creationId xmlns:a16="http://schemas.microsoft.com/office/drawing/2014/main" id="{06E1803E-1DA1-4542-B1A1-4F5338D64F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0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5" name="Line 414">
                  <a:extLst>
                    <a:ext uri="{FF2B5EF4-FFF2-40B4-BE49-F238E27FC236}">
                      <a16:creationId xmlns:a16="http://schemas.microsoft.com/office/drawing/2014/main" id="{A294A710-BB0B-244E-92B2-785EE098E9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08" y="14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6" name="Line 415">
                  <a:extLst>
                    <a:ext uri="{FF2B5EF4-FFF2-40B4-BE49-F238E27FC236}">
                      <a16:creationId xmlns:a16="http://schemas.microsoft.com/office/drawing/2014/main" id="{C01B369B-2F10-174B-809C-B7C6B293B58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7" name="Oval 416">
                  <a:extLst>
                    <a:ext uri="{FF2B5EF4-FFF2-40B4-BE49-F238E27FC236}">
                      <a16:creationId xmlns:a16="http://schemas.microsoft.com/office/drawing/2014/main" id="{D760D821-C804-1643-A8D1-1227181009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" y="1464"/>
                  <a:ext cx="47" cy="4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06" name="Group 417">
                <a:extLst>
                  <a:ext uri="{FF2B5EF4-FFF2-40B4-BE49-F238E27FC236}">
                    <a16:creationId xmlns:a16="http://schemas.microsoft.com/office/drawing/2014/main" id="{9C120CB5-D576-F148-8D9F-3B7AD800D5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1440"/>
                <a:ext cx="146" cy="96"/>
                <a:chOff x="1008" y="1440"/>
                <a:chExt cx="146" cy="96"/>
              </a:xfrm>
            </p:grpSpPr>
            <p:sp>
              <p:nvSpPr>
                <p:cNvPr id="1010" name="Line 418">
                  <a:extLst>
                    <a:ext uri="{FF2B5EF4-FFF2-40B4-BE49-F238E27FC236}">
                      <a16:creationId xmlns:a16="http://schemas.microsoft.com/office/drawing/2014/main" id="{1F962F8C-42C8-7A45-947B-EB8F3057D9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0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1" name="Line 419">
                  <a:extLst>
                    <a:ext uri="{FF2B5EF4-FFF2-40B4-BE49-F238E27FC236}">
                      <a16:creationId xmlns:a16="http://schemas.microsoft.com/office/drawing/2014/main" id="{5274E1E3-4F2A-E741-854A-FF10864810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08" y="14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2" name="Line 420">
                  <a:extLst>
                    <a:ext uri="{FF2B5EF4-FFF2-40B4-BE49-F238E27FC236}">
                      <a16:creationId xmlns:a16="http://schemas.microsoft.com/office/drawing/2014/main" id="{F5DB5639-5593-F543-8D8E-76EE69C3FE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3" name="Oval 421">
                  <a:extLst>
                    <a:ext uri="{FF2B5EF4-FFF2-40B4-BE49-F238E27FC236}">
                      <a16:creationId xmlns:a16="http://schemas.microsoft.com/office/drawing/2014/main" id="{31BEF0ED-B7E3-5140-B06F-784D9758B5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" y="1464"/>
                  <a:ext cx="47" cy="4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007" name="Line 422">
                <a:extLst>
                  <a:ext uri="{FF2B5EF4-FFF2-40B4-BE49-F238E27FC236}">
                    <a16:creationId xmlns:a16="http://schemas.microsoft.com/office/drawing/2014/main" id="{2A9579CA-4E6E-B44E-9D58-F0CB8E057C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04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8" name="Line 423">
                <a:extLst>
                  <a:ext uri="{FF2B5EF4-FFF2-40B4-BE49-F238E27FC236}">
                    <a16:creationId xmlns:a16="http://schemas.microsoft.com/office/drawing/2014/main" id="{0400A0C5-0EE8-D449-AD47-2CBF315037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9" name="Line 424">
                <a:extLst>
                  <a:ext uri="{FF2B5EF4-FFF2-40B4-BE49-F238E27FC236}">
                    <a16:creationId xmlns:a16="http://schemas.microsoft.com/office/drawing/2014/main" id="{B95C91DB-86E1-7448-8FC8-58DFC1E62A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12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018" name="Group 425">
            <a:extLst>
              <a:ext uri="{FF2B5EF4-FFF2-40B4-BE49-F238E27FC236}">
                <a16:creationId xmlns:a16="http://schemas.microsoft.com/office/drawing/2014/main" id="{DF0256AB-257B-7342-9322-F92AF7F337B5}"/>
              </a:ext>
            </a:extLst>
          </p:cNvPr>
          <p:cNvGrpSpPr>
            <a:grpSpLocks/>
          </p:cNvGrpSpPr>
          <p:nvPr/>
        </p:nvGrpSpPr>
        <p:grpSpPr bwMode="auto">
          <a:xfrm>
            <a:off x="5422590" y="3798232"/>
            <a:ext cx="685800" cy="1447800"/>
            <a:chOff x="192" y="768"/>
            <a:chExt cx="432" cy="912"/>
          </a:xfrm>
        </p:grpSpPr>
        <p:sp>
          <p:nvSpPr>
            <p:cNvPr id="1019" name="Rectangle 426">
              <a:extLst>
                <a:ext uri="{FF2B5EF4-FFF2-40B4-BE49-F238E27FC236}">
                  <a16:creationId xmlns:a16="http://schemas.microsoft.com/office/drawing/2014/main" id="{386DE01C-6F5C-E74E-B50A-6D5616A684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1200"/>
              <a:ext cx="144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0" name="Line 427">
              <a:extLst>
                <a:ext uri="{FF2B5EF4-FFF2-40B4-BE49-F238E27FC236}">
                  <a16:creationId xmlns:a16="http://schemas.microsoft.com/office/drawing/2014/main" id="{B386A6EC-79FC-D940-A606-4A979943B0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152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1" name="Line 428">
              <a:extLst>
                <a:ext uri="{FF2B5EF4-FFF2-40B4-BE49-F238E27FC236}">
                  <a16:creationId xmlns:a16="http://schemas.microsoft.com/office/drawing/2014/main" id="{0ADB68AE-0B87-294F-ACF4-0AB6D1AE90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248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2" name="Line 429">
              <a:extLst>
                <a:ext uri="{FF2B5EF4-FFF2-40B4-BE49-F238E27FC236}">
                  <a16:creationId xmlns:a16="http://schemas.microsoft.com/office/drawing/2014/main" id="{64F9A475-4315-024A-80B3-712902BF3A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344"/>
              <a:ext cx="0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3" name="Line 430">
              <a:extLst>
                <a:ext uri="{FF2B5EF4-FFF2-40B4-BE49-F238E27FC236}">
                  <a16:creationId xmlns:a16="http://schemas.microsoft.com/office/drawing/2014/main" id="{C679DBF6-6855-2D48-91B0-9CFBC4F8BC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488"/>
              <a:ext cx="19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" name="Line 431">
              <a:extLst>
                <a:ext uri="{FF2B5EF4-FFF2-40B4-BE49-F238E27FC236}">
                  <a16:creationId xmlns:a16="http://schemas.microsoft.com/office/drawing/2014/main" id="{5E5D32F3-85E4-6140-A3C3-1EAD519838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536"/>
              <a:ext cx="19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" name="Line 432">
              <a:extLst>
                <a:ext uri="{FF2B5EF4-FFF2-40B4-BE49-F238E27FC236}">
                  <a16:creationId xmlns:a16="http://schemas.microsoft.com/office/drawing/2014/main" id="{B2F98089-06EC-4E45-88DB-B17956F73B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536"/>
              <a:ext cx="0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" name="Line 433">
              <a:extLst>
                <a:ext uri="{FF2B5EF4-FFF2-40B4-BE49-F238E27FC236}">
                  <a16:creationId xmlns:a16="http://schemas.microsoft.com/office/drawing/2014/main" id="{F666D528-A924-0949-AB46-B06430506F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296"/>
              <a:ext cx="4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" name="Line 434">
              <a:extLst>
                <a:ext uri="{FF2B5EF4-FFF2-40B4-BE49-F238E27FC236}">
                  <a16:creationId xmlns:a16="http://schemas.microsoft.com/office/drawing/2014/main" id="{C155C90C-08E9-5B4B-9277-28C288A303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" y="816"/>
              <a:ext cx="0" cy="48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28" name="Group 435">
              <a:extLst>
                <a:ext uri="{FF2B5EF4-FFF2-40B4-BE49-F238E27FC236}">
                  <a16:creationId xmlns:a16="http://schemas.microsoft.com/office/drawing/2014/main" id="{A7F81055-7C2D-FE4D-8763-855C3C64D3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768"/>
              <a:ext cx="432" cy="96"/>
              <a:chOff x="912" y="1440"/>
              <a:chExt cx="432" cy="96"/>
            </a:xfrm>
          </p:grpSpPr>
          <p:grpSp>
            <p:nvGrpSpPr>
              <p:cNvPr id="1029" name="Group 436">
                <a:extLst>
                  <a:ext uri="{FF2B5EF4-FFF2-40B4-BE49-F238E27FC236}">
                    <a16:creationId xmlns:a16="http://schemas.microsoft.com/office/drawing/2014/main" id="{C5ABBA1C-87FC-954D-88FE-1AF481965F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1440"/>
                <a:ext cx="146" cy="96"/>
                <a:chOff x="1008" y="1440"/>
                <a:chExt cx="146" cy="96"/>
              </a:xfrm>
            </p:grpSpPr>
            <p:sp>
              <p:nvSpPr>
                <p:cNvPr id="1038" name="Line 437">
                  <a:extLst>
                    <a:ext uri="{FF2B5EF4-FFF2-40B4-BE49-F238E27FC236}">
                      <a16:creationId xmlns:a16="http://schemas.microsoft.com/office/drawing/2014/main" id="{BE652CA3-6309-964D-A92A-F735FF5C8F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0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9" name="Line 438">
                  <a:extLst>
                    <a:ext uri="{FF2B5EF4-FFF2-40B4-BE49-F238E27FC236}">
                      <a16:creationId xmlns:a16="http://schemas.microsoft.com/office/drawing/2014/main" id="{59023424-FC64-3946-AC79-B1397DD5AD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08" y="14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0" name="Line 439">
                  <a:extLst>
                    <a:ext uri="{FF2B5EF4-FFF2-40B4-BE49-F238E27FC236}">
                      <a16:creationId xmlns:a16="http://schemas.microsoft.com/office/drawing/2014/main" id="{F87F3433-58A4-4240-B73D-026906D585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1" name="Oval 440">
                  <a:extLst>
                    <a:ext uri="{FF2B5EF4-FFF2-40B4-BE49-F238E27FC236}">
                      <a16:creationId xmlns:a16="http://schemas.microsoft.com/office/drawing/2014/main" id="{9796BCC7-FFBC-AD45-B8CF-AC2BAFD910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" y="1464"/>
                  <a:ext cx="47" cy="4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30" name="Group 441">
                <a:extLst>
                  <a:ext uri="{FF2B5EF4-FFF2-40B4-BE49-F238E27FC236}">
                    <a16:creationId xmlns:a16="http://schemas.microsoft.com/office/drawing/2014/main" id="{158D2D1E-A6E2-0644-9DF9-C5E18124B2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1440"/>
                <a:ext cx="146" cy="96"/>
                <a:chOff x="1008" y="1440"/>
                <a:chExt cx="146" cy="96"/>
              </a:xfrm>
            </p:grpSpPr>
            <p:sp>
              <p:nvSpPr>
                <p:cNvPr id="1034" name="Line 442">
                  <a:extLst>
                    <a:ext uri="{FF2B5EF4-FFF2-40B4-BE49-F238E27FC236}">
                      <a16:creationId xmlns:a16="http://schemas.microsoft.com/office/drawing/2014/main" id="{DE83D8D7-BF19-EB45-A53C-EA90F1DD07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0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5" name="Line 443">
                  <a:extLst>
                    <a:ext uri="{FF2B5EF4-FFF2-40B4-BE49-F238E27FC236}">
                      <a16:creationId xmlns:a16="http://schemas.microsoft.com/office/drawing/2014/main" id="{CE522842-CAEB-E842-9AFE-0965A62EC9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08" y="14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6" name="Line 444">
                  <a:extLst>
                    <a:ext uri="{FF2B5EF4-FFF2-40B4-BE49-F238E27FC236}">
                      <a16:creationId xmlns:a16="http://schemas.microsoft.com/office/drawing/2014/main" id="{0EADF2B4-D44F-C146-A909-32E6961E5D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7" name="Oval 445">
                  <a:extLst>
                    <a:ext uri="{FF2B5EF4-FFF2-40B4-BE49-F238E27FC236}">
                      <a16:creationId xmlns:a16="http://schemas.microsoft.com/office/drawing/2014/main" id="{6EA5B548-3E76-B345-BBA7-FCB1DF34D3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" y="1464"/>
                  <a:ext cx="47" cy="4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031" name="Line 446">
                <a:extLst>
                  <a:ext uri="{FF2B5EF4-FFF2-40B4-BE49-F238E27FC236}">
                    <a16:creationId xmlns:a16="http://schemas.microsoft.com/office/drawing/2014/main" id="{A2BAC425-3F04-AD43-B5F2-4199FDBC93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04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" name="Line 447">
                <a:extLst>
                  <a:ext uri="{FF2B5EF4-FFF2-40B4-BE49-F238E27FC236}">
                    <a16:creationId xmlns:a16="http://schemas.microsoft.com/office/drawing/2014/main" id="{BC4E6976-2448-B646-B791-42CA0C8B01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" name="Line 448">
                <a:extLst>
                  <a:ext uri="{FF2B5EF4-FFF2-40B4-BE49-F238E27FC236}">
                    <a16:creationId xmlns:a16="http://schemas.microsoft.com/office/drawing/2014/main" id="{1CADFE8E-3A6E-F24F-83A4-473F76F9DB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12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042" name="Group 449">
            <a:extLst>
              <a:ext uri="{FF2B5EF4-FFF2-40B4-BE49-F238E27FC236}">
                <a16:creationId xmlns:a16="http://schemas.microsoft.com/office/drawing/2014/main" id="{E7073A3F-4D2C-D344-9644-BBEA3AA2D9BD}"/>
              </a:ext>
            </a:extLst>
          </p:cNvPr>
          <p:cNvGrpSpPr>
            <a:grpSpLocks/>
          </p:cNvGrpSpPr>
          <p:nvPr/>
        </p:nvGrpSpPr>
        <p:grpSpPr bwMode="auto">
          <a:xfrm>
            <a:off x="6108390" y="3798232"/>
            <a:ext cx="685800" cy="1447800"/>
            <a:chOff x="192" y="768"/>
            <a:chExt cx="432" cy="912"/>
          </a:xfrm>
        </p:grpSpPr>
        <p:sp>
          <p:nvSpPr>
            <p:cNvPr id="1043" name="Rectangle 450">
              <a:extLst>
                <a:ext uri="{FF2B5EF4-FFF2-40B4-BE49-F238E27FC236}">
                  <a16:creationId xmlns:a16="http://schemas.microsoft.com/office/drawing/2014/main" id="{2DE254AD-7312-2C45-9358-172A7DAE61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1200"/>
              <a:ext cx="144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4" name="Line 451">
              <a:extLst>
                <a:ext uri="{FF2B5EF4-FFF2-40B4-BE49-F238E27FC236}">
                  <a16:creationId xmlns:a16="http://schemas.microsoft.com/office/drawing/2014/main" id="{0BF63B9E-9DEF-D745-903C-439878DD87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152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5" name="Line 452">
              <a:extLst>
                <a:ext uri="{FF2B5EF4-FFF2-40B4-BE49-F238E27FC236}">
                  <a16:creationId xmlns:a16="http://schemas.microsoft.com/office/drawing/2014/main" id="{54053A70-F081-4149-B3E1-E491574B63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248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6" name="Line 453">
              <a:extLst>
                <a:ext uri="{FF2B5EF4-FFF2-40B4-BE49-F238E27FC236}">
                  <a16:creationId xmlns:a16="http://schemas.microsoft.com/office/drawing/2014/main" id="{E0261A57-9A26-D349-8305-82BCA8D98D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344"/>
              <a:ext cx="0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7" name="Line 454">
              <a:extLst>
                <a:ext uri="{FF2B5EF4-FFF2-40B4-BE49-F238E27FC236}">
                  <a16:creationId xmlns:a16="http://schemas.microsoft.com/office/drawing/2014/main" id="{4F7F8EB6-2B22-A140-88F1-3B814FD223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488"/>
              <a:ext cx="19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8" name="Line 455">
              <a:extLst>
                <a:ext uri="{FF2B5EF4-FFF2-40B4-BE49-F238E27FC236}">
                  <a16:creationId xmlns:a16="http://schemas.microsoft.com/office/drawing/2014/main" id="{77C968BA-2CD6-E04B-B3F9-57588D22E3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536"/>
              <a:ext cx="19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9" name="Line 456">
              <a:extLst>
                <a:ext uri="{FF2B5EF4-FFF2-40B4-BE49-F238E27FC236}">
                  <a16:creationId xmlns:a16="http://schemas.microsoft.com/office/drawing/2014/main" id="{18AD4D36-4F7E-2A40-BD5F-962EC841F4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536"/>
              <a:ext cx="0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Line 457">
              <a:extLst>
                <a:ext uri="{FF2B5EF4-FFF2-40B4-BE49-F238E27FC236}">
                  <a16:creationId xmlns:a16="http://schemas.microsoft.com/office/drawing/2014/main" id="{1E8FF06E-A9B4-1D42-8D1A-38C3170CA1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296"/>
              <a:ext cx="4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1" name="Line 458">
              <a:extLst>
                <a:ext uri="{FF2B5EF4-FFF2-40B4-BE49-F238E27FC236}">
                  <a16:creationId xmlns:a16="http://schemas.microsoft.com/office/drawing/2014/main" id="{0C0F1E8C-EC56-644A-BA7F-EACEB511B8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" y="816"/>
              <a:ext cx="0" cy="48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52" name="Group 459">
              <a:extLst>
                <a:ext uri="{FF2B5EF4-FFF2-40B4-BE49-F238E27FC236}">
                  <a16:creationId xmlns:a16="http://schemas.microsoft.com/office/drawing/2014/main" id="{A2BCCA13-9441-E64A-B290-8773FE066C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768"/>
              <a:ext cx="432" cy="96"/>
              <a:chOff x="912" y="1440"/>
              <a:chExt cx="432" cy="96"/>
            </a:xfrm>
          </p:grpSpPr>
          <p:grpSp>
            <p:nvGrpSpPr>
              <p:cNvPr id="1053" name="Group 460">
                <a:extLst>
                  <a:ext uri="{FF2B5EF4-FFF2-40B4-BE49-F238E27FC236}">
                    <a16:creationId xmlns:a16="http://schemas.microsoft.com/office/drawing/2014/main" id="{3124B2EC-D862-C447-BC65-CC952726D4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1440"/>
                <a:ext cx="146" cy="96"/>
                <a:chOff x="1008" y="1440"/>
                <a:chExt cx="146" cy="96"/>
              </a:xfrm>
            </p:grpSpPr>
            <p:sp>
              <p:nvSpPr>
                <p:cNvPr id="1062" name="Line 461">
                  <a:extLst>
                    <a:ext uri="{FF2B5EF4-FFF2-40B4-BE49-F238E27FC236}">
                      <a16:creationId xmlns:a16="http://schemas.microsoft.com/office/drawing/2014/main" id="{5817AC4C-2752-354C-909A-6EE7308528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0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3" name="Line 462">
                  <a:extLst>
                    <a:ext uri="{FF2B5EF4-FFF2-40B4-BE49-F238E27FC236}">
                      <a16:creationId xmlns:a16="http://schemas.microsoft.com/office/drawing/2014/main" id="{6467F0E6-A4C1-2E40-B4A2-A147955F20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08" y="14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4" name="Line 463">
                  <a:extLst>
                    <a:ext uri="{FF2B5EF4-FFF2-40B4-BE49-F238E27FC236}">
                      <a16:creationId xmlns:a16="http://schemas.microsoft.com/office/drawing/2014/main" id="{B868953A-B8E3-4A43-B262-78BFCFF447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5" name="Oval 464">
                  <a:extLst>
                    <a:ext uri="{FF2B5EF4-FFF2-40B4-BE49-F238E27FC236}">
                      <a16:creationId xmlns:a16="http://schemas.microsoft.com/office/drawing/2014/main" id="{B3C19FDD-AA01-ED48-A225-7809A8E685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" y="1464"/>
                  <a:ext cx="47" cy="4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54" name="Group 465">
                <a:extLst>
                  <a:ext uri="{FF2B5EF4-FFF2-40B4-BE49-F238E27FC236}">
                    <a16:creationId xmlns:a16="http://schemas.microsoft.com/office/drawing/2014/main" id="{9CEB3E09-01CE-6F4E-BD30-CFA4DD2D2C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1440"/>
                <a:ext cx="146" cy="96"/>
                <a:chOff x="1008" y="1440"/>
                <a:chExt cx="146" cy="96"/>
              </a:xfrm>
            </p:grpSpPr>
            <p:sp>
              <p:nvSpPr>
                <p:cNvPr id="1058" name="Line 466">
                  <a:extLst>
                    <a:ext uri="{FF2B5EF4-FFF2-40B4-BE49-F238E27FC236}">
                      <a16:creationId xmlns:a16="http://schemas.microsoft.com/office/drawing/2014/main" id="{8A5A6DE2-CBD4-0A49-B10D-38B36FCCEC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0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9" name="Line 467">
                  <a:extLst>
                    <a:ext uri="{FF2B5EF4-FFF2-40B4-BE49-F238E27FC236}">
                      <a16:creationId xmlns:a16="http://schemas.microsoft.com/office/drawing/2014/main" id="{5A91543A-2AD6-5F43-B631-6D241F7AD2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08" y="14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0" name="Line 468">
                  <a:extLst>
                    <a:ext uri="{FF2B5EF4-FFF2-40B4-BE49-F238E27FC236}">
                      <a16:creationId xmlns:a16="http://schemas.microsoft.com/office/drawing/2014/main" id="{C7EE15C6-3C75-364C-8882-520A38C475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1" name="Oval 469">
                  <a:extLst>
                    <a:ext uri="{FF2B5EF4-FFF2-40B4-BE49-F238E27FC236}">
                      <a16:creationId xmlns:a16="http://schemas.microsoft.com/office/drawing/2014/main" id="{57457949-2F2A-B940-BC79-34E608C1F3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" y="1464"/>
                  <a:ext cx="47" cy="4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055" name="Line 470">
                <a:extLst>
                  <a:ext uri="{FF2B5EF4-FFF2-40B4-BE49-F238E27FC236}">
                    <a16:creationId xmlns:a16="http://schemas.microsoft.com/office/drawing/2014/main" id="{68B74120-09F2-AE40-8106-BBB30608FB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04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6" name="Line 471">
                <a:extLst>
                  <a:ext uri="{FF2B5EF4-FFF2-40B4-BE49-F238E27FC236}">
                    <a16:creationId xmlns:a16="http://schemas.microsoft.com/office/drawing/2014/main" id="{F00B1463-6EEF-A84B-ABB8-E0F9D62769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7" name="Line 472">
                <a:extLst>
                  <a:ext uri="{FF2B5EF4-FFF2-40B4-BE49-F238E27FC236}">
                    <a16:creationId xmlns:a16="http://schemas.microsoft.com/office/drawing/2014/main" id="{6712BCE4-2A33-8E45-B7EA-00CFF1262D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12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066" name="Group 473">
            <a:extLst>
              <a:ext uri="{FF2B5EF4-FFF2-40B4-BE49-F238E27FC236}">
                <a16:creationId xmlns:a16="http://schemas.microsoft.com/office/drawing/2014/main" id="{36582405-AC4C-2D47-9605-69ED7711EA5C}"/>
              </a:ext>
            </a:extLst>
          </p:cNvPr>
          <p:cNvGrpSpPr>
            <a:grpSpLocks/>
          </p:cNvGrpSpPr>
          <p:nvPr/>
        </p:nvGrpSpPr>
        <p:grpSpPr bwMode="auto">
          <a:xfrm>
            <a:off x="6794190" y="3798232"/>
            <a:ext cx="685800" cy="1447800"/>
            <a:chOff x="192" y="768"/>
            <a:chExt cx="432" cy="912"/>
          </a:xfrm>
        </p:grpSpPr>
        <p:sp>
          <p:nvSpPr>
            <p:cNvPr id="1067" name="Rectangle 474">
              <a:extLst>
                <a:ext uri="{FF2B5EF4-FFF2-40B4-BE49-F238E27FC236}">
                  <a16:creationId xmlns:a16="http://schemas.microsoft.com/office/drawing/2014/main" id="{DBC72255-077E-2644-87C5-9C8995EE9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1200"/>
              <a:ext cx="144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8" name="Line 475">
              <a:extLst>
                <a:ext uri="{FF2B5EF4-FFF2-40B4-BE49-F238E27FC236}">
                  <a16:creationId xmlns:a16="http://schemas.microsoft.com/office/drawing/2014/main" id="{6986A255-6AB9-2041-A2E5-6CDD0110DA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152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9" name="Line 476">
              <a:extLst>
                <a:ext uri="{FF2B5EF4-FFF2-40B4-BE49-F238E27FC236}">
                  <a16:creationId xmlns:a16="http://schemas.microsoft.com/office/drawing/2014/main" id="{E3E5F3F5-1EB1-754C-94BB-6138C24F5F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248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0" name="Line 477">
              <a:extLst>
                <a:ext uri="{FF2B5EF4-FFF2-40B4-BE49-F238E27FC236}">
                  <a16:creationId xmlns:a16="http://schemas.microsoft.com/office/drawing/2014/main" id="{D7CF0BCB-97A3-E845-B471-9DBBA6A1FC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344"/>
              <a:ext cx="0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1" name="Line 478">
              <a:extLst>
                <a:ext uri="{FF2B5EF4-FFF2-40B4-BE49-F238E27FC236}">
                  <a16:creationId xmlns:a16="http://schemas.microsoft.com/office/drawing/2014/main" id="{A295B05F-379E-5648-B897-1557D427F5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488"/>
              <a:ext cx="19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2" name="Line 479">
              <a:extLst>
                <a:ext uri="{FF2B5EF4-FFF2-40B4-BE49-F238E27FC236}">
                  <a16:creationId xmlns:a16="http://schemas.microsoft.com/office/drawing/2014/main" id="{E64BFE7E-BEBD-D746-85AF-F2E4A03EC5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536"/>
              <a:ext cx="19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3" name="Line 480">
              <a:extLst>
                <a:ext uri="{FF2B5EF4-FFF2-40B4-BE49-F238E27FC236}">
                  <a16:creationId xmlns:a16="http://schemas.microsoft.com/office/drawing/2014/main" id="{DEC7DABC-A5EF-E440-85BB-BA6A595AE4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536"/>
              <a:ext cx="0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4" name="Line 481">
              <a:extLst>
                <a:ext uri="{FF2B5EF4-FFF2-40B4-BE49-F238E27FC236}">
                  <a16:creationId xmlns:a16="http://schemas.microsoft.com/office/drawing/2014/main" id="{74FFD4E4-2643-FD45-8FA0-2DAFEF2F8B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296"/>
              <a:ext cx="4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5" name="Line 482">
              <a:extLst>
                <a:ext uri="{FF2B5EF4-FFF2-40B4-BE49-F238E27FC236}">
                  <a16:creationId xmlns:a16="http://schemas.microsoft.com/office/drawing/2014/main" id="{9EF77E76-57D5-5149-BCDE-96E227136A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" y="816"/>
              <a:ext cx="0" cy="48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76" name="Group 483">
              <a:extLst>
                <a:ext uri="{FF2B5EF4-FFF2-40B4-BE49-F238E27FC236}">
                  <a16:creationId xmlns:a16="http://schemas.microsoft.com/office/drawing/2014/main" id="{50CA8943-E0AF-CE4D-8081-2BF4E26C93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768"/>
              <a:ext cx="432" cy="96"/>
              <a:chOff x="912" y="1440"/>
              <a:chExt cx="432" cy="96"/>
            </a:xfrm>
          </p:grpSpPr>
          <p:grpSp>
            <p:nvGrpSpPr>
              <p:cNvPr id="1077" name="Group 484">
                <a:extLst>
                  <a:ext uri="{FF2B5EF4-FFF2-40B4-BE49-F238E27FC236}">
                    <a16:creationId xmlns:a16="http://schemas.microsoft.com/office/drawing/2014/main" id="{CE05ABBB-5494-1C4C-95BB-ADD98F3827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1440"/>
                <a:ext cx="146" cy="96"/>
                <a:chOff x="1008" y="1440"/>
                <a:chExt cx="146" cy="96"/>
              </a:xfrm>
            </p:grpSpPr>
            <p:sp>
              <p:nvSpPr>
                <p:cNvPr id="1086" name="Line 485">
                  <a:extLst>
                    <a:ext uri="{FF2B5EF4-FFF2-40B4-BE49-F238E27FC236}">
                      <a16:creationId xmlns:a16="http://schemas.microsoft.com/office/drawing/2014/main" id="{65AE9A9C-21B3-6149-945D-11285D2F19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0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7" name="Line 486">
                  <a:extLst>
                    <a:ext uri="{FF2B5EF4-FFF2-40B4-BE49-F238E27FC236}">
                      <a16:creationId xmlns:a16="http://schemas.microsoft.com/office/drawing/2014/main" id="{71406185-9EDF-DF41-816E-A125747848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08" y="14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8" name="Line 487">
                  <a:extLst>
                    <a:ext uri="{FF2B5EF4-FFF2-40B4-BE49-F238E27FC236}">
                      <a16:creationId xmlns:a16="http://schemas.microsoft.com/office/drawing/2014/main" id="{26D478D5-E42F-BD4D-A977-D9745E4DA0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9" name="Oval 488">
                  <a:extLst>
                    <a:ext uri="{FF2B5EF4-FFF2-40B4-BE49-F238E27FC236}">
                      <a16:creationId xmlns:a16="http://schemas.microsoft.com/office/drawing/2014/main" id="{DFEF3781-4CD4-5E49-BAF2-7B0AAB9454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" y="1464"/>
                  <a:ext cx="47" cy="4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78" name="Group 489">
                <a:extLst>
                  <a:ext uri="{FF2B5EF4-FFF2-40B4-BE49-F238E27FC236}">
                    <a16:creationId xmlns:a16="http://schemas.microsoft.com/office/drawing/2014/main" id="{02B5639C-3941-5543-A2DA-7E0D6BABC2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1440"/>
                <a:ext cx="146" cy="96"/>
                <a:chOff x="1008" y="1440"/>
                <a:chExt cx="146" cy="96"/>
              </a:xfrm>
            </p:grpSpPr>
            <p:sp>
              <p:nvSpPr>
                <p:cNvPr id="1082" name="Line 490">
                  <a:extLst>
                    <a:ext uri="{FF2B5EF4-FFF2-40B4-BE49-F238E27FC236}">
                      <a16:creationId xmlns:a16="http://schemas.microsoft.com/office/drawing/2014/main" id="{3B1B2521-42AC-2C46-8609-5AEC1E3BA57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0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3" name="Line 491">
                  <a:extLst>
                    <a:ext uri="{FF2B5EF4-FFF2-40B4-BE49-F238E27FC236}">
                      <a16:creationId xmlns:a16="http://schemas.microsoft.com/office/drawing/2014/main" id="{0FA072BD-4BE2-AC42-8E1D-C339CAB305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08" y="14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4" name="Line 492">
                  <a:extLst>
                    <a:ext uri="{FF2B5EF4-FFF2-40B4-BE49-F238E27FC236}">
                      <a16:creationId xmlns:a16="http://schemas.microsoft.com/office/drawing/2014/main" id="{614E2585-6FA1-434A-AC02-30614CED4C3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5" name="Oval 493">
                  <a:extLst>
                    <a:ext uri="{FF2B5EF4-FFF2-40B4-BE49-F238E27FC236}">
                      <a16:creationId xmlns:a16="http://schemas.microsoft.com/office/drawing/2014/main" id="{8C33A9A2-726C-F84F-861A-6C6DDE6F6F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" y="1464"/>
                  <a:ext cx="47" cy="4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079" name="Line 494">
                <a:extLst>
                  <a:ext uri="{FF2B5EF4-FFF2-40B4-BE49-F238E27FC236}">
                    <a16:creationId xmlns:a16="http://schemas.microsoft.com/office/drawing/2014/main" id="{1F6E7A34-DE80-3F49-B181-578965D908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04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0" name="Line 495">
                <a:extLst>
                  <a:ext uri="{FF2B5EF4-FFF2-40B4-BE49-F238E27FC236}">
                    <a16:creationId xmlns:a16="http://schemas.microsoft.com/office/drawing/2014/main" id="{14C3B400-FD14-AD4F-B80D-AF00B00C47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1" name="Line 496">
                <a:extLst>
                  <a:ext uri="{FF2B5EF4-FFF2-40B4-BE49-F238E27FC236}">
                    <a16:creationId xmlns:a16="http://schemas.microsoft.com/office/drawing/2014/main" id="{54CFDE45-55E2-6C4C-B672-65F3EF89D5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12" y="1488"/>
                <a:ext cx="4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090" name="Group 497">
            <a:extLst>
              <a:ext uri="{FF2B5EF4-FFF2-40B4-BE49-F238E27FC236}">
                <a16:creationId xmlns:a16="http://schemas.microsoft.com/office/drawing/2014/main" id="{2EB6DFF1-5B76-6B41-87AF-B91E6A2CC830}"/>
              </a:ext>
            </a:extLst>
          </p:cNvPr>
          <p:cNvGrpSpPr>
            <a:grpSpLocks/>
          </p:cNvGrpSpPr>
          <p:nvPr/>
        </p:nvGrpSpPr>
        <p:grpSpPr bwMode="auto">
          <a:xfrm>
            <a:off x="1688790" y="4712632"/>
            <a:ext cx="685800" cy="1295400"/>
            <a:chOff x="288" y="2016"/>
            <a:chExt cx="432" cy="816"/>
          </a:xfrm>
        </p:grpSpPr>
        <p:sp>
          <p:nvSpPr>
            <p:cNvPr id="1091" name="Rectangle 498">
              <a:extLst>
                <a:ext uri="{FF2B5EF4-FFF2-40B4-BE49-F238E27FC236}">
                  <a16:creationId xmlns:a16="http://schemas.microsoft.com/office/drawing/2014/main" id="{B5B84825-6586-384F-8753-58CF70EA52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256"/>
              <a:ext cx="144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2" name="Line 499">
              <a:extLst>
                <a:ext uri="{FF2B5EF4-FFF2-40B4-BE49-F238E27FC236}">
                  <a16:creationId xmlns:a16="http://schemas.microsoft.com/office/drawing/2014/main" id="{EA1644B6-3D62-B544-AD9B-78BE93E579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016"/>
              <a:ext cx="0" cy="144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3" name="Line 500">
              <a:extLst>
                <a:ext uri="{FF2B5EF4-FFF2-40B4-BE49-F238E27FC236}">
                  <a16:creationId xmlns:a16="http://schemas.microsoft.com/office/drawing/2014/main" id="{06899236-4167-C743-9F43-C5E26D9974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160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4" name="Line 501">
              <a:extLst>
                <a:ext uri="{FF2B5EF4-FFF2-40B4-BE49-F238E27FC236}">
                  <a16:creationId xmlns:a16="http://schemas.microsoft.com/office/drawing/2014/main" id="{65B37B06-EEE8-8E4A-819D-6EB6A25FFA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208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" name="Line 502">
              <a:extLst>
                <a:ext uri="{FF2B5EF4-FFF2-40B4-BE49-F238E27FC236}">
                  <a16:creationId xmlns:a16="http://schemas.microsoft.com/office/drawing/2014/main" id="{AAD2442B-BD83-6B40-A948-26AB968F16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208"/>
              <a:ext cx="0" cy="144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6" name="Line 503">
              <a:extLst>
                <a:ext uri="{FF2B5EF4-FFF2-40B4-BE49-F238E27FC236}">
                  <a16:creationId xmlns:a16="http://schemas.microsoft.com/office/drawing/2014/main" id="{3E902A12-6A01-2A4A-B510-5A179AD697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112"/>
              <a:ext cx="19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" name="Line 504">
              <a:extLst>
                <a:ext uri="{FF2B5EF4-FFF2-40B4-BE49-F238E27FC236}">
                  <a16:creationId xmlns:a16="http://schemas.microsoft.com/office/drawing/2014/main" id="{D1B51C18-A77B-9943-A7CE-E50C6FA920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112"/>
              <a:ext cx="0" cy="48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8" name="Line 505">
              <a:extLst>
                <a:ext uri="{FF2B5EF4-FFF2-40B4-BE49-F238E27FC236}">
                  <a16:creationId xmlns:a16="http://schemas.microsoft.com/office/drawing/2014/main" id="{07BCCEFE-A11F-234E-B814-D1AE865245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2352"/>
              <a:ext cx="96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9" name="Line 506">
              <a:extLst>
                <a:ext uri="{FF2B5EF4-FFF2-40B4-BE49-F238E27FC236}">
                  <a16:creationId xmlns:a16="http://schemas.microsoft.com/office/drawing/2014/main" id="{3875A9A3-D34B-F841-8846-250ACBE633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352"/>
              <a:ext cx="0" cy="48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00" name="Text Box 508">
            <a:extLst>
              <a:ext uri="{FF2B5EF4-FFF2-40B4-BE49-F238E27FC236}">
                <a16:creationId xmlns:a16="http://schemas.microsoft.com/office/drawing/2014/main" id="{C5A43724-7CDE-E44C-A23B-D8661AE1A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4152" y="4720570"/>
            <a:ext cx="11652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/>
              <a:t>Waveform </a:t>
            </a:r>
          </a:p>
          <a:p>
            <a:pPr algn="ctr" eaLnBrk="1" hangingPunct="1"/>
            <a:r>
              <a:rPr lang="en-US" altLang="en-US"/>
              <a:t>stored</a:t>
            </a:r>
          </a:p>
        </p:txBody>
      </p:sp>
      <p:grpSp>
        <p:nvGrpSpPr>
          <p:cNvPr id="1101" name="Group 509">
            <a:extLst>
              <a:ext uri="{FF2B5EF4-FFF2-40B4-BE49-F238E27FC236}">
                <a16:creationId xmlns:a16="http://schemas.microsoft.com/office/drawing/2014/main" id="{F25946B5-77F1-6541-85E0-625608B20457}"/>
              </a:ext>
            </a:extLst>
          </p:cNvPr>
          <p:cNvGrpSpPr>
            <a:grpSpLocks/>
          </p:cNvGrpSpPr>
          <p:nvPr/>
        </p:nvGrpSpPr>
        <p:grpSpPr bwMode="auto">
          <a:xfrm>
            <a:off x="2374590" y="4712632"/>
            <a:ext cx="685800" cy="1295400"/>
            <a:chOff x="288" y="2016"/>
            <a:chExt cx="432" cy="816"/>
          </a:xfrm>
        </p:grpSpPr>
        <p:sp>
          <p:nvSpPr>
            <p:cNvPr id="1102" name="Rectangle 510">
              <a:extLst>
                <a:ext uri="{FF2B5EF4-FFF2-40B4-BE49-F238E27FC236}">
                  <a16:creationId xmlns:a16="http://schemas.microsoft.com/office/drawing/2014/main" id="{8F183F0B-F29A-324D-8C7E-D07D9C90EF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256"/>
              <a:ext cx="144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3" name="Line 511">
              <a:extLst>
                <a:ext uri="{FF2B5EF4-FFF2-40B4-BE49-F238E27FC236}">
                  <a16:creationId xmlns:a16="http://schemas.microsoft.com/office/drawing/2014/main" id="{AFB4372A-692F-D44D-B7AE-A8EE2FC421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016"/>
              <a:ext cx="0" cy="144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4" name="Line 512">
              <a:extLst>
                <a:ext uri="{FF2B5EF4-FFF2-40B4-BE49-F238E27FC236}">
                  <a16:creationId xmlns:a16="http://schemas.microsoft.com/office/drawing/2014/main" id="{1D9E786C-A4FD-7C40-83D8-FA661580D9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160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5" name="Line 513">
              <a:extLst>
                <a:ext uri="{FF2B5EF4-FFF2-40B4-BE49-F238E27FC236}">
                  <a16:creationId xmlns:a16="http://schemas.microsoft.com/office/drawing/2014/main" id="{66CEDBE3-96DF-5F40-AC59-949A8D92E0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208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6" name="Line 514">
              <a:extLst>
                <a:ext uri="{FF2B5EF4-FFF2-40B4-BE49-F238E27FC236}">
                  <a16:creationId xmlns:a16="http://schemas.microsoft.com/office/drawing/2014/main" id="{5159111E-81A3-4241-A84A-4AAE5F5088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208"/>
              <a:ext cx="0" cy="144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" name="Line 515">
              <a:extLst>
                <a:ext uri="{FF2B5EF4-FFF2-40B4-BE49-F238E27FC236}">
                  <a16:creationId xmlns:a16="http://schemas.microsoft.com/office/drawing/2014/main" id="{9A4F64FE-6643-3743-A53A-96D3F4A132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112"/>
              <a:ext cx="19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8" name="Line 516">
              <a:extLst>
                <a:ext uri="{FF2B5EF4-FFF2-40B4-BE49-F238E27FC236}">
                  <a16:creationId xmlns:a16="http://schemas.microsoft.com/office/drawing/2014/main" id="{B7C24188-6613-9844-848B-69947F268E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112"/>
              <a:ext cx="0" cy="48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9" name="Line 517">
              <a:extLst>
                <a:ext uri="{FF2B5EF4-FFF2-40B4-BE49-F238E27FC236}">
                  <a16:creationId xmlns:a16="http://schemas.microsoft.com/office/drawing/2014/main" id="{0F819213-13DB-E74C-AB79-20A1D6F4E6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2352"/>
              <a:ext cx="96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0" name="Line 518">
              <a:extLst>
                <a:ext uri="{FF2B5EF4-FFF2-40B4-BE49-F238E27FC236}">
                  <a16:creationId xmlns:a16="http://schemas.microsoft.com/office/drawing/2014/main" id="{7A872FBE-2894-3D44-A788-59AC0EE1E5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352"/>
              <a:ext cx="0" cy="48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11" name="Group 519">
            <a:extLst>
              <a:ext uri="{FF2B5EF4-FFF2-40B4-BE49-F238E27FC236}">
                <a16:creationId xmlns:a16="http://schemas.microsoft.com/office/drawing/2014/main" id="{80893BBF-054B-DF4D-8820-C2F4F131C0BB}"/>
              </a:ext>
            </a:extLst>
          </p:cNvPr>
          <p:cNvGrpSpPr>
            <a:grpSpLocks/>
          </p:cNvGrpSpPr>
          <p:nvPr/>
        </p:nvGrpSpPr>
        <p:grpSpPr bwMode="auto">
          <a:xfrm>
            <a:off x="3060390" y="4712632"/>
            <a:ext cx="685800" cy="1295400"/>
            <a:chOff x="288" y="2016"/>
            <a:chExt cx="432" cy="816"/>
          </a:xfrm>
        </p:grpSpPr>
        <p:sp>
          <p:nvSpPr>
            <p:cNvPr id="1112" name="Rectangle 520">
              <a:extLst>
                <a:ext uri="{FF2B5EF4-FFF2-40B4-BE49-F238E27FC236}">
                  <a16:creationId xmlns:a16="http://schemas.microsoft.com/office/drawing/2014/main" id="{D30CD013-6902-B243-A221-53E8BE7B2F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256"/>
              <a:ext cx="144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3" name="Line 521">
              <a:extLst>
                <a:ext uri="{FF2B5EF4-FFF2-40B4-BE49-F238E27FC236}">
                  <a16:creationId xmlns:a16="http://schemas.microsoft.com/office/drawing/2014/main" id="{7B1F2531-FDE2-9F48-AFB6-F66B3C0130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016"/>
              <a:ext cx="0" cy="144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4" name="Line 522">
              <a:extLst>
                <a:ext uri="{FF2B5EF4-FFF2-40B4-BE49-F238E27FC236}">
                  <a16:creationId xmlns:a16="http://schemas.microsoft.com/office/drawing/2014/main" id="{554E69C6-740B-B649-A803-A1A0DBD75B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160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5" name="Line 523">
              <a:extLst>
                <a:ext uri="{FF2B5EF4-FFF2-40B4-BE49-F238E27FC236}">
                  <a16:creationId xmlns:a16="http://schemas.microsoft.com/office/drawing/2014/main" id="{B99711F3-B01B-3843-953E-32B0BC366D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208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6" name="Line 524">
              <a:extLst>
                <a:ext uri="{FF2B5EF4-FFF2-40B4-BE49-F238E27FC236}">
                  <a16:creationId xmlns:a16="http://schemas.microsoft.com/office/drawing/2014/main" id="{1364AA76-7378-9D48-98F3-50FA8A28B5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208"/>
              <a:ext cx="0" cy="144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7" name="Line 525">
              <a:extLst>
                <a:ext uri="{FF2B5EF4-FFF2-40B4-BE49-F238E27FC236}">
                  <a16:creationId xmlns:a16="http://schemas.microsoft.com/office/drawing/2014/main" id="{B2DB09DA-88F9-BF45-9DF2-1F48459FF3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112"/>
              <a:ext cx="19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8" name="Line 526">
              <a:extLst>
                <a:ext uri="{FF2B5EF4-FFF2-40B4-BE49-F238E27FC236}">
                  <a16:creationId xmlns:a16="http://schemas.microsoft.com/office/drawing/2014/main" id="{524A046F-54FD-6247-B7AA-939DB2DA95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112"/>
              <a:ext cx="0" cy="48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9" name="Line 527">
              <a:extLst>
                <a:ext uri="{FF2B5EF4-FFF2-40B4-BE49-F238E27FC236}">
                  <a16:creationId xmlns:a16="http://schemas.microsoft.com/office/drawing/2014/main" id="{89B41922-8B02-A54B-8928-B4CE54B784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2352"/>
              <a:ext cx="96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0" name="Line 528">
              <a:extLst>
                <a:ext uri="{FF2B5EF4-FFF2-40B4-BE49-F238E27FC236}">
                  <a16:creationId xmlns:a16="http://schemas.microsoft.com/office/drawing/2014/main" id="{1347F7D6-832B-0F45-B74A-ADA7A05A1F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352"/>
              <a:ext cx="0" cy="48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21" name="Group 529">
            <a:extLst>
              <a:ext uri="{FF2B5EF4-FFF2-40B4-BE49-F238E27FC236}">
                <a16:creationId xmlns:a16="http://schemas.microsoft.com/office/drawing/2014/main" id="{CD60B264-100F-1F4B-B047-50FA36C3A4B8}"/>
              </a:ext>
            </a:extLst>
          </p:cNvPr>
          <p:cNvGrpSpPr>
            <a:grpSpLocks/>
          </p:cNvGrpSpPr>
          <p:nvPr/>
        </p:nvGrpSpPr>
        <p:grpSpPr bwMode="auto">
          <a:xfrm>
            <a:off x="3746190" y="4712632"/>
            <a:ext cx="685800" cy="1295400"/>
            <a:chOff x="288" y="2016"/>
            <a:chExt cx="432" cy="816"/>
          </a:xfrm>
        </p:grpSpPr>
        <p:sp>
          <p:nvSpPr>
            <p:cNvPr id="1122" name="Rectangle 530">
              <a:extLst>
                <a:ext uri="{FF2B5EF4-FFF2-40B4-BE49-F238E27FC236}">
                  <a16:creationId xmlns:a16="http://schemas.microsoft.com/office/drawing/2014/main" id="{B65C1929-7290-734F-958A-726710EF23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256"/>
              <a:ext cx="144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3" name="Line 531">
              <a:extLst>
                <a:ext uri="{FF2B5EF4-FFF2-40B4-BE49-F238E27FC236}">
                  <a16:creationId xmlns:a16="http://schemas.microsoft.com/office/drawing/2014/main" id="{D43E9EDD-BF94-4C42-A042-EAA93B126F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016"/>
              <a:ext cx="0" cy="144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4" name="Line 532">
              <a:extLst>
                <a:ext uri="{FF2B5EF4-FFF2-40B4-BE49-F238E27FC236}">
                  <a16:creationId xmlns:a16="http://schemas.microsoft.com/office/drawing/2014/main" id="{6CAF0B4F-7E06-D545-BEFA-8507CF7202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160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5" name="Line 533">
              <a:extLst>
                <a:ext uri="{FF2B5EF4-FFF2-40B4-BE49-F238E27FC236}">
                  <a16:creationId xmlns:a16="http://schemas.microsoft.com/office/drawing/2014/main" id="{67C4972D-1976-D446-8E95-5449C27E41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208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6" name="Line 534">
              <a:extLst>
                <a:ext uri="{FF2B5EF4-FFF2-40B4-BE49-F238E27FC236}">
                  <a16:creationId xmlns:a16="http://schemas.microsoft.com/office/drawing/2014/main" id="{9A008745-40A8-844E-8428-9EED1BA2EA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208"/>
              <a:ext cx="0" cy="144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" name="Line 535">
              <a:extLst>
                <a:ext uri="{FF2B5EF4-FFF2-40B4-BE49-F238E27FC236}">
                  <a16:creationId xmlns:a16="http://schemas.microsoft.com/office/drawing/2014/main" id="{D6795894-BCA8-0D42-862D-EE246A0671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112"/>
              <a:ext cx="19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" name="Line 536">
              <a:extLst>
                <a:ext uri="{FF2B5EF4-FFF2-40B4-BE49-F238E27FC236}">
                  <a16:creationId xmlns:a16="http://schemas.microsoft.com/office/drawing/2014/main" id="{1DF97F71-213A-864E-8E85-96E102076A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112"/>
              <a:ext cx="0" cy="48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" name="Line 537">
              <a:extLst>
                <a:ext uri="{FF2B5EF4-FFF2-40B4-BE49-F238E27FC236}">
                  <a16:creationId xmlns:a16="http://schemas.microsoft.com/office/drawing/2014/main" id="{A2502BBC-11E7-284C-B5DD-07A154E2F8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2352"/>
              <a:ext cx="96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" name="Line 538">
              <a:extLst>
                <a:ext uri="{FF2B5EF4-FFF2-40B4-BE49-F238E27FC236}">
                  <a16:creationId xmlns:a16="http://schemas.microsoft.com/office/drawing/2014/main" id="{F4F772EC-383C-7D46-93F6-2805A0580F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352"/>
              <a:ext cx="0" cy="48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31" name="Group 539">
            <a:extLst>
              <a:ext uri="{FF2B5EF4-FFF2-40B4-BE49-F238E27FC236}">
                <a16:creationId xmlns:a16="http://schemas.microsoft.com/office/drawing/2014/main" id="{D3BDD1C0-2242-B344-BF85-20CA3076C7F9}"/>
              </a:ext>
            </a:extLst>
          </p:cNvPr>
          <p:cNvGrpSpPr>
            <a:grpSpLocks/>
          </p:cNvGrpSpPr>
          <p:nvPr/>
        </p:nvGrpSpPr>
        <p:grpSpPr bwMode="auto">
          <a:xfrm>
            <a:off x="4431990" y="4712632"/>
            <a:ext cx="685800" cy="1295400"/>
            <a:chOff x="288" y="2016"/>
            <a:chExt cx="432" cy="816"/>
          </a:xfrm>
        </p:grpSpPr>
        <p:sp>
          <p:nvSpPr>
            <p:cNvPr id="1132" name="Rectangle 540">
              <a:extLst>
                <a:ext uri="{FF2B5EF4-FFF2-40B4-BE49-F238E27FC236}">
                  <a16:creationId xmlns:a16="http://schemas.microsoft.com/office/drawing/2014/main" id="{57BD3F9D-AA20-F541-B208-F0E9E07BAB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256"/>
              <a:ext cx="144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3" name="Line 541">
              <a:extLst>
                <a:ext uri="{FF2B5EF4-FFF2-40B4-BE49-F238E27FC236}">
                  <a16:creationId xmlns:a16="http://schemas.microsoft.com/office/drawing/2014/main" id="{3862697C-8360-854C-ACAE-D33DA196F6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016"/>
              <a:ext cx="0" cy="144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4" name="Line 542">
              <a:extLst>
                <a:ext uri="{FF2B5EF4-FFF2-40B4-BE49-F238E27FC236}">
                  <a16:creationId xmlns:a16="http://schemas.microsoft.com/office/drawing/2014/main" id="{F8A5A92C-BEF5-284A-B751-04E4DBE42E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160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5" name="Line 543">
              <a:extLst>
                <a:ext uri="{FF2B5EF4-FFF2-40B4-BE49-F238E27FC236}">
                  <a16:creationId xmlns:a16="http://schemas.microsoft.com/office/drawing/2014/main" id="{181979FD-46F4-A44F-BEDE-32466E838A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208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6" name="Line 544">
              <a:extLst>
                <a:ext uri="{FF2B5EF4-FFF2-40B4-BE49-F238E27FC236}">
                  <a16:creationId xmlns:a16="http://schemas.microsoft.com/office/drawing/2014/main" id="{E6E5F614-BDE6-2943-8FB4-CB7A953B8D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208"/>
              <a:ext cx="0" cy="144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" name="Line 545">
              <a:extLst>
                <a:ext uri="{FF2B5EF4-FFF2-40B4-BE49-F238E27FC236}">
                  <a16:creationId xmlns:a16="http://schemas.microsoft.com/office/drawing/2014/main" id="{4C2FAFA8-31D4-5842-8A1A-5CFC7700AD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112"/>
              <a:ext cx="19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" name="Line 546">
              <a:extLst>
                <a:ext uri="{FF2B5EF4-FFF2-40B4-BE49-F238E27FC236}">
                  <a16:creationId xmlns:a16="http://schemas.microsoft.com/office/drawing/2014/main" id="{FB02CB26-ACBB-C948-93EA-BFC9CD943E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112"/>
              <a:ext cx="0" cy="48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" name="Line 547">
              <a:extLst>
                <a:ext uri="{FF2B5EF4-FFF2-40B4-BE49-F238E27FC236}">
                  <a16:creationId xmlns:a16="http://schemas.microsoft.com/office/drawing/2014/main" id="{B41E704C-7919-944E-B0D0-093467ECD4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2352"/>
              <a:ext cx="96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0" name="Line 548">
              <a:extLst>
                <a:ext uri="{FF2B5EF4-FFF2-40B4-BE49-F238E27FC236}">
                  <a16:creationId xmlns:a16="http://schemas.microsoft.com/office/drawing/2014/main" id="{D9405CAA-B168-544D-AD1E-D2569EAF3B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352"/>
              <a:ext cx="0" cy="48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41" name="Group 549">
            <a:extLst>
              <a:ext uri="{FF2B5EF4-FFF2-40B4-BE49-F238E27FC236}">
                <a16:creationId xmlns:a16="http://schemas.microsoft.com/office/drawing/2014/main" id="{C0B9D8D0-66B2-DF4B-B22A-CBD60A566724}"/>
              </a:ext>
            </a:extLst>
          </p:cNvPr>
          <p:cNvGrpSpPr>
            <a:grpSpLocks/>
          </p:cNvGrpSpPr>
          <p:nvPr/>
        </p:nvGrpSpPr>
        <p:grpSpPr bwMode="auto">
          <a:xfrm>
            <a:off x="5117790" y="4712632"/>
            <a:ext cx="685800" cy="1295400"/>
            <a:chOff x="288" y="2016"/>
            <a:chExt cx="432" cy="816"/>
          </a:xfrm>
        </p:grpSpPr>
        <p:sp>
          <p:nvSpPr>
            <p:cNvPr id="1142" name="Rectangle 550">
              <a:extLst>
                <a:ext uri="{FF2B5EF4-FFF2-40B4-BE49-F238E27FC236}">
                  <a16:creationId xmlns:a16="http://schemas.microsoft.com/office/drawing/2014/main" id="{2C003495-0096-A146-9030-EE0D3F9326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256"/>
              <a:ext cx="144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3" name="Line 551">
              <a:extLst>
                <a:ext uri="{FF2B5EF4-FFF2-40B4-BE49-F238E27FC236}">
                  <a16:creationId xmlns:a16="http://schemas.microsoft.com/office/drawing/2014/main" id="{7B4F7B70-F829-B849-A7E4-E41E9723C0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016"/>
              <a:ext cx="0" cy="144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4" name="Line 552">
              <a:extLst>
                <a:ext uri="{FF2B5EF4-FFF2-40B4-BE49-F238E27FC236}">
                  <a16:creationId xmlns:a16="http://schemas.microsoft.com/office/drawing/2014/main" id="{9A4051E9-E298-9342-9BEB-D4F7E8A064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160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5" name="Line 553">
              <a:extLst>
                <a:ext uri="{FF2B5EF4-FFF2-40B4-BE49-F238E27FC236}">
                  <a16:creationId xmlns:a16="http://schemas.microsoft.com/office/drawing/2014/main" id="{76ECF216-72B6-5745-8816-2EDCA375F0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208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6" name="Line 554">
              <a:extLst>
                <a:ext uri="{FF2B5EF4-FFF2-40B4-BE49-F238E27FC236}">
                  <a16:creationId xmlns:a16="http://schemas.microsoft.com/office/drawing/2014/main" id="{39323A46-7989-9542-B9C9-037CB3DBB4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208"/>
              <a:ext cx="0" cy="144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7" name="Line 555">
              <a:extLst>
                <a:ext uri="{FF2B5EF4-FFF2-40B4-BE49-F238E27FC236}">
                  <a16:creationId xmlns:a16="http://schemas.microsoft.com/office/drawing/2014/main" id="{99FCD7B5-630D-8848-88F3-6ADABEEAE2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112"/>
              <a:ext cx="19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8" name="Line 556">
              <a:extLst>
                <a:ext uri="{FF2B5EF4-FFF2-40B4-BE49-F238E27FC236}">
                  <a16:creationId xmlns:a16="http://schemas.microsoft.com/office/drawing/2014/main" id="{BD8488BE-7C6A-9D45-A96F-14AC4CE2E7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112"/>
              <a:ext cx="0" cy="48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9" name="Line 557">
              <a:extLst>
                <a:ext uri="{FF2B5EF4-FFF2-40B4-BE49-F238E27FC236}">
                  <a16:creationId xmlns:a16="http://schemas.microsoft.com/office/drawing/2014/main" id="{4D8054B7-6142-0642-878D-C5A04DE6E3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2352"/>
              <a:ext cx="96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0" name="Line 558">
              <a:extLst>
                <a:ext uri="{FF2B5EF4-FFF2-40B4-BE49-F238E27FC236}">
                  <a16:creationId xmlns:a16="http://schemas.microsoft.com/office/drawing/2014/main" id="{3E98C934-F3BF-624C-AACC-706D969ED7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352"/>
              <a:ext cx="0" cy="48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51" name="Group 559">
            <a:extLst>
              <a:ext uri="{FF2B5EF4-FFF2-40B4-BE49-F238E27FC236}">
                <a16:creationId xmlns:a16="http://schemas.microsoft.com/office/drawing/2014/main" id="{BA7E8C2E-7898-B449-BC80-A57DA9A74ECB}"/>
              </a:ext>
            </a:extLst>
          </p:cNvPr>
          <p:cNvGrpSpPr>
            <a:grpSpLocks/>
          </p:cNvGrpSpPr>
          <p:nvPr/>
        </p:nvGrpSpPr>
        <p:grpSpPr bwMode="auto">
          <a:xfrm>
            <a:off x="5803590" y="4712632"/>
            <a:ext cx="685800" cy="1295400"/>
            <a:chOff x="288" y="2016"/>
            <a:chExt cx="432" cy="816"/>
          </a:xfrm>
        </p:grpSpPr>
        <p:sp>
          <p:nvSpPr>
            <p:cNvPr id="1152" name="Rectangle 560">
              <a:extLst>
                <a:ext uri="{FF2B5EF4-FFF2-40B4-BE49-F238E27FC236}">
                  <a16:creationId xmlns:a16="http://schemas.microsoft.com/office/drawing/2014/main" id="{A0F78F83-C317-8A4C-803F-AC4B565F54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256"/>
              <a:ext cx="144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3" name="Line 561">
              <a:extLst>
                <a:ext uri="{FF2B5EF4-FFF2-40B4-BE49-F238E27FC236}">
                  <a16:creationId xmlns:a16="http://schemas.microsoft.com/office/drawing/2014/main" id="{F6017E89-BABD-E64C-8B91-F0A50F65A2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016"/>
              <a:ext cx="0" cy="144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4" name="Line 562">
              <a:extLst>
                <a:ext uri="{FF2B5EF4-FFF2-40B4-BE49-F238E27FC236}">
                  <a16:creationId xmlns:a16="http://schemas.microsoft.com/office/drawing/2014/main" id="{4325EB8A-1936-6C42-B9CD-13C03CE672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160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5" name="Line 563">
              <a:extLst>
                <a:ext uri="{FF2B5EF4-FFF2-40B4-BE49-F238E27FC236}">
                  <a16:creationId xmlns:a16="http://schemas.microsoft.com/office/drawing/2014/main" id="{2626082D-396F-B64C-9144-B5BC30AD3F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208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6" name="Line 564">
              <a:extLst>
                <a:ext uri="{FF2B5EF4-FFF2-40B4-BE49-F238E27FC236}">
                  <a16:creationId xmlns:a16="http://schemas.microsoft.com/office/drawing/2014/main" id="{73531934-B60E-9C45-9152-42ADB135EE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208"/>
              <a:ext cx="0" cy="144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" name="Line 565">
              <a:extLst>
                <a:ext uri="{FF2B5EF4-FFF2-40B4-BE49-F238E27FC236}">
                  <a16:creationId xmlns:a16="http://schemas.microsoft.com/office/drawing/2014/main" id="{188DF529-8127-2244-A0DE-A4887DE49D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112"/>
              <a:ext cx="19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8" name="Line 566">
              <a:extLst>
                <a:ext uri="{FF2B5EF4-FFF2-40B4-BE49-F238E27FC236}">
                  <a16:creationId xmlns:a16="http://schemas.microsoft.com/office/drawing/2014/main" id="{A76A62AB-92B6-2A4E-A03F-8ADF6E0C2D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112"/>
              <a:ext cx="0" cy="48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9" name="Line 567">
              <a:extLst>
                <a:ext uri="{FF2B5EF4-FFF2-40B4-BE49-F238E27FC236}">
                  <a16:creationId xmlns:a16="http://schemas.microsoft.com/office/drawing/2014/main" id="{DF1BA89D-2305-D84F-8629-0C4827A0EE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2352"/>
              <a:ext cx="96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0" name="Line 568">
              <a:extLst>
                <a:ext uri="{FF2B5EF4-FFF2-40B4-BE49-F238E27FC236}">
                  <a16:creationId xmlns:a16="http://schemas.microsoft.com/office/drawing/2014/main" id="{31A4E46F-9B56-464E-AF3B-B31CCF2F9E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352"/>
              <a:ext cx="0" cy="48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61" name="Group 569">
            <a:extLst>
              <a:ext uri="{FF2B5EF4-FFF2-40B4-BE49-F238E27FC236}">
                <a16:creationId xmlns:a16="http://schemas.microsoft.com/office/drawing/2014/main" id="{3EFCFAE8-0CD4-274A-A65C-82FF452DBDE3}"/>
              </a:ext>
            </a:extLst>
          </p:cNvPr>
          <p:cNvGrpSpPr>
            <a:grpSpLocks/>
          </p:cNvGrpSpPr>
          <p:nvPr/>
        </p:nvGrpSpPr>
        <p:grpSpPr bwMode="auto">
          <a:xfrm>
            <a:off x="6489390" y="4712632"/>
            <a:ext cx="685800" cy="1295400"/>
            <a:chOff x="288" y="2016"/>
            <a:chExt cx="432" cy="816"/>
          </a:xfrm>
        </p:grpSpPr>
        <p:sp>
          <p:nvSpPr>
            <p:cNvPr id="1162" name="Rectangle 570">
              <a:extLst>
                <a:ext uri="{FF2B5EF4-FFF2-40B4-BE49-F238E27FC236}">
                  <a16:creationId xmlns:a16="http://schemas.microsoft.com/office/drawing/2014/main" id="{88B8E522-7FD7-8F40-BFCA-F0C7D00740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256"/>
              <a:ext cx="144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3" name="Line 571">
              <a:extLst>
                <a:ext uri="{FF2B5EF4-FFF2-40B4-BE49-F238E27FC236}">
                  <a16:creationId xmlns:a16="http://schemas.microsoft.com/office/drawing/2014/main" id="{56CBA3CB-1942-564D-B72D-F19FD8F1D3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016"/>
              <a:ext cx="0" cy="144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4" name="Line 572">
              <a:extLst>
                <a:ext uri="{FF2B5EF4-FFF2-40B4-BE49-F238E27FC236}">
                  <a16:creationId xmlns:a16="http://schemas.microsoft.com/office/drawing/2014/main" id="{C6FEA5FF-4AF1-534E-9DE8-706ACA15F8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160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5" name="Line 573">
              <a:extLst>
                <a:ext uri="{FF2B5EF4-FFF2-40B4-BE49-F238E27FC236}">
                  <a16:creationId xmlns:a16="http://schemas.microsoft.com/office/drawing/2014/main" id="{29F37D3B-F575-F142-A1F6-D02443038A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208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6" name="Line 574">
              <a:extLst>
                <a:ext uri="{FF2B5EF4-FFF2-40B4-BE49-F238E27FC236}">
                  <a16:creationId xmlns:a16="http://schemas.microsoft.com/office/drawing/2014/main" id="{D34C6C98-8EF9-E44F-85A8-F606FD7805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208"/>
              <a:ext cx="0" cy="144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" name="Line 575">
              <a:extLst>
                <a:ext uri="{FF2B5EF4-FFF2-40B4-BE49-F238E27FC236}">
                  <a16:creationId xmlns:a16="http://schemas.microsoft.com/office/drawing/2014/main" id="{9A84D41A-2E41-5A46-AFF2-EF24376AEC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112"/>
              <a:ext cx="19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" name="Line 576">
              <a:extLst>
                <a:ext uri="{FF2B5EF4-FFF2-40B4-BE49-F238E27FC236}">
                  <a16:creationId xmlns:a16="http://schemas.microsoft.com/office/drawing/2014/main" id="{E4679CFD-76A3-7C4E-A6A8-A55E751390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112"/>
              <a:ext cx="0" cy="48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9" name="Line 577">
              <a:extLst>
                <a:ext uri="{FF2B5EF4-FFF2-40B4-BE49-F238E27FC236}">
                  <a16:creationId xmlns:a16="http://schemas.microsoft.com/office/drawing/2014/main" id="{2F2E96A9-5073-3F45-9B3A-5E1848187D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2352"/>
              <a:ext cx="96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0" name="Line 578">
              <a:extLst>
                <a:ext uri="{FF2B5EF4-FFF2-40B4-BE49-F238E27FC236}">
                  <a16:creationId xmlns:a16="http://schemas.microsoft.com/office/drawing/2014/main" id="{1D8DD75F-599A-734B-A58D-CE73B171DF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352"/>
              <a:ext cx="0" cy="48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71" name="Group 579">
            <a:extLst>
              <a:ext uri="{FF2B5EF4-FFF2-40B4-BE49-F238E27FC236}">
                <a16:creationId xmlns:a16="http://schemas.microsoft.com/office/drawing/2014/main" id="{26AB2C68-59C4-1543-A259-C9619BCF71FE}"/>
              </a:ext>
            </a:extLst>
          </p:cNvPr>
          <p:cNvGrpSpPr>
            <a:grpSpLocks/>
          </p:cNvGrpSpPr>
          <p:nvPr/>
        </p:nvGrpSpPr>
        <p:grpSpPr bwMode="auto">
          <a:xfrm>
            <a:off x="7175190" y="4712632"/>
            <a:ext cx="685800" cy="1295400"/>
            <a:chOff x="288" y="2016"/>
            <a:chExt cx="432" cy="816"/>
          </a:xfrm>
        </p:grpSpPr>
        <p:sp>
          <p:nvSpPr>
            <p:cNvPr id="1172" name="Rectangle 580">
              <a:extLst>
                <a:ext uri="{FF2B5EF4-FFF2-40B4-BE49-F238E27FC236}">
                  <a16:creationId xmlns:a16="http://schemas.microsoft.com/office/drawing/2014/main" id="{D02673D2-26D4-6D4C-98C4-4C70E654B1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256"/>
              <a:ext cx="144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3" name="Line 581">
              <a:extLst>
                <a:ext uri="{FF2B5EF4-FFF2-40B4-BE49-F238E27FC236}">
                  <a16:creationId xmlns:a16="http://schemas.microsoft.com/office/drawing/2014/main" id="{24D920F8-9BC6-1F44-8B6D-4934FAA81F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016"/>
              <a:ext cx="0" cy="144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4" name="Line 582">
              <a:extLst>
                <a:ext uri="{FF2B5EF4-FFF2-40B4-BE49-F238E27FC236}">
                  <a16:creationId xmlns:a16="http://schemas.microsoft.com/office/drawing/2014/main" id="{DDE271B1-F6E0-6C42-82F4-B30C31F98A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160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5" name="Line 583">
              <a:extLst>
                <a:ext uri="{FF2B5EF4-FFF2-40B4-BE49-F238E27FC236}">
                  <a16:creationId xmlns:a16="http://schemas.microsoft.com/office/drawing/2014/main" id="{B7C25A52-FD8B-5E45-9474-6D94E8FF1F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208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6" name="Line 584">
              <a:extLst>
                <a:ext uri="{FF2B5EF4-FFF2-40B4-BE49-F238E27FC236}">
                  <a16:creationId xmlns:a16="http://schemas.microsoft.com/office/drawing/2014/main" id="{3D130E7B-C78A-DB44-862E-78A253127B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208"/>
              <a:ext cx="0" cy="144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7" name="Line 585">
              <a:extLst>
                <a:ext uri="{FF2B5EF4-FFF2-40B4-BE49-F238E27FC236}">
                  <a16:creationId xmlns:a16="http://schemas.microsoft.com/office/drawing/2014/main" id="{F5CEFFA7-454D-3F46-931B-6E89290C4E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112"/>
              <a:ext cx="19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8" name="Line 586">
              <a:extLst>
                <a:ext uri="{FF2B5EF4-FFF2-40B4-BE49-F238E27FC236}">
                  <a16:creationId xmlns:a16="http://schemas.microsoft.com/office/drawing/2014/main" id="{4F3DE0B7-3AB2-3943-9CDF-34748B08B1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112"/>
              <a:ext cx="0" cy="48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9" name="Line 587">
              <a:extLst>
                <a:ext uri="{FF2B5EF4-FFF2-40B4-BE49-F238E27FC236}">
                  <a16:creationId xmlns:a16="http://schemas.microsoft.com/office/drawing/2014/main" id="{50A223D3-386F-7848-B315-C01BB2399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2352"/>
              <a:ext cx="96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0" name="Line 588">
              <a:extLst>
                <a:ext uri="{FF2B5EF4-FFF2-40B4-BE49-F238E27FC236}">
                  <a16:creationId xmlns:a16="http://schemas.microsoft.com/office/drawing/2014/main" id="{E1ABF606-C546-C24B-9C6F-98D56F1BFB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352"/>
              <a:ext cx="0" cy="48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81" name="Text Box 589">
            <a:extLst>
              <a:ext uri="{FF2B5EF4-FFF2-40B4-BE49-F238E27FC236}">
                <a16:creationId xmlns:a16="http://schemas.microsoft.com/office/drawing/2014/main" id="{35A37E04-049D-F241-834E-3487DD5D5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190" y="3131482"/>
            <a:ext cx="36429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400" dirty="0"/>
              <a:t>Switched Capacitor Array</a:t>
            </a:r>
          </a:p>
        </p:txBody>
      </p:sp>
      <p:sp>
        <p:nvSpPr>
          <p:cNvPr id="1182" name="AutoShape 590">
            <a:extLst>
              <a:ext uri="{FF2B5EF4-FFF2-40B4-BE49-F238E27FC236}">
                <a16:creationId xmlns:a16="http://schemas.microsoft.com/office/drawing/2014/main" id="{65D5E819-97CD-3B49-816D-3288AD1660A9}"/>
              </a:ext>
            </a:extLst>
          </p:cNvPr>
          <p:cNvSpPr>
            <a:spLocks/>
          </p:cNvSpPr>
          <p:nvPr/>
        </p:nvSpPr>
        <p:spPr bwMode="auto">
          <a:xfrm rot="16200000">
            <a:off x="1536390" y="3014007"/>
            <a:ext cx="228600" cy="685800"/>
          </a:xfrm>
          <a:prstGeom prst="righ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5" name="Freeform 593">
            <a:extLst>
              <a:ext uri="{FF2B5EF4-FFF2-40B4-BE49-F238E27FC236}">
                <a16:creationId xmlns:a16="http://schemas.microsoft.com/office/drawing/2014/main" id="{02BDC021-05C7-3145-B1EA-5C4FECAC46AC}"/>
              </a:ext>
            </a:extLst>
          </p:cNvPr>
          <p:cNvSpPr>
            <a:spLocks/>
          </p:cNvSpPr>
          <p:nvPr/>
        </p:nvSpPr>
        <p:spPr bwMode="auto">
          <a:xfrm>
            <a:off x="1152215" y="3572807"/>
            <a:ext cx="6480175" cy="301625"/>
          </a:xfrm>
          <a:custGeom>
            <a:avLst/>
            <a:gdLst>
              <a:gd name="T0" fmla="*/ 3988 w 4082"/>
              <a:gd name="T1" fmla="*/ 190 h 190"/>
              <a:gd name="T2" fmla="*/ 4082 w 4082"/>
              <a:gd name="T3" fmla="*/ 190 h 190"/>
              <a:gd name="T4" fmla="*/ 4082 w 4082"/>
              <a:gd name="T5" fmla="*/ 0 h 190"/>
              <a:gd name="T6" fmla="*/ 0 w 4082"/>
              <a:gd name="T7" fmla="*/ 0 h 190"/>
              <a:gd name="T8" fmla="*/ 1 w 4082"/>
              <a:gd name="T9" fmla="*/ 190 h 190"/>
              <a:gd name="T10" fmla="*/ 100 w 4082"/>
              <a:gd name="T11" fmla="*/ 19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82" h="190">
                <a:moveTo>
                  <a:pt x="3988" y="190"/>
                </a:moveTo>
                <a:lnTo>
                  <a:pt x="4082" y="190"/>
                </a:lnTo>
                <a:lnTo>
                  <a:pt x="4082" y="0"/>
                </a:lnTo>
                <a:lnTo>
                  <a:pt x="0" y="0"/>
                </a:lnTo>
                <a:lnTo>
                  <a:pt x="1" y="190"/>
                </a:lnTo>
                <a:lnTo>
                  <a:pt x="100" y="190"/>
                </a:lnTo>
              </a:path>
            </a:pathLst>
          </a:custGeom>
          <a:noFill/>
          <a:ln w="19050" cmpd="sng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70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B74015D-7020-BE42-9776-5C2F956CDCA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FPGA + Digital Pulse Processing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5F115A-86BE-7746-805A-9CD8376F058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59784" y="1371382"/>
            <a:ext cx="4688123" cy="4722237"/>
          </a:xfrm>
        </p:spPr>
        <p:txBody>
          <a:bodyPr/>
          <a:lstStyle/>
          <a:p>
            <a:pPr lvl="0">
              <a:buClr>
                <a:srgbClr val="004C84"/>
              </a:buClr>
              <a:buSzPct val="100000"/>
              <a:buFont typeface="Myriad Pro" pitchFamily="2"/>
              <a:buChar char="•"/>
            </a:pPr>
            <a:r>
              <a:rPr lang="en-CA" dirty="0"/>
              <a:t>ADC samples will typically be collected by Field Programmable Gate Array (FPGA).</a:t>
            </a:r>
          </a:p>
          <a:p>
            <a:pPr lvl="0">
              <a:buClr>
                <a:srgbClr val="004C84"/>
              </a:buClr>
              <a:buSzPct val="100000"/>
              <a:buFont typeface="Myriad Pro" pitchFamily="2"/>
              <a:buChar char="•"/>
            </a:pPr>
            <a:r>
              <a:rPr lang="en-CA" dirty="0"/>
              <a:t>FPGA will readout all the ADC samples.</a:t>
            </a:r>
          </a:p>
          <a:p>
            <a:pPr lvl="0">
              <a:buClr>
                <a:srgbClr val="004C84"/>
              </a:buClr>
              <a:buSzPct val="100000"/>
              <a:buFont typeface="Myriad Pro" pitchFamily="2"/>
              <a:buChar char="•"/>
            </a:pPr>
            <a:r>
              <a:rPr lang="en-CA" dirty="0"/>
              <a:t>Options for dealing with ADC samples: </a:t>
            </a:r>
          </a:p>
          <a:p>
            <a:pPr marL="800100" lvl="1" indent="-342900">
              <a:buClr>
                <a:srgbClr val="004C84"/>
              </a:buClr>
              <a:buSzPct val="100000"/>
              <a:buFont typeface="+mj-lt"/>
              <a:buAutoNum type="arabicPeriod"/>
            </a:pPr>
            <a:r>
              <a:rPr lang="en-CA" dirty="0"/>
              <a:t>FPGA could send all the ADC samples back to computer.</a:t>
            </a:r>
          </a:p>
          <a:p>
            <a:pPr lvl="2">
              <a:buClr>
                <a:srgbClr val="004C84"/>
              </a:buClr>
              <a:buSzPct val="100000"/>
            </a:pPr>
            <a:r>
              <a:rPr lang="en-CA" dirty="0"/>
              <a:t>Requires a very fast network connection.</a:t>
            </a:r>
            <a:br>
              <a:rPr lang="en-CA" dirty="0"/>
            </a:br>
            <a:r>
              <a:rPr lang="en-CA" dirty="0"/>
              <a:t>100MSPS 12-bit ADC produces 150MB/s.</a:t>
            </a:r>
          </a:p>
          <a:p>
            <a:pPr marL="800100" lvl="1" indent="-342900">
              <a:buClr>
                <a:srgbClr val="004C84"/>
              </a:buClr>
              <a:buSzPct val="100000"/>
              <a:buFont typeface="+mj-lt"/>
              <a:buAutoNum type="arabicPeriod"/>
            </a:pPr>
            <a:r>
              <a:rPr lang="en-CA" dirty="0"/>
              <a:t>FPGA could wait for a global or local trigger to define which ADC samples to send.</a:t>
            </a:r>
          </a:p>
          <a:p>
            <a:pPr marL="800100" lvl="1" indent="-342900">
              <a:buClr>
                <a:srgbClr val="004C84"/>
              </a:buClr>
              <a:buSzPct val="100000"/>
              <a:buFont typeface="+mj-lt"/>
              <a:buAutoNum type="arabicPeriod"/>
            </a:pPr>
            <a:r>
              <a:rPr lang="en-CA" dirty="0"/>
              <a:t>FPGA can do digital pulse processing (next page…)</a:t>
            </a:r>
            <a:br>
              <a:rPr lang="en-CA" dirty="0"/>
            </a:b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73411-C4A6-114F-85D6-8C88261B8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A248DD-0EBE-7540-99FA-8E08FD05D1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6761828-D048-D64F-A93C-586C6C720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1915" y="954741"/>
            <a:ext cx="1831451" cy="173449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75E77C0-2FC9-434D-8B52-4C75AA572D7E}"/>
              </a:ext>
            </a:extLst>
          </p:cNvPr>
          <p:cNvSpPr txBox="1"/>
          <p:nvPr/>
        </p:nvSpPr>
        <p:spPr>
          <a:xfrm>
            <a:off x="7829079" y="1361776"/>
            <a:ext cx="832577" cy="460211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CA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Times New Roman" pitchFamily="2"/>
                <a:cs typeface="Times New Roman" pitchFamily="2"/>
              </a:rPr>
              <a:t>ADC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9A40B04-90C0-9741-9B1A-0CAF177E90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0343" y="3179459"/>
            <a:ext cx="1274594" cy="126759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D182810-DB74-D54D-8E28-51436ECB9154}"/>
              </a:ext>
            </a:extLst>
          </p:cNvPr>
          <p:cNvSpPr txBox="1"/>
          <p:nvPr/>
        </p:nvSpPr>
        <p:spPr>
          <a:xfrm>
            <a:off x="7829078" y="3556561"/>
            <a:ext cx="970435" cy="460211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CA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Times New Roman" pitchFamily="2"/>
                <a:cs typeface="Times New Roman" pitchFamily="2"/>
              </a:rPr>
              <a:t>FPGA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C994C82-272F-5C48-BD83-D28EF3814B76}"/>
              </a:ext>
            </a:extLst>
          </p:cNvPr>
          <p:cNvSpPr txBox="1"/>
          <p:nvPr/>
        </p:nvSpPr>
        <p:spPr>
          <a:xfrm>
            <a:off x="7539736" y="5686440"/>
            <a:ext cx="1411262" cy="460211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CA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Times New Roman" pitchFamily="2"/>
                <a:cs typeface="Times New Roman" pitchFamily="2"/>
              </a:rPr>
              <a:t>Computer</a:t>
            </a:r>
          </a:p>
        </p:txBody>
      </p:sp>
      <p:sp>
        <p:nvSpPr>
          <p:cNvPr id="23" name="Straight Connector 22">
            <a:extLst>
              <a:ext uri="{FF2B5EF4-FFF2-40B4-BE49-F238E27FC236}">
                <a16:creationId xmlns:a16="http://schemas.microsoft.com/office/drawing/2014/main" id="{F0101BF6-AB08-394A-A561-AD9EDEAAE33F}"/>
              </a:ext>
            </a:extLst>
          </p:cNvPr>
          <p:cNvSpPr/>
          <p:nvPr/>
        </p:nvSpPr>
        <p:spPr>
          <a:xfrm>
            <a:off x="6720130" y="2568751"/>
            <a:ext cx="17510" cy="501226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1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CA" sz="24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Times New Roman" pitchFamily="2"/>
              <a:cs typeface="Times New Roman" pitchFamily="2"/>
            </a:endParaRPr>
          </a:p>
        </p:txBody>
      </p:sp>
      <p:sp>
        <p:nvSpPr>
          <p:cNvPr id="24" name="Straight Connector 23">
            <a:extLst>
              <a:ext uri="{FF2B5EF4-FFF2-40B4-BE49-F238E27FC236}">
                <a16:creationId xmlns:a16="http://schemas.microsoft.com/office/drawing/2014/main" id="{B76C9C3C-1EE0-4941-B35C-47FF9A4C23C3}"/>
              </a:ext>
            </a:extLst>
          </p:cNvPr>
          <p:cNvSpPr/>
          <p:nvPr/>
        </p:nvSpPr>
        <p:spPr>
          <a:xfrm>
            <a:off x="6720130" y="4577406"/>
            <a:ext cx="17510" cy="578661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1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CA" sz="24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Times New Roman" pitchFamily="2"/>
              <a:cs typeface="Times New Roman" pitchFamily="2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216A356-336F-0B41-8212-86E7849701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4615" y="5199696"/>
            <a:ext cx="1652035" cy="1312229"/>
          </a:xfrm>
          <a:prstGeom prst="rect">
            <a:avLst/>
          </a:prstGeom>
        </p:spPr>
      </p:pic>
      <p:sp>
        <p:nvSpPr>
          <p:cNvPr id="26" name="Straight Connector 25">
            <a:extLst>
              <a:ext uri="{FF2B5EF4-FFF2-40B4-BE49-F238E27FC236}">
                <a16:creationId xmlns:a16="http://schemas.microsoft.com/office/drawing/2014/main" id="{DAA7EAF2-3097-A646-A04D-96CA269C2C89}"/>
              </a:ext>
            </a:extLst>
          </p:cNvPr>
          <p:cNvSpPr/>
          <p:nvPr/>
        </p:nvSpPr>
        <p:spPr>
          <a:xfrm>
            <a:off x="4847907" y="3556560"/>
            <a:ext cx="1034761" cy="1"/>
          </a:xfrm>
          <a:prstGeom prst="line">
            <a:avLst/>
          </a:prstGeom>
          <a:noFill/>
          <a:ln w="0">
            <a:solidFill>
              <a:srgbClr val="FF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1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CA" sz="24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Times New Roman" pitchFamily="2"/>
              <a:cs typeface="Times New Roman" pitchFamily="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35494AB-B314-014C-A906-8FAB215EB59B}"/>
              </a:ext>
            </a:extLst>
          </p:cNvPr>
          <p:cNvSpPr txBox="1"/>
          <p:nvPr/>
        </p:nvSpPr>
        <p:spPr>
          <a:xfrm>
            <a:off x="4773353" y="3233395"/>
            <a:ext cx="1031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External</a:t>
            </a:r>
            <a:br>
              <a:rPr lang="en-US" dirty="0"/>
            </a:br>
            <a:r>
              <a:rPr lang="en-US" dirty="0"/>
              <a:t>trigger</a:t>
            </a:r>
          </a:p>
        </p:txBody>
      </p:sp>
    </p:spTree>
    <p:extLst>
      <p:ext uri="{BB962C8B-B14F-4D97-AF65-F5344CB8AC3E}">
        <p14:creationId xmlns:p14="http://schemas.microsoft.com/office/powerpoint/2010/main" val="109291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 animBg="1"/>
      <p:bldP spid="26" grpId="0" animBg="1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B74015D-7020-BE42-9776-5C2F956CDCA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FPGA + Digital Pulse Processing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5F115A-86BE-7746-805A-9CD8376F058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36483" y="1237128"/>
            <a:ext cx="4688123" cy="4722237"/>
          </a:xfrm>
        </p:spPr>
        <p:txBody>
          <a:bodyPr/>
          <a:lstStyle/>
          <a:p>
            <a:pPr lvl="0">
              <a:buClr>
                <a:srgbClr val="004C84"/>
              </a:buClr>
              <a:buSzPct val="100000"/>
              <a:buFont typeface="Myriad Pro" pitchFamily="2"/>
              <a:buChar char="•"/>
            </a:pPr>
            <a:r>
              <a:rPr lang="en-CA" dirty="0"/>
              <a:t>FPGA can continuously process with ADC samples to:</a:t>
            </a:r>
          </a:p>
          <a:p>
            <a:pPr lvl="1">
              <a:buClr>
                <a:srgbClr val="004C84"/>
              </a:buClr>
              <a:buSzPct val="100000"/>
              <a:buFont typeface="Myriad Pro" pitchFamily="2"/>
              <a:buChar char="•"/>
            </a:pPr>
            <a:r>
              <a:rPr lang="en-CA" dirty="0"/>
              <a:t>Finds hits by applying digital threshold.</a:t>
            </a:r>
          </a:p>
          <a:p>
            <a:pPr lvl="1">
              <a:buClr>
                <a:srgbClr val="004C84"/>
              </a:buClr>
              <a:buSzPct val="100000"/>
              <a:buFont typeface="Myriad Pro" pitchFamily="2"/>
              <a:buChar char="•"/>
            </a:pPr>
            <a:r>
              <a:rPr lang="en-CA" dirty="0"/>
              <a:t>Apply noise filtering technique</a:t>
            </a:r>
          </a:p>
          <a:p>
            <a:pPr lvl="1">
              <a:buClr>
                <a:srgbClr val="004C84"/>
              </a:buClr>
              <a:buSzPct val="100000"/>
              <a:buFont typeface="Myriad Pro" pitchFamily="2"/>
              <a:buChar char="•"/>
            </a:pPr>
            <a:r>
              <a:rPr lang="en-CA" dirty="0"/>
              <a:t>Calculate hit time and charge.</a:t>
            </a:r>
            <a:endParaRPr lang="en-US" dirty="0"/>
          </a:p>
          <a:p>
            <a:pPr lvl="1">
              <a:buClr>
                <a:srgbClr val="004C84"/>
              </a:buClr>
              <a:buSzPct val="100000"/>
              <a:buFont typeface="Myriad Pro" pitchFamily="2"/>
              <a:buChar char="•"/>
            </a:pPr>
            <a:r>
              <a:rPr lang="en-US" dirty="0"/>
              <a:t>Calculate more complicated quantities from waveform.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73411-C4A6-114F-85D6-8C88261B8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A248DD-0EBE-7540-99FA-8E08FD05D1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848935-0405-2342-A7FC-2803BEC47E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40044" y="1337988"/>
            <a:ext cx="2787818" cy="141836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DB4F2A-0CF7-5D49-96EC-9C14D1CC946B}"/>
              </a:ext>
            </a:extLst>
          </p:cNvPr>
          <p:cNvSpPr txBox="1"/>
          <p:nvPr/>
        </p:nvSpPr>
        <p:spPr>
          <a:xfrm>
            <a:off x="6096216" y="796209"/>
            <a:ext cx="2780867" cy="460211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CA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Times New Roman" pitchFamily="2"/>
                <a:cs typeface="Times New Roman" pitchFamily="2"/>
              </a:rPr>
              <a:t>Raw ADC waveform</a:t>
            </a:r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F6F2B9F8-5D17-8542-85F2-A89E9FAA7665}"/>
              </a:ext>
            </a:extLst>
          </p:cNvPr>
          <p:cNvSpPr/>
          <p:nvPr/>
        </p:nvSpPr>
        <p:spPr>
          <a:xfrm>
            <a:off x="7314061" y="2663230"/>
            <a:ext cx="17510" cy="501226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1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CA" sz="24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Times New Roman" pitchFamily="2"/>
              <a:cs typeface="Times New Roman" pitchFamily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DF66CC-6508-3C4D-93F9-F5AD54BACE4E}"/>
              </a:ext>
            </a:extLst>
          </p:cNvPr>
          <p:cNvSpPr txBox="1"/>
          <p:nvPr/>
        </p:nvSpPr>
        <p:spPr>
          <a:xfrm>
            <a:off x="6465799" y="4080852"/>
            <a:ext cx="1825478" cy="644877"/>
          </a:xfrm>
          <a:prstGeom prst="rect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CA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Times New Roman" pitchFamily="2"/>
                <a:cs typeface="Times New Roman" pitchFamily="2"/>
              </a:rPr>
              <a:t>Pulse charge/time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CA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Times New Roman" pitchFamily="2"/>
                <a:cs typeface="Times New Roman" pitchFamily="2"/>
              </a:rPr>
              <a:t>or ADC samples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E02F830-E564-9F41-ABC2-4EC48E1A47E8}"/>
              </a:ext>
            </a:extLst>
          </p:cNvPr>
          <p:cNvSpPr/>
          <p:nvPr/>
        </p:nvSpPr>
        <p:spPr>
          <a:xfrm>
            <a:off x="6162062" y="3171390"/>
            <a:ext cx="2665800" cy="62501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square" lIns="90000" tIns="45000" rIns="90000" bIns="45000" anchor="ctr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CA" sz="24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Times New Roman" pitchFamily="2"/>
              <a:cs typeface="Times New Roman" pitchFamily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3AE4C2-C97B-9D4B-9AC9-A9DC91D243A2}"/>
              </a:ext>
            </a:extLst>
          </p:cNvPr>
          <p:cNvSpPr txBox="1"/>
          <p:nvPr/>
        </p:nvSpPr>
        <p:spPr>
          <a:xfrm>
            <a:off x="6320911" y="3169527"/>
            <a:ext cx="2276049" cy="583321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CA" sz="1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Times New Roman" pitchFamily="2"/>
                <a:cs typeface="Times New Roman" pitchFamily="2"/>
              </a:rPr>
              <a:t>Process FADC waveform</a:t>
            </a:r>
            <a:br>
              <a:rPr lang="en-CA" sz="1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Times New Roman" pitchFamily="2"/>
                <a:cs typeface="Times New Roman" pitchFamily="2"/>
              </a:rPr>
            </a:br>
            <a:r>
              <a:rPr lang="en-CA" sz="1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Times New Roman" pitchFamily="2"/>
                <a:cs typeface="Times New Roman" pitchFamily="2"/>
              </a:rPr>
              <a:t>in FPGA </a:t>
            </a:r>
            <a:r>
              <a:rPr lang="en-CA" sz="1600" dirty="0">
                <a:solidFill>
                  <a:srgbClr val="000000"/>
                </a:solidFill>
                <a:latin typeface="Times New Roman" pitchFamily="18"/>
                <a:ea typeface="Times New Roman" pitchFamily="2"/>
                <a:cs typeface="Times New Roman" pitchFamily="2"/>
              </a:rPr>
              <a:t>on </a:t>
            </a:r>
            <a:r>
              <a:rPr lang="en-CA" sz="1600" dirty="0" err="1">
                <a:solidFill>
                  <a:srgbClr val="000000"/>
                </a:solidFill>
                <a:latin typeface="Times New Roman" pitchFamily="18"/>
                <a:ea typeface="Times New Roman" pitchFamily="2"/>
                <a:cs typeface="Times New Roman" pitchFamily="2"/>
              </a:rPr>
              <a:t>mPMT</a:t>
            </a:r>
            <a:endParaRPr lang="en-CA" sz="1600" b="0" i="0" u="none" strike="noStrike" baseline="0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Times New Roman" pitchFamily="2"/>
              <a:cs typeface="Times New Roman" pitchFamily="2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4969EBB-4F50-1F4A-A447-E2532BDCBC02}"/>
              </a:ext>
            </a:extLst>
          </p:cNvPr>
          <p:cNvSpPr/>
          <p:nvPr/>
        </p:nvSpPr>
        <p:spPr>
          <a:xfrm>
            <a:off x="6453494" y="5097290"/>
            <a:ext cx="1919413" cy="36787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1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CA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Times New Roman" pitchFamily="2"/>
                <a:cs typeface="Times New Roman" pitchFamily="2"/>
              </a:rPr>
              <a:t>Backend computer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D821B952-FA90-A144-8188-5DAF8312A33F}"/>
              </a:ext>
            </a:extLst>
          </p:cNvPr>
          <p:cNvSpPr/>
          <p:nvPr/>
        </p:nvSpPr>
        <p:spPr>
          <a:xfrm>
            <a:off x="7331571" y="3796405"/>
            <a:ext cx="0" cy="308383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1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CA" sz="24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Times New Roman" pitchFamily="2"/>
              <a:cs typeface="Times New Roman" pitchFamily="2"/>
            </a:endParaRP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ABF07F7D-E8BF-0647-8813-4166697DCF07}"/>
              </a:ext>
            </a:extLst>
          </p:cNvPr>
          <p:cNvSpPr/>
          <p:nvPr/>
        </p:nvSpPr>
        <p:spPr>
          <a:xfrm>
            <a:off x="7314061" y="4749666"/>
            <a:ext cx="0" cy="347624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1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CA" sz="24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Times New Roman" pitchFamily="2"/>
              <a:cs typeface="Times New Roman" pitchFamily="2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E0EE27-5A26-634D-A773-3C46A73F2E82}"/>
              </a:ext>
            </a:extLst>
          </p:cNvPr>
          <p:cNvSpPr/>
          <p:nvPr/>
        </p:nvSpPr>
        <p:spPr>
          <a:xfrm>
            <a:off x="6647082" y="1277307"/>
            <a:ext cx="1532238" cy="1265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53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4B3F7A-477D-9440-BF3E-955D0671E61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Example Digital Pulse Processing:</a:t>
            </a:r>
            <a:br>
              <a:rPr lang="en-US" dirty="0"/>
            </a:br>
            <a:r>
              <a:rPr lang="en-US" dirty="0"/>
              <a:t>Pulse Shape Discrimination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9373E-6B92-3145-B192-F014E94A1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78372" y="1124262"/>
            <a:ext cx="8136977" cy="5069337"/>
          </a:xfrm>
        </p:spPr>
        <p:txBody>
          <a:bodyPr/>
          <a:lstStyle/>
          <a:p>
            <a:r>
              <a:rPr lang="en-US" dirty="0"/>
              <a:t>For Ultra-Cold Neutron, use a Li-6 detector to detect the UCNs.</a:t>
            </a:r>
          </a:p>
          <a:p>
            <a:r>
              <a:rPr lang="en-US" dirty="0"/>
              <a:t>Pulse shape different for neutron and background (gammas).</a:t>
            </a:r>
          </a:p>
          <a:p>
            <a:r>
              <a:rPr lang="en-US" dirty="0"/>
              <a:t>Can calculate Pulse Shape Discriminant (PSD) in firmware or in offline software.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7E56AC-0CD6-6A49-B82E-3EF777754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45260" y="6343237"/>
            <a:ext cx="2057400" cy="365125"/>
          </a:xfrm>
        </p:spPr>
        <p:txBody>
          <a:bodyPr/>
          <a:lstStyle/>
          <a:p>
            <a:fld id="{72890513-E58D-2644-ACDB-E89B1349FCE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AFC2E8-ED0A-F041-8C35-F4584DDC5AB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98157" y="6346825"/>
            <a:ext cx="2990850" cy="330200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94B68F-DCB5-F347-A2B2-F0B8B31899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504" y="2963828"/>
            <a:ext cx="3074276" cy="19820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614819-EA78-6446-BD95-5DECD3A531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504" y="4858549"/>
            <a:ext cx="3007305" cy="19994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FAEF7F-2E05-C946-BA29-3BC74B1838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472" y="2963828"/>
            <a:ext cx="2946206" cy="20806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2FBE48-F20A-514E-BB4F-97215CD8F5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3582" y="4960766"/>
            <a:ext cx="2807362" cy="1939348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5D8E295-4BF1-5D43-9361-F0A7E54976E7}"/>
              </a:ext>
            </a:extLst>
          </p:cNvPr>
          <p:cNvCxnSpPr>
            <a:stCxn id="6" idx="3"/>
          </p:cNvCxnSpPr>
          <p:nvPr/>
        </p:nvCxnSpPr>
        <p:spPr>
          <a:xfrm flipV="1">
            <a:off x="3258780" y="3954877"/>
            <a:ext cx="118808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9752664-C579-D24B-8C2B-FDF7402BC619}"/>
              </a:ext>
            </a:extLst>
          </p:cNvPr>
          <p:cNvCxnSpPr/>
          <p:nvPr/>
        </p:nvCxnSpPr>
        <p:spPr>
          <a:xfrm flipV="1">
            <a:off x="3190392" y="5856656"/>
            <a:ext cx="118808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600D5E0-011F-1B4F-AF5D-B6D804F96765}"/>
              </a:ext>
            </a:extLst>
          </p:cNvPr>
          <p:cNvSpPr txBox="1"/>
          <p:nvPr/>
        </p:nvSpPr>
        <p:spPr>
          <a:xfrm>
            <a:off x="7522588" y="5758462"/>
            <a:ext cx="13708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i="1" dirty="0"/>
              <a:t>B. Jamieson</a:t>
            </a:r>
            <a:r>
              <a:rPr lang="en-US" sz="1600" i="1" dirty="0"/>
              <a:t>,</a:t>
            </a:r>
            <a:br>
              <a:rPr lang="en-US" sz="1600" i="1" dirty="0"/>
            </a:br>
            <a:r>
              <a:rPr lang="en-US" sz="1600" i="1" dirty="0"/>
              <a:t>et al. (2016)</a:t>
            </a:r>
            <a:endParaRPr lang="en-CA" sz="1600" i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D68199-93A5-F447-AA27-C6E5A6063A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8157" y="2515740"/>
            <a:ext cx="19177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203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2EB799-E8EB-684C-A35E-84555DDB41D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Example: ALPHA-G TPC </a:t>
            </a:r>
            <a:br>
              <a:rPr lang="en-US" dirty="0"/>
            </a:br>
            <a:r>
              <a:rPr lang="en-US" dirty="0" err="1"/>
              <a:t>Padwing</a:t>
            </a:r>
            <a:r>
              <a:rPr lang="en-US" dirty="0"/>
              <a:t> Board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9B25B-4137-9A42-B277-BC9E81AAE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56683" y="6311898"/>
            <a:ext cx="2057400" cy="365125"/>
          </a:xfrm>
        </p:spPr>
        <p:txBody>
          <a:bodyPr/>
          <a:lstStyle/>
          <a:p>
            <a:fld id="{72890513-E58D-2644-ACDB-E89B1349FCEB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909BF6-7103-4844-9FB3-A7576118C0E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48628" y="5795141"/>
            <a:ext cx="2990850" cy="330200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70712E-CFDD-4D43-824A-47E3A5DA0D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35" y="2073763"/>
            <a:ext cx="7206018" cy="405157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BE1BA3-8432-5841-B2DE-20386863D005}"/>
              </a:ext>
            </a:extLst>
          </p:cNvPr>
          <p:cNvSpPr/>
          <p:nvPr/>
        </p:nvSpPr>
        <p:spPr>
          <a:xfrm>
            <a:off x="1303941" y="2778370"/>
            <a:ext cx="1095434" cy="736979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491671-C325-C343-9315-EBF214F1816E}"/>
              </a:ext>
            </a:extLst>
          </p:cNvPr>
          <p:cNvSpPr/>
          <p:nvPr/>
        </p:nvSpPr>
        <p:spPr>
          <a:xfrm>
            <a:off x="3148628" y="2828984"/>
            <a:ext cx="1095434" cy="736979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973A3F-486E-EB44-A47D-29B669BE58DC}"/>
              </a:ext>
            </a:extLst>
          </p:cNvPr>
          <p:cNvSpPr/>
          <p:nvPr/>
        </p:nvSpPr>
        <p:spPr>
          <a:xfrm>
            <a:off x="1303941" y="4817565"/>
            <a:ext cx="1095434" cy="736979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7945D5-C1A5-434C-AAEF-B65297FA5430}"/>
              </a:ext>
            </a:extLst>
          </p:cNvPr>
          <p:cNvSpPr/>
          <p:nvPr/>
        </p:nvSpPr>
        <p:spPr>
          <a:xfrm>
            <a:off x="3148628" y="4817565"/>
            <a:ext cx="1095434" cy="736979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78EE1C-978D-A24F-A8DE-958F400211A1}"/>
              </a:ext>
            </a:extLst>
          </p:cNvPr>
          <p:cNvSpPr/>
          <p:nvPr/>
        </p:nvSpPr>
        <p:spPr>
          <a:xfrm>
            <a:off x="4721868" y="2967736"/>
            <a:ext cx="1095434" cy="736979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B27615-276D-214A-AA23-553A91C32F07}"/>
              </a:ext>
            </a:extLst>
          </p:cNvPr>
          <p:cNvSpPr/>
          <p:nvPr/>
        </p:nvSpPr>
        <p:spPr>
          <a:xfrm>
            <a:off x="6566555" y="2967735"/>
            <a:ext cx="1095434" cy="736979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229A21-1986-B84D-B836-52F542CC9251}"/>
              </a:ext>
            </a:extLst>
          </p:cNvPr>
          <p:cNvSpPr/>
          <p:nvPr/>
        </p:nvSpPr>
        <p:spPr>
          <a:xfrm>
            <a:off x="4585997" y="4937863"/>
            <a:ext cx="1095434" cy="736979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8CAF1-E5A8-2B4C-817E-DEF13773E384}"/>
              </a:ext>
            </a:extLst>
          </p:cNvPr>
          <p:cNvSpPr/>
          <p:nvPr/>
        </p:nvSpPr>
        <p:spPr>
          <a:xfrm>
            <a:off x="6462025" y="4937862"/>
            <a:ext cx="1095434" cy="736979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FE483A3-2044-A546-9FF8-6BB83511B3E1}"/>
              </a:ext>
            </a:extLst>
          </p:cNvPr>
          <p:cNvSpPr txBox="1"/>
          <p:nvPr/>
        </p:nvSpPr>
        <p:spPr>
          <a:xfrm>
            <a:off x="554447" y="1141298"/>
            <a:ext cx="209544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A4FF"/>
                </a:solidFill>
              </a:rPr>
              <a:t>Analog Electronics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B9F8F-DC7A-1B47-B12C-36022F10261A}"/>
              </a:ext>
            </a:extLst>
          </p:cNvPr>
          <p:cNvSpPr/>
          <p:nvPr/>
        </p:nvSpPr>
        <p:spPr>
          <a:xfrm>
            <a:off x="2444773" y="2796852"/>
            <a:ext cx="644871" cy="700014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99492A-500A-144C-99B0-CFAA87036AE1}"/>
              </a:ext>
            </a:extLst>
          </p:cNvPr>
          <p:cNvSpPr/>
          <p:nvPr/>
        </p:nvSpPr>
        <p:spPr>
          <a:xfrm>
            <a:off x="2435896" y="4836047"/>
            <a:ext cx="644871" cy="700014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886EA0F-DA34-AD42-B7A4-04962734D948}"/>
              </a:ext>
            </a:extLst>
          </p:cNvPr>
          <p:cNvSpPr/>
          <p:nvPr/>
        </p:nvSpPr>
        <p:spPr>
          <a:xfrm>
            <a:off x="5862700" y="2917149"/>
            <a:ext cx="644871" cy="700014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E2989B-442A-0046-9E74-B70027438BF3}"/>
              </a:ext>
            </a:extLst>
          </p:cNvPr>
          <p:cNvSpPr/>
          <p:nvPr/>
        </p:nvSpPr>
        <p:spPr>
          <a:xfrm>
            <a:off x="5785813" y="4854530"/>
            <a:ext cx="644871" cy="700014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D4D561-994C-6B48-944D-8A591A6B576B}"/>
              </a:ext>
            </a:extLst>
          </p:cNvPr>
          <p:cNvSpPr txBox="1"/>
          <p:nvPr/>
        </p:nvSpPr>
        <p:spPr>
          <a:xfrm>
            <a:off x="2649892" y="1141312"/>
            <a:ext cx="2082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ASIC: AFTER 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accent6"/>
                </a:solidFill>
              </a:rPr>
              <a:t>switched capacitor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accent6"/>
                </a:solidFill>
              </a:rPr>
              <a:t>array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CD8AE5-2E36-9844-AF03-2C800C64B07F}"/>
              </a:ext>
            </a:extLst>
          </p:cNvPr>
          <p:cNvSpPr/>
          <p:nvPr/>
        </p:nvSpPr>
        <p:spPr>
          <a:xfrm>
            <a:off x="4488843" y="3909767"/>
            <a:ext cx="644871" cy="700014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EFE14B-71E9-E040-BC63-7313CCDB73F7}"/>
              </a:ext>
            </a:extLst>
          </p:cNvPr>
          <p:cNvSpPr/>
          <p:nvPr/>
        </p:nvSpPr>
        <p:spPr>
          <a:xfrm>
            <a:off x="6260498" y="3785006"/>
            <a:ext cx="1771655" cy="498728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DDE12A-A1D7-7A44-8560-2303F096DA20}"/>
              </a:ext>
            </a:extLst>
          </p:cNvPr>
          <p:cNvSpPr txBox="1"/>
          <p:nvPr/>
        </p:nvSpPr>
        <p:spPr>
          <a:xfrm>
            <a:off x="5035144" y="1141298"/>
            <a:ext cx="1531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FPGA: Altera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Cyclone-V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4F21EF-450E-B440-9F1F-DA7A52B5A3F2}"/>
              </a:ext>
            </a:extLst>
          </p:cNvPr>
          <p:cNvSpPr txBox="1"/>
          <p:nvPr/>
        </p:nvSpPr>
        <p:spPr>
          <a:xfrm>
            <a:off x="6827958" y="1152966"/>
            <a:ext cx="18517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Communication: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en-US" dirty="0" err="1">
                <a:solidFill>
                  <a:schemeClr val="accent4"/>
                </a:solidFill>
              </a:rPr>
              <a:t>Fibre</a:t>
            </a:r>
            <a:r>
              <a:rPr lang="en-US" dirty="0">
                <a:solidFill>
                  <a:schemeClr val="accent4"/>
                </a:solidFill>
              </a:rPr>
              <a:t> optic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en-US" dirty="0">
                <a:solidFill>
                  <a:schemeClr val="accent4"/>
                </a:solidFill>
              </a:rPr>
              <a:t>transceiver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8102C9A-09B4-7544-A217-38A5068AF4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" y="4390851"/>
            <a:ext cx="2320333" cy="173449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E779804-AEAA-774B-8EB9-9C224CF8912A}"/>
              </a:ext>
            </a:extLst>
          </p:cNvPr>
          <p:cNvSpPr txBox="1"/>
          <p:nvPr/>
        </p:nvSpPr>
        <p:spPr>
          <a:xfrm>
            <a:off x="-34211" y="6212070"/>
            <a:ext cx="37717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/>
              <a:t>P. Baron et al., “AFTER, an ASIC for the Readout</a:t>
            </a:r>
          </a:p>
          <a:p>
            <a:r>
              <a:rPr lang="en-CA" sz="1200" dirty="0"/>
              <a:t>of the Large T2K Time Projection Chambers,”</a:t>
            </a:r>
          </a:p>
          <a:p>
            <a:r>
              <a:rPr lang="en-CA" sz="1200" dirty="0"/>
              <a:t>IEEE Trans. </a:t>
            </a:r>
            <a:r>
              <a:rPr lang="en-CA" sz="1200" dirty="0" err="1"/>
              <a:t>Nucl</a:t>
            </a:r>
            <a:r>
              <a:rPr lang="en-CA" sz="1200" dirty="0"/>
              <a:t>. Sci., vol. 55, pp. 1744–1752, 2008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784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18" grpId="0" animBg="1"/>
      <p:bldP spid="19" grpId="0" animBg="1"/>
      <p:bldP spid="20" grpId="0" animBg="1"/>
      <p:bldP spid="21" grpId="0"/>
      <p:bldP spid="22" grpId="0" animBg="1"/>
      <p:bldP spid="23" grpId="0" animBg="1"/>
      <p:bldP spid="24" grpId="0"/>
      <p:bldP spid="25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EB134E-41D0-9E41-A46C-D352BAEA569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Commercial vs Custom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C3564D-8BF1-1847-A5D5-2D67F5526F1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18941" y="1237129"/>
            <a:ext cx="5151549" cy="4956470"/>
          </a:xfrm>
        </p:spPr>
        <p:txBody>
          <a:bodyPr/>
          <a:lstStyle/>
          <a:p>
            <a:r>
              <a:rPr lang="en-US" dirty="0"/>
              <a:t>For many projects, companies already have electronics that meet requirements.</a:t>
            </a:r>
          </a:p>
          <a:p>
            <a:pPr lvl="1"/>
            <a:r>
              <a:rPr lang="en-US" dirty="0"/>
              <a:t>Always investigate commercial options.</a:t>
            </a:r>
          </a:p>
          <a:p>
            <a:pPr lvl="1"/>
            <a:r>
              <a:rPr lang="en-US" dirty="0"/>
              <a:t>CAEN popular here, but there are others.</a:t>
            </a:r>
          </a:p>
          <a:p>
            <a:r>
              <a:rPr lang="en-US" dirty="0"/>
              <a:t>But in some cases may decide you need custom electronics.  Reasons:</a:t>
            </a:r>
          </a:p>
          <a:p>
            <a:pPr lvl="1"/>
            <a:r>
              <a:rPr lang="en-US" dirty="0"/>
              <a:t>Performance: can design electronics that match exactly your requirements</a:t>
            </a:r>
          </a:p>
          <a:p>
            <a:pPr lvl="1"/>
            <a:r>
              <a:rPr lang="en-US" dirty="0"/>
              <a:t>Form factor: electronics cards often need to have particular form factors to fit on detector</a:t>
            </a:r>
          </a:p>
          <a:p>
            <a:pPr lvl="1"/>
            <a:r>
              <a:rPr lang="en-US" dirty="0"/>
              <a:t>Cost: for large orders custom electronics can be cheaper.</a:t>
            </a:r>
          </a:p>
          <a:p>
            <a:pPr lvl="2"/>
            <a:r>
              <a:rPr lang="en-US" sz="1600" dirty="0"/>
              <a:t>But custom electronics require from engineering time (expensive): initial costs can be high.</a:t>
            </a:r>
          </a:p>
          <a:p>
            <a:pPr lvl="2"/>
            <a:r>
              <a:rPr lang="en-US" sz="1600" dirty="0"/>
              <a:t>Also, development will take longer.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85DFE-86EA-1648-B552-692B3CBF8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9272A7-1013-BF42-A64F-2DB2E79473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B561A3-A0B4-3943-8FC2-2E7028953B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5653" y="1560121"/>
            <a:ext cx="2529697" cy="449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92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EB02C53-5DE5-864C-B5A2-AEB0D376C7E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Firmware Development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524474-0A23-1044-A007-026065027AB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6743" y="1237129"/>
            <a:ext cx="7828359" cy="4958719"/>
          </a:xfrm>
        </p:spPr>
        <p:txBody>
          <a:bodyPr/>
          <a:lstStyle/>
          <a:p>
            <a:r>
              <a:rPr lang="en-US" dirty="0"/>
              <a:t>Hopefully you all learned lots about firmware and firmware development yesterday.</a:t>
            </a:r>
          </a:p>
          <a:p>
            <a:r>
              <a:rPr lang="en-US" dirty="0"/>
              <a:t>Though it seems similar, firmware development not as easy as software development.</a:t>
            </a:r>
          </a:p>
          <a:p>
            <a:pPr lvl="1"/>
            <a:r>
              <a:rPr lang="en-US" dirty="0"/>
              <a:t>It is a real-time system and the effects of clock phase, signal delays, </a:t>
            </a:r>
            <a:r>
              <a:rPr lang="en-US" dirty="0" err="1"/>
              <a:t>etc</a:t>
            </a:r>
            <a:r>
              <a:rPr lang="en-US" dirty="0"/>
              <a:t> are tricky to understand.</a:t>
            </a:r>
          </a:p>
          <a:p>
            <a:pPr lvl="1"/>
            <a:r>
              <a:rPr lang="en-US" dirty="0"/>
              <a:t>FPGA-TDC is only possible because of delay effects.</a:t>
            </a:r>
          </a:p>
          <a:p>
            <a:r>
              <a:rPr lang="en-US" dirty="0"/>
              <a:t>Firmware development can be done by grad students and post-docs (very effectively!); but electronics engineers often do this work.</a:t>
            </a:r>
          </a:p>
          <a:p>
            <a:r>
              <a:rPr lang="en-US" dirty="0"/>
              <a:t>Sometimes, engineering time for firmware development can often exceed engineering time for hardware development.</a:t>
            </a:r>
          </a:p>
          <a:p>
            <a:pPr lvl="1"/>
            <a:r>
              <a:rPr lang="en-US" dirty="0"/>
              <a:t>Partly because firmware is never finished; one can always think of new ways to make it better; new trigger modes, new pulse filtering techniques (like software development).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E8F7A0-4932-B64F-B8BB-F81AD3BB1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2DCF98-56D6-FC4E-A1BB-F97643D391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012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C6A620-6437-9D4E-A057-5D1F849B1EB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Advantages of ASICs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69F15-9D14-2C44-8ACA-48F050CB2F2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3322" y="954741"/>
            <a:ext cx="8072028" cy="4956470"/>
          </a:xfrm>
        </p:spPr>
        <p:txBody>
          <a:bodyPr/>
          <a:lstStyle/>
          <a:p>
            <a:r>
              <a:rPr lang="en-US" dirty="0"/>
              <a:t>We often use ASICs ( Application Specific Integrated Circuits):</a:t>
            </a:r>
          </a:p>
          <a:p>
            <a:pPr lvl="1"/>
            <a:r>
              <a:rPr lang="en-US" dirty="0"/>
              <a:t>Typically this means a chip designed by physics laboratory or university group for a specific detector purpose.</a:t>
            </a:r>
          </a:p>
          <a:p>
            <a:r>
              <a:rPr lang="en-US" dirty="0"/>
              <a:t>ASIC will typically integrate a circuit of analog and/or digital electronics on a single chip, with following advantages:</a:t>
            </a:r>
          </a:p>
          <a:p>
            <a:pPr lvl="1"/>
            <a:r>
              <a:rPr lang="en-US" dirty="0"/>
              <a:t>Lower power.</a:t>
            </a:r>
          </a:p>
          <a:p>
            <a:pPr lvl="1"/>
            <a:r>
              <a:rPr lang="en-US" dirty="0"/>
              <a:t>Smaller size (compared to circuit of discrete components)</a:t>
            </a:r>
          </a:p>
          <a:p>
            <a:pPr lvl="1"/>
            <a:r>
              <a:rPr lang="en-US" dirty="0"/>
              <a:t>Better radiation hardness.</a:t>
            </a:r>
          </a:p>
          <a:p>
            <a:pPr lvl="1"/>
            <a:r>
              <a:rPr lang="en-US" dirty="0"/>
              <a:t>Lower unit cost (but see next bullet).</a:t>
            </a:r>
          </a:p>
          <a:p>
            <a:r>
              <a:rPr lang="en-US" dirty="0"/>
              <a:t>First HEP ASIC developed for silicon strip detectors in 1980s.</a:t>
            </a:r>
          </a:p>
          <a:p>
            <a:r>
              <a:rPr lang="en-US" dirty="0"/>
              <a:t>Both ATLAS and CMS each have ~40 ASIC designs in detector.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28918-7DFA-A247-BF09-5E6E74316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BE8A8D-928C-E447-98BD-4E64CE7E1F1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297A42-CD5B-404A-86AE-0C4CAD650411}"/>
              </a:ext>
            </a:extLst>
          </p:cNvPr>
          <p:cNvSpPr txBox="1"/>
          <p:nvPr/>
        </p:nvSpPr>
        <p:spPr>
          <a:xfrm>
            <a:off x="321972" y="5911211"/>
            <a:ext cx="26271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G. De Geronimo (BNL) et al.</a:t>
            </a:r>
            <a:endParaRPr lang="en-US" sz="1400" dirty="0">
              <a:hlinkClick r:id="rId2"/>
            </a:endParaRPr>
          </a:p>
          <a:p>
            <a:r>
              <a:rPr lang="en-US" sz="1400" dirty="0">
                <a:hlinkClick r:id="rId2"/>
              </a:rPr>
              <a:t>https://arxiv.org/abs/1307.3241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294417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C6A620-6437-9D4E-A057-5D1F849B1EB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ASIC Development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69F15-9D14-2C44-8ACA-48F050CB2F2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3322" y="954741"/>
            <a:ext cx="7828359" cy="4956470"/>
          </a:xfrm>
        </p:spPr>
        <p:txBody>
          <a:bodyPr/>
          <a:lstStyle/>
          <a:p>
            <a:r>
              <a:rPr lang="en-US" dirty="0"/>
              <a:t>But there are substantial challenges in developing ASICs.</a:t>
            </a:r>
          </a:p>
          <a:p>
            <a:r>
              <a:rPr lang="en-US" dirty="0"/>
              <a:t>Very large up-front cost for ASIC development.</a:t>
            </a:r>
          </a:p>
          <a:p>
            <a:pPr lvl="1"/>
            <a:r>
              <a:rPr lang="en-US" dirty="0"/>
              <a:t>Typically need several specialized electronics engineers for several years to develop new ASIC (depending on complexity).</a:t>
            </a:r>
          </a:p>
          <a:p>
            <a:pPr lvl="1"/>
            <a:r>
              <a:rPr lang="en-US" dirty="0"/>
              <a:t>Then a fixed cost of ~$0.3M-$1M to make the photomask for the ASIC foundry (again depending on complexity).</a:t>
            </a:r>
          </a:p>
          <a:p>
            <a:pPr lvl="1"/>
            <a:r>
              <a:rPr lang="en-US" dirty="0"/>
              <a:t>After that, the cost for each ASIC after that is relatively cheap.</a:t>
            </a:r>
          </a:p>
          <a:p>
            <a:r>
              <a:rPr lang="en-US" dirty="0"/>
              <a:t>So ASIC development usually only makes sense when you need many chips (~100-1000s of chips) or you have requirements that cannot be met with conventional electronics.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28918-7DFA-A247-BF09-5E6E74316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BE8A8D-928C-E447-98BD-4E64CE7E1F1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56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33036E-7CF9-FB43-B4A9-A5D13C38D7C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Triggering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46E41-1275-1F4F-9BE3-27DE70AD8FD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Many (most?) experiments initiate the readout of part of the electronics using a global trigger.</a:t>
            </a:r>
          </a:p>
          <a:p>
            <a:r>
              <a:rPr lang="en-US" dirty="0"/>
              <a:t>Several reasons to use global trigger:</a:t>
            </a:r>
          </a:p>
          <a:p>
            <a:pPr lvl="1"/>
            <a:r>
              <a:rPr lang="en-US" dirty="0"/>
              <a:t>Reduce rate of background events (reduce overall data rate).</a:t>
            </a:r>
          </a:p>
          <a:p>
            <a:pPr lvl="2"/>
            <a:r>
              <a:rPr lang="en-US" sz="1600" dirty="0"/>
              <a:t>Triggering is a critical/challenging part of LHC experiments.</a:t>
            </a:r>
          </a:p>
          <a:p>
            <a:pPr lvl="1"/>
            <a:r>
              <a:rPr lang="en-US" dirty="0"/>
              <a:t>Individual digitizers can’t self-trigger.</a:t>
            </a:r>
          </a:p>
          <a:p>
            <a:pPr lvl="1"/>
            <a:r>
              <a:rPr lang="en-US" dirty="0"/>
              <a:t>Characterize channels that don’t seem to have hits.</a:t>
            </a:r>
          </a:p>
          <a:p>
            <a:r>
              <a:rPr lang="en-US" dirty="0"/>
              <a:t>Developing clear global triggers and calibrating them is often a crucial part of understanding detector.</a:t>
            </a:r>
          </a:p>
          <a:p>
            <a:pPr lvl="1"/>
            <a:r>
              <a:rPr lang="en-US" dirty="0"/>
              <a:t>Easy to devise biased triggers that might hide your physics signal.</a:t>
            </a:r>
          </a:p>
          <a:p>
            <a:pPr lvl="1"/>
            <a:r>
              <a:rPr lang="en-US" dirty="0"/>
              <a:t>Also important to accurately measure your dead-time.</a:t>
            </a:r>
          </a:p>
          <a:p>
            <a:r>
              <a:rPr lang="en-US" dirty="0"/>
              <a:t>In some cases don’t need global trigger.</a:t>
            </a:r>
          </a:p>
          <a:p>
            <a:pPr lvl="1"/>
            <a:r>
              <a:rPr lang="en-US" dirty="0"/>
              <a:t>Individual channels or individual boards can self trigger on hits.</a:t>
            </a:r>
          </a:p>
          <a:p>
            <a:pPr lvl="1"/>
            <a:r>
              <a:rPr lang="en-US" dirty="0"/>
              <a:t>Then dead-time only occurs at the channel or board level.</a:t>
            </a:r>
          </a:p>
          <a:p>
            <a:pPr lvl="1"/>
            <a:r>
              <a:rPr lang="en-US" dirty="0"/>
              <a:t>SMD is example.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BC64D-39D2-5946-8AFE-64E83913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89B6D0-F1BF-3344-A2C5-B4762569554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0613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96D2AC-0EFB-9049-97FC-71D4A7E1BA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01153" y="205595"/>
            <a:ext cx="5943950" cy="749146"/>
          </a:xfrm>
        </p:spPr>
        <p:txBody>
          <a:bodyPr/>
          <a:lstStyle/>
          <a:p>
            <a:r>
              <a:rPr lang="en-US" dirty="0"/>
              <a:t>DEAP Triggering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FFBEF9-52B5-BE4E-83D4-84A069C4330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42900" y="809203"/>
            <a:ext cx="8311243" cy="5203932"/>
          </a:xfrm>
        </p:spPr>
        <p:txBody>
          <a:bodyPr/>
          <a:lstStyle/>
          <a:p>
            <a:r>
              <a:rPr lang="en-US" dirty="0"/>
              <a:t>DEAP-3600: 255 PMTs looking at </a:t>
            </a:r>
            <a:r>
              <a:rPr lang="en-US" dirty="0" err="1"/>
              <a:t>LAr</a:t>
            </a:r>
            <a:r>
              <a:rPr lang="en-US" dirty="0"/>
              <a:t> sphere.</a:t>
            </a:r>
          </a:p>
          <a:p>
            <a:pPr lvl="1"/>
            <a:r>
              <a:rPr lang="en-US" dirty="0"/>
              <a:t>Large background of 39Ar decays.</a:t>
            </a:r>
          </a:p>
          <a:p>
            <a:r>
              <a:rPr lang="en-US" dirty="0"/>
              <a:t>Signals from groups of 12 PMTs are summed and </a:t>
            </a:r>
            <a:br>
              <a:rPr lang="en-US" dirty="0"/>
            </a:br>
            <a:r>
              <a:rPr lang="en-US" dirty="0"/>
              <a:t>digitized by DTM (DEAP Trigger Module.</a:t>
            </a:r>
          </a:p>
          <a:p>
            <a:r>
              <a:rPr lang="en-US" dirty="0"/>
              <a:t>DTM calculates event energy and pulse shape discriminant in real time and decides when to trigger digitizers.</a:t>
            </a:r>
          </a:p>
          <a:p>
            <a:pPr lvl="1"/>
            <a:r>
              <a:rPr lang="en-US" dirty="0"/>
              <a:t>most 39Ar events are pre-scaled and do not trigger the digitizers.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8D8ED2-2B9A-0141-8A33-BC89FEC4A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6A7D84-5AA6-DD4A-AB41-F0606FA5DE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AF129F-22D6-DF47-81A0-30E2DB7357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4221" y="3439911"/>
            <a:ext cx="3489779" cy="24881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756B47-A230-DD4B-8DED-06EE93B05B03}"/>
              </a:ext>
            </a:extLst>
          </p:cNvPr>
          <p:cNvSpPr txBox="1"/>
          <p:nvPr/>
        </p:nvSpPr>
        <p:spPr>
          <a:xfrm>
            <a:off x="6027681" y="5727124"/>
            <a:ext cx="3102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DEAP collaboration, 2018</a:t>
            </a:r>
          </a:p>
          <a:p>
            <a:r>
              <a:rPr lang="en-US" sz="1600" dirty="0"/>
              <a:t>https://</a:t>
            </a:r>
            <a:r>
              <a:rPr lang="en-US" sz="1600" dirty="0" err="1"/>
              <a:t>arxiv.org</a:t>
            </a:r>
            <a:r>
              <a:rPr lang="en-US" sz="1600" dirty="0"/>
              <a:t>/abs/1712.01982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F8EB01-4FF8-204A-ABA7-A684FB117C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350" y="3789897"/>
            <a:ext cx="5684781" cy="22657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686E1DD-D532-DF4A-B4FC-86CE3382076A}"/>
              </a:ext>
            </a:extLst>
          </p:cNvPr>
          <p:cNvSpPr txBox="1"/>
          <p:nvPr/>
        </p:nvSpPr>
        <p:spPr>
          <a:xfrm>
            <a:off x="342900" y="6028635"/>
            <a:ext cx="24119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DEAP Trigger Module</a:t>
            </a:r>
            <a:br>
              <a:rPr lang="en-US" dirty="0"/>
            </a:br>
            <a:r>
              <a:rPr lang="en-US" dirty="0"/>
              <a:t>Custom VME card</a:t>
            </a:r>
          </a:p>
        </p:txBody>
      </p:sp>
    </p:spTree>
    <p:extLst>
      <p:ext uri="{BB962C8B-B14F-4D97-AF65-F5344CB8AC3E}">
        <p14:creationId xmlns:p14="http://schemas.microsoft.com/office/powerpoint/2010/main" val="19585786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A71FE-B16C-674B-A1F5-BF10D2BD391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34653" y="205595"/>
            <a:ext cx="5910450" cy="1014516"/>
          </a:xfrm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4FDF18-4919-E044-B39B-7CBE1B81C0D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6744" y="1556085"/>
            <a:ext cx="7898606" cy="4637514"/>
          </a:xfrm>
        </p:spPr>
        <p:txBody>
          <a:bodyPr/>
          <a:lstStyle/>
          <a:p>
            <a:r>
              <a:rPr lang="en-US" dirty="0"/>
              <a:t>Electronics Overview</a:t>
            </a:r>
          </a:p>
          <a:p>
            <a:r>
              <a:rPr lang="en-US" dirty="0"/>
              <a:t>Signal Digitization and Triggering</a:t>
            </a:r>
          </a:p>
          <a:p>
            <a:r>
              <a:rPr lang="en-US" b="1" dirty="0">
                <a:solidFill>
                  <a:srgbClr val="FF0000"/>
                </a:solidFill>
              </a:rPr>
              <a:t>Assorted Electronics Topics: 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Form factors, power, cooling, cabling, slow control</a:t>
            </a:r>
          </a:p>
          <a:p>
            <a:r>
              <a:rPr lang="en-US" dirty="0"/>
              <a:t>Data Acquisition Software and Frameworks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93FC0C-1444-DE40-B978-060A725F9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02143DD-A6C7-CF4F-9449-8C0AFFB4AE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T. Lindner</a:t>
            </a:r>
          </a:p>
        </p:txBody>
      </p:sp>
    </p:spTree>
    <p:extLst>
      <p:ext uri="{BB962C8B-B14F-4D97-AF65-F5344CB8AC3E}">
        <p14:creationId xmlns:p14="http://schemas.microsoft.com/office/powerpoint/2010/main" val="34164060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16871D-61EA-8B4B-A667-413B1087F85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Types of Digital Signal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FA73A2-AD46-2B4E-937F-1AB80ABC392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72903" y="954741"/>
            <a:ext cx="7828359" cy="495647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Different ways of encoding a digital signal: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NIM digital signal:</a:t>
            </a:r>
          </a:p>
          <a:p>
            <a:pPr lvl="1"/>
            <a:r>
              <a:rPr lang="en-US" dirty="0"/>
              <a:t>Single-ended signal (one cable has voltage carrying signal; other cable is ground).</a:t>
            </a:r>
          </a:p>
          <a:p>
            <a:pPr lvl="1"/>
            <a:r>
              <a:rPr lang="en-US" dirty="0"/>
              <a:t>Logical high: -0.8V, logical low: 0V.</a:t>
            </a:r>
          </a:p>
          <a:p>
            <a:pPr lvl="1"/>
            <a:r>
              <a:rPr lang="en-US" dirty="0"/>
              <a:t>Not common outside physics!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TTL digital signal: </a:t>
            </a:r>
          </a:p>
          <a:p>
            <a:pPr lvl="1"/>
            <a:r>
              <a:rPr lang="en-US" dirty="0"/>
              <a:t>Single-ended signal</a:t>
            </a:r>
          </a:p>
          <a:p>
            <a:pPr lvl="1"/>
            <a:r>
              <a:rPr lang="en-US" dirty="0"/>
              <a:t>Logical high: 2.4-5.0V, logical low: 0-0.8V.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LVDS digital signal:</a:t>
            </a:r>
          </a:p>
          <a:p>
            <a:pPr lvl="1"/>
            <a:r>
              <a:rPr lang="en-US" dirty="0"/>
              <a:t>Differential signal (signal is carried on both </a:t>
            </a:r>
            <a:br>
              <a:rPr lang="en-US" dirty="0"/>
            </a:br>
            <a:r>
              <a:rPr lang="en-US" dirty="0"/>
              <a:t>wires of pair).</a:t>
            </a:r>
          </a:p>
          <a:p>
            <a:pPr lvl="1"/>
            <a:r>
              <a:rPr lang="en-US" dirty="0"/>
              <a:t>Low-voltage, less sensitive to noise.</a:t>
            </a:r>
          </a:p>
          <a:p>
            <a:pPr lvl="1"/>
            <a:r>
              <a:rPr lang="en-US" dirty="0"/>
              <a:t>Typically used for digital signals on </a:t>
            </a:r>
            <a:br>
              <a:rPr lang="en-US" dirty="0"/>
            </a:br>
            <a:r>
              <a:rPr lang="en-US" dirty="0"/>
              <a:t>circuit board.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A4A5CD-37F3-B34B-8805-DD75B7BD4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4551DE-8792-BF4B-BA59-7482116DA0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844594-CCD5-C245-A384-2601373510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4018" y="4036690"/>
            <a:ext cx="3609982" cy="21659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23FF57-A6BC-8245-8FCC-5F106F3BFE4D}"/>
              </a:ext>
            </a:extLst>
          </p:cNvPr>
          <p:cNvSpPr txBox="1"/>
          <p:nvPr/>
        </p:nvSpPr>
        <p:spPr>
          <a:xfrm>
            <a:off x="6353006" y="6142592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wikipedia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4765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1559AB-0233-DF4A-9CAD-0B401DBC82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Clocks and Synchronization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DD025D-3DC0-F844-9090-D6A73359398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Electronics cards need a clock to run their FPGA and ADCs.</a:t>
            </a:r>
          </a:p>
          <a:p>
            <a:r>
              <a:rPr lang="en-US" dirty="0"/>
              <a:t>Cards will typically include their own clock chip; but these chips are not very accurate; clock frequencies will vary significantly over time.</a:t>
            </a:r>
          </a:p>
          <a:p>
            <a:r>
              <a:rPr lang="en-US" dirty="0"/>
              <a:t>So typically need a system to distribute a single master clock (over either optical or copper cable) to all the other cards.</a:t>
            </a:r>
          </a:p>
          <a:p>
            <a:r>
              <a:rPr lang="en-US" dirty="0"/>
              <a:t>Typical clock frequencies: 10MHz-200MHz.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AAE4C-885F-D34D-AACF-5819D692A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3BB23F-F6D6-AE4C-9991-2C0565D43DB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686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FB42AF5-A9E3-7842-9995-FC9910F5F9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Electronics Card Form Factors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A74D01-3883-1C47-B7E0-5E5B91081F2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Providing cooling and power to cards is important (more on that later).</a:t>
            </a:r>
          </a:p>
          <a:p>
            <a:r>
              <a:rPr lang="en-US" dirty="0"/>
              <a:t>When possible, it is helpful to use standard crates for mounting electronics. Benefits:</a:t>
            </a:r>
          </a:p>
          <a:p>
            <a:pPr lvl="1"/>
            <a:r>
              <a:rPr lang="en-US" dirty="0"/>
              <a:t>No engineering needed to design electronics mounting</a:t>
            </a:r>
          </a:p>
          <a:p>
            <a:pPr lvl="1"/>
            <a:r>
              <a:rPr lang="en-US" dirty="0"/>
              <a:t>Crates built at commercial scale: cheaper cost and higher reliability (hopefully!).</a:t>
            </a:r>
          </a:p>
          <a:p>
            <a:pPr lvl="1"/>
            <a:r>
              <a:rPr lang="en-US" dirty="0"/>
              <a:t>Easier to replace crates or power supply when something breaks.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F2B2B-460B-5549-8287-B1EAAB1F5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95983C-FE7E-0C4C-9A66-E98CB133F0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3974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E257ED1-5949-0347-AAE4-988A98F923A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NIM Crates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A613D0-B632-9947-8DAC-9DA9E051C4E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6743" y="713044"/>
            <a:ext cx="7246342" cy="4098183"/>
          </a:xfrm>
        </p:spPr>
        <p:txBody>
          <a:bodyPr/>
          <a:lstStyle/>
          <a:p>
            <a:r>
              <a:rPr lang="en-US" dirty="0"/>
              <a:t>NIM standard for crates and modules (defined in 1969); NIM crate provides set of standard voltages on backplane.</a:t>
            </a:r>
          </a:p>
          <a:p>
            <a:r>
              <a:rPr lang="en-US" dirty="0"/>
              <a:t>Typical uses of NIM modules:</a:t>
            </a:r>
          </a:p>
          <a:p>
            <a:pPr lvl="1"/>
            <a:r>
              <a:rPr lang="en-US" dirty="0"/>
              <a:t>Amplifying analog signal.</a:t>
            </a:r>
          </a:p>
          <a:p>
            <a:pPr lvl="1"/>
            <a:r>
              <a:rPr lang="en-US" dirty="0"/>
              <a:t>Splitting analog/digital signals.</a:t>
            </a:r>
          </a:p>
          <a:p>
            <a:pPr lvl="1"/>
            <a:r>
              <a:rPr lang="en-US" dirty="0"/>
              <a:t>Discriminating analog signals to make digital signal.</a:t>
            </a:r>
          </a:p>
          <a:p>
            <a:pPr lvl="1"/>
            <a:r>
              <a:rPr lang="en-US" dirty="0"/>
              <a:t>Create gates and digital ANDs from multiple signals.</a:t>
            </a:r>
          </a:p>
          <a:p>
            <a:r>
              <a:rPr lang="en-US" dirty="0"/>
              <a:t>NIM modules allow very quick, cheap &amp; flexible system for handling analog signals and making triggers.</a:t>
            </a:r>
          </a:p>
          <a:p>
            <a:r>
              <a:rPr lang="en-US" dirty="0"/>
              <a:t>Most physics labs and departments have a lot of old NIM crates and modules.  Companies still make new electronics in NIM form factor.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94812C-62E9-C146-A2CA-ED68A071D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BB3CD-5A91-774C-ABFB-1626596AC9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www.caen.it/documents/work_EcommerceProduct/773/N6730_g.png">
            <a:extLst>
              <a:ext uri="{FF2B5EF4-FFF2-40B4-BE49-F238E27FC236}">
                <a16:creationId xmlns:a16="http://schemas.microsoft.com/office/drawing/2014/main" id="{BA4363C2-A0CE-DC4E-872F-A074C4C61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3085" y="3629937"/>
            <a:ext cx="1252369" cy="322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299A8A-6BA1-E644-A9A0-B6AB16FDBB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69" y="4992203"/>
            <a:ext cx="3084394" cy="173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0944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E257ED1-5949-0347-AAE4-988A98F923A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Working with NIM electronics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A613D0-B632-9947-8DAC-9DA9E051C4E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6743" y="1237129"/>
            <a:ext cx="7828359" cy="2547577"/>
          </a:xfrm>
        </p:spPr>
        <p:txBody>
          <a:bodyPr/>
          <a:lstStyle/>
          <a:p>
            <a:r>
              <a:rPr lang="en-US" dirty="0"/>
              <a:t>Can be very hard to interpret the logic of a NIM setup, even if you did the setup yourself.  </a:t>
            </a:r>
          </a:p>
          <a:p>
            <a:pPr lvl="1"/>
            <a:r>
              <a:rPr lang="en-US" dirty="0"/>
              <a:t>Label your cables and write a schematic!</a:t>
            </a:r>
          </a:p>
          <a:p>
            <a:r>
              <a:rPr lang="en-US" dirty="0"/>
              <a:t>Most NIM modules are very old.</a:t>
            </a:r>
          </a:p>
          <a:p>
            <a:pPr lvl="1"/>
            <a:r>
              <a:rPr lang="en-US" dirty="0"/>
              <a:t>You must assume that every module, cable and connector is broken.</a:t>
            </a:r>
          </a:p>
          <a:p>
            <a:pPr lvl="1"/>
            <a:r>
              <a:rPr lang="en-US" dirty="0"/>
              <a:t>You must check each output with a scope as you implement your NIM setup.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94812C-62E9-C146-A2CA-ED68A071D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BB3CD-5A91-774C-ABFB-1626596AC9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F9B39B-961B-AA4A-9D8E-1B8CF100C8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1883" y="4549677"/>
            <a:ext cx="2958267" cy="10868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E158C1-1BD0-7942-8CA3-ACEA1663E324}"/>
              </a:ext>
            </a:extLst>
          </p:cNvPr>
          <p:cNvSpPr txBox="1"/>
          <p:nvPr/>
        </p:nvSpPr>
        <p:spPr>
          <a:xfrm>
            <a:off x="6632813" y="5704353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Old!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A71125-7636-1C4C-9329-0340D6E954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161" y="3852505"/>
            <a:ext cx="3160260" cy="24943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57C44C-56DE-CF48-BCA3-B2ADF2797BCE}"/>
              </a:ext>
            </a:extLst>
          </p:cNvPr>
          <p:cNvSpPr txBox="1"/>
          <p:nvPr/>
        </p:nvSpPr>
        <p:spPr>
          <a:xfrm>
            <a:off x="3568421" y="4865914"/>
            <a:ext cx="18004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Labelling and </a:t>
            </a:r>
            <a:br>
              <a:rPr lang="en-US" dirty="0"/>
            </a:br>
            <a:r>
              <a:rPr lang="en-US" dirty="0"/>
              <a:t>writing diagram</a:t>
            </a:r>
            <a:br>
              <a:rPr lang="en-US" dirty="0"/>
            </a:br>
            <a:r>
              <a:rPr lang="en-US" dirty="0"/>
              <a:t>are important!</a:t>
            </a:r>
          </a:p>
        </p:txBody>
      </p:sp>
    </p:spTree>
    <p:extLst>
      <p:ext uri="{BB962C8B-B14F-4D97-AF65-F5344CB8AC3E}">
        <p14:creationId xmlns:p14="http://schemas.microsoft.com/office/powerpoint/2010/main" val="33456500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2A25238-A5CC-8549-BB5A-D4C862020A5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VME Crates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F5CEDD-17D7-5343-98EB-067E4C54CBE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6743" y="1237129"/>
            <a:ext cx="8321195" cy="4956470"/>
          </a:xfrm>
        </p:spPr>
        <p:txBody>
          <a:bodyPr/>
          <a:lstStyle/>
          <a:p>
            <a:r>
              <a:rPr lang="en-US" dirty="0"/>
              <a:t>VME is newer form factor for electronics cards (standard set in 1981).</a:t>
            </a:r>
          </a:p>
          <a:p>
            <a:pPr lvl="1"/>
            <a:r>
              <a:rPr lang="en-US" dirty="0"/>
              <a:t>Heavily used in military applications.</a:t>
            </a:r>
          </a:p>
          <a:p>
            <a:r>
              <a:rPr lang="en-US" dirty="0"/>
              <a:t>VME backplane provides communication, as well as power and cooling.</a:t>
            </a:r>
          </a:p>
          <a:p>
            <a:pPr lvl="1"/>
            <a:r>
              <a:rPr lang="en-US" dirty="0"/>
              <a:t>When using backplane for communication have one master module and many slave modules.</a:t>
            </a:r>
          </a:p>
          <a:p>
            <a:pPr lvl="1"/>
            <a:r>
              <a:rPr lang="en-US" dirty="0"/>
              <a:t>Master module is often a scaled down PC; we typically run Linux on these PCs.</a:t>
            </a:r>
          </a:p>
          <a:p>
            <a:pPr lvl="1"/>
            <a:r>
              <a:rPr lang="en-US" dirty="0"/>
              <a:t>Master module will interrogate </a:t>
            </a:r>
            <a:br>
              <a:rPr lang="en-US" dirty="0"/>
            </a:br>
            <a:r>
              <a:rPr lang="en-US" dirty="0"/>
              <a:t>slave modules, checking for data</a:t>
            </a:r>
            <a:br>
              <a:rPr lang="en-US" dirty="0"/>
            </a:br>
            <a:r>
              <a:rPr lang="en-US" dirty="0"/>
              <a:t>to readout.</a:t>
            </a:r>
          </a:p>
          <a:p>
            <a:r>
              <a:rPr lang="en-US" dirty="0"/>
              <a:t>Recently our VME cards omit the</a:t>
            </a:r>
            <a:br>
              <a:rPr lang="en-US" dirty="0"/>
            </a:br>
            <a:r>
              <a:rPr lang="en-US" dirty="0"/>
              <a:t>VME communication bus and </a:t>
            </a:r>
            <a:br>
              <a:rPr lang="en-US" dirty="0"/>
            </a:br>
            <a:r>
              <a:rPr lang="en-US" dirty="0"/>
              <a:t>have a separate optical or copper</a:t>
            </a:r>
            <a:br>
              <a:rPr lang="en-US" dirty="0"/>
            </a:br>
            <a:r>
              <a:rPr lang="en-US" dirty="0"/>
              <a:t>communication.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DCF11B-B666-7347-BAD4-EAFA90BA2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6A26DF-D48B-B94A-A8D6-F5397B21704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55CCC5-0370-3D46-8610-AD36808914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0615" y="3568190"/>
            <a:ext cx="4053385" cy="22790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815EA6-EE32-DF45-BDD6-4E339ACAD39A}"/>
              </a:ext>
            </a:extLst>
          </p:cNvPr>
          <p:cNvSpPr txBox="1"/>
          <p:nvPr/>
        </p:nvSpPr>
        <p:spPr>
          <a:xfrm>
            <a:off x="5473128" y="5847202"/>
            <a:ext cx="26228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TRIUMF designed cards in</a:t>
            </a:r>
            <a:br>
              <a:rPr lang="en-US" sz="1600" dirty="0"/>
            </a:br>
            <a:r>
              <a:rPr lang="en-US" sz="1600" dirty="0"/>
              <a:t>VME crate</a:t>
            </a:r>
          </a:p>
        </p:txBody>
      </p:sp>
    </p:spTree>
    <p:extLst>
      <p:ext uri="{BB962C8B-B14F-4D97-AF65-F5344CB8AC3E}">
        <p14:creationId xmlns:p14="http://schemas.microsoft.com/office/powerpoint/2010/main" val="8180619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359E55-E0D6-B948-BCCE-7EE84709BD9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Other Standard Form Factors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B24A74-AB4F-1E4C-B1E8-B0023FAA5ED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3286" y="816430"/>
            <a:ext cx="3951514" cy="586059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CAMAC</a:t>
            </a:r>
          </a:p>
          <a:p>
            <a:r>
              <a:rPr lang="en-US" dirty="0"/>
              <a:t>Standard set in 1972.</a:t>
            </a:r>
          </a:p>
          <a:p>
            <a:r>
              <a:rPr lang="en-US" dirty="0"/>
              <a:t>Like VME, the backplane includes a communication path.</a:t>
            </a:r>
          </a:p>
          <a:p>
            <a:r>
              <a:rPr lang="en-US" dirty="0"/>
              <a:t>Like NIM, many CAMAC crates around labs and departments.</a:t>
            </a:r>
          </a:p>
          <a:p>
            <a:r>
              <a:rPr lang="en-US" dirty="0"/>
              <a:t>But mostly replaced by VME crates for newer small experiments.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err="1"/>
              <a:t>PCIe</a:t>
            </a:r>
            <a:endParaRPr lang="en-US" dirty="0"/>
          </a:p>
          <a:p>
            <a:r>
              <a:rPr lang="en-US" dirty="0"/>
              <a:t>For backend: integration with computers easy.</a:t>
            </a:r>
          </a:p>
          <a:p>
            <a:r>
              <a:rPr lang="en-US" dirty="0" err="1"/>
              <a:t>Ie</a:t>
            </a:r>
            <a:r>
              <a:rPr lang="en-US" dirty="0"/>
              <a:t> FELIX </a:t>
            </a:r>
            <a:r>
              <a:rPr lang="en-US" dirty="0" err="1"/>
              <a:t>PCIe</a:t>
            </a:r>
            <a:r>
              <a:rPr lang="en-US" dirty="0"/>
              <a:t> card for ATLAS.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9C1DB0-57DD-4143-97BE-36996C628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95EF3B-6C5E-194B-AF4E-AD3AAFF680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FF4E2F4-E269-5845-A2E1-89E03C3F0A04}"/>
              </a:ext>
            </a:extLst>
          </p:cNvPr>
          <p:cNvSpPr txBox="1">
            <a:spLocks/>
          </p:cNvSpPr>
          <p:nvPr/>
        </p:nvSpPr>
        <p:spPr>
          <a:xfrm>
            <a:off x="4114800" y="816429"/>
            <a:ext cx="4662986" cy="54188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000" b="0" i="0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uTCA</a:t>
            </a:r>
            <a:endParaRPr lang="en-US" dirty="0"/>
          </a:p>
          <a:p>
            <a:r>
              <a:rPr lang="en-US" dirty="0"/>
              <a:t>Standard set in 2006; grew out of telecom market.</a:t>
            </a:r>
          </a:p>
          <a:p>
            <a:pPr lvl="1"/>
            <a:r>
              <a:rPr lang="en-US" sz="1600" dirty="0"/>
              <a:t>Currently market as large as VME, </a:t>
            </a:r>
            <a:br>
              <a:rPr lang="en-US" sz="1600" dirty="0"/>
            </a:br>
            <a:r>
              <a:rPr lang="en-US" sz="1600" dirty="0"/>
              <a:t>but seems to be growing faster.</a:t>
            </a:r>
          </a:p>
          <a:p>
            <a:r>
              <a:rPr lang="en-US" dirty="0"/>
              <a:t>More compact, denser than VME.</a:t>
            </a:r>
          </a:p>
          <a:p>
            <a:r>
              <a:rPr lang="en-US" dirty="0"/>
              <a:t>Faster communication links and higher reliability.</a:t>
            </a:r>
          </a:p>
          <a:p>
            <a:r>
              <a:rPr lang="en-US" dirty="0"/>
              <a:t>Option for future HEP crate standard.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1D38FC-4232-0045-805B-67EDB6C4B9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0466" y="4196442"/>
            <a:ext cx="2951680" cy="26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5776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E60289A-EAAA-3340-9A95-307FEFC2964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Custom Form Factors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EF6ED-E5E9-344D-9343-F443D90A389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Often/usually need to build electronics in a custom form factor, usually mounted on detector. Why?</a:t>
            </a:r>
          </a:p>
          <a:p>
            <a:pPr lvl="1"/>
            <a:r>
              <a:rPr lang="en-US" dirty="0"/>
              <a:t>Signal quality: many detectors produce very small signals; need amplification, shaping close to detector for best performance.</a:t>
            </a:r>
          </a:p>
          <a:p>
            <a:pPr lvl="1"/>
            <a:r>
              <a:rPr lang="en-US" dirty="0"/>
              <a:t>Cabling: Highly segmented detector have lots of channels; don’t want to run 10,000 cables out of detector.</a:t>
            </a:r>
          </a:p>
          <a:p>
            <a:pPr lvl="1"/>
            <a:r>
              <a:rPr lang="en-US" dirty="0"/>
              <a:t>Cost: Standard VME crates are expensive, so don’t want to buy a VME crate to power a single card.</a:t>
            </a:r>
          </a:p>
          <a:p>
            <a:r>
              <a:rPr lang="en-US" dirty="0"/>
              <a:t>One common solution is to have custom form factor analog electronics on the detector and digitizing electronics in a standard crate.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E9741B-DE90-ED48-AE2D-889337B88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87B30-FA44-6E49-B681-434059395A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6579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77AE97-A795-6E40-BA1A-B4C6CCD2C88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Example: M11 NIM/VME readout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44F4B-E371-504C-BCD0-E9D91E60B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67D643-13E3-444E-90C9-1155EEE439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817005D-3DC6-3743-9DAD-0680DA3EE3F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NIM crate for splitting PMT signals and generating trigger/gate.</a:t>
            </a:r>
          </a:p>
          <a:p>
            <a:r>
              <a:rPr lang="en-US" dirty="0"/>
              <a:t>VME crate for ADC (CAEN V792) and TDC (CAEN V1190) modules.</a:t>
            </a:r>
          </a:p>
          <a:p>
            <a:r>
              <a:rPr lang="en-US" dirty="0"/>
              <a:t>Question: why these electronics?</a:t>
            </a:r>
          </a:p>
          <a:p>
            <a:r>
              <a:rPr lang="en-US" dirty="0"/>
              <a:t>Answer: </a:t>
            </a:r>
          </a:p>
          <a:p>
            <a:pPr lvl="1"/>
            <a:r>
              <a:rPr lang="en-US" dirty="0"/>
              <a:t>Sufficient performance.</a:t>
            </a:r>
          </a:p>
          <a:p>
            <a:pPr lvl="1"/>
            <a:r>
              <a:rPr lang="en-US" dirty="0"/>
              <a:t>Cheap and easy to setup!  ~2 day of work for electronics.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8301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6BC23DD-BAF0-F443-B7B4-B1D50A7F338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Example Revisited: ALPHA-G TPC </a:t>
            </a:r>
            <a:br>
              <a:rPr lang="en-US" dirty="0"/>
            </a:br>
            <a:r>
              <a:rPr lang="en-US" dirty="0" err="1"/>
              <a:t>Padwing</a:t>
            </a:r>
            <a:r>
              <a:rPr lang="en-US" dirty="0"/>
              <a:t> Board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0E369A-1877-EB42-A266-F00375C56E5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Question: why these electronics?</a:t>
            </a:r>
          </a:p>
          <a:p>
            <a:r>
              <a:rPr lang="en-US" dirty="0"/>
              <a:t>Answer: </a:t>
            </a:r>
          </a:p>
          <a:p>
            <a:pPr lvl="1"/>
            <a:r>
              <a:rPr lang="en-US" dirty="0"/>
              <a:t>TPC pad signals small; electronics need to be right on detector:</a:t>
            </a:r>
            <a:br>
              <a:rPr lang="en-US" dirty="0"/>
            </a:br>
            <a:r>
              <a:rPr lang="en-US" dirty="0"/>
              <a:t>→ custom electronics, custom form factor.</a:t>
            </a:r>
          </a:p>
          <a:p>
            <a:pPr lvl="1"/>
            <a:r>
              <a:rPr lang="en-US" dirty="0"/>
              <a:t>Very limited space inside ALPHA-G magnet.</a:t>
            </a:r>
            <a:br>
              <a:rPr lang="en-US" dirty="0"/>
            </a:br>
            <a:r>
              <a:rPr lang="en-US" dirty="0"/>
              <a:t>→ custom form factor.</a:t>
            </a:r>
          </a:p>
          <a:p>
            <a:pPr lvl="1"/>
            <a:r>
              <a:rPr lang="en-US" dirty="0"/>
              <a:t>Many channels to readout, need to reduce cost, power, space</a:t>
            </a:r>
            <a:br>
              <a:rPr lang="en-US" dirty="0"/>
            </a:br>
            <a:r>
              <a:rPr lang="en-US" dirty="0"/>
              <a:t>→ use AFTER ASIC chip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C7E8E0-9E55-C04A-88B5-DE8D309C1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61F3C0-6F27-CC49-922B-BF157309808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0E4D43-FC23-8749-9458-95D4AE70C1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1315" y="3972910"/>
            <a:ext cx="3631969" cy="20420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F43D8F-4219-574F-BD8C-F5120401A3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506" y="3972910"/>
            <a:ext cx="3620725" cy="219698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151A7C2-6E06-B24C-A384-790A15193D80}"/>
              </a:ext>
            </a:extLst>
          </p:cNvPr>
          <p:cNvCxnSpPr/>
          <p:nvPr/>
        </p:nvCxnSpPr>
        <p:spPr>
          <a:xfrm flipH="1">
            <a:off x="3515710" y="3972910"/>
            <a:ext cx="1957418" cy="441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0BA260B-4FFB-804C-BDDE-AEB752BC046D}"/>
              </a:ext>
            </a:extLst>
          </p:cNvPr>
          <p:cNvCxnSpPr>
            <a:cxnSpLocks/>
          </p:cNvCxnSpPr>
          <p:nvPr/>
        </p:nvCxnSpPr>
        <p:spPr>
          <a:xfrm flipH="1" flipV="1">
            <a:off x="3515710" y="4574450"/>
            <a:ext cx="1915606" cy="14513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6078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1E022E4-2CE1-8E4E-9638-E335D4EEDC9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958353" y="248625"/>
            <a:ext cx="5943950" cy="749146"/>
          </a:xfrm>
        </p:spPr>
        <p:txBody>
          <a:bodyPr/>
          <a:lstStyle/>
          <a:p>
            <a:r>
              <a:rPr lang="en-US" dirty="0"/>
              <a:t>Power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16F0F8-19DC-D543-A247-69392F8DC81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20041" y="1237129"/>
            <a:ext cx="4602480" cy="4956470"/>
          </a:xfrm>
        </p:spPr>
        <p:txBody>
          <a:bodyPr/>
          <a:lstStyle/>
          <a:p>
            <a:r>
              <a:rPr lang="en-US" dirty="0"/>
              <a:t>Typical electronics need &lt;=5V.</a:t>
            </a:r>
          </a:p>
          <a:p>
            <a:pPr lvl="1"/>
            <a:r>
              <a:rPr lang="en-US" dirty="0"/>
              <a:t>Detector may need higher voltage.</a:t>
            </a:r>
          </a:p>
          <a:p>
            <a:r>
              <a:rPr lang="en-US" dirty="0"/>
              <a:t>If you provide low voltage directly, then need to worry about resistive losses in cable.</a:t>
            </a:r>
          </a:p>
          <a:p>
            <a:r>
              <a:rPr lang="en-US" dirty="0"/>
              <a:t>Cables also have a maximum current rating.</a:t>
            </a:r>
          </a:p>
          <a:p>
            <a:r>
              <a:rPr lang="en-US" dirty="0"/>
              <a:t>Because of cable losses, common to provide a higher voltage and then convert to lower voltage on board.</a:t>
            </a:r>
          </a:p>
          <a:p>
            <a:pPr lvl="1"/>
            <a:r>
              <a:rPr lang="en-US" dirty="0"/>
              <a:t>48V is popular, because &gt;=50V is limit after which wiring must be done by electrician.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02875F-1AA9-3C41-97A2-B1D58C0AB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556707-F8B6-674B-AA36-0556599BA16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C57ACD-43DE-1343-A55E-BE31267A6D4F}"/>
              </a:ext>
            </a:extLst>
          </p:cNvPr>
          <p:cNvSpPr/>
          <p:nvPr/>
        </p:nvSpPr>
        <p:spPr>
          <a:xfrm>
            <a:off x="7056358" y="997770"/>
            <a:ext cx="1622584" cy="6481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Frontend</a:t>
            </a:r>
            <a:br>
              <a:rPr lang="en-US" dirty="0"/>
            </a:br>
            <a:r>
              <a:rPr lang="en-US" dirty="0"/>
              <a:t>Electronics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C6B110-B393-084C-8771-21C7FA8B1788}"/>
              </a:ext>
            </a:extLst>
          </p:cNvPr>
          <p:cNvSpPr/>
          <p:nvPr/>
        </p:nvSpPr>
        <p:spPr>
          <a:xfrm>
            <a:off x="7056358" y="5320851"/>
            <a:ext cx="1622584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Power</a:t>
            </a:r>
          </a:p>
          <a:p>
            <a:pPr algn="ctr"/>
            <a:r>
              <a:rPr lang="en-US" dirty="0"/>
              <a:t>Supply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D019ED7-6588-F347-A001-D739A10B808B}"/>
              </a:ext>
            </a:extLst>
          </p:cNvPr>
          <p:cNvCxnSpPr>
            <a:endCxn id="7" idx="0"/>
          </p:cNvCxnSpPr>
          <p:nvPr/>
        </p:nvCxnSpPr>
        <p:spPr>
          <a:xfrm>
            <a:off x="7863840" y="1645919"/>
            <a:ext cx="3810" cy="3674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2917D9D-24F0-8447-8459-7EA50EBEDFE5}"/>
              </a:ext>
            </a:extLst>
          </p:cNvPr>
          <p:cNvSpPr txBox="1"/>
          <p:nvPr/>
        </p:nvSpPr>
        <p:spPr>
          <a:xfrm rot="5400000">
            <a:off x="7335860" y="3298719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10m of cable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46DF5A-96CD-8B4C-A717-45AEB07F1A3B}"/>
              </a:ext>
            </a:extLst>
          </p:cNvPr>
          <p:cNvSpPr txBox="1"/>
          <p:nvPr/>
        </p:nvSpPr>
        <p:spPr>
          <a:xfrm>
            <a:off x="5180725" y="1772729"/>
            <a:ext cx="28341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Assume 100W of power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for frontend cards: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20A of current</a:t>
            </a:r>
          </a:p>
          <a:p>
            <a:r>
              <a:rPr lang="en-US" dirty="0">
                <a:solidFill>
                  <a:schemeClr val="tx2"/>
                </a:solidFill>
              </a:rPr>
              <a:t>Using 10AWG cable: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3mΩ/m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0.06Ω cable resistance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1.2V voltage drop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So need to provide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6.2V at supply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E83C56-9425-094E-B3FC-D2B3D35B620E}"/>
              </a:ext>
            </a:extLst>
          </p:cNvPr>
          <p:cNvSpPr txBox="1"/>
          <p:nvPr/>
        </p:nvSpPr>
        <p:spPr>
          <a:xfrm>
            <a:off x="5180725" y="1772729"/>
            <a:ext cx="28341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Assume 100W of power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for frontend cards: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20A of current</a:t>
            </a:r>
          </a:p>
          <a:p>
            <a:r>
              <a:rPr lang="en-US" dirty="0">
                <a:solidFill>
                  <a:schemeClr val="tx2"/>
                </a:solidFill>
              </a:rPr>
              <a:t>Using 14AWG cable: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8mΩ/m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0.16Ω cable resistance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3.2V voltage drop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So need to provide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8.2V at supply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38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010385-D758-2E49-9049-0962B5E1C9A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Electronics Cooling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996258-1AD1-EE40-B731-D35EDE33F79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27183" y="954741"/>
            <a:ext cx="8603457" cy="4956470"/>
          </a:xfrm>
        </p:spPr>
        <p:txBody>
          <a:bodyPr/>
          <a:lstStyle/>
          <a:p>
            <a:r>
              <a:rPr lang="en-US" dirty="0"/>
              <a:t>All that electronics power needs to go somewhere; </a:t>
            </a:r>
            <a:br>
              <a:rPr lang="en-US" dirty="0"/>
            </a:br>
            <a:r>
              <a:rPr lang="en-US" dirty="0"/>
              <a:t>cooling electronics is usually essential!</a:t>
            </a:r>
          </a:p>
          <a:p>
            <a:r>
              <a:rPr lang="en-US" dirty="0"/>
              <a:t>Need careful consideration and design of cooling system</a:t>
            </a:r>
          </a:p>
          <a:p>
            <a:pPr lvl="1"/>
            <a:r>
              <a:rPr lang="en-US" dirty="0"/>
              <a:t>Cooling issues is one of the more common problems seen during commissioning of a detector.</a:t>
            </a:r>
          </a:p>
          <a:p>
            <a:r>
              <a:rPr lang="en-US" dirty="0"/>
              <a:t>Partly because it is difficult to test the actual performance of the cooling system until the final electronics and detector are in place.</a:t>
            </a:r>
          </a:p>
          <a:p>
            <a:pPr lvl="1"/>
            <a:r>
              <a:rPr lang="en-US" dirty="0"/>
              <a:t>Coupling between the electronics cards and the cooling elements can be non-trivial to simulate.</a:t>
            </a:r>
          </a:p>
          <a:p>
            <a:r>
              <a:rPr lang="en-US" dirty="0"/>
              <a:t>Also because water cooling system involve </a:t>
            </a:r>
            <a:br>
              <a:rPr lang="en-US" dirty="0"/>
            </a:br>
            <a:r>
              <a:rPr lang="en-US" dirty="0"/>
              <a:t>mechanical pumps and water pressure: </a:t>
            </a:r>
            <a:br>
              <a:rPr lang="en-US" dirty="0"/>
            </a:br>
            <a:r>
              <a:rPr lang="en-US" dirty="0"/>
              <a:t>problems tend to develop with time.</a:t>
            </a:r>
          </a:p>
          <a:p>
            <a:pPr lvl="1"/>
            <a:r>
              <a:rPr lang="en-US" dirty="0"/>
              <a:t>Similarly, air fans also common failure point</a:t>
            </a:r>
          </a:p>
          <a:p>
            <a:r>
              <a:rPr lang="en-US" dirty="0"/>
              <a:t>Important to monitor cooling system </a:t>
            </a:r>
            <a:br>
              <a:rPr lang="en-US" dirty="0"/>
            </a:br>
            <a:r>
              <a:rPr lang="en-US" dirty="0"/>
              <a:t>and interlock on failures.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432540-AFCE-1741-B11C-89ACA3AC9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CF19F2-36CE-1841-99FB-350A6D0CB21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1F8413-78DD-4244-908F-F5C8F9CA3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4700" y="3737726"/>
            <a:ext cx="3289300" cy="2171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837FDA-AEFB-0B46-B432-5CABBBE23D91}"/>
              </a:ext>
            </a:extLst>
          </p:cNvPr>
          <p:cNvSpPr txBox="1"/>
          <p:nvPr/>
        </p:nvSpPr>
        <p:spPr>
          <a:xfrm>
            <a:off x="6268698" y="5909426"/>
            <a:ext cx="283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ND280 faulty water tubing</a:t>
            </a:r>
          </a:p>
        </p:txBody>
      </p:sp>
    </p:spTree>
    <p:extLst>
      <p:ext uri="{BB962C8B-B14F-4D97-AF65-F5344CB8AC3E}">
        <p14:creationId xmlns:p14="http://schemas.microsoft.com/office/powerpoint/2010/main" val="3408785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83E6E1-0EBB-DD43-86E6-E0D50C9DFB6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Connectors and Detector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399CF-9F6B-614E-97F0-FC999B469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986BB6-D51F-4B4F-8577-428E6FBDD4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ACFB12C-7B40-414B-B045-240250B211B0}"/>
              </a:ext>
            </a:extLst>
          </p:cNvPr>
          <p:cNvSpPr txBox="1">
            <a:spLocks/>
          </p:cNvSpPr>
          <p:nvPr/>
        </p:nvSpPr>
        <p:spPr>
          <a:xfrm>
            <a:off x="350520" y="1237129"/>
            <a:ext cx="8309490" cy="495647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000" b="0" i="0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Good connectors provide good electrical connections as well as good retention properties.</a:t>
            </a:r>
          </a:p>
          <a:p>
            <a:r>
              <a:rPr lang="en-US" dirty="0"/>
              <a:t>Connectors (and cabling in general) requires interaction between electronics engineers and people doing mechanical design of detector.</a:t>
            </a:r>
          </a:p>
          <a:p>
            <a:pPr lvl="1"/>
            <a:r>
              <a:rPr lang="en-US" dirty="0"/>
              <a:t>Need to ensure that there is actually space to insert/remove connectors.</a:t>
            </a:r>
          </a:p>
          <a:p>
            <a:pPr lvl="1"/>
            <a:r>
              <a:rPr lang="en-US" dirty="0"/>
              <a:t>Good mechanical designer think a lot about how to put together a detector.</a:t>
            </a:r>
          </a:p>
          <a:p>
            <a:r>
              <a:rPr lang="en-US" dirty="0"/>
              <a:t>Having bad connectors can cause lots of problems:</a:t>
            </a:r>
          </a:p>
          <a:p>
            <a:pPr lvl="1"/>
            <a:r>
              <a:rPr lang="en-US" dirty="0"/>
              <a:t>Spend several months debugging problems related to having wrong connectors on clock cables. Small vibrations would cause loss of clock synchronization.</a:t>
            </a:r>
          </a:p>
          <a:p>
            <a:pPr lvl="1"/>
            <a:r>
              <a:rPr lang="en-US" dirty="0"/>
              <a:t>Power connectors need to be rated </a:t>
            </a:r>
            <a:br>
              <a:rPr lang="en-US" dirty="0"/>
            </a:br>
            <a:r>
              <a:rPr lang="en-US" dirty="0"/>
              <a:t>to the appropriate current!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08AED9-AC69-3045-9437-F879C476DE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4439" y="4918428"/>
            <a:ext cx="3167221" cy="193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0896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6E1D56B-FA41-2D49-B94F-307F31FE874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Cable Management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62131-1C3A-F94A-817E-A2204F94CD6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6744" y="926286"/>
            <a:ext cx="7828359" cy="4956470"/>
          </a:xfrm>
        </p:spPr>
        <p:txBody>
          <a:bodyPr/>
          <a:lstStyle/>
          <a:p>
            <a:r>
              <a:rPr lang="en-US" dirty="0"/>
              <a:t>If you have more than 1 cable, need to think about cable management; always harder than you think.</a:t>
            </a:r>
          </a:p>
          <a:p>
            <a:r>
              <a:rPr lang="en-US" dirty="0"/>
              <a:t>Organize cables logically; use cable trays.</a:t>
            </a:r>
          </a:p>
          <a:p>
            <a:r>
              <a:rPr lang="en-US" dirty="0"/>
              <a:t>Get a good label maker! There are special label makers that work well for cables.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F6AE2-0E2D-2841-A881-576C8E484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56CE06-2870-F643-BFF2-DEAF9424ACB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085085-99EE-E749-8914-EC5D4B3F19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947" y="2958293"/>
            <a:ext cx="4067167" cy="22867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708017-3ABE-544C-9B96-7501294A0E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5847" y="2958293"/>
            <a:ext cx="2137053" cy="38009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D6F101-B647-F64B-9AF7-50742CFFED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3895" y="4620471"/>
            <a:ext cx="3803872" cy="213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910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A71FE-B16C-674B-A1F5-BF10D2BD391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34653" y="205595"/>
            <a:ext cx="5910450" cy="1014516"/>
          </a:xfrm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4FDF18-4919-E044-B39B-7CBE1B81C0D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6744" y="1556085"/>
            <a:ext cx="7898606" cy="4637514"/>
          </a:xfrm>
        </p:spPr>
        <p:txBody>
          <a:bodyPr/>
          <a:lstStyle/>
          <a:p>
            <a:r>
              <a:rPr lang="en-US" dirty="0"/>
              <a:t>Electronics Overview</a:t>
            </a:r>
          </a:p>
          <a:p>
            <a:r>
              <a:rPr lang="en-US" dirty="0"/>
              <a:t>Signal Digitization and Triggering</a:t>
            </a:r>
          </a:p>
          <a:p>
            <a:r>
              <a:rPr lang="en-US" dirty="0"/>
              <a:t>Assorted Electronics Topics: </a:t>
            </a:r>
          </a:p>
          <a:p>
            <a:pPr lvl="1"/>
            <a:r>
              <a:rPr lang="en-US" dirty="0"/>
              <a:t>Form factors, power, cooling, cabling, slow control</a:t>
            </a:r>
          </a:p>
          <a:p>
            <a:r>
              <a:rPr lang="en-US" b="1" dirty="0">
                <a:solidFill>
                  <a:srgbClr val="FF0000"/>
                </a:solidFill>
              </a:rPr>
              <a:t>Data Acquisition Software and Frameworks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93FC0C-1444-DE40-B978-060A725F9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02143DD-A6C7-CF4F-9449-8C0AFFB4AE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T. Lindner</a:t>
            </a:r>
          </a:p>
        </p:txBody>
      </p:sp>
    </p:spTree>
    <p:extLst>
      <p:ext uri="{BB962C8B-B14F-4D97-AF65-F5344CB8AC3E}">
        <p14:creationId xmlns:p14="http://schemas.microsoft.com/office/powerpoint/2010/main" val="3038390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1DA273-9B79-5B4C-A98C-D4AF5EE7662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Data Acquisition Framework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698175-8381-5349-BA87-37057C54934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Data Acquisition (my definition): software that </a:t>
            </a:r>
          </a:p>
          <a:p>
            <a:pPr lvl="1"/>
            <a:r>
              <a:rPr lang="en-US" dirty="0"/>
              <a:t>Configures electronics for data taking.</a:t>
            </a:r>
          </a:p>
          <a:p>
            <a:pPr lvl="1"/>
            <a:r>
              <a:rPr lang="en-US" dirty="0"/>
              <a:t>Receives data packets from electronics cards, builds events and writes data to disk.</a:t>
            </a:r>
          </a:p>
          <a:p>
            <a:pPr lvl="1"/>
            <a:r>
              <a:rPr lang="en-US" dirty="0"/>
              <a:t>Optionally suppresses uninteresting data.</a:t>
            </a:r>
          </a:p>
          <a:p>
            <a:pPr lvl="1"/>
            <a:r>
              <a:rPr lang="en-US" dirty="0"/>
              <a:t>Provide a clear way for shift takers to monitor data taking and react to problems.</a:t>
            </a:r>
          </a:p>
          <a:p>
            <a:r>
              <a:rPr lang="en-US" dirty="0"/>
              <a:t>Other definitions of DAQ possible</a:t>
            </a:r>
          </a:p>
          <a:p>
            <a:pPr lvl="1"/>
            <a:r>
              <a:rPr lang="en-US" dirty="0"/>
              <a:t>Is firmware part of DAQ or electronics?</a:t>
            </a:r>
          </a:p>
          <a:p>
            <a:pPr lvl="1"/>
            <a:r>
              <a:rPr lang="en-US" dirty="0"/>
              <a:t>Some say DAQ = whole chain of </a:t>
            </a:r>
            <a:r>
              <a:rPr lang="en-US" dirty="0" err="1"/>
              <a:t>electronics+firmware+software</a:t>
            </a:r>
            <a:endParaRPr lang="en-US" dirty="0"/>
          </a:p>
          <a:p>
            <a:r>
              <a:rPr lang="en-US" dirty="0"/>
              <a:t>Large experiments typically develop a custom DAQ framework.</a:t>
            </a:r>
          </a:p>
          <a:p>
            <a:r>
              <a:rPr lang="en-US" dirty="0"/>
              <a:t>For smaller experiments there are DAQ frameworks (</a:t>
            </a:r>
            <a:r>
              <a:rPr lang="en-US" dirty="0" err="1"/>
              <a:t>subatomtic</a:t>
            </a:r>
            <a:r>
              <a:rPr lang="en-US" dirty="0"/>
              <a:t> physics specific or otherwise).</a:t>
            </a:r>
          </a:p>
          <a:p>
            <a:pPr lvl="1"/>
            <a:r>
              <a:rPr lang="en-US" dirty="0"/>
              <a:t>Usually developed by national labs.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82B47-7093-4B4E-A33A-9A424BB66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59118D-FA0E-D746-86E5-C37C6396F9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0632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F9724A-F056-E54A-9DD4-4274E29D996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MIDAS DAQ Framework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DC31D-E2EF-1F42-AC1C-EA58530F9E5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06500" y="779929"/>
            <a:ext cx="7828359" cy="4956470"/>
          </a:xfrm>
        </p:spPr>
        <p:txBody>
          <a:bodyPr/>
          <a:lstStyle/>
          <a:p>
            <a:r>
              <a:rPr lang="en-US" dirty="0"/>
              <a:t>Development started in 1993.</a:t>
            </a:r>
          </a:p>
          <a:p>
            <a:r>
              <a:rPr lang="en-US" dirty="0"/>
              <a:t>Developed by Stefan </a:t>
            </a:r>
            <a:r>
              <a:rPr lang="en-US" dirty="0" err="1"/>
              <a:t>Ritt</a:t>
            </a:r>
            <a:r>
              <a:rPr lang="en-US" dirty="0"/>
              <a:t> (PSI) and Pierre </a:t>
            </a:r>
            <a:r>
              <a:rPr lang="en-US" dirty="0" err="1"/>
              <a:t>Amaudruz</a:t>
            </a:r>
            <a:r>
              <a:rPr lang="en-US" dirty="0"/>
              <a:t> (TRIUMF).</a:t>
            </a:r>
          </a:p>
          <a:p>
            <a:r>
              <a:rPr lang="en-US" dirty="0"/>
              <a:t>Used for most experiments at TRIUMF.</a:t>
            </a:r>
          </a:p>
          <a:p>
            <a:r>
              <a:rPr lang="en-US" dirty="0"/>
              <a:t>Core code in C, with newer parts written in C++.</a:t>
            </a:r>
          </a:p>
          <a:p>
            <a:r>
              <a:rPr lang="en-US" dirty="0"/>
              <a:t>Mostly used on Linux, though works on </a:t>
            </a:r>
            <a:r>
              <a:rPr lang="en-US" dirty="0" err="1"/>
              <a:t>MacOS</a:t>
            </a:r>
            <a:r>
              <a:rPr lang="en-US" dirty="0"/>
              <a:t> and Windows (in principle).</a:t>
            </a:r>
          </a:p>
          <a:p>
            <a:r>
              <a:rPr lang="en-US" dirty="0"/>
              <a:t>Recent experiments using MIDAS:</a:t>
            </a:r>
          </a:p>
          <a:p>
            <a:pPr lvl="1"/>
            <a:r>
              <a:rPr lang="en-US" dirty="0"/>
              <a:t>TRIUMF: GRIFFIN, UCN</a:t>
            </a:r>
          </a:p>
          <a:p>
            <a:pPr lvl="1"/>
            <a:r>
              <a:rPr lang="en-US" dirty="0"/>
              <a:t>PSI: MEG</a:t>
            </a:r>
          </a:p>
          <a:p>
            <a:pPr lvl="1"/>
            <a:r>
              <a:rPr lang="en-US" dirty="0"/>
              <a:t>SNOLAB: DEAP-3600, Super-CDMS</a:t>
            </a:r>
          </a:p>
          <a:p>
            <a:pPr lvl="1"/>
            <a:r>
              <a:rPr lang="en-US" dirty="0"/>
              <a:t>J-PARC: T2K-ND280</a:t>
            </a:r>
          </a:p>
          <a:p>
            <a:pPr lvl="1"/>
            <a:r>
              <a:rPr lang="en-US" dirty="0"/>
              <a:t>CERN: ALPHA, ALPHA-G</a:t>
            </a:r>
          </a:p>
          <a:p>
            <a:pPr lvl="1"/>
            <a:r>
              <a:rPr lang="en-US" dirty="0"/>
              <a:t>FNAL: G-2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ED1712-D3D3-884D-A759-875380DFB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575069-65EE-F041-9DDA-D525C3AB29A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9954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F9724A-F056-E54A-9DD4-4274E29D996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MIDAS Components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DC31D-E2EF-1F42-AC1C-EA58530F9E5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24858" y="1104858"/>
            <a:ext cx="4520973" cy="4956470"/>
          </a:xfrm>
        </p:spPr>
        <p:txBody>
          <a:bodyPr/>
          <a:lstStyle/>
          <a:p>
            <a:r>
              <a:rPr lang="en-US" dirty="0"/>
              <a:t>Frontends: programs that configure and receive data from equipment (often over network connections).</a:t>
            </a:r>
          </a:p>
          <a:p>
            <a:r>
              <a:rPr lang="en-US" dirty="0"/>
              <a:t>Event builder: put together event fragments.</a:t>
            </a:r>
          </a:p>
          <a:p>
            <a:pPr lvl="1"/>
            <a:r>
              <a:rPr lang="en-US" dirty="0"/>
              <a:t>Event building can be trivial or complicated based on experiment triggering scheme.</a:t>
            </a:r>
          </a:p>
          <a:p>
            <a:r>
              <a:rPr lang="en-US" dirty="0"/>
              <a:t>Logger: logging data to disk in custom MIDAS format.</a:t>
            </a:r>
          </a:p>
          <a:p>
            <a:r>
              <a:rPr lang="en-US" dirty="0"/>
              <a:t>Online Database (ODB): custom database for all DAQ configuration.</a:t>
            </a:r>
          </a:p>
          <a:p>
            <a:r>
              <a:rPr lang="en-US" dirty="0"/>
              <a:t>History: system for providing easy environmental monitoring displays.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ED1712-D3D3-884D-A759-875380DFB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575069-65EE-F041-9DDA-D525C3AB29A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s://midas.triumf.ca/MidasWiki/images/thumb/1/1e/Midas_intro-04.png/400px-Midas_intro-04.png">
            <a:extLst>
              <a:ext uri="{FF2B5EF4-FFF2-40B4-BE49-F238E27FC236}">
                <a16:creationId xmlns:a16="http://schemas.microsoft.com/office/drawing/2014/main" id="{430ADB83-10AB-FE42-BE30-3DA4B66EB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5831" y="1107967"/>
            <a:ext cx="4184931" cy="557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3663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23C551-0EAD-1243-B8FF-C8AF520B8E6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MIDAS web interfaces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6C0B32-60FE-8649-BFA3-1ABAA83CCDF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6743" y="954741"/>
            <a:ext cx="7828359" cy="5238858"/>
          </a:xfrm>
        </p:spPr>
        <p:txBody>
          <a:bodyPr/>
          <a:lstStyle/>
          <a:p>
            <a:r>
              <a:rPr lang="en-US" dirty="0"/>
              <a:t>Most user interactions with MIDAS can be done through webpage.</a:t>
            </a:r>
          </a:p>
          <a:p>
            <a:pPr lvl="1"/>
            <a:r>
              <a:rPr lang="en-US" dirty="0"/>
              <a:t>Configure hardware, start runs, check history and alarms.</a:t>
            </a:r>
          </a:p>
          <a:p>
            <a:r>
              <a:rPr lang="en-US" dirty="0"/>
              <a:t>Have improved MIDAS over last couple years to provide more modern web interface, based on JSON-RPC standard.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7047FF-6A22-E34A-B274-598D61E5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1C30C3-E80C-D94F-84B8-0E75A8CD71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AF96D-874B-F44B-A607-1369174250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41" y="3042653"/>
            <a:ext cx="4049487" cy="31579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A17D13-15BA-0449-ACBA-AC10BB79DA10}"/>
              </a:ext>
            </a:extLst>
          </p:cNvPr>
          <p:cNvSpPr txBox="1"/>
          <p:nvPr/>
        </p:nvSpPr>
        <p:spPr>
          <a:xfrm>
            <a:off x="1117803" y="6200649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Old MIDAS page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5C72E4-1399-3C4F-9803-8F465EB0A1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8853" y="3151415"/>
            <a:ext cx="4935148" cy="24656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9E1B3FA-E2DB-534E-A7BF-9542FEC2AC87}"/>
              </a:ext>
            </a:extLst>
          </p:cNvPr>
          <p:cNvSpPr txBox="1"/>
          <p:nvPr/>
        </p:nvSpPr>
        <p:spPr>
          <a:xfrm>
            <a:off x="5570741" y="5681288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 MIDAS page</a:t>
            </a:r>
          </a:p>
        </p:txBody>
      </p:sp>
    </p:spTree>
    <p:extLst>
      <p:ext uri="{BB962C8B-B14F-4D97-AF65-F5344CB8AC3E}">
        <p14:creationId xmlns:p14="http://schemas.microsoft.com/office/powerpoint/2010/main" val="32804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647CFF-6CE9-B944-BA8C-1547E7BE599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MIDAS Web Interfaces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C4A039-C5A6-1D4A-9E64-BC700296D4F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6744" y="954741"/>
            <a:ext cx="7828359" cy="4956470"/>
          </a:xfrm>
        </p:spPr>
        <p:txBody>
          <a:bodyPr/>
          <a:lstStyle/>
          <a:p>
            <a:r>
              <a:rPr lang="en-US" dirty="0"/>
              <a:t>Larger experiments typically develop custom MIDAS webpages.</a:t>
            </a:r>
          </a:p>
          <a:p>
            <a:r>
              <a:rPr lang="en-US" dirty="0"/>
              <a:t>New JSROOT libraries provide easy way of embed ROOT-style plots.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F9642E-60A8-6C44-ABD0-57FC8BA2C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0C677-D8EF-8E45-8B7F-1899B80A3A2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B58DFB-DE83-DB4B-8949-1A078B4BB7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271" y="2162410"/>
            <a:ext cx="6715649" cy="327387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FD410B-CDCB-E544-9EE1-77AB9D36533E}"/>
              </a:ext>
            </a:extLst>
          </p:cNvPr>
          <p:cNvSpPr txBox="1"/>
          <p:nvPr/>
        </p:nvSpPr>
        <p:spPr>
          <a:xfrm>
            <a:off x="212271" y="4728403"/>
            <a:ext cx="2023311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UCN Kicker </a:t>
            </a:r>
            <a:br>
              <a:rPr lang="en-US" sz="2000" dirty="0"/>
            </a:br>
            <a:r>
              <a:rPr lang="en-US" sz="2000" dirty="0"/>
              <a:t>Magnet Display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C8E51F-B503-8444-B86F-E0C352CB71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1153" y="2840333"/>
            <a:ext cx="6518328" cy="325375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E2F7CC7-F8E8-FB4A-A226-EB8EB71F91C6}"/>
              </a:ext>
            </a:extLst>
          </p:cNvPr>
          <p:cNvSpPr txBox="1"/>
          <p:nvPr/>
        </p:nvSpPr>
        <p:spPr>
          <a:xfrm>
            <a:off x="2501153" y="5670899"/>
            <a:ext cx="220624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DEAP HV Control</a:t>
            </a:r>
          </a:p>
        </p:txBody>
      </p:sp>
    </p:spTree>
    <p:extLst>
      <p:ext uri="{BB962C8B-B14F-4D97-AF65-F5344CB8AC3E}">
        <p14:creationId xmlns:p14="http://schemas.microsoft.com/office/powerpoint/2010/main" val="276877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91F80B-8F77-6A4C-9CFD-589192F6624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Example MIDAS DAQ: FNAL G-2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613DB-8AD5-9944-A4EB-E82DA68F55E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62925" y="954527"/>
            <a:ext cx="5519052" cy="4956470"/>
          </a:xfrm>
        </p:spPr>
        <p:txBody>
          <a:bodyPr/>
          <a:lstStyle/>
          <a:p>
            <a:r>
              <a:rPr lang="en-US" dirty="0"/>
              <a:t>800MSPS ADC for 1296 channels.</a:t>
            </a:r>
          </a:p>
          <a:p>
            <a:r>
              <a:rPr lang="en-US" dirty="0"/>
              <a:t>ADC in </a:t>
            </a:r>
            <a:r>
              <a:rPr lang="en-US" dirty="0" err="1"/>
              <a:t>uTCA</a:t>
            </a:r>
            <a:r>
              <a:rPr lang="en-US" dirty="0"/>
              <a:t> crate</a:t>
            </a:r>
          </a:p>
          <a:p>
            <a:r>
              <a:rPr lang="en-US" dirty="0"/>
              <a:t>All data readout to computers; raw data rate of 20GB/s (time-averaged)</a:t>
            </a:r>
          </a:p>
          <a:p>
            <a:r>
              <a:rPr lang="en-US" dirty="0"/>
              <a:t>Reduce data rate with waveform processing with GPUs</a:t>
            </a:r>
          </a:p>
          <a:p>
            <a:r>
              <a:rPr lang="en-US" dirty="0"/>
              <a:t>MIDAS DAQ, custom webpages.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449C34-CA13-8D46-B17B-9E7756F61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F633D-1273-2543-AA5D-DB075D824BF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26D8A7-FE58-4F4E-AF30-6EC12BF6A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694" y="971990"/>
            <a:ext cx="3113465" cy="53575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D86CFB-77F8-1C4D-9CE0-6E8E305B7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08" y="3748804"/>
            <a:ext cx="4945889" cy="17985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29E95F-E7B0-A245-98F0-6E29203DA0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8814" y="4459836"/>
            <a:ext cx="3583214" cy="220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744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F9724A-F056-E54A-9DD4-4274E29D996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Other DAQ Frameworks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DC31D-E2EF-1F42-AC1C-EA58530F9E5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There are other DAQ options of course...</a:t>
            </a:r>
          </a:p>
          <a:p>
            <a:r>
              <a:rPr lang="en-US" dirty="0" err="1"/>
              <a:t>Labview</a:t>
            </a:r>
            <a:r>
              <a:rPr lang="en-US" dirty="0"/>
              <a:t>: works well for many small setups</a:t>
            </a:r>
          </a:p>
          <a:p>
            <a:pPr lvl="1"/>
            <a:r>
              <a:rPr lang="en-US" dirty="0" err="1"/>
              <a:t>Labview</a:t>
            </a:r>
            <a:r>
              <a:rPr lang="en-US" dirty="0"/>
              <a:t> drivers provided for many commercial devices. </a:t>
            </a:r>
          </a:p>
          <a:p>
            <a:pPr lvl="1"/>
            <a:r>
              <a:rPr lang="en-US" dirty="0"/>
              <a:t>Getting generic device drivers for </a:t>
            </a:r>
            <a:r>
              <a:rPr lang="en-US" dirty="0" err="1"/>
              <a:t>linux</a:t>
            </a:r>
            <a:r>
              <a:rPr lang="en-US" dirty="0"/>
              <a:t> can be tricky.</a:t>
            </a:r>
          </a:p>
          <a:p>
            <a:r>
              <a:rPr lang="en-US" dirty="0"/>
              <a:t>ORCA: developed by group at University of North Carolina</a:t>
            </a:r>
          </a:p>
          <a:p>
            <a:pPr lvl="1"/>
            <a:r>
              <a:rPr lang="en-US" dirty="0"/>
              <a:t>Runs on </a:t>
            </a:r>
            <a:r>
              <a:rPr lang="en-US" dirty="0" err="1"/>
              <a:t>MacOS</a:t>
            </a:r>
            <a:endParaRPr lang="en-US" dirty="0"/>
          </a:p>
          <a:p>
            <a:pPr lvl="1"/>
            <a:r>
              <a:rPr lang="en-US" dirty="0"/>
              <a:t>Experiments: KATRIN, MAJORANA, SNO+</a:t>
            </a:r>
          </a:p>
          <a:p>
            <a:r>
              <a:rPr lang="en-US" dirty="0" err="1"/>
              <a:t>Artdaq</a:t>
            </a:r>
            <a:r>
              <a:rPr lang="en-US" dirty="0"/>
              <a:t>: developed by FNAL</a:t>
            </a:r>
          </a:p>
          <a:p>
            <a:pPr lvl="1"/>
            <a:r>
              <a:rPr lang="en-US" dirty="0"/>
              <a:t>Based on art  offline analysis framework (originally from CMS)</a:t>
            </a:r>
          </a:p>
          <a:p>
            <a:pPr lvl="1"/>
            <a:r>
              <a:rPr lang="en-US" dirty="0"/>
              <a:t>Experiments: </a:t>
            </a:r>
            <a:r>
              <a:rPr lang="en-US" dirty="0" err="1"/>
              <a:t>LARiAT</a:t>
            </a:r>
            <a:r>
              <a:rPr lang="en-US" dirty="0"/>
              <a:t>, Darkside-50, Mu2E</a:t>
            </a:r>
          </a:p>
          <a:p>
            <a:r>
              <a:rPr lang="en-US" dirty="0"/>
              <a:t>And many others I don’t know…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ED1712-D3D3-884D-A759-875380DFB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575069-65EE-F041-9DDA-D525C3AB29A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318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4C850C-6A0F-6242-ABBB-9BF74A95873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algn="r"/>
            <a:r>
              <a:rPr lang="en-US" dirty="0"/>
              <a:t>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E5C905-37CB-B74D-B7E8-9AF2231D599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Many different options for digitization.</a:t>
            </a:r>
          </a:p>
          <a:p>
            <a:r>
              <a:rPr lang="en-US" dirty="0"/>
              <a:t>Typically look at custom electronics when dealing with lots of channels or very specific requirements.</a:t>
            </a:r>
          </a:p>
          <a:p>
            <a:r>
              <a:rPr lang="en-US" dirty="0"/>
              <a:t>Electronics infrastructure issues are important to consider from early in design.</a:t>
            </a:r>
          </a:p>
          <a:p>
            <a:r>
              <a:rPr lang="en-US" dirty="0"/>
              <a:t>Lots of DAQ frameworks to chose from, but I recommend MIDAS!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78AD0A-7EA8-1A4D-A2DA-9230AEB95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C6B73B-D260-B741-8733-02E13E1E49F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5055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BD1C9DB-2737-F14B-BA5D-F0CB276826B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12D79-4564-B740-86ED-774611BFE2D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8C4F31-4F87-DC41-8E29-BFD079E3C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AA2701-769F-A047-A215-4D30BD9160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117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B56AC4C-99F7-C546-B5B9-0F85A76F8D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FPGA, </a:t>
            </a:r>
            <a:r>
              <a:rPr lang="en-US" dirty="0" err="1"/>
              <a:t>SoC</a:t>
            </a:r>
            <a:r>
              <a:rPr lang="en-US" dirty="0"/>
              <a:t>, microcontrollers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658EB0-73F3-6A40-A882-AE7DA429959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2C6F4F-122C-BB46-8DDB-F72B21F06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8091AB-E1B9-B841-B830-56AC269421B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5168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0CD5771-28AD-DA4E-8611-DA99BC005E5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Flash ADC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DDE88-F32F-B04C-B9E2-686FDAEA26A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6744" y="1237129"/>
            <a:ext cx="4396128" cy="4956470"/>
          </a:xfrm>
        </p:spPr>
        <p:txBody>
          <a:bodyPr/>
          <a:lstStyle/>
          <a:p>
            <a:r>
              <a:rPr lang="en-US" dirty="0"/>
              <a:t>Flash ADC: made by a set of high-speed comparators.</a:t>
            </a:r>
          </a:p>
          <a:p>
            <a:r>
              <a:rPr lang="en-US" dirty="0"/>
              <a:t>Measurement gets made by all comparators simultaneously.</a:t>
            </a:r>
          </a:p>
          <a:p>
            <a:r>
              <a:rPr lang="en-US" dirty="0"/>
              <a:t>Alternative: Successive approximation or pipeline ADC: use less comparators, at cost of taking a longer time to make the measurement.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447F08-55B0-B542-B3AD-AF9CB0A4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2C5291-901B-F04E-B030-6D22999901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Figure 1. Flash ADC architecture. If the analog input is between VX4 and VX5, comparators X1 through X4 produce 1s and the remaining comparators produce 0s.">
            <a:extLst>
              <a:ext uri="{FF2B5EF4-FFF2-40B4-BE49-F238E27FC236}">
                <a16:creationId xmlns:a16="http://schemas.microsoft.com/office/drawing/2014/main" id="{732A96CA-DD20-1F46-82DC-B483F2627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2730" y="1450591"/>
            <a:ext cx="3399256" cy="4529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E3ED42-D2FE-0549-A290-A3C68F303DD0}"/>
              </a:ext>
            </a:extLst>
          </p:cNvPr>
          <p:cNvSpPr txBox="1"/>
          <p:nvPr/>
        </p:nvSpPr>
        <p:spPr>
          <a:xfrm>
            <a:off x="5502730" y="5927271"/>
            <a:ext cx="2860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Maxim Integrated Website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2FF8A6-5F7C-6F48-A8B3-CDFB925F25C3}"/>
              </a:ext>
            </a:extLst>
          </p:cNvPr>
          <p:cNvSpPr txBox="1"/>
          <p:nvPr/>
        </p:nvSpPr>
        <p:spPr>
          <a:xfrm>
            <a:off x="2612408" y="5028111"/>
            <a:ext cx="28200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 2^N -1 comparators</a:t>
            </a:r>
            <a:br>
              <a:rPr lang="en-US" dirty="0"/>
            </a:br>
            <a:r>
              <a:rPr lang="en-US" dirty="0"/>
              <a:t>for a N-bit FADC.</a:t>
            </a:r>
          </a:p>
        </p:txBody>
      </p:sp>
    </p:spTree>
    <p:extLst>
      <p:ext uri="{BB962C8B-B14F-4D97-AF65-F5344CB8AC3E}">
        <p14:creationId xmlns:p14="http://schemas.microsoft.com/office/powerpoint/2010/main" val="26233607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8FDB2E4-5A85-8442-AB5B-6D0CB837DC7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ASIC Example: AFTER ASIC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65278-5389-C24F-AF62-762B16F67E2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6743" y="991655"/>
            <a:ext cx="7828359" cy="4956470"/>
          </a:xfrm>
        </p:spPr>
        <p:txBody>
          <a:bodyPr/>
          <a:lstStyle/>
          <a:p>
            <a:r>
              <a:rPr lang="en-US" dirty="0"/>
              <a:t>AFTER: Readout chip developed for T2K Time Projection Chamber (TPC).</a:t>
            </a:r>
          </a:p>
          <a:p>
            <a:pPr lvl="1"/>
            <a:r>
              <a:rPr lang="en-US" dirty="0"/>
              <a:t>Developed at </a:t>
            </a:r>
            <a:r>
              <a:rPr lang="en-US" dirty="0" err="1"/>
              <a:t>Saclay</a:t>
            </a:r>
            <a:endParaRPr lang="en-US" dirty="0"/>
          </a:p>
          <a:p>
            <a:r>
              <a:rPr lang="en-US" dirty="0"/>
              <a:t>Chip includes analog shaping electronics and Switched Capacitor Array (SCA) waveform digitization.</a:t>
            </a:r>
          </a:p>
          <a:p>
            <a:pPr lvl="1"/>
            <a:r>
              <a:rPr lang="en-US" dirty="0"/>
              <a:t>Maximum sampling rate: 50MSPS.</a:t>
            </a:r>
          </a:p>
          <a:p>
            <a:r>
              <a:rPr lang="en-US" dirty="0"/>
              <a:t>SCA buffers are readout by a separate ADC.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C0B4A8-D03C-6345-BD93-03A7E3941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E3E63E-43C0-C148-8AC6-25EA84C30AD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B16F87-916D-1F45-B3C6-BF2586035A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743" y="3578835"/>
            <a:ext cx="3436226" cy="25686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B63D82E-FDCD-7A44-8B5B-9CBA361E2CAD}"/>
              </a:ext>
            </a:extLst>
          </p:cNvPr>
          <p:cNvSpPr txBox="1"/>
          <p:nvPr/>
        </p:nvSpPr>
        <p:spPr>
          <a:xfrm>
            <a:off x="448987" y="6050260"/>
            <a:ext cx="37717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/>
              <a:t>P. Baron et al., “AFTER, an ASIC for the Readout</a:t>
            </a:r>
          </a:p>
          <a:p>
            <a:r>
              <a:rPr lang="en-CA" sz="1200" dirty="0"/>
              <a:t>of the Large T2K Time Projection Chambers,”</a:t>
            </a:r>
          </a:p>
          <a:p>
            <a:r>
              <a:rPr lang="en-CA" sz="1200" dirty="0"/>
              <a:t>IEEE Trans. </a:t>
            </a:r>
            <a:r>
              <a:rPr lang="en-CA" sz="1200" dirty="0" err="1"/>
              <a:t>Nucl</a:t>
            </a:r>
            <a:r>
              <a:rPr lang="en-CA" sz="1200" dirty="0"/>
              <a:t>. Sci., vol. 55, pp. 1744–1752, 2008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823AE0-0499-6740-8586-FB3F6200B4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8634" y="3920301"/>
            <a:ext cx="2398631" cy="214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4960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4B3F7A-477D-9440-BF3E-955D0671E61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Example: Analog Pulse Shape Discrimination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9373E-6B92-3145-B192-F014E94A1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08823" y="1020258"/>
            <a:ext cx="8136977" cy="4956470"/>
          </a:xfrm>
        </p:spPr>
        <p:txBody>
          <a:bodyPr/>
          <a:lstStyle/>
          <a:p>
            <a:r>
              <a:rPr lang="en-US" dirty="0"/>
              <a:t>Similar neutron/gamma discrimination can also be done with analog electronics and integrating ADC.</a:t>
            </a:r>
          </a:p>
          <a:p>
            <a:r>
              <a:rPr lang="en-US" dirty="0"/>
              <a:t>But the digital discrimination is more flexible.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7E56AC-0CD6-6A49-B82E-3EF777754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45260" y="6343237"/>
            <a:ext cx="2057400" cy="365125"/>
          </a:xfrm>
        </p:spPr>
        <p:txBody>
          <a:bodyPr/>
          <a:lstStyle/>
          <a:p>
            <a:fld id="{72890513-E58D-2644-ACDB-E89B1349FCEB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AFC2E8-ED0A-F041-8C35-F4584DDC5AB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98157" y="6346825"/>
            <a:ext cx="2990850" cy="330200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94B68F-DCB5-F347-A2B2-F0B8B31899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504" y="2963828"/>
            <a:ext cx="3074276" cy="19820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614819-EA78-6446-BD95-5DECD3A531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504" y="4858549"/>
            <a:ext cx="3007305" cy="199945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91B653B-A988-804F-8D1E-448D90A26542}"/>
              </a:ext>
            </a:extLst>
          </p:cNvPr>
          <p:cNvSpPr/>
          <p:nvPr/>
        </p:nvSpPr>
        <p:spPr>
          <a:xfrm>
            <a:off x="6188529" y="2604599"/>
            <a:ext cx="1877785" cy="3592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Fan-out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13F5E17-20AA-1D4C-97C6-A9350D60C640}"/>
              </a:ext>
            </a:extLst>
          </p:cNvPr>
          <p:cNvCxnSpPr/>
          <p:nvPr/>
        </p:nvCxnSpPr>
        <p:spPr>
          <a:xfrm>
            <a:off x="4816929" y="2789265"/>
            <a:ext cx="1371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3610235-F16B-FF4D-9284-70CE5D26A67C}"/>
              </a:ext>
            </a:extLst>
          </p:cNvPr>
          <p:cNvSpPr txBox="1"/>
          <p:nvPr/>
        </p:nvSpPr>
        <p:spPr>
          <a:xfrm>
            <a:off x="4767282" y="2339542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signal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25F6CF-9A5D-0643-B399-76A331F83296}"/>
              </a:ext>
            </a:extLst>
          </p:cNvPr>
          <p:cNvSpPr/>
          <p:nvPr/>
        </p:nvSpPr>
        <p:spPr>
          <a:xfrm>
            <a:off x="5041340" y="4659043"/>
            <a:ext cx="1408213" cy="4779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100ns Gate</a:t>
            </a:r>
            <a:br>
              <a:rPr lang="en-US" sz="1600" dirty="0"/>
            </a:br>
            <a:r>
              <a:rPr lang="en-US" sz="1600" dirty="0"/>
              <a:t>Generator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EAB2BE3-17AE-6C42-BF68-73053B4A065A}"/>
              </a:ext>
            </a:extLst>
          </p:cNvPr>
          <p:cNvCxnSpPr>
            <a:cxnSpLocks/>
          </p:cNvCxnSpPr>
          <p:nvPr/>
        </p:nvCxnSpPr>
        <p:spPr>
          <a:xfrm>
            <a:off x="5377543" y="3176100"/>
            <a:ext cx="0" cy="3223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7748B76-B816-5F46-9D90-6CDC7EF6DECE}"/>
              </a:ext>
            </a:extLst>
          </p:cNvPr>
          <p:cNvCxnSpPr/>
          <p:nvPr/>
        </p:nvCxnSpPr>
        <p:spPr>
          <a:xfrm>
            <a:off x="5377543" y="3176100"/>
            <a:ext cx="11375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FDAB160-ADC4-F44A-8EF3-51C160D0CB61}"/>
              </a:ext>
            </a:extLst>
          </p:cNvPr>
          <p:cNvCxnSpPr>
            <a:cxnSpLocks/>
          </p:cNvCxnSpPr>
          <p:nvPr/>
        </p:nvCxnSpPr>
        <p:spPr>
          <a:xfrm flipV="1">
            <a:off x="6515100" y="2963828"/>
            <a:ext cx="0" cy="212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1DDEC9A2-F9B1-AE42-BFD2-E2C7EBFD956A}"/>
              </a:ext>
            </a:extLst>
          </p:cNvPr>
          <p:cNvSpPr/>
          <p:nvPr/>
        </p:nvSpPr>
        <p:spPr>
          <a:xfrm>
            <a:off x="4673436" y="3499328"/>
            <a:ext cx="1408213" cy="3692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Discriminator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33D5C95-D6BC-1147-8080-27F95B40C642}"/>
              </a:ext>
            </a:extLst>
          </p:cNvPr>
          <p:cNvCxnSpPr>
            <a:cxnSpLocks/>
          </p:cNvCxnSpPr>
          <p:nvPr/>
        </p:nvCxnSpPr>
        <p:spPr>
          <a:xfrm>
            <a:off x="6764820" y="2963828"/>
            <a:ext cx="0" cy="29368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D9E46D2-3A6A-5C4D-9961-B6521949BAC1}"/>
              </a:ext>
            </a:extLst>
          </p:cNvPr>
          <p:cNvCxnSpPr>
            <a:cxnSpLocks/>
          </p:cNvCxnSpPr>
          <p:nvPr/>
        </p:nvCxnSpPr>
        <p:spPr>
          <a:xfrm>
            <a:off x="7294337" y="2963828"/>
            <a:ext cx="0" cy="29368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644B25AB-0BFD-1E4A-8022-0AF9CD3C5C9F}"/>
              </a:ext>
            </a:extLst>
          </p:cNvPr>
          <p:cNvSpPr/>
          <p:nvPr/>
        </p:nvSpPr>
        <p:spPr>
          <a:xfrm>
            <a:off x="7542494" y="4659043"/>
            <a:ext cx="1408213" cy="4779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800ns Gate</a:t>
            </a:r>
            <a:br>
              <a:rPr lang="en-US" sz="1600" dirty="0"/>
            </a:br>
            <a:r>
              <a:rPr lang="en-US" sz="1600" dirty="0"/>
              <a:t>Generator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4A0C987-DB62-8E4F-B232-A83E3C46FD1A}"/>
              </a:ext>
            </a:extLst>
          </p:cNvPr>
          <p:cNvCxnSpPr>
            <a:cxnSpLocks/>
          </p:cNvCxnSpPr>
          <p:nvPr/>
        </p:nvCxnSpPr>
        <p:spPr>
          <a:xfrm>
            <a:off x="5339442" y="3868589"/>
            <a:ext cx="0" cy="790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8912377-3C63-B540-BB7E-AE4B7B426E3B}"/>
              </a:ext>
            </a:extLst>
          </p:cNvPr>
          <p:cNvCxnSpPr>
            <a:cxnSpLocks/>
          </p:cNvCxnSpPr>
          <p:nvPr/>
        </p:nvCxnSpPr>
        <p:spPr>
          <a:xfrm>
            <a:off x="5942875" y="3868589"/>
            <a:ext cx="0" cy="1875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2F11522-E4C3-0341-B3E2-22D87BF70A60}"/>
              </a:ext>
            </a:extLst>
          </p:cNvPr>
          <p:cNvCxnSpPr>
            <a:cxnSpLocks/>
            <a:endCxn id="40" idx="0"/>
          </p:cNvCxnSpPr>
          <p:nvPr/>
        </p:nvCxnSpPr>
        <p:spPr>
          <a:xfrm flipV="1">
            <a:off x="5946321" y="4045995"/>
            <a:ext cx="713918" cy="75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C0E1C84-B7F1-C64E-9FCB-C4EC8E9C573B}"/>
              </a:ext>
            </a:extLst>
          </p:cNvPr>
          <p:cNvCxnSpPr>
            <a:cxnSpLocks/>
          </p:cNvCxnSpPr>
          <p:nvPr/>
        </p:nvCxnSpPr>
        <p:spPr>
          <a:xfrm>
            <a:off x="8028214" y="4053568"/>
            <a:ext cx="0" cy="605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Block Arc 39">
            <a:extLst>
              <a:ext uri="{FF2B5EF4-FFF2-40B4-BE49-F238E27FC236}">
                <a16:creationId xmlns:a16="http://schemas.microsoft.com/office/drawing/2014/main" id="{0BACF9C9-EB53-7C4A-A044-B132BE096911}"/>
              </a:ext>
            </a:extLst>
          </p:cNvPr>
          <p:cNvSpPr/>
          <p:nvPr/>
        </p:nvSpPr>
        <p:spPr>
          <a:xfrm>
            <a:off x="6660239" y="3918542"/>
            <a:ext cx="218940" cy="255655"/>
          </a:xfrm>
          <a:prstGeom prst="blockArc">
            <a:avLst>
              <a:gd name="adj1" fmla="val 10811774"/>
              <a:gd name="adj2" fmla="val 78372"/>
              <a:gd name="adj3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9A9CB2A7-4123-834A-9451-58457779C31F}"/>
              </a:ext>
            </a:extLst>
          </p:cNvPr>
          <p:cNvCxnSpPr>
            <a:cxnSpLocks/>
          </p:cNvCxnSpPr>
          <p:nvPr/>
        </p:nvCxnSpPr>
        <p:spPr>
          <a:xfrm>
            <a:off x="6879179" y="4053568"/>
            <a:ext cx="3136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Block Arc 44">
            <a:extLst>
              <a:ext uri="{FF2B5EF4-FFF2-40B4-BE49-F238E27FC236}">
                <a16:creationId xmlns:a16="http://schemas.microsoft.com/office/drawing/2014/main" id="{5B4D289F-F4A1-ED4F-AED2-79978F63E9D8}"/>
              </a:ext>
            </a:extLst>
          </p:cNvPr>
          <p:cNvSpPr/>
          <p:nvPr/>
        </p:nvSpPr>
        <p:spPr>
          <a:xfrm>
            <a:off x="7197739" y="3925740"/>
            <a:ext cx="218940" cy="255655"/>
          </a:xfrm>
          <a:prstGeom prst="blockArc">
            <a:avLst>
              <a:gd name="adj1" fmla="val 10811774"/>
              <a:gd name="adj2" fmla="val 78372"/>
              <a:gd name="adj3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0745577-C781-BE42-82BA-402DAD5AE8BB}"/>
              </a:ext>
            </a:extLst>
          </p:cNvPr>
          <p:cNvCxnSpPr>
            <a:cxnSpLocks/>
          </p:cNvCxnSpPr>
          <p:nvPr/>
        </p:nvCxnSpPr>
        <p:spPr>
          <a:xfrm flipV="1">
            <a:off x="7416679" y="4045995"/>
            <a:ext cx="611535" cy="7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D05DBE60-5029-1B4B-988C-F2B1BFB2A689}"/>
              </a:ext>
            </a:extLst>
          </p:cNvPr>
          <p:cNvSpPr/>
          <p:nvPr/>
        </p:nvSpPr>
        <p:spPr>
          <a:xfrm>
            <a:off x="5416377" y="5927445"/>
            <a:ext cx="1544304" cy="4779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Charge-Sensitive</a:t>
            </a:r>
            <a:br>
              <a:rPr lang="en-US" sz="1400" dirty="0"/>
            </a:br>
            <a:r>
              <a:rPr lang="en-US" sz="1400" dirty="0"/>
              <a:t>ADC (Short)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257FB9F-3C7F-384E-B9F5-B4ECFED4D693}"/>
              </a:ext>
            </a:extLst>
          </p:cNvPr>
          <p:cNvSpPr/>
          <p:nvPr/>
        </p:nvSpPr>
        <p:spPr>
          <a:xfrm>
            <a:off x="7105752" y="5900727"/>
            <a:ext cx="1544304" cy="4779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Charge-Sensitive</a:t>
            </a:r>
            <a:br>
              <a:rPr lang="en-US" sz="1400" dirty="0"/>
            </a:br>
            <a:r>
              <a:rPr lang="en-US" sz="1400" dirty="0"/>
              <a:t>ADC (Short)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A2B59D4-5067-7D48-ADD6-0A6922876794}"/>
              </a:ext>
            </a:extLst>
          </p:cNvPr>
          <p:cNvCxnSpPr>
            <a:cxnSpLocks/>
          </p:cNvCxnSpPr>
          <p:nvPr/>
        </p:nvCxnSpPr>
        <p:spPr>
          <a:xfrm>
            <a:off x="5989007" y="5136991"/>
            <a:ext cx="0" cy="790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FEDFE3B-CC00-1B4F-ABF5-F97F1C7233A1}"/>
              </a:ext>
            </a:extLst>
          </p:cNvPr>
          <p:cNvCxnSpPr>
            <a:cxnSpLocks/>
          </p:cNvCxnSpPr>
          <p:nvPr/>
        </p:nvCxnSpPr>
        <p:spPr>
          <a:xfrm>
            <a:off x="8028214" y="5110273"/>
            <a:ext cx="0" cy="790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1994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4A0EF4-6772-5B49-B8A9-663D200DC36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Analog PSD output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213C9-910C-2645-ACBB-423C591A968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6743" y="1237129"/>
            <a:ext cx="4138137" cy="4956470"/>
          </a:xfrm>
        </p:spPr>
        <p:txBody>
          <a:bodyPr/>
          <a:lstStyle/>
          <a:p>
            <a:r>
              <a:rPr lang="en-US" dirty="0"/>
              <a:t>Analog online measurement of n/gamma pulse shape discrimination.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2438CA-4468-2F4C-988B-13ED2A201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BC95D-EF06-B742-A170-2F7471E7DB4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5DC0A9-6AF3-184E-B699-501AFC09E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5831" y="886609"/>
            <a:ext cx="3991215" cy="48588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38C1C4-E824-EC41-A211-1726EF388567}"/>
              </a:ext>
            </a:extLst>
          </p:cNvPr>
          <p:cNvSpPr txBox="1"/>
          <p:nvPr/>
        </p:nvSpPr>
        <p:spPr>
          <a:xfrm>
            <a:off x="4922520" y="5745480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Annand 1987</a:t>
            </a:r>
          </a:p>
        </p:txBody>
      </p:sp>
    </p:spTree>
    <p:extLst>
      <p:ext uri="{BB962C8B-B14F-4D97-AF65-F5344CB8AC3E}">
        <p14:creationId xmlns:p14="http://schemas.microsoft.com/office/powerpoint/2010/main" val="14424379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FEF7E27-3310-3F43-BEAE-F2ACF34C5F4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Example Digital Pulse Processing 1:</a:t>
            </a:r>
            <a:br>
              <a:rPr lang="en-US" dirty="0"/>
            </a:br>
            <a:r>
              <a:rPr lang="en-US" dirty="0"/>
              <a:t>Extracting Hit Time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50BC66-AC4C-C547-BEDC-8DD980AB602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99545" y="1237129"/>
            <a:ext cx="3641833" cy="4956470"/>
          </a:xfrm>
        </p:spPr>
        <p:txBody>
          <a:bodyPr/>
          <a:lstStyle/>
          <a:p>
            <a:r>
              <a:rPr lang="en-US" dirty="0"/>
              <a:t>Can extract hit time with sub-sample precision using FPGA.</a:t>
            </a:r>
          </a:p>
          <a:p>
            <a:r>
              <a:rPr lang="en-US" dirty="0"/>
              <a:t>For example, Constant Fraction Discriminator or Finite Impulse Response (FIR) can be implemented in FPGA.</a:t>
            </a:r>
          </a:p>
          <a:p>
            <a:r>
              <a:rPr lang="en-US" dirty="0"/>
              <a:t>Find that FIR filtering gives timing resolution that is slightly worse than by fitting pulses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C4AAF0-5351-1F41-95B3-B5B58793E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C83D87-4E1A-0240-B8AA-D0FF0C22725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E77FE9-48BD-224F-95FA-3C11C11D0086}"/>
              </a:ext>
            </a:extLst>
          </p:cNvPr>
          <p:cNvSpPr txBox="1"/>
          <p:nvPr/>
        </p:nvSpPr>
        <p:spPr>
          <a:xfrm>
            <a:off x="5634086" y="3736597"/>
            <a:ext cx="2811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Timing resolution for different </a:t>
            </a:r>
          </a:p>
          <a:p>
            <a:r>
              <a:rPr lang="en-US" sz="1400" dirty="0"/>
              <a:t>digitizer speeds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CF730F-785F-FF4D-92F7-786B8D2FBC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3340" y="1381030"/>
            <a:ext cx="2408800" cy="18194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3286C6-5FB2-734D-B152-8C385CCDB7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4468" y="1635107"/>
            <a:ext cx="2897854" cy="13132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0349C3-9C58-4B4F-B16E-6E68C714D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857" y="4266955"/>
            <a:ext cx="4060465" cy="259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5133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CF20AA-F6DB-8B47-B5D3-94AA2A44EC5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Environmental Monitoring</a:t>
            </a:r>
            <a:br>
              <a:rPr lang="en-US" dirty="0"/>
            </a:br>
            <a:r>
              <a:rPr lang="en-US" dirty="0"/>
              <a:t>(aka Slow Control)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61447B-9456-AD4F-B961-61416630145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9158" y="954741"/>
            <a:ext cx="7828359" cy="4956470"/>
          </a:xfrm>
        </p:spPr>
        <p:txBody>
          <a:bodyPr/>
          <a:lstStyle/>
          <a:p>
            <a:r>
              <a:rPr lang="en-US" dirty="0"/>
              <a:t>Environmental monitoring: </a:t>
            </a:r>
          </a:p>
          <a:p>
            <a:pPr lvl="1"/>
            <a:r>
              <a:rPr lang="en-US" dirty="0"/>
              <a:t>measurements of temperature, humidity, voltage, pressure, </a:t>
            </a:r>
            <a:r>
              <a:rPr lang="en-US" dirty="0" err="1"/>
              <a:t>etc</a:t>
            </a:r>
            <a:endParaRPr lang="en-US" dirty="0"/>
          </a:p>
          <a:p>
            <a:pPr lvl="1"/>
            <a:r>
              <a:rPr lang="en-US" dirty="0"/>
              <a:t>not triggered as part of main readout</a:t>
            </a:r>
          </a:p>
          <a:p>
            <a:pPr lvl="1"/>
            <a:r>
              <a:rPr lang="en-US" dirty="0"/>
              <a:t>Usually measurements at slower rate: second to minute timescale.</a:t>
            </a:r>
          </a:p>
          <a:p>
            <a:r>
              <a:rPr lang="en-US" dirty="0"/>
              <a:t>Environmental monitoring usually doesn’t push the boundaries of electronics.</a:t>
            </a:r>
          </a:p>
          <a:p>
            <a:pPr lvl="1"/>
            <a:r>
              <a:rPr lang="en-US" dirty="0"/>
              <a:t>Thought there is certainly cases (cryogenics) where the temperature measurements are tricky.</a:t>
            </a:r>
          </a:p>
          <a:p>
            <a:r>
              <a:rPr lang="en-US" dirty="0"/>
              <a:t>Challenge with environmental </a:t>
            </a:r>
            <a:br>
              <a:rPr lang="en-US" dirty="0"/>
            </a:br>
            <a:r>
              <a:rPr lang="en-US" dirty="0"/>
              <a:t>monitoring is more how to </a:t>
            </a:r>
            <a:br>
              <a:rPr lang="en-US" dirty="0"/>
            </a:br>
            <a:r>
              <a:rPr lang="en-US" dirty="0"/>
              <a:t>store and present the data </a:t>
            </a:r>
            <a:br>
              <a:rPr lang="en-US" dirty="0"/>
            </a:br>
            <a:r>
              <a:rPr lang="en-US" dirty="0"/>
              <a:t>so that shift takers can ensure </a:t>
            </a:r>
            <a:br>
              <a:rPr lang="en-US" dirty="0"/>
            </a:br>
            <a:r>
              <a:rPr lang="en-US" dirty="0"/>
              <a:t>high quality data taking.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CFC082-59DC-4B45-92E7-66A3C662A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BBE5D6-EEE5-DE4E-A862-F822618682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UCN Source Temperatures/He-II system.gif">
            <a:extLst>
              <a:ext uri="{FF2B5EF4-FFF2-40B4-BE49-F238E27FC236}">
                <a16:creationId xmlns:a16="http://schemas.microsoft.com/office/drawing/2014/main" id="{22CBA27F-C75D-B544-9657-0D62704D2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7199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4752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65EB51-402E-7747-80C5-99B4FC733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Data Transport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C15E0-3709-B441-8CFE-ABBE22EF3E9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4D8384-2899-F448-8393-E2CFCA599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2D4C1C-F955-9643-82FB-37236FD0C0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007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FF5D1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indner_electronics_daq" id="{3970D7D2-E598-7F46-A2F4-B8B47E51F833}" vid="{FF7BDCFA-B753-C646-BFB7-C4789F6DD1D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3935</Words>
  <Application>Microsoft Macintosh PowerPoint</Application>
  <PresentationFormat>On-screen Show (4:3)</PresentationFormat>
  <Paragraphs>581</Paragraphs>
  <Slides>59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5" baseType="lpstr">
      <vt:lpstr>Arial</vt:lpstr>
      <vt:lpstr>Arial Black</vt:lpstr>
      <vt:lpstr>Calibri</vt:lpstr>
      <vt:lpstr>Myriad Pro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Marcello Pavan</dc:creator>
  <cp:lastModifiedBy>Marcello Pavan</cp:lastModifiedBy>
  <cp:revision>1</cp:revision>
  <dcterms:created xsi:type="dcterms:W3CDTF">2018-08-14T15:54:40Z</dcterms:created>
  <dcterms:modified xsi:type="dcterms:W3CDTF">2018-08-14T15:55:28Z</dcterms:modified>
</cp:coreProperties>
</file>